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56" r:id="rId2"/>
    <p:sldId id="257" r:id="rId3"/>
    <p:sldId id="258" r:id="rId4"/>
    <p:sldId id="259" r:id="rId5"/>
    <p:sldId id="261" r:id="rId6"/>
    <p:sldId id="262" r:id="rId7"/>
    <p:sldId id="263" r:id="rId8"/>
    <p:sldId id="264" r:id="rId9"/>
    <p:sldId id="265" r:id="rId10"/>
    <p:sldId id="268"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17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33DADFC-1F26-4FC6-A3FB-92215FF2D21A}" type="datetimeFigureOut">
              <a:rPr lang="en-GB" smtClean="0"/>
              <a:t>06/03/2012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2EC3BF2-7842-4346-B7B0-1125A947E6B6}" type="slidenum">
              <a:rPr lang="en-GB" smtClean="0"/>
              <a:t>‹#›</a:t>
            </a:fld>
            <a:endParaRPr lang="en-GB"/>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628E970-5487-4885-8EA0-E05D215535D7}" type="datetimeFigureOut">
              <a:rPr lang="en-GB" smtClean="0"/>
              <a:t>06/03/2012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28E970-5487-4885-8EA0-E05D215535D7}" type="datetimeFigureOut">
              <a:rPr lang="en-GB" smtClean="0"/>
              <a:t>06/03/2012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28E970-5487-4885-8EA0-E05D215535D7}" type="datetimeFigureOut">
              <a:rPr lang="en-GB" smtClean="0"/>
              <a:t>06/03/2012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28E970-5487-4885-8EA0-E05D215535D7}" type="datetimeFigureOut">
              <a:rPr lang="en-GB" smtClean="0"/>
              <a:t>06/03/2012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8E970-5487-4885-8EA0-E05D215535D7}" type="datetimeFigureOut">
              <a:rPr lang="en-GB" smtClean="0"/>
              <a:t>06/03/2012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628E970-5487-4885-8EA0-E05D215535D7}" type="datetimeFigureOut">
              <a:rPr lang="en-GB" smtClean="0"/>
              <a:t>06/03/2012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628E970-5487-4885-8EA0-E05D215535D7}" type="datetimeFigureOut">
              <a:rPr lang="en-GB" smtClean="0"/>
              <a:t>06/03/2012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628E970-5487-4885-8EA0-E05D215535D7}" type="datetimeFigureOut">
              <a:rPr lang="en-GB" smtClean="0"/>
              <a:t>06/03/2012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28E970-5487-4885-8EA0-E05D215535D7}" type="datetimeFigureOut">
              <a:rPr lang="en-GB" smtClean="0"/>
              <a:t>06/03/2012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28E970-5487-4885-8EA0-E05D215535D7}" type="datetimeFigureOut">
              <a:rPr lang="en-GB" smtClean="0"/>
              <a:t>06/03/2012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28E970-5487-4885-8EA0-E05D215535D7}" type="datetimeFigureOut">
              <a:rPr lang="en-GB" smtClean="0"/>
              <a:t>06/03/2012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3B23D0-1411-47D3-9964-35BF6F9FA82D}"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28E970-5487-4885-8EA0-E05D215535D7}" type="datetimeFigureOut">
              <a:rPr lang="en-GB" smtClean="0"/>
              <a:t>06/03/2012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B23D0-1411-47D3-9964-35BF6F9FA82D}"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Developing professional practice with new technology</a:t>
            </a:r>
            <a:endParaRPr lang="en-GB" dirty="0"/>
          </a:p>
        </p:txBody>
      </p:sp>
      <p:sp>
        <p:nvSpPr>
          <p:cNvPr id="3" name="Subtitle 2"/>
          <p:cNvSpPr>
            <a:spLocks noGrp="1"/>
          </p:cNvSpPr>
          <p:nvPr>
            <p:ph type="subTitle" idx="1"/>
          </p:nvPr>
        </p:nvSpPr>
        <p:spPr/>
        <p:txBody>
          <a:bodyPr/>
          <a:lstStyle/>
          <a:p>
            <a:r>
              <a:rPr lang="en-GB" dirty="0" smtClean="0"/>
              <a:t>10 March 2012</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Models of CPD</a:t>
            </a:r>
            <a:endParaRPr lang="en-GB" dirty="0"/>
          </a:p>
        </p:txBody>
      </p:sp>
      <p:sp>
        <p:nvSpPr>
          <p:cNvPr id="3" name="Content Placeholder 2"/>
          <p:cNvSpPr>
            <a:spLocks noGrp="1"/>
          </p:cNvSpPr>
          <p:nvPr>
            <p:ph idx="1"/>
          </p:nvPr>
        </p:nvSpPr>
        <p:spPr/>
        <p:txBody>
          <a:bodyPr>
            <a:normAutofit fontScale="92500" lnSpcReduction="20000"/>
          </a:bodyPr>
          <a:lstStyle/>
          <a:p>
            <a:pPr lvl="0"/>
            <a:r>
              <a:rPr lang="en-GB" dirty="0"/>
              <a:t>The training model</a:t>
            </a:r>
          </a:p>
          <a:p>
            <a:pPr lvl="0"/>
            <a:r>
              <a:rPr lang="en-GB" dirty="0"/>
              <a:t>The award-bearing model</a:t>
            </a:r>
          </a:p>
          <a:p>
            <a:pPr lvl="0"/>
            <a:r>
              <a:rPr lang="en-GB" dirty="0"/>
              <a:t>The deficit model </a:t>
            </a:r>
          </a:p>
          <a:p>
            <a:pPr lvl="0"/>
            <a:r>
              <a:rPr lang="en-GB" dirty="0"/>
              <a:t>The cascade model</a:t>
            </a:r>
          </a:p>
          <a:p>
            <a:pPr lvl="0"/>
            <a:r>
              <a:rPr lang="en-GB" dirty="0"/>
              <a:t>The standards-based model</a:t>
            </a:r>
          </a:p>
          <a:p>
            <a:pPr lvl="0"/>
            <a:r>
              <a:rPr lang="en-GB" dirty="0"/>
              <a:t>The coaching/mentoring model</a:t>
            </a:r>
          </a:p>
          <a:p>
            <a:pPr lvl="0"/>
            <a:r>
              <a:rPr lang="en-GB" dirty="0"/>
              <a:t>The community of practice model</a:t>
            </a:r>
          </a:p>
          <a:p>
            <a:pPr lvl="0"/>
            <a:r>
              <a:rPr lang="en-GB" dirty="0"/>
              <a:t>The action research model </a:t>
            </a:r>
          </a:p>
          <a:p>
            <a:pPr lvl="0"/>
            <a:r>
              <a:rPr lang="en-GB" dirty="0"/>
              <a:t>The transformative model </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work CPD needs</a:t>
            </a:r>
            <a:endParaRPr lang="en-GB" dirty="0"/>
          </a:p>
        </p:txBody>
      </p:sp>
      <p:sp>
        <p:nvSpPr>
          <p:cNvPr id="3" name="Content Placeholder 2"/>
          <p:cNvSpPr>
            <a:spLocks noGrp="1"/>
          </p:cNvSpPr>
          <p:nvPr>
            <p:ph idx="1"/>
          </p:nvPr>
        </p:nvSpPr>
        <p:spPr/>
        <p:txBody>
          <a:bodyPr/>
          <a:lstStyle/>
          <a:p>
            <a:r>
              <a:rPr lang="en-GB" dirty="0" smtClean="0"/>
              <a:t>Long term </a:t>
            </a:r>
          </a:p>
          <a:p>
            <a:r>
              <a:rPr lang="en-GB" dirty="0" smtClean="0"/>
              <a:t>Differentiated </a:t>
            </a:r>
          </a:p>
          <a:p>
            <a:r>
              <a:rPr lang="en-GB" dirty="0" smtClean="0"/>
              <a:t>Adaptive </a:t>
            </a:r>
          </a:p>
          <a:p>
            <a:r>
              <a:rPr lang="en-GB" dirty="0" smtClean="0"/>
              <a:t>Realisable </a:t>
            </a:r>
          </a:p>
          <a:p>
            <a:r>
              <a:rPr lang="en-GB" dirty="0" smtClean="0"/>
              <a:t>Bottom up / top down cycle </a:t>
            </a:r>
          </a:p>
          <a:p>
            <a:r>
              <a:rPr lang="en-GB" dirty="0" smtClean="0"/>
              <a:t>Not an event but a process...</a:t>
            </a:r>
          </a:p>
          <a:p>
            <a:r>
              <a:rPr lang="en-GB" dirty="0" smtClean="0"/>
              <a:t>Led but not by hero innovators</a:t>
            </a:r>
          </a:p>
          <a:p>
            <a:endParaRPr lang="en-GB" dirty="0"/>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implications might all this have for you...?</a:t>
            </a:r>
            <a:endParaRPr lang="en-GB" dirty="0"/>
          </a:p>
        </p:txBody>
      </p:sp>
      <p:sp>
        <p:nvSpPr>
          <p:cNvPr id="3" name="Content Placeholder 2"/>
          <p:cNvSpPr>
            <a:spLocks noGrp="1"/>
          </p:cNvSpPr>
          <p:nvPr>
            <p:ph idx="1"/>
          </p:nvPr>
        </p:nvSpPr>
        <p:spPr/>
        <p:txBody>
          <a:bodyPr/>
          <a:lstStyle/>
          <a:p>
            <a:r>
              <a:rPr lang="en-GB" dirty="0" smtClean="0"/>
              <a:t>What is your problem / opportunity?</a:t>
            </a:r>
          </a:p>
          <a:p>
            <a:r>
              <a:rPr lang="en-GB" dirty="0" smtClean="0"/>
              <a:t>What do you need to find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Where are we up to?</a:t>
            </a:r>
            <a:endParaRPr lang="en-GB" dirty="0"/>
          </a:p>
        </p:txBody>
      </p:sp>
      <p:sp>
        <p:nvSpPr>
          <p:cNvPr id="3" name="Content Placeholder 2"/>
          <p:cNvSpPr>
            <a:spLocks noGrp="1"/>
          </p:cNvSpPr>
          <p:nvPr>
            <p:ph idx="1"/>
          </p:nvPr>
        </p:nvSpPr>
        <p:spPr/>
        <p:txBody>
          <a:bodyPr>
            <a:normAutofit fontScale="92500" lnSpcReduction="10000"/>
          </a:bodyPr>
          <a:lstStyle/>
          <a:p>
            <a:pPr>
              <a:buNone/>
            </a:pPr>
            <a:r>
              <a:rPr lang="en-GB" dirty="0" smtClean="0"/>
              <a:t>Reminder</a:t>
            </a:r>
          </a:p>
          <a:p>
            <a:r>
              <a:rPr lang="en-GB" dirty="0" smtClean="0"/>
              <a:t>Action research as a sustainable approach to change</a:t>
            </a:r>
          </a:p>
          <a:p>
            <a:r>
              <a:rPr lang="en-GB" dirty="0" smtClean="0"/>
              <a:t>New technology as carrying ‘affordances’ such as </a:t>
            </a:r>
            <a:r>
              <a:rPr lang="en-GB" dirty="0" err="1" smtClean="0"/>
              <a:t>provisionality</a:t>
            </a:r>
            <a:r>
              <a:rPr lang="en-GB" dirty="0" smtClean="0"/>
              <a:t>, communication etc</a:t>
            </a:r>
          </a:p>
          <a:p>
            <a:r>
              <a:rPr lang="en-GB" dirty="0" smtClean="0"/>
              <a:t>TPCK as a mix of knowledge of teaching, pedagogy and technology</a:t>
            </a:r>
          </a:p>
          <a:p>
            <a:r>
              <a:rPr lang="en-GB" dirty="0" smtClean="0"/>
              <a:t>What goes on in the classroom as a mix of teacher, learner and ‘tools’ plus outside factors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dirty="0" smtClean="0"/>
              <a:t>How can we use this knowledge to help bring about</a:t>
            </a:r>
          </a:p>
          <a:p>
            <a:pPr>
              <a:buNone/>
            </a:pPr>
            <a:r>
              <a:rPr lang="en-GB" dirty="0" smtClean="0"/>
              <a:t>change in our schools?</a:t>
            </a:r>
          </a:p>
          <a:p>
            <a:pPr>
              <a:buNone/>
            </a:pPr>
            <a:r>
              <a:rPr lang="en-GB" dirty="0" smtClean="0"/>
              <a:t>Consider a strategy for change based on</a:t>
            </a:r>
          </a:p>
          <a:p>
            <a:pPr>
              <a:buNone/>
            </a:pPr>
            <a:r>
              <a:rPr lang="en-GB" dirty="0" smtClean="0"/>
              <a:t>A: assumptions about change?</a:t>
            </a:r>
          </a:p>
          <a:p>
            <a:pPr>
              <a:buNone/>
            </a:pPr>
            <a:r>
              <a:rPr lang="en-GB" dirty="0" smtClean="0"/>
              <a:t>B: case study on learning platforms</a:t>
            </a:r>
          </a:p>
          <a:p>
            <a:pPr>
              <a:buNone/>
            </a:pPr>
            <a:r>
              <a:rPr lang="en-GB" dirty="0" smtClean="0"/>
              <a:t>C: case study NOF training UK</a:t>
            </a:r>
          </a:p>
          <a:p>
            <a:pPr>
              <a:buNone/>
            </a:pPr>
            <a:r>
              <a:rPr lang="en-GB" dirty="0" smtClean="0"/>
              <a:t>E: models of CPD</a:t>
            </a:r>
          </a:p>
          <a:p>
            <a:pPr>
              <a:buNone/>
            </a:pPr>
            <a:r>
              <a:rPr lang="en-GB" dirty="0" smtClean="0"/>
              <a:t>F: purposes for using ICT</a:t>
            </a:r>
            <a:endParaRPr lang="en-GB" dirty="0" smtClean="0"/>
          </a:p>
          <a:p>
            <a:pPr>
              <a:buNone/>
            </a:pPr>
            <a:r>
              <a:rPr lang="en-GB" dirty="0" smtClean="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Key issues to consider about change</a:t>
            </a:r>
            <a:endParaRPr lang="en-GB" dirty="0"/>
          </a:p>
        </p:txBody>
      </p:sp>
      <p:sp>
        <p:nvSpPr>
          <p:cNvPr id="3" name="Content Placeholder 2"/>
          <p:cNvSpPr>
            <a:spLocks noGrp="1"/>
          </p:cNvSpPr>
          <p:nvPr>
            <p:ph idx="1"/>
          </p:nvPr>
        </p:nvSpPr>
        <p:spPr/>
        <p:txBody>
          <a:bodyPr>
            <a:normAutofit/>
          </a:bodyPr>
          <a:lstStyle/>
          <a:p>
            <a:r>
              <a:rPr lang="en-GB" dirty="0" smtClean="0"/>
              <a:t>Policy and top down change</a:t>
            </a:r>
          </a:p>
          <a:p>
            <a:r>
              <a:rPr lang="en-GB" dirty="0" smtClean="0"/>
              <a:t>Teachers</a:t>
            </a:r>
          </a:p>
          <a:p>
            <a:r>
              <a:rPr lang="en-GB" dirty="0" smtClean="0"/>
              <a:t>Learners</a:t>
            </a:r>
          </a:p>
          <a:p>
            <a:r>
              <a:rPr lang="en-GB" dirty="0" smtClean="0"/>
              <a:t>Technology</a:t>
            </a:r>
          </a:p>
          <a:p>
            <a:r>
              <a:rPr lang="en-GB" dirty="0" smtClean="0"/>
              <a:t>CPD and Leadership</a:t>
            </a:r>
          </a:p>
          <a:p>
            <a:endParaRPr lang="en-GB" dirty="0" smtClean="0"/>
          </a:p>
          <a:p>
            <a:pPr>
              <a:buNone/>
            </a:pPr>
            <a:endParaRPr lang="en-GB"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a:t>
            </a:r>
            <a:endParaRPr lang="en-GB" dirty="0"/>
          </a:p>
        </p:txBody>
      </p:sp>
      <p:sp>
        <p:nvSpPr>
          <p:cNvPr id="3" name="Content Placeholder 2"/>
          <p:cNvSpPr>
            <a:spLocks noGrp="1"/>
          </p:cNvSpPr>
          <p:nvPr>
            <p:ph idx="1"/>
          </p:nvPr>
        </p:nvSpPr>
        <p:spPr/>
        <p:txBody>
          <a:bodyPr>
            <a:normAutofit lnSpcReduction="10000"/>
          </a:bodyPr>
          <a:lstStyle/>
          <a:p>
            <a:pPr>
              <a:buNone/>
            </a:pPr>
            <a:r>
              <a:rPr lang="en-GB" dirty="0" smtClean="0"/>
              <a:t>Top down change is said to fail because:</a:t>
            </a:r>
          </a:p>
          <a:p>
            <a:r>
              <a:rPr lang="en-GB" dirty="0" smtClean="0"/>
              <a:t>Teaching is personal</a:t>
            </a:r>
          </a:p>
          <a:p>
            <a:r>
              <a:rPr lang="en-GB" dirty="0" smtClean="0"/>
              <a:t>Change is never what it seems</a:t>
            </a:r>
          </a:p>
          <a:p>
            <a:r>
              <a:rPr lang="en-GB" dirty="0" smtClean="0"/>
              <a:t>Routines are virtue as well as vice</a:t>
            </a:r>
          </a:p>
          <a:p>
            <a:r>
              <a:rPr lang="en-GB" dirty="0" smtClean="0"/>
              <a:t>Performance culture</a:t>
            </a:r>
          </a:p>
          <a:p>
            <a:pPr>
              <a:buNone/>
            </a:pPr>
            <a:r>
              <a:rPr lang="en-GB" dirty="0" smtClean="0"/>
              <a:t>But are there countervailing examples?</a:t>
            </a:r>
          </a:p>
          <a:p>
            <a:pPr>
              <a:buNone/>
            </a:pPr>
            <a:r>
              <a:rPr lang="en-GB" dirty="0" smtClean="0"/>
              <a:t>What do we think about doing away with strategies?</a:t>
            </a:r>
          </a:p>
          <a:p>
            <a:endParaRPr lang="en-GB" dirty="0" smtClean="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About teachers</a:t>
            </a:r>
            <a:endParaRPr lang="en-GB" dirty="0"/>
          </a:p>
        </p:txBody>
      </p:sp>
      <p:sp>
        <p:nvSpPr>
          <p:cNvPr id="3" name="Content Placeholder 2"/>
          <p:cNvSpPr>
            <a:spLocks noGrp="1"/>
          </p:cNvSpPr>
          <p:nvPr>
            <p:ph idx="1"/>
          </p:nvPr>
        </p:nvSpPr>
        <p:spPr/>
        <p:txBody>
          <a:bodyPr>
            <a:normAutofit lnSpcReduction="10000"/>
          </a:bodyPr>
          <a:lstStyle/>
          <a:p>
            <a:r>
              <a:rPr lang="en-GB" dirty="0" smtClean="0"/>
              <a:t>Teaching as belief versus teaching as situated</a:t>
            </a:r>
          </a:p>
          <a:p>
            <a:r>
              <a:rPr lang="en-GB" dirty="0" smtClean="0"/>
              <a:t>Just as with learners teachers are deep, surface and strategic about teaching</a:t>
            </a:r>
          </a:p>
          <a:p>
            <a:r>
              <a:rPr lang="en-GB" dirty="0" smtClean="0"/>
              <a:t>Enthusiasts versus pragmatists</a:t>
            </a:r>
          </a:p>
          <a:p>
            <a:r>
              <a:rPr lang="en-GB" dirty="0" smtClean="0"/>
              <a:t>Teaching as isolated</a:t>
            </a:r>
          </a:p>
          <a:p>
            <a:r>
              <a:rPr lang="en-GB" dirty="0" smtClean="0"/>
              <a:t>Teaching as intense</a:t>
            </a:r>
          </a:p>
          <a:p>
            <a:r>
              <a:rPr lang="en-GB" dirty="0" smtClean="0"/>
              <a:t>The enduring importance of routines</a:t>
            </a:r>
          </a:p>
          <a:p>
            <a:r>
              <a:rPr lang="en-GB" dirty="0" smtClean="0"/>
              <a:t>In your experience.....</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About technology</a:t>
            </a:r>
            <a:endParaRPr lang="en-GB" dirty="0"/>
          </a:p>
        </p:txBody>
      </p:sp>
      <p:sp>
        <p:nvSpPr>
          <p:cNvPr id="3" name="Content Placeholder 2"/>
          <p:cNvSpPr>
            <a:spLocks noGrp="1"/>
          </p:cNvSpPr>
          <p:nvPr>
            <p:ph idx="1"/>
          </p:nvPr>
        </p:nvSpPr>
        <p:spPr/>
        <p:txBody>
          <a:bodyPr>
            <a:normAutofit/>
          </a:bodyPr>
          <a:lstStyle/>
          <a:p>
            <a:r>
              <a:rPr lang="en-GB" dirty="0" smtClean="0"/>
              <a:t>The purpose of using technology is to ‘impact on standards’; tap into vocational and social relevance; bring about curriculum change</a:t>
            </a:r>
          </a:p>
          <a:p>
            <a:r>
              <a:rPr lang="en-GB" dirty="0" smtClean="0"/>
              <a:t>Hence ICT CPD is about TPCK not skills based training</a:t>
            </a:r>
          </a:p>
          <a:p>
            <a:r>
              <a:rPr lang="en-GB" dirty="0" smtClean="0"/>
              <a:t>It should not assume goals</a:t>
            </a:r>
          </a:p>
          <a:p>
            <a:r>
              <a:rPr lang="en-GB" dirty="0" smtClean="0"/>
              <a:t>If the purpose of ICT is to bring about change  must it always fail?</a:t>
            </a:r>
          </a:p>
          <a:p>
            <a:endParaRPr lang="en-GB" dirty="0"/>
          </a:p>
          <a:p>
            <a:pPr>
              <a:buNone/>
            </a:pP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Learners</a:t>
            </a:r>
            <a:endParaRPr lang="en-GB" dirty="0"/>
          </a:p>
        </p:txBody>
      </p:sp>
      <p:sp>
        <p:nvSpPr>
          <p:cNvPr id="3" name="Content Placeholder 2"/>
          <p:cNvSpPr>
            <a:spLocks noGrp="1"/>
          </p:cNvSpPr>
          <p:nvPr>
            <p:ph idx="1"/>
          </p:nvPr>
        </p:nvSpPr>
        <p:spPr/>
        <p:txBody>
          <a:bodyPr/>
          <a:lstStyle/>
          <a:p>
            <a:r>
              <a:rPr lang="en-GB" dirty="0" smtClean="0"/>
              <a:t>Often assumed that learners are technology friendly</a:t>
            </a:r>
          </a:p>
          <a:p>
            <a:r>
              <a:rPr lang="en-GB" dirty="0" smtClean="0"/>
              <a:t>In practice learning is ‘situated’ </a:t>
            </a:r>
          </a:p>
          <a:p>
            <a:r>
              <a:rPr lang="en-GB" dirty="0" smtClean="0"/>
              <a:t>Learning may be strategic, surface or deep</a:t>
            </a:r>
          </a:p>
          <a:p>
            <a:r>
              <a:rPr lang="en-GB" dirty="0" smtClean="0"/>
              <a:t>Are a  constraint on change but also a resource for change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CPD </a:t>
            </a:r>
            <a:endParaRPr lang="en-GB" dirty="0"/>
          </a:p>
        </p:txBody>
      </p:sp>
      <p:sp>
        <p:nvSpPr>
          <p:cNvPr id="3" name="Content Placeholder 2"/>
          <p:cNvSpPr>
            <a:spLocks noGrp="1"/>
          </p:cNvSpPr>
          <p:nvPr>
            <p:ph idx="1"/>
          </p:nvPr>
        </p:nvSpPr>
        <p:spPr/>
        <p:txBody>
          <a:bodyPr>
            <a:normAutofit fontScale="85000" lnSpcReduction="20000"/>
          </a:bodyPr>
          <a:lstStyle/>
          <a:p>
            <a:pPr>
              <a:buNone/>
            </a:pPr>
            <a:r>
              <a:rPr lang="en-GB" dirty="0" smtClean="0"/>
              <a:t>    ‘</a:t>
            </a:r>
            <a:r>
              <a:rPr lang="en-GB" dirty="0"/>
              <a:t>all natural learning experiences and those conscious planned activities which are intended to be of direct or indirect benefit to the individual, group or school and which contribute, through these, to the quality of education in the classroom….’ (Day, 1999: 4) </a:t>
            </a:r>
            <a:endParaRPr lang="en-GB" dirty="0" smtClean="0"/>
          </a:p>
          <a:p>
            <a:endParaRPr lang="en-GB" dirty="0"/>
          </a:p>
          <a:p>
            <a:r>
              <a:rPr lang="en-GB" dirty="0" smtClean="0"/>
              <a:t>Implications:</a:t>
            </a:r>
          </a:p>
          <a:p>
            <a:r>
              <a:rPr lang="en-GB" dirty="0" smtClean="0"/>
              <a:t>Not an event</a:t>
            </a:r>
          </a:p>
          <a:p>
            <a:r>
              <a:rPr lang="en-GB" dirty="0" smtClean="0"/>
              <a:t>Pluralism</a:t>
            </a:r>
          </a:p>
          <a:p>
            <a:r>
              <a:rPr lang="en-GB" dirty="0" smtClean="0"/>
              <a:t>Considers ends as well as means</a:t>
            </a:r>
          </a:p>
          <a:p>
            <a:r>
              <a:rPr lang="en-GB" dirty="0" smtClean="0"/>
              <a:t>Informal learning is both opportunity and constraint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470</Words>
  <Application>Microsoft Office PowerPoint</Application>
  <PresentationFormat>On-screen Show (4:3)</PresentationFormat>
  <Paragraphs>79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Developing professional practice with new technology</vt:lpstr>
      <vt:lpstr>Where are we up to?</vt:lpstr>
      <vt:lpstr>Question</vt:lpstr>
      <vt:lpstr>Key issues to consider about change</vt:lpstr>
      <vt:lpstr>Policy</vt:lpstr>
      <vt:lpstr>About teachers</vt:lpstr>
      <vt:lpstr>About technology</vt:lpstr>
      <vt:lpstr>Learners</vt:lpstr>
      <vt:lpstr>CPD </vt:lpstr>
      <vt:lpstr>Models of CPD</vt:lpstr>
      <vt:lpstr>To work CPD needs</vt:lpstr>
      <vt:lpstr>What implications might all this have for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professional practice with new technology</dc:title>
  <dc:creator>Michael Hammond</dc:creator>
  <cp:lastModifiedBy>Michael Hammond</cp:lastModifiedBy>
  <cp:revision>11</cp:revision>
  <dcterms:created xsi:type="dcterms:W3CDTF">2012-03-06T08:55:12Z</dcterms:created>
  <dcterms:modified xsi:type="dcterms:W3CDTF">2012-03-06T10:38:58Z</dcterms:modified>
</cp:coreProperties>
</file>