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9" r:id="rId2"/>
    <p:sldId id="279" r:id="rId3"/>
    <p:sldId id="257" r:id="rId4"/>
    <p:sldId id="258" r:id="rId5"/>
    <p:sldId id="260" r:id="rId6"/>
    <p:sldId id="273" r:id="rId7"/>
    <p:sldId id="261" r:id="rId8"/>
    <p:sldId id="263" r:id="rId9"/>
    <p:sldId id="274" r:id="rId10"/>
    <p:sldId id="280" r:id="rId11"/>
    <p:sldId id="264" r:id="rId12"/>
    <p:sldId id="265" r:id="rId13"/>
    <p:sldId id="266" r:id="rId14"/>
    <p:sldId id="267" r:id="rId15"/>
    <p:sldId id="277" r:id="rId16"/>
    <p:sldId id="270" r:id="rId17"/>
    <p:sldId id="271" r:id="rId18"/>
    <p:sldId id="278" r:id="rId19"/>
    <p:sldId id="272" r:id="rId20"/>
    <p:sldId id="268" r:id="rId21"/>
  </p:sldIdLst>
  <p:sldSz cx="9144000" cy="6858000" type="screen4x3"/>
  <p:notesSz cx="6794500" cy="9918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36" y="-12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DCA7B-0689-4BCE-AA21-68181ECA45F9}" type="datetimeFigureOut">
              <a:rPr lang="en-GB" smtClean="0"/>
              <a:t>29/09/2011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445A3-9203-4ED3-AD70-10FCCF0117F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7880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47F65-E7CF-41D1-8852-634C82166B7C}" type="datetimeFigureOut">
              <a:rPr lang="en-GB" smtClean="0"/>
              <a:pPr/>
              <a:t>29/09/2011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953D6-B978-4317-82A6-9FE05BC8A6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warwick.ac.uk/itresearch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cratch.mit.edu/" TargetMode="External"/><Relationship Id="rId2" Type="http://schemas.openxmlformats.org/officeDocument/2006/relationships/hyperlink" Target="http://www2.warwick.ac.uk/fac/soc/wie/research/centre/research_opportunities/jie/rs/sub1/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logs.warwick.ac.uk/pgceict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We are looking at :</a:t>
            </a:r>
          </a:p>
          <a:p>
            <a:r>
              <a:rPr lang="en-GB" dirty="0" smtClean="0"/>
              <a:t>Your projects</a:t>
            </a:r>
          </a:p>
          <a:p>
            <a:r>
              <a:rPr lang="en-GB" dirty="0" smtClean="0"/>
              <a:t>Theories of learning</a:t>
            </a:r>
          </a:p>
          <a:p>
            <a:r>
              <a:rPr lang="en-GB" dirty="0" smtClean="0"/>
              <a:t>E learning and theories of learning</a:t>
            </a:r>
          </a:p>
          <a:p>
            <a:r>
              <a:rPr lang="en-GB" dirty="0" smtClean="0"/>
              <a:t>Is e learning a special kind of learning?</a:t>
            </a:r>
          </a:p>
          <a:p>
            <a:r>
              <a:rPr lang="en-GB" dirty="0" smtClean="0"/>
              <a:t>What is TPaCK?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Reminder: learning theories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Provide a lens</a:t>
            </a:r>
          </a:p>
          <a:p>
            <a:r>
              <a:rPr lang="en-GB" dirty="0" smtClean="0"/>
              <a:t>Helps you see ‘what you are thinking’ </a:t>
            </a:r>
          </a:p>
          <a:p>
            <a:pPr marL="0" indent="0">
              <a:buNone/>
            </a:pPr>
            <a:r>
              <a:rPr lang="en-GB" dirty="0" smtClean="0"/>
              <a:t>But</a:t>
            </a:r>
          </a:p>
          <a:p>
            <a:r>
              <a:rPr lang="en-GB" dirty="0" smtClean="0"/>
              <a:t>Teachers cannot direct learners to think in a certain way</a:t>
            </a:r>
          </a:p>
          <a:p>
            <a:r>
              <a:rPr lang="en-GB" dirty="0"/>
              <a:t>T</a:t>
            </a:r>
            <a:r>
              <a:rPr lang="en-GB" dirty="0" smtClean="0"/>
              <a:t>eachers are rarely one thing or the other they are pragmatists [and should be]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897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New ways of looking at learning theory?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Associationist</a:t>
            </a:r>
          </a:p>
          <a:p>
            <a:r>
              <a:rPr lang="en-GB" dirty="0" smtClean="0"/>
              <a:t>Cognitive</a:t>
            </a:r>
          </a:p>
          <a:p>
            <a:r>
              <a:rPr lang="en-GB" dirty="0" smtClean="0"/>
              <a:t>Situational</a:t>
            </a:r>
          </a:p>
          <a:p>
            <a:r>
              <a:rPr lang="en-GB" dirty="0" smtClean="0"/>
              <a:t>Better or worse than what we have</a:t>
            </a:r>
            <a:r>
              <a:rPr lang="en-GB" dirty="0" smtClean="0"/>
              <a:t>?</a:t>
            </a:r>
          </a:p>
          <a:p>
            <a:r>
              <a:rPr lang="en-GB" dirty="0" smtClean="0"/>
              <a:t>[handout]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retrospect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if at all was learning theory considered in your project?</a:t>
            </a:r>
          </a:p>
          <a:p>
            <a:r>
              <a:rPr lang="en-GB" dirty="0" smtClean="0"/>
              <a:t>In practice what kind of learning theory was implicit in your design?</a:t>
            </a:r>
          </a:p>
          <a:p>
            <a:r>
              <a:rPr lang="en-GB" dirty="0" smtClean="0"/>
              <a:t>Did you ‘apply’ the same learning theory in your design as you would otherwise?</a:t>
            </a:r>
          </a:p>
          <a:p>
            <a:r>
              <a:rPr lang="en-GB" dirty="0" smtClean="0"/>
              <a:t>How might you re-organise your design to better fit a learning theory?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Summing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a theory of learning?</a:t>
            </a:r>
          </a:p>
          <a:p>
            <a:r>
              <a:rPr lang="en-GB" dirty="0" smtClean="0"/>
              <a:t>Why are theories helpful?</a:t>
            </a:r>
            <a:endParaRPr lang="en-GB" dirty="0"/>
          </a:p>
          <a:p>
            <a:r>
              <a:rPr lang="en-GB" dirty="0" smtClean="0"/>
              <a:t>How are theories implicit in what we do?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 learning 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Do we need a new theory of learning?</a:t>
            </a:r>
          </a:p>
          <a:p>
            <a:r>
              <a:rPr lang="en-GB" dirty="0" smtClean="0"/>
              <a:t>Make </a:t>
            </a:r>
            <a:r>
              <a:rPr lang="en-GB" dirty="0" smtClean="0"/>
              <a:t>easier what is otherwise </a:t>
            </a:r>
            <a:r>
              <a:rPr lang="en-GB" dirty="0" smtClean="0"/>
              <a:t>impossible or difficult through </a:t>
            </a:r>
            <a:r>
              <a:rPr lang="en-GB" dirty="0" smtClean="0"/>
              <a:t>speed of processing and automatic processing</a:t>
            </a:r>
          </a:p>
          <a:p>
            <a:r>
              <a:rPr lang="en-GB" dirty="0" smtClean="0"/>
              <a:t>Allows interactivity </a:t>
            </a:r>
            <a:r>
              <a:rPr lang="en-GB" dirty="0" smtClean="0"/>
              <a:t>multimedia</a:t>
            </a:r>
          </a:p>
          <a:p>
            <a:r>
              <a:rPr lang="en-GB" dirty="0" smtClean="0"/>
              <a:t>Looks more </a:t>
            </a:r>
            <a:r>
              <a:rPr lang="en-GB" dirty="0"/>
              <a:t>‘professional’; plays to strengths of young </a:t>
            </a:r>
            <a:r>
              <a:rPr lang="en-GB" dirty="0" smtClean="0"/>
              <a:t>learners</a:t>
            </a:r>
          </a:p>
          <a:p>
            <a:r>
              <a:rPr lang="en-GB" dirty="0"/>
              <a:t>A</a:t>
            </a:r>
            <a:r>
              <a:rPr lang="en-GB" dirty="0" smtClean="0"/>
              <a:t>ny time anywhere access </a:t>
            </a:r>
          </a:p>
          <a:p>
            <a:r>
              <a:rPr lang="en-GB" dirty="0" smtClean="0"/>
              <a:t>Enables communication and collaboration 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argue for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Technology as transformative – alters learning and teaching behaviour</a:t>
            </a:r>
          </a:p>
          <a:p>
            <a:r>
              <a:rPr lang="en-GB" dirty="0" smtClean="0"/>
              <a:t>But school </a:t>
            </a:r>
            <a:r>
              <a:rPr lang="en-GB" dirty="0" smtClean="0"/>
              <a:t>meets computer: school wins</a:t>
            </a:r>
          </a:p>
        </p:txBody>
      </p:sp>
    </p:spTree>
    <p:extLst>
      <p:ext uri="{BB962C8B-B14F-4D97-AF65-F5344CB8AC3E}">
        <p14:creationId xmlns:p14="http://schemas.microsoft.com/office/powerpoint/2010/main" val="3194175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TPaCK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TPaCK is at the intersect of technology, pedagogy and content knowledge </a:t>
            </a:r>
          </a:p>
          <a:p>
            <a:r>
              <a:rPr lang="en-GB" dirty="0" smtClean="0"/>
              <a:t>[handout]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</a:t>
            </a:r>
            <a:r>
              <a:rPr lang="en-GB" dirty="0" smtClean="0"/>
              <a:t>TPaCK is useful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Asks the right questions:</a:t>
            </a:r>
          </a:p>
          <a:p>
            <a:r>
              <a:rPr lang="en-GB" dirty="0" smtClean="0"/>
              <a:t>What do I know about this subject?</a:t>
            </a:r>
          </a:p>
          <a:p>
            <a:r>
              <a:rPr lang="en-GB" dirty="0" smtClean="0"/>
              <a:t>What do I know about teaching this subject?</a:t>
            </a:r>
          </a:p>
          <a:p>
            <a:r>
              <a:rPr lang="en-GB" dirty="0" smtClean="0"/>
              <a:t>What do I know about how learners learn this subject?</a:t>
            </a:r>
          </a:p>
          <a:p>
            <a:r>
              <a:rPr lang="en-GB" dirty="0" smtClean="0"/>
              <a:t>Do I know how to use the technology?</a:t>
            </a:r>
          </a:p>
          <a:p>
            <a:r>
              <a:rPr lang="en-GB" dirty="0" smtClean="0"/>
              <a:t>How can I use the technology to address the difficulties learners have?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Don’t take it literally</a:t>
            </a:r>
          </a:p>
          <a:p>
            <a:r>
              <a:rPr lang="en-GB" dirty="0" smtClean="0"/>
              <a:t>Be sceptical of its advocates</a:t>
            </a:r>
          </a:p>
          <a:p>
            <a:r>
              <a:rPr lang="en-GB" dirty="0" smtClean="0"/>
              <a:t>It will go as quickly as it came!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73755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Blog activity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Extend the use of ICT you reported last session or try something new out. </a:t>
            </a:r>
            <a:r>
              <a:rPr lang="en-GB" dirty="0" smtClean="0">
                <a:hlinkClick r:id="rId2"/>
              </a:rPr>
              <a:t>Tell us about a scenario in your teaching</a:t>
            </a:r>
            <a:r>
              <a:rPr lang="en-GB" dirty="0" smtClean="0"/>
              <a:t>. </a:t>
            </a:r>
          </a:p>
          <a:p>
            <a:pPr marL="0" indent="0">
              <a:buNone/>
            </a:pPr>
            <a:r>
              <a:rPr lang="en-GB" dirty="0" smtClean="0"/>
              <a:t>[handout]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on essays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pass you are doing well</a:t>
            </a:r>
          </a:p>
          <a:p>
            <a:r>
              <a:rPr lang="en-GB" dirty="0" smtClean="0"/>
              <a:t>(always) practical and can make a difference </a:t>
            </a:r>
          </a:p>
          <a:p>
            <a:r>
              <a:rPr lang="en-GB" dirty="0" smtClean="0"/>
              <a:t>Balanced - avoids techno romanticism</a:t>
            </a:r>
          </a:p>
          <a:p>
            <a:r>
              <a:rPr lang="en-GB" dirty="0" smtClean="0"/>
              <a:t>Weaker on reading, reflection on action research, articulating a view as to how and why technology can or cannot make a difference</a:t>
            </a:r>
          </a:p>
          <a:p>
            <a:r>
              <a:rPr lang="en-GB" dirty="0" smtClean="0"/>
              <a:t>(Handout)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5139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the same technology is seen in different ways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Read page   to page of the article:</a:t>
            </a:r>
          </a:p>
          <a:p>
            <a:r>
              <a:rPr lang="en-GB" dirty="0" smtClean="0"/>
              <a:t>The </a:t>
            </a:r>
            <a:r>
              <a:rPr lang="en-GB" dirty="0"/>
              <a:t>role of professional identity </a:t>
            </a:r>
            <a:r>
              <a:rPr lang="en-GB" dirty="0" smtClean="0"/>
              <a:t>in patterns </a:t>
            </a:r>
            <a:r>
              <a:rPr lang="en-GB" dirty="0"/>
              <a:t>of use of </a:t>
            </a:r>
            <a:r>
              <a:rPr lang="en-GB" dirty="0" smtClean="0"/>
              <a:t>multiple‐choice assessment tools</a:t>
            </a:r>
          </a:p>
          <a:p>
            <a:r>
              <a:rPr lang="en-GB" dirty="0" smtClean="0"/>
              <a:t>Read pages 7 – 12</a:t>
            </a:r>
          </a:p>
          <a:p>
            <a:r>
              <a:rPr lang="en-GB" dirty="0" smtClean="0"/>
              <a:t>Does the methodology make sense?</a:t>
            </a:r>
          </a:p>
          <a:p>
            <a:r>
              <a:rPr lang="en-GB" dirty="0" smtClean="0"/>
              <a:t>Why does the author feel that the faculties see the role of multiple choice software in different ways?</a:t>
            </a:r>
          </a:p>
          <a:p>
            <a:r>
              <a:rPr lang="en-GB" dirty="0" smtClean="0"/>
              <a:t>Re you aware of this phenomenon in your own school or in your teaching in general?</a:t>
            </a:r>
          </a:p>
          <a:p>
            <a:r>
              <a:rPr lang="en-GB" dirty="0" smtClean="0"/>
              <a:t>How would you try to persuade someone from one faculty to see software  in a different way?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This module: teaching and learning with ICT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Learning theories </a:t>
            </a:r>
          </a:p>
          <a:p>
            <a:r>
              <a:rPr lang="en-GB" dirty="0" smtClean="0"/>
              <a:t>Frameworks for technology</a:t>
            </a:r>
          </a:p>
          <a:p>
            <a:r>
              <a:rPr lang="en-GB" dirty="0" smtClean="0"/>
              <a:t>Arguments for using new technology in teaching and learning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5, 000 word report containing:</a:t>
            </a:r>
          </a:p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3 scenarios of using ICT</a:t>
            </a:r>
          </a:p>
          <a:p>
            <a:r>
              <a:rPr lang="en-GB" dirty="0" smtClean="0"/>
              <a:t>Conclusions</a:t>
            </a:r>
          </a:p>
          <a:p>
            <a:pPr>
              <a:buNone/>
            </a:pPr>
            <a:r>
              <a:rPr lang="en-GB" dirty="0" smtClean="0"/>
              <a:t>The three scenarios are blogged during the modules</a:t>
            </a:r>
          </a:p>
          <a:p>
            <a:pPr>
              <a:buNone/>
            </a:pPr>
            <a:r>
              <a:rPr lang="en-GB" dirty="0" smtClean="0"/>
              <a:t>[handout</a:t>
            </a:r>
            <a:r>
              <a:rPr lang="en-GB" dirty="0"/>
              <a:t>]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theory...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theory is way of explaining causality for example: do this and this will happen </a:t>
            </a:r>
          </a:p>
          <a:p>
            <a:r>
              <a:rPr lang="en-GB" dirty="0" smtClean="0"/>
              <a:t>A way of making behaviour meaningful (eg the concept of deep / surface learning) </a:t>
            </a:r>
          </a:p>
          <a:p>
            <a:r>
              <a:rPr lang="en-GB" dirty="0" smtClean="0"/>
              <a:t>Is generalisable (‘there is nothing so practical as a good theory’) </a:t>
            </a:r>
          </a:p>
          <a:p>
            <a:r>
              <a:rPr lang="en-GB" dirty="0" smtClean="0"/>
              <a:t>Fits the facts but steps back from them 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Education is not the same as ‘science’ – we don’t have ‘anywhere anytime laws’ and we don’t have replication (except Groundhog Day)</a:t>
            </a:r>
          </a:p>
          <a:p>
            <a:r>
              <a:rPr lang="en-GB" dirty="0" smtClean="0"/>
              <a:t>Is a ‘reading of the facts’ not an objective truth</a:t>
            </a:r>
          </a:p>
          <a:p>
            <a:r>
              <a:rPr lang="en-GB" dirty="0" smtClean="0"/>
              <a:t>Addresses a critical issue rather than all the issues</a:t>
            </a:r>
          </a:p>
          <a:p>
            <a:pPr marL="0" indent="0">
              <a:buNone/>
            </a:pPr>
            <a:r>
              <a:rPr lang="en-GB" dirty="0" smtClean="0"/>
              <a:t>Provides a lens to focus attention on something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Old ways of looking at theories of learning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Behaviourism –positive reinforcement of  appropriate response – Stimulus response </a:t>
            </a:r>
          </a:p>
          <a:p>
            <a:pPr lvl="0"/>
            <a:r>
              <a:rPr lang="en-GB" dirty="0" smtClean="0"/>
              <a:t>Cognitivism</a:t>
            </a:r>
            <a:r>
              <a:rPr lang="en-GB" dirty="0"/>
              <a:t> </a:t>
            </a:r>
            <a:r>
              <a:rPr lang="en-GB" dirty="0" smtClean="0"/>
              <a:t>learning </a:t>
            </a:r>
            <a:r>
              <a:rPr lang="en-GB" dirty="0"/>
              <a:t>as individual sense making requiring accommodation and assimilation by the learner) </a:t>
            </a:r>
          </a:p>
          <a:p>
            <a:r>
              <a:rPr lang="en-GB" dirty="0" smtClean="0"/>
              <a:t>Social </a:t>
            </a:r>
            <a:r>
              <a:rPr lang="en-GB" dirty="0"/>
              <a:t>constructivism may consider the use of tools (including language) to cross a zone of proximal development. </a:t>
            </a:r>
            <a:r>
              <a:rPr lang="en-GB" dirty="0" smtClean="0"/>
              <a:t>The </a:t>
            </a:r>
            <a:r>
              <a:rPr lang="en-GB" dirty="0"/>
              <a:t>interaction of learner and more knowledgeable </a:t>
            </a:r>
            <a:r>
              <a:rPr lang="en-GB" dirty="0" smtClean="0"/>
              <a:t>other but may </a:t>
            </a:r>
            <a:r>
              <a:rPr lang="en-GB" dirty="0"/>
              <a:t>involve, say, communities of practice and distributed learning. </a:t>
            </a:r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scenarios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Examples courseware in general /integrated learning systems; </a:t>
            </a:r>
            <a:r>
              <a:rPr lang="en-GB" dirty="0" smtClean="0">
                <a:hlinkClick r:id="rId2"/>
              </a:rPr>
              <a:t>language reinforcement</a:t>
            </a:r>
            <a:r>
              <a:rPr lang="en-GB" dirty="0" smtClean="0"/>
              <a:t>)</a:t>
            </a:r>
          </a:p>
          <a:p>
            <a:r>
              <a:rPr lang="en-GB" dirty="0" smtClean="0"/>
              <a:t>Scenario building, exploration of images and text, modelling and control eg </a:t>
            </a:r>
            <a:r>
              <a:rPr lang="en-GB" dirty="0" smtClean="0">
                <a:hlinkClick r:id="rId3"/>
              </a:rPr>
              <a:t>Scratch</a:t>
            </a:r>
            <a:endParaRPr lang="en-GB" dirty="0" smtClean="0"/>
          </a:p>
          <a:p>
            <a:r>
              <a:rPr lang="en-GB" dirty="0" smtClean="0"/>
              <a:t>Sharing of ideas within a IWB whole class interactive discussion; co-construction using Wikis or blogs eg </a:t>
            </a:r>
            <a:r>
              <a:rPr lang="en-GB" dirty="0" smtClean="0">
                <a:hlinkClick r:id="rId4"/>
              </a:rPr>
              <a:t>teachers blog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Argue for…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Designing an intervention in a subject of your choice as</a:t>
            </a:r>
          </a:p>
          <a:p>
            <a:r>
              <a:rPr lang="en-GB" dirty="0" smtClean="0"/>
              <a:t>Behaviourists</a:t>
            </a:r>
          </a:p>
          <a:p>
            <a:r>
              <a:rPr lang="en-GB" dirty="0" smtClean="0"/>
              <a:t>Cognitivists</a:t>
            </a:r>
          </a:p>
          <a:p>
            <a:r>
              <a:rPr lang="en-GB" dirty="0" smtClean="0"/>
              <a:t>Social constructivists</a:t>
            </a:r>
          </a:p>
          <a:p>
            <a:r>
              <a:rPr lang="en-GB" dirty="0" smtClean="0"/>
              <a:t>Use the arguments in your texts to </a:t>
            </a:r>
            <a:r>
              <a:rPr lang="en-GB" dirty="0" smtClean="0"/>
              <a:t>assist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1292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821</Words>
  <Application>Microsoft Office PowerPoint</Application>
  <PresentationFormat>On-screen Show (4:3)</PresentationFormat>
  <Paragraphs>104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Today</vt:lpstr>
      <vt:lpstr>Feedback on essays</vt:lpstr>
      <vt:lpstr>This module: teaching and learning with ICT</vt:lpstr>
      <vt:lpstr>Assessment</vt:lpstr>
      <vt:lpstr>What is a theory...</vt:lpstr>
      <vt:lpstr>But</vt:lpstr>
      <vt:lpstr>Old ways of looking at theories of learning</vt:lpstr>
      <vt:lpstr>scenarios</vt:lpstr>
      <vt:lpstr>Argue for…</vt:lpstr>
      <vt:lpstr>Reminder: learning theories</vt:lpstr>
      <vt:lpstr>New ways of looking at learning theory?</vt:lpstr>
      <vt:lpstr>In retrospect</vt:lpstr>
      <vt:lpstr>Summing up</vt:lpstr>
      <vt:lpstr>E learning  </vt:lpstr>
      <vt:lpstr>Some argue for</vt:lpstr>
      <vt:lpstr>What is TPaCK</vt:lpstr>
      <vt:lpstr>Why TPaCK is useful</vt:lpstr>
      <vt:lpstr>But</vt:lpstr>
      <vt:lpstr>Blog activity 1</vt:lpstr>
      <vt:lpstr>How the same technology is seen in different ways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and researching ICT</dc:title>
  <dc:creator>Michael Hammond</dc:creator>
  <cp:lastModifiedBy>Mick Hammond</cp:lastModifiedBy>
  <cp:revision>38</cp:revision>
  <cp:lastPrinted>2011-09-29T20:07:37Z</cp:lastPrinted>
  <dcterms:created xsi:type="dcterms:W3CDTF">2011-09-27T11:14:40Z</dcterms:created>
  <dcterms:modified xsi:type="dcterms:W3CDTF">2011-09-29T20:07:43Z</dcterms:modified>
</cp:coreProperties>
</file>