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82" r:id="rId3"/>
    <p:sldId id="290" r:id="rId4"/>
    <p:sldId id="284" r:id="rId5"/>
    <p:sldId id="286" r:id="rId6"/>
    <p:sldId id="285" r:id="rId7"/>
    <p:sldId id="291" r:id="rId8"/>
    <p:sldId id="289" r:id="rId9"/>
  </p:sldIdLst>
  <p:sldSz cx="12192000" cy="6858000"/>
  <p:notesSz cx="6794500" cy="9906000"/>
  <p:custDataLst>
    <p:tags r:id="rId12"/>
  </p:custDataLst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66" d="100"/>
          <a:sy n="66" d="100"/>
        </p:scale>
        <p:origin x="21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844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ston-Wilder, Sue" userId="f117cb33-952c-49a5-afce-10183f115419" providerId="ADAL" clId="{C83B8138-4A77-414A-A043-1C7AB8CE6D2E}"/>
    <pc:docChg chg="custSel modSld">
      <pc:chgData name="Johnston-Wilder, Sue" userId="f117cb33-952c-49a5-afce-10183f115419" providerId="ADAL" clId="{C83B8138-4A77-414A-A043-1C7AB8CE6D2E}" dt="2026-02-10T10:51:28.494" v="34" actId="20577"/>
      <pc:docMkLst>
        <pc:docMk/>
      </pc:docMkLst>
      <pc:sldChg chg="modSp mod">
        <pc:chgData name="Johnston-Wilder, Sue" userId="f117cb33-952c-49a5-afce-10183f115419" providerId="ADAL" clId="{C83B8138-4A77-414A-A043-1C7AB8CE6D2E}" dt="2026-02-10T10:51:28.494" v="34" actId="20577"/>
        <pc:sldMkLst>
          <pc:docMk/>
          <pc:sldMk cId="109857222" sldId="256"/>
        </pc:sldMkLst>
        <pc:spChg chg="mod">
          <ac:chgData name="Johnston-Wilder, Sue" userId="f117cb33-952c-49a5-afce-10183f115419" providerId="ADAL" clId="{C83B8138-4A77-414A-A043-1C7AB8CE6D2E}" dt="2026-02-10T10:51:28.494" v="34" actId="20577"/>
          <ac:spMkLst>
            <pc:docMk/>
            <pc:sldMk cId="109857222" sldId="256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12042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8364BC-1D93-482D-A46E-B08D8707340A}" type="datetimeFigureOut">
              <a:t>2/10/2026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67262"/>
            <a:ext cx="5435600" cy="39004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F93CB-7285-454C-BA61-C70A5EF71FA6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018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93700" ty="-82550" sx="35000" sy="3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4343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696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4520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933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0" y="0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393700" ty="-82550" sx="35000" sy="3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887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807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116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248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559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145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2/10/2026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158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2/10/2026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2769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ublicdomainpictures.net/view-image.php?image=8983&amp;picture=guitar-practice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publicdomainpictures.net/view-image.php?image=7644&amp;picture=piano-recital" TargetMode="Externa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ingingmastermind.com/simply-relaxing-breathing/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/3.0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ublicdomainpictures.net/en/view-image.php?image=268493&amp;picture=herbal-tea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4.png"/><Relationship Id="rId3" Type="http://schemas.openxmlformats.org/officeDocument/2006/relationships/image" Target="../media/image8.jpg"/><Relationship Id="rId7" Type="http://schemas.openxmlformats.org/officeDocument/2006/relationships/hyperlink" Target="https://www.publicdomainpictures.net/en/view-image.php?image=268493&amp;picture=herbal-tea" TargetMode="External"/><Relationship Id="rId12" Type="http://schemas.openxmlformats.org/officeDocument/2006/relationships/hyperlink" Target="https://creativecommons.org/licenses/by-nc/3.0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hyperlink" Target="https://freepngimg.com/png/47286-rubber-duck-picture-free-hq-image" TargetMode="External"/><Relationship Id="rId5" Type="http://schemas.openxmlformats.org/officeDocument/2006/relationships/hyperlink" Target="https://creativecommons.org/licenses/by/3.0/" TargetMode="External"/><Relationship Id="rId10" Type="http://schemas.openxmlformats.org/officeDocument/2006/relationships/image" Target="../media/image13.png"/><Relationship Id="rId4" Type="http://schemas.openxmlformats.org/officeDocument/2006/relationships/hyperlink" Target="https://singingmastermind.com/simply-relaxing-breathing/" TargetMode="External"/><Relationship Id="rId9" Type="http://schemas.openxmlformats.org/officeDocument/2006/relationships/hyperlink" Target="https://www.pngall.com/ladder-png/" TargetMode="External"/><Relationship Id="rId1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98EE46-797C-45B8-8337-491B94E058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4501" y="640080"/>
            <a:ext cx="4019429" cy="3339348"/>
          </a:xfrm>
        </p:spPr>
        <p:txBody>
          <a:bodyPr anchor="b">
            <a:normAutofit/>
          </a:bodyPr>
          <a:lstStyle/>
          <a:p>
            <a:r>
              <a:rPr lang="en-GB" sz="4400">
                <a:solidFill>
                  <a:srgbClr val="FFFFFF"/>
                </a:solidFill>
              </a:rPr>
              <a:t>The maths resilience toolkit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8921" y="4315017"/>
            <a:ext cx="4015009" cy="1893939"/>
          </a:xfrm>
        </p:spPr>
        <p:txBody>
          <a:bodyPr anchor="t">
            <a:normAutofit/>
          </a:bodyPr>
          <a:lstStyle/>
          <a:p>
            <a:pPr algn="r"/>
            <a:r>
              <a:rPr lang="en-GB" sz="1600" dirty="0">
                <a:solidFill>
                  <a:srgbClr val="FFFFFF"/>
                </a:solidFill>
              </a:rPr>
              <a:t>Janet Baker</a:t>
            </a:r>
          </a:p>
          <a:p>
            <a:pPr algn="r"/>
            <a:endParaRPr lang="en-GB" sz="1600" dirty="0">
              <a:solidFill>
                <a:srgbClr val="FFFFFF"/>
              </a:solidFill>
            </a:endParaRPr>
          </a:p>
          <a:p>
            <a:pPr algn="r"/>
            <a:r>
              <a:rPr lang="en-GB" sz="1600" dirty="0">
                <a:solidFill>
                  <a:srgbClr val="FFFFFF"/>
                </a:solidFill>
              </a:rPr>
              <a:t>© Amygdala </a:t>
            </a:r>
            <a:r>
              <a:rPr lang="en-GB" sz="1600">
                <a:solidFill>
                  <a:srgbClr val="FFFFFF"/>
                </a:solidFill>
              </a:rPr>
              <a:t>Coaching Associates</a:t>
            </a:r>
            <a:endParaRPr lang="en-GB" sz="1600" dirty="0">
              <a:solidFill>
                <a:srgbClr val="FFFFFF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E4CA735-62CB-4665-AA7D-4A259E3F7C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39130" y="4156010"/>
            <a:ext cx="3566160" cy="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619704C7-B579-43B7-89ED-555E6619AF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396" y="0"/>
            <a:ext cx="6909991" cy="6858000"/>
          </a:xfrm>
          <a:prstGeom prst="rect">
            <a:avLst/>
          </a:prstGeom>
          <a:blipFill dpi="0"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0" ty="0" sx="65000" sy="65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Connector 13">
            <a:extLst>
              <a:ext uri="{FF2B5EF4-FFF2-40B4-BE49-F238E27FC236}">
                <a16:creationId xmlns:a16="http://schemas.microsoft.com/office/drawing/2014/main" id="{1CC4F248-C9EA-4549-B9CD-432DAAA786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192B8AA4-5EED-67FA-5A14-330F01318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Practice vs Performance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DE6F99-4F2B-FDCB-8599-DCFB9084B87C}"/>
              </a:ext>
            </a:extLst>
          </p:cNvPr>
          <p:cNvSpPr>
            <a:spLocks/>
          </p:cNvSpPr>
          <p:nvPr/>
        </p:nvSpPr>
        <p:spPr>
          <a:xfrm>
            <a:off x="1024128" y="1924493"/>
            <a:ext cx="4183634" cy="3539998"/>
          </a:xfrm>
          <a:prstGeom prst="rect">
            <a:avLst/>
          </a:prstGeom>
        </p:spPr>
        <p:txBody>
          <a:bodyPr/>
          <a:lstStyle/>
          <a:p>
            <a:pPr defTabSz="795528">
              <a:spcAft>
                <a:spcPts val="600"/>
              </a:spcAft>
            </a:pPr>
            <a:r>
              <a:rPr lang="en-GB" sz="2000" u="sng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Practice</a:t>
            </a:r>
          </a:p>
          <a:p>
            <a:pPr defTabSz="795528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 risks</a:t>
            </a:r>
          </a:p>
          <a:p>
            <a:pPr defTabSz="795528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 on learning</a:t>
            </a:r>
          </a:p>
          <a:p>
            <a:pPr defTabSz="795528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Outcomes can be rubbish or fantastic – either way you learn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C653554-FBC5-D684-BEFE-65BE6713A304}"/>
              </a:ext>
            </a:extLst>
          </p:cNvPr>
          <p:cNvSpPr>
            <a:spLocks/>
          </p:cNvSpPr>
          <p:nvPr/>
        </p:nvSpPr>
        <p:spPr>
          <a:xfrm>
            <a:off x="7257352" y="1924493"/>
            <a:ext cx="4183634" cy="3539998"/>
          </a:xfrm>
          <a:prstGeom prst="rect">
            <a:avLst/>
          </a:prstGeom>
        </p:spPr>
        <p:txBody>
          <a:bodyPr/>
          <a:lstStyle/>
          <a:p>
            <a:pPr defTabSz="795528">
              <a:spcAft>
                <a:spcPts val="600"/>
              </a:spcAft>
            </a:pP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</a:rPr>
              <a:t>Performance</a:t>
            </a:r>
          </a:p>
          <a:p>
            <a:pPr defTabSz="795528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Play it safe</a:t>
            </a:r>
          </a:p>
          <a:p>
            <a:pPr defTabSz="795528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Focus on getting it right</a:t>
            </a:r>
          </a:p>
          <a:p>
            <a:pPr defTabSz="795528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Outcomes are never your best – aim for 75% of best</a:t>
            </a:r>
          </a:p>
        </p:txBody>
      </p:sp>
      <p:pic>
        <p:nvPicPr>
          <p:cNvPr id="7" name="Picture 6" descr="A person playing a guitar&#10;&#10;Description automatically generated">
            <a:extLst>
              <a:ext uri="{FF2B5EF4-FFF2-40B4-BE49-F238E27FC236}">
                <a16:creationId xmlns:a16="http://schemas.microsoft.com/office/drawing/2014/main" id="{BC2B1A33-54D0-ABF9-1887-88D58C2ACE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62000" y="3929979"/>
            <a:ext cx="4183632" cy="2802693"/>
          </a:xfrm>
          <a:prstGeom prst="rect">
            <a:avLst/>
          </a:prstGeom>
        </p:spPr>
      </p:pic>
      <p:pic>
        <p:nvPicPr>
          <p:cNvPr id="9" name="Picture 8" descr="A person playing a piano&#10;&#10;Description automatically generated">
            <a:extLst>
              <a:ext uri="{FF2B5EF4-FFF2-40B4-BE49-F238E27FC236}">
                <a16:creationId xmlns:a16="http://schemas.microsoft.com/office/drawing/2014/main" id="{4D094B35-7D67-F74B-F613-24A6F402D73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7257352" y="3929979"/>
            <a:ext cx="4176308" cy="2802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097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75DBB93-48C1-1D38-6C8D-E731902AE48C}"/>
              </a:ext>
            </a:extLst>
          </p:cNvPr>
          <p:cNvSpPr/>
          <p:nvPr/>
        </p:nvSpPr>
        <p:spPr>
          <a:xfrm>
            <a:off x="516744" y="548639"/>
            <a:ext cx="11026639" cy="6192403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-127019"/>
            <a:ext cx="9720072" cy="45719"/>
          </a:xfrm>
        </p:spPr>
        <p:txBody>
          <a:bodyPr anchor="b">
            <a:normAutofit fontScale="90000"/>
          </a:bodyPr>
          <a:lstStyle/>
          <a:p>
            <a:endParaRPr lang="en-GB" sz="3600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 algn="r"/>
            <a:r>
              <a:rPr lang="en-GB" sz="1600" dirty="0">
                <a:solidFill>
                  <a:srgbClr val="FFFFFF"/>
                </a:solidFill>
              </a:rPr>
              <a:t>Janet Baker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D10AC1-53E3-7BCA-36C9-5B1FE21F40B1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723900" y="1790700"/>
            <a:ext cx="10434638" cy="470852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16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buFont typeface="Arial" panose="020B0602020104020603" pitchFamily="34" charset="0"/>
              <a:buChar char="•"/>
            </a:pPr>
            <a:endParaRPr lang="en-GB" dirty="0">
              <a:latin typeface="Tw Cen MT" panose="020B0602020104020603"/>
              <a:cs typeface="Arial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buFont typeface="Arial" panose="020B0602020104020603" pitchFamily="34" charset="0"/>
              <a:buChar char="•"/>
            </a:pP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2D6A4F-5C78-CE12-9708-95EADFE0075A}"/>
              </a:ext>
            </a:extLst>
          </p:cNvPr>
          <p:cNvSpPr txBox="1"/>
          <p:nvPr/>
        </p:nvSpPr>
        <p:spPr>
          <a:xfrm>
            <a:off x="806440" y="4975161"/>
            <a:ext cx="2607971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Thinking brain and emotional brain connected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6CECC87-A5B0-4088-E38B-7DF905EE1267}"/>
              </a:ext>
            </a:extLst>
          </p:cNvPr>
          <p:cNvSpPr txBox="1"/>
          <p:nvPr/>
        </p:nvSpPr>
        <p:spPr>
          <a:xfrm>
            <a:off x="7186286" y="4802875"/>
            <a:ext cx="2704562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Thinking brain and emotional brain disconnected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3657CB-6AA2-E3AE-748C-2B179264809D}"/>
              </a:ext>
            </a:extLst>
          </p:cNvPr>
          <p:cNvSpPr txBox="1"/>
          <p:nvPr/>
        </p:nvSpPr>
        <p:spPr>
          <a:xfrm>
            <a:off x="696916" y="869074"/>
            <a:ext cx="10771184" cy="37856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Hand Model of the Brain</a:t>
            </a:r>
          </a:p>
          <a:p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Has your mind gone blank?</a:t>
            </a:r>
            <a:r>
              <a:rPr lang="en-US" sz="2400" dirty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Does it feel as if your brain has frozen?</a:t>
            </a:r>
            <a:r>
              <a:rPr lang="en-US" sz="2400" dirty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</a:p>
          <a:p>
            <a:r>
              <a:rPr lang="en-GB" sz="2400" dirty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Remember that when you feel confused or panicky or stupid, this is only your brain trying to keep you safe.</a:t>
            </a:r>
            <a:r>
              <a:rPr lang="en-US" sz="2400" dirty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</a:p>
          <a:p>
            <a:r>
              <a:rPr lang="en-GB" sz="2400" dirty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You can think more clearly if you reverse the fight, flight or freeze response. This will reconnect your thinking brain.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8B7E295-79C9-BB2E-C8DB-9EF0782F56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209" t="37676" r="44456" b="28836"/>
          <a:stretch/>
        </p:blipFill>
        <p:spPr>
          <a:xfrm>
            <a:off x="9336098" y="4417151"/>
            <a:ext cx="1625791" cy="229663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97E0D80-5BC7-FA28-8172-2BE1CFA587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820" t="41333" r="43845" b="28682"/>
          <a:stretch/>
        </p:blipFill>
        <p:spPr>
          <a:xfrm>
            <a:off x="3714639" y="4654726"/>
            <a:ext cx="1625791" cy="205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905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DEB9714-E606-D91F-35E6-C8518C4AFE7F}"/>
              </a:ext>
            </a:extLst>
          </p:cNvPr>
          <p:cNvSpPr/>
          <p:nvPr/>
        </p:nvSpPr>
        <p:spPr>
          <a:xfrm>
            <a:off x="516744" y="548639"/>
            <a:ext cx="11026639" cy="6192403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712216"/>
          </a:xfrm>
        </p:spPr>
        <p:txBody>
          <a:bodyPr anchor="b">
            <a:normAutofit/>
          </a:bodyPr>
          <a:lstStyle/>
          <a:p>
            <a:r>
              <a:rPr lang="en-GB" sz="4400" dirty="0">
                <a:solidFill>
                  <a:schemeClr val="accent2"/>
                </a:solidFill>
              </a:rPr>
              <a:t>growth zone model</a:t>
            </a:r>
            <a:endParaRPr lang="en-GB" sz="3600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809480" y="1717183"/>
            <a:ext cx="6468158" cy="4828289"/>
          </a:xfrm>
        </p:spPr>
        <p:txBody>
          <a:bodyPr anchor="t">
            <a:normAutofit/>
          </a:bodyPr>
          <a:lstStyle/>
          <a:p>
            <a:pPr algn="r"/>
            <a:r>
              <a:rPr lang="en-GB" sz="1600" dirty="0" err="1">
                <a:solidFill>
                  <a:srgbClr val="FFFFFF"/>
                </a:solidFill>
              </a:rPr>
              <a:t>TrJanet</a:t>
            </a:r>
            <a:r>
              <a:rPr lang="en-GB" sz="1600" dirty="0">
                <a:solidFill>
                  <a:srgbClr val="FFFFFF"/>
                </a:solidFill>
              </a:rPr>
              <a:t> Baker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D10AC1-53E3-7BCA-36C9-5B1FE21F40B1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723900" y="1790700"/>
            <a:ext cx="5551399" cy="470852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u="sng" dirty="0">
                <a:latin typeface="Arial"/>
                <a:cs typeface="Arial"/>
              </a:rPr>
              <a:t>Track your feelings</a:t>
            </a:r>
            <a:endParaRPr lang="en-US" u="sng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GB" sz="2400" dirty="0"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>
                <a:highlight>
                  <a:srgbClr val="00FF00"/>
                </a:highlight>
                <a:latin typeface="Arial"/>
                <a:cs typeface="Arial"/>
              </a:rPr>
              <a:t>Green – Comfort zone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>
                <a:latin typeface="Arial"/>
                <a:cs typeface="Arial"/>
              </a:rPr>
              <a:t>Easy, calm, a bit boring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GB" sz="2400" dirty="0"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>
                <a:highlight>
                  <a:srgbClr val="FFFF00"/>
                </a:highlight>
                <a:latin typeface="Arial"/>
                <a:cs typeface="Arial"/>
              </a:rPr>
              <a:t>Yellow – Growth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>
                <a:latin typeface="Arial"/>
                <a:cs typeface="Arial"/>
              </a:rPr>
              <a:t>Manageable challenge – the best place to learn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GB" sz="2400" dirty="0"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>
                <a:solidFill>
                  <a:schemeClr val="bg1"/>
                </a:solidFill>
                <a:highlight>
                  <a:srgbClr val="FF0000"/>
                </a:highlight>
                <a:latin typeface="Arial"/>
                <a:cs typeface="Arial"/>
              </a:rPr>
              <a:t>Red - Anxiety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>
                <a:latin typeface="Arial"/>
                <a:cs typeface="Arial"/>
              </a:rPr>
              <a:t>Thinking brain is disconnected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16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buFont typeface="Arial" panose="020B0602020104020603" pitchFamily="34" charset="0"/>
              <a:buChar char="•"/>
            </a:pPr>
            <a:endParaRPr lang="en-GB" dirty="0">
              <a:latin typeface="Tw Cen MT" panose="020B0602020104020603"/>
              <a:cs typeface="Arial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buFont typeface="Arial" panose="020B0602020104020603" pitchFamily="34" charset="0"/>
              <a:buChar char="•"/>
            </a:pP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2D6A4F-5C78-CE12-9708-95EADFE0075A}"/>
              </a:ext>
            </a:extLst>
          </p:cNvPr>
          <p:cNvSpPr txBox="1"/>
          <p:nvPr/>
        </p:nvSpPr>
        <p:spPr>
          <a:xfrm>
            <a:off x="6396507" y="3305577"/>
            <a:ext cx="260797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pic>
        <p:nvPicPr>
          <p:cNvPr id="7" name="Picture 6" descr="A screenshot of a target&#10;&#10;Description automatically generated">
            <a:extLst>
              <a:ext uri="{FF2B5EF4-FFF2-40B4-BE49-F238E27FC236}">
                <a16:creationId xmlns:a16="http://schemas.microsoft.com/office/drawing/2014/main" id="{341B41C8-FFDD-7E63-15CC-EF66127E0A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76" t="12110" r="33838" b="2752"/>
          <a:stretch/>
        </p:blipFill>
        <p:spPr>
          <a:xfrm>
            <a:off x="6512820" y="1789271"/>
            <a:ext cx="4449280" cy="4458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920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2891B92-613D-3AFD-7559-C79655B93FFD}"/>
              </a:ext>
            </a:extLst>
          </p:cNvPr>
          <p:cNvSpPr/>
          <p:nvPr/>
        </p:nvSpPr>
        <p:spPr>
          <a:xfrm>
            <a:off x="516744" y="548639"/>
            <a:ext cx="11311733" cy="6192403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712216"/>
          </a:xfrm>
        </p:spPr>
        <p:txBody>
          <a:bodyPr anchor="b">
            <a:normAutofit/>
          </a:bodyPr>
          <a:lstStyle/>
          <a:p>
            <a:r>
              <a:rPr lang="en-GB" sz="4400" dirty="0">
                <a:solidFill>
                  <a:schemeClr val="accent2"/>
                </a:solidFill>
              </a:rPr>
              <a:t>Recovery Breathing</a:t>
            </a:r>
            <a:endParaRPr lang="en-GB" sz="3600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809480" y="1717183"/>
            <a:ext cx="6468158" cy="4828289"/>
          </a:xfrm>
        </p:spPr>
        <p:txBody>
          <a:bodyPr anchor="t">
            <a:normAutofit/>
          </a:bodyPr>
          <a:lstStyle/>
          <a:p>
            <a:pPr algn="r"/>
            <a:r>
              <a:rPr lang="en-GB" sz="1600" dirty="0">
                <a:solidFill>
                  <a:srgbClr val="FFFFFF"/>
                </a:solidFill>
              </a:rPr>
              <a:t>Tt Baker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D10AC1-53E3-7BCA-36C9-5B1FE21F40B1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723900" y="1790700"/>
            <a:ext cx="5551399" cy="4708525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Breathe in for a count of 7, </a:t>
            </a:r>
          </a:p>
          <a:p>
            <a:pPr marL="173736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and out for a count of 11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Breathe in for a count of 4,</a:t>
            </a:r>
          </a:p>
          <a:p>
            <a:pPr marL="173736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hold for 4, </a:t>
            </a:r>
          </a:p>
          <a:p>
            <a:pPr marL="173736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breathe out for 4, </a:t>
            </a:r>
          </a:p>
          <a:p>
            <a:pPr marL="173736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hold for 4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As you breathe in, think ‘strong’,</a:t>
            </a:r>
          </a:p>
          <a:p>
            <a:pPr marL="173736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As you breathe out, think ’calm’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Cover your face with your hands. </a:t>
            </a:r>
          </a:p>
          <a:p>
            <a:pPr marL="173736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Breathe in and out slowly.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16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buFont typeface="Arial" panose="020B0602020104020603" pitchFamily="34" charset="0"/>
              <a:buChar char="•"/>
            </a:pPr>
            <a:endParaRPr lang="en-GB" dirty="0">
              <a:latin typeface="Tw Cen MT" panose="020B0602020104020603"/>
              <a:cs typeface="Arial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buFont typeface="Arial" panose="020B0602020104020603" pitchFamily="34" charset="0"/>
              <a:buChar char="•"/>
            </a:pP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2D6A4F-5C78-CE12-9708-95EADFE0075A}"/>
              </a:ext>
            </a:extLst>
          </p:cNvPr>
          <p:cNvSpPr txBox="1"/>
          <p:nvPr/>
        </p:nvSpPr>
        <p:spPr>
          <a:xfrm>
            <a:off x="6396507" y="3305577"/>
            <a:ext cx="260797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pic>
        <p:nvPicPr>
          <p:cNvPr id="6" name="Picture 5" descr="A heart shaped stone with text on it&#10;&#10;Description automatically generated">
            <a:extLst>
              <a:ext uri="{FF2B5EF4-FFF2-40B4-BE49-F238E27FC236}">
                <a16:creationId xmlns:a16="http://schemas.microsoft.com/office/drawing/2014/main" id="{A2C34D3C-96DA-2EE5-2652-82EC08068A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744436" y="1789224"/>
            <a:ext cx="4762500" cy="35718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E26B0FD-9EF9-47BA-3BEC-3F12E2F929CA}"/>
              </a:ext>
            </a:extLst>
          </p:cNvPr>
          <p:cNvSpPr txBox="1"/>
          <p:nvPr/>
        </p:nvSpPr>
        <p:spPr>
          <a:xfrm>
            <a:off x="6854456" y="6450132"/>
            <a:ext cx="47625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hlinkClick r:id="rId3" tooltip="https://singingmastermind.com/simply-relaxing-breathing/"/>
              </a:rPr>
              <a:t>This Photo</a:t>
            </a:r>
            <a:r>
              <a:rPr lang="en-GB" sz="900" dirty="0"/>
              <a:t> by Unknown Author is licensed under </a:t>
            </a:r>
            <a:r>
              <a:rPr lang="en-GB" sz="900" dirty="0">
                <a:hlinkClick r:id="rId4" tooltip="https://creativecommons.org/licenses/by/3.0/"/>
              </a:rPr>
              <a:t>CC BY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3716305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47ED946-BC63-2C44-59AF-A11DDFEB3340}"/>
              </a:ext>
            </a:extLst>
          </p:cNvPr>
          <p:cNvSpPr/>
          <p:nvPr/>
        </p:nvSpPr>
        <p:spPr>
          <a:xfrm>
            <a:off x="516744" y="548639"/>
            <a:ext cx="11026639" cy="6192403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712216"/>
          </a:xfrm>
        </p:spPr>
        <p:txBody>
          <a:bodyPr anchor="b">
            <a:normAutofit/>
          </a:bodyPr>
          <a:lstStyle/>
          <a:p>
            <a:r>
              <a:rPr lang="en-GB" sz="4400" dirty="0">
                <a:solidFill>
                  <a:schemeClr val="accent2"/>
                </a:solidFill>
              </a:rPr>
              <a:t>Other calming strategies</a:t>
            </a:r>
            <a:endParaRPr lang="en-GB" sz="3600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809480" y="1717183"/>
            <a:ext cx="6468158" cy="4828289"/>
          </a:xfrm>
        </p:spPr>
        <p:txBody>
          <a:bodyPr anchor="t">
            <a:normAutofit/>
          </a:bodyPr>
          <a:lstStyle/>
          <a:p>
            <a:pPr algn="r"/>
            <a:r>
              <a:rPr lang="en-GB" sz="1600" dirty="0">
                <a:solidFill>
                  <a:srgbClr val="FFFFFF"/>
                </a:solidFill>
              </a:rPr>
              <a:t>Tt Baker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D10AC1-53E3-7BCA-36C9-5B1FE21F40B1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723900" y="1790700"/>
            <a:ext cx="6468158" cy="4708525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r>
              <a:rPr lang="en-GB" sz="2000" dirty="0">
                <a:latin typeface="Arial"/>
                <a:cs typeface="Arial"/>
              </a:rPr>
              <a:t>Get up.</a:t>
            </a:r>
          </a:p>
          <a:p>
            <a:pPr marL="173736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latin typeface="Arial"/>
                <a:cs typeface="Arial"/>
              </a:rPr>
              <a:t>Stretch, yawn, shake.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r>
              <a:rPr lang="en-GB" sz="2000" dirty="0">
                <a:latin typeface="Arial"/>
                <a:cs typeface="Arial"/>
              </a:rPr>
              <a:t>Look out of a window. </a:t>
            </a:r>
          </a:p>
          <a:p>
            <a:pPr marL="173736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latin typeface="Arial"/>
                <a:cs typeface="Arial"/>
              </a:rPr>
              <a:t>Focus on something for 30 seconds.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r>
              <a:rPr lang="en-GB" sz="2000" dirty="0">
                <a:latin typeface="Arial"/>
                <a:cs typeface="Arial"/>
              </a:rPr>
              <a:t>Hold a pebble in your hand. </a:t>
            </a:r>
          </a:p>
          <a:p>
            <a:pPr marL="173736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latin typeface="Arial"/>
                <a:cs typeface="Arial"/>
              </a:rPr>
              <a:t>Feel it’s weight, texture, temperature.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r>
              <a:rPr lang="en-GB" sz="2000" dirty="0">
                <a:latin typeface="Arial"/>
                <a:cs typeface="Arial"/>
              </a:rPr>
              <a:t>Close your eyes. </a:t>
            </a:r>
          </a:p>
          <a:p>
            <a:pPr marL="173736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latin typeface="Arial"/>
                <a:cs typeface="Arial"/>
              </a:rPr>
              <a:t>Listen out for 5 different sounds.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r>
              <a:rPr lang="en-GB" sz="2000" dirty="0">
                <a:latin typeface="Arial"/>
                <a:cs typeface="Arial"/>
              </a:rPr>
              <a:t>Have a cup of tea or a snack.</a:t>
            </a:r>
          </a:p>
          <a:p>
            <a:pPr marL="173736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latin typeface="Arial"/>
                <a:cs typeface="Arial"/>
              </a:rPr>
              <a:t>As </a:t>
            </a:r>
            <a:r>
              <a:rPr lang="en-GB" sz="2000">
                <a:latin typeface="Arial"/>
                <a:cs typeface="Arial"/>
              </a:rPr>
              <a:t>you drink or </a:t>
            </a:r>
            <a:r>
              <a:rPr lang="en-GB" sz="2000" dirty="0">
                <a:latin typeface="Arial"/>
                <a:cs typeface="Arial"/>
              </a:rPr>
              <a:t>eat, notice its taste, temperature, mouth feel.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16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buFont typeface="Arial" panose="020B0602020104020603" pitchFamily="34" charset="0"/>
              <a:buChar char="•"/>
            </a:pPr>
            <a:endParaRPr lang="en-GB" dirty="0">
              <a:latin typeface="Tw Cen MT" panose="020B0602020104020603"/>
              <a:cs typeface="Arial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buFont typeface="Arial" panose="020B0602020104020603" pitchFamily="34" charset="0"/>
              <a:buChar char="•"/>
            </a:pP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2D6A4F-5C78-CE12-9708-95EADFE0075A}"/>
              </a:ext>
            </a:extLst>
          </p:cNvPr>
          <p:cNvSpPr txBox="1"/>
          <p:nvPr/>
        </p:nvSpPr>
        <p:spPr>
          <a:xfrm>
            <a:off x="6396507" y="3305577"/>
            <a:ext cx="260797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pic>
        <p:nvPicPr>
          <p:cNvPr id="17" name="Picture 16" descr="A cup of tea with a leaf on a burlap napkin&#10;&#10;Description automatically generated">
            <a:extLst>
              <a:ext uri="{FF2B5EF4-FFF2-40B4-BE49-F238E27FC236}">
                <a16:creationId xmlns:a16="http://schemas.microsoft.com/office/drawing/2014/main" id="{23D6380B-032D-6AEF-8CBD-7501653F2E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783963" y="756046"/>
            <a:ext cx="4495879" cy="309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357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FAE96C6-0C04-216F-9853-01275DF616D8}"/>
              </a:ext>
            </a:extLst>
          </p:cNvPr>
          <p:cNvSpPr/>
          <p:nvPr/>
        </p:nvSpPr>
        <p:spPr>
          <a:xfrm>
            <a:off x="516744" y="548639"/>
            <a:ext cx="11026639" cy="6192403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712216"/>
          </a:xfrm>
        </p:spPr>
        <p:txBody>
          <a:bodyPr anchor="b">
            <a:normAutofit/>
          </a:bodyPr>
          <a:lstStyle/>
          <a:p>
            <a:r>
              <a:rPr lang="en-GB" sz="4400" dirty="0">
                <a:solidFill>
                  <a:schemeClr val="accent2"/>
                </a:solidFill>
              </a:rPr>
              <a:t>Learning Ladder</a:t>
            </a:r>
            <a:endParaRPr lang="en-GB" sz="3600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809480" y="1717183"/>
            <a:ext cx="6468158" cy="4828289"/>
          </a:xfrm>
        </p:spPr>
        <p:txBody>
          <a:bodyPr anchor="t">
            <a:normAutofit/>
          </a:bodyPr>
          <a:lstStyle/>
          <a:p>
            <a:pPr algn="r"/>
            <a:r>
              <a:rPr lang="en-GB" sz="1600" dirty="0">
                <a:solidFill>
                  <a:srgbClr val="FFFFFF"/>
                </a:solidFill>
              </a:rPr>
              <a:t>Tt Baker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D10AC1-53E3-7BCA-36C9-5B1FE21F40B1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723900" y="1790700"/>
            <a:ext cx="5551399" cy="4708525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r>
              <a:rPr lang="en-GB" sz="2400" dirty="0">
                <a:latin typeface="Arial"/>
                <a:cs typeface="Arial"/>
              </a:rPr>
              <a:t>One step at a time</a:t>
            </a:r>
            <a:endParaRPr lang="en-GB" sz="2000" dirty="0">
              <a:latin typeface="Arial"/>
              <a:cs typeface="Arial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r>
              <a:rPr lang="en-GB" sz="2400" dirty="0">
                <a:latin typeface="Arial"/>
                <a:cs typeface="Arial"/>
              </a:rPr>
              <a:t>Rungs the right size for you, for now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r>
              <a:rPr lang="en-GB" sz="2400" dirty="0">
                <a:latin typeface="Arial"/>
                <a:cs typeface="Arial"/>
              </a:rPr>
              <a:t>Go at your own speed (you can rest and catch your breath)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r>
              <a:rPr lang="en-GB" sz="2400" dirty="0">
                <a:latin typeface="Arial"/>
                <a:cs typeface="Arial"/>
              </a:rPr>
              <a:t>Start at the bottom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16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buFont typeface="Arial" panose="020B0602020104020603" pitchFamily="34" charset="0"/>
              <a:buChar char="•"/>
            </a:pPr>
            <a:endParaRPr lang="en-GB" dirty="0">
              <a:latin typeface="Tw Cen MT" panose="020B0602020104020603"/>
              <a:cs typeface="Arial"/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2020104020603" pitchFamily="34" charset="0"/>
              <a:buChar char="•"/>
            </a:pPr>
            <a:endParaRPr lang="en-GB" sz="2400" dirty="0">
              <a:latin typeface="Arial"/>
              <a:cs typeface="Arial"/>
            </a:endParaRPr>
          </a:p>
          <a:p>
            <a:pPr>
              <a:buFont typeface="Arial" panose="020B0602020104020603" pitchFamily="34" charset="0"/>
              <a:buChar char="•"/>
            </a:pP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2D6A4F-5C78-CE12-9708-95EADFE0075A}"/>
              </a:ext>
            </a:extLst>
          </p:cNvPr>
          <p:cNvSpPr txBox="1"/>
          <p:nvPr/>
        </p:nvSpPr>
        <p:spPr>
          <a:xfrm>
            <a:off x="6396507" y="3305577"/>
            <a:ext cx="260797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2CF0FBD-9F65-2356-9329-AE2D1F4DA0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00" t="35957" r="26144" b="32248"/>
          <a:stretch/>
        </p:blipFill>
        <p:spPr>
          <a:xfrm>
            <a:off x="6686818" y="1713364"/>
            <a:ext cx="4247667" cy="3184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344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9B77B05-578E-2E91-A513-39B17C62FD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25A27157-BDED-D7F8-91AA-ABB30CA5C82D}"/>
              </a:ext>
            </a:extLst>
          </p:cNvPr>
          <p:cNvSpPr/>
          <p:nvPr/>
        </p:nvSpPr>
        <p:spPr>
          <a:xfrm>
            <a:off x="52438" y="55700"/>
            <a:ext cx="12139561" cy="6802300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344733C3-5F1E-8DD2-CDEF-E8599126D753}"/>
              </a:ext>
            </a:extLst>
          </p:cNvPr>
          <p:cNvSpPr/>
          <p:nvPr/>
        </p:nvSpPr>
        <p:spPr>
          <a:xfrm>
            <a:off x="6298645" y="5429838"/>
            <a:ext cx="5555101" cy="133724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FE7CFDD-5742-BBC2-33EE-E70F391691A9}"/>
              </a:ext>
            </a:extLst>
          </p:cNvPr>
          <p:cNvSpPr/>
          <p:nvPr/>
        </p:nvSpPr>
        <p:spPr>
          <a:xfrm>
            <a:off x="6158316" y="2855972"/>
            <a:ext cx="5695430" cy="237693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ABABF76-F419-5BFC-85D0-4BF693DA3B13}"/>
              </a:ext>
            </a:extLst>
          </p:cNvPr>
          <p:cNvSpPr/>
          <p:nvPr/>
        </p:nvSpPr>
        <p:spPr>
          <a:xfrm>
            <a:off x="5334288" y="350055"/>
            <a:ext cx="6519458" cy="237693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CCADEA-3172-3F3D-09D0-B8224EA05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660" y="306032"/>
            <a:ext cx="4860750" cy="660261"/>
          </a:xfrm>
        </p:spPr>
        <p:txBody>
          <a:bodyPr anchor="b">
            <a:noAutofit/>
          </a:bodyPr>
          <a:lstStyle/>
          <a:p>
            <a:r>
              <a:rPr lang="en-GB" sz="3200" b="1" dirty="0">
                <a:solidFill>
                  <a:schemeClr val="tx1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Use your toolkit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6C9601-9A9F-0529-3266-CCEBF709C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5808" y="6735795"/>
            <a:ext cx="9720073" cy="4023360"/>
          </a:xfrm>
        </p:spPr>
        <p:txBody>
          <a:bodyPr anchor="t">
            <a:normAutofit/>
          </a:bodyPr>
          <a:lstStyle/>
          <a:p>
            <a:pPr algn="r"/>
            <a:r>
              <a:rPr lang="en-GB" sz="1600" dirty="0">
                <a:solidFill>
                  <a:srgbClr val="FFFFFF"/>
                </a:solidFill>
              </a:rPr>
              <a:t>Janet Baker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A533DE-175E-6849-6118-66CAC2668504}"/>
              </a:ext>
            </a:extLst>
          </p:cNvPr>
          <p:cNvSpPr txBox="1"/>
          <p:nvPr/>
        </p:nvSpPr>
        <p:spPr>
          <a:xfrm>
            <a:off x="6430974" y="4165261"/>
            <a:ext cx="180942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Thinking brain and emotional brain connected</a:t>
            </a:r>
          </a:p>
        </p:txBody>
      </p:sp>
      <p:pic>
        <p:nvPicPr>
          <p:cNvPr id="8" name="Picture 7" descr="A screenshot of a target&#10;&#10;Description automatically generated">
            <a:extLst>
              <a:ext uri="{FF2B5EF4-FFF2-40B4-BE49-F238E27FC236}">
                <a16:creationId xmlns:a16="http://schemas.microsoft.com/office/drawing/2014/main" id="{3539757E-EDDC-F282-719B-6AB0E8BC732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76" t="12110" r="33838" b="2752"/>
          <a:stretch/>
        </p:blipFill>
        <p:spPr>
          <a:xfrm>
            <a:off x="878550" y="3282003"/>
            <a:ext cx="2476861" cy="2481957"/>
          </a:xfrm>
          <a:prstGeom prst="rect">
            <a:avLst/>
          </a:prstGeom>
        </p:spPr>
      </p:pic>
      <p:pic>
        <p:nvPicPr>
          <p:cNvPr id="9" name="Picture 8" descr="A heart shaped stone with text on it&#10;&#10;Description automatically generated">
            <a:extLst>
              <a:ext uri="{FF2B5EF4-FFF2-40B4-BE49-F238E27FC236}">
                <a16:creationId xmlns:a16="http://schemas.microsoft.com/office/drawing/2014/main" id="{B34AF46B-17F8-8608-88E7-D4374557AC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884164" y="755904"/>
            <a:ext cx="2292513" cy="171938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21F3A0F-E6CF-E480-CEA1-7B622FFB5A0A}"/>
              </a:ext>
            </a:extLst>
          </p:cNvPr>
          <p:cNvSpPr txBox="1"/>
          <p:nvPr/>
        </p:nvSpPr>
        <p:spPr>
          <a:xfrm>
            <a:off x="5283301" y="7438679"/>
            <a:ext cx="47625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  <a:hlinkClick r:id="rId4" tooltip="https://singingmastermind.com/simply-relaxing-breathing/"/>
              </a:rPr>
              <a:t>This Photo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by Unknown Author is licensed under 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  <a:hlinkClick r:id="rId5" tooltip="https://creativecommons.org/licenses/by/3.0/"/>
              </a:rPr>
              <a:t>CC BY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11" name="Picture 10" descr="A cup of tea with a leaf on a burlap napkin&#10;&#10;Description automatically generated">
            <a:extLst>
              <a:ext uri="{FF2B5EF4-FFF2-40B4-BE49-F238E27FC236}">
                <a16:creationId xmlns:a16="http://schemas.microsoft.com/office/drawing/2014/main" id="{72386619-1710-269A-C61A-C52DFE76C1E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8770672" y="750243"/>
            <a:ext cx="2476861" cy="1702842"/>
          </a:xfrm>
          <a:prstGeom prst="rect">
            <a:avLst/>
          </a:prstGeom>
        </p:spPr>
      </p:pic>
      <p:pic>
        <p:nvPicPr>
          <p:cNvPr id="12" name="Picture 11" descr="A wooden ladder on a black background&#10;&#10;Description automatically generated">
            <a:extLst>
              <a:ext uri="{FF2B5EF4-FFF2-40B4-BE49-F238E27FC236}">
                <a16:creationId xmlns:a16="http://schemas.microsoft.com/office/drawing/2014/main" id="{C1CBF1E8-D7C0-2220-3389-F1627981EEC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8373572" y="3353429"/>
            <a:ext cx="1264917" cy="165468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7A3CA7D-3F8F-2D22-95E4-9F13EF21C9B2}"/>
              </a:ext>
            </a:extLst>
          </p:cNvPr>
          <p:cNvSpPr txBox="1"/>
          <p:nvPr/>
        </p:nvSpPr>
        <p:spPr>
          <a:xfrm>
            <a:off x="103091" y="1667490"/>
            <a:ext cx="219897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How do you feel?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What do you need to do?</a:t>
            </a:r>
          </a:p>
        </p:txBody>
      </p:sp>
      <p:pic>
        <p:nvPicPr>
          <p:cNvPr id="16" name="Picture 15" descr="A yellow rubber duck on a black background&#10;&#10;Description automatically generated">
            <a:extLst>
              <a:ext uri="{FF2B5EF4-FFF2-40B4-BE49-F238E27FC236}">
                <a16:creationId xmlns:a16="http://schemas.microsoft.com/office/drawing/2014/main" id="{95CF3B8F-3B73-2426-88E7-106E458294FB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1"/>
              </a:ext>
            </a:extLst>
          </a:blip>
          <a:srcRect l="17623" t="21921" r="29507" b="21063"/>
          <a:stretch/>
        </p:blipFill>
        <p:spPr>
          <a:xfrm>
            <a:off x="957404" y="2359084"/>
            <a:ext cx="568712" cy="61331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233BE79-F348-C4A2-0F5D-E925D71D3D41}"/>
              </a:ext>
            </a:extLst>
          </p:cNvPr>
          <p:cNvSpPr txBox="1"/>
          <p:nvPr/>
        </p:nvSpPr>
        <p:spPr>
          <a:xfrm>
            <a:off x="103091" y="6488668"/>
            <a:ext cx="1828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  <a:hlinkClick r:id="rId11" tooltip="https://freepngimg.com/png/47286-rubber-duck-picture-free-hq-image"/>
              </a:rPr>
              <a:t>This Photo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by Unknown Author is licensed under 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  <a:hlinkClick r:id="rId12" tooltip="https://creativecommons.org/licenses/by-nc/3.0/"/>
              </a:rPr>
              <a:t>CC BY-NC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9" name="Arrow: Bent 18">
            <a:extLst>
              <a:ext uri="{FF2B5EF4-FFF2-40B4-BE49-F238E27FC236}">
                <a16:creationId xmlns:a16="http://schemas.microsoft.com/office/drawing/2014/main" id="{BDDE19FA-9F59-DA28-B917-B5AC43563EDE}"/>
              </a:ext>
            </a:extLst>
          </p:cNvPr>
          <p:cNvSpPr/>
          <p:nvPr/>
        </p:nvSpPr>
        <p:spPr>
          <a:xfrm>
            <a:off x="1954792" y="1156681"/>
            <a:ext cx="3595198" cy="2547999"/>
          </a:xfrm>
          <a:prstGeom prst="bentArrow">
            <a:avLst>
              <a:gd name="adj1" fmla="val 14040"/>
              <a:gd name="adj2" fmla="val 24819"/>
              <a:gd name="adj3" fmla="val 25000"/>
              <a:gd name="adj4" fmla="val 43750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DE649B54-7813-9BD5-968C-0CE36651AECF}"/>
              </a:ext>
            </a:extLst>
          </p:cNvPr>
          <p:cNvSpPr/>
          <p:nvPr/>
        </p:nvSpPr>
        <p:spPr>
          <a:xfrm>
            <a:off x="2644648" y="3964541"/>
            <a:ext cx="3548543" cy="717297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Blossoming in growth?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BE5AF7E-05A7-4777-8032-79B704A19566}"/>
              </a:ext>
            </a:extLst>
          </p:cNvPr>
          <p:cNvSpPr txBox="1"/>
          <p:nvPr/>
        </p:nvSpPr>
        <p:spPr>
          <a:xfrm>
            <a:off x="8828998" y="2923921"/>
            <a:ext cx="27414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Check your challenge</a:t>
            </a:r>
          </a:p>
        </p:txBody>
      </p:sp>
      <p:sp>
        <p:nvSpPr>
          <p:cNvPr id="22" name="Arrow: Bent 21">
            <a:extLst>
              <a:ext uri="{FF2B5EF4-FFF2-40B4-BE49-F238E27FC236}">
                <a16:creationId xmlns:a16="http://schemas.microsoft.com/office/drawing/2014/main" id="{C84634D6-27C5-F53C-6AA7-0EF0C5C9F45C}"/>
              </a:ext>
            </a:extLst>
          </p:cNvPr>
          <p:cNvSpPr/>
          <p:nvPr/>
        </p:nvSpPr>
        <p:spPr>
          <a:xfrm flipV="1">
            <a:off x="1867684" y="4729614"/>
            <a:ext cx="4404468" cy="1684131"/>
          </a:xfrm>
          <a:prstGeom prst="bentArrow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092DD26-5E7B-C1EE-A8B9-08E702FC726A}"/>
              </a:ext>
            </a:extLst>
          </p:cNvPr>
          <p:cNvSpPr txBox="1"/>
          <p:nvPr/>
        </p:nvSpPr>
        <p:spPr>
          <a:xfrm>
            <a:off x="3221494" y="1601664"/>
            <a:ext cx="1696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Brain freeze?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01DC9F-D7E9-EF3A-BE07-DDFA9E300CD3}"/>
              </a:ext>
            </a:extLst>
          </p:cNvPr>
          <p:cNvSpPr txBox="1"/>
          <p:nvPr/>
        </p:nvSpPr>
        <p:spPr>
          <a:xfrm>
            <a:off x="3407303" y="5801758"/>
            <a:ext cx="2476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Cruising in comfort?</a:t>
            </a:r>
          </a:p>
        </p:txBody>
      </p:sp>
      <p:pic>
        <p:nvPicPr>
          <p:cNvPr id="25" name="Picture 24" descr="A wooden ladder on a black background&#10;&#10;Description automatically generated">
            <a:extLst>
              <a:ext uri="{FF2B5EF4-FFF2-40B4-BE49-F238E27FC236}">
                <a16:creationId xmlns:a16="http://schemas.microsoft.com/office/drawing/2014/main" id="{CFF16B09-67CB-DA12-5DBD-06578C033B1B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8622460" y="3574733"/>
            <a:ext cx="2298408" cy="298711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EFF5410-6898-EF15-30F0-13C7B50B6F16}"/>
              </a:ext>
            </a:extLst>
          </p:cNvPr>
          <p:cNvSpPr txBox="1"/>
          <p:nvPr/>
        </p:nvSpPr>
        <p:spPr>
          <a:xfrm>
            <a:off x="6582452" y="5520962"/>
            <a:ext cx="13576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Check your challenge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75C3726-4EB7-ED65-44EF-D18D43262962}"/>
              </a:ext>
            </a:extLst>
          </p:cNvPr>
          <p:cNvSpPr txBox="1"/>
          <p:nvPr/>
        </p:nvSpPr>
        <p:spPr>
          <a:xfrm>
            <a:off x="9893100" y="6087922"/>
            <a:ext cx="18138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Climb back to growth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862840-BB3F-C1B2-47B4-035A2ACC85D6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 t="6960" r="12224" b="23270"/>
          <a:stretch/>
        </p:blipFill>
        <p:spPr>
          <a:xfrm>
            <a:off x="6527995" y="2885727"/>
            <a:ext cx="1264917" cy="1269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4883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911d5028-869c-4676-8c38-4a32ce6fea3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C1C93EF2-4785-427F-84A5-F1666490E9C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1770</TotalTime>
  <Words>429</Words>
  <Application>Microsoft Office PowerPoint</Application>
  <PresentationFormat>Widescreen</PresentationFormat>
  <Paragraphs>162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Tw Cen MT</vt:lpstr>
      <vt:lpstr>Tw Cen MT Condensed</vt:lpstr>
      <vt:lpstr>Wingdings</vt:lpstr>
      <vt:lpstr>Wingdings 3</vt:lpstr>
      <vt:lpstr>Integral</vt:lpstr>
      <vt:lpstr>The maths resilience toolkit</vt:lpstr>
      <vt:lpstr>Practice vs Performance</vt:lpstr>
      <vt:lpstr>PowerPoint Presentation</vt:lpstr>
      <vt:lpstr>growth zone model</vt:lpstr>
      <vt:lpstr>Recovery Breathing</vt:lpstr>
      <vt:lpstr>Other calming strategies</vt:lpstr>
      <vt:lpstr>Learning Ladder</vt:lpstr>
      <vt:lpstr>Use your toolkit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MariaD Ryan</dc:creator>
  <cp:lastModifiedBy>Johnston-Wilder, Sue</cp:lastModifiedBy>
  <cp:revision>634</cp:revision>
  <cp:lastPrinted>2024-03-05T11:43:56Z</cp:lastPrinted>
  <dcterms:created xsi:type="dcterms:W3CDTF">2024-02-01T09:37:39Z</dcterms:created>
  <dcterms:modified xsi:type="dcterms:W3CDTF">2026-02-10T10:51:35Z</dcterms:modified>
</cp:coreProperties>
</file>