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62" r:id="rId3"/>
    <p:sldId id="295" r:id="rId4"/>
    <p:sldId id="269" r:id="rId5"/>
    <p:sldId id="268" r:id="rId6"/>
    <p:sldId id="267" r:id="rId7"/>
    <p:sldId id="296" r:id="rId8"/>
    <p:sldId id="266" r:id="rId9"/>
    <p:sldId id="294" r:id="rId10"/>
    <p:sldId id="265" r:id="rId11"/>
    <p:sldId id="264" r:id="rId12"/>
    <p:sldId id="297" r:id="rId13"/>
    <p:sldId id="270" r:id="rId14"/>
    <p:sldId id="293" r:id="rId15"/>
    <p:sldId id="281" r:id="rId16"/>
    <p:sldId id="280" r:id="rId17"/>
    <p:sldId id="278" r:id="rId18"/>
    <p:sldId id="277" r:id="rId19"/>
    <p:sldId id="276" r:id="rId20"/>
    <p:sldId id="275" r:id="rId21"/>
    <p:sldId id="273" r:id="rId22"/>
    <p:sldId id="274" r:id="rId23"/>
    <p:sldId id="272" r:id="rId24"/>
    <p:sldId id="289" r:id="rId25"/>
    <p:sldId id="290" r:id="rId26"/>
    <p:sldId id="271" r:id="rId27"/>
    <p:sldId id="29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86A34-45CE-41FC-880D-1556B11F18F1}" type="datetimeFigureOut">
              <a:rPr lang="en-GB" smtClean="0"/>
              <a:t>06/06/2023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6DA2-BF61-47A6-8425-4B6DE709AA97}" type="slidenum">
              <a:rPr lang="en-GB" smtClean="0"/>
              <a:t>‹#›</a:t>
            </a:fld>
            <a:endParaRPr lang="en-GB"/>
          </a:p>
        </p:txBody>
      </p:sp>
    </p:spTree>
    <p:extLst>
      <p:ext uri="{BB962C8B-B14F-4D97-AF65-F5344CB8AC3E}">
        <p14:creationId xmlns:p14="http://schemas.microsoft.com/office/powerpoint/2010/main" val="20697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ltLang="zh-CN"/>
              <a:t>Twitter/illustration/funder/</a:t>
            </a:r>
          </a:p>
          <a:p>
            <a:endParaRPr lang="en-US"/>
          </a:p>
          <a:p>
            <a:r>
              <a:rPr lang="en-GB" sz="1200" b="0" i="0" u="none" strike="noStrike" kern="1200">
                <a:solidFill>
                  <a:schemeClr val="tx1"/>
                </a:solidFill>
                <a:effectLst/>
                <a:latin typeface="+mn-lt"/>
                <a:ea typeface="+mn-ea"/>
                <a:cs typeface="+mn-cs"/>
              </a:rPr>
              <a:t>Follow our researchers on Twitter to receive project updates @</a:t>
            </a:r>
            <a:r>
              <a:rPr lang="en-GB" sz="1200" b="0" i="0" u="none" strike="noStrike" kern="1200" err="1">
                <a:solidFill>
                  <a:schemeClr val="tx1"/>
                </a:solidFill>
                <a:effectLst/>
                <a:latin typeface="+mn-lt"/>
                <a:ea typeface="+mn-ea"/>
                <a:cs typeface="+mn-cs"/>
              </a:rPr>
              <a:t>jiaburford</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EmilyFrascatore</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AhmadAkkad</a:t>
            </a:r>
            <a:r>
              <a:rPr lang="en-GB" sz="1200" b="0" i="0" u="none" strike="noStrike" kern="1200">
                <a:solidFill>
                  <a:schemeClr val="tx1"/>
                </a:solidFill>
                <a:effectLst/>
                <a:latin typeface="+mn-lt"/>
                <a:ea typeface="+mn-ea"/>
                <a:cs typeface="+mn-cs"/>
              </a:rPr>
              <a:t> @</a:t>
            </a:r>
            <a:r>
              <a:rPr lang="en-GB" sz="1200" b="0" i="0" u="none" strike="noStrike" kern="1200" err="1">
                <a:solidFill>
                  <a:schemeClr val="tx1"/>
                </a:solidFill>
                <a:effectLst/>
                <a:latin typeface="+mn-lt"/>
                <a:ea typeface="+mn-ea"/>
                <a:cs typeface="+mn-cs"/>
              </a:rPr>
              <a:t>Dangeni</a:t>
            </a:r>
            <a:r>
              <a:rPr lang="en-GB" sz="1200" b="0" i="0" u="none" strike="noStrike" kern="1200">
                <a:solidFill>
                  <a:schemeClr val="tx1"/>
                </a:solidFill>
                <a:effectLst/>
                <a:latin typeface="+mn-lt"/>
                <a:ea typeface="+mn-ea"/>
                <a:cs typeface="+mn-cs"/>
              </a:rPr>
              <a:t>_ or follow the project hashtag #</a:t>
            </a:r>
            <a:r>
              <a:rPr lang="en-GB" sz="1200" b="0" i="0" u="none" strike="noStrike" kern="1200" err="1">
                <a:solidFill>
                  <a:schemeClr val="tx1"/>
                </a:solidFill>
                <a:effectLst/>
                <a:latin typeface="+mn-lt"/>
                <a:ea typeface="+mn-ea"/>
                <a:cs typeface="+mn-cs"/>
              </a:rPr>
              <a:t>PADC_project</a:t>
            </a:r>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1</a:t>
            </a:fld>
            <a:endParaRPr lang="en-GB"/>
          </a:p>
        </p:txBody>
      </p:sp>
    </p:spTree>
    <p:extLst>
      <p:ext uri="{BB962C8B-B14F-4D97-AF65-F5344CB8AC3E}">
        <p14:creationId xmlns:p14="http://schemas.microsoft.com/office/powerpoint/2010/main" val="3654695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4FF47F6-8826-5148-8C98-A605714AF65E}" type="slidenum">
              <a:rPr lang="en-GB" smtClean="0"/>
              <a:t>2</a:t>
            </a:fld>
            <a:endParaRPr lang="en-GB"/>
          </a:p>
        </p:txBody>
      </p:sp>
    </p:spTree>
    <p:extLst>
      <p:ext uri="{BB962C8B-B14F-4D97-AF65-F5344CB8AC3E}">
        <p14:creationId xmlns:p14="http://schemas.microsoft.com/office/powerpoint/2010/main" val="881500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9</a:t>
            </a:fld>
            <a:endParaRPr lang="en-GB"/>
          </a:p>
        </p:txBody>
      </p:sp>
    </p:spTree>
    <p:extLst>
      <p:ext uri="{BB962C8B-B14F-4D97-AF65-F5344CB8AC3E}">
        <p14:creationId xmlns:p14="http://schemas.microsoft.com/office/powerpoint/2010/main" val="3887624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11</a:t>
            </a:fld>
            <a:endParaRPr lang="en-GB"/>
          </a:p>
        </p:txBody>
      </p:sp>
    </p:spTree>
    <p:extLst>
      <p:ext uri="{BB962C8B-B14F-4D97-AF65-F5344CB8AC3E}">
        <p14:creationId xmlns:p14="http://schemas.microsoft.com/office/powerpoint/2010/main" val="747236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14</a:t>
            </a:fld>
            <a:endParaRPr lang="en-GB"/>
          </a:p>
        </p:txBody>
      </p:sp>
    </p:spTree>
    <p:extLst>
      <p:ext uri="{BB962C8B-B14F-4D97-AF65-F5344CB8AC3E}">
        <p14:creationId xmlns:p14="http://schemas.microsoft.com/office/powerpoint/2010/main" val="3994499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ltLang="zh-CN"/>
              <a:t>Webpage:</a:t>
            </a:r>
            <a:r>
              <a:rPr lang="zh-CN" altLang="en-US"/>
              <a:t> </a:t>
            </a:r>
            <a:r>
              <a:rPr lang="en-US" altLang="zh-CN"/>
              <a:t>key</a:t>
            </a:r>
            <a:r>
              <a:rPr lang="zh-CN" altLang="en-US"/>
              <a:t> </a:t>
            </a:r>
            <a:r>
              <a:rPr lang="en-US" altLang="zh-CN"/>
              <a:t>site</a:t>
            </a:r>
            <a:r>
              <a:rPr lang="zh-CN" altLang="en-US"/>
              <a:t> </a:t>
            </a:r>
            <a:r>
              <a:rPr lang="en-US" altLang="zh-CN"/>
              <a:t>for</a:t>
            </a:r>
            <a:r>
              <a:rPr lang="zh-CN" altLang="en-US"/>
              <a:t> </a:t>
            </a:r>
            <a:r>
              <a:rPr lang="en-US" altLang="zh-CN"/>
              <a:t>info</a:t>
            </a:r>
            <a:endParaRPr lang="en-GB"/>
          </a:p>
        </p:txBody>
      </p:sp>
      <p:sp>
        <p:nvSpPr>
          <p:cNvPr id="4" name="Slide Number Placeholder 3"/>
          <p:cNvSpPr>
            <a:spLocks noGrp="1"/>
          </p:cNvSpPr>
          <p:nvPr>
            <p:ph type="sldNum" sz="quarter" idx="5"/>
          </p:nvPr>
        </p:nvSpPr>
        <p:spPr/>
        <p:txBody>
          <a:bodyPr/>
          <a:lstStyle/>
          <a:p>
            <a:fld id="{BDA59E3A-94CE-43CA-B40B-22F0639216EE}" type="slidenum">
              <a:rPr lang="en-GB" smtClean="0"/>
              <a:t>16</a:t>
            </a:fld>
            <a:endParaRPr lang="en-GB"/>
          </a:p>
        </p:txBody>
      </p:sp>
    </p:spTree>
    <p:extLst>
      <p:ext uri="{BB962C8B-B14F-4D97-AF65-F5344CB8AC3E}">
        <p14:creationId xmlns:p14="http://schemas.microsoft.com/office/powerpoint/2010/main" val="301943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F068B-EFC9-92A1-1707-F37B348C23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9EC5F89-720B-6892-05AF-13D7FB0259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F7F80E6-A66E-2B35-EF50-109FE35521B5}"/>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64F3AE83-27D7-3B44-1312-4C307A3A74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0A3D35-D747-BF10-DD98-7FBB7C37CC9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114275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4DF4-4B4A-C312-FFB5-51B059B829E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0659FF-3B3C-5638-8A0D-DC5B6F1B6E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B2C52E-441F-FAFF-C38F-53373AFD02CA}"/>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B4DE1F98-2E7E-C8CD-8C7F-6F0BD238BF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73DC87-7BC5-F4E1-95F3-0BA216551554}"/>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66210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6B1A33-3F6C-7BA6-2590-6F0A4C2BAB9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88265C-3CC6-3CF8-3371-508E415ECB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34EBFA-E506-1E70-420A-D02DAB97EE88}"/>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86936950-13A3-6B9E-7342-DE7B35B964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74C3F9-B3EA-3525-4B9F-B9CFA774E70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757326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89D32-46B1-8B1D-521F-A7AAD531F74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485115F-8A82-5DD8-B77B-8BAF13338B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4F0E4F-7C27-A998-9018-CF3EFA9AAFA4}"/>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334019F8-FBD1-186E-86AA-77B005E028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63B09B-3D26-4EC2-D295-6CD703C453D6}"/>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390606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11413-8402-6C27-DA95-F7BAE45E03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5E0A24E-A4A8-948A-7EC5-C0000995A5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77DB1D-F71C-7C80-F99D-E37A72CEE0FA}"/>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133249FF-A052-3D2E-468C-40D47BB6C2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F19257-1D46-9E9F-7EC7-136874E7C969}"/>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424163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A7BA4-F22B-04BE-0CA4-6389A9DEF8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2AB847-EAF1-62BB-86BB-86EC158089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578539-2BE7-40FA-697D-480218DD19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2325E1F-00FC-266F-39DB-D6EBE875B76D}"/>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6" name="Footer Placeholder 5">
            <a:extLst>
              <a:ext uri="{FF2B5EF4-FFF2-40B4-BE49-F238E27FC236}">
                <a16:creationId xmlns:a16="http://schemas.microsoft.com/office/drawing/2014/main" id="{3A4FDB2E-CABE-F711-3551-D4DB23FD7F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2BA8A0-3B33-B613-09F0-9F6FB52B4C82}"/>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1031332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43945-8842-A440-070D-F0EEA66CAFB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B8A6779-1139-5BFA-2E5A-CB96368DB1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D3FDFA-8957-87B2-BADF-B6E6289035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C95A84E-3FA3-0C08-0CA0-C14D752C2B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747EE2-A27D-EA17-1EBE-BBCA08CF77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6F7CBF2-24DC-3033-E145-E3EC4FE67468}"/>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8" name="Footer Placeholder 7">
            <a:extLst>
              <a:ext uri="{FF2B5EF4-FFF2-40B4-BE49-F238E27FC236}">
                <a16:creationId xmlns:a16="http://schemas.microsoft.com/office/drawing/2014/main" id="{2ADEC551-0690-CE51-F36D-238127F89F7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8F458E4-3A9C-ACF4-6266-17E49DBC998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4047366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C7005-5BAC-C68F-1B7A-AB8A59B74C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7C1E75-9CA9-2213-732D-FC4F690747E6}"/>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4" name="Footer Placeholder 3">
            <a:extLst>
              <a:ext uri="{FF2B5EF4-FFF2-40B4-BE49-F238E27FC236}">
                <a16:creationId xmlns:a16="http://schemas.microsoft.com/office/drawing/2014/main" id="{6C2598FF-C491-8AFF-90D4-E76FED7B990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152B86C-6EEA-C5DD-4DC9-D1F5A9DF2C2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832967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B07C2A-E005-2973-124E-57AAB8B1B910}"/>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3" name="Footer Placeholder 2">
            <a:extLst>
              <a:ext uri="{FF2B5EF4-FFF2-40B4-BE49-F238E27FC236}">
                <a16:creationId xmlns:a16="http://schemas.microsoft.com/office/drawing/2014/main" id="{4198D3C9-DE8C-C087-3388-DBFF92D6EF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8EBE503-AF80-6454-907A-C27D5DEB28A5}"/>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858765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1D6B6-D858-785F-E060-BE742F524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7A0EDEC-0A9D-58B7-FCEE-02A7BF000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EC13BC1-BED0-AC19-CAAE-AF0CD7CF6A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F819B4-C140-4D28-969A-FE3E25B7F264}"/>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6" name="Footer Placeholder 5">
            <a:extLst>
              <a:ext uri="{FF2B5EF4-FFF2-40B4-BE49-F238E27FC236}">
                <a16:creationId xmlns:a16="http://schemas.microsoft.com/office/drawing/2014/main" id="{8E556175-DF28-E090-690C-6610578490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BA61B3F-0113-59EB-C30E-2C503C7A3327}"/>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2904326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8BB3-DC06-4A1A-45B0-60DC31DB9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C087FEB-B3C5-F773-4B19-D24291996B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D54D5D3-767D-2368-47D9-F28F83CFB8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AC762A-4E74-158A-25CB-80F5AE4396A6}"/>
              </a:ext>
            </a:extLst>
          </p:cNvPr>
          <p:cNvSpPr>
            <a:spLocks noGrp="1"/>
          </p:cNvSpPr>
          <p:nvPr>
            <p:ph type="dt" sz="half" idx="10"/>
          </p:nvPr>
        </p:nvSpPr>
        <p:spPr/>
        <p:txBody>
          <a:bodyPr/>
          <a:lstStyle/>
          <a:p>
            <a:fld id="{71A42B57-E9DC-406F-B086-DC2BFA02651E}" type="datetimeFigureOut">
              <a:rPr lang="en-GB" smtClean="0"/>
              <a:t>06/06/2023</a:t>
            </a:fld>
            <a:endParaRPr lang="en-GB"/>
          </a:p>
        </p:txBody>
      </p:sp>
      <p:sp>
        <p:nvSpPr>
          <p:cNvPr id="6" name="Footer Placeholder 5">
            <a:extLst>
              <a:ext uri="{FF2B5EF4-FFF2-40B4-BE49-F238E27FC236}">
                <a16:creationId xmlns:a16="http://schemas.microsoft.com/office/drawing/2014/main" id="{E64B72F3-638E-1C22-AC05-16AF552A90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2C33C1-0BD8-9019-326B-2A6B9AFEF46B}"/>
              </a:ext>
            </a:extLst>
          </p:cNvPr>
          <p:cNvSpPr>
            <a:spLocks noGrp="1"/>
          </p:cNvSpPr>
          <p:nvPr>
            <p:ph type="sldNum" sz="quarter" idx="12"/>
          </p:nvPr>
        </p:nvSpPr>
        <p:spPr/>
        <p:txBody>
          <a:bodyPr/>
          <a:lstStyle/>
          <a:p>
            <a:fld id="{15B965F6-BF37-4752-8514-AB7DEADED427}" type="slidenum">
              <a:rPr lang="en-GB" smtClean="0"/>
              <a:t>‹#›</a:t>
            </a:fld>
            <a:endParaRPr lang="en-GB"/>
          </a:p>
        </p:txBody>
      </p:sp>
    </p:spTree>
    <p:extLst>
      <p:ext uri="{BB962C8B-B14F-4D97-AF65-F5344CB8AC3E}">
        <p14:creationId xmlns:p14="http://schemas.microsoft.com/office/powerpoint/2010/main" val="3636966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9B90FD-6D9F-5B49-5E26-778682C23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08E48D9-2F86-E458-810A-C161747AA0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0E7A1B3-3172-73C5-8D5E-4079697AE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A42B57-E9DC-406F-B086-DC2BFA02651E}" type="datetimeFigureOut">
              <a:rPr lang="en-GB" smtClean="0"/>
              <a:t>06/06/2023</a:t>
            </a:fld>
            <a:endParaRPr lang="en-GB"/>
          </a:p>
        </p:txBody>
      </p:sp>
      <p:sp>
        <p:nvSpPr>
          <p:cNvPr id="5" name="Footer Placeholder 4">
            <a:extLst>
              <a:ext uri="{FF2B5EF4-FFF2-40B4-BE49-F238E27FC236}">
                <a16:creationId xmlns:a16="http://schemas.microsoft.com/office/drawing/2014/main" id="{44AE436E-E98F-6628-2198-5FC4832596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AD1477-F631-5EDA-CC33-B3404FC846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B965F6-BF37-4752-8514-AB7DEADED427}" type="slidenum">
              <a:rPr lang="en-GB" smtClean="0"/>
              <a:t>‹#›</a:t>
            </a:fld>
            <a:endParaRPr lang="en-GB"/>
          </a:p>
        </p:txBody>
      </p:sp>
    </p:spTree>
    <p:extLst>
      <p:ext uri="{BB962C8B-B14F-4D97-AF65-F5344CB8AC3E}">
        <p14:creationId xmlns:p14="http://schemas.microsoft.com/office/powerpoint/2010/main" val="2368096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arwick.ac.uk/pad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0369" y="921564"/>
            <a:ext cx="9254860" cy="1296144"/>
          </a:xfrm>
        </p:spPr>
        <p:txBody>
          <a:bodyPr>
            <a:normAutofit fontScale="90000"/>
          </a:bodyPr>
          <a:lstStyle/>
          <a:p>
            <a:pPr algn="l"/>
            <a:r>
              <a:rPr lang="en-US" sz="4000" b="1" dirty="0">
                <a:latin typeface="Calibri"/>
                <a:ea typeface="+mj-lt"/>
                <a:cs typeface="+mj-lt"/>
              </a:rPr>
              <a:t>Pre-application Doctoral Communications: Exploring Institutional Gatekeeping in Doctoral </a:t>
            </a:r>
            <a:r>
              <a:rPr lang="en-US" sz="4000" b="1" dirty="0" err="1">
                <a:latin typeface="Calibri"/>
                <a:ea typeface="+mj-lt"/>
                <a:cs typeface="+mj-lt"/>
              </a:rPr>
              <a:t>Programme</a:t>
            </a:r>
            <a:r>
              <a:rPr lang="en-US" sz="4000" b="1" dirty="0">
                <a:latin typeface="Calibri"/>
                <a:ea typeface="+mj-lt"/>
                <a:cs typeface="+mj-lt"/>
              </a:rPr>
              <a:t> Admissions</a:t>
            </a:r>
            <a:br>
              <a:rPr lang="en-US" sz="3600" dirty="0">
                <a:ea typeface="+mj-lt"/>
                <a:cs typeface="+mj-lt"/>
              </a:rPr>
            </a:br>
            <a:endParaRPr lang="en-US" sz="3600" dirty="0">
              <a:ea typeface="+mj-lt"/>
              <a:cs typeface="+mj-lt"/>
            </a:endParaRPr>
          </a:p>
        </p:txBody>
      </p:sp>
      <p:sp>
        <p:nvSpPr>
          <p:cNvPr id="3" name="Subtitle 2"/>
          <p:cNvSpPr>
            <a:spLocks noGrp="1"/>
          </p:cNvSpPr>
          <p:nvPr>
            <p:ph type="subTitle" idx="1"/>
          </p:nvPr>
        </p:nvSpPr>
        <p:spPr>
          <a:xfrm>
            <a:off x="279460" y="4413852"/>
            <a:ext cx="9344606" cy="2358985"/>
          </a:xfrm>
        </p:spPr>
        <p:txBody>
          <a:bodyPr vert="horz" lIns="91440" tIns="45720" rIns="91440" bIns="45720" rtlCol="0" anchor="t">
            <a:normAutofit lnSpcReduction="10000"/>
          </a:bodyPr>
          <a:lstStyle/>
          <a:p>
            <a:pPr algn="l">
              <a:lnSpc>
                <a:spcPct val="110000"/>
              </a:lnSpc>
            </a:pPr>
            <a:r>
              <a:rPr lang="en-GB" sz="2200" dirty="0"/>
              <a:t>PI: James Burford </a:t>
            </a:r>
            <a:endParaRPr lang="en-US" altLang="zh-CN" sz="2200">
              <a:ea typeface="宋体"/>
              <a:cs typeface="Calibri"/>
            </a:endParaRPr>
          </a:p>
          <a:p>
            <a:pPr algn="l">
              <a:lnSpc>
                <a:spcPct val="110000"/>
              </a:lnSpc>
            </a:pPr>
            <a:r>
              <a:rPr lang="en-GB" sz="2200" dirty="0"/>
              <a:t>Co-I: Emily Henderson</a:t>
            </a:r>
            <a:endParaRPr lang="en-US" altLang="zh-CN" sz="2200" dirty="0">
              <a:ea typeface="宋体"/>
              <a:cs typeface="Calibri"/>
            </a:endParaRPr>
          </a:p>
          <a:p>
            <a:pPr algn="l">
              <a:lnSpc>
                <a:spcPct val="110000"/>
              </a:lnSpc>
            </a:pPr>
            <a:r>
              <a:rPr lang="en-GB" sz="2200" dirty="0"/>
              <a:t>Department </a:t>
            </a:r>
            <a:r>
              <a:rPr lang="en-GB" sz="2200" b="1" dirty="0"/>
              <a:t>of</a:t>
            </a:r>
            <a:r>
              <a:rPr lang="en-GB" sz="2200" dirty="0"/>
              <a:t> Education Studies, Warwick University  </a:t>
            </a:r>
            <a:endParaRPr lang="en-US" sz="2200" dirty="0">
              <a:ea typeface="Calibri" panose="020F0502020204030204"/>
              <a:cs typeface="Calibri"/>
            </a:endParaRPr>
          </a:p>
          <a:p>
            <a:pPr algn="l">
              <a:lnSpc>
                <a:spcPct val="110000"/>
              </a:lnSpc>
            </a:pPr>
            <a:r>
              <a:rPr lang="en-GB" sz="2200" b="1" dirty="0"/>
              <a:t>           #PADC_project</a:t>
            </a:r>
            <a:r>
              <a:rPr lang="zh-CN" altLang="en-US" sz="2200" b="1" dirty="0">
                <a:ea typeface="宋体"/>
              </a:rPr>
              <a:t> </a:t>
            </a:r>
            <a:endParaRPr lang="en-GB" altLang="zh-CN" sz="2200" b="1">
              <a:solidFill>
                <a:srgbClr val="7030A0"/>
              </a:solidFill>
              <a:cs typeface="Calibri"/>
            </a:endParaRPr>
          </a:p>
          <a:p>
            <a:pPr algn="l">
              <a:lnSpc>
                <a:spcPct val="110000"/>
              </a:lnSpc>
            </a:pPr>
            <a:r>
              <a:rPr lang="en-GB" sz="2200" dirty="0">
                <a:cs typeface="Calibri"/>
              </a:rPr>
              <a:t>Project website</a:t>
            </a:r>
            <a:r>
              <a:rPr lang="en-GB" sz="2200" b="1" dirty="0">
                <a:cs typeface="Calibri"/>
              </a:rPr>
              <a:t>:</a:t>
            </a:r>
            <a:r>
              <a:rPr lang="en-GB" sz="2200" b="1" dirty="0">
                <a:solidFill>
                  <a:srgbClr val="7030A0"/>
                </a:solidFill>
                <a:cs typeface="Calibri"/>
              </a:rPr>
              <a:t> </a:t>
            </a:r>
            <a:r>
              <a:rPr lang="en-GB" sz="2200" b="1" dirty="0">
                <a:solidFill>
                  <a:srgbClr val="7030A0"/>
                </a:solidFill>
                <a:ea typeface="+mn-lt"/>
                <a:cs typeface="+mn-lt"/>
                <a:hlinkClick r:id="rId3">
                  <a:extLst>
                    <a:ext uri="{A12FA001-AC4F-418D-AE19-62706E023703}">
                      <ahyp:hlinkClr xmlns:ahyp="http://schemas.microsoft.com/office/drawing/2018/hyperlinkcolor" val="tx"/>
                    </a:ext>
                  </a:extLst>
                </a:hlinkClick>
              </a:rPr>
              <a:t>https://warwick.ac.uk/padc</a:t>
            </a:r>
            <a:endParaRPr lang="en-GB" sz="2200" b="1" dirty="0">
              <a:solidFill>
                <a:srgbClr val="7030A0"/>
              </a:solidFill>
              <a:ea typeface="+mn-lt"/>
              <a:cs typeface="+mn-lt"/>
            </a:endParaRPr>
          </a:p>
          <a:p>
            <a:pPr algn="l">
              <a:lnSpc>
                <a:spcPct val="110000"/>
              </a:lnSpc>
            </a:pPr>
            <a:endParaRPr lang="en-GB" sz="2200" dirty="0">
              <a:ea typeface="Calibri" panose="020F0502020204030204"/>
              <a:cs typeface="Calibri"/>
            </a:endParaRPr>
          </a:p>
          <a:p>
            <a:pPr algn="l"/>
            <a:endParaRPr lang="en-GB">
              <a:ea typeface="Calibri" panose="020F0502020204030204"/>
              <a:cs typeface="Calibri"/>
            </a:endParaRPr>
          </a:p>
        </p:txBody>
      </p:sp>
      <p:pic>
        <p:nvPicPr>
          <p:cNvPr id="4" name="Picture 3">
            <a:extLst>
              <a:ext uri="{FF2B5EF4-FFF2-40B4-BE49-F238E27FC236}">
                <a16:creationId xmlns:a16="http://schemas.microsoft.com/office/drawing/2014/main" id="{EDEC3F70-CA51-9581-B092-2A5A4B671FC2}"/>
              </a:ext>
            </a:extLst>
          </p:cNvPr>
          <p:cNvPicPr>
            <a:picLocks noChangeAspect="1"/>
          </p:cNvPicPr>
          <p:nvPr/>
        </p:nvPicPr>
        <p:blipFill>
          <a:blip r:embed="rId4"/>
          <a:stretch>
            <a:fillRect/>
          </a:stretch>
        </p:blipFill>
        <p:spPr>
          <a:xfrm>
            <a:off x="3202394" y="2147024"/>
            <a:ext cx="5070662" cy="2563952"/>
          </a:xfrm>
          <a:prstGeom prst="rect">
            <a:avLst/>
          </a:prstGeom>
          <a:noFill/>
        </p:spPr>
      </p:pic>
      <p:sp>
        <p:nvSpPr>
          <p:cNvPr id="5" name="TextBox 4">
            <a:extLst>
              <a:ext uri="{FF2B5EF4-FFF2-40B4-BE49-F238E27FC236}">
                <a16:creationId xmlns:a16="http://schemas.microsoft.com/office/drawing/2014/main" id="{70701231-D842-27C4-FC02-23385DDA895D}"/>
              </a:ext>
            </a:extLst>
          </p:cNvPr>
          <p:cNvSpPr txBox="1"/>
          <p:nvPr/>
        </p:nvSpPr>
        <p:spPr>
          <a:xfrm>
            <a:off x="9328930" y="6317328"/>
            <a:ext cx="3138616" cy="173190"/>
          </a:xfrm>
          <a:prstGeom prst="rect">
            <a:avLst/>
          </a:prstGeom>
          <a:noFill/>
        </p:spPr>
        <p:txBody>
          <a:bodyPr wrap="square" lIns="91440" tIns="45720" rIns="91440" bIns="45720" rtlCol="0" anchor="t">
            <a:spAutoFit/>
          </a:bodyPr>
          <a:lstStyle/>
          <a:p>
            <a:r>
              <a:rPr lang="en-US" altLang="zh-CN" sz="1400">
                <a:ea typeface="宋体"/>
              </a:rPr>
              <a:t>Illustration</a:t>
            </a:r>
            <a:r>
              <a:rPr lang="zh-CN" altLang="en-US" sz="1400">
                <a:ea typeface="宋体"/>
              </a:rPr>
              <a:t> </a:t>
            </a:r>
            <a:r>
              <a:rPr lang="en-US" altLang="zh-CN" sz="1400">
                <a:ea typeface="宋体"/>
              </a:rPr>
              <a:t>by</a:t>
            </a:r>
            <a:r>
              <a:rPr lang="zh-CN" altLang="en-US" sz="1400">
                <a:ea typeface="宋体"/>
              </a:rPr>
              <a:t> </a:t>
            </a:r>
            <a:r>
              <a:rPr lang="en-US" altLang="zh-CN" sz="1400">
                <a:ea typeface="宋体"/>
              </a:rPr>
              <a:t>Yara</a:t>
            </a:r>
            <a:r>
              <a:rPr lang="zh-CN" altLang="en-US" sz="1400">
                <a:ea typeface="宋体"/>
              </a:rPr>
              <a:t> </a:t>
            </a:r>
            <a:r>
              <a:rPr lang="en-US" altLang="zh-CN" sz="1400" err="1">
                <a:ea typeface="宋体"/>
              </a:rPr>
              <a:t>Aboasfour</a:t>
            </a:r>
            <a:endParaRPr lang="en-GB" sz="1400">
              <a:ea typeface="宋体"/>
            </a:endParaRPr>
          </a:p>
        </p:txBody>
      </p:sp>
      <p:sp>
        <p:nvSpPr>
          <p:cNvPr id="10" name="TextBox 9">
            <a:extLst>
              <a:ext uri="{FF2B5EF4-FFF2-40B4-BE49-F238E27FC236}">
                <a16:creationId xmlns:a16="http://schemas.microsoft.com/office/drawing/2014/main" id="{96D8D007-BCD2-F3A5-C356-3D3EAF644271}"/>
              </a:ext>
            </a:extLst>
          </p:cNvPr>
          <p:cNvSpPr txBox="1"/>
          <p:nvPr/>
        </p:nvSpPr>
        <p:spPr>
          <a:xfrm>
            <a:off x="9329008" y="5114717"/>
            <a:ext cx="2663700" cy="484814"/>
          </a:xfrm>
          <a:prstGeom prst="rect">
            <a:avLst/>
          </a:prstGeom>
          <a:noFill/>
        </p:spPr>
        <p:txBody>
          <a:bodyPr wrap="square" lIns="91440" tIns="45720" rIns="91440" bIns="45720" rtlCol="0" anchor="t">
            <a:spAutoFit/>
          </a:bodyPr>
          <a:lstStyle/>
          <a:p>
            <a:r>
              <a:rPr lang="en-US" altLang="zh-CN" sz="1600">
                <a:ea typeface="宋体"/>
              </a:rPr>
              <a:t>F</a:t>
            </a:r>
            <a:r>
              <a:rPr lang="en-GB" sz="1600" err="1"/>
              <a:t>unded</a:t>
            </a:r>
            <a:r>
              <a:rPr lang="en-GB" sz="1600"/>
              <a:t> by: Research England Enhancing Research Culture Fund  (March-July 2022; January-July 2023)</a:t>
            </a:r>
            <a:endParaRPr lang="en-GB" sz="1600">
              <a:cs typeface="Calibri"/>
            </a:endParaRPr>
          </a:p>
          <a:p>
            <a:endParaRPr lang="en-GB"/>
          </a:p>
        </p:txBody>
      </p:sp>
      <p:pic>
        <p:nvPicPr>
          <p:cNvPr id="6" name="Picture 6">
            <a:extLst>
              <a:ext uri="{FF2B5EF4-FFF2-40B4-BE49-F238E27FC236}">
                <a16:creationId xmlns:a16="http://schemas.microsoft.com/office/drawing/2014/main" id="{4836AD43-8462-7FA9-CEC4-D7A366DB2164}"/>
              </a:ext>
            </a:extLst>
          </p:cNvPr>
          <p:cNvPicPr>
            <a:picLocks noChangeAspect="1"/>
          </p:cNvPicPr>
          <p:nvPr/>
        </p:nvPicPr>
        <p:blipFill>
          <a:blip r:embed="rId5"/>
          <a:stretch>
            <a:fillRect/>
          </a:stretch>
        </p:blipFill>
        <p:spPr>
          <a:xfrm>
            <a:off x="279932" y="5813351"/>
            <a:ext cx="549649" cy="375397"/>
          </a:xfrm>
          <a:prstGeom prst="rect">
            <a:avLst/>
          </a:prstGeom>
        </p:spPr>
      </p:pic>
    </p:spTree>
    <p:extLst>
      <p:ext uri="{BB962C8B-B14F-4D97-AF65-F5344CB8AC3E}">
        <p14:creationId xmlns:p14="http://schemas.microsoft.com/office/powerpoint/2010/main" val="1535215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06"/>
            <a:ext cx="10515600" cy="1325563"/>
          </a:xfrm>
        </p:spPr>
        <p:txBody>
          <a:bodyPr wrap="square" anchor="ctr">
            <a:normAutofit/>
          </a:bodyPr>
          <a:lstStyle/>
          <a:p>
            <a:r>
              <a:rPr lang="en-GB" b="1" dirty="0">
                <a:latin typeface="Calibri"/>
                <a:ea typeface="Calibri"/>
                <a:cs typeface="Calibri"/>
              </a:rPr>
              <a:t>Pre-application as a ‘gatekeeping’ moment</a:t>
            </a:r>
          </a:p>
        </p:txBody>
      </p:sp>
      <p:sp>
        <p:nvSpPr>
          <p:cNvPr id="3" name="Content Placeholder 2"/>
          <p:cNvSpPr>
            <a:spLocks noGrp="1"/>
          </p:cNvSpPr>
          <p:nvPr>
            <p:ph sz="half" idx="1"/>
          </p:nvPr>
        </p:nvSpPr>
        <p:spPr>
          <a:xfrm>
            <a:off x="281861" y="1214718"/>
            <a:ext cx="6180228" cy="4438389"/>
          </a:xfrm>
        </p:spPr>
        <p:txBody>
          <a:bodyPr vert="horz" wrap="square" lIns="91440" tIns="45720" rIns="91440" bIns="45720" numCol="1" anchor="t" anchorCtr="0" compatLnSpc="1">
            <a:prstTxWarp prst="textNoShape">
              <a:avLst/>
            </a:prstTxWarp>
            <a:noAutofit/>
          </a:bodyPr>
          <a:lstStyle/>
          <a:p>
            <a:pPr>
              <a:lnSpc>
                <a:spcPct val="90000"/>
              </a:lnSpc>
            </a:pPr>
            <a:r>
              <a:rPr lang="en-GB" sz="2400"/>
              <a:t>Our study focuses on one neglected element of the doctoral admissions process: </a:t>
            </a:r>
            <a:r>
              <a:rPr lang="en-GB" sz="2400" b="1"/>
              <a:t>pre-application communications. </a:t>
            </a:r>
            <a:endParaRPr lang="en-GB" sz="2400" b="1">
              <a:cs typeface="Calibri"/>
            </a:endParaRPr>
          </a:p>
          <a:p>
            <a:pPr>
              <a:lnSpc>
                <a:spcPct val="90000"/>
              </a:lnSpc>
              <a:buChar char="•"/>
            </a:pPr>
            <a:endParaRPr lang="en-GB" sz="2400">
              <a:cs typeface="Calibri"/>
            </a:endParaRPr>
          </a:p>
          <a:p>
            <a:pPr>
              <a:lnSpc>
                <a:spcPct val="90000"/>
              </a:lnSpc>
            </a:pPr>
            <a:r>
              <a:rPr lang="en-GB" sz="2400"/>
              <a:t>For prospective doctoral applicants from underserved communities, the doctoral application process may be bewildering and difficult to navigate (see wealth of advice texts – YouTube videos, blog posts). </a:t>
            </a:r>
            <a:endParaRPr lang="en-GB" sz="2400">
              <a:cs typeface="Calibri"/>
            </a:endParaRPr>
          </a:p>
          <a:p>
            <a:pPr marL="0" indent="0">
              <a:lnSpc>
                <a:spcPct val="90000"/>
              </a:lnSpc>
              <a:buNone/>
            </a:pPr>
            <a:endParaRPr lang="en-GB" sz="2400">
              <a:cs typeface="Calibri"/>
            </a:endParaRPr>
          </a:p>
          <a:p>
            <a:pPr>
              <a:lnSpc>
                <a:spcPct val="90000"/>
              </a:lnSpc>
            </a:pPr>
            <a:r>
              <a:rPr lang="en-GB" sz="2400"/>
              <a:t>Equally, respondents to inquiries may make snap judgements, perhaps giving limited thought to their gatekeeping function. </a:t>
            </a:r>
            <a:endParaRPr lang="en-GB" sz="2400">
              <a:cs typeface="Calibri"/>
            </a:endParaRPr>
          </a:p>
        </p:txBody>
      </p:sp>
      <p:pic>
        <p:nvPicPr>
          <p:cNvPr id="4" name="Picture 4" descr="A picture containing bench, outdoor, park, metal&#10;&#10;Description automatically generated">
            <a:extLst>
              <a:ext uri="{FF2B5EF4-FFF2-40B4-BE49-F238E27FC236}">
                <a16:creationId xmlns:a16="http://schemas.microsoft.com/office/drawing/2014/main" id="{5B6D2D61-ABD8-CE37-A35D-C32AC1652696}"/>
              </a:ext>
            </a:extLst>
          </p:cNvPr>
          <p:cNvPicPr>
            <a:picLocks noChangeAspect="1"/>
          </p:cNvPicPr>
          <p:nvPr/>
        </p:nvPicPr>
        <p:blipFill rotWithShape="1">
          <a:blip r:embed="rId2"/>
          <a:srcRect l="17284" r="2" b="2"/>
          <a:stretch/>
        </p:blipFill>
        <p:spPr>
          <a:xfrm>
            <a:off x="6856019" y="1934308"/>
            <a:ext cx="4714658" cy="3812088"/>
          </a:xfrm>
          <a:prstGeom prst="rect">
            <a:avLst/>
          </a:prstGeom>
          <a:noFill/>
        </p:spPr>
      </p:pic>
    </p:spTree>
    <p:extLst>
      <p:ext uri="{BB962C8B-B14F-4D97-AF65-F5344CB8AC3E}">
        <p14:creationId xmlns:p14="http://schemas.microsoft.com/office/powerpoint/2010/main" val="1358226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2EFA-0272-8FD6-D09D-F9451A5282D9}"/>
              </a:ext>
            </a:extLst>
          </p:cNvPr>
          <p:cNvSpPr>
            <a:spLocks noGrp="1"/>
          </p:cNvSpPr>
          <p:nvPr>
            <p:ph type="title"/>
          </p:nvPr>
        </p:nvSpPr>
        <p:spPr>
          <a:xfrm>
            <a:off x="885092" y="1709"/>
            <a:ext cx="10843846" cy="1325563"/>
          </a:xfrm>
        </p:spPr>
        <p:txBody>
          <a:bodyPr wrap="square" anchor="ctr">
            <a:normAutofit/>
          </a:bodyPr>
          <a:lstStyle/>
          <a:p>
            <a:pPr>
              <a:lnSpc>
                <a:spcPct val="90000"/>
              </a:lnSpc>
            </a:pPr>
            <a:r>
              <a:rPr lang="en-GB" sz="3700" b="1" dirty="0">
                <a:latin typeface="Calibri"/>
                <a:ea typeface="Calibri"/>
                <a:cs typeface="Calibri"/>
              </a:rPr>
              <a:t>Phase 1 objectives: PADC and Warwick staff </a:t>
            </a:r>
          </a:p>
        </p:txBody>
      </p:sp>
      <p:sp>
        <p:nvSpPr>
          <p:cNvPr id="3" name="Content Placeholder 2">
            <a:extLst>
              <a:ext uri="{FF2B5EF4-FFF2-40B4-BE49-F238E27FC236}">
                <a16:creationId xmlns:a16="http://schemas.microsoft.com/office/drawing/2014/main" id="{B3A7624D-504D-312E-5982-BE3FFE7877D5}"/>
              </a:ext>
            </a:extLst>
          </p:cNvPr>
          <p:cNvSpPr>
            <a:spLocks noGrp="1"/>
          </p:cNvSpPr>
          <p:nvPr>
            <p:ph sz="half" idx="1"/>
          </p:nvPr>
        </p:nvSpPr>
        <p:spPr>
          <a:xfrm>
            <a:off x="452614" y="1160585"/>
            <a:ext cx="11265193" cy="5119245"/>
          </a:xfrm>
        </p:spPr>
        <p:txBody>
          <a:bodyPr vert="horz" wrap="square" lIns="91440" tIns="45720" rIns="91440" bIns="45720" numCol="1" anchor="t" anchorCtr="0" compatLnSpc="1">
            <a:prstTxWarp prst="textNoShape">
              <a:avLst/>
            </a:prstTxWarp>
            <a:noAutofit/>
          </a:bodyPr>
          <a:lstStyle/>
          <a:p>
            <a:pPr marL="0" indent="0">
              <a:buNone/>
            </a:pPr>
            <a:r>
              <a:rPr lang="en-GB" sz="2400" dirty="0"/>
              <a:t>1. To understand </a:t>
            </a:r>
            <a:r>
              <a:rPr lang="en-GB" sz="2400" b="1" dirty="0"/>
              <a:t>how supervisors, DPGRs, and POs make decisions about responding to potential doctoral applicants</a:t>
            </a:r>
            <a:r>
              <a:rPr lang="en-GB" sz="2400" dirty="0"/>
              <a:t> at the pre-application stage and explore how these decisions may negatively impact the recruitment of diverse talent. </a:t>
            </a:r>
            <a:endParaRPr lang="en-GB" sz="2400" dirty="0">
              <a:ea typeface="Calibri"/>
              <a:cs typeface="Calibri"/>
            </a:endParaRPr>
          </a:p>
          <a:p>
            <a:pPr marL="0" indent="0">
              <a:lnSpc>
                <a:spcPct val="90000"/>
              </a:lnSpc>
              <a:buNone/>
            </a:pPr>
            <a:r>
              <a:rPr lang="en-GB" sz="2400" dirty="0">
                <a:cs typeface="Calibri"/>
              </a:rPr>
              <a:t>2. </a:t>
            </a:r>
            <a:r>
              <a:rPr lang="en-GB" sz="2400" dirty="0"/>
              <a:t>To evaluate the extent to which Doctoral College/departmental </a:t>
            </a:r>
            <a:r>
              <a:rPr lang="en-GB" sz="2400" b="1" dirty="0"/>
              <a:t>webpages on PGR admissions transparently describe the pre-application stage</a:t>
            </a:r>
            <a:r>
              <a:rPr lang="en-GB" sz="2400" dirty="0"/>
              <a:t>. </a:t>
            </a:r>
            <a:endParaRPr lang="en-GB" sz="2400" dirty="0">
              <a:cs typeface="Calibri"/>
            </a:endParaRPr>
          </a:p>
          <a:p>
            <a:pPr marL="0" indent="0">
              <a:lnSpc>
                <a:spcPct val="90000"/>
              </a:lnSpc>
              <a:buNone/>
            </a:pPr>
            <a:r>
              <a:rPr lang="en-GB" sz="2400" dirty="0"/>
              <a:t>3. To identify changes at institutional and department levels to </a:t>
            </a:r>
            <a:r>
              <a:rPr lang="en-GB" sz="2400" b="1" dirty="0"/>
              <a:t>create a more transparent and inclusive doctoral admissions process</a:t>
            </a:r>
            <a:r>
              <a:rPr lang="en-GB" sz="2400" dirty="0"/>
              <a:t>, with a particular focus on enhancing inclusivity. </a:t>
            </a:r>
            <a:endParaRPr lang="en-GB" sz="2400" dirty="0">
              <a:cs typeface="Calibri"/>
            </a:endParaRPr>
          </a:p>
          <a:p>
            <a:pPr marL="0" indent="0">
              <a:lnSpc>
                <a:spcPct val="90000"/>
              </a:lnSpc>
              <a:buNone/>
            </a:pPr>
            <a:r>
              <a:rPr lang="en-GB" sz="2400" dirty="0">
                <a:cs typeface="Calibri"/>
              </a:rPr>
              <a:t>4. </a:t>
            </a:r>
            <a:r>
              <a:rPr lang="en-GB" sz="2400" dirty="0"/>
              <a:t>To </a:t>
            </a:r>
            <a:r>
              <a:rPr lang="en-GB" sz="2400" b="1" dirty="0"/>
              <a:t>produce a suite of professional development opportunities</a:t>
            </a:r>
            <a:r>
              <a:rPr lang="en-GB" sz="2400" dirty="0"/>
              <a:t> that facilitate the implementation of these changes. </a:t>
            </a:r>
            <a:endParaRPr lang="en-GB" sz="2400" dirty="0">
              <a:cs typeface="Calibri"/>
            </a:endParaRPr>
          </a:p>
          <a:p>
            <a:pPr>
              <a:lnSpc>
                <a:spcPct val="90000"/>
              </a:lnSpc>
            </a:pPr>
            <a:endParaRPr lang="en-GB" sz="2400" dirty="0">
              <a:ea typeface="Calibri" panose="020F0502020204030204"/>
              <a:cs typeface="Calibri"/>
            </a:endParaRPr>
          </a:p>
          <a:p>
            <a:pPr>
              <a:lnSpc>
                <a:spcPct val="90000"/>
              </a:lnSpc>
            </a:pPr>
            <a:endParaRPr lang="en-GB" sz="2000" dirty="0">
              <a:cs typeface="Calibri"/>
            </a:endParaRPr>
          </a:p>
          <a:p>
            <a:pPr>
              <a:lnSpc>
                <a:spcPct val="90000"/>
              </a:lnSpc>
            </a:pPr>
            <a:endParaRPr lang="en-GB" sz="1600" dirty="0"/>
          </a:p>
        </p:txBody>
      </p:sp>
    </p:spTree>
    <p:extLst>
      <p:ext uri="{BB962C8B-B14F-4D97-AF65-F5344CB8AC3E}">
        <p14:creationId xmlns:p14="http://schemas.microsoft.com/office/powerpoint/2010/main" val="3438668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09F1B-7ED5-FDFA-E0A2-94B0BEB8D067}"/>
              </a:ext>
            </a:extLst>
          </p:cNvPr>
          <p:cNvSpPr>
            <a:spLocks noGrp="1"/>
          </p:cNvSpPr>
          <p:nvPr>
            <p:ph type="title"/>
          </p:nvPr>
        </p:nvSpPr>
        <p:spPr>
          <a:xfrm>
            <a:off x="1037492" y="72048"/>
            <a:ext cx="10515600" cy="1325563"/>
          </a:xfrm>
        </p:spPr>
        <p:txBody>
          <a:bodyPr/>
          <a:lstStyle/>
          <a:p>
            <a:r>
              <a:rPr lang="en-US" b="1" dirty="0">
                <a:latin typeface="Calibri"/>
                <a:ea typeface="Calibri"/>
                <a:cs typeface="Calibri"/>
              </a:rPr>
              <a:t>PADC Phase 2 – Searching for a Supervisor </a:t>
            </a:r>
            <a:endParaRPr lang="en-US" dirty="0">
              <a:latin typeface="Calibri"/>
              <a:ea typeface="Calibri"/>
              <a:cs typeface="Calibri"/>
            </a:endParaRPr>
          </a:p>
        </p:txBody>
      </p:sp>
      <p:sp>
        <p:nvSpPr>
          <p:cNvPr id="3" name="Content Placeholder 2">
            <a:extLst>
              <a:ext uri="{FF2B5EF4-FFF2-40B4-BE49-F238E27FC236}">
                <a16:creationId xmlns:a16="http://schemas.microsoft.com/office/drawing/2014/main" id="{DCFA3000-D921-58A4-400E-4D077913282F}"/>
              </a:ext>
            </a:extLst>
          </p:cNvPr>
          <p:cNvSpPr>
            <a:spLocks noGrp="1"/>
          </p:cNvSpPr>
          <p:nvPr>
            <p:ph idx="1"/>
          </p:nvPr>
        </p:nvSpPr>
        <p:spPr>
          <a:xfrm>
            <a:off x="243396" y="1329868"/>
            <a:ext cx="11525162" cy="5186253"/>
          </a:xfrm>
        </p:spPr>
        <p:txBody>
          <a:bodyPr vert="horz" lIns="91440" tIns="45720" rIns="91440" bIns="45720" rtlCol="0" anchor="t">
            <a:normAutofit fontScale="85000" lnSpcReduction="20000"/>
          </a:bodyPr>
          <a:lstStyle/>
          <a:p>
            <a:pPr marL="0" indent="0" algn="just">
              <a:buNone/>
            </a:pPr>
            <a:endParaRPr lang="en-US">
              <a:ea typeface="+mn-lt"/>
              <a:cs typeface="+mn-lt"/>
            </a:endParaRPr>
          </a:p>
          <a:p>
            <a:pPr algn="just">
              <a:buChar char="•"/>
            </a:pPr>
            <a:r>
              <a:rPr lang="en-US" dirty="0">
                <a:ea typeface="+mn-lt"/>
                <a:cs typeface="+mn-lt"/>
              </a:rPr>
              <a:t>A key finding of PADC1 was that doctoral supervisors struggle to manage the sheer number of approaches they receive from potential applicants, which leads to a sifting of potential applicants according to those who have more or less access to support and advice. </a:t>
            </a:r>
          </a:p>
          <a:p>
            <a:pPr marL="0" indent="0" algn="just">
              <a:buNone/>
            </a:pPr>
            <a:endParaRPr lang="en-US" dirty="0">
              <a:ea typeface="+mn-lt"/>
              <a:cs typeface="+mn-lt"/>
            </a:endParaRPr>
          </a:p>
          <a:p>
            <a:pPr algn="just">
              <a:buChar char="•"/>
            </a:pPr>
            <a:r>
              <a:rPr lang="en-US" dirty="0">
                <a:ea typeface="+mn-lt"/>
                <a:cs typeface="+mn-lt"/>
              </a:rPr>
              <a:t>This revealed the need to explore the connection between supervisors receiving PADC and applicants seeking supervisors</a:t>
            </a:r>
            <a:endParaRPr lang="en-US" dirty="0"/>
          </a:p>
          <a:p>
            <a:pPr marL="0" indent="0" algn="just">
              <a:buNone/>
            </a:pPr>
            <a:endParaRPr lang="en-US" dirty="0">
              <a:ea typeface="+mn-lt"/>
              <a:cs typeface="+mn-lt"/>
            </a:endParaRPr>
          </a:p>
          <a:p>
            <a:pPr algn="just">
              <a:buChar char="•"/>
            </a:pPr>
            <a:r>
              <a:rPr lang="en-US" dirty="0">
                <a:ea typeface="+mn-lt"/>
                <a:cs typeface="+mn-lt"/>
              </a:rPr>
              <a:t>Specifically focused on how students navigate the process of searching for a supervisor, our follow-up project (PADC2) aims to develop resources to make the process more transparent and thus assist students from underrepresented groups to navigate toward potential supervisors with greater confidence</a:t>
            </a:r>
          </a:p>
          <a:p>
            <a:pPr marL="0" indent="0" algn="just">
              <a:buNone/>
            </a:pPr>
            <a:endParaRPr lang="en-US" dirty="0">
              <a:ea typeface="+mn-lt"/>
              <a:cs typeface="+mn-lt"/>
            </a:endParaRPr>
          </a:p>
          <a:p>
            <a:pPr algn="just">
              <a:buChar char="•"/>
            </a:pPr>
            <a:r>
              <a:rPr lang="en-US" dirty="0">
                <a:ea typeface="+mn-lt"/>
                <a:cs typeface="+mn-lt"/>
              </a:rPr>
              <a:t>Project runs from Dec 2022-July 31 2023. </a:t>
            </a:r>
          </a:p>
          <a:p>
            <a:pPr algn="just">
              <a:buChar char="•"/>
            </a:pPr>
            <a:endParaRPr lang="en-US">
              <a:ea typeface="+mn-lt"/>
              <a:cs typeface="+mn-lt"/>
            </a:endParaRPr>
          </a:p>
          <a:p>
            <a:pPr>
              <a:buChar char="•"/>
            </a:pPr>
            <a:endParaRPr lang="en-US">
              <a:cs typeface="Calibri"/>
            </a:endParaRPr>
          </a:p>
        </p:txBody>
      </p:sp>
    </p:spTree>
    <p:extLst>
      <p:ext uri="{BB962C8B-B14F-4D97-AF65-F5344CB8AC3E}">
        <p14:creationId xmlns:p14="http://schemas.microsoft.com/office/powerpoint/2010/main" val="27526812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5C6F1-AE07-525B-D36E-3AC214720257}"/>
              </a:ext>
            </a:extLst>
          </p:cNvPr>
          <p:cNvSpPr>
            <a:spLocks noGrp="1"/>
          </p:cNvSpPr>
          <p:nvPr>
            <p:ph type="title"/>
          </p:nvPr>
        </p:nvSpPr>
        <p:spPr>
          <a:xfrm>
            <a:off x="725472" y="-1104"/>
            <a:ext cx="11371384" cy="1043354"/>
          </a:xfrm>
        </p:spPr>
        <p:txBody>
          <a:bodyPr>
            <a:normAutofit fontScale="90000"/>
          </a:bodyPr>
          <a:lstStyle/>
          <a:p>
            <a:r>
              <a:rPr lang="en-GB" b="1" dirty="0">
                <a:latin typeface="Calibri"/>
                <a:ea typeface="+mj-lt"/>
                <a:cs typeface="+mj-lt"/>
              </a:rPr>
              <a:t>Phase 2 research objectives: finding a supervisor</a:t>
            </a:r>
          </a:p>
        </p:txBody>
      </p:sp>
      <p:sp>
        <p:nvSpPr>
          <p:cNvPr id="3" name="Content Placeholder 2">
            <a:extLst>
              <a:ext uri="{FF2B5EF4-FFF2-40B4-BE49-F238E27FC236}">
                <a16:creationId xmlns:a16="http://schemas.microsoft.com/office/drawing/2014/main" id="{DBC2A4E7-09FB-CC53-2308-6E24A8C1ECE7}"/>
              </a:ext>
            </a:extLst>
          </p:cNvPr>
          <p:cNvSpPr>
            <a:spLocks noGrp="1"/>
          </p:cNvSpPr>
          <p:nvPr>
            <p:ph idx="1"/>
          </p:nvPr>
        </p:nvSpPr>
        <p:spPr>
          <a:xfrm>
            <a:off x="-2208" y="1216991"/>
            <a:ext cx="7779026" cy="4114800"/>
          </a:xfrm>
        </p:spPr>
        <p:txBody>
          <a:bodyPr vert="horz" wrap="square" lIns="91440" tIns="45720" rIns="91440" bIns="45720" numCol="1" anchor="t" anchorCtr="0" compatLnSpc="1">
            <a:prstTxWarp prst="textNoShape">
              <a:avLst/>
            </a:prstTxWarp>
            <a:noAutofit/>
          </a:bodyPr>
          <a:lstStyle/>
          <a:p>
            <a:pPr marL="514350" indent="-514350">
              <a:buAutoNum type="arabicPeriod"/>
            </a:pPr>
            <a:r>
              <a:rPr lang="en-GB" sz="2000" dirty="0">
                <a:cs typeface="Calibri"/>
              </a:rPr>
              <a:t>To undertake </a:t>
            </a:r>
            <a:r>
              <a:rPr lang="en-GB" sz="2000" i="1" dirty="0">
                <a:cs typeface="Calibri"/>
              </a:rPr>
              <a:t>empirical research</a:t>
            </a:r>
            <a:r>
              <a:rPr lang="en-GB" sz="2000" dirty="0">
                <a:cs typeface="Calibri"/>
              </a:rPr>
              <a:t> at Warwick to understand how current doctoral students who are members of </a:t>
            </a:r>
            <a:r>
              <a:rPr lang="en-GB" sz="2000" err="1">
                <a:cs typeface="Calibri"/>
              </a:rPr>
              <a:t>minoritised</a:t>
            </a:r>
            <a:r>
              <a:rPr lang="en-GB" sz="2000" dirty="0">
                <a:cs typeface="Calibri"/>
              </a:rPr>
              <a:t> social groups navigated locating a doctoral supervisor, identifying potential barriers and obstacles in the process as well as enabling factors. To identify recommendations for change based on these findings.  </a:t>
            </a:r>
            <a:endParaRPr lang="en-US" sz="2000" dirty="0">
              <a:ea typeface="+mn-lt"/>
              <a:cs typeface="+mn-lt"/>
            </a:endParaRPr>
          </a:p>
          <a:p>
            <a:pPr marL="514350" indent="-514350">
              <a:buAutoNum type="arabicPeriod"/>
            </a:pPr>
            <a:r>
              <a:rPr lang="en-GB" sz="2000" dirty="0">
                <a:cs typeface="Calibri"/>
              </a:rPr>
              <a:t>To undertake a </a:t>
            </a:r>
            <a:r>
              <a:rPr lang="en-GB" sz="2000" i="1" dirty="0">
                <a:cs typeface="Calibri"/>
              </a:rPr>
              <a:t>review of existing extra-institutional video resources</a:t>
            </a:r>
            <a:r>
              <a:rPr lang="en-GB" sz="2000" dirty="0">
                <a:cs typeface="Calibri"/>
              </a:rPr>
              <a:t> which inform students about how to approach a supervisor, both at the institutional level and more widely across the UK. </a:t>
            </a:r>
            <a:endParaRPr lang="en-US" sz="2000" dirty="0">
              <a:ea typeface="+mn-lt"/>
              <a:cs typeface="+mn-lt"/>
            </a:endParaRPr>
          </a:p>
          <a:p>
            <a:pPr marL="514350" indent="-514350">
              <a:buAutoNum type="arabicPeriod"/>
            </a:pPr>
            <a:r>
              <a:rPr lang="en-GB" sz="2000" dirty="0">
                <a:cs typeface="Calibri"/>
              </a:rPr>
              <a:t>To </a:t>
            </a:r>
            <a:r>
              <a:rPr lang="en-GB" sz="2000" i="1" dirty="0">
                <a:cs typeface="Calibri"/>
              </a:rPr>
              <a:t>create a video resource</a:t>
            </a:r>
            <a:r>
              <a:rPr lang="en-GB" sz="2000" dirty="0">
                <a:cs typeface="Calibri"/>
              </a:rPr>
              <a:t> which seeks to demystify the process of finding a supervisor which takes applicants from underrepresented groups as its primary target audience. This video resource will bring together findings from PADC1, findings of the empirical research and video review from PADC2.</a:t>
            </a:r>
            <a:endParaRPr lang="en-US" sz="2000" dirty="0">
              <a:ea typeface="+mn-lt"/>
              <a:cs typeface="+mn-lt"/>
            </a:endParaRPr>
          </a:p>
          <a:p>
            <a:pPr marL="514350" indent="-514350">
              <a:buAutoNum type="arabicPeriod"/>
            </a:pPr>
            <a:r>
              <a:rPr lang="en-GB" sz="2000" dirty="0">
                <a:cs typeface="Calibri"/>
              </a:rPr>
              <a:t>To use the findings from the empirical research to further develop the PADC1 pilot workshops, and to </a:t>
            </a:r>
            <a:r>
              <a:rPr lang="en-GB" sz="2000" i="1" dirty="0">
                <a:cs typeface="Calibri"/>
              </a:rPr>
              <a:t>deliver PADC workshops to supervisors, DPGRs and POs</a:t>
            </a:r>
            <a:r>
              <a:rPr lang="en-GB" sz="2000" dirty="0">
                <a:cs typeface="Calibri"/>
              </a:rPr>
              <a:t> across Warwick faculties. </a:t>
            </a:r>
            <a:endParaRPr lang="en-US" sz="2000" dirty="0">
              <a:cs typeface="Calibri"/>
            </a:endParaRPr>
          </a:p>
        </p:txBody>
      </p:sp>
      <p:pic>
        <p:nvPicPr>
          <p:cNvPr id="4" name="Picture 4" descr="Graphical user interface, text, application, chat or text message&#10;&#10;Description automatically generated">
            <a:extLst>
              <a:ext uri="{FF2B5EF4-FFF2-40B4-BE49-F238E27FC236}">
                <a16:creationId xmlns:a16="http://schemas.microsoft.com/office/drawing/2014/main" id="{E14ABA18-7E0D-B8D9-942C-DDCAFF258AF7}"/>
              </a:ext>
            </a:extLst>
          </p:cNvPr>
          <p:cNvPicPr>
            <a:picLocks noChangeAspect="1"/>
          </p:cNvPicPr>
          <p:nvPr/>
        </p:nvPicPr>
        <p:blipFill>
          <a:blip r:embed="rId2"/>
          <a:stretch>
            <a:fillRect/>
          </a:stretch>
        </p:blipFill>
        <p:spPr>
          <a:xfrm>
            <a:off x="7849705" y="1022097"/>
            <a:ext cx="4145721" cy="2163369"/>
          </a:xfrm>
          <a:prstGeom prst="rect">
            <a:avLst/>
          </a:prstGeom>
        </p:spPr>
      </p:pic>
      <p:pic>
        <p:nvPicPr>
          <p:cNvPr id="5" name="Picture 5" descr="Graphical user interface, text, application, chat or text message&#10;&#10;Description automatically generated">
            <a:extLst>
              <a:ext uri="{FF2B5EF4-FFF2-40B4-BE49-F238E27FC236}">
                <a16:creationId xmlns:a16="http://schemas.microsoft.com/office/drawing/2014/main" id="{87965C7E-6A4B-7336-8A56-8839971CFF96}"/>
              </a:ext>
            </a:extLst>
          </p:cNvPr>
          <p:cNvPicPr>
            <a:picLocks noChangeAspect="1"/>
          </p:cNvPicPr>
          <p:nvPr/>
        </p:nvPicPr>
        <p:blipFill>
          <a:blip r:embed="rId3"/>
          <a:stretch>
            <a:fillRect/>
          </a:stretch>
        </p:blipFill>
        <p:spPr>
          <a:xfrm>
            <a:off x="7849705" y="3274017"/>
            <a:ext cx="4344503" cy="2551792"/>
          </a:xfrm>
          <a:prstGeom prst="rect">
            <a:avLst/>
          </a:prstGeom>
        </p:spPr>
      </p:pic>
    </p:spTree>
    <p:extLst>
      <p:ext uri="{BB962C8B-B14F-4D97-AF65-F5344CB8AC3E}">
        <p14:creationId xmlns:p14="http://schemas.microsoft.com/office/powerpoint/2010/main" val="1795648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2EFA-0272-8FD6-D09D-F9451A5282D9}"/>
              </a:ext>
            </a:extLst>
          </p:cNvPr>
          <p:cNvSpPr>
            <a:spLocks noGrp="1"/>
          </p:cNvSpPr>
          <p:nvPr>
            <p:ph type="title"/>
          </p:nvPr>
        </p:nvSpPr>
        <p:spPr>
          <a:xfrm>
            <a:off x="3042139" y="130663"/>
            <a:ext cx="5732585" cy="1325563"/>
          </a:xfrm>
        </p:spPr>
        <p:txBody>
          <a:bodyPr wrap="square" anchor="ctr">
            <a:normAutofit/>
          </a:bodyPr>
          <a:lstStyle/>
          <a:p>
            <a:r>
              <a:rPr lang="en-US" sz="3700" b="1" dirty="0">
                <a:latin typeface="Calibri"/>
                <a:ea typeface="+mj-lt"/>
                <a:cs typeface="+mj-lt"/>
              </a:rPr>
              <a:t>Early Findings: Web Review </a:t>
            </a:r>
            <a:endParaRPr lang="en-GB" sz="3700" dirty="0">
              <a:latin typeface="Calibri"/>
              <a:ea typeface="+mj-lt"/>
              <a:cs typeface="+mj-lt"/>
            </a:endParaRPr>
          </a:p>
          <a:p>
            <a:pPr>
              <a:lnSpc>
                <a:spcPct val="90000"/>
              </a:lnSpc>
            </a:pPr>
            <a:endParaRPr lang="en-GB" sz="3700" dirty="0">
              <a:ea typeface="Calibri Light"/>
              <a:cs typeface="Calibri Light"/>
            </a:endParaRPr>
          </a:p>
        </p:txBody>
      </p:sp>
      <p:sp>
        <p:nvSpPr>
          <p:cNvPr id="3" name="Content Placeholder 2">
            <a:extLst>
              <a:ext uri="{FF2B5EF4-FFF2-40B4-BE49-F238E27FC236}">
                <a16:creationId xmlns:a16="http://schemas.microsoft.com/office/drawing/2014/main" id="{B3A7624D-504D-312E-5982-BE3FFE7877D5}"/>
              </a:ext>
            </a:extLst>
          </p:cNvPr>
          <p:cNvSpPr>
            <a:spLocks noGrp="1"/>
          </p:cNvSpPr>
          <p:nvPr>
            <p:ph sz="half" idx="1"/>
          </p:nvPr>
        </p:nvSpPr>
        <p:spPr>
          <a:xfrm>
            <a:off x="417444" y="1008185"/>
            <a:ext cx="11663779" cy="5400598"/>
          </a:xfrm>
        </p:spPr>
        <p:txBody>
          <a:bodyPr vert="horz" wrap="square" lIns="91440" tIns="45720" rIns="91440" bIns="45720" numCol="1" anchor="t" anchorCtr="0" compatLnSpc="1">
            <a:prstTxWarp prst="textNoShape">
              <a:avLst/>
            </a:prstTxWarp>
            <a:noAutofit/>
          </a:bodyPr>
          <a:lstStyle/>
          <a:p>
            <a:r>
              <a:rPr lang="en-US" sz="2400" dirty="0">
                <a:ea typeface="+mn-lt"/>
                <a:cs typeface="+mn-lt"/>
              </a:rPr>
              <a:t>Looked at PGR </a:t>
            </a:r>
            <a:r>
              <a:rPr lang="en-US" sz="2400" err="1">
                <a:ea typeface="+mn-lt"/>
                <a:cs typeface="+mn-lt"/>
              </a:rPr>
              <a:t>programme</a:t>
            </a:r>
            <a:r>
              <a:rPr lang="en-US" sz="2400" dirty="0">
                <a:ea typeface="+mn-lt"/>
                <a:cs typeface="+mn-lt"/>
              </a:rPr>
              <a:t> information, PGR admissions deadlines, details of relevant contacts, research proposal drafting guidance, advice on seeking relevant funding and scholarships.</a:t>
            </a:r>
          </a:p>
          <a:p>
            <a:endParaRPr lang="en-US" sz="2400" dirty="0">
              <a:ea typeface="+mn-lt"/>
              <a:cs typeface="+mn-lt"/>
            </a:endParaRPr>
          </a:p>
          <a:p>
            <a:r>
              <a:rPr lang="en-US" sz="2400" dirty="0">
                <a:ea typeface="+mn-lt"/>
                <a:cs typeface="+mn-lt"/>
              </a:rPr>
              <a:t>Good practices identified in several departments:</a:t>
            </a:r>
          </a:p>
          <a:p>
            <a:pPr marL="1028700" lvl="1"/>
            <a:r>
              <a:rPr lang="en-US" dirty="0">
                <a:ea typeface="+mn-lt"/>
                <a:cs typeface="+mn-lt"/>
              </a:rPr>
              <a:t>clearly explained scholarship details </a:t>
            </a:r>
            <a:r>
              <a:rPr lang="en-US" i="0" u="none" strike="noStrike" baseline="0" dirty="0">
                <a:ea typeface="+mn-lt"/>
                <a:cs typeface="+mn-lt"/>
              </a:rPr>
              <a:t>and</a:t>
            </a:r>
            <a:r>
              <a:rPr lang="en-US" dirty="0">
                <a:ea typeface="+mn-lt"/>
                <a:cs typeface="+mn-lt"/>
              </a:rPr>
              <a:t> application procedures</a:t>
            </a:r>
          </a:p>
          <a:p>
            <a:pPr marL="1028700" lvl="1"/>
            <a:r>
              <a:rPr lang="en-US" dirty="0">
                <a:ea typeface="+mn-lt"/>
                <a:cs typeface="+mn-lt"/>
              </a:rPr>
              <a:t>explicit guidance for applicants</a:t>
            </a:r>
            <a:r>
              <a:rPr lang="en-US" i="0" u="none" strike="noStrike" baseline="0" dirty="0">
                <a:ea typeface="+mn-lt"/>
                <a:cs typeface="+mn-lt"/>
              </a:rPr>
              <a:t> to </a:t>
            </a:r>
            <a:r>
              <a:rPr lang="en-US" dirty="0">
                <a:ea typeface="+mn-lt"/>
                <a:cs typeface="+mn-lt"/>
              </a:rPr>
              <a:t>prepare/draft research proposals</a:t>
            </a:r>
          </a:p>
          <a:p>
            <a:pPr marL="1028700" lvl="1"/>
            <a:r>
              <a:rPr lang="en-US" dirty="0">
                <a:ea typeface="+mn-lt"/>
                <a:cs typeface="+mn-lt"/>
              </a:rPr>
              <a:t>a ‘research degree application checklist’ with essential steps </a:t>
            </a:r>
            <a:r>
              <a:rPr lang="en-US" b="0" i="0" u="none" strike="noStrike" baseline="0" dirty="0">
                <a:ea typeface="+mn-lt"/>
                <a:cs typeface="+mn-lt"/>
              </a:rPr>
              <a:t>and </a:t>
            </a:r>
            <a:r>
              <a:rPr lang="en-US" dirty="0">
                <a:ea typeface="+mn-lt"/>
                <a:cs typeface="+mn-lt"/>
              </a:rPr>
              <a:t>guidance for applicants prior </a:t>
            </a:r>
            <a:r>
              <a:rPr lang="en-US" b="0" i="0" u="none" strike="noStrike" baseline="0" dirty="0">
                <a:ea typeface="+mn-lt"/>
                <a:cs typeface="+mn-lt"/>
              </a:rPr>
              <a:t>to</a:t>
            </a:r>
            <a:r>
              <a:rPr lang="en-US" dirty="0">
                <a:ea typeface="+mn-lt"/>
                <a:cs typeface="+mn-lt"/>
              </a:rPr>
              <a:t> their formal application</a:t>
            </a:r>
            <a:r>
              <a:rPr lang="en-US" b="0" i="0" u="none" strike="noStrike" baseline="0" dirty="0">
                <a:ea typeface="+mn-lt"/>
                <a:cs typeface="+mn-lt"/>
              </a:rPr>
              <a:t>.</a:t>
            </a:r>
          </a:p>
          <a:p>
            <a:pPr marL="1028700" lvl="1"/>
            <a:endParaRPr lang="en-US" sz="2000" dirty="0">
              <a:ea typeface="+mn-lt"/>
              <a:cs typeface="+mn-lt"/>
            </a:endParaRPr>
          </a:p>
          <a:p>
            <a:r>
              <a:rPr lang="en-US" sz="2400" dirty="0">
                <a:ea typeface="+mn-lt"/>
                <a:cs typeface="+mn-lt"/>
              </a:rPr>
              <a:t>However, information on the decision-making process and EDI-related guidance and information have been rarely found on webpages.</a:t>
            </a:r>
          </a:p>
          <a:p>
            <a:endParaRPr lang="en-US" sz="2400" dirty="0">
              <a:ea typeface="+mn-lt"/>
              <a:cs typeface="+mn-lt"/>
            </a:endParaRPr>
          </a:p>
          <a:p>
            <a:r>
              <a:rPr lang="en-US" sz="2400" dirty="0">
                <a:ea typeface="+mn-lt"/>
                <a:cs typeface="+mn-lt"/>
              </a:rPr>
              <a:t>Overall impression of highly variable practices institution-wide. </a:t>
            </a:r>
          </a:p>
          <a:p>
            <a:pPr>
              <a:lnSpc>
                <a:spcPct val="90000"/>
              </a:lnSpc>
            </a:pPr>
            <a:endParaRPr lang="en-GB" sz="1600" dirty="0">
              <a:ea typeface="Calibri"/>
              <a:cs typeface="Calibri"/>
            </a:endParaRPr>
          </a:p>
          <a:p>
            <a:pPr>
              <a:lnSpc>
                <a:spcPct val="90000"/>
              </a:lnSpc>
            </a:pPr>
            <a:endParaRPr lang="en-GB" sz="1400" dirty="0">
              <a:ea typeface="Calibri"/>
              <a:cs typeface="Calibri"/>
            </a:endParaRPr>
          </a:p>
          <a:p>
            <a:pPr>
              <a:lnSpc>
                <a:spcPct val="90000"/>
              </a:lnSpc>
            </a:pPr>
            <a:endParaRPr lang="en-GB" sz="1200" dirty="0">
              <a:ea typeface="Calibri"/>
              <a:cs typeface="Calibri"/>
            </a:endParaRPr>
          </a:p>
        </p:txBody>
      </p:sp>
    </p:spTree>
    <p:extLst>
      <p:ext uri="{BB962C8B-B14F-4D97-AF65-F5344CB8AC3E}">
        <p14:creationId xmlns:p14="http://schemas.microsoft.com/office/powerpoint/2010/main" val="2134247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A55DA-6982-E937-6F1E-587620A8B3F0}"/>
              </a:ext>
            </a:extLst>
          </p:cNvPr>
          <p:cNvSpPr>
            <a:spLocks noGrp="1"/>
          </p:cNvSpPr>
          <p:nvPr>
            <p:ph type="title"/>
          </p:nvPr>
        </p:nvSpPr>
        <p:spPr>
          <a:xfrm>
            <a:off x="1018184" y="116541"/>
            <a:ext cx="10666447" cy="1066800"/>
          </a:xfrm>
        </p:spPr>
        <p:txBody>
          <a:bodyPr wrap="square" anchor="ctr">
            <a:normAutofit/>
          </a:bodyPr>
          <a:lstStyle/>
          <a:p>
            <a:r>
              <a:rPr lang="en-GB" b="1" dirty="0">
                <a:latin typeface="Calibri"/>
                <a:ea typeface="Calibri"/>
                <a:cs typeface="Calibri"/>
              </a:rPr>
              <a:t>Qualitative study: participants and methods </a:t>
            </a:r>
          </a:p>
        </p:txBody>
      </p:sp>
      <p:graphicFrame>
        <p:nvGraphicFramePr>
          <p:cNvPr id="4" name="Table 3">
            <a:extLst>
              <a:ext uri="{FF2B5EF4-FFF2-40B4-BE49-F238E27FC236}">
                <a16:creationId xmlns:a16="http://schemas.microsoft.com/office/drawing/2014/main" id="{C4EA0B69-2371-FA53-4BE6-DF77FE155FD4}"/>
              </a:ext>
            </a:extLst>
          </p:cNvPr>
          <p:cNvGraphicFramePr>
            <a:graphicFrameLocks noGrp="1"/>
          </p:cNvGraphicFramePr>
          <p:nvPr>
            <p:extLst>
              <p:ext uri="{D42A27DB-BD31-4B8C-83A1-F6EECF244321}">
                <p14:modId xmlns:p14="http://schemas.microsoft.com/office/powerpoint/2010/main" val="3801632032"/>
              </p:ext>
            </p:extLst>
          </p:nvPr>
        </p:nvGraphicFramePr>
        <p:xfrm>
          <a:off x="0" y="1201966"/>
          <a:ext cx="12192000" cy="5647497"/>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3093608390"/>
                    </a:ext>
                  </a:extLst>
                </a:gridCol>
                <a:gridCol w="6096000">
                  <a:extLst>
                    <a:ext uri="{9D8B030D-6E8A-4147-A177-3AD203B41FA5}">
                      <a16:colId xmlns:a16="http://schemas.microsoft.com/office/drawing/2014/main" val="628701694"/>
                    </a:ext>
                  </a:extLst>
                </a:gridCol>
              </a:tblGrid>
              <a:tr h="530521">
                <a:tc gridSpan="2">
                  <a:txBody>
                    <a:bodyPr/>
                    <a:lstStyle/>
                    <a:p>
                      <a:pPr marL="0" lvl="0" indent="0" algn="ctr">
                        <a:buNone/>
                      </a:pPr>
                      <a:r>
                        <a:rPr lang="en-US" sz="2700" dirty="0">
                          <a:solidFill>
                            <a:schemeClr val="tx1"/>
                          </a:solidFill>
                        </a:rPr>
                        <a:t>Multi-method design </a:t>
                      </a:r>
                    </a:p>
                  </a:txBody>
                  <a:tcPr marL="86761" marR="86761" marT="43381" marB="43381">
                    <a:solidFill>
                      <a:srgbClr val="EDDDD3"/>
                    </a:solidFill>
                  </a:tcPr>
                </a:tc>
                <a:tc hMerge="1">
                  <a:txBody>
                    <a:bodyPr/>
                    <a:lstStyle/>
                    <a:p>
                      <a:endParaRPr lang="en-US"/>
                    </a:p>
                  </a:txBody>
                  <a:tcPr marL="86761" marR="86761" marT="43381" marB="43381"/>
                </a:tc>
                <a:extLst>
                  <a:ext uri="{0D108BD9-81ED-4DB2-BD59-A6C34878D82A}">
                    <a16:rowId xmlns:a16="http://schemas.microsoft.com/office/drawing/2014/main" val="3546595986"/>
                  </a:ext>
                </a:extLst>
              </a:tr>
              <a:tr h="530521">
                <a:tc>
                  <a:txBody>
                    <a:bodyPr/>
                    <a:lstStyle/>
                    <a:p>
                      <a:pPr marL="0" indent="0" algn="ctr">
                        <a:buNone/>
                      </a:pPr>
                      <a:r>
                        <a:rPr lang="en-US" sz="2700" b="1" dirty="0">
                          <a:solidFill>
                            <a:schemeClr val="tx1"/>
                          </a:solidFill>
                        </a:rPr>
                        <a:t>Semi-structured interviews </a:t>
                      </a:r>
                    </a:p>
                  </a:txBody>
                  <a:tcPr marL="86762" marR="86762" marT="43381" marB="43381">
                    <a:solidFill>
                      <a:srgbClr val="EDDDD3"/>
                    </a:solidFill>
                  </a:tcPr>
                </a:tc>
                <a:tc>
                  <a:txBody>
                    <a:bodyPr/>
                    <a:lstStyle/>
                    <a:p>
                      <a:pPr marL="0" indent="0" algn="ctr">
                        <a:buNone/>
                      </a:pPr>
                      <a:r>
                        <a:rPr lang="en-US" sz="2700" b="1" dirty="0">
                          <a:solidFill>
                            <a:schemeClr val="tx1"/>
                          </a:solidFill>
                        </a:rPr>
                        <a:t>Solicited diaries &amp; FGDs</a:t>
                      </a:r>
                    </a:p>
                  </a:txBody>
                  <a:tcPr marL="86762" marR="86762" marT="43381" marB="43381">
                    <a:solidFill>
                      <a:srgbClr val="EDDDD3"/>
                    </a:solidFill>
                  </a:tcPr>
                </a:tc>
                <a:extLst>
                  <a:ext uri="{0D108BD9-81ED-4DB2-BD59-A6C34878D82A}">
                    <a16:rowId xmlns:a16="http://schemas.microsoft.com/office/drawing/2014/main" val="4277684309"/>
                  </a:ext>
                </a:extLst>
              </a:tr>
              <a:tr h="4586455">
                <a:tc>
                  <a:txBody>
                    <a:bodyPr/>
                    <a:lstStyle/>
                    <a:p>
                      <a:pPr marL="0" lvl="0" indent="0">
                        <a:buFont typeface="Arial" panose="020B0604020202020204" pitchFamily="34" charset="0"/>
                        <a:buNone/>
                      </a:pPr>
                      <a:r>
                        <a:rPr lang="en-GB" sz="2400" b="1" i="0" dirty="0">
                          <a:latin typeface="+mn-lt"/>
                        </a:rPr>
                        <a:t>Design</a:t>
                      </a:r>
                    </a:p>
                    <a:p>
                      <a:pPr marL="285750" lvl="0" indent="-285750">
                        <a:buFont typeface="Arial" panose="020B0604020202020204" pitchFamily="34" charset="0"/>
                        <a:buChar char="•"/>
                      </a:pPr>
                      <a:r>
                        <a:rPr lang="en-GB" sz="2400" b="0" i="0" u="none" strike="noStrike" kern="1200" noProof="0" dirty="0">
                          <a:effectLst/>
                          <a:latin typeface="Calibri"/>
                        </a:rPr>
                        <a:t>1-hour semi-structured interviews </a:t>
                      </a:r>
                      <a:endParaRPr lang="en-US" sz="2400" i="0" kern="1200" dirty="0">
                        <a:solidFill>
                          <a:schemeClr val="dk1"/>
                        </a:solidFill>
                        <a:effectLst/>
                        <a:latin typeface="+mn-lt"/>
                        <a:ea typeface="+mn-ea"/>
                        <a:cs typeface="+mn-cs"/>
                      </a:endParaRPr>
                    </a:p>
                    <a:p>
                      <a:pPr marL="285750" lvl="0" indent="-285750">
                        <a:buFont typeface="Arial" panose="020B0604020202020204" pitchFamily="34" charset="0"/>
                        <a:buChar char="•"/>
                      </a:pPr>
                      <a:r>
                        <a:rPr lang="en-US" sz="2400" i="0" kern="1200" dirty="0">
                          <a:solidFill>
                            <a:schemeClr val="dk1"/>
                          </a:solidFill>
                          <a:effectLst/>
                          <a:latin typeface="+mn-lt"/>
                          <a:ea typeface="+mn-ea"/>
                          <a:cs typeface="+mn-cs"/>
                        </a:rPr>
                        <a:t>focus on </a:t>
                      </a:r>
                      <a:r>
                        <a:rPr lang="en-US" sz="2400" i="0" kern="1200" dirty="0" err="1">
                          <a:solidFill>
                            <a:schemeClr val="dk1"/>
                          </a:solidFill>
                          <a:effectLst/>
                          <a:latin typeface="+mn-lt"/>
                          <a:ea typeface="+mn-ea"/>
                          <a:cs typeface="+mn-cs"/>
                        </a:rPr>
                        <a:t>i</a:t>
                      </a:r>
                      <a:r>
                        <a:rPr lang="en-US" sz="2400" i="0" kern="1200" dirty="0">
                          <a:solidFill>
                            <a:schemeClr val="dk1"/>
                          </a:solidFill>
                          <a:effectLst/>
                          <a:latin typeface="+mn-lt"/>
                          <a:ea typeface="+mn-ea"/>
                          <a:cs typeface="+mn-cs"/>
                        </a:rPr>
                        <a:t>) the role in relation to postgraduate research, ii) the role in pre-application stage of doctoral admissions, iii) </a:t>
                      </a:r>
                      <a:r>
                        <a:rPr lang="en-US" sz="2400" b="0" i="0" kern="1200" dirty="0">
                          <a:solidFill>
                            <a:schemeClr val="dk1"/>
                          </a:solidFill>
                          <a:effectLst/>
                          <a:latin typeface="+mn-lt"/>
                          <a:ea typeface="+mn-ea"/>
                          <a:cs typeface="+mn-cs"/>
                        </a:rPr>
                        <a:t>inclusivity practices</a:t>
                      </a:r>
                      <a:endParaRPr lang="en-GB" sz="2400" b="0" i="0" dirty="0">
                        <a:latin typeface="+mn-lt"/>
                      </a:endParaRPr>
                    </a:p>
                    <a:p>
                      <a:pPr marL="285750" lvl="0" indent="-285750">
                        <a:buFont typeface="Arial" panose="020B0604020202020204" pitchFamily="34" charset="0"/>
                        <a:buChar char="•"/>
                      </a:pPr>
                      <a:endParaRPr lang="en-GB" sz="2400" i="0" dirty="0">
                        <a:latin typeface="+mn-lt"/>
                      </a:endParaRPr>
                    </a:p>
                    <a:p>
                      <a:pPr marL="0" lvl="0" indent="0">
                        <a:buFont typeface="Arial" panose="020B0604020202020204" pitchFamily="34" charset="0"/>
                        <a:buNone/>
                      </a:pPr>
                      <a:r>
                        <a:rPr lang="en-GB" sz="2400" b="1" i="0" dirty="0">
                          <a:latin typeface="+mn-lt"/>
                        </a:rPr>
                        <a:t>Participants </a:t>
                      </a:r>
                    </a:p>
                    <a:p>
                      <a:pPr marL="285750" lvl="0" indent="-285750">
                        <a:buFont typeface="Arial" panose="020B0604020202020204" pitchFamily="34" charset="0"/>
                        <a:buChar char="•"/>
                      </a:pPr>
                      <a:r>
                        <a:rPr lang="en-GB" sz="2400" i="0" dirty="0">
                          <a:latin typeface="+mn-lt"/>
                        </a:rPr>
                        <a:t>12 DPGRs, 8 doctoral programme officers </a:t>
                      </a:r>
                    </a:p>
                    <a:p>
                      <a:pPr marL="285750" lvl="0" indent="-285750">
                        <a:buFont typeface="Arial" panose="020B0604020202020204" pitchFamily="34" charset="0"/>
                        <a:buChar char="•"/>
                      </a:pPr>
                      <a:r>
                        <a:rPr lang="en-GB" sz="2400" i="0" dirty="0">
                          <a:latin typeface="+mn-lt"/>
                        </a:rPr>
                        <a:t>15 </a:t>
                      </a:r>
                      <a:r>
                        <a:rPr lang="en-GB" sz="2400" i="0">
                          <a:latin typeface="+mn-lt"/>
                        </a:rPr>
                        <a:t>minoritized doctoral students </a:t>
                      </a:r>
                    </a:p>
                    <a:p>
                      <a:pPr marL="285750" lvl="0" indent="-285750">
                        <a:buFont typeface="Arial" panose="020B0604020202020204" pitchFamily="34" charset="0"/>
                        <a:buChar char="•"/>
                      </a:pPr>
                      <a:r>
                        <a:rPr lang="en-GB" sz="2400" i="0" dirty="0">
                          <a:latin typeface="+mn-lt"/>
                        </a:rPr>
                        <a:t>All participants drawn from across Warwick faculties </a:t>
                      </a:r>
                    </a:p>
                  </a:txBody>
                  <a:tcPr marL="86762" marR="86762" marT="43381" marB="43381">
                    <a:solidFill>
                      <a:srgbClr val="EDDDD3"/>
                    </a:solidFill>
                  </a:tcPr>
                </a:tc>
                <a:tc>
                  <a:txBody>
                    <a:bodyPr/>
                    <a:lstStyle/>
                    <a:p>
                      <a:pPr marL="0" lvl="0" indent="0">
                        <a:buNone/>
                      </a:pPr>
                      <a:r>
                        <a:rPr lang="en-GB" sz="2400" b="1" dirty="0"/>
                        <a:t>Design </a:t>
                      </a:r>
                    </a:p>
                    <a:p>
                      <a:pPr marL="285750" lvl="0" indent="-285750">
                        <a:buFont typeface="Arial" panose="020B0604020202020204" pitchFamily="34" charset="0"/>
                        <a:buChar char="•"/>
                      </a:pPr>
                      <a:r>
                        <a:rPr lang="en-GB" sz="2400" dirty="0"/>
                        <a:t>Solicited diary forms with questions/prompts</a:t>
                      </a:r>
                      <a:endParaRPr lang="en-US" sz="2400" dirty="0"/>
                    </a:p>
                    <a:p>
                      <a:pPr marL="285750" lvl="0" indent="-285750">
                        <a:buFont typeface="Arial" panose="020B0604020202020204" pitchFamily="34" charset="0"/>
                        <a:buChar char="•"/>
                      </a:pPr>
                      <a:r>
                        <a:rPr lang="en-GB" sz="2400" dirty="0"/>
                        <a:t>6 weeks </a:t>
                      </a:r>
                      <a:endParaRPr lang="en-US" sz="2400" dirty="0"/>
                    </a:p>
                    <a:p>
                      <a:pPr marL="285750" lvl="0" indent="-285750">
                        <a:buFont typeface="Arial" panose="020B0604020202020204" pitchFamily="34" charset="0"/>
                        <a:buChar char="•"/>
                      </a:pPr>
                      <a:r>
                        <a:rPr lang="en-GB" sz="2400" dirty="0"/>
                        <a:t>Online forms via </a:t>
                      </a:r>
                      <a:r>
                        <a:rPr lang="en-GB" sz="2400" b="0" i="0" u="none" strike="noStrike" noProof="0" dirty="0">
                          <a:latin typeface="Calibri"/>
                        </a:rPr>
                        <a:t>Qualtrics </a:t>
                      </a:r>
                    </a:p>
                    <a:p>
                      <a:pPr marL="285750" lvl="0" indent="-285750">
                        <a:buFont typeface="Arial" panose="020B0604020202020204" pitchFamily="34" charset="0"/>
                        <a:buChar char="•"/>
                      </a:pPr>
                      <a:r>
                        <a:rPr lang="en-GB" sz="2400" b="0" i="0" u="none" strike="noStrike" noProof="0" dirty="0">
                          <a:latin typeface="Calibri"/>
                        </a:rPr>
                        <a:t>Follow up FGDs</a:t>
                      </a:r>
                    </a:p>
                    <a:p>
                      <a:pPr marL="285750" lvl="0" indent="-285750">
                        <a:buFont typeface="Arial" panose="020B0604020202020204" pitchFamily="34" charset="0"/>
                        <a:buChar char="•"/>
                      </a:pPr>
                      <a:endParaRPr lang="en-GB" sz="2400" dirty="0"/>
                    </a:p>
                    <a:p>
                      <a:pPr marL="0" lvl="0" indent="0">
                        <a:buNone/>
                      </a:pPr>
                      <a:r>
                        <a:rPr lang="en-GB" sz="2400" b="1" dirty="0"/>
                        <a:t>Participants</a:t>
                      </a:r>
                    </a:p>
                    <a:p>
                      <a:pPr marL="285750" lvl="0" indent="-285750">
                        <a:buFont typeface="Arial" panose="020B0604020202020204" pitchFamily="34" charset="0"/>
                        <a:buChar char="•"/>
                      </a:pPr>
                      <a:r>
                        <a:rPr lang="en-GB" sz="2400" b="0" i="0" u="none" strike="noStrike" noProof="0" dirty="0">
                          <a:latin typeface="Calibri"/>
                        </a:rPr>
                        <a:t>19 doctoral supervisors</a:t>
                      </a:r>
                    </a:p>
                    <a:p>
                      <a:pPr marL="285750" lvl="0" indent="-285750">
                        <a:buFont typeface="Arial" panose="020B0604020202020204" pitchFamily="34" charset="0"/>
                        <a:buChar char="•"/>
                      </a:pPr>
                      <a:r>
                        <a:rPr lang="en-GB" sz="2400" b="0" i="0" u="none" strike="noStrike" noProof="0" dirty="0">
                          <a:latin typeface="Calibri"/>
                        </a:rPr>
                        <a:t>All participants drawn from across Warwick faculties</a:t>
                      </a:r>
                    </a:p>
                  </a:txBody>
                  <a:tcPr marL="86762" marR="86762" marT="43381" marB="43381">
                    <a:solidFill>
                      <a:srgbClr val="EDDDD3"/>
                    </a:solidFill>
                  </a:tcPr>
                </a:tc>
                <a:extLst>
                  <a:ext uri="{0D108BD9-81ED-4DB2-BD59-A6C34878D82A}">
                    <a16:rowId xmlns:a16="http://schemas.microsoft.com/office/drawing/2014/main" val="4020240479"/>
                  </a:ext>
                </a:extLst>
              </a:tr>
            </a:tbl>
          </a:graphicData>
        </a:graphic>
      </p:graphicFrame>
    </p:spTree>
    <p:extLst>
      <p:ext uri="{BB962C8B-B14F-4D97-AF65-F5344CB8AC3E}">
        <p14:creationId xmlns:p14="http://schemas.microsoft.com/office/powerpoint/2010/main" val="957609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59E29-8DDA-AF58-5CDB-CFF3829DD459}"/>
              </a:ext>
            </a:extLst>
          </p:cNvPr>
          <p:cNvSpPr>
            <a:spLocks noGrp="1"/>
          </p:cNvSpPr>
          <p:nvPr>
            <p:ph type="title"/>
          </p:nvPr>
        </p:nvSpPr>
        <p:spPr>
          <a:xfrm>
            <a:off x="555811" y="1207"/>
            <a:ext cx="12049368" cy="1066800"/>
          </a:xfrm>
        </p:spPr>
        <p:txBody>
          <a:bodyPr/>
          <a:lstStyle/>
          <a:p>
            <a:br>
              <a:rPr lang="en-US" sz="2800" b="1" dirty="0">
                <a:latin typeface="Calibri"/>
                <a:cs typeface="Calibri"/>
              </a:rPr>
            </a:br>
            <a:r>
              <a:rPr lang="en-US" sz="3200" b="1" dirty="0">
                <a:latin typeface="Calibri"/>
                <a:ea typeface="Calibri"/>
                <a:cs typeface="Calibri"/>
              </a:rPr>
              <a:t>Stakeholders 1 &amp; 2: Directors of PGR and </a:t>
            </a:r>
            <a:r>
              <a:rPr lang="en-US" sz="3200" b="1" dirty="0" err="1">
                <a:latin typeface="Calibri"/>
                <a:ea typeface="Calibri"/>
                <a:cs typeface="Calibri"/>
              </a:rPr>
              <a:t>Programme</a:t>
            </a:r>
            <a:r>
              <a:rPr lang="en-US" sz="3200" b="1" dirty="0">
                <a:latin typeface="Calibri"/>
                <a:ea typeface="Calibri"/>
                <a:cs typeface="Calibri"/>
              </a:rPr>
              <a:t> Officers </a:t>
            </a:r>
            <a:endParaRPr lang="en-US" sz="3200" b="1" dirty="0">
              <a:latin typeface="Calibri"/>
              <a:ea typeface="Calibri"/>
            </a:endParaRPr>
          </a:p>
        </p:txBody>
      </p:sp>
      <p:sp>
        <p:nvSpPr>
          <p:cNvPr id="3" name="Content Placeholder 2">
            <a:extLst>
              <a:ext uri="{FF2B5EF4-FFF2-40B4-BE49-F238E27FC236}">
                <a16:creationId xmlns:a16="http://schemas.microsoft.com/office/drawing/2014/main" id="{B3C093B1-150C-E76F-1DEC-957AB2422FD6}"/>
              </a:ext>
            </a:extLst>
          </p:cNvPr>
          <p:cNvSpPr>
            <a:spLocks noGrp="1"/>
          </p:cNvSpPr>
          <p:nvPr>
            <p:ph idx="1"/>
          </p:nvPr>
        </p:nvSpPr>
        <p:spPr>
          <a:xfrm>
            <a:off x="54707" y="1346200"/>
            <a:ext cx="7935479" cy="5349924"/>
          </a:xfrm>
        </p:spPr>
        <p:txBody>
          <a:bodyPr vert="horz" wrap="square" lIns="91440" tIns="45720" rIns="91440" bIns="45720" numCol="1" anchor="t" anchorCtr="0" compatLnSpc="1">
            <a:prstTxWarp prst="textNoShape">
              <a:avLst/>
            </a:prstTxWarp>
            <a:noAutofit/>
          </a:bodyPr>
          <a:lstStyle/>
          <a:p>
            <a:pPr marL="342900" indent="-342900">
              <a:spcBef>
                <a:spcPts val="0"/>
              </a:spcBef>
              <a:spcAft>
                <a:spcPts val="0"/>
              </a:spcAft>
            </a:pPr>
            <a:r>
              <a:rPr lang="en-GB" sz="2000" dirty="0">
                <a:ea typeface="+mn-lt"/>
                <a:cs typeface="+mn-lt"/>
              </a:rPr>
              <a:t>The role of </a:t>
            </a:r>
            <a:r>
              <a:rPr lang="en-GB" sz="2000" b="1" dirty="0">
                <a:ea typeface="+mn-lt"/>
                <a:cs typeface="+mn-lt"/>
              </a:rPr>
              <a:t>Director of PGR</a:t>
            </a:r>
            <a:r>
              <a:rPr lang="en-GB" sz="2000" dirty="0">
                <a:ea typeface="+mn-lt"/>
                <a:cs typeface="+mn-lt"/>
              </a:rPr>
              <a:t> varies in terms of involvement in gatekeeping</a:t>
            </a:r>
            <a:r>
              <a:rPr lang="zh-CN" altLang="en-US" sz="2000" dirty="0">
                <a:ea typeface="宋体"/>
                <a:cs typeface="Calibri"/>
              </a:rPr>
              <a:t> </a:t>
            </a:r>
            <a:r>
              <a:rPr lang="en-US" sz="2000" dirty="0">
                <a:cs typeface="Calibri"/>
              </a:rPr>
              <a:t>(heavy/minimal oversight; other roles: admissions tutors or academic leads; relying heavily on supervisor endorsement rather than process)</a:t>
            </a:r>
            <a:endParaRPr lang="en-GB" sz="2000" dirty="0">
              <a:ea typeface="Calibri" panose="020F0502020204030204"/>
              <a:cs typeface="Calibri"/>
            </a:endParaRPr>
          </a:p>
          <a:p>
            <a:pPr marL="342900" indent="-342900">
              <a:spcBef>
                <a:spcPts val="0"/>
              </a:spcBef>
            </a:pPr>
            <a:endParaRPr lang="en-US" sz="2000" dirty="0">
              <a:ea typeface="Calibri"/>
              <a:cs typeface="Calibri"/>
            </a:endParaRPr>
          </a:p>
          <a:p>
            <a:pPr>
              <a:spcBef>
                <a:spcPts val="0"/>
              </a:spcBef>
              <a:spcAft>
                <a:spcPts val="0"/>
              </a:spcAft>
            </a:pPr>
            <a:r>
              <a:rPr lang="en-US" sz="2000" dirty="0">
                <a:cs typeface="Calibri"/>
              </a:rPr>
              <a:t>The role of </a:t>
            </a:r>
            <a:r>
              <a:rPr lang="en-US" sz="2000" b="1" dirty="0" err="1">
                <a:cs typeface="Calibri"/>
              </a:rPr>
              <a:t>Programme</a:t>
            </a:r>
            <a:r>
              <a:rPr lang="en-US" sz="2000" b="1" dirty="0">
                <a:cs typeface="Calibri"/>
              </a:rPr>
              <a:t> Officer</a:t>
            </a:r>
            <a:r>
              <a:rPr lang="en-US" sz="2000" dirty="0">
                <a:cs typeface="Calibri"/>
              </a:rPr>
              <a:t> varies in terms of gatekeeping, e.g., filtering suitable applicants, sending rejection emails, deciding when to pass something on </a:t>
            </a:r>
          </a:p>
          <a:p>
            <a:pPr marL="0" indent="0">
              <a:spcBef>
                <a:spcPts val="0"/>
              </a:spcBef>
              <a:spcAft>
                <a:spcPts val="0"/>
              </a:spcAft>
              <a:buNone/>
            </a:pPr>
            <a:endParaRPr lang="en-US" sz="2000" dirty="0">
              <a:ea typeface="Calibri"/>
              <a:cs typeface="Calibri"/>
            </a:endParaRPr>
          </a:p>
          <a:p>
            <a:pPr>
              <a:spcBef>
                <a:spcPts val="0"/>
              </a:spcBef>
              <a:spcAft>
                <a:spcPts val="0"/>
              </a:spcAft>
            </a:pPr>
            <a:r>
              <a:rPr lang="en-US" sz="2000" dirty="0">
                <a:cs typeface="Calibri"/>
              </a:rPr>
              <a:t>POs and DPGRs want to make </a:t>
            </a:r>
            <a:r>
              <a:rPr lang="en-US" sz="2000" b="1" dirty="0">
                <a:cs typeface="Calibri"/>
              </a:rPr>
              <a:t>more inclusive websites</a:t>
            </a:r>
            <a:r>
              <a:rPr lang="en-US" sz="2000" dirty="0">
                <a:cs typeface="Calibri"/>
              </a:rPr>
              <a:t>; websites are often a site of confusion for staff and applicants </a:t>
            </a:r>
            <a:endParaRPr lang="en-US" sz="2000" dirty="0">
              <a:ea typeface="+mn-lt"/>
              <a:cs typeface="+mn-lt"/>
            </a:endParaRPr>
          </a:p>
          <a:p>
            <a:pPr>
              <a:spcBef>
                <a:spcPts val="0"/>
              </a:spcBef>
            </a:pPr>
            <a:endParaRPr lang="en-US" sz="2000" dirty="0">
              <a:ea typeface="Calibri"/>
              <a:cs typeface="Calibri"/>
            </a:endParaRPr>
          </a:p>
          <a:p>
            <a:pPr>
              <a:spcBef>
                <a:spcPts val="0"/>
              </a:spcBef>
              <a:spcAft>
                <a:spcPts val="0"/>
              </a:spcAft>
            </a:pPr>
            <a:r>
              <a:rPr lang="en-US" sz="2000" dirty="0">
                <a:cs typeface="Calibri"/>
              </a:rPr>
              <a:t>Broadly, POs and DPGRs often </a:t>
            </a:r>
            <a:r>
              <a:rPr lang="en-US" sz="2000" dirty="0" err="1">
                <a:cs typeface="Calibri"/>
              </a:rPr>
              <a:t>emphasised</a:t>
            </a:r>
            <a:r>
              <a:rPr lang="en-US" sz="2000" dirty="0">
                <a:cs typeface="Calibri"/>
              </a:rPr>
              <a:t> their </a:t>
            </a:r>
            <a:r>
              <a:rPr lang="en-US" sz="2000" b="1" dirty="0">
                <a:cs typeface="Calibri"/>
              </a:rPr>
              <a:t>'equal' treatment</a:t>
            </a:r>
            <a:r>
              <a:rPr lang="en-US" sz="2000" dirty="0">
                <a:cs typeface="Calibri"/>
              </a:rPr>
              <a:t> of applicants – limited consideration of differentiated needs for information and  communication.</a:t>
            </a:r>
            <a:endParaRPr lang="en-US" sz="2000" dirty="0">
              <a:ea typeface="+mn-lt"/>
              <a:cs typeface="+mn-lt"/>
            </a:endParaRPr>
          </a:p>
          <a:p>
            <a:pPr>
              <a:spcBef>
                <a:spcPts val="0"/>
              </a:spcBef>
            </a:pPr>
            <a:endParaRPr lang="en-US" sz="2000" dirty="0">
              <a:ea typeface="Calibri"/>
              <a:cs typeface="Calibri"/>
            </a:endParaRPr>
          </a:p>
          <a:p>
            <a:pPr>
              <a:spcBef>
                <a:spcPts val="0"/>
              </a:spcBef>
              <a:spcAft>
                <a:spcPts val="0"/>
              </a:spcAft>
            </a:pPr>
            <a:r>
              <a:rPr lang="en-US" sz="2000" b="1" dirty="0">
                <a:cs typeface="Calibri"/>
              </a:rPr>
              <a:t>Minimal conversations </a:t>
            </a:r>
            <a:r>
              <a:rPr lang="en-US" sz="2000" dirty="0">
                <a:cs typeface="Calibri"/>
              </a:rPr>
              <a:t>about widening participation amongst</a:t>
            </a:r>
            <a:r>
              <a:rPr lang="en-US" sz="2000" dirty="0">
                <a:solidFill>
                  <a:srgbClr val="000000"/>
                </a:solidFill>
                <a:ea typeface="+mn-lt"/>
                <a:cs typeface="+mn-lt"/>
              </a:rPr>
              <a:t> '</a:t>
            </a:r>
            <a:r>
              <a:rPr lang="en-US" sz="2000" b="1" dirty="0">
                <a:solidFill>
                  <a:srgbClr val="000000"/>
                </a:solidFill>
                <a:ea typeface="+mn-lt"/>
                <a:cs typeface="+mn-lt"/>
              </a:rPr>
              <a:t>non-traditional' domestic students</a:t>
            </a:r>
            <a:r>
              <a:rPr lang="en-US" sz="2000" dirty="0">
                <a:solidFill>
                  <a:srgbClr val="000000"/>
                </a:solidFill>
                <a:ea typeface="+mn-lt"/>
                <a:cs typeface="+mn-lt"/>
              </a:rPr>
              <a:t> – focus largely on international students</a:t>
            </a:r>
            <a:r>
              <a:rPr lang="en-US" sz="2000" dirty="0">
                <a:cs typeface="Calibri"/>
              </a:rPr>
              <a:t> </a:t>
            </a:r>
            <a:endParaRPr lang="en-US" sz="2000" dirty="0">
              <a:ea typeface="Calibri"/>
              <a:cs typeface="Calibri"/>
            </a:endParaRPr>
          </a:p>
          <a:p>
            <a:pPr>
              <a:spcBef>
                <a:spcPts val="0"/>
              </a:spcBef>
              <a:spcAft>
                <a:spcPts val="0"/>
              </a:spcAft>
              <a:buChar char="•"/>
            </a:pPr>
            <a:endParaRPr lang="en-US" sz="1800" dirty="0">
              <a:ea typeface="+mn-lt"/>
              <a:cs typeface="+mn-lt"/>
            </a:endParaRPr>
          </a:p>
          <a:p>
            <a:pPr marL="0" indent="0">
              <a:buNone/>
            </a:pPr>
            <a:endParaRPr lang="en-GB" sz="2000" dirty="0">
              <a:solidFill>
                <a:srgbClr val="000000"/>
              </a:solidFill>
              <a:cs typeface="Calibri"/>
            </a:endParaRPr>
          </a:p>
          <a:p>
            <a:pPr>
              <a:spcBef>
                <a:spcPts val="0"/>
              </a:spcBef>
              <a:spcAft>
                <a:spcPts val="0"/>
              </a:spcAft>
            </a:pPr>
            <a:endParaRPr lang="en-GB" dirty="0">
              <a:solidFill>
                <a:srgbClr val="536471"/>
              </a:solidFill>
              <a:cs typeface="Calibri"/>
            </a:endParaRPr>
          </a:p>
          <a:p>
            <a:endParaRPr lang="en-US" dirty="0">
              <a:solidFill>
                <a:srgbClr val="000000"/>
              </a:solidFill>
              <a:cs typeface="Calibri"/>
            </a:endParaRPr>
          </a:p>
        </p:txBody>
      </p:sp>
      <p:pic>
        <p:nvPicPr>
          <p:cNvPr id="4" name="Picture 4">
            <a:extLst>
              <a:ext uri="{FF2B5EF4-FFF2-40B4-BE49-F238E27FC236}">
                <a16:creationId xmlns:a16="http://schemas.microsoft.com/office/drawing/2014/main" id="{EE9559B2-1415-D304-706C-00C7EBBCD45A}"/>
              </a:ext>
            </a:extLst>
          </p:cNvPr>
          <p:cNvPicPr>
            <a:picLocks noChangeAspect="1"/>
          </p:cNvPicPr>
          <p:nvPr/>
        </p:nvPicPr>
        <p:blipFill>
          <a:blip r:embed="rId3"/>
          <a:stretch>
            <a:fillRect/>
          </a:stretch>
        </p:blipFill>
        <p:spPr>
          <a:xfrm>
            <a:off x="8196977" y="2132392"/>
            <a:ext cx="3734843" cy="3112919"/>
          </a:xfrm>
          <a:prstGeom prst="rect">
            <a:avLst/>
          </a:prstGeom>
        </p:spPr>
      </p:pic>
      <p:sp>
        <p:nvSpPr>
          <p:cNvPr id="5" name="TextBox 4">
            <a:extLst>
              <a:ext uri="{FF2B5EF4-FFF2-40B4-BE49-F238E27FC236}">
                <a16:creationId xmlns:a16="http://schemas.microsoft.com/office/drawing/2014/main" id="{0D7044B2-90AD-030C-DF60-001E1B2AAE14}"/>
              </a:ext>
            </a:extLst>
          </p:cNvPr>
          <p:cNvSpPr txBox="1"/>
          <p:nvPr/>
        </p:nvSpPr>
        <p:spPr>
          <a:xfrm>
            <a:off x="8102305" y="5500243"/>
            <a:ext cx="4031086" cy="2078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Illustration by Dr Kate Carruthers Thomas</a:t>
            </a:r>
            <a:endParaRPr lang="en-US"/>
          </a:p>
        </p:txBody>
      </p:sp>
    </p:spTree>
    <p:extLst>
      <p:ext uri="{BB962C8B-B14F-4D97-AF65-F5344CB8AC3E}">
        <p14:creationId xmlns:p14="http://schemas.microsoft.com/office/powerpoint/2010/main" val="135326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13093-E578-D846-CEBA-D706352BED5F}"/>
              </a:ext>
            </a:extLst>
          </p:cNvPr>
          <p:cNvSpPr>
            <a:spLocks noGrp="1"/>
          </p:cNvSpPr>
          <p:nvPr>
            <p:ph type="title"/>
          </p:nvPr>
        </p:nvSpPr>
        <p:spPr>
          <a:xfrm>
            <a:off x="640862" y="228600"/>
            <a:ext cx="10363200" cy="1066800"/>
          </a:xfrm>
        </p:spPr>
        <p:txBody>
          <a:bodyPr>
            <a:normAutofit/>
          </a:bodyPr>
          <a:lstStyle/>
          <a:p>
            <a:r>
              <a:rPr lang="en-US" sz="3600" b="1" dirty="0">
                <a:latin typeface="Calibri"/>
                <a:ea typeface="Calibri"/>
                <a:cs typeface="Calibri"/>
              </a:rPr>
              <a:t>Stakeholder 3: Supervisors </a:t>
            </a:r>
          </a:p>
        </p:txBody>
      </p:sp>
      <p:sp>
        <p:nvSpPr>
          <p:cNvPr id="3" name="Content Placeholder 2">
            <a:extLst>
              <a:ext uri="{FF2B5EF4-FFF2-40B4-BE49-F238E27FC236}">
                <a16:creationId xmlns:a16="http://schemas.microsoft.com/office/drawing/2014/main" id="{7C81E70A-5995-63DD-6F44-FF8BFE873444}"/>
              </a:ext>
            </a:extLst>
          </p:cNvPr>
          <p:cNvSpPr>
            <a:spLocks noGrp="1"/>
          </p:cNvSpPr>
          <p:nvPr>
            <p:ph idx="1"/>
          </p:nvPr>
        </p:nvSpPr>
        <p:spPr>
          <a:xfrm>
            <a:off x="455246" y="1469292"/>
            <a:ext cx="11369323" cy="4427415"/>
          </a:xfrm>
        </p:spPr>
        <p:txBody>
          <a:bodyPr vert="horz" wrap="square" lIns="91440" tIns="45720" rIns="91440" bIns="45720" numCol="1" anchor="t" anchorCtr="0" compatLnSpc="1">
            <a:prstTxWarp prst="textNoShape">
              <a:avLst/>
            </a:prstTxWarp>
            <a:noAutofit/>
          </a:bodyPr>
          <a:lstStyle/>
          <a:p>
            <a:pPr>
              <a:spcBef>
                <a:spcPts val="0"/>
              </a:spcBef>
              <a:spcAft>
                <a:spcPts val="0"/>
              </a:spcAft>
            </a:pPr>
            <a:r>
              <a:rPr lang="en-US">
                <a:cs typeface="Calibri"/>
              </a:rPr>
              <a:t>Some understand PADC </a:t>
            </a:r>
            <a:r>
              <a:rPr lang="en-US" b="1">
                <a:cs typeface="Calibri"/>
              </a:rPr>
              <a:t>as a site of gatekeeping </a:t>
            </a:r>
            <a:r>
              <a:rPr lang="en-US">
                <a:cs typeface="Calibri"/>
              </a:rPr>
              <a:t>and want to know how to enact EDI principles at this stage. </a:t>
            </a:r>
            <a:endParaRPr lang="en-US">
              <a:ea typeface="+mn-lt"/>
              <a:cs typeface="+mn-lt"/>
            </a:endParaRPr>
          </a:p>
          <a:p>
            <a:pPr>
              <a:spcBef>
                <a:spcPts val="0"/>
              </a:spcBef>
              <a:spcAft>
                <a:spcPts val="0"/>
              </a:spcAft>
            </a:pPr>
            <a:r>
              <a:rPr lang="en-US">
                <a:cs typeface="Calibri"/>
              </a:rPr>
              <a:t>Some are not sure </a:t>
            </a:r>
            <a:r>
              <a:rPr lang="en-US" b="1">
                <a:cs typeface="Calibri"/>
              </a:rPr>
              <a:t>how to think in nuanced ways </a:t>
            </a:r>
            <a:r>
              <a:rPr lang="en-US">
                <a:cs typeface="Calibri"/>
              </a:rPr>
              <a:t>about applicants who may require additional support (e.g., scholars at risk). </a:t>
            </a:r>
            <a:endParaRPr lang="en-US">
              <a:ea typeface="+mn-lt"/>
              <a:cs typeface="+mn-lt"/>
            </a:endParaRPr>
          </a:p>
          <a:p>
            <a:pPr>
              <a:spcBef>
                <a:spcPts val="0"/>
              </a:spcBef>
              <a:spcAft>
                <a:spcPts val="0"/>
              </a:spcAft>
            </a:pPr>
            <a:r>
              <a:rPr lang="en-US">
                <a:cs typeface="Calibri"/>
              </a:rPr>
              <a:t>Some worry that some applicants' communications might be </a:t>
            </a:r>
            <a:r>
              <a:rPr lang="en-US" b="1">
                <a:cs typeface="Calibri"/>
              </a:rPr>
              <a:t>privileged </a:t>
            </a:r>
            <a:r>
              <a:rPr lang="en-US">
                <a:cs typeface="Calibri"/>
              </a:rPr>
              <a:t>(e.g., access to library resources/peers/networks/agents to prepare proposals). </a:t>
            </a:r>
            <a:endParaRPr lang="en-US">
              <a:ea typeface="+mn-lt"/>
              <a:cs typeface="+mn-lt"/>
            </a:endParaRPr>
          </a:p>
          <a:p>
            <a:pPr>
              <a:spcBef>
                <a:spcPts val="0"/>
              </a:spcBef>
              <a:spcAft>
                <a:spcPts val="0"/>
              </a:spcAft>
            </a:pPr>
            <a:r>
              <a:rPr lang="en-US" b="1">
                <a:cs typeface="Calibri"/>
              </a:rPr>
              <a:t>Recruitment capacity/workload an issue</a:t>
            </a:r>
            <a:r>
              <a:rPr lang="en-US">
                <a:cs typeface="Calibri"/>
              </a:rPr>
              <a:t>:  how does it shape supervisor inclination to engage with  'polished' communication over students who may need more support, and therefore enact gatekeeping? </a:t>
            </a:r>
            <a:endParaRPr lang="en-US">
              <a:ea typeface="+mn-lt"/>
              <a:cs typeface="+mn-lt"/>
            </a:endParaRPr>
          </a:p>
          <a:p>
            <a:endParaRPr lang="en-US" sz="2400">
              <a:cs typeface="Calibri"/>
            </a:endParaRPr>
          </a:p>
        </p:txBody>
      </p:sp>
    </p:spTree>
    <p:extLst>
      <p:ext uri="{BB962C8B-B14F-4D97-AF65-F5344CB8AC3E}">
        <p14:creationId xmlns:p14="http://schemas.microsoft.com/office/powerpoint/2010/main" val="2807092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13093-E578-D846-CEBA-D706352BED5F}"/>
              </a:ext>
            </a:extLst>
          </p:cNvPr>
          <p:cNvSpPr>
            <a:spLocks noGrp="1"/>
          </p:cNvSpPr>
          <p:nvPr>
            <p:ph type="title"/>
          </p:nvPr>
        </p:nvSpPr>
        <p:spPr>
          <a:xfrm>
            <a:off x="711201" y="228600"/>
            <a:ext cx="10292861" cy="659219"/>
          </a:xfrm>
        </p:spPr>
        <p:txBody>
          <a:bodyPr>
            <a:normAutofit/>
          </a:bodyPr>
          <a:lstStyle/>
          <a:p>
            <a:r>
              <a:rPr lang="en-US" sz="3200" b="1" dirty="0">
                <a:latin typeface="Calibri"/>
                <a:ea typeface="Calibri"/>
                <a:cs typeface="Calibri"/>
              </a:rPr>
              <a:t>Supervisor Findings – routes and actions</a:t>
            </a:r>
          </a:p>
        </p:txBody>
      </p:sp>
      <p:sp>
        <p:nvSpPr>
          <p:cNvPr id="4" name="TextBox 3">
            <a:extLst>
              <a:ext uri="{FF2B5EF4-FFF2-40B4-BE49-F238E27FC236}">
                <a16:creationId xmlns:a16="http://schemas.microsoft.com/office/drawing/2014/main" id="{63C7D5B4-D117-CB96-DDB9-6145F37B6F1E}"/>
              </a:ext>
            </a:extLst>
          </p:cNvPr>
          <p:cNvSpPr txBox="1"/>
          <p:nvPr/>
        </p:nvSpPr>
        <p:spPr>
          <a:xfrm>
            <a:off x="242851" y="1050507"/>
            <a:ext cx="8208791" cy="20422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100" b="1" dirty="0">
                <a:cs typeface="Segoe UI"/>
              </a:rPr>
              <a:t>Routes of PADC for supervisors</a:t>
            </a:r>
            <a:endParaRPr lang="en-US" sz="2100">
              <a:ea typeface="Calibri"/>
              <a:cs typeface="Calibri"/>
            </a:endParaRPr>
          </a:p>
          <a:p>
            <a:pPr marL="800100" lvl="1" indent="-342900">
              <a:buFont typeface="Arial"/>
              <a:buChar char="•"/>
            </a:pPr>
            <a:r>
              <a:rPr lang="en-GB" sz="2100" dirty="0">
                <a:cs typeface="Segoe UI"/>
              </a:rPr>
              <a:t>As expected, the most common communication form is </a:t>
            </a:r>
            <a:r>
              <a:rPr lang="en-GB" sz="2100" b="1" dirty="0">
                <a:cs typeface="Segoe UI"/>
              </a:rPr>
              <a:t>email from potential applicants</a:t>
            </a:r>
            <a:r>
              <a:rPr lang="en-GB" sz="2100" dirty="0">
                <a:cs typeface="Segoe UI"/>
              </a:rPr>
              <a:t> (73.8% of applicants). </a:t>
            </a:r>
            <a:endParaRPr lang="en-US" sz="2100">
              <a:ea typeface="Calibri"/>
              <a:cs typeface="Calibri"/>
            </a:endParaRPr>
          </a:p>
          <a:p>
            <a:pPr marL="800100" lvl="1" indent="-342900">
              <a:buFont typeface="Arial"/>
              <a:buChar char="•"/>
            </a:pPr>
            <a:r>
              <a:rPr lang="en-GB" sz="2100" dirty="0">
                <a:cs typeface="Segoe UI"/>
              </a:rPr>
              <a:t>The </a:t>
            </a:r>
            <a:r>
              <a:rPr lang="en-GB" sz="2100" b="1" dirty="0">
                <a:cs typeface="Segoe UI"/>
              </a:rPr>
              <a:t>referral of potential applicants from directors of doctoral programmes or programme administrators</a:t>
            </a:r>
            <a:r>
              <a:rPr lang="en-GB" sz="2100" dirty="0">
                <a:cs typeface="Segoe UI"/>
              </a:rPr>
              <a:t> (23.1% of applicants) was the second most common form. </a:t>
            </a:r>
            <a:r>
              <a:rPr lang="en-US" sz="2100" dirty="0">
                <a:cs typeface="Calibri"/>
              </a:rPr>
              <a:t> </a:t>
            </a:r>
            <a:endParaRPr lang="en-US" sz="2100">
              <a:ea typeface="Calibri"/>
              <a:cs typeface="Calibri"/>
            </a:endParaRPr>
          </a:p>
          <a:p>
            <a:pPr lvl="1"/>
            <a:endParaRPr lang="en-US" sz="2100" dirty="0">
              <a:ea typeface="Calibri" panose="020F0502020204030204"/>
              <a:cs typeface="Calibri"/>
            </a:endParaRPr>
          </a:p>
          <a:p>
            <a:r>
              <a:rPr lang="en-GB" sz="2100" b="1" dirty="0">
                <a:cs typeface="Segoe UI"/>
              </a:rPr>
              <a:t>Actions taken by supervisors receiving PADC</a:t>
            </a:r>
            <a:endParaRPr lang="en-GB" sz="2100">
              <a:ea typeface="Calibri"/>
              <a:cs typeface="Segoe UI"/>
            </a:endParaRPr>
          </a:p>
          <a:p>
            <a:pPr marL="800100" lvl="1" indent="-342900">
              <a:buFont typeface="Arial"/>
              <a:buChar char="•"/>
            </a:pPr>
            <a:r>
              <a:rPr lang="en-GB" sz="2100" dirty="0">
                <a:cs typeface="Segoe UI"/>
              </a:rPr>
              <a:t>For 32.2% of the applicants, </a:t>
            </a:r>
            <a:r>
              <a:rPr lang="en-GB" sz="2100" b="1" dirty="0">
                <a:cs typeface="Segoe UI"/>
              </a:rPr>
              <a:t>supervisors initiated next steps</a:t>
            </a:r>
            <a:r>
              <a:rPr lang="en-GB" sz="2100" dirty="0">
                <a:cs typeface="Segoe UI"/>
              </a:rPr>
              <a:t> (e.g., asking for a proposal or requesting a meeting). </a:t>
            </a:r>
            <a:endParaRPr lang="en-US" sz="2100">
              <a:ea typeface="Calibri"/>
              <a:cs typeface="Calibri"/>
            </a:endParaRPr>
          </a:p>
          <a:p>
            <a:pPr marL="800100" lvl="1" indent="-342900">
              <a:buFont typeface="Arial"/>
              <a:buChar char="•"/>
            </a:pPr>
            <a:r>
              <a:rPr lang="en-GB" sz="2100" dirty="0">
                <a:cs typeface="Segoe UI"/>
              </a:rPr>
              <a:t>In several cases, </a:t>
            </a:r>
            <a:r>
              <a:rPr lang="en-GB" sz="2100" b="1" dirty="0">
                <a:cs typeface="Segoe UI"/>
              </a:rPr>
              <a:t>supervisors delayed replying</a:t>
            </a:r>
            <a:r>
              <a:rPr lang="en-GB" sz="2100" dirty="0">
                <a:cs typeface="Segoe UI"/>
              </a:rPr>
              <a:t> for at least a week (28.8% applicants), which was explained as being due to, for instance, levels of busyness or uncertainty about next actions. </a:t>
            </a:r>
            <a:endParaRPr lang="en-US" sz="2100">
              <a:ea typeface="Calibri"/>
              <a:cs typeface="Calibri"/>
            </a:endParaRPr>
          </a:p>
          <a:p>
            <a:pPr marL="800100" lvl="1" indent="-342900">
              <a:buFont typeface="Arial"/>
              <a:buChar char="•"/>
            </a:pPr>
            <a:r>
              <a:rPr lang="en-GB" sz="2100" dirty="0">
                <a:cs typeface="Segoe UI"/>
              </a:rPr>
              <a:t>For 30.5% of applicants, the </a:t>
            </a:r>
            <a:r>
              <a:rPr lang="en-GB" sz="2100" b="1" dirty="0">
                <a:cs typeface="Segoe UI"/>
              </a:rPr>
              <a:t>supervisor replied to decline interest</a:t>
            </a:r>
            <a:r>
              <a:rPr lang="en-GB" sz="2100" dirty="0">
                <a:cs typeface="Segoe UI"/>
              </a:rPr>
              <a:t> in proceeding further.</a:t>
            </a:r>
            <a:r>
              <a:rPr lang="en-US" sz="2100" dirty="0">
                <a:cs typeface="Calibri"/>
              </a:rPr>
              <a:t> </a:t>
            </a:r>
            <a:endParaRPr lang="en-US" sz="2100">
              <a:ea typeface="Calibri"/>
              <a:cs typeface="Calibri"/>
            </a:endParaRPr>
          </a:p>
          <a:p>
            <a:pPr marL="342900" indent="-342900" algn="just">
              <a:buFont typeface="Arial"/>
              <a:buChar char="•"/>
            </a:pPr>
            <a:endParaRPr lang="en-GB" sz="2000" b="1">
              <a:cs typeface="Segoe UI"/>
            </a:endParaRPr>
          </a:p>
        </p:txBody>
      </p:sp>
      <p:pic>
        <p:nvPicPr>
          <p:cNvPr id="7" name="Picture 7">
            <a:extLst>
              <a:ext uri="{FF2B5EF4-FFF2-40B4-BE49-F238E27FC236}">
                <a16:creationId xmlns:a16="http://schemas.microsoft.com/office/drawing/2014/main" id="{22251C29-AAB2-A44F-65C0-0CBF32BB6A8A}"/>
              </a:ext>
            </a:extLst>
          </p:cNvPr>
          <p:cNvPicPr>
            <a:picLocks noChangeAspect="1"/>
          </p:cNvPicPr>
          <p:nvPr/>
        </p:nvPicPr>
        <p:blipFill>
          <a:blip r:embed="rId2"/>
          <a:stretch>
            <a:fillRect/>
          </a:stretch>
        </p:blipFill>
        <p:spPr>
          <a:xfrm>
            <a:off x="8260587" y="888583"/>
            <a:ext cx="3738033" cy="3805542"/>
          </a:xfrm>
          <a:prstGeom prst="rect">
            <a:avLst/>
          </a:prstGeom>
        </p:spPr>
      </p:pic>
      <p:sp>
        <p:nvSpPr>
          <p:cNvPr id="9" name="TextBox 8">
            <a:extLst>
              <a:ext uri="{FF2B5EF4-FFF2-40B4-BE49-F238E27FC236}">
                <a16:creationId xmlns:a16="http://schemas.microsoft.com/office/drawing/2014/main" id="{D3F181C6-D0F5-3F47-4473-F1175A0E518F}"/>
              </a:ext>
            </a:extLst>
          </p:cNvPr>
          <p:cNvSpPr txBox="1"/>
          <p:nvPr/>
        </p:nvSpPr>
        <p:spPr>
          <a:xfrm>
            <a:off x="8467904" y="4741510"/>
            <a:ext cx="3983891" cy="17319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rgbClr val="000000"/>
                </a:solidFill>
                <a:latin typeface="Calibri"/>
              </a:rPr>
              <a:t>Illustration by Dr Kate Carruthers Thomas</a:t>
            </a:r>
          </a:p>
        </p:txBody>
      </p:sp>
    </p:spTree>
    <p:extLst>
      <p:ext uri="{BB962C8B-B14F-4D97-AF65-F5344CB8AC3E}">
        <p14:creationId xmlns:p14="http://schemas.microsoft.com/office/powerpoint/2010/main" val="549502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41E2EAA-F3D2-425E-7F07-532AF1AC30FE}"/>
              </a:ext>
            </a:extLst>
          </p:cNvPr>
          <p:cNvSpPr>
            <a:spLocks noGrp="1"/>
          </p:cNvSpPr>
          <p:nvPr>
            <p:ph type="title"/>
          </p:nvPr>
        </p:nvSpPr>
        <p:spPr>
          <a:xfrm>
            <a:off x="277447" y="228600"/>
            <a:ext cx="11182928" cy="659219"/>
          </a:xfrm>
        </p:spPr>
        <p:txBody>
          <a:bodyPr>
            <a:normAutofit/>
          </a:bodyPr>
          <a:lstStyle/>
          <a:p>
            <a:r>
              <a:rPr lang="en-US" sz="3200" dirty="0">
                <a:cs typeface="Calibri"/>
              </a:rPr>
              <a:t>Supervisor Findings – routes and actions – an applicant's  journey</a:t>
            </a:r>
          </a:p>
        </p:txBody>
      </p:sp>
      <p:pic>
        <p:nvPicPr>
          <p:cNvPr id="4" name="Picture 4" descr="Diagram&#10;&#10;Description automatically generated">
            <a:extLst>
              <a:ext uri="{FF2B5EF4-FFF2-40B4-BE49-F238E27FC236}">
                <a16:creationId xmlns:a16="http://schemas.microsoft.com/office/drawing/2014/main" id="{03BFD02E-FE1C-963F-BF03-727A3307D250}"/>
              </a:ext>
            </a:extLst>
          </p:cNvPr>
          <p:cNvPicPr>
            <a:picLocks noGrp="1" noChangeAspect="1"/>
          </p:cNvPicPr>
          <p:nvPr>
            <p:ph idx="1"/>
          </p:nvPr>
        </p:nvPicPr>
        <p:blipFill>
          <a:blip r:embed="rId2"/>
          <a:stretch>
            <a:fillRect/>
          </a:stretch>
        </p:blipFill>
        <p:spPr>
          <a:xfrm>
            <a:off x="88006" y="945524"/>
            <a:ext cx="11951593" cy="4505458"/>
          </a:xfrm>
          <a:noFill/>
        </p:spPr>
      </p:pic>
    </p:spTree>
    <p:extLst>
      <p:ext uri="{BB962C8B-B14F-4D97-AF65-F5344CB8AC3E}">
        <p14:creationId xmlns:p14="http://schemas.microsoft.com/office/powerpoint/2010/main" val="157853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724" y="228600"/>
            <a:ext cx="10363200" cy="1066800"/>
          </a:xfrm>
        </p:spPr>
        <p:txBody>
          <a:bodyPr/>
          <a:lstStyle/>
          <a:p>
            <a:r>
              <a:rPr lang="en-GB" b="1" dirty="0">
                <a:latin typeface="Calibri"/>
                <a:ea typeface="Calibri"/>
                <a:cs typeface="Calibri"/>
              </a:rPr>
              <a:t>Project Team </a:t>
            </a:r>
          </a:p>
        </p:txBody>
      </p:sp>
      <p:sp>
        <p:nvSpPr>
          <p:cNvPr id="3" name="Content Placeholder 2"/>
          <p:cNvSpPr>
            <a:spLocks noGrp="1"/>
          </p:cNvSpPr>
          <p:nvPr>
            <p:ph idx="1"/>
          </p:nvPr>
        </p:nvSpPr>
        <p:spPr>
          <a:xfrm>
            <a:off x="451670" y="1609483"/>
            <a:ext cx="7298531" cy="4451502"/>
          </a:xfrm>
        </p:spPr>
        <p:txBody>
          <a:bodyPr>
            <a:normAutofit fontScale="85000" lnSpcReduction="20000"/>
          </a:bodyPr>
          <a:lstStyle/>
          <a:p>
            <a:pPr marL="0" indent="0">
              <a:buNone/>
            </a:pPr>
            <a:r>
              <a:rPr lang="en-GB" b="1" dirty="0">
                <a:ea typeface="+mn-lt"/>
                <a:cs typeface="+mn-lt"/>
              </a:rPr>
              <a:t>PADC Phase 2 Team members:</a:t>
            </a:r>
            <a:endParaRPr lang="en-US" dirty="0"/>
          </a:p>
          <a:p>
            <a:r>
              <a:rPr lang="en-GB" b="1" dirty="0">
                <a:ea typeface="+mn-lt"/>
                <a:cs typeface="+mn-lt"/>
              </a:rPr>
              <a:t>PI:</a:t>
            </a:r>
            <a:r>
              <a:rPr lang="en-GB" dirty="0">
                <a:ea typeface="+mn-lt"/>
                <a:cs typeface="+mn-lt"/>
              </a:rPr>
              <a:t>  James Burford </a:t>
            </a:r>
            <a:endParaRPr lang="en-US" dirty="0">
              <a:cs typeface="Calibri"/>
            </a:endParaRPr>
          </a:p>
          <a:p>
            <a:r>
              <a:rPr lang="en-GB" b="1" dirty="0"/>
              <a:t>Co-I:</a:t>
            </a:r>
            <a:r>
              <a:rPr lang="en-GB" dirty="0"/>
              <a:t> Emily</a:t>
            </a:r>
            <a:r>
              <a:rPr lang="en-GB" dirty="0">
                <a:latin typeface="Calibri"/>
                <a:cs typeface="Calibri"/>
              </a:rPr>
              <a:t> Henderson </a:t>
            </a:r>
          </a:p>
          <a:p>
            <a:r>
              <a:rPr lang="en-GB" b="1" dirty="0">
                <a:ea typeface="+mn-lt"/>
                <a:cs typeface="+mn-lt"/>
              </a:rPr>
              <a:t>Post-doc:</a:t>
            </a:r>
            <a:r>
              <a:rPr lang="en-GB" dirty="0">
                <a:ea typeface="+mn-lt"/>
                <a:cs typeface="+mn-lt"/>
              </a:rPr>
              <a:t> Sophia Kier-Byfield </a:t>
            </a:r>
            <a:endParaRPr lang="en-GB" dirty="0">
              <a:latin typeface="Calibri"/>
              <a:cs typeface="Calibri"/>
            </a:endParaRPr>
          </a:p>
          <a:p>
            <a:pPr>
              <a:buChar char="•"/>
            </a:pPr>
            <a:r>
              <a:rPr lang="en-GB" b="1" dirty="0">
                <a:latin typeface="Calibri"/>
                <a:cs typeface="Calibri"/>
              </a:rPr>
              <a:t>Placement student intern: </a:t>
            </a:r>
            <a:r>
              <a:rPr lang="en-GB" dirty="0">
                <a:latin typeface="Calibri"/>
                <a:cs typeface="Calibri"/>
              </a:rPr>
              <a:t>Annum Mahmood</a:t>
            </a:r>
          </a:p>
          <a:p>
            <a:pPr marL="0" indent="0">
              <a:buNone/>
            </a:pPr>
            <a:endParaRPr lang="en-GB" dirty="0">
              <a:latin typeface="Calibri"/>
              <a:cs typeface="Calibri"/>
            </a:endParaRPr>
          </a:p>
          <a:p>
            <a:pPr marL="0" indent="0">
              <a:buNone/>
            </a:pPr>
            <a:r>
              <a:rPr lang="en-GB" b="1" dirty="0">
                <a:latin typeface="Calibri"/>
                <a:cs typeface="Calibri"/>
              </a:rPr>
              <a:t>PADC Phase 1 Team members: </a:t>
            </a:r>
          </a:p>
          <a:p>
            <a:r>
              <a:rPr lang="en-GB" b="1" dirty="0">
                <a:latin typeface="Calibri"/>
                <a:cs typeface="Calibri"/>
              </a:rPr>
              <a:t>PI:</a:t>
            </a:r>
            <a:r>
              <a:rPr lang="en-GB" dirty="0">
                <a:latin typeface="Calibri"/>
                <a:cs typeface="Calibri"/>
              </a:rPr>
              <a:t>  James Burford </a:t>
            </a:r>
            <a:endParaRPr lang="en-US" dirty="0">
              <a:ea typeface="+mn-lt"/>
              <a:cs typeface="+mn-lt"/>
            </a:endParaRPr>
          </a:p>
          <a:p>
            <a:r>
              <a:rPr lang="en-GB" b="1" dirty="0">
                <a:ea typeface="+mn-lt"/>
                <a:cs typeface="+mn-lt"/>
              </a:rPr>
              <a:t>Co-I:</a:t>
            </a:r>
            <a:r>
              <a:rPr lang="en-GB" dirty="0">
                <a:ea typeface="+mn-lt"/>
                <a:cs typeface="+mn-lt"/>
              </a:rPr>
              <a:t> Emily</a:t>
            </a:r>
            <a:r>
              <a:rPr lang="en-GB" dirty="0">
                <a:latin typeface="Calibri"/>
                <a:cs typeface="Calibri"/>
              </a:rPr>
              <a:t> Henderson </a:t>
            </a:r>
            <a:endParaRPr lang="en-US" dirty="0">
              <a:ea typeface="+mn-lt"/>
              <a:cs typeface="+mn-lt"/>
            </a:endParaRPr>
          </a:p>
          <a:p>
            <a:r>
              <a:rPr lang="en-GB" b="1" dirty="0">
                <a:latin typeface="Calibri"/>
                <a:cs typeface="Calibri"/>
              </a:rPr>
              <a:t>RAs:</a:t>
            </a:r>
            <a:r>
              <a:rPr lang="en-GB" dirty="0">
                <a:latin typeface="Calibri"/>
                <a:cs typeface="Calibri"/>
              </a:rPr>
              <a:t> Sophia Kier-Byfield, Ahmad Akkad, </a:t>
            </a:r>
            <a:r>
              <a:rPr lang="en-GB" dirty="0" err="1">
                <a:latin typeface="Calibri"/>
                <a:cs typeface="Calibri"/>
              </a:rPr>
              <a:t>Dangeni</a:t>
            </a:r>
            <a:r>
              <a:rPr lang="en-GB" dirty="0">
                <a:latin typeface="Calibri"/>
                <a:cs typeface="Calibri"/>
              </a:rPr>
              <a:t> </a:t>
            </a:r>
          </a:p>
          <a:p>
            <a:r>
              <a:rPr lang="en-GB" b="1" dirty="0">
                <a:latin typeface="Calibri"/>
                <a:cs typeface="Calibri"/>
              </a:rPr>
              <a:t>Project illustrator:</a:t>
            </a:r>
            <a:r>
              <a:rPr lang="en-GB" dirty="0">
                <a:latin typeface="Calibri"/>
                <a:cs typeface="Calibri"/>
              </a:rPr>
              <a:t>  Kate Carruthers Thomas</a:t>
            </a:r>
          </a:p>
          <a:p>
            <a:pPr>
              <a:buChar char="•"/>
            </a:pPr>
            <a:endParaRPr lang="en-GB" dirty="0">
              <a:latin typeface="Calibri"/>
              <a:cs typeface="Calibri"/>
            </a:endParaRPr>
          </a:p>
          <a:p>
            <a:endParaRPr lang="en-GB" dirty="0">
              <a:latin typeface="TwitterChirp"/>
              <a:cs typeface="Calibri"/>
            </a:endParaRPr>
          </a:p>
          <a:p>
            <a:pPr>
              <a:buChar char="•"/>
            </a:pPr>
            <a:endParaRPr lang="en-GB" b="0" i="0" dirty="0">
              <a:solidFill>
                <a:srgbClr val="000000"/>
              </a:solidFill>
              <a:effectLst/>
              <a:latin typeface="TwitterChirp"/>
            </a:endParaRPr>
          </a:p>
          <a:p>
            <a:pPr marL="0" indent="0">
              <a:buNone/>
            </a:pPr>
            <a:endParaRPr lang="en-GB" dirty="0">
              <a:solidFill>
                <a:srgbClr val="536471"/>
              </a:solidFill>
              <a:latin typeface="TwitterChirp"/>
            </a:endParaRPr>
          </a:p>
        </p:txBody>
      </p:sp>
      <p:sp>
        <p:nvSpPr>
          <p:cNvPr id="4" name="AutoShape 12">
            <a:extLst>
              <a:ext uri="{FF2B5EF4-FFF2-40B4-BE49-F238E27FC236}">
                <a16:creationId xmlns:a16="http://schemas.microsoft.com/office/drawing/2014/main" id="{02CA0652-8034-4507-74F6-1EB2797C6B7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5" descr="A group of people posing for a photo&#10;&#10;Description automatically generated">
            <a:extLst>
              <a:ext uri="{FF2B5EF4-FFF2-40B4-BE49-F238E27FC236}">
                <a16:creationId xmlns:a16="http://schemas.microsoft.com/office/drawing/2014/main" id="{CBE4131B-2C90-90D0-078A-7D0D5BFB561E}"/>
              </a:ext>
            </a:extLst>
          </p:cNvPr>
          <p:cNvPicPr>
            <a:picLocks noChangeAspect="1"/>
          </p:cNvPicPr>
          <p:nvPr/>
        </p:nvPicPr>
        <p:blipFill>
          <a:blip r:embed="rId3"/>
          <a:stretch>
            <a:fillRect/>
          </a:stretch>
        </p:blipFill>
        <p:spPr>
          <a:xfrm>
            <a:off x="7840651" y="596917"/>
            <a:ext cx="3912295" cy="3237808"/>
          </a:xfrm>
          <a:prstGeom prst="rect">
            <a:avLst/>
          </a:prstGeom>
        </p:spPr>
      </p:pic>
      <p:pic>
        <p:nvPicPr>
          <p:cNvPr id="6" name="Picture 6">
            <a:extLst>
              <a:ext uri="{FF2B5EF4-FFF2-40B4-BE49-F238E27FC236}">
                <a16:creationId xmlns:a16="http://schemas.microsoft.com/office/drawing/2014/main" id="{B3270A79-0449-E1DC-5280-D5704431A06E}"/>
              </a:ext>
            </a:extLst>
          </p:cNvPr>
          <p:cNvPicPr>
            <a:picLocks noChangeAspect="1"/>
          </p:cNvPicPr>
          <p:nvPr/>
        </p:nvPicPr>
        <p:blipFill>
          <a:blip r:embed="rId4"/>
          <a:stretch>
            <a:fillRect/>
          </a:stretch>
        </p:blipFill>
        <p:spPr>
          <a:xfrm>
            <a:off x="9009747" y="4529203"/>
            <a:ext cx="1709803" cy="1709803"/>
          </a:xfrm>
          <a:prstGeom prst="rect">
            <a:avLst/>
          </a:prstGeom>
        </p:spPr>
      </p:pic>
    </p:spTree>
    <p:extLst>
      <p:ext uri="{BB962C8B-B14F-4D97-AF65-F5344CB8AC3E}">
        <p14:creationId xmlns:p14="http://schemas.microsoft.com/office/powerpoint/2010/main" val="1096756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13093-E578-D846-CEBA-D706352BED5F}"/>
              </a:ext>
            </a:extLst>
          </p:cNvPr>
          <p:cNvSpPr>
            <a:spLocks noGrp="1"/>
          </p:cNvSpPr>
          <p:nvPr>
            <p:ph type="title"/>
          </p:nvPr>
        </p:nvSpPr>
        <p:spPr>
          <a:xfrm>
            <a:off x="640862" y="228600"/>
            <a:ext cx="10363200" cy="659219"/>
          </a:xfrm>
        </p:spPr>
        <p:txBody>
          <a:bodyPr>
            <a:normAutofit/>
          </a:bodyPr>
          <a:lstStyle/>
          <a:p>
            <a:r>
              <a:rPr lang="en-US" sz="3200" b="1" dirty="0">
                <a:latin typeface="Calibri"/>
                <a:ea typeface="Calibri"/>
                <a:cs typeface="Calibri"/>
              </a:rPr>
              <a:t>Supervisor Findings - reflections</a:t>
            </a:r>
          </a:p>
        </p:txBody>
      </p:sp>
      <p:sp>
        <p:nvSpPr>
          <p:cNvPr id="4" name="TextBox 3">
            <a:extLst>
              <a:ext uri="{FF2B5EF4-FFF2-40B4-BE49-F238E27FC236}">
                <a16:creationId xmlns:a16="http://schemas.microsoft.com/office/drawing/2014/main" id="{63C7D5B4-D117-CB96-DDB9-6145F37B6F1E}"/>
              </a:ext>
            </a:extLst>
          </p:cNvPr>
          <p:cNvSpPr txBox="1"/>
          <p:nvPr/>
        </p:nvSpPr>
        <p:spPr>
          <a:xfrm>
            <a:off x="280877" y="883389"/>
            <a:ext cx="11417594" cy="5540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2000">
                <a:cs typeface="Segoe UI"/>
              </a:rPr>
              <a:t>Supervisors’ reflections on their actions: </a:t>
            </a:r>
            <a:endParaRPr lang="en-US">
              <a:cs typeface="Calibri"/>
            </a:endParaRPr>
          </a:p>
          <a:p>
            <a:pPr algn="just"/>
            <a:r>
              <a:rPr lang="en-GB" sz="2000">
                <a:cs typeface="Segoe UI"/>
              </a:rPr>
              <a:t>The data produce a picture of an ideal applicant against which these communications are measured... </a:t>
            </a:r>
            <a:endParaRPr lang="en-US">
              <a:cs typeface="Calibri"/>
            </a:endParaRPr>
          </a:p>
          <a:p>
            <a:endParaRPr lang="en-US"/>
          </a:p>
        </p:txBody>
      </p:sp>
      <p:sp>
        <p:nvSpPr>
          <p:cNvPr id="3" name="Scroll: Vertical 2">
            <a:extLst>
              <a:ext uri="{FF2B5EF4-FFF2-40B4-BE49-F238E27FC236}">
                <a16:creationId xmlns:a16="http://schemas.microsoft.com/office/drawing/2014/main" id="{9A1B34AB-4F82-138E-D725-E214E193D695}"/>
              </a:ext>
            </a:extLst>
          </p:cNvPr>
          <p:cNvSpPr/>
          <p:nvPr/>
        </p:nvSpPr>
        <p:spPr bwMode="auto">
          <a:xfrm>
            <a:off x="187228" y="1714267"/>
            <a:ext cx="6354522" cy="4049466"/>
          </a:xfrm>
          <a:prstGeom prst="verticalScroll">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2000" b="1">
                <a:latin typeface="Calibri"/>
              </a:rPr>
              <a:t>The ideal applicant sends an email that...</a:t>
            </a:r>
            <a:endParaRPr lang="en-US" sz="2000" b="1">
              <a:latin typeface="Times New Roman" pitchFamily="18" charset="0"/>
              <a:cs typeface="Times New Roman"/>
            </a:endParaRPr>
          </a:p>
          <a:p>
            <a:pPr marL="285750" indent="-285750">
              <a:spcBef>
                <a:spcPct val="0"/>
              </a:spcBef>
              <a:spcAft>
                <a:spcPct val="0"/>
              </a:spcAft>
              <a:buFont typeface="Arial"/>
              <a:buChar char="•"/>
            </a:pPr>
            <a:r>
              <a:rPr lang="en-GB" sz="2000">
                <a:latin typeface="Calibri"/>
              </a:rPr>
              <a:t>is neither too long nor too short,</a:t>
            </a:r>
            <a:endParaRPr lang="en-US" sz="2000">
              <a:latin typeface="Times New Roman" pitchFamily="18" charset="0"/>
              <a:cs typeface="Times New Roman"/>
            </a:endParaRPr>
          </a:p>
          <a:p>
            <a:pPr marL="285750" indent="-285750">
              <a:spcBef>
                <a:spcPct val="0"/>
              </a:spcBef>
              <a:spcAft>
                <a:spcPct val="0"/>
              </a:spcAft>
              <a:buFont typeface="Arial"/>
              <a:buChar char="•"/>
            </a:pPr>
            <a:r>
              <a:rPr lang="en-GB" sz="2000">
                <a:latin typeface="Calibri"/>
              </a:rPr>
              <a:t>in advanced and consistent English, </a:t>
            </a:r>
            <a:endParaRPr lang="en-US" sz="2800">
              <a:latin typeface="Times New Roman"/>
              <a:cs typeface="Times New Roman"/>
            </a:endParaRPr>
          </a:p>
          <a:p>
            <a:pPr marL="285750" indent="-285750">
              <a:spcBef>
                <a:spcPct val="0"/>
              </a:spcBef>
              <a:spcAft>
                <a:spcPct val="0"/>
              </a:spcAft>
              <a:buFont typeface="Arial"/>
              <a:buChar char="•"/>
            </a:pPr>
            <a:r>
              <a:rPr lang="en-GB" sz="2000">
                <a:latin typeface="Calibri"/>
              </a:rPr>
              <a:t>identifying a clear topic relevant to the supervisor’s interests but showing evidence of independent thinking, </a:t>
            </a:r>
            <a:endParaRPr lang="en-US" sz="2800">
              <a:latin typeface="Times New Roman" pitchFamily="18" charset="0"/>
              <a:cs typeface="Times New Roman"/>
            </a:endParaRPr>
          </a:p>
          <a:p>
            <a:pPr marL="285750" indent="-285750">
              <a:spcBef>
                <a:spcPct val="0"/>
              </a:spcBef>
              <a:spcAft>
                <a:spcPct val="0"/>
              </a:spcAft>
              <a:buFont typeface="Arial"/>
              <a:buChar char="•"/>
            </a:pPr>
            <a:r>
              <a:rPr lang="en-GB" sz="2000">
                <a:latin typeface="Calibri"/>
              </a:rPr>
              <a:t>mentioning previous high-quality academic credentials and experience,</a:t>
            </a:r>
            <a:endParaRPr lang="en-US" sz="2000">
              <a:latin typeface="Times New Roman" pitchFamily="18" charset="0"/>
              <a:cs typeface="Times New Roman"/>
            </a:endParaRPr>
          </a:p>
          <a:p>
            <a:pPr marL="285750" indent="-285750">
              <a:spcBef>
                <a:spcPct val="0"/>
              </a:spcBef>
              <a:spcAft>
                <a:spcPct val="0"/>
              </a:spcAft>
              <a:buFont typeface="Arial"/>
              <a:buChar char="•"/>
            </a:pPr>
            <a:r>
              <a:rPr lang="en-GB" sz="2000">
                <a:latin typeface="Calibri"/>
              </a:rPr>
              <a:t>demonstrating an understanding of what a doctorate involves. </a:t>
            </a:r>
            <a:endParaRPr lang="en-US" sz="2000">
              <a:latin typeface="Times New Roman" pitchFamily="18" charset="0"/>
              <a:cs typeface="Times New Roman"/>
            </a:endParaRPr>
          </a:p>
        </p:txBody>
      </p:sp>
      <p:sp>
        <p:nvSpPr>
          <p:cNvPr id="5" name="Speech Bubble: Rectangle with Corners Rounded 4">
            <a:extLst>
              <a:ext uri="{FF2B5EF4-FFF2-40B4-BE49-F238E27FC236}">
                <a16:creationId xmlns:a16="http://schemas.microsoft.com/office/drawing/2014/main" id="{C11B7C3B-2AD0-E2C4-ADCB-407C30E97CEB}"/>
              </a:ext>
            </a:extLst>
          </p:cNvPr>
          <p:cNvSpPr/>
          <p:nvPr/>
        </p:nvSpPr>
        <p:spPr bwMode="auto">
          <a:xfrm>
            <a:off x="7046608" y="2414673"/>
            <a:ext cx="4387703" cy="2872066"/>
          </a:xfrm>
          <a:prstGeom prst="wedgeRoundRectCallou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GB" sz="2000">
                <a:ea typeface="+mn-lt"/>
                <a:cs typeface="+mn-lt"/>
              </a:rPr>
              <a:t>“It was a good email and the applicant communicated well in terms of knowledge and interests to pursue a PhD” </a:t>
            </a:r>
            <a:endParaRPr lang="en-US">
              <a:ea typeface="+mn-lt"/>
              <a:cs typeface="+mn-lt"/>
            </a:endParaRPr>
          </a:p>
          <a:p>
            <a:pPr algn="just"/>
            <a:endParaRPr lang="en-GB" sz="2000">
              <a:ea typeface="+mn-lt"/>
              <a:cs typeface="+mn-lt"/>
            </a:endParaRPr>
          </a:p>
          <a:p>
            <a:r>
              <a:rPr lang="en-GB" sz="2000" i="1">
                <a:ea typeface="+mn-lt"/>
                <a:cs typeface="+mn-lt"/>
              </a:rPr>
              <a:t>(Carol, Social Sciences, Diary form 1, w/c 2nd May 2022)</a:t>
            </a:r>
            <a:endParaRPr lang="en-US" sz="2000" i="1">
              <a:cs typeface="Calibri"/>
            </a:endParaRPr>
          </a:p>
          <a:p>
            <a:pPr algn="just"/>
            <a:endParaRPr lang="en-GB" sz="2000">
              <a:cs typeface="Calibri"/>
            </a:endParaRPr>
          </a:p>
          <a:p>
            <a:pPr>
              <a:spcBef>
                <a:spcPct val="0"/>
              </a:spcBef>
              <a:spcAft>
                <a:spcPct val="0"/>
              </a:spcAft>
            </a:pPr>
            <a:endParaRPr lang="en-US" sz="2400">
              <a:latin typeface="Times New Roman" pitchFamily="18" charset="0"/>
              <a:cs typeface="Times New Roman"/>
            </a:endParaRPr>
          </a:p>
        </p:txBody>
      </p:sp>
    </p:spTree>
    <p:extLst>
      <p:ext uri="{BB962C8B-B14F-4D97-AF65-F5344CB8AC3E}">
        <p14:creationId xmlns:p14="http://schemas.microsoft.com/office/powerpoint/2010/main" val="4133708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201B6-134C-B2FF-0353-064236A1BE9B}"/>
              </a:ext>
            </a:extLst>
          </p:cNvPr>
          <p:cNvSpPr>
            <a:spLocks noGrp="1"/>
          </p:cNvSpPr>
          <p:nvPr>
            <p:ph type="title"/>
          </p:nvPr>
        </p:nvSpPr>
        <p:spPr>
          <a:xfrm>
            <a:off x="376757" y="-46906"/>
            <a:ext cx="10363200" cy="1066800"/>
          </a:xfrm>
        </p:spPr>
        <p:txBody>
          <a:bodyPr/>
          <a:lstStyle/>
          <a:p>
            <a:r>
              <a:rPr lang="en-US" sz="3200" b="1" dirty="0">
                <a:latin typeface="Calibri"/>
                <a:ea typeface="Calibri"/>
                <a:cs typeface="Calibri"/>
              </a:rPr>
              <a:t>Cross-cutting themes across stakeholders</a:t>
            </a:r>
            <a:r>
              <a:rPr lang="en-US" b="1" dirty="0">
                <a:latin typeface="Calibri"/>
                <a:ea typeface="Calibri"/>
                <a:cs typeface="Calibri"/>
              </a:rPr>
              <a:t> </a:t>
            </a:r>
            <a:endParaRPr lang="en-US" b="1" dirty="0">
              <a:latin typeface="Calibri"/>
              <a:ea typeface="Calibri"/>
            </a:endParaRPr>
          </a:p>
        </p:txBody>
      </p:sp>
      <p:sp>
        <p:nvSpPr>
          <p:cNvPr id="3" name="Content Placeholder 2">
            <a:extLst>
              <a:ext uri="{FF2B5EF4-FFF2-40B4-BE49-F238E27FC236}">
                <a16:creationId xmlns:a16="http://schemas.microsoft.com/office/drawing/2014/main" id="{AC098461-B24F-83F7-FFC6-CABC8A057E3E}"/>
              </a:ext>
            </a:extLst>
          </p:cNvPr>
          <p:cNvSpPr>
            <a:spLocks noGrp="1"/>
          </p:cNvSpPr>
          <p:nvPr>
            <p:ph idx="1"/>
          </p:nvPr>
        </p:nvSpPr>
        <p:spPr>
          <a:xfrm>
            <a:off x="526717" y="1104232"/>
            <a:ext cx="11269578" cy="4900186"/>
          </a:xfrm>
        </p:spPr>
        <p:txBody>
          <a:bodyPr>
            <a:normAutofit/>
          </a:bodyPr>
          <a:lstStyle/>
          <a:p>
            <a:pPr>
              <a:buFont typeface="Calibri"/>
            </a:pPr>
            <a:endParaRPr lang="en-US" sz="3800">
              <a:ea typeface="+mn-lt"/>
              <a:cs typeface="+mn-lt"/>
            </a:endParaRPr>
          </a:p>
          <a:p>
            <a:pPr>
              <a:buFont typeface="Arial"/>
              <a:buChar char="•"/>
            </a:pPr>
            <a:endParaRPr lang="en-US" sz="3800">
              <a:cs typeface="Calibri"/>
            </a:endParaRPr>
          </a:p>
          <a:p>
            <a:pPr>
              <a:buFont typeface="Calibri"/>
              <a:buChar char="•"/>
            </a:pPr>
            <a:endParaRPr lang="en-US" sz="3800">
              <a:cs typeface="Calibri"/>
            </a:endParaRPr>
          </a:p>
        </p:txBody>
      </p:sp>
      <p:sp>
        <p:nvSpPr>
          <p:cNvPr id="4" name="TextBox 3">
            <a:extLst>
              <a:ext uri="{FF2B5EF4-FFF2-40B4-BE49-F238E27FC236}">
                <a16:creationId xmlns:a16="http://schemas.microsoft.com/office/drawing/2014/main" id="{B7F0DBB5-09B4-4FEF-1D54-433DDFC3225E}"/>
              </a:ext>
            </a:extLst>
          </p:cNvPr>
          <p:cNvSpPr txBox="1"/>
          <p:nvPr/>
        </p:nvSpPr>
        <p:spPr>
          <a:xfrm>
            <a:off x="154744" y="1113693"/>
            <a:ext cx="12022015" cy="30135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rtl="0">
              <a:buChar char="•"/>
            </a:pPr>
            <a:r>
              <a:rPr lang="en-US" b="1" dirty="0">
                <a:latin typeface="Calibri"/>
                <a:ea typeface="Arial"/>
                <a:cs typeface="Arial"/>
              </a:rPr>
              <a:t>PADC are</a:t>
            </a:r>
            <a:r>
              <a:rPr lang="en-US" dirty="0">
                <a:latin typeface="Calibri"/>
                <a:ea typeface="Arial"/>
                <a:cs typeface="Arial"/>
              </a:rPr>
              <a:t> </a:t>
            </a:r>
            <a:r>
              <a:rPr lang="en-US" b="1" dirty="0">
                <a:latin typeface="Calibri"/>
                <a:ea typeface="Arial"/>
                <a:cs typeface="Arial"/>
              </a:rPr>
              <a:t>evaluated based on criteria</a:t>
            </a:r>
            <a:r>
              <a:rPr lang="en-US" dirty="0">
                <a:latin typeface="Calibri"/>
                <a:ea typeface="Arial"/>
                <a:cs typeface="Arial"/>
              </a:rPr>
              <a:t> (often informal, by different people at different times) ​</a:t>
            </a:r>
          </a:p>
          <a:p>
            <a:pPr lvl="1" rtl="0">
              <a:buChar char="•"/>
            </a:pPr>
            <a:r>
              <a:rPr lang="en-US" dirty="0">
                <a:latin typeface="Calibri"/>
                <a:ea typeface="Arial"/>
                <a:cs typeface="Arial"/>
              </a:rPr>
              <a:t>Style, language, and length of email​</a:t>
            </a:r>
          </a:p>
          <a:p>
            <a:pPr lvl="1" rtl="0">
              <a:buChar char="•"/>
            </a:pPr>
            <a:r>
              <a:rPr lang="en-US" dirty="0">
                <a:latin typeface="Calibri"/>
                <a:ea typeface="Arial"/>
                <a:cs typeface="Arial"/>
              </a:rPr>
              <a:t>Qualities like 'seriousness' and 'politeness'​</a:t>
            </a:r>
          </a:p>
          <a:p>
            <a:pPr lvl="1" rtl="0">
              <a:buChar char="•"/>
            </a:pPr>
            <a:r>
              <a:rPr lang="en-US" dirty="0">
                <a:latin typeface="Calibri"/>
                <a:ea typeface="Arial"/>
                <a:cs typeface="Arial"/>
              </a:rPr>
              <a:t>Striking a balance of </a:t>
            </a:r>
            <a:r>
              <a:rPr lang="en-US" dirty="0" err="1">
                <a:latin typeface="Calibri"/>
                <a:ea typeface="Arial"/>
                <a:cs typeface="Arial"/>
              </a:rPr>
              <a:t>personalisation</a:t>
            </a:r>
            <a:r>
              <a:rPr lang="en-US" dirty="0">
                <a:latin typeface="Calibri"/>
                <a:ea typeface="Arial"/>
                <a:cs typeface="Arial"/>
              </a:rPr>
              <a:t> but not ‘fake’ ​</a:t>
            </a:r>
          </a:p>
          <a:p>
            <a:pPr lvl="1" rtl="0">
              <a:buChar char="•"/>
            </a:pPr>
            <a:r>
              <a:rPr lang="en-US" dirty="0">
                <a:latin typeface="Calibri"/>
                <a:ea typeface="Arial"/>
                <a:cs typeface="Arial"/>
              </a:rPr>
              <a:t>Judgement on the quality of any attached proposal​</a:t>
            </a:r>
          </a:p>
          <a:p>
            <a:pPr lvl="1" rtl="0">
              <a:buChar char="•"/>
            </a:pPr>
            <a:r>
              <a:rPr lang="en-US" dirty="0">
                <a:latin typeface="Calibri"/>
                <a:ea typeface="Arial"/>
                <a:cs typeface="Arial"/>
              </a:rPr>
              <a:t>As assessment of the applicant's expertise and background​</a:t>
            </a:r>
          </a:p>
          <a:p>
            <a:pPr lvl="1" rtl="0">
              <a:buChar char="•"/>
            </a:pPr>
            <a:r>
              <a:rPr lang="en-US" dirty="0">
                <a:latin typeface="Calibri"/>
                <a:ea typeface="Arial"/>
                <a:cs typeface="Arial"/>
              </a:rPr>
              <a:t>Research topic and 'fit' with supervisor​</a:t>
            </a:r>
          </a:p>
          <a:p>
            <a:pPr lvl="1" rtl="0">
              <a:buChar char="•"/>
            </a:pPr>
            <a:r>
              <a:rPr lang="en-US" dirty="0">
                <a:latin typeface="Calibri"/>
                <a:ea typeface="Arial"/>
                <a:cs typeface="Arial"/>
              </a:rPr>
              <a:t>The 'sparkle' of an email/proposal​</a:t>
            </a:r>
          </a:p>
          <a:p>
            <a:pPr lvl="1" rtl="0">
              <a:buChar char="•"/>
            </a:pPr>
            <a:r>
              <a:rPr lang="en-US" dirty="0">
                <a:latin typeface="Calibri"/>
                <a:ea typeface="Arial"/>
                <a:cs typeface="Arial"/>
              </a:rPr>
              <a:t>Social justice considerations​</a:t>
            </a:r>
          </a:p>
          <a:p>
            <a:pPr lvl="1" rtl="0">
              <a:buChar char="•"/>
            </a:pPr>
            <a:r>
              <a:rPr lang="en-US" dirty="0">
                <a:latin typeface="Calibri"/>
                <a:ea typeface="Arial"/>
                <a:cs typeface="Arial"/>
              </a:rPr>
              <a:t>Funding intentions​</a:t>
            </a:r>
          </a:p>
          <a:p>
            <a:pPr lvl="0" rtl="0">
              <a:buChar char="•"/>
            </a:pPr>
            <a:r>
              <a:rPr lang="en-US" b="1" dirty="0">
                <a:latin typeface="Calibri"/>
                <a:ea typeface="Arial"/>
                <a:cs typeface="Arial"/>
              </a:rPr>
              <a:t>Underlying principles</a:t>
            </a:r>
            <a:r>
              <a:rPr lang="en-US" dirty="0">
                <a:latin typeface="Calibri"/>
                <a:ea typeface="Arial"/>
                <a:cs typeface="Arial"/>
              </a:rPr>
              <a:t> for making decisions:​</a:t>
            </a:r>
          </a:p>
          <a:p>
            <a:pPr lvl="1" rtl="0">
              <a:buChar char="•"/>
            </a:pPr>
            <a:r>
              <a:rPr lang="en-US" dirty="0">
                <a:latin typeface="Calibri"/>
                <a:ea typeface="Arial"/>
                <a:cs typeface="Arial"/>
              </a:rPr>
              <a:t>Distinctions between professional v academic judgement – but sometimes blurry. ​</a:t>
            </a:r>
          </a:p>
          <a:p>
            <a:pPr lvl="1" rtl="0">
              <a:buChar char="•"/>
            </a:pPr>
            <a:r>
              <a:rPr lang="en-US" dirty="0">
                <a:latin typeface="Calibri"/>
                <a:ea typeface="Arial"/>
                <a:cs typeface="Arial"/>
              </a:rPr>
              <a:t>Supervisor autonomy​</a:t>
            </a:r>
          </a:p>
          <a:p>
            <a:pPr lvl="1" rtl="0">
              <a:buChar char="•"/>
            </a:pPr>
            <a:r>
              <a:rPr lang="en-US" dirty="0">
                <a:latin typeface="Calibri"/>
                <a:ea typeface="Arial"/>
                <a:cs typeface="Arial"/>
              </a:rPr>
              <a:t>Competing time pressure​</a:t>
            </a:r>
          </a:p>
          <a:p>
            <a:pPr lvl="1" rtl="0">
              <a:buChar char="•"/>
            </a:pPr>
            <a:r>
              <a:rPr lang="en-US" dirty="0">
                <a:latin typeface="Calibri"/>
                <a:ea typeface="Arial"/>
                <a:cs typeface="Arial"/>
              </a:rPr>
              <a:t>Capacity to recruit students​</a:t>
            </a:r>
          </a:p>
          <a:p>
            <a:pPr lvl="1" rtl="0">
              <a:buChar char="•"/>
            </a:pPr>
            <a:r>
              <a:rPr lang="en-US" dirty="0">
                <a:latin typeface="Calibri"/>
                <a:ea typeface="Arial"/>
                <a:cs typeface="Arial"/>
              </a:rPr>
              <a:t>Department priorities​</a:t>
            </a:r>
          </a:p>
          <a:p>
            <a:pPr lvl="1" rtl="0">
              <a:buChar char="•"/>
            </a:pPr>
            <a:r>
              <a:rPr lang="en-US" dirty="0">
                <a:latin typeface="Calibri"/>
                <a:ea typeface="Arial"/>
                <a:cs typeface="Arial"/>
              </a:rPr>
              <a:t>Enactment of care for student/discipline/</a:t>
            </a:r>
            <a:r>
              <a:rPr lang="en-US" dirty="0" err="1">
                <a:latin typeface="Calibri"/>
                <a:ea typeface="Arial"/>
                <a:cs typeface="Arial"/>
              </a:rPr>
              <a:t>minoritised</a:t>
            </a:r>
            <a:r>
              <a:rPr lang="en-US" dirty="0">
                <a:latin typeface="Calibri"/>
                <a:ea typeface="Arial"/>
                <a:cs typeface="Arial"/>
              </a:rPr>
              <a:t> community member ​</a:t>
            </a:r>
          </a:p>
          <a:p>
            <a:pPr lvl="0" rtl="0">
              <a:buChar char="•"/>
            </a:pPr>
            <a:r>
              <a:rPr lang="en-US" dirty="0">
                <a:latin typeface="Calibri"/>
                <a:ea typeface="Arial"/>
                <a:cs typeface="Arial"/>
              </a:rPr>
              <a:t>What appears to be </a:t>
            </a:r>
            <a:r>
              <a:rPr lang="en-US" b="1" dirty="0">
                <a:latin typeface="Calibri"/>
                <a:ea typeface="Arial"/>
                <a:cs typeface="Arial"/>
              </a:rPr>
              <a:t>at stake for these decisions</a:t>
            </a:r>
            <a:r>
              <a:rPr lang="en-US" dirty="0">
                <a:latin typeface="Calibri"/>
                <a:ea typeface="Arial"/>
                <a:cs typeface="Arial"/>
              </a:rPr>
              <a:t>: ​</a:t>
            </a:r>
          </a:p>
          <a:p>
            <a:pPr lvl="1" rtl="0">
              <a:buChar char="•"/>
            </a:pPr>
            <a:r>
              <a:rPr lang="en-US" dirty="0">
                <a:latin typeface="Calibri"/>
                <a:ea typeface="Arial"/>
                <a:cs typeface="Arial"/>
              </a:rPr>
              <a:t>Time investment, emotional investment, intellectual investment, political investments. </a:t>
            </a:r>
            <a:r>
              <a:rPr lang="en-GB" dirty="0">
                <a:latin typeface="Calibri"/>
                <a:ea typeface="Arial"/>
                <a:cs typeface="Arial"/>
              </a:rPr>
              <a:t> </a:t>
            </a:r>
            <a:r>
              <a:rPr lang="en-US" dirty="0">
                <a:latin typeface="Calibri"/>
                <a:ea typeface="Arial"/>
                <a:cs typeface="Arial"/>
              </a:rPr>
              <a:t>​</a:t>
            </a:r>
            <a:endParaRPr lang="en-US" dirty="0"/>
          </a:p>
        </p:txBody>
      </p:sp>
    </p:spTree>
    <p:extLst>
      <p:ext uri="{BB962C8B-B14F-4D97-AF65-F5344CB8AC3E}">
        <p14:creationId xmlns:p14="http://schemas.microsoft.com/office/powerpoint/2010/main" val="1651088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306519E-C93F-CB39-17EE-A03D9521445A}"/>
              </a:ext>
            </a:extLst>
          </p:cNvPr>
          <p:cNvSpPr>
            <a:spLocks noGrp="1"/>
          </p:cNvSpPr>
          <p:nvPr>
            <p:ph type="title"/>
          </p:nvPr>
        </p:nvSpPr>
        <p:spPr>
          <a:xfrm>
            <a:off x="640862" y="228600"/>
            <a:ext cx="10363200" cy="659219"/>
          </a:xfrm>
        </p:spPr>
        <p:txBody>
          <a:bodyPr>
            <a:normAutofit/>
          </a:bodyPr>
          <a:lstStyle/>
          <a:p>
            <a:pPr algn="ctr"/>
            <a:r>
              <a:rPr lang="en-US" sz="3600" b="1" dirty="0">
                <a:latin typeface="Calibri"/>
                <a:ea typeface="Calibri"/>
                <a:cs typeface="Calibri"/>
              </a:rPr>
              <a:t>Implications</a:t>
            </a:r>
            <a:endParaRPr lang="en-US"/>
          </a:p>
        </p:txBody>
      </p:sp>
      <p:sp>
        <p:nvSpPr>
          <p:cNvPr id="4" name="Content Placeholder 3">
            <a:extLst>
              <a:ext uri="{FF2B5EF4-FFF2-40B4-BE49-F238E27FC236}">
                <a16:creationId xmlns:a16="http://schemas.microsoft.com/office/drawing/2014/main" id="{6446B386-4A2F-C73E-CCE5-DBBCC0AAA11E}"/>
              </a:ext>
            </a:extLst>
          </p:cNvPr>
          <p:cNvSpPr>
            <a:spLocks noGrp="1"/>
          </p:cNvSpPr>
          <p:nvPr>
            <p:ph idx="1"/>
          </p:nvPr>
        </p:nvSpPr>
        <p:spPr>
          <a:xfrm>
            <a:off x="334107" y="829163"/>
            <a:ext cx="11418276" cy="5722937"/>
          </a:xfrm>
        </p:spPr>
        <p:txBody>
          <a:bodyPr vert="horz" lIns="91440" tIns="45720" rIns="91440" bIns="45720" rtlCol="0" anchor="t">
            <a:normAutofit fontScale="85000" lnSpcReduction="20000"/>
          </a:bodyPr>
          <a:lstStyle/>
          <a:p>
            <a:pPr>
              <a:buFont typeface="Arial,Sans-Serif" panose="020B0604020202020204" pitchFamily="34" charset="0"/>
            </a:pPr>
            <a:endParaRPr lang="en-US">
              <a:ea typeface="Calibri" panose="020F0502020204030204"/>
              <a:cs typeface="Calibri" panose="020F0502020204030204"/>
            </a:endParaRPr>
          </a:p>
          <a:p>
            <a:pPr>
              <a:buFont typeface="Arial,Sans-Serif" panose="020B0604020202020204" pitchFamily="34" charset="0"/>
            </a:pPr>
            <a:r>
              <a:rPr lang="en-GB" dirty="0">
                <a:ea typeface="Calibri"/>
                <a:cs typeface="Calibri"/>
              </a:rPr>
              <a:t>In order to understand doctoral admissions from an inclusivity perspective, it is necessary to explore the role of supervisors, DPGRs and POs in pre-application communications. </a:t>
            </a:r>
            <a:endParaRPr lang="en-US" dirty="0">
              <a:ea typeface="+mn-lt"/>
              <a:cs typeface="+mn-lt"/>
            </a:endParaRPr>
          </a:p>
          <a:p>
            <a:pPr>
              <a:buFont typeface="Arial,Sans-Serif" panose="020B0604020202020204" pitchFamily="34" charset="0"/>
            </a:pPr>
            <a:endParaRPr lang="en-GB" dirty="0">
              <a:ea typeface="Calibri"/>
              <a:cs typeface="Calibri"/>
            </a:endParaRPr>
          </a:p>
          <a:p>
            <a:pPr>
              <a:buFont typeface="Arial,Sans-Serif" panose="020B0604020202020204" pitchFamily="34" charset="0"/>
            </a:pPr>
            <a:r>
              <a:rPr lang="en-GB" dirty="0">
                <a:ea typeface="Calibri"/>
                <a:cs typeface="Calibri"/>
              </a:rPr>
              <a:t>This is an important admissions stage where </a:t>
            </a:r>
            <a:r>
              <a:rPr lang="en-GB" b="1" dirty="0">
                <a:ea typeface="Calibri"/>
                <a:cs typeface="Calibri"/>
              </a:rPr>
              <a:t>many applicants are deterred from even submitting an application</a:t>
            </a:r>
            <a:r>
              <a:rPr lang="en-GB" dirty="0">
                <a:ea typeface="Calibri"/>
                <a:cs typeface="Calibri"/>
              </a:rPr>
              <a:t>. </a:t>
            </a:r>
            <a:endParaRPr lang="en-US" dirty="0">
              <a:ea typeface="+mn-lt"/>
              <a:cs typeface="+mn-lt"/>
            </a:endParaRPr>
          </a:p>
          <a:p>
            <a:pPr>
              <a:buFont typeface="Arial,Sans-Serif" panose="020B0604020202020204" pitchFamily="34" charset="0"/>
            </a:pPr>
            <a:endParaRPr lang="en-GB" dirty="0">
              <a:ea typeface="Calibri"/>
              <a:cs typeface="Calibri"/>
            </a:endParaRPr>
          </a:p>
          <a:p>
            <a:pPr>
              <a:buFont typeface="Arial,Sans-Serif" panose="020B0604020202020204" pitchFamily="34" charset="0"/>
            </a:pPr>
            <a:r>
              <a:rPr lang="en-GB" dirty="0">
                <a:ea typeface="Calibri"/>
                <a:cs typeface="Calibri"/>
              </a:rPr>
              <a:t>There is variation in the role of the supervisor across national contexts and institutional configurations, but the results of our study show that </a:t>
            </a:r>
            <a:r>
              <a:rPr lang="en-GB" b="1" dirty="0">
                <a:ea typeface="Calibri"/>
                <a:cs typeface="Calibri"/>
              </a:rPr>
              <a:t>supervisors struggle to manage all the emails they receive from applicants</a:t>
            </a:r>
            <a:r>
              <a:rPr lang="en-GB" dirty="0">
                <a:ea typeface="Calibri"/>
                <a:cs typeface="Calibri"/>
              </a:rPr>
              <a:t> and that </a:t>
            </a:r>
            <a:r>
              <a:rPr lang="en-GB" b="1" dirty="0">
                <a:ea typeface="Calibri"/>
                <a:cs typeface="Calibri"/>
              </a:rPr>
              <a:t>they have strong expectations of pre-application communications which may be exclusionary for students who cannot access support</a:t>
            </a:r>
            <a:r>
              <a:rPr lang="en-GB" dirty="0">
                <a:ea typeface="Calibri"/>
                <a:cs typeface="Calibri"/>
              </a:rPr>
              <a:t>. </a:t>
            </a:r>
            <a:endParaRPr lang="en-US" dirty="0">
              <a:ea typeface="+mn-lt"/>
              <a:cs typeface="+mn-lt"/>
            </a:endParaRPr>
          </a:p>
          <a:p>
            <a:pPr>
              <a:buFont typeface="Arial,Sans-Serif" panose="020B0604020202020204" pitchFamily="34" charset="0"/>
            </a:pPr>
            <a:endParaRPr lang="en-GB" dirty="0">
              <a:ea typeface="+mn-lt"/>
              <a:cs typeface="+mn-lt"/>
            </a:endParaRPr>
          </a:p>
          <a:p>
            <a:pPr>
              <a:buFont typeface="Arial,Sans-Serif" panose="020B0604020202020204" pitchFamily="34" charset="0"/>
            </a:pPr>
            <a:r>
              <a:rPr lang="en-GB" dirty="0">
                <a:ea typeface="+mn-lt"/>
                <a:cs typeface="+mn-lt"/>
              </a:rPr>
              <a:t>PADC was often viewed as an ordinary, routine, and unremarkable part of work for most participants. However, some carried significant guilt or shame (e.g. at unanswered emails, disappointed applicants) or associated this practice with overwhelm (e.g. too many emails to keep up).  </a:t>
            </a:r>
            <a:endParaRPr lang="en-US" dirty="0"/>
          </a:p>
        </p:txBody>
      </p:sp>
    </p:spTree>
    <p:extLst>
      <p:ext uri="{BB962C8B-B14F-4D97-AF65-F5344CB8AC3E}">
        <p14:creationId xmlns:p14="http://schemas.microsoft.com/office/powerpoint/2010/main" val="4028133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B805B-3C7D-DF6B-412D-B3B207BEECFC}"/>
              </a:ext>
            </a:extLst>
          </p:cNvPr>
          <p:cNvSpPr>
            <a:spLocks noGrp="1"/>
          </p:cNvSpPr>
          <p:nvPr>
            <p:ph type="title"/>
          </p:nvPr>
        </p:nvSpPr>
        <p:spPr>
          <a:xfrm>
            <a:off x="410135" y="643218"/>
            <a:ext cx="10363200" cy="1066800"/>
          </a:xfrm>
        </p:spPr>
        <p:txBody>
          <a:bodyPr>
            <a:normAutofit fontScale="90000"/>
          </a:bodyPr>
          <a:lstStyle/>
          <a:p>
            <a:r>
              <a:rPr lang="en-US" sz="3600" b="1" dirty="0">
                <a:latin typeface="Calibri"/>
                <a:ea typeface="Calibri"/>
                <a:cs typeface="Calibri"/>
              </a:rPr>
              <a:t>Stakeholder 4: </a:t>
            </a:r>
            <a:br>
              <a:rPr lang="en-US" sz="3600" b="1" dirty="0">
                <a:latin typeface="Calibri"/>
                <a:cs typeface="Calibri"/>
              </a:rPr>
            </a:br>
            <a:r>
              <a:rPr lang="en-US" sz="3600" b="1" dirty="0">
                <a:latin typeface="Calibri"/>
                <a:ea typeface="Calibri"/>
                <a:cs typeface="Calibri"/>
              </a:rPr>
              <a:t>Disadvantaged applicant groups? </a:t>
            </a:r>
          </a:p>
        </p:txBody>
      </p:sp>
      <p:sp>
        <p:nvSpPr>
          <p:cNvPr id="3" name="Content Placeholder 2">
            <a:extLst>
              <a:ext uri="{FF2B5EF4-FFF2-40B4-BE49-F238E27FC236}">
                <a16:creationId xmlns:a16="http://schemas.microsoft.com/office/drawing/2014/main" id="{D36C47D4-56D6-6AF7-5779-EA980033D1EB}"/>
              </a:ext>
            </a:extLst>
          </p:cNvPr>
          <p:cNvSpPr>
            <a:spLocks noGrp="1"/>
          </p:cNvSpPr>
          <p:nvPr>
            <p:ph idx="1"/>
          </p:nvPr>
        </p:nvSpPr>
        <p:spPr>
          <a:xfrm>
            <a:off x="567018" y="2268070"/>
            <a:ext cx="10363200" cy="4114800"/>
          </a:xfrm>
        </p:spPr>
        <p:txBody>
          <a:bodyPr/>
          <a:lstStyle/>
          <a:p>
            <a:r>
              <a:rPr lang="en-US" sz="2400" dirty="0">
                <a:cs typeface="Calibri"/>
              </a:rPr>
              <a:t>Overseas or displaced vs home</a:t>
            </a:r>
          </a:p>
          <a:p>
            <a:r>
              <a:rPr lang="en-US" sz="2400" dirty="0">
                <a:cs typeface="Calibri"/>
              </a:rPr>
              <a:t>External vs current students</a:t>
            </a:r>
          </a:p>
          <a:p>
            <a:r>
              <a:rPr lang="en-US" sz="2400" dirty="0">
                <a:cs typeface="Calibri"/>
              </a:rPr>
              <a:t>Mature vs recent graduates </a:t>
            </a:r>
          </a:p>
          <a:p>
            <a:r>
              <a:rPr lang="en-US" sz="2400" dirty="0">
                <a:cs typeface="Calibri"/>
              </a:rPr>
              <a:t>First generation vs family with HE background</a:t>
            </a:r>
          </a:p>
        </p:txBody>
      </p:sp>
      <p:sp>
        <p:nvSpPr>
          <p:cNvPr id="4" name="TextBox 3">
            <a:extLst>
              <a:ext uri="{FF2B5EF4-FFF2-40B4-BE49-F238E27FC236}">
                <a16:creationId xmlns:a16="http://schemas.microsoft.com/office/drawing/2014/main" id="{572E0B91-648C-D9FF-1F88-424123629AD0}"/>
              </a:ext>
            </a:extLst>
          </p:cNvPr>
          <p:cNvSpPr txBox="1"/>
          <p:nvPr/>
        </p:nvSpPr>
        <p:spPr>
          <a:xfrm>
            <a:off x="562846" y="4719892"/>
            <a:ext cx="11923114" cy="2596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t>The majority of the data suggests that pre-application communication is of great importance to the progression of an application and is a site of gatekeeping </a:t>
            </a:r>
            <a:r>
              <a:rPr lang="en-US" sz="2400" b="1" dirty="0">
                <a:cs typeface="Calibri"/>
              </a:rPr>
              <a:t>​</a:t>
            </a:r>
            <a:endParaRPr lang="en-US" b="1" dirty="0">
              <a:ea typeface="Calibri" panose="020F0502020204030204"/>
              <a:cs typeface="Calibri"/>
            </a:endParaRPr>
          </a:p>
        </p:txBody>
      </p:sp>
      <p:sp>
        <p:nvSpPr>
          <p:cNvPr id="6" name="Speech Bubble: Rectangle with Corners Rounded 5">
            <a:extLst>
              <a:ext uri="{FF2B5EF4-FFF2-40B4-BE49-F238E27FC236}">
                <a16:creationId xmlns:a16="http://schemas.microsoft.com/office/drawing/2014/main" id="{C58F71B1-0BD5-9C19-7EA5-950B98D609EE}"/>
              </a:ext>
            </a:extLst>
          </p:cNvPr>
          <p:cNvSpPr/>
          <p:nvPr/>
        </p:nvSpPr>
        <p:spPr bwMode="auto">
          <a:xfrm>
            <a:off x="7140393" y="386581"/>
            <a:ext cx="4739395" cy="3188589"/>
          </a:xfrm>
          <a:prstGeom prst="wedgeRoundRectCallou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GB" sz="2200" dirty="0">
                <a:latin typeface="Calibri"/>
                <a:ea typeface="Calibri"/>
                <a:cs typeface="Calibri"/>
              </a:rPr>
              <a:t>Currently enrolled students were described as ‘already really familiar with the staff…just really comfortable going and talking to them about applications’ other students are seen as ‘stabbing in the dark’ (Programme officer)</a:t>
            </a:r>
            <a:endParaRPr lang="en-US" sz="2200">
              <a:ea typeface="Calibri"/>
              <a:cs typeface="Calibri"/>
            </a:endParaRPr>
          </a:p>
        </p:txBody>
      </p:sp>
    </p:spTree>
    <p:extLst>
      <p:ext uri="{BB962C8B-B14F-4D97-AF65-F5344CB8AC3E}">
        <p14:creationId xmlns:p14="http://schemas.microsoft.com/office/powerpoint/2010/main" val="741567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4E3B-D29C-4D02-0CCC-EB8C1ADF2694}"/>
              </a:ext>
            </a:extLst>
          </p:cNvPr>
          <p:cNvSpPr>
            <a:spLocks noGrp="1"/>
          </p:cNvSpPr>
          <p:nvPr>
            <p:ph type="title"/>
          </p:nvPr>
        </p:nvSpPr>
        <p:spPr>
          <a:xfrm>
            <a:off x="1441939" y="2362200"/>
            <a:ext cx="9648092" cy="1066800"/>
          </a:xfrm>
        </p:spPr>
        <p:txBody>
          <a:bodyPr/>
          <a:lstStyle/>
          <a:p>
            <a:r>
              <a:rPr lang="en-US" b="1" dirty="0">
                <a:latin typeface="Calibri"/>
                <a:ea typeface="Calibri"/>
                <a:cs typeface="Calibri"/>
              </a:rPr>
              <a:t>Briefing 1: Institutions (DPGRs and POs)</a:t>
            </a:r>
            <a:endParaRPr lang="en-US" b="1">
              <a:latin typeface="Calibri"/>
              <a:ea typeface="Calibri Light"/>
              <a:cs typeface="Calibri Light"/>
            </a:endParaRPr>
          </a:p>
        </p:txBody>
      </p:sp>
    </p:spTree>
    <p:extLst>
      <p:ext uri="{BB962C8B-B14F-4D97-AF65-F5344CB8AC3E}">
        <p14:creationId xmlns:p14="http://schemas.microsoft.com/office/powerpoint/2010/main" val="3667434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4E3B-D29C-4D02-0CCC-EB8C1ADF2694}"/>
              </a:ext>
            </a:extLst>
          </p:cNvPr>
          <p:cNvSpPr>
            <a:spLocks noGrp="1"/>
          </p:cNvSpPr>
          <p:nvPr>
            <p:ph type="title"/>
          </p:nvPr>
        </p:nvSpPr>
        <p:spPr>
          <a:xfrm>
            <a:off x="3528647" y="2479431"/>
            <a:ext cx="5896708" cy="1066800"/>
          </a:xfrm>
        </p:spPr>
        <p:txBody>
          <a:bodyPr/>
          <a:lstStyle/>
          <a:p>
            <a:r>
              <a:rPr lang="en-US" b="1" dirty="0">
                <a:latin typeface="Calibri"/>
                <a:ea typeface="Calibri"/>
                <a:cs typeface="Calibri"/>
              </a:rPr>
              <a:t>Briefing 2: Supervisors</a:t>
            </a:r>
            <a:endParaRPr lang="en-US" b="1" dirty="0">
              <a:latin typeface="Calibri"/>
            </a:endParaRPr>
          </a:p>
        </p:txBody>
      </p:sp>
    </p:spTree>
    <p:extLst>
      <p:ext uri="{BB962C8B-B14F-4D97-AF65-F5344CB8AC3E}">
        <p14:creationId xmlns:p14="http://schemas.microsoft.com/office/powerpoint/2010/main" val="3518409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09F1B-7ED5-FDFA-E0A2-94B0BEB8D067}"/>
              </a:ext>
            </a:extLst>
          </p:cNvPr>
          <p:cNvSpPr>
            <a:spLocks noGrp="1"/>
          </p:cNvSpPr>
          <p:nvPr>
            <p:ph type="title"/>
          </p:nvPr>
        </p:nvSpPr>
        <p:spPr>
          <a:xfrm>
            <a:off x="1037492" y="72048"/>
            <a:ext cx="10515600" cy="1325563"/>
          </a:xfrm>
        </p:spPr>
        <p:txBody>
          <a:bodyPr/>
          <a:lstStyle/>
          <a:p>
            <a:r>
              <a:rPr lang="en-US" b="1" dirty="0">
                <a:latin typeface="Calibri"/>
                <a:ea typeface="Calibri"/>
                <a:cs typeface="Calibri"/>
              </a:rPr>
              <a:t>PADC Phase 2 – Searching for a Supervisor </a:t>
            </a:r>
            <a:endParaRPr lang="en-US" dirty="0">
              <a:latin typeface="Calibri"/>
              <a:ea typeface="Calibri"/>
              <a:cs typeface="Calibri"/>
            </a:endParaRPr>
          </a:p>
        </p:txBody>
      </p:sp>
      <p:sp>
        <p:nvSpPr>
          <p:cNvPr id="3" name="Content Placeholder 2">
            <a:extLst>
              <a:ext uri="{FF2B5EF4-FFF2-40B4-BE49-F238E27FC236}">
                <a16:creationId xmlns:a16="http://schemas.microsoft.com/office/drawing/2014/main" id="{DCFA3000-D921-58A4-400E-4D077913282F}"/>
              </a:ext>
            </a:extLst>
          </p:cNvPr>
          <p:cNvSpPr>
            <a:spLocks noGrp="1"/>
          </p:cNvSpPr>
          <p:nvPr>
            <p:ph idx="1"/>
          </p:nvPr>
        </p:nvSpPr>
        <p:spPr>
          <a:xfrm>
            <a:off x="243396" y="1329868"/>
            <a:ext cx="11525162" cy="5186253"/>
          </a:xfrm>
        </p:spPr>
        <p:txBody>
          <a:bodyPr vert="horz" lIns="91440" tIns="45720" rIns="91440" bIns="45720" rtlCol="0" anchor="t">
            <a:normAutofit fontScale="85000" lnSpcReduction="20000"/>
          </a:bodyPr>
          <a:lstStyle/>
          <a:p>
            <a:pPr marL="0" indent="0" algn="just">
              <a:buNone/>
            </a:pPr>
            <a:endParaRPr lang="en-US">
              <a:ea typeface="+mn-lt"/>
              <a:cs typeface="+mn-lt"/>
            </a:endParaRPr>
          </a:p>
          <a:p>
            <a:pPr algn="just">
              <a:buChar char="•"/>
            </a:pPr>
            <a:r>
              <a:rPr lang="en-US" dirty="0">
                <a:ea typeface="+mn-lt"/>
                <a:cs typeface="+mn-lt"/>
              </a:rPr>
              <a:t>A key finding of PADC1 was that doctoral supervisors struggle to manage the sheer number of approaches they receive from potential applicants, which leads to a sifting of potential applicants according to those who have more or less access to support and advice. </a:t>
            </a:r>
          </a:p>
          <a:p>
            <a:pPr marL="0" indent="0" algn="just">
              <a:buNone/>
            </a:pPr>
            <a:endParaRPr lang="en-US" dirty="0">
              <a:ea typeface="+mn-lt"/>
              <a:cs typeface="+mn-lt"/>
            </a:endParaRPr>
          </a:p>
          <a:p>
            <a:pPr algn="just">
              <a:buChar char="•"/>
            </a:pPr>
            <a:r>
              <a:rPr lang="en-US" dirty="0">
                <a:ea typeface="+mn-lt"/>
                <a:cs typeface="+mn-lt"/>
              </a:rPr>
              <a:t>This revealed the need to explore the connection between supervisors receiving PADC and applicants seeking supervisors</a:t>
            </a:r>
            <a:endParaRPr lang="en-US" dirty="0"/>
          </a:p>
          <a:p>
            <a:pPr marL="0" indent="0" algn="just">
              <a:buNone/>
            </a:pPr>
            <a:endParaRPr lang="en-US" dirty="0">
              <a:ea typeface="+mn-lt"/>
              <a:cs typeface="+mn-lt"/>
            </a:endParaRPr>
          </a:p>
          <a:p>
            <a:pPr algn="just">
              <a:buChar char="•"/>
            </a:pPr>
            <a:r>
              <a:rPr lang="en-US" dirty="0">
                <a:ea typeface="+mn-lt"/>
                <a:cs typeface="+mn-lt"/>
              </a:rPr>
              <a:t>Specifically focused on how students navigate the process of searching for a supervisor, our follow-up project (PADC2) aims to develop resources to make the process more transparent and thus assist students from underrepresented groups to navigate toward potential supervisors with greater confidence</a:t>
            </a:r>
          </a:p>
          <a:p>
            <a:pPr marL="0" indent="0" algn="just">
              <a:buNone/>
            </a:pPr>
            <a:endParaRPr lang="en-US" dirty="0">
              <a:ea typeface="+mn-lt"/>
              <a:cs typeface="+mn-lt"/>
            </a:endParaRPr>
          </a:p>
          <a:p>
            <a:pPr algn="just">
              <a:buChar char="•"/>
            </a:pPr>
            <a:r>
              <a:rPr lang="en-US" dirty="0">
                <a:ea typeface="+mn-lt"/>
                <a:cs typeface="+mn-lt"/>
              </a:rPr>
              <a:t>Project runs from Dec 2022-July 31 2023. </a:t>
            </a:r>
          </a:p>
          <a:p>
            <a:pPr algn="just">
              <a:buChar char="•"/>
            </a:pPr>
            <a:endParaRPr lang="en-US">
              <a:ea typeface="+mn-lt"/>
              <a:cs typeface="+mn-lt"/>
            </a:endParaRPr>
          </a:p>
          <a:p>
            <a:pPr>
              <a:buChar char="•"/>
            </a:pPr>
            <a:endParaRPr lang="en-US">
              <a:cs typeface="Calibri"/>
            </a:endParaRPr>
          </a:p>
        </p:txBody>
      </p:sp>
    </p:spTree>
    <p:extLst>
      <p:ext uri="{BB962C8B-B14F-4D97-AF65-F5344CB8AC3E}">
        <p14:creationId xmlns:p14="http://schemas.microsoft.com/office/powerpoint/2010/main" val="2331408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4E3B-D29C-4D02-0CCC-EB8C1ADF2694}"/>
              </a:ext>
            </a:extLst>
          </p:cNvPr>
          <p:cNvSpPr>
            <a:spLocks noGrp="1"/>
          </p:cNvSpPr>
          <p:nvPr>
            <p:ph type="title"/>
          </p:nvPr>
        </p:nvSpPr>
        <p:spPr>
          <a:xfrm>
            <a:off x="4443047" y="2479431"/>
            <a:ext cx="3223847" cy="1066800"/>
          </a:xfrm>
        </p:spPr>
        <p:txBody>
          <a:bodyPr/>
          <a:lstStyle/>
          <a:p>
            <a:r>
              <a:rPr lang="en-US" b="1" dirty="0">
                <a:latin typeface="Calibri"/>
                <a:ea typeface="Calibri"/>
                <a:cs typeface="Calibri"/>
              </a:rPr>
              <a:t>Questions?</a:t>
            </a:r>
            <a:endParaRPr lang="en-US" b="1">
              <a:latin typeface="Calibri"/>
              <a:ea typeface="Calibri Light"/>
              <a:cs typeface="Calibri Light"/>
            </a:endParaRPr>
          </a:p>
        </p:txBody>
      </p:sp>
    </p:spTree>
    <p:extLst>
      <p:ext uri="{BB962C8B-B14F-4D97-AF65-F5344CB8AC3E}">
        <p14:creationId xmlns:p14="http://schemas.microsoft.com/office/powerpoint/2010/main" val="1271842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73" y="275493"/>
            <a:ext cx="11595846" cy="1066800"/>
          </a:xfrm>
        </p:spPr>
        <p:txBody>
          <a:bodyPr wrap="square" anchor="ctr">
            <a:normAutofit/>
          </a:bodyPr>
          <a:lstStyle/>
          <a:p>
            <a:pPr>
              <a:lnSpc>
                <a:spcPct val="90000"/>
              </a:lnSpc>
            </a:pPr>
            <a:r>
              <a:rPr lang="en-GB" sz="3400" b="1" dirty="0">
                <a:latin typeface="Calibri"/>
                <a:ea typeface="Calibri"/>
                <a:cs typeface="Calibri"/>
              </a:rPr>
              <a:t>What are pre-admissions doctoral communications (PADC)? </a:t>
            </a:r>
            <a:endParaRPr lang="en-GB" sz="3400" b="1">
              <a:latin typeface="Calibri"/>
              <a:ea typeface="Calibri"/>
              <a:cs typeface="Calibri"/>
            </a:endParaRPr>
          </a:p>
        </p:txBody>
      </p:sp>
      <p:pic>
        <p:nvPicPr>
          <p:cNvPr id="3" name="Picture 3" descr="Graphical user interface&#10;&#10;Description automatically generated">
            <a:extLst>
              <a:ext uri="{FF2B5EF4-FFF2-40B4-BE49-F238E27FC236}">
                <a16:creationId xmlns:a16="http://schemas.microsoft.com/office/drawing/2014/main" id="{C231971C-305B-FF89-E68B-FC69FD8B0284}"/>
              </a:ext>
            </a:extLst>
          </p:cNvPr>
          <p:cNvPicPr>
            <a:picLocks noChangeAspect="1"/>
          </p:cNvPicPr>
          <p:nvPr/>
        </p:nvPicPr>
        <p:blipFill>
          <a:blip r:embed="rId2"/>
          <a:stretch>
            <a:fillRect/>
          </a:stretch>
        </p:blipFill>
        <p:spPr>
          <a:xfrm>
            <a:off x="3238327" y="3225313"/>
            <a:ext cx="5900615" cy="1972407"/>
          </a:xfrm>
          <a:prstGeom prst="rect">
            <a:avLst/>
          </a:prstGeom>
          <a:noFill/>
        </p:spPr>
      </p:pic>
      <p:sp>
        <p:nvSpPr>
          <p:cNvPr id="4" name="TextBox 3">
            <a:extLst>
              <a:ext uri="{FF2B5EF4-FFF2-40B4-BE49-F238E27FC236}">
                <a16:creationId xmlns:a16="http://schemas.microsoft.com/office/drawing/2014/main" id="{6C0DD3CE-9700-B0F7-D441-8AE0BB23D1EC}"/>
              </a:ext>
            </a:extLst>
          </p:cNvPr>
          <p:cNvSpPr txBox="1"/>
          <p:nvPr/>
        </p:nvSpPr>
        <p:spPr>
          <a:xfrm>
            <a:off x="4579815" y="5507892"/>
            <a:ext cx="3983891" cy="1731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Illustration by Dr Kate Carruthers Thomas</a:t>
            </a:r>
          </a:p>
        </p:txBody>
      </p:sp>
      <p:sp>
        <p:nvSpPr>
          <p:cNvPr id="5" name="TextBox 4">
            <a:extLst>
              <a:ext uri="{FF2B5EF4-FFF2-40B4-BE49-F238E27FC236}">
                <a16:creationId xmlns:a16="http://schemas.microsoft.com/office/drawing/2014/main" id="{354DBC63-B46C-32AF-96C6-294DDBED8DCE}"/>
              </a:ext>
            </a:extLst>
          </p:cNvPr>
          <p:cNvSpPr txBox="1"/>
          <p:nvPr/>
        </p:nvSpPr>
        <p:spPr>
          <a:xfrm>
            <a:off x="1749948" y="1716453"/>
            <a:ext cx="10105290" cy="2596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dirty="0">
                <a:ea typeface="+mn-lt"/>
                <a:cs typeface="+mn-lt"/>
              </a:rPr>
              <a:t>PADC defined as: communications that potential doctoral applicants have with university staff prior to making a formal application to study. </a:t>
            </a:r>
            <a:endParaRPr lang="en-US" sz="2400" dirty="0"/>
          </a:p>
        </p:txBody>
      </p:sp>
    </p:spTree>
    <p:extLst>
      <p:ext uri="{BB962C8B-B14F-4D97-AF65-F5344CB8AC3E}">
        <p14:creationId xmlns:p14="http://schemas.microsoft.com/office/powerpoint/2010/main" val="95316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73" y="252047"/>
            <a:ext cx="11595846" cy="1066800"/>
          </a:xfrm>
        </p:spPr>
        <p:txBody>
          <a:bodyPr wrap="square" anchor="ctr">
            <a:normAutofit/>
          </a:bodyPr>
          <a:lstStyle/>
          <a:p>
            <a:pPr>
              <a:lnSpc>
                <a:spcPct val="90000"/>
              </a:lnSpc>
            </a:pPr>
            <a:r>
              <a:rPr lang="en-GB" sz="3400" b="1" dirty="0">
                <a:latin typeface="Calibri"/>
                <a:ea typeface="Calibri"/>
                <a:cs typeface="Calibri"/>
              </a:rPr>
              <a:t>What are pre-admissions doctoral communications (PADC)? </a:t>
            </a:r>
            <a:endParaRPr lang="en-GB" sz="3400" b="1">
              <a:latin typeface="Calibri"/>
              <a:ea typeface="Calibri"/>
              <a:cs typeface="Calibri"/>
            </a:endParaRPr>
          </a:p>
        </p:txBody>
      </p:sp>
      <p:sp>
        <p:nvSpPr>
          <p:cNvPr id="11" name="Content Placeholder 2">
            <a:extLst>
              <a:ext uri="{FF2B5EF4-FFF2-40B4-BE49-F238E27FC236}">
                <a16:creationId xmlns:a16="http://schemas.microsoft.com/office/drawing/2014/main" id="{3A352611-571E-CE36-90A9-2A877C02F927}"/>
              </a:ext>
            </a:extLst>
          </p:cNvPr>
          <p:cNvSpPr>
            <a:spLocks noGrp="1"/>
          </p:cNvSpPr>
          <p:nvPr>
            <p:ph sz="half" idx="1"/>
          </p:nvPr>
        </p:nvSpPr>
        <p:spPr>
          <a:xfrm>
            <a:off x="517672" y="1391397"/>
            <a:ext cx="11315551" cy="4568944"/>
          </a:xfrm>
        </p:spPr>
        <p:txBody>
          <a:bodyPr vert="horz" wrap="square" lIns="91440" tIns="45720" rIns="91440" bIns="45720" numCol="1" anchor="t" anchorCtr="0" compatLnSpc="1">
            <a:prstTxWarp prst="textNoShape">
              <a:avLst/>
            </a:prstTxWarp>
            <a:normAutofit fontScale="92500" lnSpcReduction="20000"/>
          </a:bodyPr>
          <a:lstStyle/>
          <a:p>
            <a:pPr marL="0" indent="0">
              <a:lnSpc>
                <a:spcPct val="90000"/>
              </a:lnSpc>
              <a:buNone/>
            </a:pPr>
            <a:endParaRPr lang="en-GB" sz="2200" i="1">
              <a:cs typeface="Calibri"/>
            </a:endParaRPr>
          </a:p>
          <a:p>
            <a:pPr marL="342900" indent="-342900">
              <a:lnSpc>
                <a:spcPct val="90000"/>
              </a:lnSpc>
              <a:buFont typeface="Calibri"/>
              <a:buChar char="-"/>
            </a:pPr>
            <a:r>
              <a:rPr lang="en-GB" dirty="0"/>
              <a:t>Often emails from applicants to supervisors, P</a:t>
            </a:r>
            <a:r>
              <a:rPr lang="en-US" altLang="zh-CN" err="1">
                <a:ea typeface="宋体"/>
              </a:rPr>
              <a:t>rogramme</a:t>
            </a:r>
            <a:r>
              <a:rPr lang="zh-CN" altLang="en-US" dirty="0">
                <a:ea typeface="宋体"/>
              </a:rPr>
              <a:t> </a:t>
            </a:r>
            <a:r>
              <a:rPr lang="en-GB" dirty="0"/>
              <a:t>O</a:t>
            </a:r>
            <a:r>
              <a:rPr lang="en-US" altLang="zh-CN" err="1">
                <a:ea typeface="宋体"/>
              </a:rPr>
              <a:t>fficer</a:t>
            </a:r>
            <a:r>
              <a:rPr lang="en-GB" dirty="0"/>
              <a:t>s</a:t>
            </a:r>
            <a:r>
              <a:rPr lang="zh-CN" altLang="en-US" dirty="0">
                <a:ea typeface="宋体"/>
              </a:rPr>
              <a:t> </a:t>
            </a:r>
            <a:r>
              <a:rPr lang="en-US" altLang="zh-CN" dirty="0">
                <a:ea typeface="宋体"/>
              </a:rPr>
              <a:t>(POs)</a:t>
            </a:r>
            <a:r>
              <a:rPr lang="en-GB" dirty="0"/>
              <a:t> or D</a:t>
            </a:r>
            <a:r>
              <a:rPr lang="en-US" altLang="zh-CN" err="1">
                <a:ea typeface="宋体"/>
              </a:rPr>
              <a:t>irectors</a:t>
            </a:r>
            <a:r>
              <a:rPr lang="zh-CN" altLang="en-US" dirty="0">
                <a:ea typeface="宋体"/>
              </a:rPr>
              <a:t> </a:t>
            </a:r>
            <a:r>
              <a:rPr lang="en-US" altLang="zh-CN" dirty="0">
                <a:ea typeface="宋体"/>
              </a:rPr>
              <a:t>of</a:t>
            </a:r>
            <a:r>
              <a:rPr lang="zh-CN" altLang="en-US" dirty="0">
                <a:ea typeface="宋体"/>
              </a:rPr>
              <a:t> </a:t>
            </a:r>
            <a:r>
              <a:rPr lang="en-GB" dirty="0"/>
              <a:t>P</a:t>
            </a:r>
            <a:r>
              <a:rPr lang="en-US" altLang="zh-CN" err="1">
                <a:ea typeface="宋体"/>
              </a:rPr>
              <a:t>ostgraduate</a:t>
            </a:r>
            <a:r>
              <a:rPr lang="zh-CN" altLang="en-US" dirty="0">
                <a:ea typeface="宋体"/>
              </a:rPr>
              <a:t> </a:t>
            </a:r>
            <a:r>
              <a:rPr lang="en-GB" dirty="0"/>
              <a:t>Re</a:t>
            </a:r>
            <a:r>
              <a:rPr lang="en-US" altLang="zh-CN" dirty="0">
                <a:ea typeface="宋体"/>
              </a:rPr>
              <a:t>search</a:t>
            </a:r>
            <a:r>
              <a:rPr lang="zh-CN" altLang="en-US" dirty="0">
                <a:ea typeface="宋体"/>
              </a:rPr>
              <a:t> </a:t>
            </a:r>
            <a:r>
              <a:rPr lang="en-US" altLang="zh-CN" dirty="0">
                <a:ea typeface="宋体"/>
              </a:rPr>
              <a:t>(DPGRs)</a:t>
            </a:r>
            <a:endParaRPr lang="en-GB" dirty="0">
              <a:ea typeface="Calibri"/>
              <a:cs typeface="Calibri"/>
            </a:endParaRPr>
          </a:p>
          <a:p>
            <a:pPr marL="342900" indent="-342900">
              <a:buFont typeface="Calibri"/>
              <a:buChar char="-"/>
            </a:pPr>
            <a:endParaRPr lang="en-US" altLang="zh-CN" dirty="0">
              <a:ea typeface="宋体"/>
            </a:endParaRPr>
          </a:p>
          <a:p>
            <a:pPr marL="342900" indent="-342900">
              <a:lnSpc>
                <a:spcPct val="90000"/>
              </a:lnSpc>
              <a:buFont typeface="Calibri"/>
              <a:buChar char="-"/>
            </a:pPr>
            <a:r>
              <a:rPr lang="en-GB" dirty="0"/>
              <a:t>May include other forms too – video/phone calls, dropping by, approaches on social media, at conferences) </a:t>
            </a:r>
            <a:endParaRPr lang="en-GB" dirty="0">
              <a:ea typeface="Calibri"/>
              <a:cs typeface="Calibri"/>
            </a:endParaRPr>
          </a:p>
          <a:p>
            <a:pPr marL="342900" indent="-342900">
              <a:buFont typeface="Calibri"/>
              <a:buChar char="-"/>
            </a:pPr>
            <a:endParaRPr lang="en-GB" dirty="0"/>
          </a:p>
          <a:p>
            <a:pPr marL="342900" indent="-342900">
              <a:lnSpc>
                <a:spcPct val="90000"/>
              </a:lnSpc>
              <a:buFont typeface="Calibri"/>
              <a:buChar char="-"/>
            </a:pPr>
            <a:r>
              <a:rPr lang="en-GB" dirty="0"/>
              <a:t>May be forwarded communications within departments (e.g. from DPGR to supervisor)</a:t>
            </a:r>
            <a:endParaRPr lang="en-GB" dirty="0">
              <a:ea typeface="Calibri"/>
              <a:cs typeface="Calibri"/>
            </a:endParaRPr>
          </a:p>
          <a:p>
            <a:pPr marL="342900" indent="-342900">
              <a:buFont typeface="Calibri"/>
              <a:buChar char="-"/>
            </a:pPr>
            <a:endParaRPr lang="en-GB" dirty="0">
              <a:cs typeface="Calibri"/>
            </a:endParaRPr>
          </a:p>
          <a:p>
            <a:pPr marL="342900" indent="-342900">
              <a:lnSpc>
                <a:spcPct val="90000"/>
              </a:lnSpc>
              <a:buFont typeface="Calibri"/>
              <a:buChar char="-"/>
            </a:pPr>
            <a:r>
              <a:rPr lang="en-GB" dirty="0">
                <a:cs typeface="Calibri"/>
              </a:rPr>
              <a:t>Near ubiquitous in some disciplines in the UK (especially in social sciences and humanities), unheard of in others. </a:t>
            </a:r>
            <a:endParaRPr lang="en-GB" dirty="0">
              <a:ea typeface="Calibri"/>
              <a:cs typeface="Calibri"/>
            </a:endParaRPr>
          </a:p>
          <a:p>
            <a:pPr marL="0" indent="0">
              <a:lnSpc>
                <a:spcPct val="90000"/>
              </a:lnSpc>
              <a:buNone/>
            </a:pPr>
            <a:endParaRPr lang="en-GB" dirty="0">
              <a:ea typeface="Calibri"/>
              <a:cs typeface="Calibri"/>
            </a:endParaRPr>
          </a:p>
          <a:p>
            <a:pPr marL="0" indent="0">
              <a:lnSpc>
                <a:spcPct val="90000"/>
              </a:lnSpc>
              <a:buNone/>
            </a:pPr>
            <a:endParaRPr lang="en-GB" sz="2200" i="1">
              <a:cs typeface="Calibri"/>
            </a:endParaRPr>
          </a:p>
          <a:p>
            <a:pPr>
              <a:lnSpc>
                <a:spcPct val="90000"/>
              </a:lnSpc>
              <a:buChar char="•"/>
            </a:pPr>
            <a:endParaRPr lang="en-US" sz="2200">
              <a:cs typeface="Calibri"/>
            </a:endParaRPr>
          </a:p>
          <a:p>
            <a:pPr marL="0" indent="0">
              <a:lnSpc>
                <a:spcPct val="90000"/>
              </a:lnSpc>
              <a:buNone/>
            </a:pPr>
            <a:endParaRPr lang="en-US" sz="2200">
              <a:cs typeface="Calibri"/>
            </a:endParaRPr>
          </a:p>
        </p:txBody>
      </p:sp>
    </p:spTree>
    <p:extLst>
      <p:ext uri="{BB962C8B-B14F-4D97-AF65-F5344CB8AC3E}">
        <p14:creationId xmlns:p14="http://schemas.microsoft.com/office/powerpoint/2010/main" val="157102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901E7-DDF1-079F-4823-88271311DA3A}"/>
              </a:ext>
            </a:extLst>
          </p:cNvPr>
          <p:cNvSpPr>
            <a:spLocks noGrp="1"/>
          </p:cNvSpPr>
          <p:nvPr>
            <p:ph type="title"/>
          </p:nvPr>
        </p:nvSpPr>
        <p:spPr>
          <a:xfrm>
            <a:off x="1055077" y="5862"/>
            <a:ext cx="10624158" cy="1066800"/>
          </a:xfrm>
        </p:spPr>
        <p:txBody>
          <a:bodyPr/>
          <a:lstStyle/>
          <a:p>
            <a:r>
              <a:rPr lang="en-US" sz="3600" b="1" dirty="0">
                <a:latin typeface="Calibri"/>
                <a:ea typeface="Calibri"/>
                <a:cs typeface="Calibri"/>
              </a:rPr>
              <a:t>'I have an uneasy feeling about this': Project origins</a:t>
            </a:r>
            <a:endParaRPr lang="en-US" sz="3600" b="1">
              <a:latin typeface="Calibri"/>
              <a:ea typeface="Calibri"/>
              <a:cs typeface="Calibri"/>
            </a:endParaRPr>
          </a:p>
        </p:txBody>
      </p:sp>
      <p:sp>
        <p:nvSpPr>
          <p:cNvPr id="3" name="Content Placeholder 2">
            <a:extLst>
              <a:ext uri="{FF2B5EF4-FFF2-40B4-BE49-F238E27FC236}">
                <a16:creationId xmlns:a16="http://schemas.microsoft.com/office/drawing/2014/main" id="{F382B105-8E8C-CB18-829D-8790813BE210}"/>
              </a:ext>
            </a:extLst>
          </p:cNvPr>
          <p:cNvSpPr>
            <a:spLocks noGrp="1"/>
          </p:cNvSpPr>
          <p:nvPr>
            <p:ph sz="half" idx="1"/>
          </p:nvPr>
        </p:nvSpPr>
        <p:spPr>
          <a:xfrm>
            <a:off x="131597" y="1279004"/>
            <a:ext cx="8308529" cy="5333317"/>
          </a:xfrm>
        </p:spPr>
        <p:txBody>
          <a:bodyPr vert="horz" wrap="square" lIns="91440" tIns="45720" rIns="91440" bIns="45720" numCol="1" anchor="t" anchorCtr="0" compatLnSpc="1">
            <a:prstTxWarp prst="textNoShape">
              <a:avLst/>
            </a:prstTxWarp>
            <a:noAutofit/>
          </a:bodyPr>
          <a:lstStyle/>
          <a:p>
            <a:r>
              <a:rPr lang="en-US" sz="2500" dirty="0">
                <a:cs typeface="Calibri"/>
              </a:rPr>
              <a:t>JB arrived to a new role in a new country - sought advice from EH (DPGR) on how to manage/make judgments about responding to PADC in a context where there are few available places and many potential applicants. </a:t>
            </a:r>
            <a:endParaRPr lang="en-US" sz="2500" dirty="0">
              <a:ea typeface="Calibri"/>
              <a:cs typeface="Calibri"/>
            </a:endParaRPr>
          </a:p>
          <a:p>
            <a:pPr marL="0" indent="0">
              <a:buNone/>
            </a:pPr>
            <a:endParaRPr lang="en-US" sz="2500" dirty="0">
              <a:ea typeface="+mn-lt"/>
              <a:cs typeface="+mn-lt"/>
            </a:endParaRPr>
          </a:p>
          <a:p>
            <a:r>
              <a:rPr lang="en-US" sz="2500" dirty="0">
                <a:ea typeface="+mn-lt"/>
                <a:cs typeface="+mn-lt"/>
              </a:rPr>
              <a:t>In December 2021, EH organised a fact-finding consultation with supervisors which revealed an appetite for guidance on applying EDI principles </a:t>
            </a:r>
            <a:r>
              <a:rPr lang="en-US" sz="2500">
                <a:ea typeface="+mn-lt"/>
                <a:cs typeface="+mn-lt"/>
              </a:rPr>
              <a:t>within pre-application.</a:t>
            </a:r>
          </a:p>
          <a:p>
            <a:pPr marL="0" indent="0">
              <a:buNone/>
            </a:pPr>
            <a:endParaRPr lang="en-US" sz="2500" dirty="0">
              <a:ea typeface="Calibri"/>
              <a:cs typeface="Calibri"/>
            </a:endParaRPr>
          </a:p>
          <a:p>
            <a:pPr>
              <a:buChar char="•"/>
            </a:pPr>
            <a:r>
              <a:rPr lang="en-US" sz="2500" dirty="0">
                <a:cs typeface="Calibri"/>
              </a:rPr>
              <a:t>Developed a project proposal for research culture funding titled </a:t>
            </a:r>
            <a:r>
              <a:rPr lang="en-US" sz="2500" b="1" dirty="0">
                <a:cs typeface="Calibri"/>
              </a:rPr>
              <a:t>Opening up the Black Box of Pre-application Doctoral Communications</a:t>
            </a:r>
            <a:endParaRPr lang="en-US" sz="2500" b="1" dirty="0">
              <a:ea typeface="Calibri"/>
              <a:cs typeface="Calibri"/>
            </a:endParaRPr>
          </a:p>
          <a:p>
            <a:pPr>
              <a:buChar char="•"/>
            </a:pPr>
            <a:endParaRPr lang="en-US" dirty="0">
              <a:cs typeface="Calibri"/>
            </a:endParaRPr>
          </a:p>
        </p:txBody>
      </p:sp>
      <p:pic>
        <p:nvPicPr>
          <p:cNvPr id="4" name="Picture 4" descr="Graphical user interface, application&#10;&#10;Description automatically generated">
            <a:extLst>
              <a:ext uri="{FF2B5EF4-FFF2-40B4-BE49-F238E27FC236}">
                <a16:creationId xmlns:a16="http://schemas.microsoft.com/office/drawing/2014/main" id="{65CD929E-3287-F1E7-147E-90126250C3F2}"/>
              </a:ext>
            </a:extLst>
          </p:cNvPr>
          <p:cNvPicPr>
            <a:picLocks noChangeAspect="1"/>
          </p:cNvPicPr>
          <p:nvPr/>
        </p:nvPicPr>
        <p:blipFill>
          <a:blip r:embed="rId2"/>
          <a:stretch>
            <a:fillRect/>
          </a:stretch>
        </p:blipFill>
        <p:spPr>
          <a:xfrm>
            <a:off x="8448944" y="1984653"/>
            <a:ext cx="3549336" cy="3109845"/>
          </a:xfrm>
          <a:prstGeom prst="rect">
            <a:avLst/>
          </a:prstGeom>
        </p:spPr>
      </p:pic>
    </p:spTree>
    <p:extLst>
      <p:ext uri="{BB962C8B-B14F-4D97-AF65-F5344CB8AC3E}">
        <p14:creationId xmlns:p14="http://schemas.microsoft.com/office/powerpoint/2010/main" val="4017751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91" y="228600"/>
            <a:ext cx="11522764" cy="1066800"/>
          </a:xfrm>
        </p:spPr>
        <p:txBody>
          <a:bodyPr vert="horz" wrap="square" lIns="91440" tIns="45720" rIns="91440" bIns="45720" numCol="1" anchor="ctr" anchorCtr="0" compatLnSpc="1">
            <a:prstTxWarp prst="textNoShape">
              <a:avLst/>
            </a:prstTxWarp>
            <a:noAutofit/>
          </a:bodyPr>
          <a:lstStyle/>
          <a:p>
            <a:r>
              <a:rPr lang="en-GB" sz="3600" b="1" dirty="0">
                <a:latin typeface="Calibri"/>
                <a:ea typeface="Calibri"/>
                <a:cs typeface="Calibri"/>
              </a:rPr>
              <a:t>Broader context: Diversity and the researcher workforce </a:t>
            </a:r>
            <a:endParaRPr lang="en-GB" sz="3600" b="1">
              <a:latin typeface="Calibri"/>
              <a:ea typeface="Calibri"/>
              <a:cs typeface="Calibri"/>
            </a:endParaRPr>
          </a:p>
        </p:txBody>
      </p:sp>
      <p:sp>
        <p:nvSpPr>
          <p:cNvPr id="3" name="Content Placeholder 2"/>
          <p:cNvSpPr>
            <a:spLocks noGrp="1"/>
          </p:cNvSpPr>
          <p:nvPr>
            <p:ph sz="half" idx="1"/>
          </p:nvPr>
        </p:nvSpPr>
        <p:spPr>
          <a:xfrm>
            <a:off x="597705" y="1499117"/>
            <a:ext cx="10891292" cy="4445872"/>
          </a:xfrm>
        </p:spPr>
        <p:txBody>
          <a:bodyPr vert="horz" wrap="square" lIns="91440" tIns="45720" rIns="91440" bIns="45720" numCol="1" anchor="t" anchorCtr="0" compatLnSpc="1">
            <a:prstTxWarp prst="textNoShape">
              <a:avLst/>
            </a:prstTxWarp>
            <a:noAutofit/>
          </a:bodyPr>
          <a:lstStyle/>
          <a:p>
            <a:pPr>
              <a:lnSpc>
                <a:spcPct val="90000"/>
              </a:lnSpc>
            </a:pPr>
            <a:r>
              <a:rPr lang="en-GB" sz="2400" dirty="0"/>
              <a:t>Limited diversity of the researcher workforce is a site of national concern. </a:t>
            </a:r>
            <a:endParaRPr lang="en-GB" sz="2400" dirty="0">
              <a:cs typeface="Calibri"/>
            </a:endParaRPr>
          </a:p>
          <a:p>
            <a:pPr lvl="1">
              <a:lnSpc>
                <a:spcPct val="90000"/>
              </a:lnSpc>
            </a:pPr>
            <a:endParaRPr lang="en-GB" dirty="0">
              <a:cs typeface="Calibri"/>
            </a:endParaRPr>
          </a:p>
          <a:p>
            <a:pPr>
              <a:lnSpc>
                <a:spcPct val="90000"/>
              </a:lnSpc>
            </a:pPr>
            <a:r>
              <a:rPr lang="en-GB" sz="2400" dirty="0"/>
              <a:t>Doctoral education is integral to researcher training, often the ‘gateway’. </a:t>
            </a:r>
            <a:endParaRPr lang="en-GB" sz="2400" dirty="0">
              <a:cs typeface="Calibri"/>
            </a:endParaRPr>
          </a:p>
          <a:p>
            <a:pPr>
              <a:lnSpc>
                <a:spcPct val="90000"/>
              </a:lnSpc>
            </a:pPr>
            <a:endParaRPr lang="en-GB" sz="2400" dirty="0">
              <a:cs typeface="Calibri"/>
            </a:endParaRPr>
          </a:p>
          <a:p>
            <a:pPr>
              <a:lnSpc>
                <a:spcPct val="90000"/>
              </a:lnSpc>
            </a:pPr>
            <a:r>
              <a:rPr lang="en-GB" sz="2400" dirty="0">
                <a:cs typeface="Calibri"/>
              </a:rPr>
              <a:t>Wealth of research on </a:t>
            </a:r>
            <a:r>
              <a:rPr lang="en-GB" sz="2400" dirty="0"/>
              <a:t>challenges facing </a:t>
            </a:r>
            <a:r>
              <a:rPr lang="en-GB" sz="2400" dirty="0" err="1"/>
              <a:t>minoritised</a:t>
            </a:r>
            <a:r>
              <a:rPr lang="en-GB" sz="2400" dirty="0"/>
              <a:t> doctoral students in the UK </a:t>
            </a:r>
            <a:r>
              <a:rPr lang="en-GB" sz="2400" dirty="0">
                <a:ea typeface="+mn-lt"/>
                <a:cs typeface="+mn-lt"/>
              </a:rPr>
              <a:t> – including women, black minority ethnic (BME) groups, and students living with a disability (e.g. Mattocks &amp; Briscoe-Palmer, 2016).</a:t>
            </a:r>
            <a:endParaRPr lang="en-GB" sz="2400" dirty="0">
              <a:cs typeface="Calibri"/>
            </a:endParaRPr>
          </a:p>
          <a:p>
            <a:pPr>
              <a:lnSpc>
                <a:spcPct val="90000"/>
              </a:lnSpc>
            </a:pPr>
            <a:endParaRPr lang="en-GB" sz="2400" dirty="0">
              <a:ea typeface="Calibri"/>
              <a:cs typeface="Calibri"/>
            </a:endParaRPr>
          </a:p>
          <a:p>
            <a:pPr>
              <a:lnSpc>
                <a:spcPct val="100000"/>
              </a:lnSpc>
              <a:spcBef>
                <a:spcPct val="20000"/>
              </a:spcBef>
              <a:spcAft>
                <a:spcPct val="0"/>
              </a:spcAft>
            </a:pPr>
            <a:r>
              <a:rPr lang="en-GB" sz="2400" dirty="0">
                <a:ea typeface="+mn-lt"/>
                <a:cs typeface="+mn-lt"/>
              </a:rPr>
              <a:t>"The vision for the strategy is: a more inclusive, dynamic, productive and sustainable UK R&amp;D sector in which a diversity of people and ideas can thrive" (R&amp;D People and Culture Strategy, p. 14)</a:t>
            </a:r>
            <a:endParaRPr lang="en-US" sz="2400" dirty="0">
              <a:ea typeface="+mn-lt"/>
              <a:cs typeface="+mn-lt"/>
            </a:endParaRPr>
          </a:p>
          <a:p>
            <a:pPr>
              <a:lnSpc>
                <a:spcPct val="90000"/>
              </a:lnSpc>
            </a:pPr>
            <a:endParaRPr lang="en-GB" sz="2400" dirty="0">
              <a:ea typeface="Calibri" panose="020F0502020204030204"/>
              <a:cs typeface="Calibri"/>
            </a:endParaRPr>
          </a:p>
          <a:p>
            <a:endParaRPr lang="en-GB" sz="2400" dirty="0">
              <a:ea typeface="Calibri" panose="020F0502020204030204"/>
              <a:cs typeface="Calibri"/>
            </a:endParaRPr>
          </a:p>
          <a:p>
            <a:endParaRPr lang="en-GB" sz="1900" dirty="0">
              <a:ea typeface="Calibri" panose="020F0502020204030204"/>
              <a:cs typeface="Calibri"/>
            </a:endParaRPr>
          </a:p>
          <a:p>
            <a:endParaRPr lang="en-GB" sz="2200" dirty="0">
              <a:ea typeface="Calibri" panose="020F0502020204030204"/>
              <a:cs typeface="Calibri"/>
            </a:endParaRPr>
          </a:p>
        </p:txBody>
      </p:sp>
      <p:sp>
        <p:nvSpPr>
          <p:cNvPr id="10" name="TextBox 9">
            <a:extLst>
              <a:ext uri="{FF2B5EF4-FFF2-40B4-BE49-F238E27FC236}">
                <a16:creationId xmlns:a16="http://schemas.microsoft.com/office/drawing/2014/main" id="{9DE2BF74-9744-13DF-D4D3-1D10569EBE46}"/>
              </a:ext>
            </a:extLst>
          </p:cNvPr>
          <p:cNvSpPr txBox="1"/>
          <p:nvPr/>
        </p:nvSpPr>
        <p:spPr bwMode="auto">
          <a:xfrm>
            <a:off x="6395929" y="1716066"/>
            <a:ext cx="5090438" cy="2914390"/>
          </a:xfrm>
          <a:prstGeom prst="rect">
            <a:avLst/>
          </a:prstGeom>
          <a:no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fontAlgn="base">
              <a:spcBef>
                <a:spcPct val="20000"/>
              </a:spcBef>
              <a:spcAft>
                <a:spcPct val="0"/>
              </a:spcAft>
            </a:pPr>
            <a:endParaRPr lang="en-GB" sz="2800" dirty="0">
              <a:ea typeface="Calibri"/>
              <a:cs typeface="Calibri"/>
            </a:endParaRPr>
          </a:p>
        </p:txBody>
      </p:sp>
    </p:spTree>
    <p:extLst>
      <p:ext uri="{BB962C8B-B14F-4D97-AF65-F5344CB8AC3E}">
        <p14:creationId xmlns:p14="http://schemas.microsoft.com/office/powerpoint/2010/main" val="3297319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1346" y="92577"/>
            <a:ext cx="10363200" cy="1066800"/>
          </a:xfrm>
        </p:spPr>
        <p:txBody>
          <a:bodyPr vert="horz" wrap="square" lIns="91440" tIns="45720" rIns="91440" bIns="45720" numCol="1" anchor="ctr" anchorCtr="0" compatLnSpc="1">
            <a:prstTxWarp prst="textNoShape">
              <a:avLst/>
            </a:prstTxWarp>
            <a:normAutofit/>
          </a:bodyPr>
          <a:lstStyle/>
          <a:p>
            <a:r>
              <a:rPr lang="en-GB" b="1" dirty="0">
                <a:latin typeface="Calibri"/>
                <a:ea typeface="Calibri"/>
                <a:cs typeface="Calibri"/>
              </a:rPr>
              <a:t>EDI and doctoral admissions </a:t>
            </a:r>
            <a:endParaRPr lang="en-GB">
              <a:latin typeface="Calibri"/>
              <a:ea typeface="Calibri"/>
              <a:cs typeface="Calibri"/>
            </a:endParaRPr>
          </a:p>
        </p:txBody>
      </p:sp>
      <p:sp>
        <p:nvSpPr>
          <p:cNvPr id="3" name="Content Placeholder 2"/>
          <p:cNvSpPr>
            <a:spLocks noGrp="1"/>
          </p:cNvSpPr>
          <p:nvPr>
            <p:ph sz="half" idx="1"/>
          </p:nvPr>
        </p:nvSpPr>
        <p:spPr>
          <a:xfrm>
            <a:off x="494617" y="1322754"/>
            <a:ext cx="10871147" cy="4769392"/>
          </a:xfrm>
        </p:spPr>
        <p:txBody>
          <a:bodyPr vert="horz" wrap="square" lIns="91440" tIns="45720" rIns="91440" bIns="45720" numCol="1" anchor="t" anchorCtr="0" compatLnSpc="1">
            <a:prstTxWarp prst="textNoShape">
              <a:avLst/>
            </a:prstTxWarp>
            <a:normAutofit fontScale="85000" lnSpcReduction="10000"/>
          </a:bodyPr>
          <a:lstStyle/>
          <a:p>
            <a:pPr>
              <a:lnSpc>
                <a:spcPct val="90000"/>
              </a:lnSpc>
            </a:pPr>
            <a:r>
              <a:rPr lang="en-GB" sz="3100" dirty="0">
                <a:ea typeface="+mn-lt"/>
                <a:cs typeface="+mn-lt"/>
              </a:rPr>
              <a:t>Doctoral admissions</a:t>
            </a:r>
            <a:r>
              <a:rPr lang="en-US" altLang="zh-CN" sz="3100" dirty="0">
                <a:ea typeface="+mn-lt"/>
                <a:cs typeface="+mn-lt"/>
              </a:rPr>
              <a:t>:</a:t>
            </a:r>
            <a:r>
              <a:rPr lang="zh-CN" altLang="en-US" sz="3100" dirty="0">
                <a:ea typeface="+mn-lt"/>
                <a:cs typeface="+mn-lt"/>
              </a:rPr>
              <a:t> </a:t>
            </a:r>
            <a:r>
              <a:rPr lang="en-GB" sz="3100" dirty="0">
                <a:ea typeface="+mn-lt"/>
                <a:cs typeface="+mn-lt"/>
              </a:rPr>
              <a:t>a key point of intervention to develop a more equitable, inclusive, and diverse research workforce. </a:t>
            </a:r>
            <a:endParaRPr lang="en-GB" sz="3100" dirty="0">
              <a:cs typeface="Calibri"/>
            </a:endParaRPr>
          </a:p>
          <a:p>
            <a:pPr>
              <a:lnSpc>
                <a:spcPct val="90000"/>
              </a:lnSpc>
            </a:pPr>
            <a:endParaRPr lang="en-GB" sz="3100" dirty="0"/>
          </a:p>
          <a:p>
            <a:pPr>
              <a:lnSpc>
                <a:spcPct val="90000"/>
              </a:lnSpc>
            </a:pPr>
            <a:r>
              <a:rPr lang="en-GB" sz="3100" dirty="0"/>
              <a:t>Much scholarship has a focus on exclusionary nature of</a:t>
            </a:r>
            <a:r>
              <a:rPr lang="en-GB" sz="3100" b="1" dirty="0"/>
              <a:t> admissions criteria</a:t>
            </a:r>
            <a:r>
              <a:rPr lang="en-GB" sz="3100" dirty="0"/>
              <a:t> (</a:t>
            </a:r>
            <a:r>
              <a:rPr lang="da-DK" sz="3100" dirty="0" err="1"/>
              <a:t>Mountford</a:t>
            </a:r>
            <a:r>
              <a:rPr lang="da-DK" sz="3100" dirty="0"/>
              <a:t> et al., 2007; </a:t>
            </a:r>
            <a:r>
              <a:rPr lang="da-DK" sz="3100" dirty="0" err="1"/>
              <a:t>Potvin</a:t>
            </a:r>
            <a:r>
              <a:rPr lang="da-DK" sz="3100" dirty="0"/>
              <a:t> et al., 2017; Cano et al., 2018; Ghost et al., 2018; Miller et al., 2019; </a:t>
            </a:r>
            <a:r>
              <a:rPr lang="da-DK" sz="3100" dirty="0" err="1"/>
              <a:t>Squire</a:t>
            </a:r>
            <a:r>
              <a:rPr lang="da-DK" sz="3100" dirty="0"/>
              <a:t>, 2020; Roberts et al., 2021). </a:t>
            </a:r>
            <a:endParaRPr lang="en-GB" sz="3100" dirty="0">
              <a:cs typeface="Calibri"/>
            </a:endParaRPr>
          </a:p>
          <a:p>
            <a:pPr marL="0" indent="0">
              <a:lnSpc>
                <a:spcPct val="90000"/>
              </a:lnSpc>
              <a:buNone/>
            </a:pPr>
            <a:endParaRPr lang="da-DK" sz="3100" dirty="0">
              <a:ea typeface="+mn-lt"/>
              <a:cs typeface="+mn-lt"/>
            </a:endParaRPr>
          </a:p>
          <a:p>
            <a:pPr>
              <a:lnSpc>
                <a:spcPct val="90000"/>
              </a:lnSpc>
            </a:pPr>
            <a:r>
              <a:rPr lang="da-DK" sz="3100" dirty="0" err="1">
                <a:ea typeface="+mn-lt"/>
                <a:cs typeface="+mn-lt"/>
              </a:rPr>
              <a:t>Further</a:t>
            </a:r>
            <a:r>
              <a:rPr lang="da-DK" sz="3100" dirty="0">
                <a:ea typeface="+mn-lt"/>
                <a:cs typeface="+mn-lt"/>
              </a:rPr>
              <a:t> studies on </a:t>
            </a:r>
            <a:r>
              <a:rPr lang="da-DK" sz="3100" dirty="0" err="1">
                <a:ea typeface="+mn-lt"/>
                <a:cs typeface="+mn-lt"/>
              </a:rPr>
              <a:t>how</a:t>
            </a:r>
            <a:r>
              <a:rPr lang="da-DK" sz="3100" dirty="0">
                <a:ea typeface="+mn-lt"/>
                <a:cs typeface="+mn-lt"/>
              </a:rPr>
              <a:t> </a:t>
            </a:r>
            <a:r>
              <a:rPr lang="da-DK" sz="3100" dirty="0" err="1">
                <a:ea typeface="+mn-lt"/>
                <a:cs typeface="+mn-lt"/>
              </a:rPr>
              <a:t>academic</a:t>
            </a:r>
            <a:r>
              <a:rPr lang="da-DK" sz="3100" dirty="0">
                <a:ea typeface="+mn-lt"/>
                <a:cs typeface="+mn-lt"/>
              </a:rPr>
              <a:t> </a:t>
            </a:r>
            <a:r>
              <a:rPr lang="da-DK" sz="3100" dirty="0" err="1">
                <a:ea typeface="+mn-lt"/>
                <a:cs typeface="+mn-lt"/>
              </a:rPr>
              <a:t>staff</a:t>
            </a:r>
            <a:r>
              <a:rPr lang="da-DK" sz="3100" dirty="0">
                <a:ea typeface="+mn-lt"/>
                <a:cs typeface="+mn-lt"/>
              </a:rPr>
              <a:t> </a:t>
            </a:r>
            <a:r>
              <a:rPr lang="da-DK" sz="3100" dirty="0" err="1">
                <a:ea typeface="+mn-lt"/>
                <a:cs typeface="+mn-lt"/>
              </a:rPr>
              <a:t>identities</a:t>
            </a:r>
            <a:r>
              <a:rPr lang="da-DK" sz="3100" dirty="0">
                <a:ea typeface="+mn-lt"/>
                <a:cs typeface="+mn-lt"/>
              </a:rPr>
              <a:t> </a:t>
            </a:r>
            <a:r>
              <a:rPr lang="da-DK" sz="3100" dirty="0" err="1">
                <a:ea typeface="+mn-lt"/>
                <a:cs typeface="+mn-lt"/>
              </a:rPr>
              <a:t>influence</a:t>
            </a:r>
            <a:r>
              <a:rPr lang="da-DK" sz="3100" dirty="0">
                <a:ea typeface="+mn-lt"/>
                <a:cs typeface="+mn-lt"/>
              </a:rPr>
              <a:t> admissions decision-</a:t>
            </a:r>
            <a:r>
              <a:rPr lang="da-DK" sz="3100" dirty="0" err="1">
                <a:ea typeface="+mn-lt"/>
                <a:cs typeface="+mn-lt"/>
              </a:rPr>
              <a:t>making</a:t>
            </a:r>
            <a:r>
              <a:rPr lang="da-DK" sz="3100" dirty="0">
                <a:ea typeface="+mn-lt"/>
                <a:cs typeface="+mn-lt"/>
              </a:rPr>
              <a:t> (</a:t>
            </a:r>
            <a:r>
              <a:rPr lang="da-DK" sz="3100" dirty="0" err="1">
                <a:ea typeface="+mn-lt"/>
                <a:cs typeface="+mn-lt"/>
              </a:rPr>
              <a:t>Squire</a:t>
            </a:r>
            <a:r>
              <a:rPr lang="da-DK" sz="3100" dirty="0">
                <a:ea typeface="+mn-lt"/>
                <a:cs typeface="+mn-lt"/>
              </a:rPr>
              <a:t> 2020) </a:t>
            </a:r>
            <a:endParaRPr lang="da-DK" sz="3100" dirty="0"/>
          </a:p>
          <a:p>
            <a:pPr>
              <a:lnSpc>
                <a:spcPct val="90000"/>
              </a:lnSpc>
            </a:pPr>
            <a:endParaRPr lang="da-DK" sz="3100" dirty="0"/>
          </a:p>
          <a:p>
            <a:pPr>
              <a:lnSpc>
                <a:spcPct val="90000"/>
              </a:lnSpc>
            </a:pPr>
            <a:r>
              <a:rPr lang="da-DK" sz="3100" dirty="0"/>
              <a:t>Many studies are US-focused (GRE, deliberative bureaucracy, holistic admissions), discipline-specific, few take an institutional approach. </a:t>
            </a:r>
            <a:endParaRPr lang="da-DK" sz="3100" dirty="0">
              <a:cs typeface="Calibri"/>
            </a:endParaRPr>
          </a:p>
          <a:p>
            <a:pPr marL="0" indent="0">
              <a:lnSpc>
                <a:spcPct val="90000"/>
              </a:lnSpc>
              <a:buNone/>
            </a:pPr>
            <a:endParaRPr lang="da-DK" sz="2200" dirty="0">
              <a:cs typeface="Calibri"/>
            </a:endParaRPr>
          </a:p>
        </p:txBody>
      </p:sp>
    </p:spTree>
    <p:extLst>
      <p:ext uri="{BB962C8B-B14F-4D97-AF65-F5344CB8AC3E}">
        <p14:creationId xmlns:p14="http://schemas.microsoft.com/office/powerpoint/2010/main" val="2861720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869" y="327039"/>
            <a:ext cx="10363200" cy="1066800"/>
          </a:xfrm>
        </p:spPr>
        <p:txBody>
          <a:bodyPr vert="horz" wrap="square" lIns="91440" tIns="45720" rIns="91440" bIns="45720" numCol="1" anchor="ctr" anchorCtr="0" compatLnSpc="1">
            <a:prstTxWarp prst="textNoShape">
              <a:avLst/>
            </a:prstTxWarp>
            <a:normAutofit/>
          </a:bodyPr>
          <a:lstStyle/>
          <a:p>
            <a:r>
              <a:rPr lang="en-GB" b="1" dirty="0">
                <a:latin typeface="Calibri"/>
                <a:ea typeface="Calibri"/>
                <a:cs typeface="Calibri"/>
              </a:rPr>
              <a:t>EDI and doctoral admissions </a:t>
            </a:r>
            <a:endParaRPr lang="en-GB" b="1">
              <a:latin typeface="Calibri"/>
              <a:ea typeface="Calibri"/>
              <a:cs typeface="Calibri"/>
            </a:endParaRPr>
          </a:p>
        </p:txBody>
      </p:sp>
      <p:sp>
        <p:nvSpPr>
          <p:cNvPr id="4" name="TextBox 3">
            <a:extLst>
              <a:ext uri="{FF2B5EF4-FFF2-40B4-BE49-F238E27FC236}">
                <a16:creationId xmlns:a16="http://schemas.microsoft.com/office/drawing/2014/main" id="{3A5E67EF-303A-69D1-B35C-AFCB9ADF1B3E}"/>
              </a:ext>
            </a:extLst>
          </p:cNvPr>
          <p:cNvSpPr txBox="1"/>
          <p:nvPr/>
        </p:nvSpPr>
        <p:spPr bwMode="auto">
          <a:xfrm>
            <a:off x="657609" y="2023627"/>
            <a:ext cx="10861150" cy="4081306"/>
          </a:xfrm>
          <a:prstGeom prst="rect">
            <a:avLst/>
          </a:prstGeom>
          <a:no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algn="just" fontAlgn="base">
              <a:lnSpc>
                <a:spcPct val="90000"/>
              </a:lnSpc>
              <a:spcBef>
                <a:spcPct val="20000"/>
              </a:spcBef>
              <a:spcAft>
                <a:spcPct val="0"/>
              </a:spcAft>
            </a:pPr>
            <a:r>
              <a:rPr lang="en-GB" sz="2800" dirty="0"/>
              <a:t>As Julie Posselt has argued: </a:t>
            </a:r>
            <a:endParaRPr lang="en-US" sz="2800" dirty="0"/>
          </a:p>
          <a:p>
            <a:pPr algn="just">
              <a:lnSpc>
                <a:spcPct val="90000"/>
              </a:lnSpc>
              <a:spcBef>
                <a:spcPct val="20000"/>
              </a:spcBef>
              <a:spcAft>
                <a:spcPct val="0"/>
              </a:spcAft>
            </a:pPr>
            <a:r>
              <a:rPr lang="en-GB" sz="2800" b="1" dirty="0"/>
              <a:t>professors play an underexamined role as gatekeepers of the professions</a:t>
            </a:r>
            <a:r>
              <a:rPr lang="en-GB" sz="2800" dirty="0"/>
              <a:t>, including the professoriate. One context in which this gatekeeping occurs is admission into graduate programs, which entails </a:t>
            </a:r>
            <a:r>
              <a:rPr lang="en-GB" sz="2800" b="1" dirty="0"/>
              <a:t>evaluative processes that are often opaque to outsiders and taken for granted by insiders</a:t>
            </a:r>
            <a:r>
              <a:rPr lang="en-GB" sz="2800" dirty="0"/>
              <a:t> (2014, p. 482). </a:t>
            </a:r>
            <a:endParaRPr lang="en-US" sz="2800">
              <a:ea typeface="Calibri" panose="020F0502020204030204"/>
              <a:cs typeface="Calibri"/>
            </a:endParaRPr>
          </a:p>
        </p:txBody>
      </p:sp>
    </p:spTree>
    <p:extLst>
      <p:ext uri="{BB962C8B-B14F-4D97-AF65-F5344CB8AC3E}">
        <p14:creationId xmlns:p14="http://schemas.microsoft.com/office/powerpoint/2010/main" val="1217056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2EFA-0272-8FD6-D09D-F9451A5282D9}"/>
              </a:ext>
            </a:extLst>
          </p:cNvPr>
          <p:cNvSpPr>
            <a:spLocks noGrp="1"/>
          </p:cNvSpPr>
          <p:nvPr>
            <p:ph type="title"/>
          </p:nvPr>
        </p:nvSpPr>
        <p:spPr>
          <a:xfrm>
            <a:off x="2362200" y="259617"/>
            <a:ext cx="10515600" cy="1325563"/>
          </a:xfrm>
        </p:spPr>
        <p:txBody>
          <a:bodyPr wrap="square" anchor="ctr">
            <a:normAutofit/>
          </a:bodyPr>
          <a:lstStyle/>
          <a:p>
            <a:pPr>
              <a:lnSpc>
                <a:spcPct val="90000"/>
              </a:lnSpc>
            </a:pPr>
            <a:endParaRPr lang="en-GB" sz="3700" dirty="0">
              <a:ea typeface="Calibri Light"/>
              <a:cs typeface="Calibri Light"/>
            </a:endParaRPr>
          </a:p>
        </p:txBody>
      </p:sp>
      <p:sp>
        <p:nvSpPr>
          <p:cNvPr id="6" name="Content Placeholder 5">
            <a:extLst>
              <a:ext uri="{FF2B5EF4-FFF2-40B4-BE49-F238E27FC236}">
                <a16:creationId xmlns:a16="http://schemas.microsoft.com/office/drawing/2014/main" id="{B157E3F3-D77C-A56D-272B-3E4B43063AAC}"/>
              </a:ext>
            </a:extLst>
          </p:cNvPr>
          <p:cNvSpPr>
            <a:spLocks noGrp="1"/>
          </p:cNvSpPr>
          <p:nvPr>
            <p:ph sz="half" idx="1"/>
          </p:nvPr>
        </p:nvSpPr>
        <p:spPr>
          <a:xfrm>
            <a:off x="310662" y="1274641"/>
            <a:ext cx="11476891" cy="5324352"/>
          </a:xfrm>
        </p:spPr>
        <p:txBody>
          <a:bodyPr vert="horz" lIns="91440" tIns="45720" rIns="91440" bIns="45720" rtlCol="0" anchor="t">
            <a:normAutofit fontScale="92500" lnSpcReduction="20000"/>
          </a:bodyPr>
          <a:lstStyle/>
          <a:p>
            <a:r>
              <a:rPr lang="en-US" dirty="0">
                <a:latin typeface="Calibri"/>
                <a:ea typeface="+mn-lt"/>
                <a:cs typeface="+mn-lt"/>
              </a:rPr>
              <a:t>Doctoral admissions is a broad field of enquiry (mostly from the US context); relatively little research has been carried out on the pre-application stage internationally.</a:t>
            </a:r>
          </a:p>
          <a:p>
            <a:endParaRPr lang="en-US" dirty="0">
              <a:latin typeface="Calibri"/>
              <a:ea typeface="+mn-lt"/>
              <a:cs typeface="+mn-lt"/>
            </a:endParaRPr>
          </a:p>
          <a:p>
            <a:r>
              <a:rPr lang="en-US" dirty="0">
                <a:latin typeface="Calibri"/>
                <a:ea typeface="+mn-lt"/>
                <a:cs typeface="+mn-lt"/>
              </a:rPr>
              <a:t>This stage of admissions is often a source of great unease for applicants; the contact that takes place between applicants and institutions is important for applicants’ sense of security and for the making and acceptance of offers (Kim and Spencer-</a:t>
            </a:r>
            <a:r>
              <a:rPr lang="en-US" err="1">
                <a:latin typeface="Calibri"/>
                <a:ea typeface="+mn-lt"/>
                <a:cs typeface="+mn-lt"/>
              </a:rPr>
              <a:t>Oatey</a:t>
            </a:r>
            <a:r>
              <a:rPr lang="en-US" dirty="0">
                <a:latin typeface="Calibri"/>
                <a:ea typeface="+mn-lt"/>
                <a:cs typeface="+mn-lt"/>
              </a:rPr>
              <a:t>, 2020)</a:t>
            </a:r>
          </a:p>
          <a:p>
            <a:endParaRPr lang="en-US" dirty="0">
              <a:latin typeface="Calibri"/>
              <a:ea typeface="+mn-lt"/>
              <a:cs typeface="+mn-lt"/>
            </a:endParaRPr>
          </a:p>
          <a:p>
            <a:r>
              <a:rPr lang="en-US" dirty="0">
                <a:latin typeface="Calibri"/>
                <a:ea typeface="+mn-lt"/>
                <a:cs typeface="+mn-lt"/>
              </a:rPr>
              <a:t>A clear link is emerging between EDI concerns and pre-application communications. (Milkman et al., 2015)</a:t>
            </a:r>
          </a:p>
          <a:p>
            <a:endParaRPr lang="en-US" dirty="0">
              <a:latin typeface="Calibri"/>
              <a:ea typeface="+mn-lt"/>
              <a:cs typeface="+mn-lt"/>
            </a:endParaRPr>
          </a:p>
          <a:p>
            <a:r>
              <a:rPr lang="en-US" dirty="0">
                <a:latin typeface="Calibri"/>
                <a:ea typeface="+mn-lt"/>
                <a:cs typeface="+mn-lt"/>
              </a:rPr>
              <a:t>The review </a:t>
            </a:r>
            <a:r>
              <a:rPr lang="en-US" err="1">
                <a:latin typeface="Calibri"/>
                <a:ea typeface="+mn-lt"/>
                <a:cs typeface="+mn-lt"/>
              </a:rPr>
              <a:t>recognised</a:t>
            </a:r>
            <a:r>
              <a:rPr lang="en-US" dirty="0">
                <a:latin typeface="Calibri"/>
                <a:ea typeface="+mn-lt"/>
                <a:cs typeface="+mn-lt"/>
              </a:rPr>
              <a:t> the wealth of grey literature on pre-application communications, such as YouTube videos, advice pages and guidance from other UK institutions.</a:t>
            </a:r>
          </a:p>
          <a:p>
            <a:endParaRPr lang="en-US" dirty="0">
              <a:ea typeface="Calibri"/>
              <a:cs typeface="Calibri"/>
            </a:endParaRPr>
          </a:p>
        </p:txBody>
      </p:sp>
    </p:spTree>
    <p:extLst>
      <p:ext uri="{BB962C8B-B14F-4D97-AF65-F5344CB8AC3E}">
        <p14:creationId xmlns:p14="http://schemas.microsoft.com/office/powerpoint/2010/main" val="269790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2560</Words>
  <Application>Microsoft Office PowerPoint</Application>
  <PresentationFormat>Widescreen</PresentationFormat>
  <Paragraphs>229</Paragraphs>
  <Slides>27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Arial,Sans-Serif</vt:lpstr>
      <vt:lpstr>Calibri</vt:lpstr>
      <vt:lpstr>Calibri Light</vt:lpstr>
      <vt:lpstr>Times New Roman</vt:lpstr>
      <vt:lpstr>TwitterChirp</vt:lpstr>
      <vt:lpstr>Office Theme</vt:lpstr>
      <vt:lpstr>Pre-application Doctoral Communications: Exploring Institutional Gatekeeping in Doctoral Programme Admissions </vt:lpstr>
      <vt:lpstr>Project Team </vt:lpstr>
      <vt:lpstr>What are pre-admissions doctoral communications (PADC)? </vt:lpstr>
      <vt:lpstr>What are pre-admissions doctoral communications (PADC)? </vt:lpstr>
      <vt:lpstr>'I have an uneasy feeling about this': Project origins</vt:lpstr>
      <vt:lpstr>Broader context: Diversity and the researcher workforce </vt:lpstr>
      <vt:lpstr>EDI and doctoral admissions </vt:lpstr>
      <vt:lpstr>EDI and doctoral admissions </vt:lpstr>
      <vt:lpstr>PowerPoint Presentation</vt:lpstr>
      <vt:lpstr>Pre-application as a ‘gatekeeping’ moment</vt:lpstr>
      <vt:lpstr>Phase 1 objectives: PADC and Warwick staff </vt:lpstr>
      <vt:lpstr>PADC Phase 2 – Searching for a Supervisor </vt:lpstr>
      <vt:lpstr>Phase 2 research objectives: finding a supervisor</vt:lpstr>
      <vt:lpstr>Early Findings: Web Review  </vt:lpstr>
      <vt:lpstr>Qualitative study: participants and methods </vt:lpstr>
      <vt:lpstr> Stakeholders 1 &amp; 2: Directors of PGR and Programme Officers </vt:lpstr>
      <vt:lpstr>Stakeholder 3: Supervisors </vt:lpstr>
      <vt:lpstr>Supervisor Findings – routes and actions</vt:lpstr>
      <vt:lpstr>Supervisor Findings – routes and actions – an applicant's  journey</vt:lpstr>
      <vt:lpstr>Supervisor Findings - reflections</vt:lpstr>
      <vt:lpstr>Cross-cutting themes across stakeholders </vt:lpstr>
      <vt:lpstr>Implications</vt:lpstr>
      <vt:lpstr>Stakeholder 4:  Disadvantaged applicant groups? </vt:lpstr>
      <vt:lpstr>Briefing 1: Institutions (DPGRs and POs)</vt:lpstr>
      <vt:lpstr>Briefing 2: Supervisors</vt:lpstr>
      <vt:lpstr>PADC Phase 2 – Searching for a Supervisor </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Burford, James</dc:creator>
  <cp:lastModifiedBy>Burford, James</cp:lastModifiedBy>
  <cp:revision>3</cp:revision>
  <dcterms:created xsi:type="dcterms:W3CDTF">2023-06-06T08:26:20Z</dcterms:created>
  <dcterms:modified xsi:type="dcterms:W3CDTF">2023-06-06T08:44:45Z</dcterms:modified>
</cp:coreProperties>
</file>