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01" r:id="rId2"/>
    <p:sldId id="408" r:id="rId3"/>
    <p:sldId id="257" r:id="rId4"/>
    <p:sldId id="407" r:id="rId5"/>
    <p:sldId id="409" r:id="rId6"/>
    <p:sldId id="410" r:id="rId7"/>
    <p:sldId id="403" r:id="rId8"/>
    <p:sldId id="402" r:id="rId9"/>
    <p:sldId id="405" r:id="rId10"/>
    <p:sldId id="412" r:id="rId11"/>
    <p:sldId id="413" r:id="rId12"/>
    <p:sldId id="414" r:id="rId13"/>
    <p:sldId id="415" r:id="rId14"/>
    <p:sldId id="416" r:id="rId15"/>
    <p:sldId id="41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B83D9-C184-DA87-C5B4-A0CF95DD8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2AB196-60EC-935D-6346-D2F4737B05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EE79D-4FC9-21C7-1C30-078F2543A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86966-C449-D746-E09D-3A00437A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AFA03-F93A-4412-2AFB-0F7A6C4A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9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AA42E-A8FF-761F-C773-2618415D4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841E24-672D-A226-2F84-578A18D6E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A986-52F9-9C34-CEBC-7FECE94F2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9DE23-47FF-829B-D3AF-187A07ACD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3B4BA-EE5B-5827-0599-CCB62DC8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2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2EEA83-82FB-2198-B165-CD744D95E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B66C-EF5D-6DD1-D8D2-E2AB79467A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6B51F-450D-B908-DAAC-161CEE098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B484D-0E52-F62C-494E-A1A828EB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AD046-D30C-FB3D-5580-789416D0F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314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5750A-DB87-E56A-6B54-78CF58F3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02F61-02EC-501B-D75A-5E989A4D7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C4E67-981F-DD0E-F334-B64B842E1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21234-1297-915C-7250-5EB550122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036E6-017A-131F-61C7-06F45B2E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87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689BB-8CD3-650A-2258-7CB129E49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B7946-7A65-BE52-CEFD-A66CEE679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720A1-A35A-79CC-6553-238F80FD7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1FF65-3941-AF03-BDC3-7457F4E37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A78EA-709D-064A-16C2-F2344EF0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05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D4ED-8C0C-F5D3-EBD4-9D3D53703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E0546-4706-E8BD-6C4D-CCD26F431B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5A012-7DB3-698C-6CA5-2F82F33D6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945B6-3BD8-415D-1432-69FBBB81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A94963-2BE2-762E-84CB-C27515599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FA20C-2C7D-6DCA-6595-55299234B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0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4C2D3-8451-EE85-A361-23A15D37F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94FE9-DDC9-43DD-DE47-C094A81F0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A79A26-B868-103B-2C09-6C4B806B7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F3317-47B7-A2D5-7224-963594A35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90E068-5EA8-F4EE-09A3-D691EDACB3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B591A6-6D35-CCDC-9DB4-C3CCEB966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51D04-1540-76C6-319E-96D75CEC9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0FC00F-F037-96F7-9A22-9B2D02A91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212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00099-065D-9707-0F73-044ECBC32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2FD79-7CF1-CF4D-95A6-8E312F19E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E39FF6-0A8D-C056-F31D-D18796CE8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85DDA-C946-934D-90CC-8F1A5240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72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F8B88-51F4-B05E-87D7-FF8683AFA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F5AA90-B0C2-3680-8A91-1677B740F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EEAC3-36B5-610D-F577-E60C6C399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57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F008-E5FA-DA72-A22E-A6AE63A78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D63B6-61A6-BC2C-91B8-792C06970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F26475-C9DC-4F5B-BBE1-55E8931C9A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102185-BF92-1C9F-30B6-64A9E1C2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A28BF-62D0-698A-C80D-2027EE16F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92C7B-E3A2-827D-9E54-65411C26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2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22022-4700-4886-8354-42205B176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50340D-99C1-6D3A-4086-93519A842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CCF2D-B28E-FFED-ABBA-D7C56075D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2E872E-416F-6BE9-6D3B-36970B9A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BCE977-BBFA-07D9-CE50-68D14A0E2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605DD5-57AB-1492-584F-090488FD7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57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AC7655-EBE4-F670-C0AD-EB98CDD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5A8AD-AD15-F8BE-7EE9-8F079FCC0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69648-C883-6F99-D723-EEC8C46DA0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84030E-9128-41F7-B391-CB71E9002EA6}" type="datetimeFigureOut">
              <a:rPr lang="en-GB" smtClean="0"/>
              <a:t>20/04/2026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22C59-A2AD-960E-13F8-B9FB0EE29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0B3FB-A757-3919-C6AF-FD20B8EC1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5E98B1-9473-4FDC-9E08-62D958165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0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2E8D3E-E271-6B3E-A01D-18A50D155B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979" y="3429000"/>
            <a:ext cx="6541200" cy="1527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Dr Dimitra Hartas, Associate Professor / Reader ,</a:t>
            </a:r>
          </a:p>
          <a:p>
            <a:pPr marL="0" indent="0">
              <a:buNone/>
            </a:pPr>
            <a:r>
              <a:rPr lang="en-US" b="1" dirty="0"/>
              <a:t>University </a:t>
            </a:r>
            <a:r>
              <a:rPr lang="en-US" b="1"/>
              <a:t>of Warwick,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NAP Co-Director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9CBC53-6BE5-D187-64D4-39D78006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979" y="2133324"/>
            <a:ext cx="7210473" cy="1104213"/>
          </a:xfrm>
        </p:spPr>
        <p:txBody>
          <a:bodyPr/>
          <a:lstStyle/>
          <a:p>
            <a:r>
              <a:rPr lang="en-US" sz="4400" dirty="0"/>
              <a:t>Employment Opportunities for Neurodivergent Youth</a:t>
            </a:r>
          </a:p>
        </p:txBody>
      </p:sp>
    </p:spTree>
    <p:extLst>
      <p:ext uri="{BB962C8B-B14F-4D97-AF65-F5344CB8AC3E}">
        <p14:creationId xmlns:p14="http://schemas.microsoft.com/office/powerpoint/2010/main" val="2046677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25176-C83F-1C1A-421A-D72AF511F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Make recruitment processes neuroinclusive</a:t>
            </a:r>
            <a:br>
              <a:rPr lang="en-US" b="1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6B3EB-EE66-7495-E066-1675775BB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Replace traditional interviews with </a:t>
            </a:r>
            <a:r>
              <a:rPr lang="en-US" b="1" dirty="0">
                <a:effectLst/>
              </a:rPr>
              <a:t>skills‑based assessments</a:t>
            </a:r>
            <a:r>
              <a:rPr lang="en-US" dirty="0">
                <a:effectLst/>
              </a:rPr>
              <a:t>, work trials, or portfolio reviews.</a:t>
            </a:r>
            <a:endParaRPr lang="en-US" dirty="0"/>
          </a:p>
          <a:p>
            <a:r>
              <a:rPr lang="en-US" dirty="0">
                <a:effectLst/>
              </a:rPr>
              <a:t>Offer </a:t>
            </a:r>
            <a:r>
              <a:rPr lang="en-US" b="1" dirty="0">
                <a:effectLst/>
              </a:rPr>
              <a:t>clear, structured interview questions</a:t>
            </a:r>
            <a:r>
              <a:rPr lang="en-US" dirty="0">
                <a:effectLst/>
              </a:rPr>
              <a:t> in advance.</a:t>
            </a:r>
            <a:endParaRPr lang="en-US" dirty="0"/>
          </a:p>
          <a:p>
            <a:r>
              <a:rPr lang="en-US" dirty="0">
                <a:effectLst/>
              </a:rPr>
              <a:t>Allow alternative communication formats (written, visual, asynchronous).</a:t>
            </a:r>
            <a:endParaRPr lang="en-US" dirty="0"/>
          </a:p>
          <a:p>
            <a:r>
              <a:rPr lang="en-US" dirty="0">
                <a:effectLst/>
              </a:rPr>
              <a:t>Remove unnecessary job requirements (e.g., “excellent communication skills” for roles that don’t need them).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464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9F820-F091-0395-1DC7-09C0A2E9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Upskill managers and HR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06ACF-55A1-F3E0-F9E9-FEC61F2F1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Mandatory </a:t>
            </a:r>
            <a:r>
              <a:rPr lang="en-US" dirty="0" err="1">
                <a:effectLst/>
              </a:rPr>
              <a:t>neuroinclusion</a:t>
            </a:r>
            <a:r>
              <a:rPr lang="en-US" dirty="0">
                <a:effectLst/>
              </a:rPr>
              <a:t> training for hiring managers.</a:t>
            </a:r>
            <a:endParaRPr lang="en-US" dirty="0"/>
          </a:p>
          <a:p>
            <a:r>
              <a:rPr lang="en-US" dirty="0">
                <a:effectLst/>
              </a:rPr>
              <a:t>Practical guidance on supporting autistic/ADHD employees.</a:t>
            </a:r>
            <a:endParaRPr lang="en-US" dirty="0"/>
          </a:p>
          <a:p>
            <a:r>
              <a:rPr lang="en-US" dirty="0">
                <a:effectLst/>
              </a:rPr>
              <a:t>Training on sensory needs, communication differences, and executive‑function challenges.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941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D958-52B8-74AC-8C98-B2482A8C0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neuroinclusive </a:t>
            </a:r>
            <a:r>
              <a:rPr lang="en-US" dirty="0" err="1"/>
              <a:t>organisational</a:t>
            </a:r>
            <a:r>
              <a:rPr lang="en-US" dirty="0"/>
              <a:t> cultures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81642-D374-1F86-3F75-6EE4B507C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Senior leaders must explicitly value neurodiversity.</a:t>
            </a:r>
            <a:endParaRPr lang="en-US" dirty="0"/>
          </a:p>
          <a:p>
            <a:r>
              <a:rPr lang="en-US" dirty="0">
                <a:effectLst/>
              </a:rPr>
              <a:t>Encourage open discussion without forcing disclosure.</a:t>
            </a:r>
            <a:endParaRPr lang="en-US" dirty="0"/>
          </a:p>
          <a:p>
            <a:r>
              <a:rPr lang="en-US" dirty="0">
                <a:effectLst/>
              </a:rPr>
              <a:t>Embed </a:t>
            </a:r>
            <a:r>
              <a:rPr lang="en-US" dirty="0" err="1">
                <a:effectLst/>
              </a:rPr>
              <a:t>neuroinclusion</a:t>
            </a:r>
            <a:r>
              <a:rPr lang="en-US" dirty="0">
                <a:effectLst/>
              </a:rPr>
              <a:t> into EDI strategies, not as an optional add‑on.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653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46F21-3DE8-E1BE-7F26-1A74F28E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effective adjustments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43E13-2214-641E-3ED2-152A6F71A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Flexible hours and predictable schedules</a:t>
            </a:r>
            <a:endParaRPr lang="en-US" dirty="0"/>
          </a:p>
          <a:p>
            <a:r>
              <a:rPr lang="en-US" dirty="0">
                <a:effectLst/>
              </a:rPr>
              <a:t>Quiet workspaces or noise‑reduction options</a:t>
            </a:r>
            <a:endParaRPr lang="en-US" dirty="0"/>
          </a:p>
          <a:p>
            <a:r>
              <a:rPr lang="en-US" dirty="0">
                <a:effectLst/>
              </a:rPr>
              <a:t>Written instructions and structured workflows</a:t>
            </a:r>
            <a:endParaRPr lang="en-US" dirty="0"/>
          </a:p>
          <a:p>
            <a:r>
              <a:rPr lang="en-US" dirty="0">
                <a:effectLst/>
              </a:rPr>
              <a:t>Assistive technology (timers, planning tools, speech‑to‑text)</a:t>
            </a:r>
            <a:endParaRPr lang="en-US" dirty="0"/>
          </a:p>
          <a:p>
            <a:r>
              <a:rPr lang="en-US" dirty="0">
                <a:effectLst/>
              </a:rPr>
              <a:t>Clear expectations and regular check‑ins</a:t>
            </a:r>
            <a:endParaRPr lang="en-US" dirty="0"/>
          </a:p>
          <a:p>
            <a:r>
              <a:rPr lang="en-US" dirty="0">
                <a:effectLst/>
              </a:rPr>
              <a:t>Option to work remotely or hybrid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7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AF21F-697B-9884-CE61-A7DB859B8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transition from education to employment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85B1E9B-8636-CEA0-B7EB-CCCE809052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690346"/>
            <a:ext cx="852348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Expand supported internships and apprenticeships.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Provide job‑coaching and mentoring during the first 6–12 months of employment.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Partner with colleges, universities, and disability employment services.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Offer employer‑led workshops on workplace expectations.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Systemic changes through policy</a:t>
            </a:r>
          </a:p>
        </p:txBody>
      </p:sp>
    </p:spTree>
    <p:extLst>
      <p:ext uri="{BB962C8B-B14F-4D97-AF65-F5344CB8AC3E}">
        <p14:creationId xmlns:p14="http://schemas.microsoft.com/office/powerpoint/2010/main" val="3698826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2F9AF-7352-5C23-D5B1-73C3A7BEB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CF54C-77A3-C355-FF19-ABC120C46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Thompson, E. and Miller, J. (2024) </a:t>
            </a:r>
            <a:r>
              <a:rPr lang="en-US" dirty="0" err="1"/>
              <a:t>Neuroinclusion</a:t>
            </a:r>
            <a:r>
              <a:rPr lang="en-US" dirty="0"/>
              <a:t> at work. Survey report. London: Chartered Institute of Personnel and Development.</a:t>
            </a:r>
          </a:p>
          <a:p>
            <a:r>
              <a:rPr lang="en-US" dirty="0"/>
              <a:t>Brain in Hand (2025). Neurodivergent employees in the workplace. Insights from the 2025 Brain in Hand employee survey:</a:t>
            </a:r>
            <a:r>
              <a:rPr lang="en-US" b="1" dirty="0"/>
              <a:t> </a:t>
            </a:r>
            <a:r>
              <a:rPr lang="en-US" dirty="0"/>
              <a:t>What’s making work harder - and what’s helping?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978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9626D-C9A5-4EE0-246D-57DBEBDDA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‘Neurodiversity at work’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8ADB7-E71C-32A1-F608-D461E9806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‘Neurodiversity at work’ is used to represent a fast-growing category of </a:t>
            </a:r>
            <a:r>
              <a:rPr lang="en-US" dirty="0" err="1"/>
              <a:t>organisational</a:t>
            </a:r>
            <a:r>
              <a:rPr lang="en-US" dirty="0"/>
              <a:t> equality, diversity and inclusion (EDI) that seeks to embrace and value all types of </a:t>
            </a:r>
            <a:r>
              <a:rPr lang="en-US" dirty="0" err="1"/>
              <a:t>behaviours</a:t>
            </a:r>
            <a:r>
              <a:rPr lang="en-US" dirty="0"/>
              <a:t>, information processing, learning and communication styles.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408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EEC27-C70E-5632-14B6-25FB7CB7A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Statistics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AF69F-E07D-4CE6-5134-DA3517EED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many as up to </a:t>
            </a:r>
            <a:r>
              <a:rPr lang="en-US" b="1" dirty="0"/>
              <a:t>20%</a:t>
            </a:r>
            <a:r>
              <a:rPr lang="en-US" dirty="0"/>
              <a:t> of people who identify as neurodivergent in some way. </a:t>
            </a:r>
          </a:p>
          <a:p>
            <a:r>
              <a:rPr lang="en-US" dirty="0"/>
              <a:t>Neurodivergent people may find themselves </a:t>
            </a:r>
            <a:r>
              <a:rPr lang="en-US" dirty="0" err="1"/>
              <a:t>marginalised</a:t>
            </a:r>
            <a:r>
              <a:rPr lang="en-US" dirty="0"/>
              <a:t> by </a:t>
            </a:r>
            <a:r>
              <a:rPr lang="en-US" dirty="0" err="1"/>
              <a:t>organisation</a:t>
            </a:r>
            <a:r>
              <a:rPr lang="en-US" dirty="0"/>
              <a:t> cultures, processes and technology that don’t consider their thinking and communication styles.</a:t>
            </a:r>
          </a:p>
          <a:p>
            <a:r>
              <a:rPr lang="en-US" dirty="0"/>
              <a:t>Crucially,</a:t>
            </a:r>
          </a:p>
          <a:p>
            <a:r>
              <a:rPr lang="en-US" dirty="0"/>
              <a:t>Only </a:t>
            </a:r>
            <a:r>
              <a:rPr lang="en-US" b="1" dirty="0"/>
              <a:t>31% of autistic people</a:t>
            </a:r>
            <a:r>
              <a:rPr lang="en-US" dirty="0"/>
              <a:t> are in employment, compared with </a:t>
            </a:r>
            <a:r>
              <a:rPr lang="en-US" b="1" dirty="0"/>
              <a:t>54.7% of disabled people overall </a:t>
            </a:r>
            <a:r>
              <a:rPr lang="en-US" dirty="0"/>
              <a:t>(Gov.uk).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242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9CA69-2988-96B9-1F05-52B82B69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direction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49D9C-CA22-3BA8-85EE-9DED4BE35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 UK, a </a:t>
            </a:r>
            <a:r>
              <a:rPr lang="en-US" altLang="en-US" b="1" dirty="0">
                <a:latin typeface="Arial" panose="020B0604020202020204" pitchFamily="34" charset="0"/>
              </a:rPr>
              <a:t>new governmental expert panel (2025)</a:t>
            </a:r>
            <a:r>
              <a:rPr lang="en-US" altLang="en-US" dirty="0">
                <a:latin typeface="Arial" panose="020B0604020202020204" pitchFamily="34" charset="0"/>
              </a:rPr>
              <a:t> is formed to improve employment opportunities for neurodivergent youth.</a:t>
            </a:r>
          </a:p>
          <a:p>
            <a:r>
              <a:rPr lang="en-US" dirty="0">
                <a:latin typeface="Arial" panose="020B0604020202020204" pitchFamily="34" charset="0"/>
              </a:rPr>
              <a:t>Its aim is to close the gap by achieving an </a:t>
            </a:r>
            <a:r>
              <a:rPr lang="en-US" b="1" dirty="0">
                <a:latin typeface="Arial" panose="020B0604020202020204" pitchFamily="34" charset="0"/>
              </a:rPr>
              <a:t>80%</a:t>
            </a:r>
            <a:r>
              <a:rPr lang="en-US" dirty="0">
                <a:latin typeface="Arial" panose="020B0604020202020204" pitchFamily="34" charset="0"/>
              </a:rPr>
              <a:t> employment rate for disabled and neurodivergent people.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But what does a recent survey (2024) by the </a:t>
            </a:r>
            <a:r>
              <a:rPr lang="en-US" dirty="0"/>
              <a:t>Chartered Institute of Personnel and Development say?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85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04032-BF22-50BC-CFAB-EB19801CD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organisations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D0BC1-0952-49E3-D0BF-968251B9E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60% say that neuro-inclusion is a focus for their </a:t>
            </a:r>
            <a:r>
              <a:rPr lang="en-US" dirty="0" err="1"/>
              <a:t>organisation</a:t>
            </a:r>
            <a:r>
              <a:rPr lang="en-US" dirty="0"/>
              <a:t>. </a:t>
            </a:r>
          </a:p>
          <a:p>
            <a:r>
              <a:rPr lang="en-US" dirty="0"/>
              <a:t>Neuro-inclusion is significantly more likely to be a focus in public and voluntary sector </a:t>
            </a:r>
            <a:r>
              <a:rPr lang="en-US" dirty="0" err="1"/>
              <a:t>organisations</a:t>
            </a:r>
            <a:r>
              <a:rPr lang="en-US" dirty="0"/>
              <a:t> than in the private sector: </a:t>
            </a:r>
          </a:p>
          <a:p>
            <a:pPr marL="0" indent="0">
              <a:buNone/>
            </a:pPr>
            <a:r>
              <a:rPr lang="en-US" dirty="0"/>
              <a:t>-60% overall; </a:t>
            </a:r>
          </a:p>
          <a:p>
            <a:pPr marL="0" indent="0">
              <a:buNone/>
            </a:pPr>
            <a:r>
              <a:rPr lang="en-US" dirty="0"/>
              <a:t>-55% private sector; </a:t>
            </a:r>
          </a:p>
          <a:p>
            <a:pPr marL="0" indent="0">
              <a:buNone/>
            </a:pPr>
            <a:r>
              <a:rPr lang="en-US" dirty="0"/>
              <a:t>-76% public sector;</a:t>
            </a:r>
          </a:p>
          <a:p>
            <a:pPr marL="0" indent="0">
              <a:buNone/>
            </a:pPr>
            <a:r>
              <a:rPr lang="en-US" dirty="0"/>
              <a:t>-72% voluntary sector. </a:t>
            </a:r>
          </a:p>
          <a:p>
            <a:pPr marL="0" indent="0">
              <a:buNone/>
            </a:pPr>
            <a:r>
              <a:rPr lang="en-US" dirty="0"/>
              <a:t>The public sector is most likely to include neuro-inclusion in their EDI strategy or action plan.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5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967E1-BB99-3AC5-5C46-64D292CA4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employees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7B7CD-FCF6-5E9C-E785-FEC90B695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over half of people surveyed feel their </a:t>
            </a:r>
            <a:r>
              <a:rPr lang="en-US" dirty="0" err="1"/>
              <a:t>organisation</a:t>
            </a:r>
            <a:r>
              <a:rPr lang="en-US" dirty="0"/>
              <a:t> (53%) or their team (54%) has an open and supportive climate where employees are able to talk about neurodiversity. </a:t>
            </a:r>
          </a:p>
          <a:p>
            <a:r>
              <a:rPr lang="en-US" dirty="0"/>
              <a:t>Just 38% say their </a:t>
            </a:r>
            <a:r>
              <a:rPr lang="en-US" dirty="0" err="1"/>
              <a:t>organisation</a:t>
            </a:r>
            <a:r>
              <a:rPr lang="en-US" dirty="0"/>
              <a:t> provides meaningful support to neurodivergent individuals. </a:t>
            </a:r>
          </a:p>
          <a:p>
            <a:r>
              <a:rPr lang="en-US" dirty="0"/>
              <a:t>Just half (19%) say they would feel comfortable asking for support or adjustments at work.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752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C5263-C107-1632-B9DD-022A8F08F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Disclosure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92FB0-3524-05E1-6C99-0BB80112E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Around three in 10 neurodivergent employees haven’t told their line manager or HR about their neurodivergence (31%).</a:t>
            </a:r>
          </a:p>
          <a:p>
            <a:r>
              <a:rPr lang="en-US" dirty="0"/>
              <a:t>44% said ‘it’s a private matter that they don’t want to share’, while 37% said they are concerned about people making assumptions based on stereotypes. Around a third (34%) said they feel there’s too much stigma and 29% said they are concerned about the possible impact on their career.</a:t>
            </a:r>
          </a:p>
          <a:p>
            <a:r>
              <a:rPr lang="en-GB" dirty="0"/>
              <a:t>14% disclose to no one at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31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8F37F-67B7-FFAA-2CBA-4648B363B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Barriers to employment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22DF8-0C26-72B1-6DC7-DAC2D3807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Common challenges reported by neurodivergent employees (2024 survey):</a:t>
            </a:r>
            <a:endParaRPr lang="en-US" dirty="0"/>
          </a:p>
          <a:p>
            <a:r>
              <a:rPr lang="en-US" b="1" dirty="0">
                <a:effectLst/>
              </a:rPr>
              <a:t>33%</a:t>
            </a:r>
            <a:r>
              <a:rPr lang="en-US" dirty="0">
                <a:effectLst/>
              </a:rPr>
              <a:t> regularly feel overwhelmed at work.</a:t>
            </a:r>
            <a:endParaRPr lang="en-US" dirty="0"/>
          </a:p>
          <a:p>
            <a:r>
              <a:rPr lang="en-US" b="1" dirty="0">
                <a:effectLst/>
              </a:rPr>
              <a:t>37%</a:t>
            </a:r>
            <a:r>
              <a:rPr lang="en-US" dirty="0">
                <a:effectLst/>
              </a:rPr>
              <a:t> report regular social anxiety.</a:t>
            </a:r>
            <a:endParaRPr lang="en-US" dirty="0"/>
          </a:p>
          <a:p>
            <a:r>
              <a:rPr lang="en-US" b="1" dirty="0">
                <a:effectLst/>
              </a:rPr>
              <a:t>53%</a:t>
            </a:r>
            <a:r>
              <a:rPr lang="en-US" dirty="0">
                <a:effectLst/>
              </a:rPr>
              <a:t> are somewhat or very likely to leave their job within 6 months.</a:t>
            </a:r>
          </a:p>
          <a:p>
            <a:r>
              <a:rPr lang="en-US" b="1" dirty="0"/>
              <a:t>20%</a:t>
            </a:r>
            <a:r>
              <a:rPr lang="en-US" dirty="0"/>
              <a:t> of neurodivergent employees surveyed have experienced harassment or discrimination at work because of their neurodivergence</a:t>
            </a:r>
          </a:p>
        </p:txBody>
      </p:sp>
    </p:spTree>
    <p:extLst>
      <p:ext uri="{BB962C8B-B14F-4D97-AF65-F5344CB8AC3E}">
        <p14:creationId xmlns:p14="http://schemas.microsoft.com/office/powerpoint/2010/main" val="358983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A43CC-7A37-1043-F9ED-229C8D71D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Workplace experiences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78CE3-50BA-BBD9-512C-408F5036B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From the 2025 Brain in Hand survey:</a:t>
            </a:r>
            <a:endParaRPr lang="en-US" dirty="0"/>
          </a:p>
          <a:p>
            <a:r>
              <a:rPr lang="en-US" dirty="0">
                <a:effectLst/>
              </a:rPr>
              <a:t>Top challenges: </a:t>
            </a:r>
            <a:r>
              <a:rPr lang="en-US" b="1" dirty="0">
                <a:effectLst/>
              </a:rPr>
              <a:t>social anxiety</a:t>
            </a:r>
            <a:r>
              <a:rPr lang="en-US" dirty="0">
                <a:effectLst/>
              </a:rPr>
              <a:t>, </a:t>
            </a:r>
            <a:r>
              <a:rPr lang="en-US" b="1" dirty="0">
                <a:effectLst/>
              </a:rPr>
              <a:t>mental wellbeing</a:t>
            </a:r>
            <a:r>
              <a:rPr lang="en-US" dirty="0">
                <a:effectLst/>
              </a:rPr>
              <a:t>, </a:t>
            </a:r>
            <a:r>
              <a:rPr lang="en-US" b="1" dirty="0">
                <a:effectLst/>
              </a:rPr>
              <a:t>concentration difficulties</a:t>
            </a:r>
            <a:r>
              <a:rPr lang="en-US" b="1" dirty="0"/>
              <a:t>, burn out.</a:t>
            </a:r>
            <a:endParaRPr lang="en-US" dirty="0"/>
          </a:p>
          <a:p>
            <a:r>
              <a:rPr lang="en-US" dirty="0">
                <a:effectLst/>
              </a:rPr>
              <a:t>Autistic employees with ADHD are more likely to be </a:t>
            </a:r>
            <a:r>
              <a:rPr lang="en-US" b="1" dirty="0">
                <a:effectLst/>
              </a:rPr>
              <a:t>passed over for development opportunities</a:t>
            </a:r>
            <a:r>
              <a:rPr lang="en-US" dirty="0">
                <a:effectLst/>
              </a:rPr>
              <a:t> (35% vs. 23% overall)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986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4059</TotalTime>
  <Words>825</Words>
  <Application>Microsoft Office PowerPoint</Application>
  <PresentationFormat>Widescreen</PresentationFormat>
  <Paragraphs>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Employment Opportunities for Neurodivergent Youth</vt:lpstr>
      <vt:lpstr>‘Neurodiversity at work’</vt:lpstr>
      <vt:lpstr>Current Statistics </vt:lpstr>
      <vt:lpstr>Policy direction</vt:lpstr>
      <vt:lpstr>What do organisations say?</vt:lpstr>
      <vt:lpstr>What do employees say?</vt:lpstr>
      <vt:lpstr>Disclosure</vt:lpstr>
      <vt:lpstr>Barriers to employment</vt:lpstr>
      <vt:lpstr>Workplace experiences </vt:lpstr>
      <vt:lpstr>Make recruitment processes neuroinclusive </vt:lpstr>
      <vt:lpstr>Upskill managers and HR </vt:lpstr>
      <vt:lpstr>Create neuroinclusive organisational cultures </vt:lpstr>
      <vt:lpstr>Examples of effective adjustments </vt:lpstr>
      <vt:lpstr>Support transition from education to employment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Dimitra</dc:creator>
  <cp:lastModifiedBy>Dimitra</cp:lastModifiedBy>
  <cp:revision>12</cp:revision>
  <dcterms:created xsi:type="dcterms:W3CDTF">2026-04-20T12:36:43Z</dcterms:created>
  <dcterms:modified xsi:type="dcterms:W3CDTF">2026-04-23T08:16:17Z</dcterms:modified>
</cp:coreProperties>
</file>