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84" r:id="rId2"/>
    <p:sldId id="261" r:id="rId3"/>
    <p:sldId id="294" r:id="rId4"/>
    <p:sldId id="265" r:id="rId5"/>
    <p:sldId id="297" r:id="rId6"/>
    <p:sldId id="298" r:id="rId7"/>
    <p:sldId id="299" r:id="rId8"/>
    <p:sldId id="300" r:id="rId9"/>
    <p:sldId id="301" r:id="rId10"/>
    <p:sldId id="302" r:id="rId11"/>
    <p:sldId id="277" r:id="rId12"/>
    <p:sldId id="304" r:id="rId13"/>
    <p:sldId id="305" r:id="rId14"/>
    <p:sldId id="306" r:id="rId15"/>
    <p:sldId id="307" r:id="rId16"/>
    <p:sldId id="293" r:id="rId17"/>
    <p:sldId id="292" r:id="rId18"/>
    <p:sldId id="308" r:id="rId19"/>
    <p:sldId id="267" r:id="rId20"/>
    <p:sldId id="279" r:id="rId21"/>
    <p:sldId id="310" r:id="rId22"/>
    <p:sldId id="311" r:id="rId2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76D6FF"/>
    <a:srgbClr val="66FFFF"/>
    <a:srgbClr val="FF3300"/>
    <a:srgbClr val="73FDD6"/>
    <a:srgbClr val="00FDFF"/>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112" d="100"/>
          <a:sy n="112" d="100"/>
        </p:scale>
        <p:origin x="56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r>
              <a:rPr lang="en-GB"/>
              <a:t>Conference : Being The Parent Of An Autistic Child.</a:t>
            </a:r>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9D021560-8A55-466E-B3CB-DA35748BB7D9}" type="datetimeFigureOut">
              <a:rPr lang="en-GB" smtClean="0"/>
              <a:t>16/06/2026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r>
              <a:rPr lang="en-GB"/>
              <a:t>29th January 2020.</a:t>
            </a:r>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FCDD8AD-B7C6-4F8D-92AC-EF58D602FEA2}" type="slidenum">
              <a:rPr lang="en-GB" smtClean="0"/>
              <a:t>‹#›</a:t>
            </a:fld>
            <a:endParaRPr lang="en-GB"/>
          </a:p>
        </p:txBody>
      </p:sp>
    </p:spTree>
    <p:extLst>
      <p:ext uri="{BB962C8B-B14F-4D97-AF65-F5344CB8AC3E}">
        <p14:creationId xmlns:p14="http://schemas.microsoft.com/office/powerpoint/2010/main" val="1895333600"/>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r>
              <a:rPr lang="en-GB"/>
              <a:t>Conference : Being The Parent Of An Autistic Child.</a:t>
            </a:r>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AA5EEE9-FD19-461C-B181-9E8052EB93BD}" type="datetimeFigureOut">
              <a:rPr lang="en-GB" smtClean="0"/>
              <a:t>16/06/2026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r>
              <a:rPr lang="en-GB"/>
              <a:t>29th January 2020.</a:t>
            </a:r>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38AE251-10D0-45C0-A6BF-2507A15579FD}" type="slidenum">
              <a:rPr lang="en-GB" smtClean="0"/>
              <a:t>‹#›</a:t>
            </a:fld>
            <a:endParaRPr lang="en-GB"/>
          </a:p>
        </p:txBody>
      </p:sp>
    </p:spTree>
    <p:extLst>
      <p:ext uri="{BB962C8B-B14F-4D97-AF65-F5344CB8AC3E}">
        <p14:creationId xmlns:p14="http://schemas.microsoft.com/office/powerpoint/2010/main" val="75150193"/>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43EB46-809C-4011-9BD5-8763DF937143}" type="slidenum">
              <a:rPr lang="en-GB" smtClean="0"/>
              <a:t>‹#›</a:t>
            </a:fld>
            <a:endParaRPr lang="en-GB"/>
          </a:p>
        </p:txBody>
      </p:sp>
    </p:spTree>
    <p:extLst>
      <p:ext uri="{BB962C8B-B14F-4D97-AF65-F5344CB8AC3E}">
        <p14:creationId xmlns:p14="http://schemas.microsoft.com/office/powerpoint/2010/main" val="1366158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43EB46-809C-4011-9BD5-8763DF937143}" type="slidenum">
              <a:rPr lang="en-GB" smtClean="0"/>
              <a:t>‹#›</a:t>
            </a:fld>
            <a:endParaRPr lang="en-GB"/>
          </a:p>
        </p:txBody>
      </p:sp>
    </p:spTree>
    <p:extLst>
      <p:ext uri="{BB962C8B-B14F-4D97-AF65-F5344CB8AC3E}">
        <p14:creationId xmlns:p14="http://schemas.microsoft.com/office/powerpoint/2010/main" val="1816188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43EB46-809C-4011-9BD5-8763DF937143}" type="slidenum">
              <a:rPr lang="en-GB" smtClean="0"/>
              <a:t>‹#›</a:t>
            </a:fld>
            <a:endParaRPr lang="en-GB"/>
          </a:p>
        </p:txBody>
      </p:sp>
    </p:spTree>
    <p:extLst>
      <p:ext uri="{BB962C8B-B14F-4D97-AF65-F5344CB8AC3E}">
        <p14:creationId xmlns:p14="http://schemas.microsoft.com/office/powerpoint/2010/main" val="2109045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43EB46-809C-4011-9BD5-8763DF937143}" type="slidenum">
              <a:rPr lang="en-GB" smtClean="0"/>
              <a:t>‹#›</a:t>
            </a:fld>
            <a:endParaRPr lang="en-GB"/>
          </a:p>
        </p:txBody>
      </p:sp>
    </p:spTree>
    <p:extLst>
      <p:ext uri="{BB962C8B-B14F-4D97-AF65-F5344CB8AC3E}">
        <p14:creationId xmlns:p14="http://schemas.microsoft.com/office/powerpoint/2010/main" val="759355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43EB46-809C-4011-9BD5-8763DF937143}" type="slidenum">
              <a:rPr lang="en-GB" smtClean="0"/>
              <a:t>‹#›</a:t>
            </a:fld>
            <a:endParaRPr lang="en-GB"/>
          </a:p>
        </p:txBody>
      </p:sp>
    </p:spTree>
    <p:extLst>
      <p:ext uri="{BB962C8B-B14F-4D97-AF65-F5344CB8AC3E}">
        <p14:creationId xmlns:p14="http://schemas.microsoft.com/office/powerpoint/2010/main" val="3025267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43EB46-809C-4011-9BD5-8763DF937143}" type="slidenum">
              <a:rPr lang="en-GB" smtClean="0"/>
              <a:t>‹#›</a:t>
            </a:fld>
            <a:endParaRPr lang="en-GB"/>
          </a:p>
        </p:txBody>
      </p:sp>
    </p:spTree>
    <p:extLst>
      <p:ext uri="{BB962C8B-B14F-4D97-AF65-F5344CB8AC3E}">
        <p14:creationId xmlns:p14="http://schemas.microsoft.com/office/powerpoint/2010/main" val="2314298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743EB46-809C-4011-9BD5-8763DF937143}" type="slidenum">
              <a:rPr lang="en-GB" smtClean="0"/>
              <a:t>‹#›</a:t>
            </a:fld>
            <a:endParaRPr lang="en-GB"/>
          </a:p>
        </p:txBody>
      </p:sp>
    </p:spTree>
    <p:extLst>
      <p:ext uri="{BB962C8B-B14F-4D97-AF65-F5344CB8AC3E}">
        <p14:creationId xmlns:p14="http://schemas.microsoft.com/office/powerpoint/2010/main" val="238259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43EB46-809C-4011-9BD5-8763DF937143}" type="slidenum">
              <a:rPr lang="en-GB" smtClean="0"/>
              <a:t>‹#›</a:t>
            </a:fld>
            <a:endParaRPr lang="en-GB"/>
          </a:p>
        </p:txBody>
      </p:sp>
    </p:spTree>
    <p:extLst>
      <p:ext uri="{BB962C8B-B14F-4D97-AF65-F5344CB8AC3E}">
        <p14:creationId xmlns:p14="http://schemas.microsoft.com/office/powerpoint/2010/main" val="1842698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743EB46-809C-4011-9BD5-8763DF937143}" type="slidenum">
              <a:rPr lang="en-GB" smtClean="0"/>
              <a:t>‹#›</a:t>
            </a:fld>
            <a:endParaRPr lang="en-GB"/>
          </a:p>
        </p:txBody>
      </p:sp>
    </p:spTree>
    <p:extLst>
      <p:ext uri="{BB962C8B-B14F-4D97-AF65-F5344CB8AC3E}">
        <p14:creationId xmlns:p14="http://schemas.microsoft.com/office/powerpoint/2010/main" val="821799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43EB46-809C-4011-9BD5-8763DF937143}" type="slidenum">
              <a:rPr lang="en-GB" smtClean="0"/>
              <a:t>‹#›</a:t>
            </a:fld>
            <a:endParaRPr lang="en-GB"/>
          </a:p>
        </p:txBody>
      </p:sp>
    </p:spTree>
    <p:extLst>
      <p:ext uri="{BB962C8B-B14F-4D97-AF65-F5344CB8AC3E}">
        <p14:creationId xmlns:p14="http://schemas.microsoft.com/office/powerpoint/2010/main" val="1734573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43EB46-809C-4011-9BD5-8763DF937143}" type="slidenum">
              <a:rPr lang="en-GB" smtClean="0"/>
              <a:t>‹#›</a:t>
            </a:fld>
            <a:endParaRPr lang="en-GB"/>
          </a:p>
        </p:txBody>
      </p:sp>
    </p:spTree>
    <p:extLst>
      <p:ext uri="{BB962C8B-B14F-4D97-AF65-F5344CB8AC3E}">
        <p14:creationId xmlns:p14="http://schemas.microsoft.com/office/powerpoint/2010/main" val="3841123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43EB46-809C-4011-9BD5-8763DF937143}" type="slidenum">
              <a:rPr lang="en-GB" smtClean="0"/>
              <a:t>‹#›</a:t>
            </a:fld>
            <a:endParaRPr lang="en-GB"/>
          </a:p>
        </p:txBody>
      </p:sp>
    </p:spTree>
    <p:extLst>
      <p:ext uri="{BB962C8B-B14F-4D97-AF65-F5344CB8AC3E}">
        <p14:creationId xmlns:p14="http://schemas.microsoft.com/office/powerpoint/2010/main" val="1645910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tags" Target="../tags/tag2.xml"/><Relationship Id="rId5" Type="http://schemas.openxmlformats.org/officeDocument/2006/relationships/image" Target="../media/image1.png"/><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Content Placeholder 7">
            <a:extLst>
              <a:ext uri="{FF2B5EF4-FFF2-40B4-BE49-F238E27FC236}">
                <a16:creationId xmlns:a16="http://schemas.microsoft.com/office/drawing/2014/main" id="{084F2C98-B03D-A26E-57B3-41FE3D4684E8}"/>
              </a:ext>
            </a:extLst>
          </p:cNvPr>
          <p:cNvPicPr>
            <a:picLocks noGrp="1" noChangeAspect="1"/>
          </p:cNvPicPr>
          <p:nvPr>
            <p:ph sz="half" idx="2"/>
          </p:nvPr>
        </p:nvPicPr>
        <p:blipFill>
          <a:blip r:embed="rId2"/>
          <a:srcRect t="5924" r="18989" b="3167"/>
          <a:stretch>
            <a:fillRect/>
          </a:stretch>
        </p:blipFill>
        <p:spPr>
          <a:xfrm>
            <a:off x="3523488" y="10"/>
            <a:ext cx="8668512" cy="6857990"/>
          </a:xfrm>
          <a:prstGeom prst="rect">
            <a:avLst/>
          </a:prstGeom>
        </p:spPr>
      </p:pic>
      <p:sp>
        <p:nvSpPr>
          <p:cNvPr id="15" name="Rectangle 1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2242B78-7CAE-FA40-AA52-29291A5F6D8C}"/>
              </a:ext>
            </a:extLst>
          </p:cNvPr>
          <p:cNvSpPr>
            <a:spLocks noGrp="1"/>
          </p:cNvSpPr>
          <p:nvPr>
            <p:ph type="title"/>
          </p:nvPr>
        </p:nvSpPr>
        <p:spPr>
          <a:xfrm>
            <a:off x="209306" y="2660072"/>
            <a:ext cx="5261508" cy="2624713"/>
          </a:xfrm>
        </p:spPr>
        <p:txBody>
          <a:bodyPr vert="horz" lIns="91440" tIns="45720" rIns="91440" bIns="45720" rtlCol="0" anchor="b">
            <a:normAutofit/>
          </a:bodyPr>
          <a:lstStyle/>
          <a:p>
            <a:r>
              <a:rPr lang="en-US" sz="3700" dirty="0">
                <a:solidFill>
                  <a:schemeClr val="bg1"/>
                </a:solidFill>
                <a:latin typeface="Arial Narrow" panose="020B0606020202030204" pitchFamily="34" charset="0"/>
              </a:rPr>
              <a:t>Satnam </a:t>
            </a:r>
            <a:r>
              <a:rPr lang="en-US" sz="3700" dirty="0" err="1">
                <a:solidFill>
                  <a:schemeClr val="bg1"/>
                </a:solidFill>
                <a:latin typeface="Arial Narrow" panose="020B0606020202030204" pitchFamily="34" charset="0"/>
              </a:rPr>
              <a:t>Baley</a:t>
            </a:r>
            <a:r>
              <a:rPr lang="en-US" sz="3700" dirty="0">
                <a:solidFill>
                  <a:schemeClr val="bg1"/>
                </a:solidFill>
                <a:latin typeface="Arial Narrow" panose="020B0606020202030204" pitchFamily="34" charset="0"/>
              </a:rPr>
              <a:t> </a:t>
            </a:r>
            <a:r>
              <a:rPr lang="en-US" sz="1100" dirty="0">
                <a:solidFill>
                  <a:srgbClr val="FF0000"/>
                </a:solidFill>
                <a:latin typeface="Arial Narrow" panose="020B0606020202030204" pitchFamily="34" charset="0"/>
              </a:rPr>
              <a:t>(Senior Lecturer Law - Newman University)</a:t>
            </a:r>
            <a:br>
              <a:rPr lang="en-US" sz="1100" dirty="0">
                <a:solidFill>
                  <a:srgbClr val="FF0000"/>
                </a:solidFill>
                <a:latin typeface="Arial Narrow" panose="020B0606020202030204" pitchFamily="34" charset="0"/>
              </a:rPr>
            </a:br>
            <a:br>
              <a:rPr lang="en-US" sz="1400" dirty="0">
                <a:solidFill>
                  <a:schemeClr val="bg1"/>
                </a:solidFill>
                <a:latin typeface="Arial Narrow" panose="020B0606020202030204" pitchFamily="34" charset="0"/>
              </a:rPr>
            </a:br>
            <a:br>
              <a:rPr lang="en-US" sz="1400" dirty="0">
                <a:solidFill>
                  <a:schemeClr val="bg1"/>
                </a:solidFill>
                <a:latin typeface="Arial Narrow" panose="020B0606020202030204" pitchFamily="34" charset="0"/>
              </a:rPr>
            </a:br>
            <a:r>
              <a:rPr lang="en-US" sz="3700" dirty="0">
                <a:solidFill>
                  <a:schemeClr val="bg1"/>
                </a:solidFill>
                <a:latin typeface="Arial Narrow" panose="020B0606020202030204" pitchFamily="34" charset="0"/>
              </a:rPr>
              <a:t>Bonnie </a:t>
            </a:r>
            <a:r>
              <a:rPr lang="en-US" sz="3700" dirty="0" err="1">
                <a:solidFill>
                  <a:schemeClr val="bg1"/>
                </a:solidFill>
                <a:latin typeface="Arial Narrow" panose="020B0606020202030204" pitchFamily="34" charset="0"/>
              </a:rPr>
              <a:t>Bullivant</a:t>
            </a:r>
            <a:r>
              <a:rPr lang="en-US" sz="3700" dirty="0">
                <a:solidFill>
                  <a:schemeClr val="bg1"/>
                </a:solidFill>
                <a:latin typeface="Arial Narrow" panose="020B0606020202030204" pitchFamily="34" charset="0"/>
              </a:rPr>
              <a:t> </a:t>
            </a:r>
            <a:r>
              <a:rPr lang="en-US" sz="1000" dirty="0">
                <a:solidFill>
                  <a:srgbClr val="FF0000"/>
                </a:solidFill>
                <a:latin typeface="Arial Narrow" panose="020B0606020202030204" pitchFamily="34" charset="0"/>
              </a:rPr>
              <a:t>(Senior Lecturer H&amp;SC  – Newman University)</a:t>
            </a:r>
            <a:br>
              <a:rPr lang="en-US" sz="1000" dirty="0">
                <a:solidFill>
                  <a:srgbClr val="FF0000"/>
                </a:solidFill>
                <a:latin typeface="Arial Narrow" panose="020B0606020202030204" pitchFamily="34" charset="0"/>
              </a:rPr>
            </a:br>
            <a:endParaRPr lang="en-US" sz="1000" dirty="0">
              <a:solidFill>
                <a:srgbClr val="FF0000"/>
              </a:solidFill>
              <a:latin typeface="Arial Narrow" panose="020B0606020202030204" pitchFamily="34" charset="0"/>
            </a:endParaRP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B8A3EF9-50AB-14E3-D822-CAEEDB7C1498}"/>
              </a:ext>
            </a:extLst>
          </p:cNvPr>
          <p:cNvSpPr>
            <a:spLocks noGrp="1"/>
          </p:cNvSpPr>
          <p:nvPr>
            <p:ph type="dt" sz="half" idx="10"/>
          </p:nvPr>
        </p:nvSpPr>
        <p:spPr>
          <a:xfrm>
            <a:off x="477981" y="6356350"/>
            <a:ext cx="1214339" cy="365125"/>
          </a:xfrm>
        </p:spPr>
        <p:txBody>
          <a:bodyPr vert="horz" lIns="91440" tIns="45720" rIns="91440" bIns="45720" rtlCol="0" anchor="ctr">
            <a:normAutofit/>
          </a:bodyPr>
          <a:lstStyle/>
          <a:p>
            <a:pPr>
              <a:defRPr/>
            </a:pPr>
            <a:r>
              <a:rPr lang="en-US">
                <a:solidFill>
                  <a:schemeClr val="bg1"/>
                </a:solidFill>
                <a:latin typeface="Arial Narrow" panose="020B0606020202030204" pitchFamily="34" charset="0"/>
              </a:rPr>
              <a:t>16</a:t>
            </a:r>
            <a:r>
              <a:rPr lang="en-US" baseline="30000">
                <a:solidFill>
                  <a:schemeClr val="bg1"/>
                </a:solidFill>
                <a:latin typeface="Arial Narrow" panose="020B0606020202030204" pitchFamily="34" charset="0"/>
              </a:rPr>
              <a:t>th</a:t>
            </a:r>
            <a:r>
              <a:rPr lang="en-US">
                <a:solidFill>
                  <a:schemeClr val="bg1"/>
                </a:solidFill>
                <a:latin typeface="Arial Narrow" panose="020B0606020202030204" pitchFamily="34" charset="0"/>
              </a:rPr>
              <a:t> June 2026</a:t>
            </a:r>
          </a:p>
        </p:txBody>
      </p:sp>
      <p:sp>
        <p:nvSpPr>
          <p:cNvPr id="6" name="Footer Placeholder 5">
            <a:extLst>
              <a:ext uri="{FF2B5EF4-FFF2-40B4-BE49-F238E27FC236}">
                <a16:creationId xmlns:a16="http://schemas.microsoft.com/office/drawing/2014/main" id="{F6402462-B5AC-5B3B-F9D8-D4FB1FE20CE9}"/>
              </a:ext>
            </a:extLst>
          </p:cNvPr>
          <p:cNvSpPr>
            <a:spLocks noGrp="1"/>
          </p:cNvSpPr>
          <p:nvPr>
            <p:ph type="ftr" sz="quarter" idx="11"/>
          </p:nvPr>
        </p:nvSpPr>
        <p:spPr>
          <a:xfrm>
            <a:off x="1692321" y="6356350"/>
            <a:ext cx="2959689" cy="365125"/>
          </a:xfrm>
        </p:spPr>
        <p:txBody>
          <a:bodyPr vert="horz" lIns="91440" tIns="45720" rIns="91440" bIns="45720" rtlCol="0" anchor="ctr">
            <a:normAutofit/>
          </a:bodyPr>
          <a:lstStyle/>
          <a:p>
            <a:pPr algn="r">
              <a:defRPr/>
            </a:pPr>
            <a:r>
              <a:rPr lang="en-US" kern="1200" dirty="0">
                <a:solidFill>
                  <a:schemeClr val="bg1"/>
                </a:solidFill>
                <a:latin typeface="Arial Narrow" panose="020B0606020202030204" pitchFamily="34" charset="0"/>
              </a:rPr>
              <a:t>Bonnie </a:t>
            </a:r>
            <a:r>
              <a:rPr lang="en-US" kern="1200" dirty="0" err="1">
                <a:solidFill>
                  <a:schemeClr val="bg1"/>
                </a:solidFill>
                <a:latin typeface="Arial Narrow" panose="020B0606020202030204" pitchFamily="34" charset="0"/>
              </a:rPr>
              <a:t>Bullivant</a:t>
            </a:r>
            <a:r>
              <a:rPr lang="en-US" kern="1200" dirty="0">
                <a:solidFill>
                  <a:schemeClr val="bg1"/>
                </a:solidFill>
                <a:latin typeface="Arial Narrow" panose="020B0606020202030204" pitchFamily="34" charset="0"/>
              </a:rPr>
              <a:t> and Satnam </a:t>
            </a:r>
            <a:r>
              <a:rPr lang="en-US" kern="1200" dirty="0" err="1">
                <a:solidFill>
                  <a:schemeClr val="bg1"/>
                </a:solidFill>
                <a:latin typeface="Arial Narrow" panose="020B0606020202030204" pitchFamily="34" charset="0"/>
              </a:rPr>
              <a:t>Baley</a:t>
            </a:r>
            <a:endParaRPr lang="en-US" kern="1200" dirty="0">
              <a:solidFill>
                <a:schemeClr val="bg1"/>
              </a:solidFill>
              <a:latin typeface="Arial Narrow" panose="020B0606020202030204" pitchFamily="34" charset="0"/>
            </a:endParaRPr>
          </a:p>
        </p:txBody>
      </p:sp>
      <p:sp>
        <p:nvSpPr>
          <p:cNvPr id="3" name="Rectangle 2">
            <a:extLst>
              <a:ext uri="{FF2B5EF4-FFF2-40B4-BE49-F238E27FC236}">
                <a16:creationId xmlns:a16="http://schemas.microsoft.com/office/drawing/2014/main" id="{21701A9C-C1A1-9C47-77A9-37A2AA2FDF62}"/>
              </a:ext>
            </a:extLst>
          </p:cNvPr>
          <p:cNvSpPr/>
          <p:nvPr/>
        </p:nvSpPr>
        <p:spPr>
          <a:xfrm>
            <a:off x="209306" y="244237"/>
            <a:ext cx="4644737" cy="1483199"/>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a:latin typeface="Arial Narrow" panose="020B0606020202030204" pitchFamily="34" charset="0"/>
              </a:rPr>
              <a:t>Autistic young women and legal challenges</a:t>
            </a:r>
          </a:p>
        </p:txBody>
      </p:sp>
    </p:spTree>
    <p:extLst>
      <p:ext uri="{BB962C8B-B14F-4D97-AF65-F5344CB8AC3E}">
        <p14:creationId xmlns:p14="http://schemas.microsoft.com/office/powerpoint/2010/main" val="2238148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1236BE-D5BA-0D50-91DA-62BED648E0B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49372C-0458-4141-B7F6-01A81E2A7F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A0E835-BF9D-3384-9C40-FF2AC4322175}"/>
              </a:ext>
            </a:extLst>
          </p:cNvPr>
          <p:cNvSpPr>
            <a:spLocks noGrp="1"/>
          </p:cNvSpPr>
          <p:nvPr>
            <p:ph type="ctrTitle"/>
          </p:nvPr>
        </p:nvSpPr>
        <p:spPr>
          <a:xfrm>
            <a:off x="102870" y="557189"/>
            <a:ext cx="8161020" cy="6858000"/>
          </a:xfrm>
          <a:noFill/>
        </p:spPr>
        <p:txBody>
          <a:bodyPr>
            <a:normAutofit fontScale="90000"/>
          </a:bodyPr>
          <a:lstStyle/>
          <a:p>
            <a:pPr>
              <a:spcAft>
                <a:spcPts val="800"/>
              </a:spcAft>
              <a:buNone/>
            </a:pPr>
            <a:br>
              <a:rPr lang="en-GB" sz="2200" b="1">
                <a:latin typeface="Avenir Next Condensed" panose="020B0506020202020204" pitchFamily="34" charset="0"/>
                <a:ea typeface="Aptos" panose="020B0004020202020204" pitchFamily="34" charset="0"/>
                <a:cs typeface="Times New Roman" panose="02020603050405020304" pitchFamily="18" charset="0"/>
              </a:rPr>
            </a:br>
            <a:br>
              <a:rPr lang="en-GB" sz="2200" b="1">
                <a:latin typeface="Avenir Next Condensed" panose="020B0506020202020204" pitchFamily="34" charset="0"/>
                <a:ea typeface="Aptos" panose="020B0004020202020204" pitchFamily="34" charset="0"/>
                <a:cs typeface="Times New Roman" panose="02020603050405020304" pitchFamily="18" charset="0"/>
              </a:rPr>
            </a:br>
            <a:br>
              <a:rPr lang="en-GB" sz="2200" b="1">
                <a:latin typeface="Avenir Next Condensed" panose="020B0506020202020204" pitchFamily="34" charset="0"/>
                <a:ea typeface="Aptos" panose="020B0004020202020204" pitchFamily="34" charset="0"/>
                <a:cs typeface="Times New Roman" panose="02020603050405020304" pitchFamily="18" charset="0"/>
              </a:rPr>
            </a:br>
            <a:br>
              <a:rPr lang="en-GB" sz="2200" b="1">
                <a:latin typeface="Avenir Next Condensed" panose="020B0506020202020204" pitchFamily="34" charset="0"/>
                <a:ea typeface="Aptos" panose="020B0004020202020204" pitchFamily="34" charset="0"/>
                <a:cs typeface="Times New Roman" panose="02020603050405020304" pitchFamily="18" charset="0"/>
              </a:rPr>
            </a:br>
            <a:br>
              <a:rPr lang="en-GB" sz="2200" b="1">
                <a:latin typeface="Avenir Next Condensed" panose="020B0506020202020204" pitchFamily="34" charset="0"/>
                <a:ea typeface="Aptos" panose="020B0004020202020204" pitchFamily="34" charset="0"/>
                <a:cs typeface="Times New Roman" panose="02020603050405020304" pitchFamily="18" charset="0"/>
              </a:rPr>
            </a:br>
            <a:br>
              <a:rPr lang="en-GB" sz="2200" b="1">
                <a:latin typeface="Avenir Next Condensed" panose="020B0506020202020204" pitchFamily="34" charset="0"/>
                <a:ea typeface="Aptos" panose="020B0004020202020204" pitchFamily="34" charset="0"/>
                <a:cs typeface="Times New Roman" panose="02020603050405020304" pitchFamily="18" charset="0"/>
              </a:rPr>
            </a:br>
            <a:br>
              <a:rPr lang="en-GB" sz="2200" b="1">
                <a:latin typeface="Avenir Next Condensed" panose="020B0506020202020204" pitchFamily="34" charset="0"/>
                <a:ea typeface="Aptos" panose="020B0004020202020204" pitchFamily="34" charset="0"/>
                <a:cs typeface="Times New Roman" panose="02020603050405020304" pitchFamily="18" charset="0"/>
              </a:rPr>
            </a:br>
            <a:r>
              <a:rPr lang="en-GB" sz="2200" b="1">
                <a:latin typeface="Avenir Next Condensed" panose="020B0506020202020204" pitchFamily="34" charset="0"/>
                <a:ea typeface="Aptos" panose="020B0004020202020204" pitchFamily="34" charset="0"/>
                <a:cs typeface="Times New Roman" panose="02020603050405020304" pitchFamily="18" charset="0"/>
              </a:rPr>
              <a:t>Legislation</a:t>
            </a:r>
            <a:br>
              <a:rPr kumimoji="0" lang="en-GB" sz="2200" b="1"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1"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t>Mental Health Act 1983</a:t>
            </a: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t>Under the Mental Health Act 1983 (England and Wales) people can be detained if they are at risk of harming themselves or others due to a “mental disorder”. </a:t>
            </a: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t>This term is defined to </a:t>
            </a:r>
            <a:r>
              <a:rPr kumimoji="0" lang="en-US" sz="2200" b="1"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t>include learning disability and autism</a:t>
            </a:r>
            <a: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t>, although these are not mental health conditions. </a:t>
            </a: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1"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t>Mental Health Act 2025</a:t>
            </a: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t>The 2025 Act removes autism and learning disability as criteria for Section 3 detention in the absence of a co-occurring mental health condition. </a:t>
            </a: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t>Will be phased in over the coming years.</a:t>
            </a: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1"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t>Detention: </a:t>
            </a:r>
            <a: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t>The bar for detention will be higher: under both section 2 and section 3</a:t>
            </a: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1"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t>Learning disabilities and autism: </a:t>
            </a:r>
            <a: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t>Integrated care boards (ICBs) and local authorities will need to seek to ensure the needs of people with learning disabilities and autistic people can be met without having to detain them. </a:t>
            </a: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r>
              <a:rPr lang="en-US" sz="2200">
                <a:latin typeface="Avenir Next Condensed" panose="020B0506020202020204" pitchFamily="34" charset="0"/>
                <a:ea typeface="Aptos" panose="020B0004020202020204" pitchFamily="34" charset="0"/>
                <a:cs typeface="Times New Roman" panose="02020603050405020304" pitchFamily="18" charset="0"/>
              </a:rPr>
              <a:t>T</a:t>
            </a:r>
            <a:r>
              <a:rPr kumimoji="0" lang="en-US" sz="22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t>he updated MHA will make this a statutory duty.</a:t>
            </a:r>
            <a:br>
              <a:rPr kumimoji="0" lang="en-US" sz="1300" b="0" i="0" u="none" strike="noStrike" kern="1200" cap="none" spc="0" normalizeH="0" baseline="0" noProof="0">
                <a:ln>
                  <a:noFill/>
                </a:ln>
                <a:effectLst/>
                <a:uLnTx/>
                <a:uFillTx/>
                <a:latin typeface="Aptos" panose="020B0004020202020204" pitchFamily="34" charset="0"/>
                <a:ea typeface="Aptos" panose="020B0004020202020204" pitchFamily="34" charset="0"/>
                <a:cs typeface="Times New Roman" panose="02020603050405020304" pitchFamily="18" charset="0"/>
              </a:rPr>
            </a:br>
            <a:br>
              <a:rPr kumimoji="0" lang="en-US" sz="13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13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13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13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endParaRPr lang="en-GB" sz="1300">
              <a:latin typeface="Avenir Next Condensed" panose="020B0506020202020204" pitchFamily="34" charset="0"/>
            </a:endParaRPr>
          </a:p>
        </p:txBody>
      </p:sp>
      <p:pic>
        <p:nvPicPr>
          <p:cNvPr id="3" name="Picture 2">
            <a:extLst>
              <a:ext uri="{FF2B5EF4-FFF2-40B4-BE49-F238E27FC236}">
                <a16:creationId xmlns:a16="http://schemas.microsoft.com/office/drawing/2014/main" id="{8AF30A56-0079-6F19-0E38-0AF52ACA0ED0}"/>
              </a:ext>
            </a:extLst>
          </p:cNvPr>
          <p:cNvPicPr>
            <a:picLocks noChangeAspect="1"/>
          </p:cNvPicPr>
          <p:nvPr/>
        </p:nvPicPr>
        <p:blipFill>
          <a:blip r:embed="rId2"/>
          <a:srcRect r="5187" b="1"/>
          <a:stretch>
            <a:fillRect/>
          </a:stretch>
        </p:blipFill>
        <p:spPr>
          <a:xfrm>
            <a:off x="8366761" y="787236"/>
            <a:ext cx="3683850" cy="5283528"/>
          </a:xfrm>
          <a:prstGeom prst="rect">
            <a:avLst/>
          </a:prstGeom>
        </p:spPr>
      </p:pic>
    </p:spTree>
    <p:extLst>
      <p:ext uri="{BB962C8B-B14F-4D97-AF65-F5344CB8AC3E}">
        <p14:creationId xmlns:p14="http://schemas.microsoft.com/office/powerpoint/2010/main" val="215642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C8DE3-1B3B-5FED-1A73-262B3A036E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C5EAEE-D040-3C48-3CE1-38ACF3E4E75C}"/>
              </a:ext>
            </a:extLst>
          </p:cNvPr>
          <p:cNvSpPr>
            <a:spLocks noGrp="1"/>
          </p:cNvSpPr>
          <p:nvPr>
            <p:ph type="ctrTitle"/>
          </p:nvPr>
        </p:nvSpPr>
        <p:spPr>
          <a:xfrm>
            <a:off x="282575" y="245162"/>
            <a:ext cx="8161338" cy="6384237"/>
          </a:xfrm>
          <a:solidFill>
            <a:schemeClr val="tx1"/>
          </a:solidFill>
        </p:spPr>
        <p:txBody>
          <a:bodyPr anchor="b">
            <a:noAutofit/>
          </a:bodyPr>
          <a:lstStyle/>
          <a:p>
            <a:pPr algn="l">
              <a:lnSpc>
                <a:spcPct val="107000"/>
              </a:lnSpc>
              <a:spcAft>
                <a:spcPts val="800"/>
              </a:spcAft>
              <a:buNone/>
            </a:pPr>
            <a:r>
              <a:rPr kumimoji="0" lang="en-GB" sz="2000" b="1" i="0" u="none" strike="noStrike" kern="1200" cap="none" spc="0" normalizeH="0" baseline="0" noProof="0">
                <a:ln>
                  <a:noFill/>
                </a:ln>
                <a:solidFill>
                  <a:srgbClr val="FFFF00"/>
                </a:solidFill>
                <a:effectLst/>
                <a:uLnTx/>
                <a:uFillTx/>
                <a:latin typeface="Avenir Next Condensed" panose="020B0506020202020204" pitchFamily="34" charset="0"/>
                <a:ea typeface="Aptos" panose="020B0004020202020204" pitchFamily="34" charset="0"/>
                <a:cs typeface="Times New Roman" panose="02020603050405020304" pitchFamily="18" charset="0"/>
              </a:rPr>
              <a:t>Experience</a:t>
            </a:r>
            <a:br>
              <a:rPr kumimoji="0" lang="en-GB" sz="20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Competing interests</a:t>
            </a: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	Police investigation</a:t>
            </a:r>
            <a:r>
              <a:rPr lang="en-US" sz="2000">
                <a:solidFill>
                  <a:schemeClr val="bg1"/>
                </a:solidFill>
                <a:latin typeface="Avenir Next Condensed" panose="020B0506020202020204" pitchFamily="34" charset="0"/>
                <a:ea typeface="Aptos" panose="020B0004020202020204" pitchFamily="34" charset="0"/>
                <a:cs typeface="Times New Roman" panose="02020603050405020304" pitchFamily="18" charset="0"/>
              </a:rPr>
              <a:t>, </a:t>
            </a: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Securing evidence</a:t>
            </a:r>
            <a:r>
              <a:rPr lang="en-US" sz="2000">
                <a:solidFill>
                  <a:schemeClr val="bg1"/>
                </a:solidFill>
                <a:latin typeface="Avenir Next Condensed" panose="020B0506020202020204" pitchFamily="34" charset="0"/>
                <a:ea typeface="Aptos" panose="020B0004020202020204" pitchFamily="34" charset="0"/>
                <a:cs typeface="Times New Roman" panose="02020603050405020304" pitchFamily="18" charset="0"/>
              </a:rPr>
              <a:t>, </a:t>
            </a: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Defendants well being</a:t>
            </a:r>
            <a:r>
              <a:rPr lang="en-US" sz="2000">
                <a:solidFill>
                  <a:schemeClr val="bg1"/>
                </a:solidFill>
                <a:latin typeface="Avenir Next Condensed" panose="020B0506020202020204" pitchFamily="34" charset="0"/>
                <a:ea typeface="Aptos" panose="020B0004020202020204" pitchFamily="34" charset="0"/>
                <a:cs typeface="Times New Roman" panose="02020603050405020304" pitchFamily="18" charset="0"/>
              </a:rPr>
              <a:t>, </a:t>
            </a: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Legal 	representation</a:t>
            </a: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	</a:t>
            </a: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There have been occasions when I have been called out as the duty solicitor to represent</a:t>
            </a: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During consultation with client – noticed somethings are not quite right – agitated, comprehension of facts limited, scared etc.</a:t>
            </a: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Safeguards in place - GP – General Practitioner – not qualified in mental health, learning difficulties, autism</a:t>
            </a: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Fit for interview – This is not the same as fit to answer questions!</a:t>
            </a: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	To protect the individual’s rights, dignity, ensure they are not overwhelmed </a:t>
            </a:r>
            <a:r>
              <a:rPr kumimoji="0" lang="en-US" sz="2000" b="0" i="0" u="none" strike="noStrike" kern="1200" cap="none" spc="0" normalizeH="0" baseline="0" noProof="0" err="1">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etc</a:t>
            </a: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	No comment – submit a written statement – log my representations on the    	custody log.</a:t>
            </a:r>
            <a:endParaRPr lang="en-GB" sz="2000">
              <a:solidFill>
                <a:schemeClr val="bg1"/>
              </a:solidFill>
              <a:latin typeface="Avenir Next Condensed" panose="020B0506020202020204" pitchFamily="34" charset="0"/>
            </a:endParaRPr>
          </a:p>
        </p:txBody>
      </p:sp>
      <p:pic>
        <p:nvPicPr>
          <p:cNvPr id="3" name="Picture 2">
            <a:extLst>
              <a:ext uri="{FF2B5EF4-FFF2-40B4-BE49-F238E27FC236}">
                <a16:creationId xmlns:a16="http://schemas.microsoft.com/office/drawing/2014/main" id="{7E48F738-EB91-811B-55C9-3CCC85F8D841}"/>
              </a:ext>
            </a:extLst>
          </p:cNvPr>
          <p:cNvPicPr>
            <a:picLocks noChangeAspect="1"/>
          </p:cNvPicPr>
          <p:nvPr/>
        </p:nvPicPr>
        <p:blipFill>
          <a:blip r:embed="rId2"/>
          <a:stretch>
            <a:fillRect/>
          </a:stretch>
        </p:blipFill>
        <p:spPr>
          <a:xfrm>
            <a:off x="8797925" y="3172645"/>
            <a:ext cx="3111500" cy="3187700"/>
          </a:xfrm>
          <a:prstGeom prst="rect">
            <a:avLst/>
          </a:prstGeom>
        </p:spPr>
      </p:pic>
      <p:pic>
        <p:nvPicPr>
          <p:cNvPr id="5" name="Picture 4">
            <a:extLst>
              <a:ext uri="{FF2B5EF4-FFF2-40B4-BE49-F238E27FC236}">
                <a16:creationId xmlns:a16="http://schemas.microsoft.com/office/drawing/2014/main" id="{A8EC3807-238E-9D80-EB38-A989B3E8CD8A}"/>
              </a:ext>
            </a:extLst>
          </p:cNvPr>
          <p:cNvPicPr>
            <a:picLocks noChangeAspect="1"/>
          </p:cNvPicPr>
          <p:nvPr/>
        </p:nvPicPr>
        <p:blipFill>
          <a:blip r:embed="rId3"/>
          <a:srcRect r="5187" b="1"/>
          <a:stretch>
            <a:fillRect/>
          </a:stretch>
        </p:blipFill>
        <p:spPr>
          <a:xfrm>
            <a:off x="9313234" y="188159"/>
            <a:ext cx="2080881" cy="2984486"/>
          </a:xfrm>
          <a:prstGeom prst="rect">
            <a:avLst/>
          </a:prstGeom>
        </p:spPr>
      </p:pic>
    </p:spTree>
    <p:extLst>
      <p:ext uri="{BB962C8B-B14F-4D97-AF65-F5344CB8AC3E}">
        <p14:creationId xmlns:p14="http://schemas.microsoft.com/office/powerpoint/2010/main" val="3958681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5E414-AFD8-761E-5DB5-F89340D77D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E3EFDC-A641-C3F4-3AFE-83E25A7B8C8F}"/>
              </a:ext>
            </a:extLst>
          </p:cNvPr>
          <p:cNvSpPr>
            <a:spLocks noGrp="1"/>
          </p:cNvSpPr>
          <p:nvPr>
            <p:ph type="ctrTitle"/>
          </p:nvPr>
        </p:nvSpPr>
        <p:spPr>
          <a:xfrm>
            <a:off x="161048" y="73253"/>
            <a:ext cx="9027687" cy="6711494"/>
          </a:xfrm>
          <a:solidFill>
            <a:schemeClr val="tx1"/>
          </a:solidFill>
        </p:spPr>
        <p:txBody>
          <a:bodyPr anchor="b">
            <a:noAutofit/>
          </a:bodyPr>
          <a:lstStyle/>
          <a:p>
            <a:pPr algn="l">
              <a:lnSpc>
                <a:spcPct val="107000"/>
              </a:lnSpc>
              <a:spcAft>
                <a:spcPts val="800"/>
              </a:spcAft>
              <a:buNone/>
            </a:pPr>
            <a:r>
              <a:rPr kumimoji="0" lang="en-GB" sz="18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Fitness to Plead</a:t>
            </a:r>
            <a:br>
              <a:rPr kumimoji="0" lang="en-GB" sz="18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8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What Is “Fitness to Plead”?</a:t>
            </a:r>
            <a:b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It’s all about whether someone has the mental and cognitive ability to understand and take part in criminal proceedings. If a person can’t do this because of a mental disorder, brain injury, or learning disability, they may be found unfit to plead, meaning they cannot be fairly tried in the usual way. </a:t>
            </a:r>
            <a:b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Questions the court must ask </a:t>
            </a:r>
            <a:b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	Can the defendant understand the charges?</a:t>
            </a:r>
            <a:b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	Can they decide how to plead?</a:t>
            </a:r>
            <a:b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	Can they instruct their solicitor or barrister?</a:t>
            </a:r>
            <a:b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	Can they follow what’s happening in court?</a:t>
            </a:r>
            <a:b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	And could they give evidence if needed?</a:t>
            </a:r>
            <a:b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If the answer to several of these is no, the person may be deemed unfit to plead.</a:t>
            </a:r>
            <a:br>
              <a:rPr kumimoji="0" lang="en-US" sz="1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800" b="1" i="0" u="none" strike="noStrike" kern="1200" cap="none" spc="0" normalizeH="0" baseline="0" noProof="0">
                <a:ln>
                  <a:noFill/>
                </a:ln>
                <a:solidFill>
                  <a:srgbClr val="FFFF00"/>
                </a:solidFill>
                <a:effectLst/>
                <a:uLnTx/>
                <a:uFillTx/>
                <a:latin typeface="Avenir Next Condensed" panose="020B0506020202020204" pitchFamily="34" charset="0"/>
                <a:ea typeface="Aptos" panose="020B0004020202020204" pitchFamily="34" charset="0"/>
                <a:cs typeface="Times New Roman" panose="02020603050405020304" pitchFamily="18" charset="0"/>
              </a:rPr>
              <a:t>Why Fitness to Plead Matters</a:t>
            </a:r>
            <a:br>
              <a:rPr kumimoji="0" lang="en-US" sz="1800" b="0" i="0" u="none" strike="noStrike" kern="1200" cap="none" spc="0" normalizeH="0" baseline="0" noProof="0">
                <a:ln>
                  <a:noFill/>
                </a:ln>
                <a:solidFill>
                  <a:srgbClr val="FFFF00"/>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1800" b="0" i="0" u="none" strike="noStrike" kern="1200" cap="none" spc="0" normalizeH="0" baseline="0" noProof="0">
                <a:ln>
                  <a:noFill/>
                </a:ln>
                <a:solidFill>
                  <a:srgbClr val="FFFF00"/>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800" b="0" i="0" u="none" strike="noStrike" kern="1200" cap="none" spc="0" normalizeH="0" baseline="0" noProof="0">
                <a:ln>
                  <a:noFill/>
                </a:ln>
                <a:solidFill>
                  <a:srgbClr val="FFFF00"/>
                </a:solidFill>
                <a:effectLst/>
                <a:uLnTx/>
                <a:uFillTx/>
                <a:latin typeface="Avenir Next Condensed" panose="020B0506020202020204" pitchFamily="34" charset="0"/>
                <a:ea typeface="Aptos" panose="020B0004020202020204" pitchFamily="34" charset="0"/>
                <a:cs typeface="Times New Roman" panose="02020603050405020304" pitchFamily="18" charset="0"/>
              </a:rPr>
              <a:t>Fitness to plead is more than a legal technicality, it’s a reflection of how a just society treats people with mental health difficulties, learning difficulties, autism.</a:t>
            </a:r>
            <a:br>
              <a:rPr kumimoji="0" lang="en-US" sz="1800" b="0" i="0" u="none" strike="noStrike" kern="1200" cap="none" spc="0" normalizeH="0" baseline="0" noProof="0">
                <a:ln>
                  <a:noFill/>
                </a:ln>
                <a:solidFill>
                  <a:srgbClr val="FFFF00"/>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1800" b="0" i="0" u="none" strike="noStrike" kern="1200" cap="none" spc="0" normalizeH="0" baseline="0" noProof="0">
                <a:ln>
                  <a:noFill/>
                </a:ln>
                <a:solidFill>
                  <a:srgbClr val="FFFF00"/>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800" b="0" i="0" u="none" strike="noStrike" kern="1200" cap="none" spc="0" normalizeH="0" baseline="0" noProof="0">
                <a:ln>
                  <a:noFill/>
                </a:ln>
                <a:solidFill>
                  <a:srgbClr val="FFFF00"/>
                </a:solidFill>
                <a:effectLst/>
                <a:uLnTx/>
                <a:uFillTx/>
                <a:latin typeface="Avenir Next Condensed" panose="020B0506020202020204" pitchFamily="34" charset="0"/>
                <a:ea typeface="Aptos" panose="020B0004020202020204" pitchFamily="34" charset="0"/>
                <a:cs typeface="Times New Roman" panose="02020603050405020304" pitchFamily="18" charset="0"/>
              </a:rPr>
              <a:t>It ensures that the right to a fair trial, protected by Article 6 of the Human Rights Act 1998, is meaningful for everyone, regardless of their psychological condition.</a:t>
            </a:r>
            <a:endParaRPr lang="en-GB" sz="1800">
              <a:solidFill>
                <a:srgbClr val="FFFF00"/>
              </a:solidFill>
              <a:latin typeface="Avenir Next Condensed" panose="020B0506020202020204" pitchFamily="34" charset="0"/>
            </a:endParaRPr>
          </a:p>
        </p:txBody>
      </p:sp>
      <p:pic>
        <p:nvPicPr>
          <p:cNvPr id="3" name="Picture 2">
            <a:extLst>
              <a:ext uri="{FF2B5EF4-FFF2-40B4-BE49-F238E27FC236}">
                <a16:creationId xmlns:a16="http://schemas.microsoft.com/office/drawing/2014/main" id="{5E073063-F17F-7722-7BCF-1CBC44411561}"/>
              </a:ext>
            </a:extLst>
          </p:cNvPr>
          <p:cNvPicPr>
            <a:picLocks noChangeAspect="1"/>
          </p:cNvPicPr>
          <p:nvPr/>
        </p:nvPicPr>
        <p:blipFill>
          <a:blip r:embed="rId2"/>
          <a:stretch>
            <a:fillRect/>
          </a:stretch>
        </p:blipFill>
        <p:spPr>
          <a:xfrm flipH="1">
            <a:off x="9307430" y="602909"/>
            <a:ext cx="2658123" cy="2723221"/>
          </a:xfrm>
          <a:prstGeom prst="rect">
            <a:avLst/>
          </a:prstGeom>
        </p:spPr>
      </p:pic>
      <p:pic>
        <p:nvPicPr>
          <p:cNvPr id="4" name="Picture 3">
            <a:extLst>
              <a:ext uri="{FF2B5EF4-FFF2-40B4-BE49-F238E27FC236}">
                <a16:creationId xmlns:a16="http://schemas.microsoft.com/office/drawing/2014/main" id="{5A1F218E-4F86-7D63-4EAF-F7F6AE5DDBC3}"/>
              </a:ext>
            </a:extLst>
          </p:cNvPr>
          <p:cNvPicPr>
            <a:picLocks noChangeAspect="1"/>
          </p:cNvPicPr>
          <p:nvPr/>
        </p:nvPicPr>
        <p:blipFill>
          <a:blip r:embed="rId3"/>
          <a:stretch>
            <a:fillRect/>
          </a:stretch>
        </p:blipFill>
        <p:spPr>
          <a:xfrm>
            <a:off x="9247783" y="4126230"/>
            <a:ext cx="2777415" cy="1822451"/>
          </a:xfrm>
          <a:prstGeom prst="rect">
            <a:avLst/>
          </a:prstGeom>
        </p:spPr>
      </p:pic>
    </p:spTree>
    <p:extLst>
      <p:ext uri="{BB962C8B-B14F-4D97-AF65-F5344CB8AC3E}">
        <p14:creationId xmlns:p14="http://schemas.microsoft.com/office/powerpoint/2010/main" val="175699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7">
            <a:extLst>
              <a:ext uri="{FF2B5EF4-FFF2-40B4-BE49-F238E27FC236}">
                <a16:creationId xmlns:a16="http://schemas.microsoft.com/office/drawing/2014/main" id="{8D2AD2E6-0BB3-3E69-6FC7-46F5495FBBE4}"/>
              </a:ext>
            </a:extLst>
          </p:cNvPr>
          <p:cNvPicPr>
            <a:picLocks noGrp="1" noChangeAspect="1"/>
          </p:cNvPicPr>
          <p:nvPr>
            <p:ph idx="1"/>
          </p:nvPr>
        </p:nvPicPr>
        <p:blipFill>
          <a:blip r:embed="rId2"/>
          <a:srcRect r="14579"/>
          <a:stretch>
            <a:fillRect/>
          </a:stretch>
        </p:blipFill>
        <p:spPr>
          <a:xfrm>
            <a:off x="3882570" y="57160"/>
            <a:ext cx="8309429" cy="6857990"/>
          </a:xfrm>
          <a:custGeom>
            <a:avLst/>
            <a:gdLst/>
            <a:ahLst/>
            <a:cxnLst/>
            <a:rect l="l" t="t" r="r" b="b"/>
            <a:pathLst>
              <a:path w="12192000" h="6858000">
                <a:moveTo>
                  <a:pt x="0" y="0"/>
                </a:moveTo>
                <a:lnTo>
                  <a:pt x="12192000" y="0"/>
                </a:lnTo>
                <a:lnTo>
                  <a:pt x="12192000" y="6858000"/>
                </a:lnTo>
                <a:lnTo>
                  <a:pt x="0" y="6858000"/>
                </a:lnTo>
                <a:close/>
              </a:path>
            </a:pathLst>
          </a:custGeom>
        </p:spPr>
      </p:pic>
      <p:grpSp>
        <p:nvGrpSpPr>
          <p:cNvPr id="11" name="Group 10">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12" name="Freeform: Shape 11">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3" name="Group 12">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4" name="Group 13">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8" name="Freeform: Shape 17">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5" name="Group 14">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16" name="Freeform: Shape 15">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7" name="TextBox 6">
            <a:extLst>
              <a:ext uri="{FF2B5EF4-FFF2-40B4-BE49-F238E27FC236}">
                <a16:creationId xmlns:a16="http://schemas.microsoft.com/office/drawing/2014/main" id="{3D27FEE3-D84A-6887-CF2F-B66B2B0D6057}"/>
              </a:ext>
            </a:extLst>
          </p:cNvPr>
          <p:cNvSpPr txBox="1"/>
          <p:nvPr/>
        </p:nvSpPr>
        <p:spPr>
          <a:xfrm>
            <a:off x="457200" y="328612"/>
            <a:ext cx="2617470" cy="1384995"/>
          </a:xfrm>
          <a:prstGeom prst="rect">
            <a:avLst/>
          </a:prstGeom>
          <a:noFill/>
        </p:spPr>
        <p:txBody>
          <a:bodyPr wrap="square" rtlCol="0">
            <a:spAutoFit/>
          </a:bodyPr>
          <a:lstStyle/>
          <a:p>
            <a:r>
              <a:rPr lang="en-US" sz="2800" dirty="0">
                <a:solidFill>
                  <a:schemeClr val="bg1"/>
                </a:solidFill>
                <a:latin typeface="Avenir Next Condensed" panose="020B0506020202020204" pitchFamily="34" charset="0"/>
              </a:rPr>
              <a:t>Autistic women and legal challenges</a:t>
            </a:r>
          </a:p>
        </p:txBody>
      </p:sp>
      <p:sp>
        <p:nvSpPr>
          <p:cNvPr id="9" name="TextBox 8">
            <a:extLst>
              <a:ext uri="{FF2B5EF4-FFF2-40B4-BE49-F238E27FC236}">
                <a16:creationId xmlns:a16="http://schemas.microsoft.com/office/drawing/2014/main" id="{30AFEEF1-BA49-BFC1-FF4F-ACB1831D0A47}"/>
              </a:ext>
            </a:extLst>
          </p:cNvPr>
          <p:cNvSpPr txBox="1"/>
          <p:nvPr/>
        </p:nvSpPr>
        <p:spPr>
          <a:xfrm>
            <a:off x="98487" y="2042220"/>
            <a:ext cx="3520440" cy="4124206"/>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FFFF00"/>
                </a:solidFill>
                <a:latin typeface="Arial Narrow" panose="020B0606020202030204" pitchFamily="34" charset="0"/>
              </a:rPr>
              <a:t>Vulnerable autistic people are more likely to be victims of crime </a:t>
            </a:r>
            <a:r>
              <a:rPr lang="en-US" sz="1000" dirty="0">
                <a:solidFill>
                  <a:srgbClr val="FF0000"/>
                </a:solidFill>
                <a:latin typeface="Avenir Next Condensed" panose="020B0506020202020204" pitchFamily="34" charset="0"/>
              </a:rPr>
              <a:t>(Collins , 2022) </a:t>
            </a:r>
          </a:p>
          <a:p>
            <a:pPr marL="285750" indent="-285750">
              <a:buFont typeface="Arial" panose="020B0604020202020204" pitchFamily="34" charset="0"/>
              <a:buChar char="•"/>
            </a:pPr>
            <a:endParaRPr lang="en-US" dirty="0">
              <a:solidFill>
                <a:srgbClr val="FFFF00"/>
              </a:solidFill>
              <a:latin typeface="Arial Narrow" panose="020B0606020202030204" pitchFamily="34" charset="0"/>
            </a:endParaRPr>
          </a:p>
          <a:p>
            <a:pPr marL="285750" indent="-285750">
              <a:buFont typeface="Arial" panose="020B0604020202020204" pitchFamily="34" charset="0"/>
              <a:buChar char="•"/>
            </a:pPr>
            <a:r>
              <a:rPr lang="en-US" dirty="0">
                <a:solidFill>
                  <a:srgbClr val="FFFF00"/>
                </a:solidFill>
                <a:latin typeface="Arial Narrow" panose="020B0606020202030204" pitchFamily="34" charset="0"/>
              </a:rPr>
              <a:t>Despite vulnerable autistic individuals being less likely to engage in general criminal activity </a:t>
            </a:r>
            <a:r>
              <a:rPr lang="en-US" sz="1000" dirty="0">
                <a:solidFill>
                  <a:srgbClr val="FF0000"/>
                </a:solidFill>
                <a:latin typeface="Avenir Next Condensed" panose="020B0506020202020204" pitchFamily="34" charset="0"/>
              </a:rPr>
              <a:t>(Chester, 2022; Collins, 2023)</a:t>
            </a:r>
          </a:p>
          <a:p>
            <a:pPr marL="285750" indent="-285750">
              <a:buFont typeface="Arial" panose="020B0604020202020204" pitchFamily="34" charset="0"/>
              <a:buChar char="•"/>
            </a:pPr>
            <a:endParaRPr lang="en-US" dirty="0">
              <a:solidFill>
                <a:srgbClr val="FFFF00"/>
              </a:solidFill>
              <a:latin typeface="Arial Narrow" panose="020B0606020202030204" pitchFamily="34" charset="0"/>
            </a:endParaRPr>
          </a:p>
          <a:p>
            <a:pPr marL="285750" indent="-285750">
              <a:buFont typeface="Arial" panose="020B0604020202020204" pitchFamily="34" charset="0"/>
              <a:buChar char="•"/>
            </a:pPr>
            <a:r>
              <a:rPr lang="en-US" dirty="0">
                <a:solidFill>
                  <a:srgbClr val="FFFF00"/>
                </a:solidFill>
                <a:latin typeface="Arial Narrow" panose="020B0606020202030204" pitchFamily="34" charset="0"/>
              </a:rPr>
              <a:t>Autistic individuals are overrepresented in the  Criminal Justice system (CJS) ~1% Population, but 3 - 48% psychiatric prison </a:t>
            </a:r>
            <a:r>
              <a:rPr lang="en-US" sz="1000" dirty="0">
                <a:solidFill>
                  <a:srgbClr val="FF0000"/>
                </a:solidFill>
                <a:latin typeface="Avenir Next Condensed" panose="020B0506020202020204" pitchFamily="34" charset="0"/>
              </a:rPr>
              <a:t>population ( Chester, 2022). </a:t>
            </a:r>
          </a:p>
          <a:p>
            <a:pPr marL="285750" indent="-285750">
              <a:buFont typeface="Arial" panose="020B0604020202020204" pitchFamily="34" charset="0"/>
              <a:buChar char="•"/>
            </a:pPr>
            <a:endParaRPr lang="en-US" dirty="0">
              <a:solidFill>
                <a:schemeClr val="bg1"/>
              </a:solidFill>
              <a:latin typeface="Arial Narrow" panose="020B0606020202030204" pitchFamily="34" charset="0"/>
            </a:endParaRPr>
          </a:p>
          <a:p>
            <a:endParaRPr lang="en-US"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3917597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DF4B7-A102-04E8-DEE8-9970AE2E9E3E}"/>
              </a:ext>
            </a:extLst>
          </p:cNvPr>
          <p:cNvSpPr>
            <a:spLocks noGrp="1"/>
          </p:cNvSpPr>
          <p:nvPr>
            <p:ph type="title"/>
          </p:nvPr>
        </p:nvSpPr>
        <p:spPr>
          <a:xfrm>
            <a:off x="422910" y="365125"/>
            <a:ext cx="11346180" cy="3498216"/>
          </a:xfrm>
          <a:solidFill>
            <a:schemeClr val="tx1"/>
          </a:solidFill>
        </p:spPr>
        <p:txBody>
          <a:bodyPr>
            <a:normAutofit/>
          </a:bodyPr>
          <a:lstStyle/>
          <a:p>
            <a:r>
              <a:rPr lang="en-US" dirty="0">
                <a:solidFill>
                  <a:schemeClr val="bg1"/>
                </a:solidFill>
                <a:latin typeface="Avenir Next Condensed" panose="020B0506020202020204" pitchFamily="34" charset="0"/>
              </a:rPr>
              <a:t>Autistic women are more likely to be victims of  violence and crime </a:t>
            </a:r>
            <a:r>
              <a:rPr lang="en-US" sz="1100" dirty="0">
                <a:solidFill>
                  <a:srgbClr val="FF0000"/>
                </a:solidFill>
                <a:latin typeface="Avenir Next Condensed" panose="020B0506020202020204" pitchFamily="34" charset="0"/>
              </a:rPr>
              <a:t>(Pecora, 2019; Reuben 2021; </a:t>
            </a:r>
            <a:r>
              <a:rPr lang="en-US" sz="1100" dirty="0" err="1">
                <a:solidFill>
                  <a:srgbClr val="FF0000"/>
                </a:solidFill>
                <a:latin typeface="Avenir Next Condensed" panose="020B0506020202020204" pitchFamily="34" charset="0"/>
              </a:rPr>
              <a:t>Thrundle</a:t>
            </a:r>
            <a:r>
              <a:rPr lang="en-US" sz="1100" dirty="0">
                <a:solidFill>
                  <a:srgbClr val="FF0000"/>
                </a:solidFill>
                <a:latin typeface="Avenir Next Condensed" panose="020B0506020202020204" pitchFamily="34" charset="0"/>
              </a:rPr>
              <a:t>, 2023; Dike, 2025). </a:t>
            </a:r>
            <a:br>
              <a:rPr lang="en-US" dirty="0">
                <a:solidFill>
                  <a:schemeClr val="bg1"/>
                </a:solidFill>
                <a:latin typeface="Avenir Next Condensed" panose="020B0506020202020204" pitchFamily="34" charset="0"/>
              </a:rPr>
            </a:br>
            <a:r>
              <a:rPr lang="en-US" dirty="0">
                <a:solidFill>
                  <a:schemeClr val="bg1"/>
                </a:solidFill>
                <a:latin typeface="Avenir Next Condensed" panose="020B0506020202020204" pitchFamily="34" charset="0"/>
              </a:rPr>
              <a:t>88.4% autistic women experience rape and over </a:t>
            </a:r>
            <a:br>
              <a:rPr lang="en-US" dirty="0">
                <a:solidFill>
                  <a:schemeClr val="bg1"/>
                </a:solidFill>
                <a:latin typeface="Avenir Next Condensed" panose="020B0506020202020204" pitchFamily="34" charset="0"/>
              </a:rPr>
            </a:br>
            <a:r>
              <a:rPr lang="en-US" dirty="0">
                <a:solidFill>
                  <a:schemeClr val="bg1"/>
                </a:solidFill>
                <a:latin typeface="Avenir Next Condensed" panose="020B0506020202020204" pitchFamily="34" charset="0"/>
              </a:rPr>
              <a:t>60% before the age of 18 years </a:t>
            </a:r>
            <a:r>
              <a:rPr lang="en-US" sz="1100" dirty="0">
                <a:solidFill>
                  <a:srgbClr val="FF0000"/>
                </a:solidFill>
                <a:latin typeface="Avenir Next Condensed" panose="020B0506020202020204" pitchFamily="34" charset="0"/>
              </a:rPr>
              <a:t>(</a:t>
            </a:r>
            <a:r>
              <a:rPr lang="en-US" sz="1100" dirty="0" err="1">
                <a:solidFill>
                  <a:srgbClr val="FF0000"/>
                </a:solidFill>
                <a:latin typeface="Avenir Next Condensed" panose="020B0506020202020204" pitchFamily="34" charset="0"/>
              </a:rPr>
              <a:t>Cazalis</a:t>
            </a:r>
            <a:r>
              <a:rPr lang="en-US" sz="1100" dirty="0">
                <a:solidFill>
                  <a:srgbClr val="FF0000"/>
                </a:solidFill>
                <a:latin typeface="Avenir Next Condensed" panose="020B0506020202020204" pitchFamily="34" charset="0"/>
              </a:rPr>
              <a:t>, 2022)</a:t>
            </a:r>
            <a:br>
              <a:rPr lang="en-GB" dirty="0">
                <a:latin typeface="Avenir Next Condensed" panose="020B0506020202020204" pitchFamily="34" charset="0"/>
              </a:rPr>
            </a:br>
            <a:r>
              <a:rPr lang="en-GB" dirty="0">
                <a:solidFill>
                  <a:schemeClr val="bg1"/>
                </a:solidFill>
                <a:latin typeface="Avenir Next Condensed" panose="020B0506020202020204" pitchFamily="34" charset="0"/>
              </a:rPr>
              <a:t>50.4% of autistic children are subjected to  sex abuse </a:t>
            </a:r>
            <a:r>
              <a:rPr lang="en-GB" sz="1100" dirty="0">
                <a:solidFill>
                  <a:srgbClr val="FF0000"/>
                </a:solidFill>
                <a:latin typeface="Avenir Next Condensed" panose="020B0506020202020204" pitchFamily="34" charset="0"/>
              </a:rPr>
              <a:t>(Dike, 2025)</a:t>
            </a:r>
            <a:endParaRPr lang="en-US" sz="1100" dirty="0">
              <a:solidFill>
                <a:srgbClr val="FF0000"/>
              </a:solidFill>
              <a:latin typeface="Avenir Next Condensed" panose="020B0506020202020204" pitchFamily="34" charset="0"/>
            </a:endParaRPr>
          </a:p>
        </p:txBody>
      </p:sp>
      <p:pic>
        <p:nvPicPr>
          <p:cNvPr id="7" name="Content Placeholder 6">
            <a:extLst>
              <a:ext uri="{FF2B5EF4-FFF2-40B4-BE49-F238E27FC236}">
                <a16:creationId xmlns:a16="http://schemas.microsoft.com/office/drawing/2014/main" id="{FE337C1D-C50A-56EC-E798-9EB19D6BDA0C}"/>
              </a:ext>
            </a:extLst>
          </p:cNvPr>
          <p:cNvPicPr>
            <a:picLocks noGrp="1" noChangeAspect="1"/>
          </p:cNvPicPr>
          <p:nvPr>
            <p:ph sz="half" idx="1"/>
          </p:nvPr>
        </p:nvPicPr>
        <p:blipFill>
          <a:blip r:embed="rId2"/>
          <a:stretch>
            <a:fillRect/>
          </a:stretch>
        </p:blipFill>
        <p:spPr>
          <a:xfrm>
            <a:off x="8821194" y="3863341"/>
            <a:ext cx="2947896" cy="2009427"/>
          </a:xfrm>
          <a:prstGeom prst="rect">
            <a:avLst/>
          </a:prstGeom>
        </p:spPr>
      </p:pic>
      <p:sp>
        <p:nvSpPr>
          <p:cNvPr id="4" name="Content Placeholder 3">
            <a:extLst>
              <a:ext uri="{FF2B5EF4-FFF2-40B4-BE49-F238E27FC236}">
                <a16:creationId xmlns:a16="http://schemas.microsoft.com/office/drawing/2014/main" id="{50F409A2-4D3D-ABE3-D8B5-D8CE8DEBCB32}"/>
              </a:ext>
            </a:extLst>
          </p:cNvPr>
          <p:cNvSpPr>
            <a:spLocks noGrp="1"/>
          </p:cNvSpPr>
          <p:nvPr>
            <p:ph sz="half" idx="2"/>
          </p:nvPr>
        </p:nvSpPr>
        <p:spPr>
          <a:xfrm>
            <a:off x="3623310" y="4017056"/>
            <a:ext cx="7258050" cy="2674621"/>
          </a:xfrm>
        </p:spPr>
        <p:txBody>
          <a:bodyPr>
            <a:normAutofit/>
          </a:bodyPr>
          <a:lstStyle/>
          <a:p>
            <a:pPr marL="0" indent="0">
              <a:buNone/>
            </a:pPr>
            <a:r>
              <a:rPr lang="en-GB" dirty="0">
                <a:latin typeface="Avenir Next Condensed" panose="020B0506020202020204" pitchFamily="34" charset="0"/>
              </a:rPr>
              <a:t>Key drivers include </a:t>
            </a:r>
          </a:p>
          <a:p>
            <a:r>
              <a:rPr lang="en-GB" sz="2200" dirty="0">
                <a:latin typeface="Avenir Next Condensed" panose="020B0506020202020204" pitchFamily="34" charset="0"/>
              </a:rPr>
              <a:t>communication differences </a:t>
            </a:r>
          </a:p>
          <a:p>
            <a:r>
              <a:rPr lang="en-GB" sz="2200" dirty="0">
                <a:latin typeface="Avenir Next Condensed" panose="020B0506020202020204" pitchFamily="34" charset="0"/>
              </a:rPr>
              <a:t>social naivety, </a:t>
            </a:r>
          </a:p>
          <a:p>
            <a:r>
              <a:rPr lang="en-GB" sz="2200" dirty="0">
                <a:latin typeface="Avenir Next Condensed" panose="020B0506020202020204" pitchFamily="34" charset="0"/>
              </a:rPr>
              <a:t>compliance, </a:t>
            </a:r>
          </a:p>
          <a:p>
            <a:r>
              <a:rPr lang="en-GB" sz="2200" dirty="0">
                <a:latin typeface="Avenir Next Condensed" panose="020B0506020202020204" pitchFamily="34" charset="0"/>
              </a:rPr>
              <a:t>limited sex education, </a:t>
            </a:r>
          </a:p>
          <a:p>
            <a:r>
              <a:rPr lang="en-GB" sz="2200" dirty="0">
                <a:latin typeface="Avenir Next Condensed" panose="020B0506020202020204" pitchFamily="34" charset="0"/>
              </a:rPr>
              <a:t>perpetrators </a:t>
            </a:r>
            <a:r>
              <a:rPr lang="en-GB" sz="2200" b="1" dirty="0">
                <a:latin typeface="Avenir Next Condensed" panose="020B0506020202020204" pitchFamily="34" charset="0"/>
              </a:rPr>
              <a:t>actively target</a:t>
            </a:r>
            <a:r>
              <a:rPr lang="en-GB" sz="2200" dirty="0">
                <a:latin typeface="Avenir Next Condensed" panose="020B0506020202020204" pitchFamily="34" charset="0"/>
              </a:rPr>
              <a:t> neurodivergent individuals. </a:t>
            </a:r>
            <a:r>
              <a:rPr lang="en-GB" sz="1100" dirty="0">
                <a:solidFill>
                  <a:srgbClr val="FF0000"/>
                </a:solidFill>
                <a:latin typeface="Avenir Next Condensed" panose="020B0506020202020204" pitchFamily="34" charset="0"/>
              </a:rPr>
              <a:t>(Fisher &amp; Taylor, 2016)</a:t>
            </a:r>
          </a:p>
          <a:p>
            <a:endParaRPr lang="en-US" dirty="0"/>
          </a:p>
        </p:txBody>
      </p:sp>
      <p:pic>
        <p:nvPicPr>
          <p:cNvPr id="10" name="Content Placeholder 6" descr="Photo Stock Many hands, face and abuse with a woman victim feeling fear,  alone or crying in studio on a dark background. Sad, pain and violence with  a scared female suffering with">
            <a:extLst>
              <a:ext uri="{FF2B5EF4-FFF2-40B4-BE49-F238E27FC236}">
                <a16:creationId xmlns:a16="http://schemas.microsoft.com/office/drawing/2014/main" id="{4026D1DE-CB5C-CF8F-7E10-18DDC111793E}"/>
              </a:ext>
            </a:extLst>
          </p:cNvPr>
          <p:cNvPicPr>
            <a:picLocks noChangeAspect="1"/>
          </p:cNvPicPr>
          <p:nvPr/>
        </p:nvPicPr>
        <p:blipFill>
          <a:blip r:embed="rId3"/>
          <a:stretch>
            <a:fillRect/>
          </a:stretch>
        </p:blipFill>
        <p:spPr>
          <a:xfrm>
            <a:off x="422910" y="3924234"/>
            <a:ext cx="2891790" cy="2767443"/>
          </a:xfrm>
          <a:prstGeom prst="rect">
            <a:avLst/>
          </a:prstGeom>
        </p:spPr>
      </p:pic>
    </p:spTree>
    <p:extLst>
      <p:ext uri="{BB962C8B-B14F-4D97-AF65-F5344CB8AC3E}">
        <p14:creationId xmlns:p14="http://schemas.microsoft.com/office/powerpoint/2010/main" val="2916236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A7683-BC01-72C6-5E7D-BAF76E98EAA9}"/>
              </a:ext>
            </a:extLst>
          </p:cNvPr>
          <p:cNvSpPr>
            <a:spLocks noGrp="1"/>
          </p:cNvSpPr>
          <p:nvPr>
            <p:ph type="title"/>
          </p:nvPr>
        </p:nvSpPr>
        <p:spPr>
          <a:xfrm>
            <a:off x="285750" y="365125"/>
            <a:ext cx="11590020" cy="1325563"/>
          </a:xfrm>
          <a:solidFill>
            <a:schemeClr val="tx1"/>
          </a:solidFill>
        </p:spPr>
        <p:txBody>
          <a:bodyPr/>
          <a:lstStyle/>
          <a:p>
            <a:pPr algn="ctr"/>
            <a:r>
              <a:rPr lang="en-US" dirty="0">
                <a:solidFill>
                  <a:schemeClr val="bg1"/>
                </a:solidFill>
                <a:latin typeface="Avenir Next Condensed" panose="020B0506020202020204" pitchFamily="34" charset="0"/>
              </a:rPr>
              <a:t>Difficulties encountered by autistic individuals in CJS</a:t>
            </a:r>
          </a:p>
        </p:txBody>
      </p:sp>
      <p:sp>
        <p:nvSpPr>
          <p:cNvPr id="3" name="Content Placeholder 2">
            <a:extLst>
              <a:ext uri="{FF2B5EF4-FFF2-40B4-BE49-F238E27FC236}">
                <a16:creationId xmlns:a16="http://schemas.microsoft.com/office/drawing/2014/main" id="{94B3BEAE-9FB0-5DB2-17C8-8CEAFD3B4831}"/>
              </a:ext>
            </a:extLst>
          </p:cNvPr>
          <p:cNvSpPr>
            <a:spLocks noGrp="1"/>
          </p:cNvSpPr>
          <p:nvPr>
            <p:ph sz="half" idx="1"/>
          </p:nvPr>
        </p:nvSpPr>
        <p:spPr/>
        <p:txBody>
          <a:bodyPr>
            <a:normAutofit/>
          </a:bodyPr>
          <a:lstStyle/>
          <a:p>
            <a:r>
              <a:rPr lang="en-US" dirty="0">
                <a:latin typeface="Avenir Next Condensed" panose="020B0506020202020204" pitchFamily="34" charset="0"/>
              </a:rPr>
              <a:t>Easily intimidated  due to sensory issues causing meltdowns and non-compliance </a:t>
            </a:r>
            <a:r>
              <a:rPr lang="en-US" sz="1000" dirty="0">
                <a:solidFill>
                  <a:srgbClr val="FF0000"/>
                </a:solidFill>
                <a:latin typeface="Avenir Next Condensed" panose="020B0506020202020204" pitchFamily="34" charset="0"/>
              </a:rPr>
              <a:t>(</a:t>
            </a:r>
            <a:r>
              <a:rPr lang="en-US" sz="1000" dirty="0" err="1">
                <a:solidFill>
                  <a:srgbClr val="FF0000"/>
                </a:solidFill>
                <a:latin typeface="Avenir Next Condensed" panose="020B0506020202020204" pitchFamily="34" charset="0"/>
              </a:rPr>
              <a:t>Slavny</a:t>
            </a:r>
            <a:r>
              <a:rPr lang="en-US" sz="1000" dirty="0">
                <a:solidFill>
                  <a:srgbClr val="FF0000"/>
                </a:solidFill>
                <a:latin typeface="Avenir Next Condensed" panose="020B0506020202020204" pitchFamily="34" charset="0"/>
              </a:rPr>
              <a:t>-Cross, 2022)</a:t>
            </a:r>
          </a:p>
          <a:p>
            <a:r>
              <a:rPr lang="en-US" dirty="0">
                <a:latin typeface="Avenir Next Condensed" panose="020B0506020202020204" pitchFamily="34" charset="0"/>
              </a:rPr>
              <a:t>Literal Interpretation of legal Language, Police cautions, leading to misunderstandings and self-incrimination </a:t>
            </a:r>
            <a:r>
              <a:rPr lang="en-US" sz="1000" dirty="0">
                <a:solidFill>
                  <a:srgbClr val="FF0000"/>
                </a:solidFill>
                <a:latin typeface="Avenir Next Condensed" panose="020B0506020202020204" pitchFamily="34" charset="0"/>
              </a:rPr>
              <a:t>(Maras, 2021)</a:t>
            </a:r>
          </a:p>
          <a:p>
            <a:r>
              <a:rPr lang="en-US" dirty="0">
                <a:latin typeface="Avenir Next Condensed" panose="020B0506020202020204" pitchFamily="34" charset="0"/>
              </a:rPr>
              <a:t>Impaired theory of mind – can’t infer intentions of others, vulnerable to exploitation  and manipulation </a:t>
            </a:r>
            <a:r>
              <a:rPr lang="en-US" sz="1000" dirty="0">
                <a:solidFill>
                  <a:srgbClr val="FF0000"/>
                </a:solidFill>
                <a:latin typeface="Avenir Next Condensed" panose="020B0506020202020204" pitchFamily="34" charset="0"/>
              </a:rPr>
              <a:t>(</a:t>
            </a:r>
            <a:r>
              <a:rPr lang="en-US" sz="1000" dirty="0" err="1">
                <a:solidFill>
                  <a:srgbClr val="FF0000"/>
                </a:solidFill>
                <a:latin typeface="Avenir Next Condensed" panose="020B0506020202020204" pitchFamily="34" charset="0"/>
              </a:rPr>
              <a:t>Freckelton</a:t>
            </a:r>
            <a:r>
              <a:rPr lang="en-US" sz="1000" dirty="0">
                <a:solidFill>
                  <a:srgbClr val="FF0000"/>
                </a:solidFill>
                <a:latin typeface="Avenir Next Condensed" panose="020B0506020202020204" pitchFamily="34" charset="0"/>
              </a:rPr>
              <a:t>, 2013) </a:t>
            </a:r>
          </a:p>
        </p:txBody>
      </p:sp>
      <p:sp>
        <p:nvSpPr>
          <p:cNvPr id="4" name="Content Placeholder 3">
            <a:extLst>
              <a:ext uri="{FF2B5EF4-FFF2-40B4-BE49-F238E27FC236}">
                <a16:creationId xmlns:a16="http://schemas.microsoft.com/office/drawing/2014/main" id="{3C470399-710E-477F-0FA6-0F04DD2B6520}"/>
              </a:ext>
            </a:extLst>
          </p:cNvPr>
          <p:cNvSpPr>
            <a:spLocks noGrp="1"/>
          </p:cNvSpPr>
          <p:nvPr>
            <p:ph sz="half" idx="2"/>
          </p:nvPr>
        </p:nvSpPr>
        <p:spPr/>
        <p:txBody>
          <a:bodyPr>
            <a:normAutofit/>
          </a:bodyPr>
          <a:lstStyle/>
          <a:p>
            <a:r>
              <a:rPr lang="en-US" dirty="0">
                <a:latin typeface="Avenir Next Condensed" panose="020B0506020202020204" pitchFamily="34" charset="0"/>
              </a:rPr>
              <a:t>Atypical </a:t>
            </a:r>
            <a:r>
              <a:rPr lang="en-US" dirty="0" err="1">
                <a:latin typeface="Avenir Next Condensed" panose="020B0506020202020204" pitchFamily="34" charset="0"/>
              </a:rPr>
              <a:t>Behaviour</a:t>
            </a:r>
            <a:r>
              <a:rPr lang="en-US" dirty="0">
                <a:latin typeface="Avenir Next Condensed" panose="020B0506020202020204" pitchFamily="34" charset="0"/>
              </a:rPr>
              <a:t> – avoiding eye contact , stimming,  emotionally flat indicating an apparent lack of remorse </a:t>
            </a:r>
            <a:r>
              <a:rPr lang="en-US" sz="1100" dirty="0">
                <a:solidFill>
                  <a:srgbClr val="FF0000"/>
                </a:solidFill>
                <a:latin typeface="Avenir Next Condensed" panose="020B0506020202020204" pitchFamily="34" charset="0"/>
              </a:rPr>
              <a:t>( </a:t>
            </a:r>
            <a:r>
              <a:rPr lang="en-US" sz="1100" dirty="0" err="1">
                <a:solidFill>
                  <a:srgbClr val="FF0000"/>
                </a:solidFill>
                <a:latin typeface="Avenir Next Condensed" panose="020B0506020202020204" pitchFamily="34" charset="0"/>
              </a:rPr>
              <a:t>Freckelton</a:t>
            </a:r>
            <a:r>
              <a:rPr lang="en-US" sz="1100" dirty="0">
                <a:solidFill>
                  <a:srgbClr val="FF0000"/>
                </a:solidFill>
                <a:latin typeface="Avenir Next Condensed" panose="020B0506020202020204" pitchFamily="34" charset="0"/>
              </a:rPr>
              <a:t>, 2013, </a:t>
            </a:r>
            <a:r>
              <a:rPr lang="en-US" sz="1100" dirty="0" err="1">
                <a:solidFill>
                  <a:srgbClr val="FF0000"/>
                </a:solidFill>
                <a:latin typeface="Avenir Next Condensed" panose="020B0506020202020204" pitchFamily="34" charset="0"/>
              </a:rPr>
              <a:t>Vinter</a:t>
            </a:r>
            <a:r>
              <a:rPr lang="en-US" sz="1100" dirty="0">
                <a:solidFill>
                  <a:srgbClr val="FF0000"/>
                </a:solidFill>
                <a:latin typeface="Avenir Next Condensed" panose="020B0506020202020204" pitchFamily="34" charset="0"/>
              </a:rPr>
              <a:t> , 2019)</a:t>
            </a:r>
          </a:p>
          <a:p>
            <a:r>
              <a:rPr lang="en-US" dirty="0">
                <a:latin typeface="Avenir Next Condensed" panose="020B0506020202020204" pitchFamily="34" charset="0"/>
              </a:rPr>
              <a:t>Executive functioning difficulties – sequential, recall difficulties </a:t>
            </a:r>
            <a:r>
              <a:rPr lang="en-US" sz="1100" dirty="0">
                <a:solidFill>
                  <a:srgbClr val="FF0000"/>
                </a:solidFill>
                <a:latin typeface="Avenir Next Condensed" panose="020B0506020202020204" pitchFamily="34" charset="0"/>
              </a:rPr>
              <a:t>(Maras and Bowler, 2012)</a:t>
            </a:r>
          </a:p>
          <a:p>
            <a:r>
              <a:rPr lang="en-US" dirty="0">
                <a:latin typeface="Avenir Next Condensed" panose="020B0506020202020204" pitchFamily="34" charset="0"/>
              </a:rPr>
              <a:t>Compliance and acquiescence – comply authority figures agree with leading questions, false confessions </a:t>
            </a:r>
            <a:r>
              <a:rPr lang="en-US" sz="1100" dirty="0">
                <a:solidFill>
                  <a:srgbClr val="FF0000"/>
                </a:solidFill>
                <a:latin typeface="Avenir Next Condensed" panose="020B0506020202020204" pitchFamily="34" charset="0"/>
              </a:rPr>
              <a:t>( Gudjonsson 2016: Bagnall, 2023)</a:t>
            </a:r>
          </a:p>
        </p:txBody>
      </p:sp>
    </p:spTree>
    <p:extLst>
      <p:ext uri="{BB962C8B-B14F-4D97-AF65-F5344CB8AC3E}">
        <p14:creationId xmlns:p14="http://schemas.microsoft.com/office/powerpoint/2010/main" val="1680526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E042313-6F89-8E10-2377-903CB5F7ACE5}"/>
              </a:ext>
            </a:extLst>
          </p:cNvPr>
          <p:cNvGraphicFramePr>
            <a:graphicFrameLocks noGrp="1"/>
          </p:cNvGraphicFramePr>
          <p:nvPr>
            <p:extLst>
              <p:ext uri="{D42A27DB-BD31-4B8C-83A1-F6EECF244321}">
                <p14:modId xmlns:p14="http://schemas.microsoft.com/office/powerpoint/2010/main" val="1477530343"/>
              </p:ext>
            </p:extLst>
          </p:nvPr>
        </p:nvGraphicFramePr>
        <p:xfrm>
          <a:off x="210414" y="1313183"/>
          <a:ext cx="11771165" cy="4811590"/>
        </p:xfrm>
        <a:graphic>
          <a:graphicData uri="http://schemas.openxmlformats.org/drawingml/2006/table">
            <a:tbl>
              <a:tblPr firstRow="1" bandRow="1">
                <a:tableStyleId>{5C22544A-7EE6-4342-B048-85BDC9FD1C3A}</a:tableStyleId>
              </a:tblPr>
              <a:tblGrid>
                <a:gridCol w="719575">
                  <a:extLst>
                    <a:ext uri="{9D8B030D-6E8A-4147-A177-3AD203B41FA5}">
                      <a16:colId xmlns:a16="http://schemas.microsoft.com/office/drawing/2014/main" val="28276248"/>
                    </a:ext>
                  </a:extLst>
                </a:gridCol>
                <a:gridCol w="3426808">
                  <a:extLst>
                    <a:ext uri="{9D8B030D-6E8A-4147-A177-3AD203B41FA5}">
                      <a16:colId xmlns:a16="http://schemas.microsoft.com/office/drawing/2014/main" val="2592109712"/>
                    </a:ext>
                  </a:extLst>
                </a:gridCol>
                <a:gridCol w="3842081">
                  <a:extLst>
                    <a:ext uri="{9D8B030D-6E8A-4147-A177-3AD203B41FA5}">
                      <a16:colId xmlns:a16="http://schemas.microsoft.com/office/drawing/2014/main" val="2831855780"/>
                    </a:ext>
                  </a:extLst>
                </a:gridCol>
                <a:gridCol w="1241107">
                  <a:extLst>
                    <a:ext uri="{9D8B030D-6E8A-4147-A177-3AD203B41FA5}">
                      <a16:colId xmlns:a16="http://schemas.microsoft.com/office/drawing/2014/main" val="3420182026"/>
                    </a:ext>
                  </a:extLst>
                </a:gridCol>
                <a:gridCol w="2541594">
                  <a:extLst>
                    <a:ext uri="{9D8B030D-6E8A-4147-A177-3AD203B41FA5}">
                      <a16:colId xmlns:a16="http://schemas.microsoft.com/office/drawing/2014/main" val="373917564"/>
                    </a:ext>
                  </a:extLst>
                </a:gridCol>
              </a:tblGrid>
              <a:tr h="365760">
                <a:tc>
                  <a:txBody>
                    <a:bodyPr/>
                    <a:lstStyle/>
                    <a:p>
                      <a:r>
                        <a:rPr lang="en-GB" sz="1200" b="1" dirty="0">
                          <a:solidFill>
                            <a:srgbClr val="FFFFFF"/>
                          </a:solidFill>
                          <a:effectLst/>
                          <a:latin typeface="Avenir Next Condensed" panose="020B0506020202020204" pitchFamily="34" charset="0"/>
                          <a:ea typeface="Arial" panose="020B0604020202020204" pitchFamily="34" charset="0"/>
                        </a:rPr>
                        <a:t>Year</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b="1" dirty="0">
                          <a:solidFill>
                            <a:srgbClr val="FFFFFF"/>
                          </a:solidFill>
                          <a:effectLst/>
                          <a:latin typeface="Avenir Next Condensed" panose="020B0506020202020204" pitchFamily="34" charset="0"/>
                          <a:ea typeface="Arial" panose="020B0604020202020204" pitchFamily="34" charset="0"/>
                        </a:rPr>
                        <a:t>Legislation / Policy</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b="1" dirty="0">
                          <a:solidFill>
                            <a:srgbClr val="FFFFFF"/>
                          </a:solidFill>
                          <a:effectLst/>
                          <a:latin typeface="Avenir Next Condensed" panose="020B0506020202020204" pitchFamily="34" charset="0"/>
                          <a:ea typeface="Arial" panose="020B0604020202020204" pitchFamily="34" charset="0"/>
                        </a:rPr>
                        <a:t>Accommodation</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b="1" dirty="0">
                          <a:solidFill>
                            <a:srgbClr val="FFFFFF"/>
                          </a:solidFill>
                          <a:effectLst/>
                          <a:latin typeface="Avenir Next Condensed" panose="020B0506020202020204" pitchFamily="34" charset="0"/>
                          <a:ea typeface="Arial" panose="020B0604020202020204" pitchFamily="34" charset="0"/>
                        </a:rPr>
                        <a:t>Applies To</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b="1" dirty="0">
                          <a:solidFill>
                            <a:srgbClr val="FFFFFF"/>
                          </a:solidFill>
                          <a:effectLst/>
                          <a:latin typeface="Avenir Next Condensed" panose="020B0506020202020204" pitchFamily="34" charset="0"/>
                          <a:ea typeface="Arial" panose="020B0604020202020204" pitchFamily="34" charset="0"/>
                        </a:rPr>
                        <a:t>Year</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3897182544"/>
                  </a:ext>
                </a:extLst>
              </a:tr>
              <a:tr h="336163">
                <a:tc>
                  <a:txBody>
                    <a:bodyPr/>
                    <a:lstStyle/>
                    <a:p>
                      <a:r>
                        <a:rPr lang="en-GB" sz="1200" dirty="0">
                          <a:solidFill>
                            <a:srgbClr val="000000"/>
                          </a:solidFill>
                          <a:effectLst/>
                          <a:latin typeface="Avenir Next Condensed" panose="020B0506020202020204" pitchFamily="34" charset="0"/>
                          <a:ea typeface="Arial" panose="020B0604020202020204" pitchFamily="34" charset="0"/>
                        </a:rPr>
                        <a:t>1984</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PACE Act 1984, Code C</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Appropriate Adult safeguard for vulnerable suspects</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Suspects</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1984</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2406073600"/>
                  </a:ext>
                </a:extLst>
              </a:tr>
              <a:tr h="336163">
                <a:tc>
                  <a:txBody>
                    <a:bodyPr/>
                    <a:lstStyle/>
                    <a:p>
                      <a:r>
                        <a:rPr lang="en-GB" sz="1200" dirty="0">
                          <a:solidFill>
                            <a:srgbClr val="000000"/>
                          </a:solidFill>
                          <a:effectLst/>
                          <a:latin typeface="Avenir Next Condensed" panose="020B0506020202020204" pitchFamily="34" charset="0"/>
                          <a:ea typeface="Arial" panose="020B0604020202020204" pitchFamily="34" charset="0"/>
                        </a:rPr>
                        <a:t>1999</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Youth Justice and Criminal Evidence Act 1999</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Special measures; intermediaries for vulnerable witnesses</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Witnesses</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1999</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2247902631"/>
                  </a:ext>
                </a:extLst>
              </a:tr>
              <a:tr h="336163">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2005</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Mental Capacity Act 2005</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Decision-making framework for those lacking capacity</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All parties</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2005</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2157203756"/>
                  </a:ext>
                </a:extLst>
              </a:tr>
              <a:tr h="336163">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2008</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Witness Intermediary Scheme (national rollout)</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Registered Intermediaries available nationally</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Witnesses</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2008</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852571240"/>
                  </a:ext>
                </a:extLst>
              </a:tr>
              <a:tr h="336163">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2009</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Autism Act 2009</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First autism-specific legislation; national strategy required</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All</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2009</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2094779852"/>
                  </a:ext>
                </a:extLst>
              </a:tr>
              <a:tr h="336163">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2010</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Equality Act 2010</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Duty on all public services to make reasonable adjustments</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All</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2010</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1010807329"/>
                  </a:ext>
                </a:extLst>
              </a:tr>
              <a:tr h="458816">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2015</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Criminal Procedure Rules 2015, Rule 3.9</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Ground rules hearings for vulnerable defendants/witnesses made mandatory</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Defendants, Witnesses</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2015</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2198644514"/>
                  </a:ext>
                </a:extLst>
              </a:tr>
              <a:tr h="458816">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2018</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PACE Code C revision</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Autism explicitly named as triggering the AA safeguard; voluntary interviews covered</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Suspects</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2018</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3929482772"/>
                  </a:ext>
                </a:extLst>
              </a:tr>
              <a:tr h="336163">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2021</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CJJI Review of Evidence; National Autism Strategy</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Call for systemic reform; CJS identified as priority area</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Policy</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2021</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4213827281"/>
                  </a:ext>
                </a:extLst>
              </a:tr>
              <a:tr h="336163">
                <a:tc>
                  <a:txBody>
                    <a:bodyPr/>
                    <a:lstStyle/>
                    <a:p>
                      <a:r>
                        <a:rPr lang="en-GB" sz="1200" dirty="0">
                          <a:solidFill>
                            <a:srgbClr val="000000"/>
                          </a:solidFill>
                          <a:effectLst/>
                          <a:latin typeface="Avenir Next Condensed" panose="020B0506020202020204" pitchFamily="34" charset="0"/>
                          <a:ea typeface="Arial" panose="020B0604020202020204" pitchFamily="34" charset="0"/>
                        </a:rPr>
                        <a:t>2022</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dirty="0" err="1">
                          <a:solidFill>
                            <a:srgbClr val="000000"/>
                          </a:solidFill>
                          <a:effectLst/>
                          <a:latin typeface="Avenir Next Condensed" panose="020B0506020202020204" pitchFamily="34" charset="0"/>
                          <a:ea typeface="Arial" panose="020B0604020202020204" pitchFamily="34" charset="0"/>
                        </a:rPr>
                        <a:t>MoJ</a:t>
                      </a:r>
                      <a:r>
                        <a:rPr lang="en-GB" sz="1200" dirty="0">
                          <a:solidFill>
                            <a:srgbClr val="000000"/>
                          </a:solidFill>
                          <a:effectLst/>
                          <a:latin typeface="Avenir Next Condensed" panose="020B0506020202020204" pitchFamily="34" charset="0"/>
                          <a:ea typeface="Arial" panose="020B0604020202020204" pitchFamily="34" charset="0"/>
                        </a:rPr>
                        <a:t> Neurodiversity Action Plan</a:t>
                      </a:r>
                      <a:endParaRPr lang="en-GB" sz="1200" dirty="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a:solidFill>
                            <a:srgbClr val="000000"/>
                          </a:solidFill>
                          <a:effectLst/>
                          <a:latin typeface="Avenir Next Condensed" panose="020B0506020202020204" pitchFamily="34" charset="0"/>
                          <a:ea typeface="Arial" panose="020B0604020202020204" pitchFamily="34" charset="0"/>
                        </a:rPr>
                        <a:t>NSMs piloted in prisons; Autism Accreditation promoted</a:t>
                      </a:r>
                      <a:endParaRPr lang="en-GB" sz="120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a:solidFill>
                            <a:srgbClr val="000000"/>
                          </a:solidFill>
                          <a:effectLst/>
                          <a:latin typeface="Avenir Next Condensed" panose="020B0506020202020204" pitchFamily="34" charset="0"/>
                          <a:ea typeface="Arial" panose="020B0604020202020204" pitchFamily="34" charset="0"/>
                        </a:rPr>
                        <a:t>Prisons</a:t>
                      </a:r>
                      <a:endParaRPr lang="en-GB" sz="120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a:solidFill>
                            <a:srgbClr val="000000"/>
                          </a:solidFill>
                          <a:effectLst/>
                          <a:latin typeface="Avenir Next Condensed" panose="020B0506020202020204" pitchFamily="34" charset="0"/>
                          <a:ea typeface="Arial" panose="020B0604020202020204" pitchFamily="34" charset="0"/>
                        </a:rPr>
                        <a:t>2022</a:t>
                      </a:r>
                      <a:endParaRPr lang="en-GB" sz="1200">
                        <a:effectLst/>
                        <a:latin typeface="Avenir Next Condensed" panose="020B0506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3660258408"/>
                  </a:ext>
                </a:extLst>
              </a:tr>
              <a:tr h="458816">
                <a:tc>
                  <a:txBody>
                    <a:bodyPr/>
                    <a:lstStyle/>
                    <a:p>
                      <a:r>
                        <a:rPr lang="en-GB" sz="1200">
                          <a:solidFill>
                            <a:srgbClr val="000000"/>
                          </a:solidFill>
                          <a:effectLst/>
                          <a:latin typeface="Avenir Next Condensed" panose="020B0506020202020204" pitchFamily="34" charset="0"/>
                          <a:ea typeface="Arial" panose="020B0604020202020204" pitchFamily="34" charset="0"/>
                        </a:rPr>
                        <a:t>2023</a:t>
                      </a:r>
                      <a:endParaRPr lang="en-GB" sz="120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a:solidFill>
                            <a:srgbClr val="000000"/>
                          </a:solidFill>
                          <a:effectLst/>
                          <a:latin typeface="Avenir Next Condensed" panose="020B0506020202020204" pitchFamily="34" charset="0"/>
                          <a:ea typeface="Arial" panose="020B0604020202020204" pitchFamily="34" charset="0"/>
                        </a:rPr>
                        <a:t>PACE Code C updated; MoJ Action Plan updated</a:t>
                      </a:r>
                      <a:endParaRPr lang="en-GB" sz="120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a:solidFill>
                            <a:srgbClr val="000000"/>
                          </a:solidFill>
                          <a:effectLst/>
                          <a:latin typeface="Avenir Next Condensed" panose="020B0506020202020204" pitchFamily="34" charset="0"/>
                          <a:ea typeface="Arial" panose="020B0604020202020204" pitchFamily="34" charset="0"/>
                        </a:rPr>
                        <a:t>NSMs to all public prisons; further clarification on vulnerability identification</a:t>
                      </a:r>
                      <a:endParaRPr lang="en-GB" sz="120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a:solidFill>
                            <a:srgbClr val="000000"/>
                          </a:solidFill>
                          <a:effectLst/>
                          <a:latin typeface="Avenir Next Condensed" panose="020B0506020202020204" pitchFamily="34" charset="0"/>
                          <a:ea typeface="Arial" panose="020B0604020202020204" pitchFamily="34" charset="0"/>
                        </a:rPr>
                        <a:t>Prisons, Police</a:t>
                      </a:r>
                      <a:endParaRPr lang="en-GB" sz="120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a:solidFill>
                            <a:srgbClr val="000000"/>
                          </a:solidFill>
                          <a:effectLst/>
                          <a:latin typeface="Avenir Next Condensed" panose="020B0506020202020204" pitchFamily="34" charset="0"/>
                          <a:ea typeface="Arial" panose="020B0604020202020204" pitchFamily="34" charset="0"/>
                        </a:rPr>
                        <a:t>2023</a:t>
                      </a:r>
                      <a:endParaRPr lang="en-GB" sz="1200">
                        <a:effectLst/>
                        <a:latin typeface="Avenir Next Condensed" panose="020B0506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1651553209"/>
                  </a:ext>
                </a:extLst>
              </a:tr>
              <a:tr h="354446">
                <a:tc>
                  <a:txBody>
                    <a:bodyPr/>
                    <a:lstStyle/>
                    <a:p>
                      <a:r>
                        <a:rPr lang="en-GB" sz="1200">
                          <a:solidFill>
                            <a:srgbClr val="000000"/>
                          </a:solidFill>
                          <a:effectLst/>
                          <a:latin typeface="Avenir Next Condensed" panose="020B0506020202020204" pitchFamily="34" charset="0"/>
                          <a:ea typeface="Arial" panose="020B0604020202020204" pitchFamily="34" charset="0"/>
                        </a:rPr>
                        <a:t>2024</a:t>
                      </a:r>
                      <a:endParaRPr lang="en-GB" sz="120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a:solidFill>
                            <a:srgbClr val="000000"/>
                          </a:solidFill>
                          <a:effectLst/>
                          <a:latin typeface="Avenir Next Condensed" panose="020B0506020202020204" pitchFamily="34" charset="0"/>
                          <a:ea typeface="Arial" panose="020B0604020202020204" pitchFamily="34" charset="0"/>
                        </a:rPr>
                        <a:t>Woodhouse et al. consensus statement</a:t>
                      </a:r>
                      <a:endParaRPr lang="en-GB" sz="120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a:solidFill>
                            <a:srgbClr val="000000"/>
                          </a:solidFill>
                          <a:effectLst/>
                          <a:latin typeface="Avenir Next Condensed" panose="020B0506020202020204" pitchFamily="34" charset="0"/>
                          <a:ea typeface="Arial" panose="020B0604020202020204" pitchFamily="34" charset="0"/>
                        </a:rPr>
                        <a:t>First multi-professional UK consensus guidance for CJS personnel</a:t>
                      </a:r>
                      <a:endParaRPr lang="en-GB" sz="120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a:solidFill>
                            <a:srgbClr val="000000"/>
                          </a:solidFill>
                          <a:effectLst/>
                          <a:latin typeface="Avenir Next Condensed" panose="020B0506020202020204" pitchFamily="34" charset="0"/>
                          <a:ea typeface="Arial" panose="020B0604020202020204" pitchFamily="34" charset="0"/>
                        </a:rPr>
                        <a:t>Policy/Practice</a:t>
                      </a:r>
                      <a:endParaRPr lang="en-GB" sz="1200">
                        <a:effectLst/>
                        <a:latin typeface="Avenir Next Condensed" panose="020B0506020202020204" pitchFamily="34" charset="0"/>
                        <a:ea typeface="Arial" panose="020B0604020202020204" pitchFamily="34" charset="0"/>
                      </a:endParaRPr>
                    </a:p>
                  </a:txBody>
                  <a:tcPr marL="76200" marR="76200" marT="50800" marB="50800"/>
                </a:tc>
                <a:tc>
                  <a:txBody>
                    <a:bodyPr/>
                    <a:lstStyle/>
                    <a:p>
                      <a:r>
                        <a:rPr lang="en-GB" sz="1200">
                          <a:solidFill>
                            <a:srgbClr val="000000"/>
                          </a:solidFill>
                          <a:effectLst/>
                          <a:latin typeface="Avenir Next Condensed" panose="020B0506020202020204" pitchFamily="34" charset="0"/>
                          <a:ea typeface="Arial" panose="020B0604020202020204" pitchFamily="34" charset="0"/>
                        </a:rPr>
                        <a:t>2024</a:t>
                      </a:r>
                      <a:endParaRPr lang="en-GB" sz="1200">
                        <a:effectLst/>
                        <a:latin typeface="Avenir Next Condensed" panose="020B0506020202020204" pitchFamily="34" charset="0"/>
                        <a:ea typeface="Arial" panose="020B0604020202020204" pitchFamily="34" charset="0"/>
                      </a:endParaRPr>
                    </a:p>
                  </a:txBody>
                  <a:tcPr marL="76200" marR="76200" marT="50800" marB="50800"/>
                </a:tc>
                <a:extLst>
                  <a:ext uri="{0D108BD9-81ED-4DB2-BD59-A6C34878D82A}">
                    <a16:rowId xmlns:a16="http://schemas.microsoft.com/office/drawing/2014/main" val="292691447"/>
                  </a:ext>
                </a:extLst>
              </a:tr>
            </a:tbl>
          </a:graphicData>
        </a:graphic>
      </p:graphicFrame>
      <p:sp>
        <p:nvSpPr>
          <p:cNvPr id="13" name="TextBox 12">
            <a:extLst>
              <a:ext uri="{FF2B5EF4-FFF2-40B4-BE49-F238E27FC236}">
                <a16:creationId xmlns:a16="http://schemas.microsoft.com/office/drawing/2014/main" id="{400D449F-6861-8640-2E22-544EA7250304}"/>
              </a:ext>
            </a:extLst>
          </p:cNvPr>
          <p:cNvSpPr txBox="1"/>
          <p:nvPr/>
        </p:nvSpPr>
        <p:spPr>
          <a:xfrm>
            <a:off x="2888933" y="250190"/>
            <a:ext cx="6097904" cy="369332"/>
          </a:xfrm>
          <a:prstGeom prst="rect">
            <a:avLst/>
          </a:prstGeom>
          <a:noFill/>
        </p:spPr>
        <p:txBody>
          <a:bodyPr wrap="square">
            <a:spAutoFit/>
          </a:bodyPr>
          <a:lstStyle/>
          <a:p>
            <a:pPr>
              <a:spcBef>
                <a:spcPts val="1800"/>
              </a:spcBef>
              <a:spcAft>
                <a:spcPts val="900"/>
              </a:spcAft>
            </a:pPr>
            <a:r>
              <a:rPr lang="en-GB" sz="1800" b="1" kern="0">
                <a:solidFill>
                  <a:srgbClr val="1F3864"/>
                </a:solidFill>
                <a:effectLst/>
                <a:latin typeface="Arial" panose="020B0604020202020204" pitchFamily="34" charset="0"/>
              </a:rPr>
              <a:t>Key Legislative and Policy Accommodations</a:t>
            </a:r>
          </a:p>
        </p:txBody>
      </p:sp>
      <p:sp>
        <p:nvSpPr>
          <p:cNvPr id="14" name="Title 1">
            <a:extLst>
              <a:ext uri="{FF2B5EF4-FFF2-40B4-BE49-F238E27FC236}">
                <a16:creationId xmlns:a16="http://schemas.microsoft.com/office/drawing/2014/main" id="{24D63DA5-5BA2-BF5F-65EB-872CA685BCD9}"/>
              </a:ext>
            </a:extLst>
          </p:cNvPr>
          <p:cNvSpPr>
            <a:spLocks noGrp="1"/>
          </p:cNvSpPr>
          <p:nvPr>
            <p:ph type="title"/>
          </p:nvPr>
        </p:nvSpPr>
        <p:spPr>
          <a:xfrm>
            <a:off x="210414" y="250190"/>
            <a:ext cx="11771165" cy="838777"/>
          </a:xfrm>
          <a:solidFill>
            <a:schemeClr val="tx1"/>
          </a:solidFill>
        </p:spPr>
        <p:txBody>
          <a:bodyPr>
            <a:normAutofit fontScale="90000"/>
          </a:bodyPr>
          <a:lstStyle/>
          <a:p>
            <a:pPr algn="ctr"/>
            <a:br>
              <a:rPr lang="en-GB" sz="4400" b="1" kern="0">
                <a:solidFill>
                  <a:schemeClr val="bg1"/>
                </a:solidFill>
                <a:effectLst/>
                <a:latin typeface="Avenir Next Condensed" panose="020B0506020202020204" pitchFamily="34" charset="0"/>
              </a:rPr>
            </a:br>
            <a:r>
              <a:rPr lang="en-GB" sz="4400" b="1" kern="0">
                <a:solidFill>
                  <a:schemeClr val="bg1"/>
                </a:solidFill>
                <a:effectLst/>
                <a:latin typeface="Avenir Next Condensed" panose="020B0506020202020204" pitchFamily="34" charset="0"/>
              </a:rPr>
              <a:t>Key Legislative and Policy Accommodations</a:t>
            </a:r>
            <a:br>
              <a:rPr lang="en-GB" sz="4400" b="1" kern="0">
                <a:solidFill>
                  <a:srgbClr val="1F3864"/>
                </a:solidFill>
                <a:effectLst/>
                <a:latin typeface="Arial" panose="020B0604020202020204" pitchFamily="34" charset="0"/>
              </a:rPr>
            </a:br>
            <a:endParaRPr lang="en-GB">
              <a:solidFill>
                <a:schemeClr val="bg1"/>
              </a:solidFill>
              <a:latin typeface="Arial Narrow" panose="020B0606020202030204" pitchFamily="34" charset="0"/>
            </a:endParaRPr>
          </a:p>
        </p:txBody>
      </p:sp>
    </p:spTree>
    <p:extLst>
      <p:ext uri="{BB962C8B-B14F-4D97-AF65-F5344CB8AC3E}">
        <p14:creationId xmlns:p14="http://schemas.microsoft.com/office/powerpoint/2010/main" val="1934710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66888-C249-95ED-249E-D7F8A16BEC71}"/>
              </a:ext>
            </a:extLst>
          </p:cNvPr>
          <p:cNvSpPr>
            <a:spLocks noGrp="1"/>
          </p:cNvSpPr>
          <p:nvPr>
            <p:ph type="title"/>
          </p:nvPr>
        </p:nvSpPr>
        <p:spPr>
          <a:xfrm>
            <a:off x="331643" y="182245"/>
            <a:ext cx="11528714" cy="1372235"/>
          </a:xfrm>
          <a:solidFill>
            <a:schemeClr val="tx1"/>
          </a:solidFill>
        </p:spPr>
        <p:txBody>
          <a:bodyPr>
            <a:normAutofit fontScale="90000"/>
          </a:bodyPr>
          <a:lstStyle/>
          <a:p>
            <a:pPr algn="ctr" fontAlgn="t"/>
            <a:br>
              <a:rPr lang="en-GB" b="1" dirty="0"/>
            </a:br>
            <a:br>
              <a:rPr lang="en-GB" b="1" dirty="0"/>
            </a:br>
            <a:br>
              <a:rPr lang="en-GB" b="1" dirty="0">
                <a:solidFill>
                  <a:srgbClr val="FFFF00"/>
                </a:solidFill>
              </a:rPr>
            </a:br>
            <a:r>
              <a:rPr lang="en-GB" b="1" dirty="0">
                <a:solidFill>
                  <a:srgbClr val="FFFF00"/>
                </a:solidFill>
                <a:latin typeface="Avenir Next Condensed" panose="020B0506020202020204" pitchFamily="34" charset="0"/>
              </a:rPr>
              <a:t>The Special Measures (Sections 23–30 YJCEA, 1999)</a:t>
            </a:r>
            <a:br>
              <a:rPr lang="en-GB" b="1" dirty="0">
                <a:solidFill>
                  <a:srgbClr val="FFFF00"/>
                </a:solidFill>
                <a:latin typeface="Avenir Next Condensed" panose="020B0506020202020204" pitchFamily="34" charset="0"/>
              </a:rPr>
            </a:br>
            <a:r>
              <a:rPr lang="en-GB" sz="2000" b="1" dirty="0">
                <a:solidFill>
                  <a:srgbClr val="FFFF00"/>
                </a:solidFill>
                <a:latin typeface="Avenir Next Condensed" panose="020B0506020202020204" pitchFamily="34" charset="0"/>
              </a:rPr>
              <a:t>for vulnerable and intimidated witnesses </a:t>
            </a:r>
            <a:r>
              <a:rPr lang="en-GB" sz="2000" b="1" dirty="0">
                <a:latin typeface="Arial Narrow" panose="020B0606020202030204" pitchFamily="34" charset="0"/>
              </a:rPr>
              <a:t>Purpose </a:t>
            </a:r>
            <a:r>
              <a:rPr lang="en-GB" sz="1100" b="1" dirty="0">
                <a:latin typeface="Arial Narrow" panose="020B0606020202030204" pitchFamily="34" charset="0"/>
              </a:rPr>
              <a:t>of Special Measures</a:t>
            </a:r>
            <a:br>
              <a:rPr lang="en-GB" sz="1100" b="1" dirty="0">
                <a:latin typeface="Arial Narrow" panose="020B0606020202030204" pitchFamily="34" charset="0"/>
              </a:rPr>
            </a:br>
            <a:br>
              <a:rPr lang="en-GB" dirty="0"/>
            </a:br>
            <a:br>
              <a:rPr lang="en-GB" b="1" dirty="0"/>
            </a:br>
            <a:endParaRPr lang="en-GB" dirty="0"/>
          </a:p>
        </p:txBody>
      </p:sp>
      <p:sp>
        <p:nvSpPr>
          <p:cNvPr id="3" name="Content Placeholder 2">
            <a:extLst>
              <a:ext uri="{FF2B5EF4-FFF2-40B4-BE49-F238E27FC236}">
                <a16:creationId xmlns:a16="http://schemas.microsoft.com/office/drawing/2014/main" id="{CAAAB400-E67C-9E86-806A-24B2963D0794}"/>
              </a:ext>
            </a:extLst>
          </p:cNvPr>
          <p:cNvSpPr>
            <a:spLocks noGrp="1"/>
          </p:cNvSpPr>
          <p:nvPr>
            <p:ph sz="half" idx="1"/>
          </p:nvPr>
        </p:nvSpPr>
        <p:spPr>
          <a:xfrm>
            <a:off x="5926976" y="1826055"/>
            <a:ext cx="5877097" cy="4849699"/>
          </a:xfrm>
          <a:ln>
            <a:solidFill>
              <a:schemeClr val="accent1"/>
            </a:solidFill>
          </a:ln>
        </p:spPr>
        <p:txBody>
          <a:bodyPr>
            <a:normAutofit fontScale="25000" lnSpcReduction="20000"/>
          </a:bodyPr>
          <a:lstStyle/>
          <a:p>
            <a:pPr marL="0" indent="0" fontAlgn="t">
              <a:buNone/>
            </a:pPr>
            <a:r>
              <a:rPr lang="en-GB" sz="6000" b="1" dirty="0">
                <a:latin typeface="Avenir Next Condensed" panose="020B0506020202020204" pitchFamily="34" charset="0"/>
              </a:rPr>
              <a:t>5. Video-recorded evidence-in-chief (s.27)</a:t>
            </a:r>
          </a:p>
          <a:p>
            <a:pPr fontAlgn="t"/>
            <a:r>
              <a:rPr lang="en-GB" sz="6000" dirty="0">
                <a:latin typeface="Avenir Next Condensed" panose="020B0506020202020204" pitchFamily="34" charset="0"/>
              </a:rPr>
              <a:t>A </a:t>
            </a:r>
            <a:r>
              <a:rPr lang="en-GB" sz="6000" b="1" dirty="0">
                <a:latin typeface="Avenir Next Condensed" panose="020B0506020202020204" pitchFamily="34" charset="0"/>
              </a:rPr>
              <a:t>pre-recorded interview</a:t>
            </a:r>
            <a:r>
              <a:rPr lang="en-GB" sz="6000" dirty="0">
                <a:latin typeface="Avenir Next Condensed" panose="020B0506020202020204" pitchFamily="34" charset="0"/>
              </a:rPr>
              <a:t> with the witness is used as their main evidence.</a:t>
            </a:r>
          </a:p>
          <a:p>
            <a:pPr fontAlgn="t"/>
            <a:r>
              <a:rPr lang="en-GB" sz="6000" dirty="0">
                <a:latin typeface="Avenir Next Condensed" panose="020B0506020202020204" pitchFamily="34" charset="0"/>
              </a:rPr>
              <a:t>Often used for children in abuse cases.</a:t>
            </a:r>
          </a:p>
          <a:p>
            <a:pPr fontAlgn="t"/>
            <a:endParaRPr lang="en-GB" sz="5600" b="1" dirty="0">
              <a:latin typeface="Avenir Next Condensed" panose="020B0506020202020204" pitchFamily="34" charset="0"/>
            </a:endParaRPr>
          </a:p>
          <a:p>
            <a:pPr marL="0" indent="0" fontAlgn="t">
              <a:buNone/>
            </a:pPr>
            <a:r>
              <a:rPr lang="en-GB" sz="5600" b="1" dirty="0">
                <a:latin typeface="Avenir Next Condensed" panose="020B0506020202020204" pitchFamily="34" charset="0"/>
              </a:rPr>
              <a:t>6. Video-recorded cross-examination or re-examination (s.28)</a:t>
            </a:r>
          </a:p>
          <a:p>
            <a:pPr fontAlgn="t"/>
            <a:r>
              <a:rPr lang="en-GB" sz="5600" dirty="0">
                <a:latin typeface="Avenir Next Condensed" panose="020B0506020202020204" pitchFamily="34" charset="0"/>
              </a:rPr>
              <a:t>Cross-examination is </a:t>
            </a:r>
            <a:r>
              <a:rPr lang="en-GB" sz="5600" b="1" dirty="0">
                <a:latin typeface="Avenir Next Condensed" panose="020B0506020202020204" pitchFamily="34" charset="0"/>
              </a:rPr>
              <a:t>recorded in advance</a:t>
            </a:r>
            <a:r>
              <a:rPr lang="en-GB" sz="5600" dirty="0">
                <a:latin typeface="Avenir Next Condensed" panose="020B0506020202020204" pitchFamily="34" charset="0"/>
              </a:rPr>
              <a:t> and later played at trial.</a:t>
            </a:r>
          </a:p>
          <a:p>
            <a:pPr fontAlgn="t"/>
            <a:r>
              <a:rPr lang="en-GB" sz="5600" dirty="0">
                <a:latin typeface="Avenir Next Condensed" panose="020B0506020202020204" pitchFamily="34" charset="0"/>
              </a:rPr>
              <a:t>Aimed at reducing stress from live court questioning.</a:t>
            </a:r>
          </a:p>
          <a:p>
            <a:pPr fontAlgn="t"/>
            <a:endParaRPr lang="en-GB" sz="5600" dirty="0">
              <a:latin typeface="Avenir Next Condensed" panose="020B0506020202020204" pitchFamily="34" charset="0"/>
            </a:endParaRPr>
          </a:p>
          <a:p>
            <a:pPr marL="0" indent="0" fontAlgn="t">
              <a:buNone/>
            </a:pPr>
            <a:r>
              <a:rPr lang="en-GB" sz="5600" b="1" dirty="0">
                <a:latin typeface="Avenir Next Condensed" panose="020B0506020202020204" pitchFamily="34" charset="0"/>
              </a:rPr>
              <a:t>7. Examination through an intermediary (s.29)</a:t>
            </a:r>
          </a:p>
          <a:p>
            <a:pPr fontAlgn="t"/>
            <a:r>
              <a:rPr lang="en-GB" sz="5600" dirty="0">
                <a:latin typeface="Avenir Next Condensed" panose="020B0506020202020204" pitchFamily="34" charset="0"/>
              </a:rPr>
              <a:t>An intermediary helps </a:t>
            </a:r>
            <a:r>
              <a:rPr lang="en-GB" sz="5600" b="1" dirty="0">
                <a:latin typeface="Avenir Next Condensed" panose="020B0506020202020204" pitchFamily="34" charset="0"/>
              </a:rPr>
              <a:t>facilitate communication</a:t>
            </a:r>
            <a:r>
              <a:rPr lang="en-GB" sz="5600" dirty="0">
                <a:latin typeface="Avenir Next Condensed" panose="020B0506020202020204" pitchFamily="34" charset="0"/>
              </a:rPr>
              <a:t> between the witness and court.</a:t>
            </a:r>
          </a:p>
          <a:p>
            <a:pPr fontAlgn="t"/>
            <a:r>
              <a:rPr lang="en-GB" sz="5600" dirty="0">
                <a:latin typeface="Avenir Next Condensed" panose="020B0506020202020204" pitchFamily="34" charset="0"/>
              </a:rPr>
              <a:t>Used where the witness has communication difficulties.</a:t>
            </a:r>
          </a:p>
          <a:p>
            <a:pPr marL="0" indent="0" fontAlgn="t">
              <a:buNone/>
            </a:pPr>
            <a:endParaRPr lang="en-GB" sz="5600" dirty="0">
              <a:latin typeface="Avenir Next Condensed" panose="020B0506020202020204" pitchFamily="34" charset="0"/>
            </a:endParaRPr>
          </a:p>
          <a:p>
            <a:pPr marL="0" indent="0" fontAlgn="t">
              <a:buNone/>
            </a:pPr>
            <a:r>
              <a:rPr lang="en-GB" sz="5600" b="1" dirty="0">
                <a:latin typeface="Avenir Next Condensed" panose="020B0506020202020204" pitchFamily="34" charset="0"/>
              </a:rPr>
              <a:t>8. Aids to communication (s.30)</a:t>
            </a:r>
          </a:p>
          <a:p>
            <a:pPr fontAlgn="t"/>
            <a:r>
              <a:rPr lang="en-GB" sz="5600" dirty="0">
                <a:latin typeface="Avenir Next Condensed" panose="020B0506020202020204" pitchFamily="34" charset="0"/>
              </a:rPr>
              <a:t>Witnesses can use tools such as: </a:t>
            </a:r>
          </a:p>
          <a:p>
            <a:pPr lvl="1" fontAlgn="t"/>
            <a:r>
              <a:rPr lang="en-GB" sz="5600" dirty="0">
                <a:latin typeface="Avenir Next Condensed" panose="020B0506020202020204" pitchFamily="34" charset="0"/>
              </a:rPr>
              <a:t>Communication boards</a:t>
            </a:r>
          </a:p>
          <a:p>
            <a:pPr lvl="1" fontAlgn="t"/>
            <a:r>
              <a:rPr lang="en-GB" sz="5600" dirty="0">
                <a:latin typeface="Avenir Next Condensed" panose="020B0506020202020204" pitchFamily="34" charset="0"/>
              </a:rPr>
              <a:t>Sign language interpreters</a:t>
            </a:r>
          </a:p>
          <a:p>
            <a:pPr lvl="1" fontAlgn="t"/>
            <a:r>
              <a:rPr lang="en-GB" sz="5600" dirty="0">
                <a:latin typeface="Avenir Next Condensed" panose="020B0506020202020204" pitchFamily="34" charset="0"/>
              </a:rPr>
              <a:t>Other assistive devices</a:t>
            </a:r>
          </a:p>
          <a:p>
            <a:pPr fontAlgn="t"/>
            <a:br>
              <a:rPr lang="en-GB" dirty="0"/>
            </a:br>
            <a:endParaRPr lang="en-GB" dirty="0"/>
          </a:p>
          <a:p>
            <a:endParaRPr lang="en-GB" dirty="0"/>
          </a:p>
        </p:txBody>
      </p:sp>
      <p:sp>
        <p:nvSpPr>
          <p:cNvPr id="4" name="Content Placeholder 3">
            <a:extLst>
              <a:ext uri="{FF2B5EF4-FFF2-40B4-BE49-F238E27FC236}">
                <a16:creationId xmlns:a16="http://schemas.microsoft.com/office/drawing/2014/main" id="{D89F230B-1A90-D467-20B2-F99BEA07539E}"/>
              </a:ext>
            </a:extLst>
          </p:cNvPr>
          <p:cNvSpPr>
            <a:spLocks noGrp="1"/>
          </p:cNvSpPr>
          <p:nvPr>
            <p:ph sz="half" idx="2"/>
          </p:nvPr>
        </p:nvSpPr>
        <p:spPr>
          <a:xfrm>
            <a:off x="275359" y="1834742"/>
            <a:ext cx="5349240" cy="4666819"/>
          </a:xfrm>
          <a:ln>
            <a:solidFill>
              <a:schemeClr val="accent1"/>
            </a:solidFill>
          </a:ln>
        </p:spPr>
        <p:txBody>
          <a:bodyPr>
            <a:normAutofit fontScale="25000" lnSpcReduction="20000"/>
          </a:bodyPr>
          <a:lstStyle/>
          <a:p>
            <a:pPr marL="0" indent="0" fontAlgn="t">
              <a:buNone/>
            </a:pPr>
            <a:endParaRPr lang="en-GB" sz="5600" b="1" dirty="0">
              <a:latin typeface="Avenir Next Condensed" panose="020B0506020202020204" pitchFamily="34" charset="0"/>
            </a:endParaRPr>
          </a:p>
          <a:p>
            <a:pPr marL="0" indent="0" fontAlgn="t">
              <a:buNone/>
            </a:pPr>
            <a:r>
              <a:rPr lang="en-GB" sz="5600" b="1" dirty="0">
                <a:latin typeface="Avenir Next Condensed" panose="020B0506020202020204" pitchFamily="34" charset="0"/>
              </a:rPr>
              <a:t>1. Screens around the witness box (s.23)</a:t>
            </a:r>
          </a:p>
          <a:p>
            <a:pPr fontAlgn="t"/>
            <a:r>
              <a:rPr lang="en-GB" sz="5600" dirty="0">
                <a:latin typeface="Avenir Next Condensed" panose="020B0506020202020204" pitchFamily="34" charset="0"/>
              </a:rPr>
              <a:t>A screen is placed so the witness </a:t>
            </a:r>
            <a:r>
              <a:rPr lang="en-GB" sz="5600" b="1" dirty="0">
                <a:latin typeface="Avenir Next Condensed" panose="020B0506020202020204" pitchFamily="34" charset="0"/>
              </a:rPr>
              <a:t>cannot see the defendant</a:t>
            </a:r>
            <a:r>
              <a:rPr lang="en-GB" sz="5600" dirty="0">
                <a:latin typeface="Avenir Next Condensed" panose="020B0506020202020204" pitchFamily="34" charset="0"/>
              </a:rPr>
              <a:t>.</a:t>
            </a:r>
          </a:p>
          <a:p>
            <a:pPr fontAlgn="t"/>
            <a:r>
              <a:rPr lang="en-GB" sz="5600" dirty="0">
                <a:latin typeface="Avenir Next Condensed" panose="020B0506020202020204" pitchFamily="34" charset="0"/>
              </a:rPr>
              <a:t>The defendant, judge, and jury can still see the witness.</a:t>
            </a:r>
            <a:br>
              <a:rPr lang="en-GB" sz="5600" dirty="0">
                <a:latin typeface="Avenir Next Condensed" panose="020B0506020202020204" pitchFamily="34" charset="0"/>
              </a:rPr>
            </a:br>
            <a:endParaRPr lang="en-GB" sz="5600" dirty="0">
              <a:latin typeface="Avenir Next Condensed" panose="020B0506020202020204" pitchFamily="34" charset="0"/>
            </a:endParaRPr>
          </a:p>
          <a:p>
            <a:pPr marL="0" indent="0" fontAlgn="t">
              <a:buNone/>
            </a:pPr>
            <a:r>
              <a:rPr lang="en-GB" sz="5600" b="1" dirty="0">
                <a:latin typeface="Avenir Next Condensed" panose="020B0506020202020204" pitchFamily="34" charset="0"/>
              </a:rPr>
              <a:t>2. Live link (s.24)</a:t>
            </a:r>
          </a:p>
          <a:p>
            <a:pPr fontAlgn="t"/>
            <a:r>
              <a:rPr lang="en-GB" sz="5600" dirty="0">
                <a:latin typeface="Avenir Next Condensed" panose="020B0506020202020204" pitchFamily="34" charset="0"/>
              </a:rPr>
              <a:t>The witness gives evidence </a:t>
            </a:r>
            <a:r>
              <a:rPr lang="en-GB" sz="5600" b="1" dirty="0">
                <a:latin typeface="Avenir Next Condensed" panose="020B0506020202020204" pitchFamily="34" charset="0"/>
              </a:rPr>
              <a:t>from a separate room via video link</a:t>
            </a:r>
            <a:r>
              <a:rPr lang="en-GB" sz="5600" dirty="0">
                <a:latin typeface="Avenir Next Condensed" panose="020B0506020202020204" pitchFamily="34" charset="0"/>
              </a:rPr>
              <a:t>.</a:t>
            </a:r>
          </a:p>
          <a:p>
            <a:pPr fontAlgn="t"/>
            <a:r>
              <a:rPr lang="en-GB" sz="5600" dirty="0">
                <a:latin typeface="Avenir Next Condensed" panose="020B0506020202020204" pitchFamily="34" charset="0"/>
              </a:rPr>
              <a:t>Commonly used for children or vulnerable witnesses.</a:t>
            </a:r>
            <a:br>
              <a:rPr lang="en-GB" sz="5600" dirty="0">
                <a:latin typeface="Avenir Next Condensed" panose="020B0506020202020204" pitchFamily="34" charset="0"/>
              </a:rPr>
            </a:br>
            <a:endParaRPr lang="en-GB" sz="5600" dirty="0">
              <a:latin typeface="Avenir Next Condensed" panose="020B0506020202020204" pitchFamily="34" charset="0"/>
            </a:endParaRPr>
          </a:p>
          <a:p>
            <a:pPr marL="0" indent="0" fontAlgn="t">
              <a:buNone/>
            </a:pPr>
            <a:r>
              <a:rPr lang="en-GB" sz="5600" b="1" dirty="0">
                <a:latin typeface="Avenir Next Condensed" panose="020B0506020202020204" pitchFamily="34" charset="0"/>
              </a:rPr>
              <a:t>3. Evidence given in private (s.25)</a:t>
            </a:r>
          </a:p>
          <a:p>
            <a:pPr fontAlgn="t"/>
            <a:r>
              <a:rPr lang="en-GB" sz="5600" dirty="0">
                <a:latin typeface="Avenir Next Condensed" panose="020B0506020202020204" pitchFamily="34" charset="0"/>
              </a:rPr>
              <a:t>The courtroom is cleared of the public.</a:t>
            </a:r>
          </a:p>
          <a:p>
            <a:pPr fontAlgn="t"/>
            <a:r>
              <a:rPr lang="en-GB" sz="5600" dirty="0">
                <a:latin typeface="Avenir Next Condensed" panose="020B0506020202020204" pitchFamily="34" charset="0"/>
              </a:rPr>
              <a:t>Usually used in </a:t>
            </a:r>
            <a:r>
              <a:rPr lang="en-GB" sz="5600" b="1" dirty="0">
                <a:latin typeface="Avenir Next Condensed" panose="020B0506020202020204" pitchFamily="34" charset="0"/>
              </a:rPr>
              <a:t>sexual offence cases or cases involving intimidation</a:t>
            </a:r>
            <a:r>
              <a:rPr lang="en-GB" sz="5600" dirty="0">
                <a:latin typeface="Avenir Next Condensed" panose="020B0506020202020204" pitchFamily="34" charset="0"/>
              </a:rPr>
              <a:t>.</a:t>
            </a:r>
            <a:br>
              <a:rPr lang="en-GB" sz="5600" dirty="0">
                <a:latin typeface="Avenir Next Condensed" panose="020B0506020202020204" pitchFamily="34" charset="0"/>
              </a:rPr>
            </a:br>
            <a:endParaRPr lang="en-GB" sz="5600" dirty="0">
              <a:latin typeface="Avenir Next Condensed" panose="020B0506020202020204" pitchFamily="34" charset="0"/>
            </a:endParaRPr>
          </a:p>
          <a:p>
            <a:pPr marL="0" indent="0" fontAlgn="t">
              <a:buNone/>
            </a:pPr>
            <a:r>
              <a:rPr lang="en-GB" sz="5600" b="1" dirty="0">
                <a:latin typeface="Avenir Next Condensed" panose="020B0506020202020204" pitchFamily="34" charset="0"/>
              </a:rPr>
              <a:t>4. Removal of wigs and gowns (s.26)</a:t>
            </a:r>
          </a:p>
          <a:p>
            <a:pPr fontAlgn="t"/>
            <a:r>
              <a:rPr lang="en-GB" sz="5600" dirty="0">
                <a:latin typeface="Avenir Next Condensed" panose="020B0506020202020204" pitchFamily="34" charset="0"/>
              </a:rPr>
              <a:t>Judges and barristers remove formal attire.</a:t>
            </a:r>
          </a:p>
          <a:p>
            <a:pPr fontAlgn="t"/>
            <a:r>
              <a:rPr lang="en-GB" sz="5600" dirty="0">
                <a:latin typeface="Avenir Next Condensed" panose="020B0506020202020204" pitchFamily="34" charset="0"/>
              </a:rPr>
              <a:t>Makes the setting </a:t>
            </a:r>
            <a:r>
              <a:rPr lang="en-GB" sz="5600" b="1" dirty="0">
                <a:latin typeface="Avenir Next Condensed" panose="020B0506020202020204" pitchFamily="34" charset="0"/>
              </a:rPr>
              <a:t>less intimidating</a:t>
            </a:r>
            <a:r>
              <a:rPr lang="en-GB" sz="5600" dirty="0">
                <a:latin typeface="Avenir Next Condensed" panose="020B0506020202020204" pitchFamily="34" charset="0"/>
              </a:rPr>
              <a:t>, especially for children.</a:t>
            </a:r>
            <a:br>
              <a:rPr lang="en-GB" sz="4800" dirty="0">
                <a:latin typeface="Arial Narrow" panose="020B0606020202030204" pitchFamily="34" charset="0"/>
              </a:rPr>
            </a:br>
            <a:endParaRPr lang="en-GB" sz="4800" dirty="0">
              <a:latin typeface="Arial Narrow" panose="020B0606020202030204" pitchFamily="34" charset="0"/>
            </a:endParaRPr>
          </a:p>
          <a:p>
            <a:pPr marL="0" indent="0" fontAlgn="t">
              <a:buNone/>
            </a:pPr>
            <a:br>
              <a:rPr lang="en-GB" dirty="0"/>
            </a:br>
            <a:endParaRPr lang="en-GB" dirty="0"/>
          </a:p>
          <a:p>
            <a:endParaRPr lang="en-GB" dirty="0"/>
          </a:p>
        </p:txBody>
      </p:sp>
      <p:pic>
        <p:nvPicPr>
          <p:cNvPr id="7" name="Picture 2" descr="Image result for triad of impairments">
            <a:extLst>
              <a:ext uri="{FF2B5EF4-FFF2-40B4-BE49-F238E27FC236}">
                <a16:creationId xmlns:a16="http://schemas.microsoft.com/office/drawing/2014/main" id="{7CEE2317-1E75-B7B5-66DF-823A25EF78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23152" y="4692967"/>
            <a:ext cx="1793489" cy="216503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3488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83512053-F25D-25E3-9634-2A48CCE0F703}"/>
              </a:ext>
            </a:extLst>
          </p:cNvPr>
          <p:cNvSpPr>
            <a:spLocks noGrp="1"/>
          </p:cNvSpPr>
          <p:nvPr>
            <p:ph type="title"/>
          </p:nvPr>
        </p:nvSpPr>
        <p:spPr>
          <a:xfrm>
            <a:off x="571500" y="669925"/>
            <a:ext cx="5524500" cy="1325563"/>
          </a:xfrm>
        </p:spPr>
        <p:txBody>
          <a:bodyPr vert="horz" lIns="91440" tIns="45720" rIns="91440" bIns="45720" rtlCol="0" anchor="b">
            <a:normAutofit fontScale="90000"/>
          </a:bodyPr>
          <a:lstStyle/>
          <a:p>
            <a:r>
              <a:rPr lang="en-US" dirty="0">
                <a:solidFill>
                  <a:schemeClr val="bg1"/>
                </a:solidFill>
                <a:latin typeface="Avenir Next Condensed" panose="020B0506020202020204" pitchFamily="34" charset="0"/>
              </a:rPr>
              <a:t>Intersectionality, legal  bias, blame and Family / Criminal Courts </a:t>
            </a:r>
          </a:p>
        </p:txBody>
      </p:sp>
      <p:cxnSp>
        <p:nvCxnSpPr>
          <p:cNvPr id="16" name="Straight Connector 15">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 y="2026340"/>
            <a:ext cx="60959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95D1F90D-E633-B0D9-4C55-EDF31DDD3FAD}"/>
              </a:ext>
            </a:extLst>
          </p:cNvPr>
          <p:cNvSpPr>
            <a:spLocks noGrp="1"/>
          </p:cNvSpPr>
          <p:nvPr>
            <p:ph sz="half" idx="2"/>
          </p:nvPr>
        </p:nvSpPr>
        <p:spPr>
          <a:xfrm>
            <a:off x="740106" y="2288833"/>
            <a:ext cx="5355894" cy="4111965"/>
          </a:xfrm>
        </p:spPr>
        <p:txBody>
          <a:bodyPr vert="horz" lIns="91440" tIns="45720" rIns="91440" bIns="45720" rtlCol="0">
            <a:normAutofit/>
          </a:bodyPr>
          <a:lstStyle/>
          <a:p>
            <a:pPr marL="0" indent="0">
              <a:buNone/>
            </a:pPr>
            <a:r>
              <a:rPr lang="en-US" sz="3200" u="sng" dirty="0">
                <a:solidFill>
                  <a:srgbClr val="FFFF00"/>
                </a:solidFill>
                <a:latin typeface="Avenir Next Condensed" panose="020B0506020202020204" pitchFamily="34" charset="0"/>
              </a:rPr>
              <a:t>Real life scenarios</a:t>
            </a:r>
          </a:p>
          <a:p>
            <a:pPr marL="0" indent="0">
              <a:buNone/>
            </a:pPr>
            <a:endParaRPr lang="en-US" sz="2000" dirty="0">
              <a:solidFill>
                <a:schemeClr val="bg1"/>
              </a:solidFill>
              <a:latin typeface="Avenir Next Condensed" panose="020B0506020202020204" pitchFamily="34" charset="0"/>
            </a:endParaRPr>
          </a:p>
          <a:p>
            <a:pPr marL="457200" indent="-457200">
              <a:buAutoNum type="arabicPeriod"/>
            </a:pPr>
            <a:r>
              <a:rPr lang="en-US" sz="2000" dirty="0">
                <a:solidFill>
                  <a:schemeClr val="bg1"/>
                </a:solidFill>
                <a:latin typeface="Avenir Next Condensed" panose="020B0506020202020204" pitchFamily="34" charset="0"/>
              </a:rPr>
              <a:t>Christine  – Autistic daughter gang raped</a:t>
            </a:r>
          </a:p>
          <a:p>
            <a:pPr marL="457200" indent="-457200">
              <a:buAutoNum type="arabicPeriod"/>
            </a:pPr>
            <a:endParaRPr lang="en-US" sz="2000" dirty="0">
              <a:solidFill>
                <a:schemeClr val="bg1"/>
              </a:solidFill>
              <a:latin typeface="Avenir Next Condensed" panose="020B0506020202020204" pitchFamily="34" charset="0"/>
            </a:endParaRPr>
          </a:p>
          <a:p>
            <a:pPr marL="457200" indent="-457200">
              <a:buAutoNum type="arabicPeriod"/>
            </a:pPr>
            <a:r>
              <a:rPr lang="en-US" sz="2000" dirty="0">
                <a:solidFill>
                  <a:schemeClr val="bg1"/>
                </a:solidFill>
                <a:latin typeface="Avenir Next Condensed" panose="020B0506020202020204" pitchFamily="34" charset="0"/>
              </a:rPr>
              <a:t>Megan – Lost custody of children</a:t>
            </a:r>
          </a:p>
          <a:p>
            <a:pPr marL="457200" indent="-457200">
              <a:buAutoNum type="arabicPeriod"/>
            </a:pPr>
            <a:endParaRPr lang="en-US" sz="2000" dirty="0">
              <a:solidFill>
                <a:schemeClr val="bg1"/>
              </a:solidFill>
              <a:latin typeface="Avenir Next Condensed" panose="020B0506020202020204" pitchFamily="34" charset="0"/>
            </a:endParaRPr>
          </a:p>
          <a:p>
            <a:pPr marL="457200" indent="-457200">
              <a:buAutoNum type="arabicPeriod"/>
            </a:pPr>
            <a:r>
              <a:rPr lang="en-US" sz="2000" dirty="0">
                <a:solidFill>
                  <a:schemeClr val="bg1"/>
                </a:solidFill>
                <a:latin typeface="Avenir Next Condensed" panose="020B0506020202020204" pitchFamily="34" charset="0"/>
              </a:rPr>
              <a:t>Lucy – falsely arrested when husband accused her of slapping children</a:t>
            </a:r>
          </a:p>
          <a:p>
            <a:pPr marL="457200" indent="-457200">
              <a:buAutoNum type="arabicPeriod"/>
            </a:pPr>
            <a:endParaRPr lang="en-US" sz="2000" dirty="0">
              <a:solidFill>
                <a:schemeClr val="bg1"/>
              </a:solidFill>
              <a:latin typeface="Avenir Next Condensed" panose="020B0506020202020204" pitchFamily="34" charset="0"/>
            </a:endParaRPr>
          </a:p>
          <a:p>
            <a:pPr marL="457200" indent="-457200">
              <a:buAutoNum type="arabicPeriod"/>
            </a:pPr>
            <a:r>
              <a:rPr lang="en-US" sz="2000" dirty="0">
                <a:solidFill>
                  <a:schemeClr val="bg1"/>
                </a:solidFill>
                <a:latin typeface="Avenir Next Condensed" panose="020B0506020202020204" pitchFamily="34" charset="0"/>
              </a:rPr>
              <a:t>Bethan – marital rape</a:t>
            </a:r>
          </a:p>
          <a:p>
            <a:pPr marL="457200" indent="-457200">
              <a:buAutoNum type="arabicPeriod"/>
            </a:pPr>
            <a:endParaRPr lang="en-US" sz="2000" dirty="0">
              <a:solidFill>
                <a:schemeClr val="bg1"/>
              </a:solidFill>
            </a:endParaRPr>
          </a:p>
          <a:p>
            <a:pPr marL="457200" indent="-457200">
              <a:buAutoNum type="arabicPeriod"/>
            </a:pPr>
            <a:endParaRPr lang="en-US" sz="2000" dirty="0">
              <a:solidFill>
                <a:schemeClr val="bg1"/>
              </a:solidFill>
            </a:endParaRPr>
          </a:p>
        </p:txBody>
      </p:sp>
      <p:pic>
        <p:nvPicPr>
          <p:cNvPr id="7" name="Content Placeholder 6">
            <a:extLst>
              <a:ext uri="{FF2B5EF4-FFF2-40B4-BE49-F238E27FC236}">
                <a16:creationId xmlns:a16="http://schemas.microsoft.com/office/drawing/2014/main" id="{26D350F9-2B5A-DA1B-0566-B493DD8B2C31}"/>
              </a:ext>
            </a:extLst>
          </p:cNvPr>
          <p:cNvPicPr>
            <a:picLocks noGrp="1" noChangeAspect="1"/>
          </p:cNvPicPr>
          <p:nvPr>
            <p:ph sz="half" idx="1"/>
          </p:nvPr>
        </p:nvPicPr>
        <p:blipFill>
          <a:blip r:embed="rId2"/>
          <a:stretch>
            <a:fillRect/>
          </a:stretch>
        </p:blipFill>
        <p:spPr>
          <a:xfrm>
            <a:off x="6861875" y="369913"/>
            <a:ext cx="3155276" cy="2784532"/>
          </a:xfrm>
          <a:prstGeom prst="rect">
            <a:avLst/>
          </a:prstGeom>
        </p:spPr>
      </p:pic>
      <p:sp>
        <p:nvSpPr>
          <p:cNvPr id="18" name="Rectangle 17">
            <a:extLst>
              <a:ext uri="{FF2B5EF4-FFF2-40B4-BE49-F238E27FC236}">
                <a16:creationId xmlns:a16="http://schemas.microsoft.com/office/drawing/2014/main" id="{C87417AF-190E-4D6E-AFA6-7D3E84B0B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1603" y="182859"/>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94AA268-92EC-39AF-5B59-A7165740C874}"/>
              </a:ext>
            </a:extLst>
          </p:cNvPr>
          <p:cNvPicPr>
            <a:picLocks noChangeAspect="1"/>
          </p:cNvPicPr>
          <p:nvPr/>
        </p:nvPicPr>
        <p:blipFill>
          <a:blip r:embed="rId3"/>
          <a:stretch>
            <a:fillRect/>
          </a:stretch>
        </p:blipFill>
        <p:spPr>
          <a:xfrm>
            <a:off x="8214067" y="3730267"/>
            <a:ext cx="3237827" cy="2784532"/>
          </a:xfrm>
          <a:prstGeom prst="rect">
            <a:avLst/>
          </a:prstGeom>
        </p:spPr>
      </p:pic>
      <p:sp>
        <p:nvSpPr>
          <p:cNvPr id="20" name="Rectangle 19">
            <a:extLst>
              <a:ext uri="{FF2B5EF4-FFF2-40B4-BE49-F238E27FC236}">
                <a16:creationId xmlns:a16="http://schemas.microsoft.com/office/drawing/2014/main" id="{80B30ED8-273E-4C07-8568-2FE5CC5C4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5071" y="3543213"/>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8922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339" y="122849"/>
            <a:ext cx="11682046" cy="791552"/>
          </a:xfrm>
          <a:solidFill>
            <a:schemeClr val="tx1"/>
          </a:solidFill>
        </p:spPr>
        <p:txBody>
          <a:bodyPr>
            <a:normAutofit/>
          </a:bodyPr>
          <a:lstStyle/>
          <a:p>
            <a:pPr algn="ctr"/>
            <a:r>
              <a:rPr lang="en-GB" dirty="0">
                <a:solidFill>
                  <a:schemeClr val="bg1"/>
                </a:solidFill>
                <a:latin typeface="Comic Sans MS" panose="030F0702030302020204" pitchFamily="66" charset="0"/>
              </a:rPr>
              <a:t> </a:t>
            </a:r>
            <a:r>
              <a:rPr lang="en-GB" dirty="0">
                <a:solidFill>
                  <a:schemeClr val="bg1"/>
                </a:solidFill>
                <a:latin typeface="Avenir Next Condensed" panose="020B0506020202020204" pitchFamily="34" charset="0"/>
              </a:rPr>
              <a:t>Practical Tips: Social deficits and  managing stress</a:t>
            </a:r>
          </a:p>
        </p:txBody>
      </p:sp>
      <p:sp>
        <p:nvSpPr>
          <p:cNvPr id="8" name="Content Placeholder 7"/>
          <p:cNvSpPr>
            <a:spLocks noGrp="1"/>
          </p:cNvSpPr>
          <p:nvPr>
            <p:ph sz="half" idx="2"/>
          </p:nvPr>
        </p:nvSpPr>
        <p:spPr>
          <a:xfrm>
            <a:off x="4118708" y="1051560"/>
            <a:ext cx="7654192" cy="5669915"/>
          </a:xfrm>
          <a:ln>
            <a:solidFill>
              <a:schemeClr val="tx1"/>
            </a:solidFill>
          </a:ln>
        </p:spPr>
        <p:txBody>
          <a:bodyPr>
            <a:noAutofit/>
          </a:bodyPr>
          <a:lstStyle/>
          <a:p>
            <a:r>
              <a:rPr lang="en-GB" sz="1800" dirty="0">
                <a:latin typeface="Avenir Next Condensed" panose="020B0506020202020204" pitchFamily="34" charset="0"/>
              </a:rPr>
              <a:t>Explain what  “Grooming” looks like</a:t>
            </a:r>
          </a:p>
          <a:p>
            <a:r>
              <a:rPr lang="en-GB" sz="1800" dirty="0">
                <a:latin typeface="Avenir Next Condensed" panose="020B0506020202020204" pitchFamily="34" charset="0"/>
              </a:rPr>
              <a:t>Discuss sex education issues objectively </a:t>
            </a:r>
          </a:p>
          <a:p>
            <a:r>
              <a:rPr lang="en-GB" sz="1800" dirty="0">
                <a:latin typeface="Avenir Next Condensed" panose="020B0506020202020204" pitchFamily="34" charset="0"/>
              </a:rPr>
              <a:t>Alexithymia </a:t>
            </a:r>
            <a:r>
              <a:rPr lang="en-GB" sz="1000" dirty="0">
                <a:solidFill>
                  <a:srgbClr val="FF0000"/>
                </a:solidFill>
                <a:latin typeface="Avenir Next Condensed" panose="020B0506020202020204" pitchFamily="34" charset="0"/>
              </a:rPr>
              <a:t>(</a:t>
            </a:r>
            <a:r>
              <a:rPr lang="en-GB" sz="1000" dirty="0" err="1">
                <a:solidFill>
                  <a:srgbClr val="FF0000"/>
                </a:solidFill>
                <a:latin typeface="Avenir Next Condensed" panose="020B0506020202020204" pitchFamily="34" charset="0"/>
              </a:rPr>
              <a:t>Pistula</a:t>
            </a:r>
            <a:r>
              <a:rPr lang="en-GB" sz="1000" dirty="0">
                <a:solidFill>
                  <a:srgbClr val="FF0000"/>
                </a:solidFill>
                <a:latin typeface="Avenir Next Condensed" panose="020B0506020202020204" pitchFamily="34" charset="0"/>
              </a:rPr>
              <a:t>, 2015; Milosavljevic, 2015; </a:t>
            </a:r>
            <a:r>
              <a:rPr lang="en-GB" sz="1000" dirty="0" err="1">
                <a:solidFill>
                  <a:srgbClr val="FF0000"/>
                </a:solidFill>
                <a:latin typeface="Avenir Next Condensed" panose="020B0506020202020204" pitchFamily="34" charset="0"/>
              </a:rPr>
              <a:t>Ketetaars</a:t>
            </a:r>
            <a:r>
              <a:rPr lang="en-GB" sz="1000" dirty="0">
                <a:solidFill>
                  <a:srgbClr val="FF0000"/>
                </a:solidFill>
                <a:latin typeface="Avenir Next Condensed" panose="020B0506020202020204" pitchFamily="34" charset="0"/>
              </a:rPr>
              <a:t>, 2016) </a:t>
            </a:r>
            <a:r>
              <a:rPr lang="en-GB" sz="1000" dirty="0">
                <a:latin typeface="Avenir Next Condensed" panose="020B0506020202020204" pitchFamily="34" charset="0"/>
              </a:rPr>
              <a:t>- </a:t>
            </a:r>
            <a:r>
              <a:rPr lang="en-GB" sz="1800" dirty="0">
                <a:latin typeface="Avenir Next Condensed" panose="020B0506020202020204" pitchFamily="34" charset="0"/>
              </a:rPr>
              <a:t>Social skills training, priming and </a:t>
            </a:r>
            <a:r>
              <a:rPr lang="en-GB" sz="1800" dirty="0" err="1">
                <a:latin typeface="Avenir Next Condensed" panose="020B0506020202020204" pitchFamily="34" charset="0"/>
              </a:rPr>
              <a:t>rehersal</a:t>
            </a:r>
            <a:endParaRPr lang="en-GB" sz="1800" dirty="0">
              <a:latin typeface="Avenir Next Condensed" panose="020B0506020202020204" pitchFamily="34" charset="0"/>
            </a:endParaRPr>
          </a:p>
          <a:p>
            <a:r>
              <a:rPr lang="en-GB" sz="1800" dirty="0">
                <a:latin typeface="Avenir Next Condensed" panose="020B0506020202020204" pitchFamily="34" charset="0"/>
              </a:rPr>
              <a:t>Taxi service</a:t>
            </a:r>
          </a:p>
          <a:p>
            <a:r>
              <a:rPr lang="en-GB" sz="1800" dirty="0">
                <a:latin typeface="Avenir Next Condensed" panose="020B0506020202020204" pitchFamily="34" charset="0"/>
              </a:rPr>
              <a:t>Act as responsible adult – advocate effectively. Research and put things in writing.</a:t>
            </a:r>
          </a:p>
          <a:p>
            <a:r>
              <a:rPr lang="en-GB" sz="1800" dirty="0">
                <a:latin typeface="Avenir Next Condensed" panose="020B0506020202020204" pitchFamily="34" charset="0"/>
              </a:rPr>
              <a:t>Regular monitoring whilst at University (Visits every 2-4 weeks)</a:t>
            </a:r>
          </a:p>
          <a:p>
            <a:r>
              <a:rPr lang="en-GB" sz="1800" dirty="0">
                <a:latin typeface="Avenir Next Condensed" panose="020B0506020202020204" pitchFamily="34" charset="0"/>
              </a:rPr>
              <a:t>Join clubs (special interest)</a:t>
            </a:r>
          </a:p>
          <a:p>
            <a:r>
              <a:rPr lang="en-GB" sz="1800" dirty="0">
                <a:latin typeface="Avenir Next Condensed" panose="020B0506020202020204" pitchFamily="34" charset="0"/>
              </a:rPr>
              <a:t>When mistakes are made; ‘it is not the end of the world’</a:t>
            </a:r>
          </a:p>
          <a:p>
            <a:r>
              <a:rPr lang="en-GB" sz="1800" dirty="0">
                <a:latin typeface="Avenir Next Condensed" panose="020B0506020202020204" pitchFamily="34" charset="0"/>
              </a:rPr>
              <a:t>Encourage friendships with trusted autistic individuals</a:t>
            </a:r>
          </a:p>
          <a:p>
            <a:r>
              <a:rPr lang="en-GB" sz="1800" dirty="0">
                <a:latin typeface="Avenir Next Condensed" panose="020B0506020202020204" pitchFamily="34" charset="0"/>
              </a:rPr>
              <a:t>Exercise; reducing stress, balancing hormones</a:t>
            </a:r>
          </a:p>
          <a:p>
            <a:r>
              <a:rPr lang="en-GB" sz="1800" dirty="0">
                <a:latin typeface="Avenir Next Condensed" panose="020B0506020202020204" pitchFamily="34" charset="0"/>
              </a:rPr>
              <a:t>Utilize repetitive thought patterns for compliments and platitudes</a:t>
            </a:r>
          </a:p>
          <a:p>
            <a:r>
              <a:rPr lang="en-GB" sz="1800" dirty="0">
                <a:latin typeface="Avenir Next Condensed" panose="020B0506020202020204" pitchFamily="34" charset="0"/>
              </a:rPr>
              <a:t>Encourage good personal hygiene and appearance</a:t>
            </a:r>
          </a:p>
          <a:p>
            <a:r>
              <a:rPr lang="en-GB" sz="1800" dirty="0">
                <a:latin typeface="Avenir Next Condensed" panose="020B0506020202020204" pitchFamily="34" charset="0"/>
              </a:rPr>
              <a:t>Adolescent angst and parental loathing </a:t>
            </a:r>
            <a:r>
              <a:rPr lang="en-GB" sz="800" dirty="0">
                <a:solidFill>
                  <a:srgbClr val="FF0000"/>
                </a:solidFill>
                <a:latin typeface="Avenir Next Condensed" panose="020B0506020202020204" pitchFamily="34" charset="0"/>
              </a:rPr>
              <a:t>(Baldwin, 2014) </a:t>
            </a:r>
            <a:r>
              <a:rPr lang="en-GB" sz="1800" dirty="0">
                <a:latin typeface="Avenir Next Condensed" panose="020B0506020202020204" pitchFamily="34" charset="0"/>
              </a:rPr>
              <a:t>- Mother ‘editing behaviour’</a:t>
            </a:r>
          </a:p>
          <a:p>
            <a:r>
              <a:rPr lang="en-GB" sz="1800" dirty="0">
                <a:latin typeface="Avenir Next Condensed" panose="020B0506020202020204" pitchFamily="34" charset="0"/>
              </a:rPr>
              <a:t>Affection </a:t>
            </a:r>
          </a:p>
          <a:p>
            <a:r>
              <a:rPr lang="en-GB" sz="1800" dirty="0">
                <a:latin typeface="Avenir Next Condensed" panose="020B0506020202020204" pitchFamily="34" charset="0"/>
              </a:rPr>
              <a:t>Failure is a survivable option</a:t>
            </a:r>
          </a:p>
        </p:txBody>
      </p:sp>
      <p:pic>
        <p:nvPicPr>
          <p:cNvPr id="7" name="Picture 2" descr="Image result for girls autism">
            <a:extLst>
              <a:ext uri="{FF2B5EF4-FFF2-40B4-BE49-F238E27FC236}">
                <a16:creationId xmlns:a16="http://schemas.microsoft.com/office/drawing/2014/main" id="{A14990FE-0FB7-4153-81A2-39CC82B7E8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339" y="1207327"/>
            <a:ext cx="3896576" cy="551414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7101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4D0A9-4747-D541-6746-BE267814AF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22F39F-A6EC-E926-176D-0F179C73F9A6}"/>
              </a:ext>
            </a:extLst>
          </p:cNvPr>
          <p:cNvSpPr>
            <a:spLocks noGrp="1"/>
          </p:cNvSpPr>
          <p:nvPr>
            <p:ph type="ctrTitle"/>
          </p:nvPr>
        </p:nvSpPr>
        <p:spPr>
          <a:xfrm>
            <a:off x="2800350" y="341716"/>
            <a:ext cx="9058276" cy="6137911"/>
          </a:xfrm>
          <a:solidFill>
            <a:schemeClr val="tx1"/>
          </a:solidFill>
        </p:spPr>
        <p:txBody>
          <a:bodyPr anchor="b">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32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GB" sz="3100" b="1" i="0" u="sng"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Case study : Lauren Bridges</a:t>
            </a:r>
            <a:br>
              <a:rPr kumimoji="0" lang="en-GB" sz="31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1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GB" sz="27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Lauren  (known to her family and friends as Lolly)  was just a teenager when she died alone in a mental health facility hundreds of miles away from her home in 2022. </a:t>
            </a:r>
            <a:br>
              <a:rPr kumimoji="0" lang="en-GB" sz="27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27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GB" sz="2700" b="0" i="0" u="none" strike="noStrike" kern="1200" cap="none" spc="0" normalizeH="0" baseline="0" noProof="0">
                <a:ln>
                  <a:noFill/>
                </a:ln>
                <a:solidFill>
                  <a:schemeClr val="bg1"/>
                </a:solidFill>
                <a:effectLst/>
                <a:uLnTx/>
                <a:uFillTx/>
                <a:latin typeface="Avenir Next Condensed" panose="020B0506020202020204" pitchFamily="34" charset="0"/>
              </a:rPr>
              <a:t>Her mum had been fighting to get her a placement closer to home, after she was detained under the Mental Health Act and sent to a facility six-hour’s drive away near Manchester ,  but her efforts were in vain.</a:t>
            </a:r>
            <a:br>
              <a:rPr kumimoji="0" lang="en-GB" sz="2700" b="0" i="0" u="none" strike="noStrike" kern="1200" cap="none" spc="0" normalizeH="0" baseline="0" noProof="0">
                <a:ln>
                  <a:noFill/>
                </a:ln>
                <a:solidFill>
                  <a:schemeClr val="bg1"/>
                </a:solidFill>
                <a:effectLst/>
                <a:uLnTx/>
                <a:uFillTx/>
                <a:latin typeface="Avenir Next Condensed" panose="020B0506020202020204" pitchFamily="34" charset="0"/>
              </a:rPr>
            </a:br>
            <a:br>
              <a:rPr kumimoji="0" lang="en-GB" sz="2700" b="0" i="0" u="none" strike="noStrike" kern="1200" cap="none" spc="0" normalizeH="0" baseline="0" noProof="0">
                <a:ln>
                  <a:noFill/>
                </a:ln>
                <a:solidFill>
                  <a:schemeClr val="bg1"/>
                </a:solidFill>
                <a:effectLst/>
                <a:uLnTx/>
                <a:uFillTx/>
                <a:latin typeface="Avenir Next Condensed" panose="020B0506020202020204" pitchFamily="34" charset="0"/>
              </a:rPr>
            </a:br>
            <a:r>
              <a:rPr lang="en-GB" sz="2700">
                <a:solidFill>
                  <a:schemeClr val="bg1"/>
                </a:solidFill>
                <a:latin typeface="Avenir Next Condensed" panose="020B0506020202020204" pitchFamily="34" charset="0"/>
              </a:rPr>
              <a:t>Lauren was bright, compassionate, a straight-A student who dreamed of becoming a doctor or a paediatric nurse. </a:t>
            </a:r>
            <a:br>
              <a:rPr lang="en-GB" sz="2700">
                <a:solidFill>
                  <a:schemeClr val="bg1"/>
                </a:solidFill>
                <a:latin typeface="Avenir Next Condensed" panose="020B0506020202020204" pitchFamily="34" charset="0"/>
              </a:rPr>
            </a:br>
            <a:br>
              <a:rPr lang="en-GB" sz="2700">
                <a:solidFill>
                  <a:schemeClr val="bg1"/>
                </a:solidFill>
                <a:latin typeface="Avenir Next Condensed" panose="020B0506020202020204" pitchFamily="34" charset="0"/>
              </a:rPr>
            </a:br>
            <a:r>
              <a:rPr lang="en-GB" sz="2700">
                <a:solidFill>
                  <a:schemeClr val="bg1"/>
                </a:solidFill>
                <a:latin typeface="Avenir Next Condensed" panose="020B0506020202020204" pitchFamily="34" charset="0"/>
              </a:rPr>
              <a:t>She was also </a:t>
            </a:r>
            <a:r>
              <a:rPr lang="en-GB" sz="2700" b="1">
                <a:solidFill>
                  <a:schemeClr val="bg1"/>
                </a:solidFill>
                <a:latin typeface="Avenir Next Condensed" panose="020B0506020202020204" pitchFamily="34" charset="0"/>
              </a:rPr>
              <a:t>autistic</a:t>
            </a:r>
            <a:r>
              <a:rPr lang="en-GB" sz="2700">
                <a:solidFill>
                  <a:schemeClr val="bg1"/>
                </a:solidFill>
                <a:latin typeface="Avenir Next Condensed" panose="020B0506020202020204" pitchFamily="34" charset="0"/>
              </a:rPr>
              <a:t>, and like many girls and young women with autism, she faced serious challenges in getting the right support.</a:t>
            </a:r>
            <a:endParaRPr lang="en-GB" sz="2700">
              <a:solidFill>
                <a:schemeClr val="bg1"/>
              </a:solidFill>
            </a:endParaRPr>
          </a:p>
        </p:txBody>
      </p:sp>
      <p:pic>
        <p:nvPicPr>
          <p:cNvPr id="19" name="Picture 18">
            <a:extLst>
              <a:ext uri="{FF2B5EF4-FFF2-40B4-BE49-F238E27FC236}">
                <a16:creationId xmlns:a16="http://schemas.microsoft.com/office/drawing/2014/main" id="{460DC36C-3773-007C-6EB8-8D173C84C8CD}"/>
              </a:ext>
            </a:extLst>
          </p:cNvPr>
          <p:cNvPicPr>
            <a:picLocks noChangeAspect="1"/>
          </p:cNvPicPr>
          <p:nvPr/>
        </p:nvPicPr>
        <p:blipFill>
          <a:blip r:embed="rId2"/>
          <a:stretch>
            <a:fillRect/>
          </a:stretch>
        </p:blipFill>
        <p:spPr>
          <a:xfrm>
            <a:off x="133859" y="3625446"/>
            <a:ext cx="2125833" cy="2890838"/>
          </a:xfrm>
          <a:prstGeom prst="rect">
            <a:avLst/>
          </a:prstGeom>
        </p:spPr>
      </p:pic>
      <p:pic>
        <p:nvPicPr>
          <p:cNvPr id="21" name="Picture 20">
            <a:extLst>
              <a:ext uri="{FF2B5EF4-FFF2-40B4-BE49-F238E27FC236}">
                <a16:creationId xmlns:a16="http://schemas.microsoft.com/office/drawing/2014/main" id="{419C69BE-DB9B-3930-15E6-590D8DF664C7}"/>
              </a:ext>
            </a:extLst>
          </p:cNvPr>
          <p:cNvPicPr>
            <a:picLocks noChangeAspect="1"/>
          </p:cNvPicPr>
          <p:nvPr/>
        </p:nvPicPr>
        <p:blipFill>
          <a:blip r:embed="rId3"/>
          <a:stretch>
            <a:fillRect/>
          </a:stretch>
        </p:blipFill>
        <p:spPr>
          <a:xfrm>
            <a:off x="333374" y="341716"/>
            <a:ext cx="2146300" cy="2806700"/>
          </a:xfrm>
          <a:prstGeom prst="rect">
            <a:avLst/>
          </a:prstGeom>
        </p:spPr>
      </p:pic>
    </p:spTree>
    <p:extLst>
      <p:ext uri="{BB962C8B-B14F-4D97-AF65-F5344CB8AC3E}">
        <p14:creationId xmlns:p14="http://schemas.microsoft.com/office/powerpoint/2010/main" val="967712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8A3F192-1CE2-4492-A743-DFA18208BEA0}"/>
              </a:ext>
            </a:extLst>
          </p:cNvPr>
          <p:cNvSpPr>
            <a:spLocks noGrp="1"/>
          </p:cNvSpPr>
          <p:nvPr>
            <p:ph sz="half" idx="2"/>
          </p:nvPr>
        </p:nvSpPr>
        <p:spPr>
          <a:xfrm>
            <a:off x="8543243" y="398200"/>
            <a:ext cx="3105150" cy="5829481"/>
          </a:xfrm>
          <a:solidFill>
            <a:schemeClr val="tx1"/>
          </a:solidFill>
        </p:spPr>
        <p:txBody>
          <a:bodyPr>
            <a:normAutofit fontScale="62500" lnSpcReduction="20000"/>
          </a:bodyPr>
          <a:lstStyle/>
          <a:p>
            <a:pPr marL="514350" indent="-514350">
              <a:lnSpc>
                <a:spcPct val="120000"/>
              </a:lnSpc>
              <a:buFont typeface="+mj-lt"/>
              <a:buAutoNum type="arabicPeriod"/>
            </a:pPr>
            <a:r>
              <a:rPr lang="en-GB" dirty="0">
                <a:solidFill>
                  <a:schemeClr val="bg1"/>
                </a:solidFill>
                <a:latin typeface="Avenir Next Condensed" panose="020B0506020202020204" pitchFamily="34" charset="0"/>
              </a:rPr>
              <a:t>Case study Lolly’s Law</a:t>
            </a:r>
          </a:p>
          <a:p>
            <a:pPr marL="514350" indent="-514350">
              <a:lnSpc>
                <a:spcPct val="120000"/>
              </a:lnSpc>
              <a:buFont typeface="+mj-lt"/>
              <a:buAutoNum type="arabicPeriod"/>
            </a:pPr>
            <a:endParaRPr lang="en-GB" dirty="0">
              <a:solidFill>
                <a:schemeClr val="bg1"/>
              </a:solidFill>
              <a:latin typeface="Avenir Next Condensed" panose="020B0506020202020204" pitchFamily="34" charset="0"/>
            </a:endParaRPr>
          </a:p>
          <a:p>
            <a:pPr marL="514350" indent="-514350">
              <a:lnSpc>
                <a:spcPct val="120000"/>
              </a:lnSpc>
              <a:buFont typeface="+mj-lt"/>
              <a:buAutoNum type="arabicPeriod"/>
            </a:pPr>
            <a:r>
              <a:rPr lang="en-GB" dirty="0">
                <a:solidFill>
                  <a:schemeClr val="bg1"/>
                </a:solidFill>
                <a:latin typeface="Avenir Next Condensed" panose="020B0506020202020204" pitchFamily="34" charset="0"/>
              </a:rPr>
              <a:t>Legislation</a:t>
            </a:r>
          </a:p>
          <a:p>
            <a:pPr marL="514350" indent="-514350">
              <a:lnSpc>
                <a:spcPct val="120000"/>
              </a:lnSpc>
              <a:buFont typeface="+mj-lt"/>
              <a:buAutoNum type="arabicPeriod"/>
            </a:pPr>
            <a:endParaRPr lang="en-GB" dirty="0">
              <a:solidFill>
                <a:schemeClr val="bg1"/>
              </a:solidFill>
              <a:latin typeface="Avenir Next Condensed" panose="020B0506020202020204" pitchFamily="34" charset="0"/>
            </a:endParaRPr>
          </a:p>
          <a:p>
            <a:pPr marL="514350" indent="-514350">
              <a:lnSpc>
                <a:spcPct val="120000"/>
              </a:lnSpc>
              <a:buFont typeface="+mj-lt"/>
              <a:buAutoNum type="arabicPeriod"/>
            </a:pPr>
            <a:r>
              <a:rPr lang="en-GB" dirty="0">
                <a:solidFill>
                  <a:schemeClr val="bg1"/>
                </a:solidFill>
                <a:latin typeface="Avenir Next Condensed" panose="020B0506020202020204" pitchFamily="34" charset="0"/>
              </a:rPr>
              <a:t>Fitness to plead</a:t>
            </a:r>
          </a:p>
          <a:p>
            <a:pPr marL="514350" indent="-514350">
              <a:lnSpc>
                <a:spcPct val="120000"/>
              </a:lnSpc>
              <a:buFont typeface="+mj-lt"/>
              <a:buAutoNum type="arabicPeriod"/>
            </a:pPr>
            <a:endParaRPr lang="en-GB" dirty="0">
              <a:solidFill>
                <a:schemeClr val="bg1"/>
              </a:solidFill>
              <a:latin typeface="Avenir Next Condensed" panose="020B0506020202020204" pitchFamily="34" charset="0"/>
            </a:endParaRPr>
          </a:p>
          <a:p>
            <a:pPr marL="514350" indent="-514350">
              <a:lnSpc>
                <a:spcPct val="120000"/>
              </a:lnSpc>
              <a:buFont typeface="+mj-lt"/>
              <a:buAutoNum type="arabicPeriod"/>
            </a:pPr>
            <a:r>
              <a:rPr lang="en-GB" dirty="0">
                <a:solidFill>
                  <a:schemeClr val="bg1"/>
                </a:solidFill>
                <a:latin typeface="Avenir Next Condensed" panose="020B0506020202020204" pitchFamily="34" charset="0"/>
              </a:rPr>
              <a:t>Increased violence and sexual violence against autistic women</a:t>
            </a:r>
          </a:p>
          <a:p>
            <a:pPr marL="514350" indent="-514350">
              <a:lnSpc>
                <a:spcPct val="120000"/>
              </a:lnSpc>
              <a:buFont typeface="+mj-lt"/>
              <a:buAutoNum type="arabicPeriod"/>
            </a:pPr>
            <a:endParaRPr lang="en-GB" dirty="0">
              <a:solidFill>
                <a:schemeClr val="bg1"/>
              </a:solidFill>
              <a:latin typeface="Avenir Next Condensed" panose="020B0506020202020204" pitchFamily="34" charset="0"/>
            </a:endParaRPr>
          </a:p>
          <a:p>
            <a:pPr marL="514350" indent="-514350">
              <a:lnSpc>
                <a:spcPct val="120000"/>
              </a:lnSpc>
              <a:buFont typeface="+mj-lt"/>
              <a:buAutoNum type="arabicPeriod"/>
            </a:pPr>
            <a:r>
              <a:rPr lang="en-GB" dirty="0">
                <a:solidFill>
                  <a:schemeClr val="bg1"/>
                </a:solidFill>
                <a:latin typeface="Avenir Next Condensed" panose="020B0506020202020204" pitchFamily="34" charset="0"/>
              </a:rPr>
              <a:t>Real life examples</a:t>
            </a:r>
          </a:p>
          <a:p>
            <a:pPr marL="514350" indent="-514350">
              <a:lnSpc>
                <a:spcPct val="120000"/>
              </a:lnSpc>
              <a:buFont typeface="+mj-lt"/>
              <a:buAutoNum type="arabicPeriod"/>
            </a:pPr>
            <a:endParaRPr lang="en-GB" dirty="0">
              <a:solidFill>
                <a:schemeClr val="bg1"/>
              </a:solidFill>
              <a:latin typeface="Avenir Next Condensed" panose="020B0506020202020204" pitchFamily="34" charset="0"/>
            </a:endParaRPr>
          </a:p>
          <a:p>
            <a:pPr marL="514350" indent="-514350">
              <a:lnSpc>
                <a:spcPct val="120000"/>
              </a:lnSpc>
              <a:buFont typeface="+mj-lt"/>
              <a:buAutoNum type="arabicPeriod"/>
            </a:pPr>
            <a:r>
              <a:rPr lang="en-GB" dirty="0">
                <a:solidFill>
                  <a:schemeClr val="bg1"/>
                </a:solidFill>
                <a:latin typeface="Avenir Next Condensed" panose="020B0506020202020204" pitchFamily="34" charset="0"/>
              </a:rPr>
              <a:t>Practical strategies that could contribute to optimising safety and well-being</a:t>
            </a:r>
            <a:endParaRPr lang="en-GB" dirty="0"/>
          </a:p>
        </p:txBody>
      </p:sp>
      <p:pic>
        <p:nvPicPr>
          <p:cNvPr id="3074" name="Picture 2" descr="Image result for confused  cartoon girl student&quot;">
            <a:extLst>
              <a:ext uri="{FF2B5EF4-FFF2-40B4-BE49-F238E27FC236}">
                <a16:creationId xmlns:a16="http://schemas.microsoft.com/office/drawing/2014/main" id="{CC762FFB-5B59-43BC-BA5B-D8A6E3E358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7082" y="3687445"/>
            <a:ext cx="2387235" cy="24193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A45A9F1-DA9A-4D5F-AA5E-FE8954A93314}"/>
              </a:ext>
            </a:extLst>
          </p:cNvPr>
          <p:cNvSpPr txBox="1"/>
          <p:nvPr/>
        </p:nvSpPr>
        <p:spPr>
          <a:xfrm>
            <a:off x="5089315" y="751205"/>
            <a:ext cx="2959465" cy="1877437"/>
          </a:xfrm>
          <a:prstGeom prst="rect">
            <a:avLst/>
          </a:prstGeom>
          <a:noFill/>
        </p:spPr>
        <p:txBody>
          <a:bodyPr wrap="none" rtlCol="0">
            <a:spAutoFit/>
          </a:bodyPr>
          <a:lstStyle/>
          <a:p>
            <a:r>
              <a:rPr lang="en-GB" sz="4000">
                <a:latin typeface="Avenir Next Condensed" panose="020B0506020202020204" pitchFamily="34" charset="0"/>
              </a:rPr>
              <a:t>What have we</a:t>
            </a:r>
          </a:p>
          <a:p>
            <a:r>
              <a:rPr lang="en-GB" sz="4000">
                <a:latin typeface="Avenir Next Condensed" panose="020B0506020202020204" pitchFamily="34" charset="0"/>
              </a:rPr>
              <a:t> covered today?</a:t>
            </a:r>
          </a:p>
          <a:p>
            <a:endParaRPr lang="en-GB"/>
          </a:p>
          <a:p>
            <a:endParaRPr lang="en-GB"/>
          </a:p>
        </p:txBody>
      </p:sp>
      <p:pic>
        <p:nvPicPr>
          <p:cNvPr id="4" name="Picture 4" descr="Image result for Autism holistic approach">
            <a:extLst>
              <a:ext uri="{FF2B5EF4-FFF2-40B4-BE49-F238E27FC236}">
                <a16:creationId xmlns:a16="http://schemas.microsoft.com/office/drawing/2014/main" id="{96FB0C07-80BB-2EF4-03C8-F9363E802D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312" y="1937009"/>
            <a:ext cx="4930715" cy="4584700"/>
          </a:xfrm>
          <a:prstGeom prst="rect">
            <a:avLst/>
          </a:prstGeom>
          <a:noFill/>
          <a:extLst>
            <a:ext uri="{909E8E84-426E-40DD-AFC4-6F175D3DCCD1}">
              <a14:hiddenFill xmlns:a14="http://schemas.microsoft.com/office/drawing/2010/main">
                <a:solidFill>
                  <a:srgbClr val="FFFFFF"/>
                </a:solidFill>
              </a14:hiddenFill>
            </a:ext>
          </a:extLst>
        </p:spPr>
      </p:pic>
      <p:pic>
        <p:nvPicPr>
          <p:cNvPr id="8" name="Content Placeholder 7">
            <a:extLst>
              <a:ext uri="{FF2B5EF4-FFF2-40B4-BE49-F238E27FC236}">
                <a16:creationId xmlns:a16="http://schemas.microsoft.com/office/drawing/2014/main" id="{88F42357-486D-AD1E-ECAA-1B0D4ADE5ACC}"/>
              </a:ext>
            </a:extLst>
          </p:cNvPr>
          <p:cNvPicPr>
            <a:picLocks noGrp="1" noChangeAspect="1"/>
          </p:cNvPicPr>
          <p:nvPr>
            <p:ph idx="1"/>
          </p:nvPr>
        </p:nvPicPr>
        <p:blipFill>
          <a:blip r:embed="rId5"/>
          <a:srcRect r="14579"/>
          <a:stretch>
            <a:fillRect/>
          </a:stretch>
        </p:blipFill>
        <p:spPr>
          <a:xfrm>
            <a:off x="120257" y="90687"/>
            <a:ext cx="2274782" cy="1877437"/>
          </a:xfrm>
          <a:custGeom>
            <a:avLst/>
            <a:gdLst/>
            <a:ahLst/>
            <a:cxnLst/>
            <a:rect l="l" t="t" r="r" b="b"/>
            <a:pathLst>
              <a:path w="12192000" h="6858000">
                <a:moveTo>
                  <a:pt x="0" y="0"/>
                </a:moveTo>
                <a:lnTo>
                  <a:pt x="12192000" y="0"/>
                </a:lnTo>
                <a:lnTo>
                  <a:pt x="12192000" y="6858000"/>
                </a:lnTo>
                <a:lnTo>
                  <a:pt x="0" y="6858000"/>
                </a:lnTo>
                <a:close/>
              </a:path>
            </a:pathLst>
          </a:custGeom>
        </p:spPr>
      </p:pic>
    </p:spTree>
    <p:custDataLst>
      <p:tags r:id="rId1"/>
    </p:custDataLst>
    <p:extLst>
      <p:ext uri="{BB962C8B-B14F-4D97-AF65-F5344CB8AC3E}">
        <p14:creationId xmlns:p14="http://schemas.microsoft.com/office/powerpoint/2010/main" val="332953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 calcmode="lin" valueType="num">
                                      <p:cBhvr additive="base">
                                        <p:cTn id="13" dur="500" fill="hold"/>
                                        <p:tgtEl>
                                          <p:spTgt spid="3074"/>
                                        </p:tgtEl>
                                        <p:attrNameLst>
                                          <p:attrName>ppt_x</p:attrName>
                                        </p:attrNameLst>
                                      </p:cBhvr>
                                      <p:tavLst>
                                        <p:tav tm="0">
                                          <p:val>
                                            <p:strVal val="#ppt_x"/>
                                          </p:val>
                                        </p:tav>
                                        <p:tav tm="100000">
                                          <p:val>
                                            <p:strVal val="#ppt_x"/>
                                          </p:val>
                                        </p:tav>
                                      </p:tavLst>
                                    </p:anim>
                                    <p:anim calcmode="lin" valueType="num">
                                      <p:cBhvr additive="base">
                                        <p:cTn id="14"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bg/>
                                          </p:spTgt>
                                        </p:tgtEl>
                                        <p:attrNameLst>
                                          <p:attrName>style.visibility</p:attrName>
                                        </p:attrNameLst>
                                      </p:cBhvr>
                                      <p:to>
                                        <p:strVal val="visible"/>
                                      </p:to>
                                    </p:set>
                                    <p:anim calcmode="lin" valueType="num">
                                      <p:cBhvr additive="base">
                                        <p:cTn id="19"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 calcmode="lin" valueType="num">
                                      <p:cBhvr additive="base">
                                        <p:cTn id="2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anim calcmode="lin" valueType="num">
                                      <p:cBhvr additive="base">
                                        <p:cTn id="31"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 calcmode="lin" valueType="num">
                                      <p:cBhvr additive="base">
                                        <p:cTn id="37"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xEl>
                                              <p:pRg st="6" end="6"/>
                                            </p:txEl>
                                          </p:spTgt>
                                        </p:tgtEl>
                                        <p:attrNameLst>
                                          <p:attrName>style.visibility</p:attrName>
                                        </p:attrNameLst>
                                      </p:cBhvr>
                                      <p:to>
                                        <p:strVal val="visible"/>
                                      </p:to>
                                    </p:set>
                                    <p:anim calcmode="lin" valueType="num">
                                      <p:cBhvr additive="base">
                                        <p:cTn id="43"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xEl>
                                              <p:pRg st="8" end="8"/>
                                            </p:txEl>
                                          </p:spTgt>
                                        </p:tgtEl>
                                        <p:attrNameLst>
                                          <p:attrName>style.visibility</p:attrName>
                                        </p:attrNameLst>
                                      </p:cBhvr>
                                      <p:to>
                                        <p:strVal val="visible"/>
                                      </p:to>
                                    </p:set>
                                    <p:anim calcmode="lin" valueType="num">
                                      <p:cBhvr additive="base">
                                        <p:cTn id="49" dur="500" fill="hold"/>
                                        <p:tgtEl>
                                          <p:spTgt spid="10">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xEl>
                                              <p:pRg st="10" end="10"/>
                                            </p:txEl>
                                          </p:spTgt>
                                        </p:tgtEl>
                                        <p:attrNameLst>
                                          <p:attrName>style.visibility</p:attrName>
                                        </p:attrNameLst>
                                      </p:cBhvr>
                                      <p:to>
                                        <p:strVal val="visible"/>
                                      </p:to>
                                    </p:set>
                                    <p:anim calcmode="lin" valueType="num">
                                      <p:cBhvr additive="base">
                                        <p:cTn id="55" dur="500" fill="hold"/>
                                        <p:tgtEl>
                                          <p:spTgt spid="10">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0">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98192-8419-B5AD-63D4-EE75551B196C}"/>
              </a:ext>
            </a:extLst>
          </p:cNvPr>
          <p:cNvSpPr>
            <a:spLocks noGrp="1"/>
          </p:cNvSpPr>
          <p:nvPr>
            <p:ph sz="half" idx="1"/>
          </p:nvPr>
        </p:nvSpPr>
        <p:spPr>
          <a:xfrm>
            <a:off x="491490" y="354330"/>
            <a:ext cx="5528310" cy="5822633"/>
          </a:xfrm>
        </p:spPr>
        <p:txBody>
          <a:bodyPr>
            <a:normAutofit fontScale="25000" lnSpcReduction="20000"/>
          </a:bodyPr>
          <a:lstStyle/>
          <a:p>
            <a:pPr marL="457200" indent="-457200">
              <a:spcBef>
                <a:spcPts val="500"/>
              </a:spcBef>
              <a:spcAft>
                <a:spcPts val="1000"/>
              </a:spcAft>
            </a:pPr>
            <a:endParaRPr lang="en-GB" sz="8000" dirty="0">
              <a:effectLst/>
              <a:latin typeface="Avenir Next Condensed" panose="020B0506020202020204" pitchFamily="34" charset="0"/>
              <a:ea typeface="Arial" panose="020B0604020202020204" pitchFamily="34" charset="0"/>
            </a:endParaRPr>
          </a:p>
          <a:p>
            <a:pPr marL="0" indent="0">
              <a:spcBef>
                <a:spcPts val="500"/>
              </a:spcBef>
              <a:spcAft>
                <a:spcPts val="1000"/>
              </a:spcAft>
              <a:buNone/>
            </a:pPr>
            <a:r>
              <a:rPr lang="en-GB" sz="8000" b="1" u="sng" dirty="0">
                <a:latin typeface="Avenir Next Condensed" panose="020B0506020202020204" pitchFamily="34" charset="0"/>
                <a:ea typeface="Arial" panose="020B0604020202020204" pitchFamily="34" charset="0"/>
              </a:rPr>
              <a:t>References</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Bagnall, R., Cadman, A., Russell, A., Brosnan, M., </a:t>
            </a:r>
            <a:r>
              <a:rPr lang="en-GB" sz="4800" dirty="0" err="1">
                <a:effectLst/>
                <a:latin typeface="Avenir Next Condensed" panose="020B0506020202020204" pitchFamily="34" charset="0"/>
                <a:ea typeface="Arial" panose="020B0604020202020204" pitchFamily="34" charset="0"/>
              </a:rPr>
              <a:t>Otte</a:t>
            </a:r>
            <a:r>
              <a:rPr lang="en-GB" sz="4800" dirty="0">
                <a:effectLst/>
                <a:latin typeface="Avenir Next Condensed" panose="020B0506020202020204" pitchFamily="34" charset="0"/>
                <a:ea typeface="Arial" panose="020B0604020202020204" pitchFamily="34" charset="0"/>
              </a:rPr>
              <a:t>, M. and Maras, K.L. (2023) Police suspect interviews with autistic adults: The impact of truth telling versus deception on testimony. Frontiers in Psychology, 14, p.1117415.</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Care Act 2014, c.23. London: HMSO.</a:t>
            </a:r>
          </a:p>
          <a:p>
            <a:pPr marL="457200" indent="-457200">
              <a:spcBef>
                <a:spcPts val="500"/>
              </a:spcBef>
              <a:spcAft>
                <a:spcPts val="1000"/>
              </a:spcAft>
            </a:pPr>
            <a:r>
              <a:rPr lang="en-GB" sz="4800" dirty="0" err="1">
                <a:effectLst/>
                <a:latin typeface="Avenir Next Condensed" panose="020B0506020202020204" pitchFamily="34" charset="0"/>
                <a:ea typeface="Arial" panose="020B0604020202020204" pitchFamily="34" charset="0"/>
              </a:rPr>
              <a:t>Cazalis</a:t>
            </a:r>
            <a:r>
              <a:rPr lang="en-GB" sz="4800" dirty="0">
                <a:effectLst/>
                <a:latin typeface="Avenir Next Condensed" panose="020B0506020202020204" pitchFamily="34" charset="0"/>
                <a:ea typeface="Arial" panose="020B0604020202020204" pitchFamily="34" charset="0"/>
              </a:rPr>
              <a:t>, F., Reyes, E., Leduc, S. and </a:t>
            </a:r>
            <a:r>
              <a:rPr lang="en-GB" sz="4800" dirty="0" err="1">
                <a:effectLst/>
                <a:latin typeface="Avenir Next Condensed" panose="020B0506020202020204" pitchFamily="34" charset="0"/>
                <a:ea typeface="Arial" panose="020B0604020202020204" pitchFamily="34" charset="0"/>
              </a:rPr>
              <a:t>Gourion</a:t>
            </a:r>
            <a:r>
              <a:rPr lang="en-GB" sz="4800" dirty="0">
                <a:effectLst/>
                <a:latin typeface="Avenir Next Condensed" panose="020B0506020202020204" pitchFamily="34" charset="0"/>
                <a:ea typeface="Arial" panose="020B0604020202020204" pitchFamily="34" charset="0"/>
              </a:rPr>
              <a:t>, D. (2022) Evidence that nine autistic women out of ten have been victims of sexual violence. Frontiers in </a:t>
            </a:r>
            <a:r>
              <a:rPr lang="en-GB" sz="4800" dirty="0" err="1">
                <a:effectLst/>
                <a:latin typeface="Avenir Next Condensed" panose="020B0506020202020204" pitchFamily="34" charset="0"/>
                <a:ea typeface="Arial" panose="020B0604020202020204" pitchFamily="34" charset="0"/>
              </a:rPr>
              <a:t>Behavioral</a:t>
            </a:r>
            <a:r>
              <a:rPr lang="en-GB" sz="4800" dirty="0">
                <a:effectLst/>
                <a:latin typeface="Avenir Next Condensed" panose="020B0506020202020204" pitchFamily="34" charset="0"/>
                <a:ea typeface="Arial" panose="020B0604020202020204" pitchFamily="34" charset="0"/>
              </a:rPr>
              <a:t> Neuroscience, 16, p.852203.</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Chester, V., </a:t>
            </a:r>
            <a:r>
              <a:rPr lang="en-GB" sz="4800" dirty="0" err="1">
                <a:effectLst/>
                <a:latin typeface="Avenir Next Condensed" panose="020B0506020202020204" pitchFamily="34" charset="0"/>
                <a:ea typeface="Arial" panose="020B0604020202020204" pitchFamily="34" charset="0"/>
              </a:rPr>
              <a:t>Dobbinson</a:t>
            </a:r>
            <a:r>
              <a:rPr lang="en-GB" sz="4800" dirty="0">
                <a:effectLst/>
                <a:latin typeface="Avenir Next Condensed" panose="020B0506020202020204" pitchFamily="34" charset="0"/>
                <a:ea typeface="Arial" panose="020B0604020202020204" pitchFamily="34" charset="0"/>
              </a:rPr>
              <a:t>, S. and </a:t>
            </a:r>
            <a:r>
              <a:rPr lang="en-GB" sz="4800" dirty="0" err="1">
                <a:effectLst/>
                <a:latin typeface="Avenir Next Condensed" panose="020B0506020202020204" pitchFamily="34" charset="0"/>
                <a:ea typeface="Arial" panose="020B0604020202020204" pitchFamily="34" charset="0"/>
              </a:rPr>
              <a:t>Tromans</a:t>
            </a:r>
            <a:r>
              <a:rPr lang="en-GB" sz="4800" dirty="0">
                <a:effectLst/>
                <a:latin typeface="Avenir Next Condensed" panose="020B0506020202020204" pitchFamily="34" charset="0"/>
                <a:ea typeface="Arial" panose="020B0604020202020204" pitchFamily="34" charset="0"/>
              </a:rPr>
              <a:t>, S. (2022) Autistic people within forensic psychiatric services and the criminal justice system: A systematic review. Journal of Intellectual Disabilities and Offending Behaviour, [online]. Available at: https://</a:t>
            </a:r>
            <a:r>
              <a:rPr lang="en-GB" sz="4800" dirty="0" err="1">
                <a:effectLst/>
                <a:latin typeface="Avenir Next Condensed" panose="020B0506020202020204" pitchFamily="34" charset="0"/>
                <a:ea typeface="Arial" panose="020B0604020202020204" pitchFamily="34" charset="0"/>
              </a:rPr>
              <a:t>doi.org</a:t>
            </a:r>
            <a:r>
              <a:rPr lang="en-GB" sz="4800" dirty="0">
                <a:effectLst/>
                <a:latin typeface="Avenir Next Condensed" panose="020B0506020202020204" pitchFamily="34" charset="0"/>
                <a:ea typeface="Arial" panose="020B0604020202020204" pitchFamily="34" charset="0"/>
              </a:rPr>
              <a:t>/10.1080/14789949.2025.2558833 [Accessed 16 June 2026].</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Collins, J., Horton, K., Gale-St. Ives, E., Murphy, G. and </a:t>
            </a:r>
            <a:r>
              <a:rPr lang="en-GB" sz="4800" dirty="0" err="1">
                <a:effectLst/>
                <a:latin typeface="Avenir Next Condensed" panose="020B0506020202020204" pitchFamily="34" charset="0"/>
                <a:ea typeface="Arial" panose="020B0604020202020204" pitchFamily="34" charset="0"/>
              </a:rPr>
              <a:t>Barnoux</a:t>
            </a:r>
            <a:r>
              <a:rPr lang="en-GB" sz="4800" dirty="0">
                <a:effectLst/>
                <a:latin typeface="Avenir Next Condensed" panose="020B0506020202020204" pitchFamily="34" charset="0"/>
                <a:ea typeface="Arial" panose="020B0604020202020204" pitchFamily="34" charset="0"/>
              </a:rPr>
              <a:t>, M. (2023) A systematic review of autistic people and the criminal justice system: An update of King and Murphy (2014). Journal of Autism and Developmental Disorders, 53(8), pp.3151–3179.</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Criminal Procedure Rules 2015, SI 2015/1490. London: HMSO.</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Dike, J.E., </a:t>
            </a:r>
            <a:r>
              <a:rPr lang="en-GB" sz="4800" dirty="0" err="1">
                <a:effectLst/>
                <a:latin typeface="Avenir Next Condensed" panose="020B0506020202020204" pitchFamily="34" charset="0"/>
                <a:ea typeface="Arial" panose="020B0604020202020204" pitchFamily="34" charset="0"/>
              </a:rPr>
              <a:t>DeLucia</a:t>
            </a:r>
            <a:r>
              <a:rPr lang="en-GB" sz="4800" dirty="0">
                <a:effectLst/>
                <a:latin typeface="Avenir Next Condensed" panose="020B0506020202020204" pitchFamily="34" charset="0"/>
                <a:ea typeface="Arial" panose="020B0604020202020204" pitchFamily="34" charset="0"/>
              </a:rPr>
              <a:t>, E.A., </a:t>
            </a:r>
            <a:r>
              <a:rPr lang="en-GB" sz="4800" dirty="0" err="1">
                <a:effectLst/>
                <a:latin typeface="Avenir Next Condensed" panose="020B0506020202020204" pitchFamily="34" charset="0"/>
                <a:ea typeface="Arial" panose="020B0604020202020204" pitchFamily="34" charset="0"/>
              </a:rPr>
              <a:t>Semones</a:t>
            </a:r>
            <a:r>
              <a:rPr lang="en-GB" sz="4800" dirty="0">
                <a:effectLst/>
                <a:latin typeface="Avenir Next Condensed" panose="020B0506020202020204" pitchFamily="34" charset="0"/>
                <a:ea typeface="Arial" panose="020B0604020202020204" pitchFamily="34" charset="0"/>
              </a:rPr>
              <a:t>, O., </a:t>
            </a:r>
            <a:r>
              <a:rPr lang="en-GB" sz="4800" dirty="0" err="1">
                <a:effectLst/>
                <a:latin typeface="Avenir Next Condensed" panose="020B0506020202020204" pitchFamily="34" charset="0"/>
                <a:ea typeface="Arial" panose="020B0604020202020204" pitchFamily="34" charset="0"/>
              </a:rPr>
              <a:t>Andrzejewski</a:t>
            </a:r>
            <a:r>
              <a:rPr lang="en-GB" sz="4800" dirty="0">
                <a:effectLst/>
                <a:latin typeface="Avenir Next Condensed" panose="020B0506020202020204" pitchFamily="34" charset="0"/>
                <a:ea typeface="Arial" panose="020B0604020202020204" pitchFamily="34" charset="0"/>
              </a:rPr>
              <a:t>, T. and McDonnell, C.G. (2022) A systematic review of sexual violence experiences among individuals on the autism spectrum. Review Journal of Autism and Developmental Disorders, 10, pp.367–383.</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Equality Act 2010, c.15. London: HMSO.</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Fisher, M.H. and Taylor, J.L. (2016) Let's talk about it: Peer victimization experiences as reported by adolescents with autism spectrum disorder. Autism, 20(4), pp.402–411.</a:t>
            </a:r>
          </a:p>
          <a:p>
            <a:pPr marL="457200" indent="-457200">
              <a:spcBef>
                <a:spcPts val="500"/>
              </a:spcBef>
              <a:spcAft>
                <a:spcPts val="1000"/>
              </a:spcAft>
            </a:pPr>
            <a:r>
              <a:rPr lang="en-GB" sz="4800" dirty="0" err="1">
                <a:effectLst/>
                <a:latin typeface="Avenir Next Condensed" panose="020B0506020202020204" pitchFamily="34" charset="0"/>
                <a:ea typeface="Arial" panose="020B0604020202020204" pitchFamily="34" charset="0"/>
              </a:rPr>
              <a:t>Freckelton</a:t>
            </a:r>
            <a:r>
              <a:rPr lang="en-GB" sz="4800" dirty="0">
                <a:effectLst/>
                <a:latin typeface="Avenir Next Condensed" panose="020B0506020202020204" pitchFamily="34" charset="0"/>
                <a:ea typeface="Arial" panose="020B0604020202020204" pitchFamily="34" charset="0"/>
              </a:rPr>
              <a:t>, I. (2013) Autism spectrum disorder: Forensic issues and challenges for mental health professionals and courts. Journal of Applied Research in Intellectual Disabilities, 26(5), pp.420–434.</a:t>
            </a:r>
          </a:p>
          <a:p>
            <a:endParaRPr lang="en-US" dirty="0"/>
          </a:p>
        </p:txBody>
      </p:sp>
      <p:sp>
        <p:nvSpPr>
          <p:cNvPr id="4" name="Content Placeholder 3">
            <a:extLst>
              <a:ext uri="{FF2B5EF4-FFF2-40B4-BE49-F238E27FC236}">
                <a16:creationId xmlns:a16="http://schemas.microsoft.com/office/drawing/2014/main" id="{11F54829-E17F-F078-6890-43A695D3D97B}"/>
              </a:ext>
            </a:extLst>
          </p:cNvPr>
          <p:cNvSpPr>
            <a:spLocks noGrp="1"/>
          </p:cNvSpPr>
          <p:nvPr>
            <p:ph sz="half" idx="2"/>
          </p:nvPr>
        </p:nvSpPr>
        <p:spPr>
          <a:xfrm>
            <a:off x="6172204" y="445770"/>
            <a:ext cx="5528310" cy="6549390"/>
          </a:xfrm>
        </p:spPr>
        <p:txBody>
          <a:bodyPr>
            <a:normAutofit fontScale="25000" lnSpcReduction="20000"/>
          </a:bodyPr>
          <a:lstStyle/>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Gudjonsson, G.H., Sigurdsson, J.F., </a:t>
            </a:r>
            <a:r>
              <a:rPr lang="en-GB" sz="4800" dirty="0" err="1">
                <a:effectLst/>
                <a:latin typeface="Avenir Next Condensed" panose="020B0506020202020204" pitchFamily="34" charset="0"/>
                <a:ea typeface="Arial" panose="020B0604020202020204" pitchFamily="34" charset="0"/>
              </a:rPr>
              <a:t>Sigfusdottir</a:t>
            </a:r>
            <a:r>
              <a:rPr lang="en-GB" sz="4800" dirty="0">
                <a:effectLst/>
                <a:latin typeface="Avenir Next Condensed" panose="020B0506020202020204" pitchFamily="34" charset="0"/>
                <a:ea typeface="Arial" panose="020B0604020202020204" pitchFamily="34" charset="0"/>
              </a:rPr>
              <a:t>, I.D., </a:t>
            </a:r>
            <a:r>
              <a:rPr lang="en-GB" sz="4800" dirty="0" err="1">
                <a:effectLst/>
                <a:latin typeface="Avenir Next Condensed" panose="020B0506020202020204" pitchFamily="34" charset="0"/>
                <a:ea typeface="Arial" panose="020B0604020202020204" pitchFamily="34" charset="0"/>
              </a:rPr>
              <a:t>Asgeirsdottir</a:t>
            </a:r>
            <a:r>
              <a:rPr lang="en-GB" sz="4800" dirty="0">
                <a:effectLst/>
                <a:latin typeface="Avenir Next Condensed" panose="020B0506020202020204" pitchFamily="34" charset="0"/>
                <a:ea typeface="Arial" panose="020B0604020202020204" pitchFamily="34" charset="0"/>
              </a:rPr>
              <a:t>, B.B., Gonzalez, R. and Young, S. (2016) A national epidemiological study investigating risk factors for police interrogation and false confession among juveniles and young persons. Social Psychiatry and Psychiatric Epidemiology, 51(3), pp.359–367.</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Human Rights Act 1998, c.42. London: HMSO.</a:t>
            </a:r>
          </a:p>
          <a:p>
            <a:pPr marL="457200" indent="-457200">
              <a:spcBef>
                <a:spcPts val="500"/>
              </a:spcBef>
              <a:spcAft>
                <a:spcPts val="1000"/>
              </a:spcAft>
            </a:pPr>
            <a:r>
              <a:rPr lang="en-GB" sz="4800" dirty="0" err="1">
                <a:effectLst/>
                <a:latin typeface="Avenir Next Condensed" panose="020B0506020202020204" pitchFamily="34" charset="0"/>
                <a:ea typeface="Arial" panose="020B0604020202020204" pitchFamily="34" charset="0"/>
              </a:rPr>
              <a:t>Ketelaars</a:t>
            </a:r>
            <a:r>
              <a:rPr lang="en-GB" sz="4800" dirty="0">
                <a:effectLst/>
                <a:latin typeface="Avenir Next Condensed" panose="020B0506020202020204" pitchFamily="34" charset="0"/>
                <a:ea typeface="Arial" panose="020B0604020202020204" pitchFamily="34" charset="0"/>
              </a:rPr>
              <a:t>, C., Mol, A., </a:t>
            </a:r>
            <a:r>
              <a:rPr lang="en-GB" sz="4800" dirty="0" err="1">
                <a:effectLst/>
                <a:latin typeface="Avenir Next Condensed" panose="020B0506020202020204" pitchFamily="34" charset="0"/>
                <a:ea typeface="Arial" panose="020B0604020202020204" pitchFamily="34" charset="0"/>
              </a:rPr>
              <a:t>Swaab</a:t>
            </a:r>
            <a:r>
              <a:rPr lang="en-GB" sz="4800" dirty="0">
                <a:effectLst/>
                <a:latin typeface="Avenir Next Condensed" panose="020B0506020202020204" pitchFamily="34" charset="0"/>
                <a:ea typeface="Arial" panose="020B0604020202020204" pitchFamily="34" charset="0"/>
              </a:rPr>
              <a:t>, H. and van Rijn, S. (2016) Emotion recognition and alexithymia in high functioning females with autism spectrum disorder. Research in Autism Spectrum Disorders, 21, pp.38–46.</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Maras, K. (2021) Obtaining testimony from autistic people. Available at: https://</a:t>
            </a:r>
            <a:r>
              <a:rPr lang="en-GB" sz="4800" dirty="0" err="1">
                <a:effectLst/>
                <a:latin typeface="Avenir Next Condensed" panose="020B0506020202020204" pitchFamily="34" charset="0"/>
                <a:ea typeface="Arial" panose="020B0604020202020204" pitchFamily="34" charset="0"/>
              </a:rPr>
              <a:t>www.autism.org.uk</a:t>
            </a:r>
            <a:r>
              <a:rPr lang="en-GB" sz="4800" dirty="0">
                <a:effectLst/>
                <a:latin typeface="Avenir Next Condensed" panose="020B0506020202020204" pitchFamily="34" charset="0"/>
                <a:ea typeface="Arial" panose="020B0604020202020204" pitchFamily="34" charset="0"/>
              </a:rPr>
              <a:t>/advice-and-guidance/professional-practice/police-interviews [Accessed 16 June 2026].</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Maras, K.L. and Bowler, D.M. (2012) Context reinstatement effects on eyewitness memory in autism spectrum disorder. British Journal of Psychology, 103(3), pp.330–342.</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Mental Capacity Act 2005, c.9. London: HMSO.</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Mental Health Act 1983, c.20. London: HMSO.</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Mental Health Act 2025, c.18. London: HMSO.</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Milosavljevic, B., Carter Leno, V., </a:t>
            </a:r>
            <a:r>
              <a:rPr lang="en-GB" sz="4800" dirty="0" err="1">
                <a:effectLst/>
                <a:latin typeface="Avenir Next Condensed" panose="020B0506020202020204" pitchFamily="34" charset="0"/>
                <a:ea typeface="Arial" panose="020B0604020202020204" pitchFamily="34" charset="0"/>
              </a:rPr>
              <a:t>Simonoff</a:t>
            </a:r>
            <a:r>
              <a:rPr lang="en-GB" sz="4800" dirty="0">
                <a:effectLst/>
                <a:latin typeface="Avenir Next Condensed" panose="020B0506020202020204" pitchFamily="34" charset="0"/>
                <a:ea typeface="Arial" panose="020B0604020202020204" pitchFamily="34" charset="0"/>
              </a:rPr>
              <a:t>, E., </a:t>
            </a:r>
            <a:r>
              <a:rPr lang="en-GB" sz="4800" dirty="0" err="1">
                <a:effectLst/>
                <a:latin typeface="Avenir Next Condensed" panose="020B0506020202020204" pitchFamily="34" charset="0"/>
                <a:ea typeface="Arial" panose="020B0604020202020204" pitchFamily="34" charset="0"/>
              </a:rPr>
              <a:t>Jichi</a:t>
            </a:r>
            <a:r>
              <a:rPr lang="en-GB" sz="4800" dirty="0">
                <a:effectLst/>
                <a:latin typeface="Avenir Next Condensed" panose="020B0506020202020204" pitchFamily="34" charset="0"/>
                <a:ea typeface="Arial" panose="020B0604020202020204" pitchFamily="34" charset="0"/>
              </a:rPr>
              <a:t>, F., </a:t>
            </a:r>
            <a:r>
              <a:rPr lang="en-GB" sz="4800" dirty="0" err="1">
                <a:effectLst/>
                <a:latin typeface="Avenir Next Condensed" panose="020B0506020202020204" pitchFamily="34" charset="0"/>
                <a:ea typeface="Arial" panose="020B0604020202020204" pitchFamily="34" charset="0"/>
              </a:rPr>
              <a:t>Asherson</a:t>
            </a:r>
            <a:r>
              <a:rPr lang="en-GB" sz="4800" dirty="0">
                <a:effectLst/>
                <a:latin typeface="Avenir Next Condensed" panose="020B0506020202020204" pitchFamily="34" charset="0"/>
                <a:ea typeface="Arial" panose="020B0604020202020204" pitchFamily="34" charset="0"/>
              </a:rPr>
              <a:t>, P., Plomin, R., Ronald, A., Sugden, K. and </a:t>
            </a:r>
            <a:r>
              <a:rPr lang="en-GB" sz="4800" dirty="0" err="1">
                <a:effectLst/>
                <a:latin typeface="Avenir Next Condensed" panose="020B0506020202020204" pitchFamily="34" charset="0"/>
                <a:ea typeface="Arial" panose="020B0604020202020204" pitchFamily="34" charset="0"/>
              </a:rPr>
              <a:t>Happé</a:t>
            </a:r>
            <a:r>
              <a:rPr lang="en-GB" sz="4800" dirty="0">
                <a:effectLst/>
                <a:latin typeface="Avenir Next Condensed" panose="020B0506020202020204" pitchFamily="34" charset="0"/>
                <a:ea typeface="Arial" panose="020B0604020202020204" pitchFamily="34" charset="0"/>
              </a:rPr>
              <a:t>, F. (2016) Alexithymia in adolescents with autism spectrum disorder: Its relationship to internalising difficulties, sensory modulation and social cognition. Journal of Autism and Developmental Disorders, 46(4), pp.1354–1367.</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Ministry of Justice (2022) Neurodiversity Action Plan. London: Ministry of Justice.</a:t>
            </a:r>
          </a:p>
          <a:p>
            <a:pPr marL="457200" indent="-457200">
              <a:spcBef>
                <a:spcPts val="500"/>
              </a:spcBef>
              <a:spcAft>
                <a:spcPts val="1000"/>
              </a:spcAft>
            </a:pPr>
            <a:r>
              <a:rPr lang="en-GB" sz="4800" dirty="0">
                <a:effectLst/>
                <a:latin typeface="Avenir Next Condensed" panose="020B0506020202020204" pitchFamily="34" charset="0"/>
                <a:ea typeface="Arial" panose="020B0604020202020204" pitchFamily="34" charset="0"/>
              </a:rPr>
              <a:t>Pecora, L.A., Hancock, G.I., </a:t>
            </a:r>
            <a:r>
              <a:rPr lang="en-GB" sz="4800" dirty="0" err="1">
                <a:effectLst/>
                <a:latin typeface="Avenir Next Condensed" panose="020B0506020202020204" pitchFamily="34" charset="0"/>
                <a:ea typeface="Arial" panose="020B0604020202020204" pitchFamily="34" charset="0"/>
              </a:rPr>
              <a:t>Mesibov</a:t>
            </a:r>
            <a:r>
              <a:rPr lang="en-GB" sz="4800" dirty="0">
                <a:effectLst/>
                <a:latin typeface="Avenir Next Condensed" panose="020B0506020202020204" pitchFamily="34" charset="0"/>
                <a:ea typeface="Arial" panose="020B0604020202020204" pitchFamily="34" charset="0"/>
              </a:rPr>
              <a:t>, G.B. and Stokes, M.A. (2019) Characterising the sexuality and sexual experiences of autistic females. Journal of Autism and Developmental Disorders, 49(12), pp.4834–4846.</a:t>
            </a:r>
          </a:p>
          <a:p>
            <a:pPr marL="457200" indent="-457200">
              <a:spcBef>
                <a:spcPts val="500"/>
              </a:spcBef>
              <a:spcAft>
                <a:spcPts val="1000"/>
              </a:spcAft>
            </a:pPr>
            <a:r>
              <a:rPr lang="en-GB" sz="4800" b="0" i="0" u="none" strike="noStrike" dirty="0" err="1">
                <a:solidFill>
                  <a:srgbClr val="000000"/>
                </a:solidFill>
                <a:effectLst/>
                <a:latin typeface="Avenir Next Condensed" panose="020B0506020202020204" pitchFamily="34" charset="0"/>
              </a:rPr>
              <a:t>Pisula</a:t>
            </a:r>
            <a:r>
              <a:rPr lang="en-GB" sz="4800" b="0" i="0" u="none" strike="noStrike" dirty="0">
                <a:solidFill>
                  <a:srgbClr val="000000"/>
                </a:solidFill>
                <a:effectLst/>
                <a:latin typeface="Avenir Next Condensed" panose="020B0506020202020204" pitchFamily="34" charset="0"/>
              </a:rPr>
              <a:t>, E., </a:t>
            </a:r>
            <a:r>
              <a:rPr lang="en-GB" sz="4800" b="0" i="0" u="none" strike="noStrike" dirty="0" err="1">
                <a:solidFill>
                  <a:srgbClr val="000000"/>
                </a:solidFill>
                <a:effectLst/>
                <a:latin typeface="Avenir Next Condensed" panose="020B0506020202020204" pitchFamily="34" charset="0"/>
              </a:rPr>
              <a:t>Danielewicz</a:t>
            </a:r>
            <a:r>
              <a:rPr lang="en-GB" sz="4800" b="0" i="0" u="none" strike="noStrike" dirty="0">
                <a:solidFill>
                  <a:srgbClr val="000000"/>
                </a:solidFill>
                <a:effectLst/>
                <a:latin typeface="Avenir Next Condensed" panose="020B0506020202020204" pitchFamily="34" charset="0"/>
              </a:rPr>
              <a:t>, D., Kawa, R. and </a:t>
            </a:r>
            <a:r>
              <a:rPr lang="en-GB" sz="4800" b="0" i="0" u="none" strike="noStrike" dirty="0" err="1">
                <a:solidFill>
                  <a:srgbClr val="000000"/>
                </a:solidFill>
                <a:effectLst/>
                <a:latin typeface="Avenir Next Condensed" panose="020B0506020202020204" pitchFamily="34" charset="0"/>
              </a:rPr>
              <a:t>Pisula</a:t>
            </a:r>
            <a:r>
              <a:rPr lang="en-GB" sz="4800" b="0" i="0" u="none" strike="noStrike" dirty="0">
                <a:solidFill>
                  <a:srgbClr val="000000"/>
                </a:solidFill>
                <a:effectLst/>
                <a:latin typeface="Avenir Next Condensed" panose="020B0506020202020204" pitchFamily="34" charset="0"/>
              </a:rPr>
              <a:t>, W. (2015) Autism spectrum quotient, coping with stress and quality of life in a non-clinical sample: An exploratory report. </a:t>
            </a:r>
            <a:r>
              <a:rPr lang="en-GB" sz="4800" b="0" i="1" u="none" strike="noStrike" dirty="0">
                <a:solidFill>
                  <a:srgbClr val="000000"/>
                </a:solidFill>
                <a:effectLst/>
                <a:latin typeface="Avenir Next Condensed" panose="020B0506020202020204" pitchFamily="34" charset="0"/>
              </a:rPr>
              <a:t>Health and Quality of Life Outcomes</a:t>
            </a:r>
            <a:r>
              <a:rPr lang="en-GB" sz="4800" b="0" i="0" u="none" strike="noStrike" dirty="0">
                <a:solidFill>
                  <a:srgbClr val="000000"/>
                </a:solidFill>
                <a:effectLst/>
                <a:latin typeface="Avenir Next Condensed" panose="020B0506020202020204" pitchFamily="34" charset="0"/>
              </a:rPr>
              <a:t>, 13(1), p.173.</a:t>
            </a:r>
            <a:endParaRPr lang="en-GB" sz="4800" dirty="0">
              <a:effectLst/>
              <a:latin typeface="Avenir Next Condensed" panose="020B0506020202020204" pitchFamily="34" charset="0"/>
              <a:ea typeface="Arial" panose="020B0604020202020204" pitchFamily="34" charset="0"/>
            </a:endParaRPr>
          </a:p>
          <a:p>
            <a:pPr marL="457200" indent="-457200">
              <a:spcBef>
                <a:spcPts val="500"/>
              </a:spcBef>
              <a:spcAft>
                <a:spcPts val="1000"/>
              </a:spcAft>
            </a:pPr>
            <a:endParaRPr lang="en-GB" sz="3000" dirty="0">
              <a:effectLst/>
              <a:latin typeface="Avenir Next Condensed" panose="020B0506020202020204" pitchFamily="34" charset="0"/>
              <a:ea typeface="Arial" panose="020B0604020202020204" pitchFamily="34" charset="0"/>
            </a:endParaRPr>
          </a:p>
          <a:p>
            <a:endParaRPr lang="en-US" dirty="0"/>
          </a:p>
        </p:txBody>
      </p:sp>
    </p:spTree>
    <p:extLst>
      <p:ext uri="{BB962C8B-B14F-4D97-AF65-F5344CB8AC3E}">
        <p14:creationId xmlns:p14="http://schemas.microsoft.com/office/powerpoint/2010/main" val="2140226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AB2C51-AF98-76BF-9BD1-D3B63060CAD3}"/>
              </a:ext>
            </a:extLst>
          </p:cNvPr>
          <p:cNvSpPr>
            <a:spLocks noGrp="1"/>
          </p:cNvSpPr>
          <p:nvPr>
            <p:ph sz="half" idx="1"/>
          </p:nvPr>
        </p:nvSpPr>
        <p:spPr>
          <a:xfrm>
            <a:off x="838200" y="262890"/>
            <a:ext cx="5181600" cy="5914073"/>
          </a:xfrm>
        </p:spPr>
        <p:txBody>
          <a:bodyPr>
            <a:normAutofit fontScale="70000" lnSpcReduction="20000"/>
          </a:bodyPr>
          <a:lstStyle/>
          <a:p>
            <a:pPr marL="0" indent="0">
              <a:spcBef>
                <a:spcPts val="500"/>
              </a:spcBef>
              <a:spcAft>
                <a:spcPts val="1000"/>
              </a:spcAft>
              <a:buNone/>
            </a:pPr>
            <a:r>
              <a:rPr lang="en-GB" sz="3600" u="sng" dirty="0">
                <a:effectLst/>
                <a:latin typeface="Avenir Next Condensed" panose="020B0506020202020204" pitchFamily="34" charset="0"/>
                <a:ea typeface="Arial" panose="020B0604020202020204" pitchFamily="34" charset="0"/>
              </a:rPr>
              <a:t>References</a:t>
            </a:r>
          </a:p>
          <a:p>
            <a:pPr marL="457200" indent="-457200">
              <a:spcBef>
                <a:spcPts val="500"/>
              </a:spcBef>
              <a:spcAft>
                <a:spcPts val="1000"/>
              </a:spcAft>
            </a:pPr>
            <a:r>
              <a:rPr lang="en-GB" sz="1900" dirty="0">
                <a:effectLst/>
                <a:latin typeface="Avenir Next Condensed" panose="020B0506020202020204" pitchFamily="34" charset="0"/>
                <a:ea typeface="Arial" panose="020B0604020202020204" pitchFamily="34" charset="0"/>
              </a:rPr>
              <a:t>Police and Criminal Evidence Act 1984 (Codes of Practice, Code C), revised 2018, 2023. London: HMSO.</a:t>
            </a:r>
          </a:p>
          <a:p>
            <a:pPr marL="457200" indent="-457200">
              <a:spcBef>
                <a:spcPts val="500"/>
              </a:spcBef>
              <a:spcAft>
                <a:spcPts val="1000"/>
              </a:spcAft>
            </a:pPr>
            <a:r>
              <a:rPr lang="en-GB" sz="1900" dirty="0">
                <a:effectLst/>
                <a:latin typeface="Avenir Next Condensed" panose="020B0506020202020204" pitchFamily="34" charset="0"/>
                <a:ea typeface="Arial" panose="020B0604020202020204" pitchFamily="34" charset="0"/>
              </a:rPr>
              <a:t>Reuben, K.E., </a:t>
            </a:r>
            <a:r>
              <a:rPr lang="en-GB" sz="1900" dirty="0" err="1">
                <a:effectLst/>
                <a:latin typeface="Avenir Next Condensed" panose="020B0506020202020204" pitchFamily="34" charset="0"/>
                <a:ea typeface="Arial" panose="020B0604020202020204" pitchFamily="34" charset="0"/>
              </a:rPr>
              <a:t>Stanzione</a:t>
            </a:r>
            <a:r>
              <a:rPr lang="en-GB" sz="1900" dirty="0">
                <a:effectLst/>
                <a:latin typeface="Avenir Next Condensed" panose="020B0506020202020204" pitchFamily="34" charset="0"/>
                <a:ea typeface="Arial" panose="020B0604020202020204" pitchFamily="34" charset="0"/>
              </a:rPr>
              <a:t>, C.M. and Singleton, J.L. (2021) Interpersonal trauma and posttraumatic stress in autistic adults. Autism in Adulthood, 3(4), pp.355–364.</a:t>
            </a:r>
          </a:p>
          <a:p>
            <a:pPr marL="457200" indent="-457200">
              <a:spcBef>
                <a:spcPts val="500"/>
              </a:spcBef>
              <a:spcAft>
                <a:spcPts val="1000"/>
              </a:spcAft>
            </a:pPr>
            <a:r>
              <a:rPr lang="en-GB" sz="1900" dirty="0" err="1">
                <a:effectLst/>
                <a:latin typeface="Avenir Next Condensed" panose="020B0506020202020204" pitchFamily="34" charset="0"/>
                <a:ea typeface="Arial" panose="020B0604020202020204" pitchFamily="34" charset="0"/>
              </a:rPr>
              <a:t>Slavny</a:t>
            </a:r>
            <a:r>
              <a:rPr lang="en-GB" sz="1900" dirty="0">
                <a:effectLst/>
                <a:latin typeface="Avenir Next Condensed" panose="020B0506020202020204" pitchFamily="34" charset="0"/>
                <a:ea typeface="Arial" panose="020B0604020202020204" pitchFamily="34" charset="0"/>
              </a:rPr>
              <a:t>-Cross, R., Allison, C., Griffiths, S. and Baron-Cohen, S. (2022a) Autism and the criminal justice system: An analysis of 93 cases. Autism Research, 15(5), pp.904–914.</a:t>
            </a:r>
          </a:p>
          <a:p>
            <a:pPr marL="457200" indent="-457200">
              <a:spcBef>
                <a:spcPts val="500"/>
              </a:spcBef>
              <a:spcAft>
                <a:spcPts val="1000"/>
              </a:spcAft>
            </a:pPr>
            <a:r>
              <a:rPr lang="en-GB" sz="1900" dirty="0" err="1">
                <a:effectLst/>
                <a:latin typeface="Avenir Next Condensed" panose="020B0506020202020204" pitchFamily="34" charset="0"/>
                <a:ea typeface="Arial" panose="020B0604020202020204" pitchFamily="34" charset="0"/>
              </a:rPr>
              <a:t>Slavny</a:t>
            </a:r>
            <a:r>
              <a:rPr lang="en-GB" sz="1900" dirty="0">
                <a:effectLst/>
                <a:latin typeface="Avenir Next Condensed" panose="020B0506020202020204" pitchFamily="34" charset="0"/>
                <a:ea typeface="Arial" panose="020B0604020202020204" pitchFamily="34" charset="0"/>
              </a:rPr>
              <a:t>-Cross, R., Allison, C., Griffiths, S. and Baron-Cohen, S. (2022b) Are autistic people disadvantaged by the criminal justice system? A case comparison. Autism, 27(5), pp.1438–1448.</a:t>
            </a:r>
          </a:p>
          <a:p>
            <a:pPr marL="457200" indent="-457200">
              <a:spcBef>
                <a:spcPts val="500"/>
              </a:spcBef>
              <a:spcAft>
                <a:spcPts val="1000"/>
              </a:spcAft>
            </a:pPr>
            <a:r>
              <a:rPr lang="en-GB" sz="1900" dirty="0">
                <a:effectLst/>
                <a:latin typeface="Avenir Next Condensed" panose="020B0506020202020204" pitchFamily="34" charset="0"/>
                <a:ea typeface="Arial" panose="020B0604020202020204" pitchFamily="34" charset="0"/>
              </a:rPr>
              <a:t>Specialist Autism Act 2009, c.15. London: HMSO.</a:t>
            </a:r>
          </a:p>
          <a:p>
            <a:pPr marL="457200" indent="-457200">
              <a:spcBef>
                <a:spcPts val="500"/>
              </a:spcBef>
              <a:spcAft>
                <a:spcPts val="1000"/>
              </a:spcAft>
            </a:pPr>
            <a:r>
              <a:rPr lang="en-GB" sz="1900" dirty="0">
                <a:effectLst/>
                <a:latin typeface="Avenir Next Condensed" panose="020B0506020202020204" pitchFamily="34" charset="0"/>
                <a:ea typeface="Arial" panose="020B0604020202020204" pitchFamily="34" charset="0"/>
              </a:rPr>
              <a:t>Trundle, G., Jones, K.A., Ropar, D. and Egan, V. (2023) Prevalence of victimisation in autistic individuals: A systematic review and meta-analysis. Trauma, Violence, &amp; Abuse, 24(4), pp.2282–2296</a:t>
            </a:r>
          </a:p>
          <a:p>
            <a:pPr marL="457200" indent="-457200">
              <a:spcBef>
                <a:spcPts val="500"/>
              </a:spcBef>
              <a:spcAft>
                <a:spcPts val="1000"/>
              </a:spcAft>
            </a:pPr>
            <a:r>
              <a:rPr lang="en-GB" sz="1900" dirty="0">
                <a:effectLst/>
                <a:latin typeface="Avenir Next Condensed" panose="020B0506020202020204" pitchFamily="34" charset="0"/>
                <a:ea typeface="Arial" panose="020B0604020202020204" pitchFamily="34" charset="0"/>
              </a:rPr>
              <a:t>Witness Intermediary Scheme (2008) National rollout of registered intermediaries. London: Ministry of Justice.</a:t>
            </a:r>
          </a:p>
          <a:p>
            <a:pPr marL="457200" indent="-457200">
              <a:spcBef>
                <a:spcPts val="500"/>
              </a:spcBef>
              <a:spcAft>
                <a:spcPts val="1000"/>
              </a:spcAft>
            </a:pPr>
            <a:r>
              <a:rPr lang="en-GB" sz="1900" dirty="0">
                <a:effectLst/>
                <a:latin typeface="Avenir Next Condensed" panose="020B0506020202020204" pitchFamily="34" charset="0"/>
                <a:ea typeface="Arial" panose="020B0604020202020204" pitchFamily="34" charset="0"/>
              </a:rPr>
              <a:t>Woodhouse, E., </a:t>
            </a:r>
            <a:r>
              <a:rPr lang="en-GB" sz="1900" dirty="0" err="1">
                <a:effectLst/>
                <a:latin typeface="Avenir Next Condensed" panose="020B0506020202020204" pitchFamily="34" charset="0"/>
                <a:ea typeface="Arial" panose="020B0604020202020204" pitchFamily="34" charset="0"/>
              </a:rPr>
              <a:t>Hollingdale</a:t>
            </a:r>
            <a:r>
              <a:rPr lang="en-GB" sz="1900" dirty="0">
                <a:effectLst/>
                <a:latin typeface="Avenir Next Condensed" panose="020B0506020202020204" pitchFamily="34" charset="0"/>
                <a:ea typeface="Arial" panose="020B0604020202020204" pitchFamily="34" charset="0"/>
              </a:rPr>
              <a:t>, J., Davies, L., Al-Attar, Z., Young, S., </a:t>
            </a:r>
            <a:r>
              <a:rPr lang="en-GB" sz="1900" dirty="0" err="1">
                <a:effectLst/>
                <a:latin typeface="Avenir Next Condensed" panose="020B0506020202020204" pitchFamily="34" charset="0"/>
                <a:ea typeface="Arial" panose="020B0604020202020204" pitchFamily="34" charset="0"/>
              </a:rPr>
              <a:t>Vinter</a:t>
            </a:r>
            <a:r>
              <a:rPr lang="en-GB" sz="1900" dirty="0">
                <a:effectLst/>
                <a:latin typeface="Avenir Next Condensed" panose="020B0506020202020204" pitchFamily="34" charset="0"/>
                <a:ea typeface="Arial" panose="020B0604020202020204" pitchFamily="34" charset="0"/>
              </a:rPr>
              <a:t>, L.P., Agyemang, K., Bartlett, C., Berryessa, C., Chaplin, E., Deeley, Q., </a:t>
            </a:r>
            <a:r>
              <a:rPr lang="en-GB" sz="1900" dirty="0" err="1">
                <a:effectLst/>
                <a:latin typeface="Avenir Next Condensed" panose="020B0506020202020204" pitchFamily="34" charset="0"/>
                <a:ea typeface="Arial" panose="020B0604020202020204" pitchFamily="34" charset="0"/>
              </a:rPr>
              <a:t>Freckelton</a:t>
            </a:r>
            <a:r>
              <a:rPr lang="en-GB" sz="1900" dirty="0">
                <a:effectLst/>
                <a:latin typeface="Avenir Next Condensed" panose="020B0506020202020204" pitchFamily="34" charset="0"/>
                <a:ea typeface="Arial" panose="020B0604020202020204" pitchFamily="34" charset="0"/>
              </a:rPr>
              <a:t>, I., Gerry, F., Gudjonsson, G., Maras, K., Mattison, M., McCarthy, J., Mills, R., Misch, P., Murphy, D. and </a:t>
            </a:r>
            <a:r>
              <a:rPr lang="en-GB" sz="1900" dirty="0" err="1">
                <a:effectLst/>
                <a:latin typeface="Avenir Next Condensed" panose="020B0506020202020204" pitchFamily="34" charset="0"/>
                <a:ea typeface="Arial" panose="020B0604020202020204" pitchFamily="34" charset="0"/>
              </a:rPr>
              <a:t>Allely</a:t>
            </a:r>
            <a:r>
              <a:rPr lang="en-GB" sz="1900" dirty="0">
                <a:effectLst/>
                <a:latin typeface="Avenir Next Condensed" panose="020B0506020202020204" pitchFamily="34" charset="0"/>
                <a:ea typeface="Arial" panose="020B0604020202020204" pitchFamily="34" charset="0"/>
              </a:rPr>
              <a:t>, C. (2024) Identification and support of autistic individuals within the UK Criminal Justice System: A practical approach based upon professional consensus with input from lived experience. BMC Medicine, 22(1), p.157.</a:t>
            </a:r>
          </a:p>
          <a:p>
            <a:pPr marL="457200" indent="-457200">
              <a:spcBef>
                <a:spcPts val="500"/>
              </a:spcBef>
              <a:spcAft>
                <a:spcPts val="1000"/>
              </a:spcAft>
            </a:pPr>
            <a:r>
              <a:rPr lang="en-GB" sz="1900" dirty="0">
                <a:effectLst/>
                <a:latin typeface="Avenir Next Condensed" panose="020B0506020202020204" pitchFamily="34" charset="0"/>
                <a:ea typeface="Arial" panose="020B0604020202020204" pitchFamily="34" charset="0"/>
              </a:rPr>
              <a:t>Youth Justice and Criminal Evidence Act 1999, c.23. London: HMSO.</a:t>
            </a:r>
          </a:p>
          <a:p>
            <a:pPr marL="457200" indent="-457200">
              <a:spcBef>
                <a:spcPts val="500"/>
              </a:spcBef>
              <a:spcAft>
                <a:spcPts val="1000"/>
              </a:spcAft>
            </a:pPr>
            <a:endParaRPr lang="en-GB" sz="2800" dirty="0">
              <a:effectLst/>
              <a:latin typeface="Arial" panose="020B0604020202020204" pitchFamily="34" charset="0"/>
              <a:ea typeface="Arial" panose="020B0604020202020204" pitchFamily="34" charset="0"/>
            </a:endParaRPr>
          </a:p>
          <a:p>
            <a:endParaRPr lang="en-US" dirty="0"/>
          </a:p>
        </p:txBody>
      </p:sp>
    </p:spTree>
    <p:extLst>
      <p:ext uri="{BB962C8B-B14F-4D97-AF65-F5344CB8AC3E}">
        <p14:creationId xmlns:p14="http://schemas.microsoft.com/office/powerpoint/2010/main" val="387316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5ECFD-B5C2-8B98-94BA-D49A5201E6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F51A32-33D6-1370-35C9-6ED18AF413AF}"/>
              </a:ext>
            </a:extLst>
          </p:cNvPr>
          <p:cNvSpPr>
            <a:spLocks noGrp="1"/>
          </p:cNvSpPr>
          <p:nvPr>
            <p:ph type="ctrTitle"/>
          </p:nvPr>
        </p:nvSpPr>
        <p:spPr>
          <a:xfrm>
            <a:off x="205740" y="340242"/>
            <a:ext cx="9129762" cy="6369167"/>
          </a:xfrm>
          <a:solidFill>
            <a:schemeClr val="tx1"/>
          </a:solidFill>
        </p:spPr>
        <p:txBody>
          <a:bodyPr anchor="b">
            <a:normAutofit fontScale="90000"/>
          </a:bodyPr>
          <a:lstStyle/>
          <a:p>
            <a:pPr algn="l"/>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prstClr val="black"/>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2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GB" sz="32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Case</a:t>
            </a:r>
            <a:br>
              <a:rPr kumimoji="0" lang="en-GB" sz="32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31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GB" sz="31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Lauren</a:t>
            </a:r>
            <a:r>
              <a:rPr lang="en-GB" sz="3100">
                <a:solidFill>
                  <a:schemeClr val="bg1"/>
                </a:solidFill>
                <a:latin typeface="Avenir Next Condensed" panose="020B0506020202020204" pitchFamily="34" charset="0"/>
              </a:rPr>
              <a:t> was </a:t>
            </a:r>
            <a:r>
              <a:rPr lang="en-GB" sz="3100" b="1">
                <a:solidFill>
                  <a:schemeClr val="bg1"/>
                </a:solidFill>
                <a:latin typeface="Avenir Next Condensed" panose="020B0506020202020204" pitchFamily="34" charset="0"/>
              </a:rPr>
              <a:t>misdiagnosed with a personality disorder</a:t>
            </a:r>
            <a:r>
              <a:rPr lang="en-GB" sz="3100">
                <a:solidFill>
                  <a:schemeClr val="bg1"/>
                </a:solidFill>
                <a:latin typeface="Avenir Next Condensed" panose="020B0506020202020204" pitchFamily="34" charset="0"/>
              </a:rPr>
              <a:t> and put on a treatment pathway that failed to recognise her challenges with autism.</a:t>
            </a:r>
            <a:br>
              <a:rPr lang="en-GB" sz="3100">
                <a:solidFill>
                  <a:schemeClr val="bg1"/>
                </a:solidFill>
                <a:latin typeface="Avenir Next Condensed" panose="020B0506020202020204" pitchFamily="34" charset="0"/>
              </a:rPr>
            </a:br>
            <a:br>
              <a:rPr lang="en-GB" sz="3100">
                <a:solidFill>
                  <a:schemeClr val="bg1"/>
                </a:solidFill>
                <a:latin typeface="Avenir Next Condensed" panose="020B0506020202020204" pitchFamily="34" charset="0"/>
              </a:rPr>
            </a:br>
            <a:r>
              <a:rPr lang="en-GB" sz="3100">
                <a:solidFill>
                  <a:schemeClr val="bg1"/>
                </a:solidFill>
                <a:latin typeface="Avenir Next Condensed" panose="020B0506020202020204" pitchFamily="34" charset="0"/>
              </a:rPr>
              <a:t>Within months Lauren was dead. Let down by the very system designed to protect and support her. </a:t>
            </a:r>
            <a:br>
              <a:rPr lang="en-GB" sz="3100">
                <a:solidFill>
                  <a:schemeClr val="bg1"/>
                </a:solidFill>
                <a:latin typeface="Avenir Next Condensed" panose="020B0506020202020204" pitchFamily="34" charset="0"/>
              </a:rPr>
            </a:br>
            <a:br>
              <a:rPr lang="en-GB" sz="3100">
                <a:solidFill>
                  <a:schemeClr val="bg1"/>
                </a:solidFill>
                <a:latin typeface="Avenir Next Condensed" panose="020B0506020202020204" pitchFamily="34" charset="0"/>
              </a:rPr>
            </a:br>
            <a:r>
              <a:rPr lang="en-GB" sz="3100">
                <a:solidFill>
                  <a:schemeClr val="bg1"/>
                </a:solidFill>
                <a:latin typeface="Avenir Next Condensed" panose="020B0506020202020204" pitchFamily="34" charset="0"/>
              </a:rPr>
              <a:t>Sadly, Lauren isn’t the only young woman to die in this facility in recent years.</a:t>
            </a:r>
            <a:br>
              <a:rPr lang="en-GB" sz="3100">
                <a:solidFill>
                  <a:schemeClr val="bg1"/>
                </a:solidFill>
                <a:latin typeface="Avenir Next Condensed" panose="020B0506020202020204" pitchFamily="34" charset="0"/>
              </a:rPr>
            </a:br>
            <a:br>
              <a:rPr lang="en-GB" sz="3100">
                <a:solidFill>
                  <a:schemeClr val="bg1"/>
                </a:solidFill>
                <a:latin typeface="Avenir Next Condensed" panose="020B0506020202020204" pitchFamily="34" charset="0"/>
              </a:rPr>
            </a:br>
            <a:r>
              <a:rPr lang="en-GB" sz="3100">
                <a:solidFill>
                  <a:schemeClr val="bg1"/>
                </a:solidFill>
                <a:latin typeface="Avenir Next Condensed" panose="020B0506020202020204" pitchFamily="34" charset="0"/>
              </a:rPr>
              <a:t>Her death was </a:t>
            </a:r>
            <a:r>
              <a:rPr lang="en-GB" sz="3100" b="1">
                <a:solidFill>
                  <a:schemeClr val="bg1"/>
                </a:solidFill>
                <a:latin typeface="Avenir Next Condensed" panose="020B0506020202020204" pitchFamily="34" charset="0"/>
              </a:rPr>
              <a:t>not inevitable, it was preventable</a:t>
            </a:r>
            <a:r>
              <a:rPr lang="en-GB" sz="3100">
                <a:solidFill>
                  <a:schemeClr val="bg1"/>
                </a:solidFill>
                <a:latin typeface="Avenir Next Condensed" panose="020B0506020202020204" pitchFamily="34" charset="0"/>
              </a:rPr>
              <a:t>.</a:t>
            </a:r>
            <a:br>
              <a:rPr lang="en-GB" sz="3100">
                <a:solidFill>
                  <a:schemeClr val="bg1"/>
                </a:solidFill>
                <a:latin typeface="Avenir Next Condensed" panose="020B0506020202020204" pitchFamily="34" charset="0"/>
              </a:rPr>
            </a:br>
            <a:br>
              <a:rPr lang="en-GB" sz="3100">
                <a:solidFill>
                  <a:schemeClr val="bg1"/>
                </a:solidFill>
                <a:latin typeface="Avenir Next Condensed" panose="020B0506020202020204" pitchFamily="34" charset="0"/>
              </a:rPr>
            </a:br>
            <a:r>
              <a:rPr lang="en-GB" sz="3100">
                <a:solidFill>
                  <a:schemeClr val="bg1"/>
                </a:solidFill>
                <a:latin typeface="Avenir Next Condensed" panose="020B0506020202020204" pitchFamily="34" charset="0"/>
              </a:rPr>
              <a:t>Laurens mum (Lindsay Bridges) campaigned for </a:t>
            </a:r>
            <a:r>
              <a:rPr lang="en-GB" sz="3100" b="1">
                <a:solidFill>
                  <a:schemeClr val="bg1"/>
                </a:solidFill>
                <a:latin typeface="Avenir Next Condensed" panose="020B0506020202020204" pitchFamily="34" charset="0"/>
              </a:rPr>
              <a:t>Lolly’s Law</a:t>
            </a:r>
            <a:endParaRPr lang="en-GB" sz="4800">
              <a:solidFill>
                <a:schemeClr val="bg1"/>
              </a:solidFill>
            </a:endParaRPr>
          </a:p>
        </p:txBody>
      </p:sp>
      <p:pic>
        <p:nvPicPr>
          <p:cNvPr id="5" name="Picture 4">
            <a:extLst>
              <a:ext uri="{FF2B5EF4-FFF2-40B4-BE49-F238E27FC236}">
                <a16:creationId xmlns:a16="http://schemas.microsoft.com/office/drawing/2014/main" id="{83B5706C-955D-DB12-1B4D-32179520C254}"/>
              </a:ext>
            </a:extLst>
          </p:cNvPr>
          <p:cNvPicPr>
            <a:picLocks noChangeAspect="1"/>
          </p:cNvPicPr>
          <p:nvPr/>
        </p:nvPicPr>
        <p:blipFill>
          <a:blip r:embed="rId2"/>
          <a:stretch>
            <a:fillRect/>
          </a:stretch>
        </p:blipFill>
        <p:spPr>
          <a:xfrm>
            <a:off x="9685992" y="3626920"/>
            <a:ext cx="2125833" cy="2890838"/>
          </a:xfrm>
          <a:prstGeom prst="rect">
            <a:avLst/>
          </a:prstGeom>
        </p:spPr>
      </p:pic>
      <p:pic>
        <p:nvPicPr>
          <p:cNvPr id="7" name="Picture 6">
            <a:extLst>
              <a:ext uri="{FF2B5EF4-FFF2-40B4-BE49-F238E27FC236}">
                <a16:creationId xmlns:a16="http://schemas.microsoft.com/office/drawing/2014/main" id="{1F019344-CF23-47BB-E54C-9C3BD994CA19}"/>
              </a:ext>
            </a:extLst>
          </p:cNvPr>
          <p:cNvPicPr>
            <a:picLocks noChangeAspect="1"/>
          </p:cNvPicPr>
          <p:nvPr/>
        </p:nvPicPr>
        <p:blipFill>
          <a:blip r:embed="rId3"/>
          <a:stretch>
            <a:fillRect/>
          </a:stretch>
        </p:blipFill>
        <p:spPr>
          <a:xfrm>
            <a:off x="9511558" y="340242"/>
            <a:ext cx="2474702" cy="3268027"/>
          </a:xfrm>
          <a:prstGeom prst="rect">
            <a:avLst/>
          </a:prstGeom>
        </p:spPr>
      </p:pic>
    </p:spTree>
    <p:extLst>
      <p:ext uri="{BB962C8B-B14F-4D97-AF65-F5344CB8AC3E}">
        <p14:creationId xmlns:p14="http://schemas.microsoft.com/office/powerpoint/2010/main" val="2327363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DB536-82D2-7E97-DE85-B3484B798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CB2ADF-98FA-9607-6F5B-C037B3A3F027}"/>
              </a:ext>
            </a:extLst>
          </p:cNvPr>
          <p:cNvSpPr>
            <a:spLocks noGrp="1"/>
          </p:cNvSpPr>
          <p:nvPr>
            <p:ph type="ctrTitle"/>
          </p:nvPr>
        </p:nvSpPr>
        <p:spPr>
          <a:xfrm>
            <a:off x="2570017" y="262890"/>
            <a:ext cx="9488633" cy="6457950"/>
          </a:xfrm>
          <a:solidFill>
            <a:schemeClr val="tx1"/>
          </a:solidFill>
        </p:spPr>
        <p:txBody>
          <a:bodyPr anchor="b">
            <a:noAutofit/>
          </a:bodyPr>
          <a:lstStyle/>
          <a:p>
            <a:pPr algn="l">
              <a:lnSpc>
                <a:spcPct val="107000"/>
              </a:lnSpc>
              <a:spcAft>
                <a:spcPts val="800"/>
              </a:spcAft>
              <a:buNone/>
            </a:pPr>
            <a:r>
              <a:rPr lang="en-GB" sz="2800" b="1">
                <a:solidFill>
                  <a:srgbClr val="FFFF00"/>
                </a:solidFill>
                <a:latin typeface="Avenir Next Condensed" panose="020B0506020202020204" pitchFamily="34" charset="0"/>
                <a:ea typeface="Aptos" panose="020B0004020202020204" pitchFamily="34" charset="0"/>
                <a:cs typeface="Times New Roman" panose="02020603050405020304" pitchFamily="18" charset="0"/>
              </a:rPr>
              <a:t>Lolly’s Law</a:t>
            </a:r>
            <a:br>
              <a:rPr kumimoji="0" lang="en-GB" sz="24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24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t>Lolly’s Law is centred around four urgent reforms informed by what Lauren would have  benefited from to keep her safe:</a:t>
            </a:r>
            <a:b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b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t>Mandatory retraining for psychiatric professionals and support staff.</a:t>
            </a:r>
            <a:b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b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t>Reassessment of “personality disorder” diagnoses where autism might be missed.</a:t>
            </a:r>
            <a:b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t>Specialist suicide prevention and self-harm teams must be available in all mental health units for vulnerable young people. </a:t>
            </a:r>
            <a:b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b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t>These should be multidisciplinary teams trained specifically in females with autism.</a:t>
            </a:r>
            <a:b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b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r>
              <a:rPr lang="en-GB" sz="24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t>Anti-ligature doors and safety infrastructure must be mandated across all inpatient mental health facilities.</a:t>
            </a:r>
            <a:br>
              <a:rPr lang="en-GB" sz="1800" kern="100">
                <a:effectLst/>
                <a:latin typeface="Aptos" panose="020B0004020202020204" pitchFamily="34" charset="0"/>
                <a:ea typeface="Aptos" panose="020B0004020202020204" pitchFamily="34" charset="0"/>
                <a:cs typeface="Times New Roman" panose="02020603050405020304" pitchFamily="18" charset="0"/>
              </a:rPr>
            </a:br>
            <a:endParaRPr lang="en-GB" sz="1800"/>
          </a:p>
        </p:txBody>
      </p:sp>
      <p:pic>
        <p:nvPicPr>
          <p:cNvPr id="7" name="Picture 6">
            <a:extLst>
              <a:ext uri="{FF2B5EF4-FFF2-40B4-BE49-F238E27FC236}">
                <a16:creationId xmlns:a16="http://schemas.microsoft.com/office/drawing/2014/main" id="{587F35B4-EFEF-A2D5-C19B-07A8CCBD97E2}"/>
              </a:ext>
            </a:extLst>
          </p:cNvPr>
          <p:cNvPicPr>
            <a:picLocks noChangeAspect="1"/>
          </p:cNvPicPr>
          <p:nvPr/>
        </p:nvPicPr>
        <p:blipFill>
          <a:blip r:embed="rId2"/>
          <a:stretch>
            <a:fillRect/>
          </a:stretch>
        </p:blipFill>
        <p:spPr>
          <a:xfrm>
            <a:off x="133859" y="3625446"/>
            <a:ext cx="2125833" cy="2890838"/>
          </a:xfrm>
          <a:prstGeom prst="rect">
            <a:avLst/>
          </a:prstGeom>
        </p:spPr>
      </p:pic>
      <p:pic>
        <p:nvPicPr>
          <p:cNvPr id="8" name="Picture 7">
            <a:extLst>
              <a:ext uri="{FF2B5EF4-FFF2-40B4-BE49-F238E27FC236}">
                <a16:creationId xmlns:a16="http://schemas.microsoft.com/office/drawing/2014/main" id="{7C9F4E2E-5CCF-1B01-15BC-9213A0DB7EAF}"/>
              </a:ext>
            </a:extLst>
          </p:cNvPr>
          <p:cNvPicPr>
            <a:picLocks noChangeAspect="1"/>
          </p:cNvPicPr>
          <p:nvPr/>
        </p:nvPicPr>
        <p:blipFill>
          <a:blip r:embed="rId3"/>
          <a:stretch>
            <a:fillRect/>
          </a:stretch>
        </p:blipFill>
        <p:spPr>
          <a:xfrm>
            <a:off x="166955" y="214226"/>
            <a:ext cx="2247900" cy="3365500"/>
          </a:xfrm>
          <a:prstGeom prst="rect">
            <a:avLst/>
          </a:prstGeom>
        </p:spPr>
      </p:pic>
    </p:spTree>
    <p:extLst>
      <p:ext uri="{BB962C8B-B14F-4D97-AF65-F5344CB8AC3E}">
        <p14:creationId xmlns:p14="http://schemas.microsoft.com/office/powerpoint/2010/main" val="1682822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32D73-B556-487A-8599-668700691A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BFB980-8B16-41A5-AD88-021533FD3211}"/>
              </a:ext>
            </a:extLst>
          </p:cNvPr>
          <p:cNvSpPr>
            <a:spLocks noGrp="1"/>
          </p:cNvSpPr>
          <p:nvPr>
            <p:ph type="ctrTitle"/>
          </p:nvPr>
        </p:nvSpPr>
        <p:spPr>
          <a:xfrm>
            <a:off x="2842327" y="236451"/>
            <a:ext cx="8806040" cy="6464386"/>
          </a:xfrm>
          <a:solidFill>
            <a:schemeClr val="tx1"/>
          </a:solidFill>
        </p:spPr>
        <p:txBody>
          <a:bodyPr anchor="b">
            <a:noAutofit/>
          </a:bodyPr>
          <a:lstStyle/>
          <a:p>
            <a:pPr algn="l">
              <a:lnSpc>
                <a:spcPct val="107000"/>
              </a:lnSpc>
              <a:spcAft>
                <a:spcPts val="800"/>
              </a:spcAft>
              <a:buNone/>
            </a:pPr>
            <a:r>
              <a:rPr lang="en-GB" sz="2800" b="1" u="sng">
                <a:solidFill>
                  <a:schemeClr val="bg1"/>
                </a:solidFill>
                <a:latin typeface="Avenir Next Condensed" panose="020B0506020202020204" pitchFamily="34" charset="0"/>
                <a:ea typeface="Aptos" panose="020B0004020202020204" pitchFamily="34" charset="0"/>
                <a:cs typeface="Times New Roman" panose="02020603050405020304" pitchFamily="18" charset="0"/>
              </a:rPr>
              <a:t>Legislation</a:t>
            </a:r>
            <a:br>
              <a:rPr kumimoji="0" lang="en-GB" sz="28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2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lang="en-GB" sz="2800" b="1" kern="100">
                <a:solidFill>
                  <a:srgbClr val="FFFF00"/>
                </a:solidFill>
                <a:effectLst/>
                <a:latin typeface="Avenir Next Condensed" panose="020B0506020202020204" pitchFamily="34" charset="0"/>
                <a:ea typeface="Aptos" panose="020B0004020202020204" pitchFamily="34" charset="0"/>
                <a:cs typeface="Times New Roman" panose="02020603050405020304" pitchFamily="18" charset="0"/>
              </a:rPr>
              <a:t>Specialist </a:t>
            </a:r>
            <a:r>
              <a:rPr lang="en-US" sz="2800" b="1" kern="100">
                <a:solidFill>
                  <a:srgbClr val="FFFF00"/>
                </a:solidFill>
                <a:effectLst/>
                <a:latin typeface="Avenir Next Condensed" panose="020B0506020202020204" pitchFamily="34" charset="0"/>
                <a:ea typeface="Aptos" panose="020B0004020202020204" pitchFamily="34" charset="0"/>
                <a:cs typeface="Times New Roman" panose="02020603050405020304" pitchFamily="18" charset="0"/>
              </a:rPr>
              <a:t>Autism Act 2009</a:t>
            </a:r>
            <a:br>
              <a:rPr lang="en-US" sz="28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br>
              <a:rPr lang="en-US" sz="28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r>
              <a:rPr lang="en-US" sz="28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t>The Autism Act 2009 is the first piece of legislation in the UK specifically addressing the needs of autistic adults. </a:t>
            </a:r>
            <a:br>
              <a:rPr lang="en-US" sz="28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br>
              <a:rPr lang="en-US" sz="28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r>
              <a:rPr lang="en-US" sz="28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t>It mandates the government to develop and maintain a national autism strategy, which is reviewed every five years. </a:t>
            </a:r>
            <a:br>
              <a:rPr lang="en-US" sz="28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br>
              <a:rPr lang="en-US" sz="28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br>
            <a:r>
              <a:rPr lang="en-US" sz="2800" kern="100">
                <a:solidFill>
                  <a:schemeClr val="bg1"/>
                </a:solidFill>
                <a:effectLst/>
                <a:latin typeface="Avenir Next Condensed" panose="020B0506020202020204" pitchFamily="34" charset="0"/>
                <a:ea typeface="Aptos" panose="020B0004020202020204" pitchFamily="34" charset="0"/>
                <a:cs typeface="Times New Roman" panose="02020603050405020304" pitchFamily="18" charset="0"/>
              </a:rPr>
              <a:t>The strategy focuses on improving services and support for autistic individuals.</a:t>
            </a:r>
            <a:br>
              <a:rPr lang="en-US" sz="2800" kern="100">
                <a:effectLst/>
                <a:latin typeface="Avenir Next Condensed" panose="020B0506020202020204" pitchFamily="34" charset="0"/>
                <a:ea typeface="Aptos" panose="020B0004020202020204" pitchFamily="34" charset="0"/>
                <a:cs typeface="Times New Roman" panose="02020603050405020304" pitchFamily="18" charset="0"/>
              </a:rPr>
            </a:br>
            <a:br>
              <a:rPr lang="en-GB" sz="2800" kern="100">
                <a:effectLst/>
                <a:latin typeface="Avenir Next Condensed" panose="020B0506020202020204" pitchFamily="34" charset="0"/>
                <a:ea typeface="Aptos" panose="020B0004020202020204" pitchFamily="34" charset="0"/>
                <a:cs typeface="Times New Roman" panose="02020603050405020304" pitchFamily="18" charset="0"/>
              </a:rPr>
            </a:br>
            <a:endParaRPr lang="en-GB" sz="2800">
              <a:latin typeface="Avenir Next Condensed" panose="020B0506020202020204" pitchFamily="34" charset="0"/>
            </a:endParaRPr>
          </a:p>
        </p:txBody>
      </p:sp>
      <p:pic>
        <p:nvPicPr>
          <p:cNvPr id="4" name="Picture 3">
            <a:extLst>
              <a:ext uri="{FF2B5EF4-FFF2-40B4-BE49-F238E27FC236}">
                <a16:creationId xmlns:a16="http://schemas.microsoft.com/office/drawing/2014/main" id="{62EACDC0-76DD-32A8-84B2-21CA685B348E}"/>
              </a:ext>
            </a:extLst>
          </p:cNvPr>
          <p:cNvPicPr>
            <a:picLocks noChangeAspect="1"/>
          </p:cNvPicPr>
          <p:nvPr/>
        </p:nvPicPr>
        <p:blipFill>
          <a:blip r:embed="rId2"/>
          <a:stretch>
            <a:fillRect/>
          </a:stretch>
        </p:blipFill>
        <p:spPr>
          <a:xfrm>
            <a:off x="133859" y="3625446"/>
            <a:ext cx="2125833" cy="2890838"/>
          </a:xfrm>
          <a:prstGeom prst="rect">
            <a:avLst/>
          </a:prstGeom>
        </p:spPr>
      </p:pic>
      <p:pic>
        <p:nvPicPr>
          <p:cNvPr id="7" name="Picture 6">
            <a:extLst>
              <a:ext uri="{FF2B5EF4-FFF2-40B4-BE49-F238E27FC236}">
                <a16:creationId xmlns:a16="http://schemas.microsoft.com/office/drawing/2014/main" id="{918CA0B9-C8D9-5D07-F976-E1B44954F04B}"/>
              </a:ext>
            </a:extLst>
          </p:cNvPr>
          <p:cNvPicPr>
            <a:picLocks noChangeAspect="1"/>
          </p:cNvPicPr>
          <p:nvPr/>
        </p:nvPicPr>
        <p:blipFill>
          <a:blip r:embed="rId3"/>
          <a:stretch>
            <a:fillRect/>
          </a:stretch>
        </p:blipFill>
        <p:spPr>
          <a:xfrm>
            <a:off x="148348" y="360044"/>
            <a:ext cx="2140322" cy="3065867"/>
          </a:xfrm>
          <a:prstGeom prst="rect">
            <a:avLst/>
          </a:prstGeom>
        </p:spPr>
      </p:pic>
    </p:spTree>
    <p:extLst>
      <p:ext uri="{BB962C8B-B14F-4D97-AF65-F5344CB8AC3E}">
        <p14:creationId xmlns:p14="http://schemas.microsoft.com/office/powerpoint/2010/main" val="3839124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2E7BC8-BE70-74A2-3A48-A408B81A4EB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EC4EB8-AD21-BEF7-A331-BA60E44D480A}"/>
              </a:ext>
            </a:extLst>
          </p:cNvPr>
          <p:cNvSpPr>
            <a:spLocks noGrp="1"/>
          </p:cNvSpPr>
          <p:nvPr>
            <p:ph type="ctrTitle"/>
          </p:nvPr>
        </p:nvSpPr>
        <p:spPr>
          <a:xfrm>
            <a:off x="5354955" y="552182"/>
            <a:ext cx="5998840" cy="4236988"/>
          </a:xfrm>
          <a:solidFill>
            <a:schemeClr val="tx1"/>
          </a:solidFill>
        </p:spPr>
        <p:txBody>
          <a:bodyPr>
            <a:normAutofit/>
          </a:bodyPr>
          <a:lstStyle/>
          <a:p>
            <a:pPr algn="l">
              <a:spcAft>
                <a:spcPts val="800"/>
              </a:spcAft>
              <a:buNone/>
            </a:pPr>
            <a:r>
              <a:rPr lang="en-GB" sz="2800" b="1">
                <a:solidFill>
                  <a:schemeClr val="bg1"/>
                </a:solidFill>
                <a:latin typeface="Avenir Next Condensed" panose="020B0506020202020204" pitchFamily="34" charset="0"/>
                <a:ea typeface="Aptos" panose="020B0004020202020204" pitchFamily="34" charset="0"/>
                <a:cs typeface="Times New Roman" panose="02020603050405020304" pitchFamily="18" charset="0"/>
              </a:rPr>
              <a:t>Legislation</a:t>
            </a:r>
            <a:br>
              <a:rPr kumimoji="0" lang="en-GB" sz="28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2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800" b="1" i="0" u="none" strike="noStrike" kern="1200" cap="none" spc="0" normalizeH="0" baseline="0" noProof="0">
                <a:ln>
                  <a:noFill/>
                </a:ln>
                <a:solidFill>
                  <a:srgbClr val="FFFF00"/>
                </a:solidFill>
                <a:effectLst/>
                <a:uLnTx/>
                <a:uFillTx/>
                <a:latin typeface="Avenir Next Condensed" panose="020B0506020202020204" pitchFamily="34" charset="0"/>
                <a:ea typeface="Aptos" panose="020B0004020202020204" pitchFamily="34" charset="0"/>
                <a:cs typeface="Times New Roman" panose="02020603050405020304" pitchFamily="18" charset="0"/>
              </a:rPr>
              <a:t>Equality Act 2010</a:t>
            </a:r>
            <a:br>
              <a:rPr kumimoji="0" lang="en-US" sz="2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The Equality Act 2010 provides a broader framework for protecting individuals from discrimination based on disability, which includes autism. </a:t>
            </a:r>
            <a:br>
              <a:rPr kumimoji="0" lang="en-US" sz="2800" b="0" i="0" u="none" strike="noStrike" kern="1200" cap="none" spc="0" normalizeH="0" baseline="0" noProof="0">
                <a:ln>
                  <a:noFill/>
                </a:ln>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100" b="0" i="0" u="none" strike="noStrike" kern="1200" cap="none" spc="0" normalizeH="0" baseline="0" noProof="0">
                <a:ln>
                  <a:noFill/>
                </a:ln>
                <a:effectLst/>
                <a:uLnTx/>
                <a:uFillTx/>
                <a:latin typeface="Aptos" panose="020B0004020202020204" pitchFamily="34" charset="0"/>
                <a:ea typeface="Aptos" panose="020B0004020202020204" pitchFamily="34" charset="0"/>
                <a:cs typeface="Times New Roman" panose="02020603050405020304" pitchFamily="18" charset="0"/>
              </a:rPr>
            </a:br>
            <a:br>
              <a:rPr kumimoji="0" lang="en-US" sz="2100" b="0" i="0" u="none" strike="noStrike" kern="1200" cap="none" spc="0" normalizeH="0" baseline="0" noProof="0">
                <a:ln>
                  <a:noFill/>
                </a:ln>
                <a:effectLst/>
                <a:uLnTx/>
                <a:uFillTx/>
                <a:latin typeface="Aptos" panose="020B0004020202020204" pitchFamily="34" charset="0"/>
                <a:ea typeface="Aptos" panose="020B0004020202020204" pitchFamily="34" charset="0"/>
                <a:cs typeface="Times New Roman" panose="02020603050405020304" pitchFamily="18" charset="0"/>
              </a:rPr>
            </a:br>
            <a:endParaRPr lang="en-GB" sz="2100"/>
          </a:p>
        </p:txBody>
      </p:sp>
      <p:pic>
        <p:nvPicPr>
          <p:cNvPr id="3" name="Picture 2">
            <a:extLst>
              <a:ext uri="{FF2B5EF4-FFF2-40B4-BE49-F238E27FC236}">
                <a16:creationId xmlns:a16="http://schemas.microsoft.com/office/drawing/2014/main" id="{0036AF75-0DB8-3AAD-722A-579780139A1F}"/>
              </a:ext>
            </a:extLst>
          </p:cNvPr>
          <p:cNvPicPr>
            <a:picLocks noChangeAspect="1"/>
          </p:cNvPicPr>
          <p:nvPr/>
        </p:nvPicPr>
        <p:blipFill>
          <a:blip r:embed="rId2"/>
          <a:srcRect r="993" b="-2"/>
          <a:stretch>
            <a:fillRect/>
          </a:stretch>
        </p:blipFill>
        <p:spPr>
          <a:xfrm>
            <a:off x="20" y="10"/>
            <a:ext cx="4992985" cy="6857990"/>
          </a:xfrm>
          <a:prstGeom prst="rect">
            <a:avLst/>
          </a:prstGeom>
        </p:spPr>
      </p:pic>
    </p:spTree>
    <p:extLst>
      <p:ext uri="{BB962C8B-B14F-4D97-AF65-F5344CB8AC3E}">
        <p14:creationId xmlns:p14="http://schemas.microsoft.com/office/powerpoint/2010/main" val="500226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085DB-D408-AD6D-7990-30B4172B52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651570-8BF5-BCAA-A78D-C99FF2812038}"/>
              </a:ext>
            </a:extLst>
          </p:cNvPr>
          <p:cNvSpPr>
            <a:spLocks noGrp="1"/>
          </p:cNvSpPr>
          <p:nvPr>
            <p:ph type="ctrTitle"/>
          </p:nvPr>
        </p:nvSpPr>
        <p:spPr>
          <a:xfrm>
            <a:off x="5120641" y="228599"/>
            <a:ext cx="7071360" cy="6503671"/>
          </a:xfrm>
          <a:solidFill>
            <a:schemeClr val="tx1"/>
          </a:solidFill>
        </p:spPr>
        <p:txBody>
          <a:bodyPr anchor="b">
            <a:noAutofit/>
          </a:bodyPr>
          <a:lstStyle/>
          <a:p>
            <a:pPr algn="l">
              <a:lnSpc>
                <a:spcPct val="107000"/>
              </a:lnSpc>
              <a:spcAft>
                <a:spcPts val="800"/>
              </a:spcAft>
              <a:buNone/>
            </a:pPr>
            <a:r>
              <a:rPr lang="en-GB" sz="2800" b="1">
                <a:solidFill>
                  <a:schemeClr val="bg1"/>
                </a:solidFill>
                <a:latin typeface="Avenir Next Condensed" panose="020B0506020202020204" pitchFamily="34" charset="0"/>
                <a:ea typeface="Aptos" panose="020B0004020202020204" pitchFamily="34" charset="0"/>
                <a:cs typeface="Times New Roman" panose="02020603050405020304" pitchFamily="18" charset="0"/>
              </a:rPr>
              <a:t>Legislation</a:t>
            </a:r>
            <a:br>
              <a:rPr kumimoji="0" lang="en-GB" sz="28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2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800" b="1" i="0" u="none" strike="noStrike" kern="1200" cap="none" spc="0" normalizeH="0" baseline="0" noProof="0">
                <a:ln>
                  <a:noFill/>
                </a:ln>
                <a:solidFill>
                  <a:srgbClr val="FFFF00"/>
                </a:solidFill>
                <a:effectLst/>
                <a:uLnTx/>
                <a:uFillTx/>
                <a:latin typeface="Avenir Next Condensed" panose="020B0506020202020204" pitchFamily="34" charset="0"/>
                <a:ea typeface="Aptos" panose="020B0004020202020204" pitchFamily="34" charset="0"/>
                <a:cs typeface="Times New Roman" panose="02020603050405020304" pitchFamily="18" charset="0"/>
              </a:rPr>
              <a:t>Human Rights Act 1998 (stems from the ECHR)</a:t>
            </a:r>
            <a:br>
              <a:rPr kumimoji="0" lang="en-US" sz="28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The Human Rights Act 1998 underpins the rights of all individuals in the UK, including autistic people. It ensures that everyone is treated fairly and without discrimination by public authorities </a:t>
            </a:r>
            <a:br>
              <a:rPr kumimoji="0" lang="en-US" sz="2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8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Our law, the Human Rights Act 1998 (HRA), guarantees these minimum standards across public services, including in health and care settings and justice system.</a:t>
            </a:r>
            <a:endParaRPr lang="en-GB" sz="2800">
              <a:latin typeface="Avenir Next Condensed" panose="020B0506020202020204" pitchFamily="34" charset="0"/>
            </a:endParaRPr>
          </a:p>
        </p:txBody>
      </p:sp>
      <p:pic>
        <p:nvPicPr>
          <p:cNvPr id="4" name="Picture 3">
            <a:extLst>
              <a:ext uri="{FF2B5EF4-FFF2-40B4-BE49-F238E27FC236}">
                <a16:creationId xmlns:a16="http://schemas.microsoft.com/office/drawing/2014/main" id="{8EDBCEC9-E764-C351-DC5D-29FE10704E49}"/>
              </a:ext>
            </a:extLst>
          </p:cNvPr>
          <p:cNvPicPr>
            <a:picLocks noChangeAspect="1"/>
          </p:cNvPicPr>
          <p:nvPr/>
        </p:nvPicPr>
        <p:blipFill>
          <a:blip r:embed="rId2"/>
          <a:srcRect r="993" b="-2"/>
          <a:stretch>
            <a:fillRect/>
          </a:stretch>
        </p:blipFill>
        <p:spPr>
          <a:xfrm>
            <a:off x="0" y="0"/>
            <a:ext cx="4992985" cy="6857990"/>
          </a:xfrm>
          <a:prstGeom prst="rect">
            <a:avLst/>
          </a:prstGeom>
        </p:spPr>
      </p:pic>
    </p:spTree>
    <p:extLst>
      <p:ext uri="{BB962C8B-B14F-4D97-AF65-F5344CB8AC3E}">
        <p14:creationId xmlns:p14="http://schemas.microsoft.com/office/powerpoint/2010/main" val="483936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A720BB-C245-A544-FB60-41C47B13D15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E62931-8EB4-42BB-BAAB-D8757BE66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CD72F5-BEF3-97A7-4333-250DD964BDD6}"/>
              </a:ext>
            </a:extLst>
          </p:cNvPr>
          <p:cNvSpPr>
            <a:spLocks noGrp="1"/>
          </p:cNvSpPr>
          <p:nvPr>
            <p:ph type="ctrTitle"/>
          </p:nvPr>
        </p:nvSpPr>
        <p:spPr>
          <a:xfrm>
            <a:off x="6005513" y="217170"/>
            <a:ext cx="5858827" cy="6423660"/>
          </a:xfrm>
          <a:solidFill>
            <a:schemeClr val="tx1"/>
          </a:solidFill>
        </p:spPr>
        <p:txBody>
          <a:bodyPr>
            <a:noAutofit/>
          </a:bodyPr>
          <a:lstStyle/>
          <a:p>
            <a:pPr algn="l">
              <a:spcAft>
                <a:spcPts val="800"/>
              </a:spcAft>
              <a:buNone/>
            </a:pPr>
            <a:r>
              <a:rPr lang="en-GB" sz="2000" b="1">
                <a:solidFill>
                  <a:schemeClr val="bg1"/>
                </a:solidFill>
                <a:latin typeface="Avenir Next Condensed" panose="020B0506020202020204" pitchFamily="34" charset="0"/>
                <a:ea typeface="Aptos" panose="020B0004020202020204" pitchFamily="34" charset="0"/>
                <a:cs typeface="Times New Roman" panose="02020603050405020304" pitchFamily="18" charset="0"/>
              </a:rPr>
              <a:t>Legislation</a:t>
            </a:r>
            <a:br>
              <a:rPr kumimoji="0" lang="en-GB" sz="20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1" i="0" u="none" strike="noStrike" kern="1200" cap="none" spc="0" normalizeH="0" baseline="0" noProof="0">
                <a:ln>
                  <a:noFill/>
                </a:ln>
                <a:solidFill>
                  <a:srgbClr val="FFFF00"/>
                </a:solidFill>
                <a:effectLst/>
                <a:uLnTx/>
                <a:uFillTx/>
                <a:latin typeface="Avenir Next Condensed" panose="020B0506020202020204" pitchFamily="34" charset="0"/>
                <a:ea typeface="Aptos" panose="020B0004020202020204" pitchFamily="34" charset="0"/>
                <a:cs typeface="Times New Roman" panose="02020603050405020304" pitchFamily="18" charset="0"/>
              </a:rPr>
              <a:t>Mental Capacity Act 2005</a:t>
            </a: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2 People who lack capacity</a:t>
            </a: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(1) For the purposes of this Act, a person lacks capacity in relation to a matter if at the material time he is unable to make a decision for himself in relation to the matter because of an impairment of, or a disturbance in the functioning of, the mind or brain.</a:t>
            </a: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3 Inability to make decisions</a:t>
            </a: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(1) For the purposes of section 2, a person is unable to make a decision for himself if he is unable;</a:t>
            </a: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0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6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  (a)to understand the information relevant to the decision,</a:t>
            </a:r>
            <a:br>
              <a:rPr kumimoji="0" lang="en-US" sz="16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6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  (b)to retain that information,</a:t>
            </a:r>
            <a:br>
              <a:rPr kumimoji="0" lang="en-US" sz="16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6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  (c)to use or weigh that information as part of the process of making the decision, or</a:t>
            </a:r>
            <a:br>
              <a:rPr kumimoji="0" lang="en-US" sz="16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16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  (d)to communicate his decision (whether by talking, using sign language or any other means).</a:t>
            </a:r>
            <a:endParaRPr lang="en-GB" sz="1600">
              <a:solidFill>
                <a:schemeClr val="bg1"/>
              </a:solidFill>
              <a:latin typeface="Avenir Next Condensed" panose="020B0506020202020204" pitchFamily="34" charset="0"/>
            </a:endParaRPr>
          </a:p>
        </p:txBody>
      </p:sp>
      <p:pic>
        <p:nvPicPr>
          <p:cNvPr id="3" name="Picture 2" descr="A balance scale with two scales&#10;&#10;Description automatically generated with medium confidence">
            <a:extLst>
              <a:ext uri="{FF2B5EF4-FFF2-40B4-BE49-F238E27FC236}">
                <a16:creationId xmlns:a16="http://schemas.microsoft.com/office/drawing/2014/main" id="{6486F1B8-94F9-2675-A269-99166E22DF77}"/>
              </a:ext>
            </a:extLst>
          </p:cNvPr>
          <p:cNvPicPr>
            <a:picLocks noChangeAspect="1"/>
          </p:cNvPicPr>
          <p:nvPr/>
        </p:nvPicPr>
        <p:blipFill>
          <a:blip r:embed="rId2"/>
          <a:srcRect t="8012" r="-2" b="8011"/>
          <a:stretch>
            <a:fillRect/>
          </a:stretch>
        </p:blipFill>
        <p:spPr>
          <a:xfrm>
            <a:off x="1" y="10"/>
            <a:ext cx="6005512" cy="6857990"/>
          </a:xfrm>
          <a:prstGeom prst="rect">
            <a:avLst/>
          </a:prstGeom>
        </p:spPr>
      </p:pic>
    </p:spTree>
    <p:extLst>
      <p:ext uri="{BB962C8B-B14F-4D97-AF65-F5344CB8AC3E}">
        <p14:creationId xmlns:p14="http://schemas.microsoft.com/office/powerpoint/2010/main" val="280139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017267-DBA1-EFE8-C1F2-6A5F3DDB4F1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1F7DB48-D9B4-4192-BE55-EE3FC8F89D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2F69B2-E5CB-74A4-6A39-EC0A247550CB}"/>
              </a:ext>
            </a:extLst>
          </p:cNvPr>
          <p:cNvSpPr>
            <a:spLocks noGrp="1"/>
          </p:cNvSpPr>
          <p:nvPr>
            <p:ph type="ctrTitle"/>
          </p:nvPr>
        </p:nvSpPr>
        <p:spPr>
          <a:xfrm>
            <a:off x="5003097" y="557189"/>
            <a:ext cx="6350702" cy="5523571"/>
          </a:xfrm>
          <a:solidFill>
            <a:schemeClr val="tx1"/>
          </a:solidFill>
        </p:spPr>
        <p:txBody>
          <a:bodyPr>
            <a:normAutofit fontScale="90000"/>
          </a:bodyPr>
          <a:lstStyle/>
          <a:p>
            <a:pPr algn="l">
              <a:spcAft>
                <a:spcPts val="800"/>
              </a:spcAft>
              <a:buNone/>
            </a:pPr>
            <a:r>
              <a:rPr lang="en-GB" sz="2200" b="1">
                <a:solidFill>
                  <a:schemeClr val="bg1"/>
                </a:solidFill>
                <a:latin typeface="Avenir Next Condensed" panose="020B0506020202020204" pitchFamily="34" charset="0"/>
                <a:ea typeface="Aptos" panose="020B0004020202020204" pitchFamily="34" charset="0"/>
                <a:cs typeface="Times New Roman" panose="02020603050405020304" pitchFamily="18" charset="0"/>
              </a:rPr>
              <a:t>Legislation</a:t>
            </a:r>
            <a:br>
              <a:rPr kumimoji="0" lang="en-GB" sz="2200" b="1"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GB"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1" i="0" u="none" strike="noStrike" kern="1200" cap="none" spc="0" normalizeH="0" baseline="0" noProof="0">
                <a:ln>
                  <a:noFill/>
                </a:ln>
                <a:solidFill>
                  <a:srgbClr val="FFFF00"/>
                </a:solidFill>
                <a:effectLst/>
                <a:uLnTx/>
                <a:uFillTx/>
                <a:latin typeface="Avenir Next Condensed" panose="020B0506020202020204" pitchFamily="34" charset="0"/>
                <a:ea typeface="Aptos" panose="020B0004020202020204" pitchFamily="34" charset="0"/>
                <a:cs typeface="Times New Roman" panose="02020603050405020304" pitchFamily="18" charset="0"/>
              </a:rPr>
              <a:t>Care Act 2014</a:t>
            </a:r>
            <a:b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1 Promoting individual well-being</a:t>
            </a:r>
            <a:b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(1) The general duty of a local authority, in exercising a function under this Part in the case of an individual, is to promote that individual's well-being.</a:t>
            </a:r>
            <a:b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(2) “Well-being”, in relation to an individual, means that individual's well-being so far as relating to any of the following—</a:t>
            </a:r>
            <a:b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b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(a) personal dignity (including treatment of the individual with respect);</a:t>
            </a:r>
            <a:b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(b) physical and mental health and emotional well-being;</a:t>
            </a:r>
            <a:b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br>
            <a:r>
              <a:rPr kumimoji="0" lang="en-US" sz="2200" b="0" i="0" u="none" strike="noStrike" kern="1200" cap="none" spc="0" normalizeH="0" baseline="0" noProof="0">
                <a:ln>
                  <a:noFill/>
                </a:ln>
                <a:solidFill>
                  <a:schemeClr val="bg1"/>
                </a:solidFill>
                <a:effectLst/>
                <a:uLnTx/>
                <a:uFillTx/>
                <a:latin typeface="Avenir Next Condensed" panose="020B0506020202020204" pitchFamily="34" charset="0"/>
                <a:ea typeface="Aptos" panose="020B0004020202020204" pitchFamily="34" charset="0"/>
                <a:cs typeface="Times New Roman" panose="02020603050405020304" pitchFamily="18" charset="0"/>
              </a:rPr>
              <a:t>(c) protection from abuse and neglect;</a:t>
            </a:r>
            <a:br>
              <a:rPr kumimoji="0" lang="en-US" sz="1300" b="0" i="0" u="none" strike="noStrike" kern="1200" cap="none" spc="0" normalizeH="0" baseline="0" noProof="0">
                <a:ln>
                  <a:noFill/>
                </a:ln>
                <a:effectLst/>
                <a:uLnTx/>
                <a:uFillTx/>
                <a:latin typeface="Aptos" panose="020B0004020202020204" pitchFamily="34" charset="0"/>
                <a:ea typeface="Aptos" panose="020B0004020202020204" pitchFamily="34" charset="0"/>
                <a:cs typeface="Times New Roman" panose="02020603050405020304" pitchFamily="18" charset="0"/>
              </a:rPr>
            </a:br>
            <a:endParaRPr lang="en-GB" sz="1300"/>
          </a:p>
        </p:txBody>
      </p:sp>
      <p:pic>
        <p:nvPicPr>
          <p:cNvPr id="3" name="Picture 2">
            <a:extLst>
              <a:ext uri="{FF2B5EF4-FFF2-40B4-BE49-F238E27FC236}">
                <a16:creationId xmlns:a16="http://schemas.microsoft.com/office/drawing/2014/main" id="{46661B49-F3A6-D033-A308-962F9FBEC82B}"/>
              </a:ext>
            </a:extLst>
          </p:cNvPr>
          <p:cNvPicPr>
            <a:picLocks noChangeAspect="1"/>
          </p:cNvPicPr>
          <p:nvPr/>
        </p:nvPicPr>
        <p:blipFill>
          <a:blip r:embed="rId2"/>
          <a:srcRect r="5187" b="1"/>
          <a:stretch>
            <a:fillRect/>
          </a:stretch>
        </p:blipFill>
        <p:spPr>
          <a:xfrm>
            <a:off x="633999" y="557190"/>
            <a:ext cx="4004634" cy="5743614"/>
          </a:xfrm>
          <a:prstGeom prst="rect">
            <a:avLst/>
          </a:prstGeom>
        </p:spPr>
      </p:pic>
    </p:spTree>
    <p:extLst>
      <p:ext uri="{BB962C8B-B14F-4D97-AF65-F5344CB8AC3E}">
        <p14:creationId xmlns:p14="http://schemas.microsoft.com/office/powerpoint/2010/main" val="33548729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utism females  CJS F" id="{BCA8DD39-BA24-E048-B717-80D774A67D50}" vid="{562D514C-9402-4342-B924-63134E0582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2794</TotalTime>
  <Words>3608</Words>
  <Application>Microsoft Macintosh PowerPoint</Application>
  <PresentationFormat>Widescreen</PresentationFormat>
  <Paragraphs>208</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Aptos</vt:lpstr>
      <vt:lpstr>Arial</vt:lpstr>
      <vt:lpstr>Arial Narrow</vt:lpstr>
      <vt:lpstr>Avenir Next Condensed</vt:lpstr>
      <vt:lpstr>Calibri</vt:lpstr>
      <vt:lpstr>Calibri Light</vt:lpstr>
      <vt:lpstr>Comic Sans MS</vt:lpstr>
      <vt:lpstr>Office Theme</vt:lpstr>
      <vt:lpstr>Satnam Baley (Senior Lecturer Law - Newman University)   Bonnie Bullivant (Senior Lecturer H&amp;SC  – Newman University) </vt:lpstr>
      <vt:lpstr>    Case study : Lauren Bridges  Lauren  (known to her family and friends as Lolly)  was just a teenager when she died alone in a mental health facility hundreds of miles away from her home in 2022.   Her mum had been fighting to get her a placement closer to home, after she was detained under the Mental Health Act and sent to a facility six-hour’s drive away near Manchester ,  but her efforts were in vain.  Lauren was bright, compassionate, a straight-A student who dreamed of becoming a doctor or a paediatric nurse.   She was also autistic, and like many girls and young women with autism, she faced serious challenges in getting the right support.</vt:lpstr>
      <vt:lpstr>                Case  Lauren was misdiagnosed with a personality disorder and put on a treatment pathway that failed to recognise her challenges with autism.  Within months Lauren was dead. Let down by the very system designed to protect and support her.   Sadly, Lauren isn’t the only young woman to die in this facility in recent years.  Her death was not inevitable, it was preventable.  Laurens mum (Lindsay Bridges) campaigned for Lolly’s Law</vt:lpstr>
      <vt:lpstr>Lolly’s Law  Lolly’s Law is centred around four urgent reforms informed by what Lauren would have  benefited from to keep her safe:  Mandatory retraining for psychiatric professionals and support staff.  Reassessment of “personality disorder” diagnoses where autism might be missed. Specialist suicide prevention and self-harm teams must be available in all mental health units for vulnerable young people.   These should be multidisciplinary teams trained specifically in females with autism.  Anti-ligature doors and safety infrastructure must be mandated across all inpatient mental health facilities. </vt:lpstr>
      <vt:lpstr>Legislation  Specialist Autism Act 2009  The Autism Act 2009 is the first piece of legislation in the UK specifically addressing the needs of autistic adults.   It mandates the government to develop and maintain a national autism strategy, which is reviewed every five years.   The strategy focuses on improving services and support for autistic individuals.  </vt:lpstr>
      <vt:lpstr>Legislation  Equality Act 2010  The Equality Act 2010 provides a broader framework for protecting individuals from discrimination based on disability, which includes autism.    </vt:lpstr>
      <vt:lpstr>Legislation  Human Rights Act 1998 (stems from the ECHR)  The Human Rights Act 1998 underpins the rights of all individuals in the UK, including autistic people. It ensures that everyone is treated fairly and without discrimination by public authorities   Our law, the Human Rights Act 1998 (HRA), guarantees these minimum standards across public services, including in health and care settings and justice system.</vt:lpstr>
      <vt:lpstr>Legislation  Mental Capacity Act 2005  2 People who lack capacity  (1) For the purposes of this Act, a person lacks capacity in relation to a matter if at the material time he is unable to make a decision for himself in relation to the matter because of an impairment of, or a disturbance in the functioning of, the mind or brain.  3 Inability to make decisions  (1) For the purposes of section 2, a person is unable to make a decision for himself if he is unable;    (a)to understand the information relevant to the decision,   (b)to retain that information,   (c)to use or weigh that information as part of the process of making the decision, or   (d)to communicate his decision (whether by talking, using sign language or any other means).</vt:lpstr>
      <vt:lpstr>Legislation  Care Act 2014  1 Promoting individual well-being  (1) The general duty of a local authority, in exercising a function under this Part in the case of an individual, is to promote that individual's well-being.  (2) “Well-being”, in relation to an individual, means that individual's well-being so far as relating to any of the following—  (a) personal dignity (including treatment of the individual with respect); (b) physical and mental health and emotional well-being; (c) protection from abuse and neglect; </vt:lpstr>
      <vt:lpstr>       Legislation  Mental Health Act 1983  Under the Mental Health Act 1983 (England and Wales) people can be detained if they are at risk of harming themselves or others due to a “mental disorder”.   This term is defined to include learning disability and autism, although these are not mental health conditions.   Mental Health Act 2025  The 2025 Act removes autism and learning disability as criteria for Section 3 detention in the absence of a co-occurring mental health condition.   Will be phased in over the coming years. Detention: The bar for detention will be higher: under both section 2 and section 3  Learning disabilities and autism: Integrated care boards (ICBs) and local authorities will need to seek to ensure the needs of people with learning disabilities and autistic people can be met without having to detain them.   The updated MHA will make this a statutory duty.     </vt:lpstr>
      <vt:lpstr>Experience  Competing interests  Police investigation, Securing evidence, Defendants well being, Legal  representation   There have been occasions when I have been called out as the duty solicitor to represent  During consultation with client – noticed somethings are not quite right – agitated, comprehension of facts limited, scared etc.  Safeguards in place - GP – General Practitioner – not qualified in mental health, learning difficulties, autism  Fit for interview – This is not the same as fit to answer questions!  To protect the individual’s rights, dignity, ensure they are not overwhelmed etc  No comment – submit a written statement – log my representations on the     custody log.</vt:lpstr>
      <vt:lpstr>Fitness to Plead  What Is “Fitness to Plead”? It’s all about whether someone has the mental and cognitive ability to understand and take part in criminal proceedings. If a person can’t do this because of a mental disorder, brain injury, or learning disability, they may be found unfit to plead, meaning they cannot be fairly tried in the usual way.   Questions the court must ask  • Can the defendant understand the charges? • Can they decide how to plead? • Can they instruct their solicitor or barrister? • Can they follow what’s happening in court? • And could they give evidence if needed?  If the answer to several of these is no, the person may be deemed unfit to plead. Why Fitness to Plead Matters  Fitness to plead is more than a legal technicality, it’s a reflection of how a just society treats people with mental health difficulties, learning difficulties, autism.  It ensures that the right to a fair trial, protected by Article 6 of the Human Rights Act 1998, is meaningful for everyone, regardless of their psychological condition.</vt:lpstr>
      <vt:lpstr>PowerPoint Presentation</vt:lpstr>
      <vt:lpstr>Autistic women are more likely to be victims of  violence and crime (Pecora, 2019; Reuben 2021; Thrundle, 2023; Dike, 2025).  88.4% autistic women experience rape and over  60% before the age of 18 years (Cazalis, 2022) 50.4% of autistic children are subjected to  sex abuse (Dike, 2025)</vt:lpstr>
      <vt:lpstr>Difficulties encountered by autistic individuals in CJS</vt:lpstr>
      <vt:lpstr> Key Legislative and Policy Accommodations </vt:lpstr>
      <vt:lpstr>   The Special Measures (Sections 23–30 YJCEA, 1999) for vulnerable and intimidated witnesses Purpose of Special Measures   </vt:lpstr>
      <vt:lpstr>Intersectionality, legal  bias, blame and Family / Criminal Courts </vt:lpstr>
      <vt:lpstr> Practical Tips: Social deficits and  managing stress</vt:lpstr>
      <vt:lpstr>PowerPoint Presentation</vt:lpstr>
      <vt:lpstr>PowerPoint Presentation</vt:lpstr>
      <vt:lpstr>PowerPoint Presentation</vt:lpstr>
    </vt:vector>
  </TitlesOfParts>
  <Company>University of Warwick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Bullivant, Bonnie</dc:creator>
  <cp:lastModifiedBy>BULLIVANT, BONNIE (PGR)</cp:lastModifiedBy>
  <cp:revision>212</cp:revision>
  <cp:lastPrinted>2026-06-16T06:25:08Z</cp:lastPrinted>
  <dcterms:created xsi:type="dcterms:W3CDTF">2020-01-25T11:20:12Z</dcterms:created>
  <dcterms:modified xsi:type="dcterms:W3CDTF">2026-06-16T08:32:37Z</dcterms:modified>
</cp:coreProperties>
</file>