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62" r:id="rId3"/>
    <p:sldId id="295" r:id="rId4"/>
    <p:sldId id="269" r:id="rId5"/>
    <p:sldId id="296" r:id="rId6"/>
    <p:sldId id="265" r:id="rId7"/>
    <p:sldId id="264" r:id="rId8"/>
    <p:sldId id="293" r:id="rId9"/>
    <p:sldId id="280" r:id="rId10"/>
    <p:sldId id="278" r:id="rId11"/>
    <p:sldId id="272" r:id="rId12"/>
    <p:sldId id="27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0C638E-DE87-AB84-5E34-A674FC96BC17}" v="729" dt="2023-06-27T18:05:14.7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586A34-45CE-41FC-880D-1556B11F18F1}" type="datetimeFigureOut">
              <a:rPr lang="en-GB" smtClean="0"/>
              <a:t>03/07/2023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B6DA2-BF61-47A6-8425-4B6DE709AA97}" type="slidenum">
              <a:rPr lang="en-GB" smtClean="0"/>
              <a:t>‹#›</a:t>
            </a:fld>
            <a:endParaRPr lang="en-GB"/>
          </a:p>
        </p:txBody>
      </p:sp>
    </p:spTree>
    <p:extLst>
      <p:ext uri="{BB962C8B-B14F-4D97-AF65-F5344CB8AC3E}">
        <p14:creationId xmlns:p14="http://schemas.microsoft.com/office/powerpoint/2010/main" val="20697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ltLang="zh-CN"/>
              <a:t>Twitter/illustration/funder/</a:t>
            </a:r>
          </a:p>
          <a:p>
            <a:endParaRPr lang="en-US"/>
          </a:p>
          <a:p>
            <a:r>
              <a:rPr lang="en-GB" sz="1200" b="0" i="0" u="none" strike="noStrike" kern="1200">
                <a:solidFill>
                  <a:schemeClr val="tx1"/>
                </a:solidFill>
                <a:effectLst/>
                <a:latin typeface="+mn-lt"/>
                <a:ea typeface="+mn-ea"/>
                <a:cs typeface="+mn-cs"/>
              </a:rPr>
              <a:t>Follow our researchers on Twitter to receive project updates @</a:t>
            </a:r>
            <a:r>
              <a:rPr lang="en-GB" sz="1200" b="0" i="0" u="none" strike="noStrike" kern="1200" err="1">
                <a:solidFill>
                  <a:schemeClr val="tx1"/>
                </a:solidFill>
                <a:effectLst/>
                <a:latin typeface="+mn-lt"/>
                <a:ea typeface="+mn-ea"/>
                <a:cs typeface="+mn-cs"/>
              </a:rPr>
              <a:t>jiaburford</a:t>
            </a:r>
            <a:r>
              <a:rPr lang="en-GB" sz="1200" b="0" i="0" u="none" strike="noStrike" kern="1200">
                <a:solidFill>
                  <a:schemeClr val="tx1"/>
                </a:solidFill>
                <a:effectLst/>
                <a:latin typeface="+mn-lt"/>
                <a:ea typeface="+mn-ea"/>
                <a:cs typeface="+mn-cs"/>
              </a:rPr>
              <a:t> @</a:t>
            </a:r>
            <a:r>
              <a:rPr lang="en-GB" sz="1200" b="0" i="0" u="none" strike="noStrike" kern="1200" err="1">
                <a:solidFill>
                  <a:schemeClr val="tx1"/>
                </a:solidFill>
                <a:effectLst/>
                <a:latin typeface="+mn-lt"/>
                <a:ea typeface="+mn-ea"/>
                <a:cs typeface="+mn-cs"/>
              </a:rPr>
              <a:t>EmilyFrascatore</a:t>
            </a:r>
            <a:r>
              <a:rPr lang="en-GB" sz="1200" b="0" i="0" u="none" strike="noStrike" kern="1200">
                <a:solidFill>
                  <a:schemeClr val="tx1"/>
                </a:solidFill>
                <a:effectLst/>
                <a:latin typeface="+mn-lt"/>
                <a:ea typeface="+mn-ea"/>
                <a:cs typeface="+mn-cs"/>
              </a:rPr>
              <a:t> @</a:t>
            </a:r>
            <a:r>
              <a:rPr lang="en-GB" sz="1200" b="0" i="0" u="none" strike="noStrike" kern="1200" err="1">
                <a:solidFill>
                  <a:schemeClr val="tx1"/>
                </a:solidFill>
                <a:effectLst/>
                <a:latin typeface="+mn-lt"/>
                <a:ea typeface="+mn-ea"/>
                <a:cs typeface="+mn-cs"/>
              </a:rPr>
              <a:t>AhmadAkkad</a:t>
            </a:r>
            <a:r>
              <a:rPr lang="en-GB" sz="1200" b="0" i="0" u="none" strike="noStrike" kern="1200">
                <a:solidFill>
                  <a:schemeClr val="tx1"/>
                </a:solidFill>
                <a:effectLst/>
                <a:latin typeface="+mn-lt"/>
                <a:ea typeface="+mn-ea"/>
                <a:cs typeface="+mn-cs"/>
              </a:rPr>
              <a:t> @</a:t>
            </a:r>
            <a:r>
              <a:rPr lang="en-GB" sz="1200" b="0" i="0" u="none" strike="noStrike" kern="1200" err="1">
                <a:solidFill>
                  <a:schemeClr val="tx1"/>
                </a:solidFill>
                <a:effectLst/>
                <a:latin typeface="+mn-lt"/>
                <a:ea typeface="+mn-ea"/>
                <a:cs typeface="+mn-cs"/>
              </a:rPr>
              <a:t>Dangeni</a:t>
            </a:r>
            <a:r>
              <a:rPr lang="en-GB" sz="1200" b="0" i="0" u="none" strike="noStrike" kern="1200">
                <a:solidFill>
                  <a:schemeClr val="tx1"/>
                </a:solidFill>
                <a:effectLst/>
                <a:latin typeface="+mn-lt"/>
                <a:ea typeface="+mn-ea"/>
                <a:cs typeface="+mn-cs"/>
              </a:rPr>
              <a:t>_ or follow the project hashtag #</a:t>
            </a:r>
            <a:r>
              <a:rPr lang="en-GB" sz="1200" b="0" i="0" u="none" strike="noStrike" kern="1200" err="1">
                <a:solidFill>
                  <a:schemeClr val="tx1"/>
                </a:solidFill>
                <a:effectLst/>
                <a:latin typeface="+mn-lt"/>
                <a:ea typeface="+mn-ea"/>
                <a:cs typeface="+mn-cs"/>
              </a:rPr>
              <a:t>PADC_project</a:t>
            </a:r>
            <a:endParaRPr lang="en-GB"/>
          </a:p>
        </p:txBody>
      </p:sp>
      <p:sp>
        <p:nvSpPr>
          <p:cNvPr id="4" name="Slide Number Placeholder 3"/>
          <p:cNvSpPr>
            <a:spLocks noGrp="1"/>
          </p:cNvSpPr>
          <p:nvPr>
            <p:ph type="sldNum" sz="quarter" idx="5"/>
          </p:nvPr>
        </p:nvSpPr>
        <p:spPr/>
        <p:txBody>
          <a:bodyPr/>
          <a:lstStyle/>
          <a:p>
            <a:fld id="{BDA59E3A-94CE-43CA-B40B-22F0639216EE}" type="slidenum">
              <a:rPr lang="en-GB" smtClean="0"/>
              <a:t>1</a:t>
            </a:fld>
            <a:endParaRPr lang="en-GB"/>
          </a:p>
        </p:txBody>
      </p:sp>
    </p:spTree>
    <p:extLst>
      <p:ext uri="{BB962C8B-B14F-4D97-AF65-F5344CB8AC3E}">
        <p14:creationId xmlns:p14="http://schemas.microsoft.com/office/powerpoint/2010/main" val="3654695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4FF47F6-8826-5148-8C98-A605714AF65E}" type="slidenum">
              <a:rPr lang="en-GB" smtClean="0"/>
              <a:t>2</a:t>
            </a:fld>
            <a:endParaRPr lang="en-GB"/>
          </a:p>
        </p:txBody>
      </p:sp>
    </p:spTree>
    <p:extLst>
      <p:ext uri="{BB962C8B-B14F-4D97-AF65-F5344CB8AC3E}">
        <p14:creationId xmlns:p14="http://schemas.microsoft.com/office/powerpoint/2010/main" val="881500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DA59E3A-94CE-43CA-B40B-22F0639216EE}" type="slidenum">
              <a:rPr lang="en-GB" smtClean="0"/>
              <a:t>7</a:t>
            </a:fld>
            <a:endParaRPr lang="en-GB"/>
          </a:p>
        </p:txBody>
      </p:sp>
    </p:spTree>
    <p:extLst>
      <p:ext uri="{BB962C8B-B14F-4D97-AF65-F5344CB8AC3E}">
        <p14:creationId xmlns:p14="http://schemas.microsoft.com/office/powerpoint/2010/main" val="747236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DA59E3A-94CE-43CA-B40B-22F0639216EE}" type="slidenum">
              <a:rPr lang="en-GB" smtClean="0"/>
              <a:t>8</a:t>
            </a:fld>
            <a:endParaRPr lang="en-GB"/>
          </a:p>
        </p:txBody>
      </p:sp>
    </p:spTree>
    <p:extLst>
      <p:ext uri="{BB962C8B-B14F-4D97-AF65-F5344CB8AC3E}">
        <p14:creationId xmlns:p14="http://schemas.microsoft.com/office/powerpoint/2010/main" val="39944995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ltLang="zh-CN"/>
              <a:t>Webpage:</a:t>
            </a:r>
            <a:r>
              <a:rPr lang="zh-CN" altLang="en-US"/>
              <a:t> </a:t>
            </a:r>
            <a:r>
              <a:rPr lang="en-US" altLang="zh-CN"/>
              <a:t>key</a:t>
            </a:r>
            <a:r>
              <a:rPr lang="zh-CN" altLang="en-US"/>
              <a:t> </a:t>
            </a:r>
            <a:r>
              <a:rPr lang="en-US" altLang="zh-CN"/>
              <a:t>site</a:t>
            </a:r>
            <a:r>
              <a:rPr lang="zh-CN" altLang="en-US"/>
              <a:t> </a:t>
            </a:r>
            <a:r>
              <a:rPr lang="en-US" altLang="zh-CN"/>
              <a:t>for</a:t>
            </a:r>
            <a:r>
              <a:rPr lang="zh-CN" altLang="en-US"/>
              <a:t> </a:t>
            </a:r>
            <a:r>
              <a:rPr lang="en-US" altLang="zh-CN"/>
              <a:t>info</a:t>
            </a:r>
            <a:endParaRPr lang="en-GB"/>
          </a:p>
        </p:txBody>
      </p:sp>
      <p:sp>
        <p:nvSpPr>
          <p:cNvPr id="4" name="Slide Number Placeholder 3"/>
          <p:cNvSpPr>
            <a:spLocks noGrp="1"/>
          </p:cNvSpPr>
          <p:nvPr>
            <p:ph type="sldNum" sz="quarter" idx="5"/>
          </p:nvPr>
        </p:nvSpPr>
        <p:spPr/>
        <p:txBody>
          <a:bodyPr/>
          <a:lstStyle/>
          <a:p>
            <a:fld id="{BDA59E3A-94CE-43CA-B40B-22F0639216EE}" type="slidenum">
              <a:rPr lang="en-GB" smtClean="0"/>
              <a:t>9</a:t>
            </a:fld>
            <a:endParaRPr lang="en-GB"/>
          </a:p>
        </p:txBody>
      </p:sp>
    </p:spTree>
    <p:extLst>
      <p:ext uri="{BB962C8B-B14F-4D97-AF65-F5344CB8AC3E}">
        <p14:creationId xmlns:p14="http://schemas.microsoft.com/office/powerpoint/2010/main" val="301943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F068B-EFC9-92A1-1707-F37B348C23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9EC5F89-720B-6892-05AF-13D7FB0259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F7F80E6-A66E-2B35-EF50-109FE35521B5}"/>
              </a:ext>
            </a:extLst>
          </p:cNvPr>
          <p:cNvSpPr>
            <a:spLocks noGrp="1"/>
          </p:cNvSpPr>
          <p:nvPr>
            <p:ph type="dt" sz="half" idx="10"/>
          </p:nvPr>
        </p:nvSpPr>
        <p:spPr/>
        <p:txBody>
          <a:bodyPr/>
          <a:lstStyle/>
          <a:p>
            <a:fld id="{71A42B57-E9DC-406F-B086-DC2BFA02651E}" type="datetimeFigureOut">
              <a:rPr lang="en-GB" smtClean="0"/>
              <a:t>03/07/2023</a:t>
            </a:fld>
            <a:endParaRPr lang="en-GB"/>
          </a:p>
        </p:txBody>
      </p:sp>
      <p:sp>
        <p:nvSpPr>
          <p:cNvPr id="5" name="Footer Placeholder 4">
            <a:extLst>
              <a:ext uri="{FF2B5EF4-FFF2-40B4-BE49-F238E27FC236}">
                <a16:creationId xmlns:a16="http://schemas.microsoft.com/office/drawing/2014/main" id="{64F3AE83-27D7-3B44-1312-4C307A3A74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0A3D35-D747-BF10-DD98-7FBB7C37CC97}"/>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1114275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64DF4-4B4A-C312-FFB5-51B059B829E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A0659FF-3B3C-5638-8A0D-DC5B6F1B6E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B2C52E-441F-FAFF-C38F-53373AFD02CA}"/>
              </a:ext>
            </a:extLst>
          </p:cNvPr>
          <p:cNvSpPr>
            <a:spLocks noGrp="1"/>
          </p:cNvSpPr>
          <p:nvPr>
            <p:ph type="dt" sz="half" idx="10"/>
          </p:nvPr>
        </p:nvSpPr>
        <p:spPr/>
        <p:txBody>
          <a:bodyPr/>
          <a:lstStyle/>
          <a:p>
            <a:fld id="{71A42B57-E9DC-406F-B086-DC2BFA02651E}" type="datetimeFigureOut">
              <a:rPr lang="en-GB" smtClean="0"/>
              <a:t>03/07/2023</a:t>
            </a:fld>
            <a:endParaRPr lang="en-GB"/>
          </a:p>
        </p:txBody>
      </p:sp>
      <p:sp>
        <p:nvSpPr>
          <p:cNvPr id="5" name="Footer Placeholder 4">
            <a:extLst>
              <a:ext uri="{FF2B5EF4-FFF2-40B4-BE49-F238E27FC236}">
                <a16:creationId xmlns:a16="http://schemas.microsoft.com/office/drawing/2014/main" id="{B4DE1F98-2E7E-C8CD-8C7F-6F0BD238BF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73DC87-7BC5-F4E1-95F3-0BA216551554}"/>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2662109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6B1A33-3F6C-7BA6-2590-6F0A4C2BAB9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888265C-3CC6-3CF8-3371-508E415ECB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34EBFA-E506-1E70-420A-D02DAB97EE88}"/>
              </a:ext>
            </a:extLst>
          </p:cNvPr>
          <p:cNvSpPr>
            <a:spLocks noGrp="1"/>
          </p:cNvSpPr>
          <p:nvPr>
            <p:ph type="dt" sz="half" idx="10"/>
          </p:nvPr>
        </p:nvSpPr>
        <p:spPr/>
        <p:txBody>
          <a:bodyPr/>
          <a:lstStyle/>
          <a:p>
            <a:fld id="{71A42B57-E9DC-406F-B086-DC2BFA02651E}" type="datetimeFigureOut">
              <a:rPr lang="en-GB" smtClean="0"/>
              <a:t>03/07/2023</a:t>
            </a:fld>
            <a:endParaRPr lang="en-GB"/>
          </a:p>
        </p:txBody>
      </p:sp>
      <p:sp>
        <p:nvSpPr>
          <p:cNvPr id="5" name="Footer Placeholder 4">
            <a:extLst>
              <a:ext uri="{FF2B5EF4-FFF2-40B4-BE49-F238E27FC236}">
                <a16:creationId xmlns:a16="http://schemas.microsoft.com/office/drawing/2014/main" id="{86936950-13A3-6B9E-7342-DE7B35B964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74C3F9-B3EA-3525-4B9F-B9CFA774E70B}"/>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2757326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89D32-46B1-8B1D-521F-A7AAD531F74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485115F-8A82-5DD8-B77B-8BAF13338B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64F0E4F-7C27-A998-9018-CF3EFA9AAFA4}"/>
              </a:ext>
            </a:extLst>
          </p:cNvPr>
          <p:cNvSpPr>
            <a:spLocks noGrp="1"/>
          </p:cNvSpPr>
          <p:nvPr>
            <p:ph type="dt" sz="half" idx="10"/>
          </p:nvPr>
        </p:nvSpPr>
        <p:spPr/>
        <p:txBody>
          <a:bodyPr/>
          <a:lstStyle/>
          <a:p>
            <a:fld id="{71A42B57-E9DC-406F-B086-DC2BFA02651E}" type="datetimeFigureOut">
              <a:rPr lang="en-GB" smtClean="0"/>
              <a:t>03/07/2023</a:t>
            </a:fld>
            <a:endParaRPr lang="en-GB"/>
          </a:p>
        </p:txBody>
      </p:sp>
      <p:sp>
        <p:nvSpPr>
          <p:cNvPr id="5" name="Footer Placeholder 4">
            <a:extLst>
              <a:ext uri="{FF2B5EF4-FFF2-40B4-BE49-F238E27FC236}">
                <a16:creationId xmlns:a16="http://schemas.microsoft.com/office/drawing/2014/main" id="{334019F8-FBD1-186E-86AA-77B005E028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63B09B-3D26-4EC2-D295-6CD703C453D6}"/>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3906065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11413-8402-6C27-DA95-F7BAE45E03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5E0A24E-A4A8-948A-7EC5-C0000995A5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A77DB1D-F71C-7C80-F99D-E37A72CEE0FA}"/>
              </a:ext>
            </a:extLst>
          </p:cNvPr>
          <p:cNvSpPr>
            <a:spLocks noGrp="1"/>
          </p:cNvSpPr>
          <p:nvPr>
            <p:ph type="dt" sz="half" idx="10"/>
          </p:nvPr>
        </p:nvSpPr>
        <p:spPr/>
        <p:txBody>
          <a:bodyPr/>
          <a:lstStyle/>
          <a:p>
            <a:fld id="{71A42B57-E9DC-406F-B086-DC2BFA02651E}" type="datetimeFigureOut">
              <a:rPr lang="en-GB" smtClean="0"/>
              <a:t>03/07/2023</a:t>
            </a:fld>
            <a:endParaRPr lang="en-GB"/>
          </a:p>
        </p:txBody>
      </p:sp>
      <p:sp>
        <p:nvSpPr>
          <p:cNvPr id="5" name="Footer Placeholder 4">
            <a:extLst>
              <a:ext uri="{FF2B5EF4-FFF2-40B4-BE49-F238E27FC236}">
                <a16:creationId xmlns:a16="http://schemas.microsoft.com/office/drawing/2014/main" id="{133249FF-A052-3D2E-468C-40D47BB6C2B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F19257-1D46-9E9F-7EC7-136874E7C969}"/>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1424163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A7BA4-F22B-04BE-0CA4-6389A9DEF8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62AB847-EAF1-62BB-86BB-86EC158089B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D578539-2BE7-40FA-697D-480218DD194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2325E1F-00FC-266F-39DB-D6EBE875B76D}"/>
              </a:ext>
            </a:extLst>
          </p:cNvPr>
          <p:cNvSpPr>
            <a:spLocks noGrp="1"/>
          </p:cNvSpPr>
          <p:nvPr>
            <p:ph type="dt" sz="half" idx="10"/>
          </p:nvPr>
        </p:nvSpPr>
        <p:spPr/>
        <p:txBody>
          <a:bodyPr/>
          <a:lstStyle/>
          <a:p>
            <a:fld id="{71A42B57-E9DC-406F-B086-DC2BFA02651E}" type="datetimeFigureOut">
              <a:rPr lang="en-GB" smtClean="0"/>
              <a:t>03/07/2023</a:t>
            </a:fld>
            <a:endParaRPr lang="en-GB"/>
          </a:p>
        </p:txBody>
      </p:sp>
      <p:sp>
        <p:nvSpPr>
          <p:cNvPr id="6" name="Footer Placeholder 5">
            <a:extLst>
              <a:ext uri="{FF2B5EF4-FFF2-40B4-BE49-F238E27FC236}">
                <a16:creationId xmlns:a16="http://schemas.microsoft.com/office/drawing/2014/main" id="{3A4FDB2E-CABE-F711-3551-D4DB23FD7F4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2BA8A0-3B33-B613-09F0-9F6FB52B4C82}"/>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1031332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43945-8842-A440-070D-F0EEA66CAFB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B8A6779-1139-5BFA-2E5A-CB96368DB1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3D3FDFA-8957-87B2-BADF-B6E6289035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C95A84E-3FA3-0C08-0CA0-C14D752C2B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C747EE2-A27D-EA17-1EBE-BBCA08CF77C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6F7CBF2-24DC-3033-E145-E3EC4FE67468}"/>
              </a:ext>
            </a:extLst>
          </p:cNvPr>
          <p:cNvSpPr>
            <a:spLocks noGrp="1"/>
          </p:cNvSpPr>
          <p:nvPr>
            <p:ph type="dt" sz="half" idx="10"/>
          </p:nvPr>
        </p:nvSpPr>
        <p:spPr/>
        <p:txBody>
          <a:bodyPr/>
          <a:lstStyle/>
          <a:p>
            <a:fld id="{71A42B57-E9DC-406F-B086-DC2BFA02651E}" type="datetimeFigureOut">
              <a:rPr lang="en-GB" smtClean="0"/>
              <a:t>03/07/2023</a:t>
            </a:fld>
            <a:endParaRPr lang="en-GB"/>
          </a:p>
        </p:txBody>
      </p:sp>
      <p:sp>
        <p:nvSpPr>
          <p:cNvPr id="8" name="Footer Placeholder 7">
            <a:extLst>
              <a:ext uri="{FF2B5EF4-FFF2-40B4-BE49-F238E27FC236}">
                <a16:creationId xmlns:a16="http://schemas.microsoft.com/office/drawing/2014/main" id="{2ADEC551-0690-CE51-F36D-238127F89F7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8F458E4-3A9C-ACF4-6266-17E49DBC998B}"/>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4047366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C7005-5BAC-C68F-1B7A-AB8A59B74C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27C1E75-9CA9-2213-732D-FC4F690747E6}"/>
              </a:ext>
            </a:extLst>
          </p:cNvPr>
          <p:cNvSpPr>
            <a:spLocks noGrp="1"/>
          </p:cNvSpPr>
          <p:nvPr>
            <p:ph type="dt" sz="half" idx="10"/>
          </p:nvPr>
        </p:nvSpPr>
        <p:spPr/>
        <p:txBody>
          <a:bodyPr/>
          <a:lstStyle/>
          <a:p>
            <a:fld id="{71A42B57-E9DC-406F-B086-DC2BFA02651E}" type="datetimeFigureOut">
              <a:rPr lang="en-GB" smtClean="0"/>
              <a:t>03/07/2023</a:t>
            </a:fld>
            <a:endParaRPr lang="en-GB"/>
          </a:p>
        </p:txBody>
      </p:sp>
      <p:sp>
        <p:nvSpPr>
          <p:cNvPr id="4" name="Footer Placeholder 3">
            <a:extLst>
              <a:ext uri="{FF2B5EF4-FFF2-40B4-BE49-F238E27FC236}">
                <a16:creationId xmlns:a16="http://schemas.microsoft.com/office/drawing/2014/main" id="{6C2598FF-C491-8AFF-90D4-E76FED7B990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152B86C-6EEA-C5DD-4DC9-D1F5A9DF2C27}"/>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832967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B07C2A-E005-2973-124E-57AAB8B1B910}"/>
              </a:ext>
            </a:extLst>
          </p:cNvPr>
          <p:cNvSpPr>
            <a:spLocks noGrp="1"/>
          </p:cNvSpPr>
          <p:nvPr>
            <p:ph type="dt" sz="half" idx="10"/>
          </p:nvPr>
        </p:nvSpPr>
        <p:spPr/>
        <p:txBody>
          <a:bodyPr/>
          <a:lstStyle/>
          <a:p>
            <a:fld id="{71A42B57-E9DC-406F-B086-DC2BFA02651E}" type="datetimeFigureOut">
              <a:rPr lang="en-GB" smtClean="0"/>
              <a:t>03/07/2023</a:t>
            </a:fld>
            <a:endParaRPr lang="en-GB"/>
          </a:p>
        </p:txBody>
      </p:sp>
      <p:sp>
        <p:nvSpPr>
          <p:cNvPr id="3" name="Footer Placeholder 2">
            <a:extLst>
              <a:ext uri="{FF2B5EF4-FFF2-40B4-BE49-F238E27FC236}">
                <a16:creationId xmlns:a16="http://schemas.microsoft.com/office/drawing/2014/main" id="{4198D3C9-DE8C-C087-3388-DBFF92D6EF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8EBE503-AF80-6454-907A-C27D5DEB28A5}"/>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858765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1D6B6-D858-785F-E060-BE742F5240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7A0EDEC-0A9D-58B7-FCEE-02A7BF000F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EC13BC1-BED0-AC19-CAAE-AF0CD7CF6A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1F819B4-C140-4D28-969A-FE3E25B7F264}"/>
              </a:ext>
            </a:extLst>
          </p:cNvPr>
          <p:cNvSpPr>
            <a:spLocks noGrp="1"/>
          </p:cNvSpPr>
          <p:nvPr>
            <p:ph type="dt" sz="half" idx="10"/>
          </p:nvPr>
        </p:nvSpPr>
        <p:spPr/>
        <p:txBody>
          <a:bodyPr/>
          <a:lstStyle/>
          <a:p>
            <a:fld id="{71A42B57-E9DC-406F-B086-DC2BFA02651E}" type="datetimeFigureOut">
              <a:rPr lang="en-GB" smtClean="0"/>
              <a:t>03/07/2023</a:t>
            </a:fld>
            <a:endParaRPr lang="en-GB"/>
          </a:p>
        </p:txBody>
      </p:sp>
      <p:sp>
        <p:nvSpPr>
          <p:cNvPr id="6" name="Footer Placeholder 5">
            <a:extLst>
              <a:ext uri="{FF2B5EF4-FFF2-40B4-BE49-F238E27FC236}">
                <a16:creationId xmlns:a16="http://schemas.microsoft.com/office/drawing/2014/main" id="{8E556175-DF28-E090-690C-66105784907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BA61B3F-0113-59EB-C30E-2C503C7A3327}"/>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2904326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88BB3-DC06-4A1A-45B0-60DC31DB9B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C087FEB-B3C5-F773-4B19-D24291996B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D54D5D3-767D-2368-47D9-F28F83CFB8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AC762A-4E74-158A-25CB-80F5AE4396A6}"/>
              </a:ext>
            </a:extLst>
          </p:cNvPr>
          <p:cNvSpPr>
            <a:spLocks noGrp="1"/>
          </p:cNvSpPr>
          <p:nvPr>
            <p:ph type="dt" sz="half" idx="10"/>
          </p:nvPr>
        </p:nvSpPr>
        <p:spPr/>
        <p:txBody>
          <a:bodyPr/>
          <a:lstStyle/>
          <a:p>
            <a:fld id="{71A42B57-E9DC-406F-B086-DC2BFA02651E}" type="datetimeFigureOut">
              <a:rPr lang="en-GB" smtClean="0"/>
              <a:t>03/07/2023</a:t>
            </a:fld>
            <a:endParaRPr lang="en-GB"/>
          </a:p>
        </p:txBody>
      </p:sp>
      <p:sp>
        <p:nvSpPr>
          <p:cNvPr id="6" name="Footer Placeholder 5">
            <a:extLst>
              <a:ext uri="{FF2B5EF4-FFF2-40B4-BE49-F238E27FC236}">
                <a16:creationId xmlns:a16="http://schemas.microsoft.com/office/drawing/2014/main" id="{E64B72F3-638E-1C22-AC05-16AF552A902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2C33C1-0BD8-9019-326B-2A6B9AFEF46B}"/>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3636966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9B90FD-6D9F-5B49-5E26-778682C236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08E48D9-2F86-E458-810A-C161747AA0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0E7A1B3-3172-73C5-8D5E-4079697AE6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A42B57-E9DC-406F-B086-DC2BFA02651E}" type="datetimeFigureOut">
              <a:rPr lang="en-GB" smtClean="0"/>
              <a:t>03/07/2023</a:t>
            </a:fld>
            <a:endParaRPr lang="en-GB"/>
          </a:p>
        </p:txBody>
      </p:sp>
      <p:sp>
        <p:nvSpPr>
          <p:cNvPr id="5" name="Footer Placeholder 4">
            <a:extLst>
              <a:ext uri="{FF2B5EF4-FFF2-40B4-BE49-F238E27FC236}">
                <a16:creationId xmlns:a16="http://schemas.microsoft.com/office/drawing/2014/main" id="{44AE436E-E98F-6628-2198-5FC4832596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AD1477-F631-5EDA-CC33-B3404FC846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B965F6-BF37-4752-8514-AB7DEADED427}" type="slidenum">
              <a:rPr lang="en-GB" smtClean="0"/>
              <a:t>‹#›</a:t>
            </a:fld>
            <a:endParaRPr lang="en-GB"/>
          </a:p>
        </p:txBody>
      </p:sp>
    </p:spTree>
    <p:extLst>
      <p:ext uri="{BB962C8B-B14F-4D97-AF65-F5344CB8AC3E}">
        <p14:creationId xmlns:p14="http://schemas.microsoft.com/office/powerpoint/2010/main" val="2368096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arwick.ac.uk/padc"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warwick.ac.uk/pad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7F7F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79460" y="1258469"/>
            <a:ext cx="11587419" cy="1296144"/>
          </a:xfrm>
        </p:spPr>
        <p:txBody>
          <a:bodyPr>
            <a:normAutofit fontScale="90000"/>
          </a:bodyPr>
          <a:lstStyle/>
          <a:p>
            <a:br>
              <a:rPr lang="en-US" sz="2200" b="1">
                <a:latin typeface="Calibri"/>
                <a:ea typeface="+mj-lt"/>
                <a:cs typeface="+mj-lt"/>
              </a:rPr>
            </a:br>
            <a:br>
              <a:rPr lang="en-US" sz="3100" b="1">
                <a:latin typeface="Calibri"/>
                <a:ea typeface="+mj-lt"/>
                <a:cs typeface="+mj-lt"/>
              </a:rPr>
            </a:br>
            <a:r>
              <a:rPr lang="en-US" sz="3100" b="1">
                <a:latin typeface="Calibri"/>
                <a:ea typeface="+mj-lt"/>
                <a:cs typeface="+mj-lt"/>
              </a:rPr>
              <a:t>Pre-application Doctoral Communications: </a:t>
            </a:r>
            <a:br>
              <a:rPr lang="en-US" sz="3100" b="1">
                <a:latin typeface="Calibri"/>
                <a:ea typeface="+mj-lt"/>
                <a:cs typeface="+mj-lt"/>
              </a:rPr>
            </a:br>
            <a:r>
              <a:rPr lang="en-US" sz="3100" b="1">
                <a:latin typeface="Calibri"/>
                <a:ea typeface="+mj-lt"/>
                <a:cs typeface="+mj-lt"/>
              </a:rPr>
              <a:t>Exploring Institutional Gatekeeping in Doctoral </a:t>
            </a:r>
            <a:r>
              <a:rPr lang="en-US" sz="3100" b="1" err="1">
                <a:latin typeface="Calibri"/>
                <a:ea typeface="+mj-lt"/>
                <a:cs typeface="+mj-lt"/>
              </a:rPr>
              <a:t>Programme</a:t>
            </a:r>
            <a:r>
              <a:rPr lang="en-US" sz="3100" b="1">
                <a:latin typeface="Calibri"/>
                <a:ea typeface="+mj-lt"/>
                <a:cs typeface="+mj-lt"/>
              </a:rPr>
              <a:t> Admissions</a:t>
            </a:r>
            <a:br>
              <a:rPr lang="en-US" sz="2200" b="1">
                <a:latin typeface="Calibri"/>
                <a:ea typeface="+mj-lt"/>
                <a:cs typeface="+mj-lt"/>
              </a:rPr>
            </a:br>
            <a:br>
              <a:rPr lang="en-US" sz="2200">
                <a:ea typeface="+mj-lt"/>
                <a:cs typeface="+mj-lt"/>
              </a:rPr>
            </a:br>
            <a:br>
              <a:rPr lang="en-US" sz="3600">
                <a:ea typeface="+mj-lt"/>
                <a:cs typeface="+mj-lt"/>
              </a:rPr>
            </a:br>
            <a:endParaRPr lang="en-US" sz="3600">
              <a:ea typeface="+mj-lt"/>
              <a:cs typeface="+mj-lt"/>
            </a:endParaRPr>
          </a:p>
        </p:txBody>
      </p:sp>
      <p:sp>
        <p:nvSpPr>
          <p:cNvPr id="3" name="Subtitle 2"/>
          <p:cNvSpPr>
            <a:spLocks noGrp="1"/>
          </p:cNvSpPr>
          <p:nvPr>
            <p:ph type="subTitle" idx="1"/>
          </p:nvPr>
        </p:nvSpPr>
        <p:spPr>
          <a:xfrm>
            <a:off x="279460" y="4413852"/>
            <a:ext cx="9344606" cy="2358985"/>
          </a:xfrm>
        </p:spPr>
        <p:txBody>
          <a:bodyPr vert="horz" lIns="91440" tIns="45720" rIns="91440" bIns="45720" rtlCol="0" anchor="t">
            <a:normAutofit fontScale="77500" lnSpcReduction="20000"/>
          </a:bodyPr>
          <a:lstStyle/>
          <a:p>
            <a:pPr algn="l">
              <a:lnSpc>
                <a:spcPct val="110000"/>
              </a:lnSpc>
            </a:pPr>
            <a:r>
              <a:rPr lang="en-GB" sz="2200" b="1"/>
              <a:t>Redefining cultures of excellence: Modelling change in research(er) agendas (Nottingham, June 2023)</a:t>
            </a:r>
          </a:p>
          <a:p>
            <a:pPr algn="l">
              <a:lnSpc>
                <a:spcPct val="110000"/>
              </a:lnSpc>
            </a:pPr>
            <a:r>
              <a:rPr lang="en-GB" sz="2200" b="1"/>
              <a:t>PI: James Burford </a:t>
            </a:r>
            <a:endParaRPr lang="en-US" altLang="zh-CN" sz="2200" b="1">
              <a:ea typeface="宋体"/>
              <a:cs typeface="Calibri"/>
            </a:endParaRPr>
          </a:p>
          <a:p>
            <a:pPr algn="l">
              <a:lnSpc>
                <a:spcPct val="110000"/>
              </a:lnSpc>
            </a:pPr>
            <a:r>
              <a:rPr lang="en-GB" sz="2200" b="1"/>
              <a:t>Co-I: Emily Henderson</a:t>
            </a:r>
            <a:endParaRPr lang="en-US" altLang="zh-CN" sz="2200" b="1">
              <a:ea typeface="宋体"/>
              <a:cs typeface="Calibri"/>
            </a:endParaRPr>
          </a:p>
          <a:p>
            <a:pPr algn="l">
              <a:lnSpc>
                <a:spcPct val="110000"/>
              </a:lnSpc>
            </a:pPr>
            <a:r>
              <a:rPr lang="en-GB" sz="2200" b="1"/>
              <a:t>Department of Education Studies, Warwick University  </a:t>
            </a:r>
            <a:endParaRPr lang="en-US" sz="2200" b="1">
              <a:ea typeface="Calibri" panose="020F0502020204030204"/>
              <a:cs typeface="Calibri"/>
            </a:endParaRPr>
          </a:p>
          <a:p>
            <a:pPr algn="l">
              <a:lnSpc>
                <a:spcPct val="110000"/>
              </a:lnSpc>
            </a:pPr>
            <a:r>
              <a:rPr lang="en-GB" sz="2200" b="1"/>
              <a:t>           #PADC_project</a:t>
            </a:r>
            <a:r>
              <a:rPr lang="zh-CN" altLang="en-US" sz="2200" b="1">
                <a:ea typeface="宋体"/>
              </a:rPr>
              <a:t> </a:t>
            </a:r>
            <a:endParaRPr lang="en-GB" altLang="zh-CN" sz="2200" b="1">
              <a:solidFill>
                <a:srgbClr val="7030A0"/>
              </a:solidFill>
              <a:cs typeface="Calibri"/>
            </a:endParaRPr>
          </a:p>
          <a:p>
            <a:pPr algn="l">
              <a:lnSpc>
                <a:spcPct val="110000"/>
              </a:lnSpc>
            </a:pPr>
            <a:r>
              <a:rPr lang="en-GB" sz="2200" b="1">
                <a:cs typeface="Calibri"/>
              </a:rPr>
              <a:t>Project website:</a:t>
            </a:r>
            <a:r>
              <a:rPr lang="en-GB" sz="2200" b="1">
                <a:solidFill>
                  <a:srgbClr val="7030A0"/>
                </a:solidFill>
                <a:cs typeface="Calibri"/>
              </a:rPr>
              <a:t> </a:t>
            </a:r>
            <a:r>
              <a:rPr lang="en-GB" sz="2200" b="1">
                <a:solidFill>
                  <a:srgbClr val="7030A0"/>
                </a:solidFill>
                <a:ea typeface="+mn-lt"/>
                <a:cs typeface="+mn-lt"/>
                <a:hlinkClick r:id="rId3">
                  <a:extLst>
                    <a:ext uri="{A12FA001-AC4F-418D-AE19-62706E023703}">
                      <ahyp:hlinkClr xmlns:ahyp="http://schemas.microsoft.com/office/drawing/2018/hyperlinkcolor" val="tx"/>
                    </a:ext>
                  </a:extLst>
                </a:hlinkClick>
              </a:rPr>
              <a:t>https://warwick.ac.uk/padc</a:t>
            </a:r>
            <a:endParaRPr lang="en-GB" sz="2200" b="1">
              <a:solidFill>
                <a:srgbClr val="7030A0"/>
              </a:solidFill>
              <a:ea typeface="+mn-lt"/>
              <a:cs typeface="+mn-lt"/>
            </a:endParaRPr>
          </a:p>
          <a:p>
            <a:pPr algn="l">
              <a:lnSpc>
                <a:spcPct val="110000"/>
              </a:lnSpc>
            </a:pPr>
            <a:endParaRPr lang="en-GB" sz="2200">
              <a:ea typeface="Calibri" panose="020F0502020204030204"/>
              <a:cs typeface="Calibri"/>
            </a:endParaRPr>
          </a:p>
          <a:p>
            <a:pPr algn="l"/>
            <a:endParaRPr lang="en-GB">
              <a:ea typeface="Calibri" panose="020F0502020204030204"/>
              <a:cs typeface="Calibri"/>
            </a:endParaRPr>
          </a:p>
        </p:txBody>
      </p:sp>
      <p:pic>
        <p:nvPicPr>
          <p:cNvPr id="4" name="Picture 3">
            <a:extLst>
              <a:ext uri="{FF2B5EF4-FFF2-40B4-BE49-F238E27FC236}">
                <a16:creationId xmlns:a16="http://schemas.microsoft.com/office/drawing/2014/main" id="{EDEC3F70-CA51-9581-B092-2A5A4B671FC2}"/>
              </a:ext>
            </a:extLst>
          </p:cNvPr>
          <p:cNvPicPr>
            <a:picLocks noChangeAspect="1"/>
          </p:cNvPicPr>
          <p:nvPr/>
        </p:nvPicPr>
        <p:blipFill>
          <a:blip r:embed="rId4"/>
          <a:stretch>
            <a:fillRect/>
          </a:stretch>
        </p:blipFill>
        <p:spPr>
          <a:xfrm>
            <a:off x="3100794" y="1636540"/>
            <a:ext cx="5070662" cy="2563952"/>
          </a:xfrm>
          <a:prstGeom prst="rect">
            <a:avLst/>
          </a:prstGeom>
          <a:noFill/>
        </p:spPr>
      </p:pic>
      <p:sp>
        <p:nvSpPr>
          <p:cNvPr id="5" name="TextBox 4">
            <a:extLst>
              <a:ext uri="{FF2B5EF4-FFF2-40B4-BE49-F238E27FC236}">
                <a16:creationId xmlns:a16="http://schemas.microsoft.com/office/drawing/2014/main" id="{70701231-D842-27C4-FC02-23385DDA895D}"/>
              </a:ext>
            </a:extLst>
          </p:cNvPr>
          <p:cNvSpPr txBox="1"/>
          <p:nvPr/>
        </p:nvSpPr>
        <p:spPr>
          <a:xfrm>
            <a:off x="9328930" y="6317328"/>
            <a:ext cx="3138616" cy="173190"/>
          </a:xfrm>
          <a:prstGeom prst="rect">
            <a:avLst/>
          </a:prstGeom>
          <a:noFill/>
        </p:spPr>
        <p:txBody>
          <a:bodyPr wrap="square" lIns="91440" tIns="45720" rIns="91440" bIns="45720" rtlCol="0" anchor="t">
            <a:spAutoFit/>
          </a:bodyPr>
          <a:lstStyle/>
          <a:p>
            <a:r>
              <a:rPr lang="en-US" altLang="zh-CN" sz="1400">
                <a:ea typeface="宋体"/>
              </a:rPr>
              <a:t>Illustration</a:t>
            </a:r>
            <a:r>
              <a:rPr lang="zh-CN" altLang="en-US" sz="1400">
                <a:ea typeface="宋体"/>
              </a:rPr>
              <a:t> </a:t>
            </a:r>
            <a:r>
              <a:rPr lang="en-US" altLang="zh-CN" sz="1400">
                <a:ea typeface="宋体"/>
              </a:rPr>
              <a:t>by</a:t>
            </a:r>
            <a:r>
              <a:rPr lang="zh-CN" altLang="en-US" sz="1400">
                <a:ea typeface="宋体"/>
              </a:rPr>
              <a:t> </a:t>
            </a:r>
            <a:r>
              <a:rPr lang="en-US" altLang="zh-CN" sz="1400">
                <a:ea typeface="宋体"/>
              </a:rPr>
              <a:t>Yara</a:t>
            </a:r>
            <a:r>
              <a:rPr lang="zh-CN" altLang="en-US" sz="1400">
                <a:ea typeface="宋体"/>
              </a:rPr>
              <a:t> </a:t>
            </a:r>
            <a:r>
              <a:rPr lang="en-US" altLang="zh-CN" sz="1400" err="1">
                <a:ea typeface="宋体"/>
              </a:rPr>
              <a:t>Aboasfour</a:t>
            </a:r>
            <a:endParaRPr lang="en-GB" sz="1400">
              <a:ea typeface="宋体"/>
            </a:endParaRPr>
          </a:p>
        </p:txBody>
      </p:sp>
      <p:sp>
        <p:nvSpPr>
          <p:cNvPr id="10" name="TextBox 9">
            <a:extLst>
              <a:ext uri="{FF2B5EF4-FFF2-40B4-BE49-F238E27FC236}">
                <a16:creationId xmlns:a16="http://schemas.microsoft.com/office/drawing/2014/main" id="{96D8D007-BCD2-F3A5-C356-3D3EAF644271}"/>
              </a:ext>
            </a:extLst>
          </p:cNvPr>
          <p:cNvSpPr txBox="1"/>
          <p:nvPr/>
        </p:nvSpPr>
        <p:spPr>
          <a:xfrm>
            <a:off x="9329008" y="5114717"/>
            <a:ext cx="2663700" cy="484814"/>
          </a:xfrm>
          <a:prstGeom prst="rect">
            <a:avLst/>
          </a:prstGeom>
          <a:noFill/>
        </p:spPr>
        <p:txBody>
          <a:bodyPr wrap="square" lIns="91440" tIns="45720" rIns="91440" bIns="45720" rtlCol="0" anchor="t">
            <a:spAutoFit/>
          </a:bodyPr>
          <a:lstStyle/>
          <a:p>
            <a:r>
              <a:rPr lang="en-US" altLang="zh-CN" sz="1600">
                <a:ea typeface="宋体"/>
              </a:rPr>
              <a:t>F</a:t>
            </a:r>
            <a:r>
              <a:rPr lang="en-GB" sz="1600" err="1"/>
              <a:t>unded</a:t>
            </a:r>
            <a:r>
              <a:rPr lang="en-GB" sz="1600"/>
              <a:t> by: Research England Enhancing Research Culture Fund  (March-July 2022; January-July 2023)</a:t>
            </a:r>
            <a:endParaRPr lang="en-GB" sz="1600">
              <a:cs typeface="Calibri"/>
            </a:endParaRPr>
          </a:p>
          <a:p>
            <a:endParaRPr lang="en-GB"/>
          </a:p>
        </p:txBody>
      </p:sp>
      <p:pic>
        <p:nvPicPr>
          <p:cNvPr id="6" name="Picture 6">
            <a:extLst>
              <a:ext uri="{FF2B5EF4-FFF2-40B4-BE49-F238E27FC236}">
                <a16:creationId xmlns:a16="http://schemas.microsoft.com/office/drawing/2014/main" id="{4836AD43-8462-7FA9-CEC4-D7A366DB2164}"/>
              </a:ext>
            </a:extLst>
          </p:cNvPr>
          <p:cNvPicPr>
            <a:picLocks noChangeAspect="1"/>
          </p:cNvPicPr>
          <p:nvPr/>
        </p:nvPicPr>
        <p:blipFill>
          <a:blip r:embed="rId5"/>
          <a:stretch>
            <a:fillRect/>
          </a:stretch>
        </p:blipFill>
        <p:spPr>
          <a:xfrm>
            <a:off x="279932" y="5813351"/>
            <a:ext cx="549649" cy="375397"/>
          </a:xfrm>
          <a:prstGeom prst="rect">
            <a:avLst/>
          </a:prstGeom>
        </p:spPr>
      </p:pic>
    </p:spTree>
    <p:extLst>
      <p:ext uri="{BB962C8B-B14F-4D97-AF65-F5344CB8AC3E}">
        <p14:creationId xmlns:p14="http://schemas.microsoft.com/office/powerpoint/2010/main" val="1535215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7F7F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13093-E578-D846-CEBA-D706352BED5F}"/>
              </a:ext>
            </a:extLst>
          </p:cNvPr>
          <p:cNvSpPr>
            <a:spLocks noGrp="1"/>
          </p:cNvSpPr>
          <p:nvPr>
            <p:ph type="title"/>
          </p:nvPr>
        </p:nvSpPr>
        <p:spPr>
          <a:xfrm>
            <a:off x="640862" y="228600"/>
            <a:ext cx="10363200" cy="1066800"/>
          </a:xfrm>
        </p:spPr>
        <p:txBody>
          <a:bodyPr>
            <a:normAutofit/>
          </a:bodyPr>
          <a:lstStyle/>
          <a:p>
            <a:r>
              <a:rPr lang="en-US" sz="3600" b="1">
                <a:latin typeface="Calibri"/>
                <a:ea typeface="Calibri"/>
                <a:cs typeface="Calibri"/>
              </a:rPr>
              <a:t>Stakeholder 3: Supervisors </a:t>
            </a:r>
          </a:p>
        </p:txBody>
      </p:sp>
      <p:sp>
        <p:nvSpPr>
          <p:cNvPr id="3" name="Content Placeholder 2">
            <a:extLst>
              <a:ext uri="{FF2B5EF4-FFF2-40B4-BE49-F238E27FC236}">
                <a16:creationId xmlns:a16="http://schemas.microsoft.com/office/drawing/2014/main" id="{7C81E70A-5995-63DD-6F44-FF8BFE873444}"/>
              </a:ext>
            </a:extLst>
          </p:cNvPr>
          <p:cNvSpPr>
            <a:spLocks noGrp="1"/>
          </p:cNvSpPr>
          <p:nvPr>
            <p:ph idx="1"/>
          </p:nvPr>
        </p:nvSpPr>
        <p:spPr>
          <a:xfrm>
            <a:off x="278550" y="1535552"/>
            <a:ext cx="7978976" cy="4858111"/>
          </a:xfrm>
        </p:spPr>
        <p:txBody>
          <a:bodyPr vert="horz" wrap="square" lIns="91440" tIns="45720" rIns="91440" bIns="45720" numCol="1" anchor="t" anchorCtr="0" compatLnSpc="1">
            <a:prstTxWarp prst="textNoShape">
              <a:avLst/>
            </a:prstTxWarp>
            <a:noAutofit/>
          </a:bodyPr>
          <a:lstStyle/>
          <a:p>
            <a:pPr>
              <a:spcBef>
                <a:spcPts val="0"/>
              </a:spcBef>
              <a:spcAft>
                <a:spcPts val="0"/>
              </a:spcAft>
            </a:pPr>
            <a:r>
              <a:rPr lang="en-US" dirty="0">
                <a:cs typeface="Calibri"/>
              </a:rPr>
              <a:t>Some understand PADC </a:t>
            </a:r>
            <a:r>
              <a:rPr lang="en-US" b="1" dirty="0">
                <a:cs typeface="Calibri"/>
              </a:rPr>
              <a:t>as a site of gatekeeping </a:t>
            </a:r>
            <a:r>
              <a:rPr lang="en-US" dirty="0">
                <a:cs typeface="Calibri"/>
              </a:rPr>
              <a:t>and want to know how to enact EDI principles at this stage. </a:t>
            </a:r>
            <a:endParaRPr lang="en-US" dirty="0">
              <a:ea typeface="+mn-lt"/>
              <a:cs typeface="+mn-lt"/>
            </a:endParaRPr>
          </a:p>
          <a:p>
            <a:pPr>
              <a:spcBef>
                <a:spcPts val="0"/>
              </a:spcBef>
              <a:spcAft>
                <a:spcPts val="0"/>
              </a:spcAft>
            </a:pPr>
            <a:r>
              <a:rPr lang="en-US" dirty="0">
                <a:cs typeface="Calibri"/>
              </a:rPr>
              <a:t>Some are not sure </a:t>
            </a:r>
            <a:r>
              <a:rPr lang="en-US" b="1" dirty="0">
                <a:cs typeface="Calibri"/>
              </a:rPr>
              <a:t>how to think in nuanced ways </a:t>
            </a:r>
            <a:r>
              <a:rPr lang="en-US" dirty="0">
                <a:cs typeface="Calibri"/>
              </a:rPr>
              <a:t>about applicants who may require additional support.</a:t>
            </a:r>
            <a:endParaRPr lang="en-US" dirty="0">
              <a:ea typeface="+mn-lt"/>
              <a:cs typeface="+mn-lt"/>
            </a:endParaRPr>
          </a:p>
          <a:p>
            <a:pPr>
              <a:spcBef>
                <a:spcPts val="0"/>
              </a:spcBef>
              <a:spcAft>
                <a:spcPts val="0"/>
              </a:spcAft>
            </a:pPr>
            <a:r>
              <a:rPr lang="en-US" dirty="0">
                <a:cs typeface="Calibri"/>
              </a:rPr>
              <a:t>Some worry that some applicants' communications might be </a:t>
            </a:r>
            <a:r>
              <a:rPr lang="en-US" b="1" dirty="0">
                <a:cs typeface="Calibri"/>
              </a:rPr>
              <a:t>privileged.</a:t>
            </a:r>
            <a:endParaRPr lang="en-US" dirty="0">
              <a:ea typeface="+mn-lt"/>
              <a:cs typeface="+mn-lt"/>
            </a:endParaRPr>
          </a:p>
          <a:p>
            <a:pPr>
              <a:spcBef>
                <a:spcPts val="0"/>
              </a:spcBef>
            </a:pPr>
            <a:r>
              <a:rPr lang="en-US" b="1" dirty="0">
                <a:cs typeface="Calibri"/>
              </a:rPr>
              <a:t>Recruitment capacity/email overload</a:t>
            </a:r>
            <a:r>
              <a:rPr lang="en-US" dirty="0">
                <a:cs typeface="Calibri"/>
              </a:rPr>
              <a:t>: how do these issues shape supervisor inclination to engage with 'polished' communication over students who may need more support?</a:t>
            </a:r>
            <a:endParaRPr lang="en-US" dirty="0">
              <a:ea typeface="+mn-lt"/>
              <a:cs typeface="+mn-lt"/>
            </a:endParaRPr>
          </a:p>
          <a:p>
            <a:endParaRPr lang="en-US" sz="2400">
              <a:cs typeface="Calibri"/>
            </a:endParaRPr>
          </a:p>
        </p:txBody>
      </p:sp>
      <p:pic>
        <p:nvPicPr>
          <p:cNvPr id="4" name="Picture 3">
            <a:extLst>
              <a:ext uri="{FF2B5EF4-FFF2-40B4-BE49-F238E27FC236}">
                <a16:creationId xmlns:a16="http://schemas.microsoft.com/office/drawing/2014/main" id="{6C8D04FA-C248-F9C3-733E-3206E29B8F94}"/>
              </a:ext>
            </a:extLst>
          </p:cNvPr>
          <p:cNvPicPr>
            <a:picLocks noChangeAspect="1"/>
          </p:cNvPicPr>
          <p:nvPr/>
        </p:nvPicPr>
        <p:blipFill>
          <a:blip r:embed="rId2"/>
          <a:stretch>
            <a:fillRect/>
          </a:stretch>
        </p:blipFill>
        <p:spPr>
          <a:xfrm>
            <a:off x="8260587" y="888583"/>
            <a:ext cx="3738033" cy="3805542"/>
          </a:xfrm>
          <a:prstGeom prst="rect">
            <a:avLst/>
          </a:prstGeom>
        </p:spPr>
      </p:pic>
      <p:sp>
        <p:nvSpPr>
          <p:cNvPr id="5" name="TextBox 2">
            <a:extLst>
              <a:ext uri="{FF2B5EF4-FFF2-40B4-BE49-F238E27FC236}">
                <a16:creationId xmlns:a16="http://schemas.microsoft.com/office/drawing/2014/main" id="{52C27140-9DBF-2C75-2794-8676DF3BCD56}"/>
              </a:ext>
            </a:extLst>
          </p:cNvPr>
          <p:cNvSpPr txBox="1"/>
          <p:nvPr/>
        </p:nvSpPr>
        <p:spPr>
          <a:xfrm>
            <a:off x="8467904" y="4741510"/>
            <a:ext cx="3983891" cy="17319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a:solidFill>
                  <a:srgbClr val="000000"/>
                </a:solidFill>
                <a:latin typeface="Calibri"/>
              </a:rPr>
              <a:t>Illustration by Dr Kate Carruthers Thomas</a:t>
            </a:r>
          </a:p>
        </p:txBody>
      </p:sp>
    </p:spTree>
    <p:extLst>
      <p:ext uri="{BB962C8B-B14F-4D97-AF65-F5344CB8AC3E}">
        <p14:creationId xmlns:p14="http://schemas.microsoft.com/office/powerpoint/2010/main" val="2807092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7F7F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B805B-3C7D-DF6B-412D-B3B207BEECFC}"/>
              </a:ext>
            </a:extLst>
          </p:cNvPr>
          <p:cNvSpPr>
            <a:spLocks noGrp="1"/>
          </p:cNvSpPr>
          <p:nvPr>
            <p:ph type="title"/>
          </p:nvPr>
        </p:nvSpPr>
        <p:spPr>
          <a:xfrm>
            <a:off x="410135" y="643218"/>
            <a:ext cx="10363200" cy="1066800"/>
          </a:xfrm>
        </p:spPr>
        <p:txBody>
          <a:bodyPr>
            <a:normAutofit fontScale="90000"/>
          </a:bodyPr>
          <a:lstStyle/>
          <a:p>
            <a:r>
              <a:rPr lang="en-US" sz="3600" b="1">
                <a:latin typeface="Calibri"/>
                <a:ea typeface="Calibri"/>
                <a:cs typeface="Calibri"/>
              </a:rPr>
              <a:t>Stakeholder 4: </a:t>
            </a:r>
            <a:br>
              <a:rPr lang="en-US" sz="3600" b="1">
                <a:latin typeface="Calibri"/>
                <a:cs typeface="Calibri"/>
              </a:rPr>
            </a:br>
            <a:r>
              <a:rPr lang="en-US" sz="3600" b="1">
                <a:latin typeface="Calibri"/>
                <a:ea typeface="Calibri"/>
                <a:cs typeface="Calibri"/>
              </a:rPr>
              <a:t>Disadvantaged applicant groups? </a:t>
            </a:r>
          </a:p>
        </p:txBody>
      </p:sp>
      <p:sp>
        <p:nvSpPr>
          <p:cNvPr id="3" name="Content Placeholder 2">
            <a:extLst>
              <a:ext uri="{FF2B5EF4-FFF2-40B4-BE49-F238E27FC236}">
                <a16:creationId xmlns:a16="http://schemas.microsoft.com/office/drawing/2014/main" id="{D36C47D4-56D6-6AF7-5779-EA980033D1EB}"/>
              </a:ext>
            </a:extLst>
          </p:cNvPr>
          <p:cNvSpPr>
            <a:spLocks noGrp="1"/>
          </p:cNvSpPr>
          <p:nvPr>
            <p:ph idx="1"/>
          </p:nvPr>
        </p:nvSpPr>
        <p:spPr>
          <a:xfrm>
            <a:off x="567018" y="2268070"/>
            <a:ext cx="10363200" cy="4114800"/>
          </a:xfrm>
        </p:spPr>
        <p:txBody>
          <a:bodyPr vert="horz" lIns="91440" tIns="45720" rIns="91440" bIns="45720" rtlCol="0" anchor="t">
            <a:normAutofit/>
          </a:bodyPr>
          <a:lstStyle/>
          <a:p>
            <a:r>
              <a:rPr lang="en-US" sz="2400" dirty="0">
                <a:cs typeface="Calibri"/>
              </a:rPr>
              <a:t>Overseas or displaced vs home</a:t>
            </a:r>
          </a:p>
          <a:p>
            <a:r>
              <a:rPr lang="en-US" sz="2400" dirty="0">
                <a:cs typeface="Calibri"/>
              </a:rPr>
              <a:t>External vs current students</a:t>
            </a:r>
            <a:endParaRPr lang="en-US" sz="2400" dirty="0">
              <a:ea typeface="Calibri"/>
              <a:cs typeface="Calibri"/>
            </a:endParaRPr>
          </a:p>
          <a:p>
            <a:r>
              <a:rPr lang="en-US" sz="2400" dirty="0">
                <a:cs typeface="Calibri"/>
              </a:rPr>
              <a:t>Mature vs recent graduates </a:t>
            </a:r>
            <a:endParaRPr lang="en-US" sz="2400" dirty="0">
              <a:ea typeface="Calibri"/>
              <a:cs typeface="Calibri"/>
            </a:endParaRPr>
          </a:p>
          <a:p>
            <a:r>
              <a:rPr lang="en-US" sz="2400" dirty="0">
                <a:cs typeface="Calibri"/>
              </a:rPr>
              <a:t>First generation vs family with HE background</a:t>
            </a:r>
            <a:endParaRPr lang="en-US" sz="2400" dirty="0">
              <a:ea typeface="Calibri"/>
              <a:cs typeface="Calibri"/>
            </a:endParaRPr>
          </a:p>
          <a:p>
            <a:r>
              <a:rPr lang="en-US" sz="2400" dirty="0">
                <a:ea typeface="Calibri"/>
                <a:cs typeface="Calibri"/>
              </a:rPr>
              <a:t>Elite vs non-elite previous educational trajectories</a:t>
            </a:r>
          </a:p>
        </p:txBody>
      </p:sp>
      <p:sp>
        <p:nvSpPr>
          <p:cNvPr id="4" name="TextBox 3">
            <a:extLst>
              <a:ext uri="{FF2B5EF4-FFF2-40B4-BE49-F238E27FC236}">
                <a16:creationId xmlns:a16="http://schemas.microsoft.com/office/drawing/2014/main" id="{572E0B91-648C-D9FF-1F88-424123629AD0}"/>
              </a:ext>
            </a:extLst>
          </p:cNvPr>
          <p:cNvSpPr txBox="1"/>
          <p:nvPr/>
        </p:nvSpPr>
        <p:spPr>
          <a:xfrm>
            <a:off x="562846" y="4719892"/>
            <a:ext cx="11923114" cy="2596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a:t>The majority of the data suggests that pre-application communication is of great importance to the progression of an application and is a site of gatekeeping </a:t>
            </a:r>
            <a:r>
              <a:rPr lang="en-US" sz="2400" b="1">
                <a:cs typeface="Calibri"/>
              </a:rPr>
              <a:t>​</a:t>
            </a:r>
            <a:endParaRPr lang="en-US" b="1">
              <a:ea typeface="Calibri" panose="020F0502020204030204"/>
              <a:cs typeface="Calibri"/>
            </a:endParaRPr>
          </a:p>
        </p:txBody>
      </p:sp>
      <p:sp>
        <p:nvSpPr>
          <p:cNvPr id="6" name="Speech Bubble: Rectangle with Corners Rounded 5">
            <a:extLst>
              <a:ext uri="{FF2B5EF4-FFF2-40B4-BE49-F238E27FC236}">
                <a16:creationId xmlns:a16="http://schemas.microsoft.com/office/drawing/2014/main" id="{C58F71B1-0BD5-9C19-7EA5-950B98D609EE}"/>
              </a:ext>
            </a:extLst>
          </p:cNvPr>
          <p:cNvSpPr/>
          <p:nvPr/>
        </p:nvSpPr>
        <p:spPr bwMode="auto">
          <a:xfrm>
            <a:off x="6908480" y="386581"/>
            <a:ext cx="4971308" cy="3188589"/>
          </a:xfrm>
          <a:prstGeom prst="wedgeRoundRectCallou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n-GB" sz="2200" dirty="0">
                <a:latin typeface="Calibri"/>
                <a:ea typeface="Calibri"/>
                <a:cs typeface="Calibri"/>
              </a:rPr>
              <a:t>Currently enrolled students were described as ‘already really familiar with the staff… just really comfortable going and talking to them about applications’ other students are seen as ‘stabbing in the dark’ (Programme officer)</a:t>
            </a:r>
            <a:endParaRPr lang="en-US" sz="2200" dirty="0">
              <a:ea typeface="Calibri"/>
              <a:cs typeface="Calibri"/>
            </a:endParaRPr>
          </a:p>
        </p:txBody>
      </p:sp>
    </p:spTree>
    <p:extLst>
      <p:ext uri="{BB962C8B-B14F-4D97-AF65-F5344CB8AC3E}">
        <p14:creationId xmlns:p14="http://schemas.microsoft.com/office/powerpoint/2010/main" val="741567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7F7F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306519E-C93F-CB39-17EE-A03D9521445A}"/>
              </a:ext>
            </a:extLst>
          </p:cNvPr>
          <p:cNvSpPr>
            <a:spLocks noGrp="1"/>
          </p:cNvSpPr>
          <p:nvPr>
            <p:ph type="title"/>
          </p:nvPr>
        </p:nvSpPr>
        <p:spPr>
          <a:xfrm>
            <a:off x="640862" y="228600"/>
            <a:ext cx="10363200" cy="659219"/>
          </a:xfrm>
        </p:spPr>
        <p:txBody>
          <a:bodyPr>
            <a:normAutofit/>
          </a:bodyPr>
          <a:lstStyle/>
          <a:p>
            <a:pPr algn="ctr"/>
            <a:r>
              <a:rPr lang="en-US" sz="3600" b="1" dirty="0">
                <a:latin typeface="Calibri"/>
                <a:ea typeface="Calibri"/>
                <a:cs typeface="Calibri"/>
              </a:rPr>
              <a:t>Final thoughts</a:t>
            </a:r>
            <a:endParaRPr lang="en-US" dirty="0"/>
          </a:p>
        </p:txBody>
      </p:sp>
      <p:sp>
        <p:nvSpPr>
          <p:cNvPr id="4" name="Content Placeholder 3">
            <a:extLst>
              <a:ext uri="{FF2B5EF4-FFF2-40B4-BE49-F238E27FC236}">
                <a16:creationId xmlns:a16="http://schemas.microsoft.com/office/drawing/2014/main" id="{6446B386-4A2F-C73E-CCE5-DBBCC0AAA11E}"/>
              </a:ext>
            </a:extLst>
          </p:cNvPr>
          <p:cNvSpPr>
            <a:spLocks noGrp="1"/>
          </p:cNvSpPr>
          <p:nvPr>
            <p:ph idx="1"/>
          </p:nvPr>
        </p:nvSpPr>
        <p:spPr>
          <a:xfrm>
            <a:off x="334107" y="829163"/>
            <a:ext cx="8485295" cy="5722937"/>
          </a:xfrm>
        </p:spPr>
        <p:txBody>
          <a:bodyPr vert="horz" lIns="91440" tIns="45720" rIns="91440" bIns="45720" rtlCol="0" anchor="t">
            <a:normAutofit lnSpcReduction="10000"/>
          </a:bodyPr>
          <a:lstStyle/>
          <a:p>
            <a:pPr>
              <a:buFont typeface="Arial,Sans-Serif" panose="020B0604020202020204" pitchFamily="34" charset="0"/>
            </a:pPr>
            <a:r>
              <a:rPr lang="en-GB" dirty="0">
                <a:ea typeface="Calibri"/>
                <a:cs typeface="Calibri"/>
              </a:rPr>
              <a:t>In order to understand doctoral admissions from an inclusivity perspective, </a:t>
            </a:r>
            <a:r>
              <a:rPr lang="en-GB" b="1" dirty="0">
                <a:ea typeface="Calibri"/>
                <a:cs typeface="Calibri"/>
              </a:rPr>
              <a:t>it is necessary to explore the role of supervisors, DPGRs and POs in pre-application communications</a:t>
            </a:r>
            <a:r>
              <a:rPr lang="en-GB" dirty="0">
                <a:ea typeface="Calibri"/>
                <a:cs typeface="Calibri"/>
              </a:rPr>
              <a:t>. </a:t>
            </a:r>
            <a:endParaRPr lang="en-US" dirty="0">
              <a:ea typeface="+mn-lt"/>
              <a:cs typeface="+mn-lt"/>
            </a:endParaRPr>
          </a:p>
          <a:p>
            <a:pPr>
              <a:buFont typeface="Arial,Sans-Serif" panose="020B0604020202020204" pitchFamily="34" charset="0"/>
            </a:pPr>
            <a:endParaRPr lang="en-GB">
              <a:ea typeface="Calibri"/>
              <a:cs typeface="Calibri"/>
            </a:endParaRPr>
          </a:p>
          <a:p>
            <a:pPr>
              <a:buFont typeface="Arial,Sans-Serif" panose="020B0604020202020204" pitchFamily="34" charset="0"/>
            </a:pPr>
            <a:r>
              <a:rPr lang="en-GB" dirty="0">
                <a:ea typeface="Calibri"/>
                <a:cs typeface="Calibri"/>
              </a:rPr>
              <a:t>PADC is an important admissions stage where </a:t>
            </a:r>
            <a:r>
              <a:rPr lang="en-GB" b="1" dirty="0">
                <a:ea typeface="Calibri"/>
                <a:cs typeface="Calibri"/>
              </a:rPr>
              <a:t>many applicants are deterred from even submitting an application</a:t>
            </a:r>
            <a:r>
              <a:rPr lang="en-GB" dirty="0">
                <a:ea typeface="Calibri"/>
                <a:cs typeface="Calibri"/>
              </a:rPr>
              <a:t>. </a:t>
            </a:r>
            <a:endParaRPr lang="en-US" dirty="0">
              <a:ea typeface="+mn-lt"/>
              <a:cs typeface="+mn-lt"/>
            </a:endParaRPr>
          </a:p>
          <a:p>
            <a:pPr>
              <a:buFont typeface="Arial,Sans-Serif" panose="020B0604020202020204" pitchFamily="34" charset="0"/>
            </a:pPr>
            <a:endParaRPr lang="en-GB">
              <a:ea typeface="Calibri"/>
              <a:cs typeface="Calibri"/>
            </a:endParaRPr>
          </a:p>
          <a:p>
            <a:pPr>
              <a:buFont typeface="Arial,Sans-Serif" panose="020B0604020202020204" pitchFamily="34" charset="0"/>
            </a:pPr>
            <a:r>
              <a:rPr lang="en-GB" dirty="0">
                <a:ea typeface="Calibri"/>
                <a:cs typeface="Calibri"/>
              </a:rPr>
              <a:t>While it is </a:t>
            </a:r>
            <a:r>
              <a:rPr lang="en-GB" b="1" dirty="0">
                <a:ea typeface="Calibri"/>
                <a:cs typeface="Calibri"/>
              </a:rPr>
              <a:t>difficult or even impossible to fully regulate the PADC stage</a:t>
            </a:r>
            <a:r>
              <a:rPr lang="en-GB" dirty="0">
                <a:ea typeface="Calibri"/>
                <a:cs typeface="Calibri"/>
              </a:rPr>
              <a:t>, there are many </a:t>
            </a:r>
            <a:r>
              <a:rPr lang="en-GB" b="1" dirty="0">
                <a:ea typeface="Calibri"/>
                <a:cs typeface="Calibri"/>
              </a:rPr>
              <a:t>actions that can be taken</a:t>
            </a:r>
            <a:r>
              <a:rPr lang="en-GB" dirty="0">
                <a:ea typeface="Calibri"/>
                <a:cs typeface="Calibri"/>
              </a:rPr>
              <a:t> by institutions, departments and supervisors to </a:t>
            </a:r>
            <a:r>
              <a:rPr lang="en-GB" b="1" dirty="0">
                <a:ea typeface="Calibri"/>
                <a:cs typeface="Calibri"/>
              </a:rPr>
              <a:t>enhance inclusivity in access to doctoral admissions</a:t>
            </a:r>
            <a:r>
              <a:rPr lang="en-GB" dirty="0">
                <a:ea typeface="Calibri"/>
                <a:cs typeface="Calibri"/>
              </a:rPr>
              <a:t>. </a:t>
            </a:r>
            <a:endParaRPr lang="en-GB" dirty="0">
              <a:ea typeface="+mn-lt"/>
              <a:cs typeface="+mn-lt"/>
            </a:endParaRPr>
          </a:p>
          <a:p>
            <a:pPr>
              <a:buFont typeface="Arial,Sans-Serif" panose="020B0604020202020204" pitchFamily="34" charset="0"/>
            </a:pPr>
            <a:r>
              <a:rPr lang="en-GB" dirty="0">
                <a:ea typeface="+mn-lt"/>
                <a:cs typeface="+mn-lt"/>
                <a:hlinkClick r:id="rId2"/>
              </a:rPr>
              <a:t>www.warwick.ac.uk/padc</a:t>
            </a:r>
            <a:r>
              <a:rPr lang="en-GB" dirty="0">
                <a:ea typeface="+mn-lt"/>
                <a:cs typeface="+mn-lt"/>
              </a:rPr>
              <a:t> </a:t>
            </a:r>
          </a:p>
          <a:p>
            <a:pPr marL="0" indent="0">
              <a:buNone/>
            </a:pPr>
            <a:endParaRPr lang="en-GB" dirty="0">
              <a:ea typeface="Calibri"/>
              <a:cs typeface="Calibri"/>
            </a:endParaRPr>
          </a:p>
        </p:txBody>
      </p:sp>
      <p:pic>
        <p:nvPicPr>
          <p:cNvPr id="2" name="Picture 2" descr="Qr code&#10;&#10;Description automatically generated">
            <a:extLst>
              <a:ext uri="{FF2B5EF4-FFF2-40B4-BE49-F238E27FC236}">
                <a16:creationId xmlns:a16="http://schemas.microsoft.com/office/drawing/2014/main" id="{ADBB0C93-4461-AF94-1ABB-D95AA76A96B7}"/>
              </a:ext>
            </a:extLst>
          </p:cNvPr>
          <p:cNvPicPr>
            <a:picLocks noChangeAspect="1"/>
          </p:cNvPicPr>
          <p:nvPr/>
        </p:nvPicPr>
        <p:blipFill>
          <a:blip r:embed="rId3"/>
          <a:stretch>
            <a:fillRect/>
          </a:stretch>
        </p:blipFill>
        <p:spPr>
          <a:xfrm>
            <a:off x="8492347" y="893912"/>
            <a:ext cx="3344892" cy="3373647"/>
          </a:xfrm>
          <a:prstGeom prst="rect">
            <a:avLst/>
          </a:prstGeom>
        </p:spPr>
      </p:pic>
    </p:spTree>
    <p:extLst>
      <p:ext uri="{BB962C8B-B14F-4D97-AF65-F5344CB8AC3E}">
        <p14:creationId xmlns:p14="http://schemas.microsoft.com/office/powerpoint/2010/main" val="4028133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7F7F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8724" y="228600"/>
            <a:ext cx="10363200" cy="1066800"/>
          </a:xfrm>
        </p:spPr>
        <p:txBody>
          <a:bodyPr/>
          <a:lstStyle/>
          <a:p>
            <a:r>
              <a:rPr lang="en-GB" b="1">
                <a:latin typeface="Calibri"/>
                <a:ea typeface="Calibri"/>
                <a:cs typeface="Calibri"/>
              </a:rPr>
              <a:t>Project Team </a:t>
            </a:r>
          </a:p>
        </p:txBody>
      </p:sp>
      <p:sp>
        <p:nvSpPr>
          <p:cNvPr id="3" name="Content Placeholder 2"/>
          <p:cNvSpPr>
            <a:spLocks noGrp="1"/>
          </p:cNvSpPr>
          <p:nvPr>
            <p:ph idx="1"/>
          </p:nvPr>
        </p:nvSpPr>
        <p:spPr>
          <a:xfrm>
            <a:off x="451670" y="1609483"/>
            <a:ext cx="7298531" cy="4451502"/>
          </a:xfrm>
        </p:spPr>
        <p:txBody>
          <a:bodyPr>
            <a:normAutofit fontScale="85000" lnSpcReduction="20000"/>
          </a:bodyPr>
          <a:lstStyle/>
          <a:p>
            <a:pPr marL="0" indent="0">
              <a:buNone/>
            </a:pPr>
            <a:r>
              <a:rPr lang="en-GB" b="1">
                <a:ea typeface="+mn-lt"/>
                <a:cs typeface="+mn-lt"/>
              </a:rPr>
              <a:t>PADC Phase 2 Team members:</a:t>
            </a:r>
            <a:endParaRPr lang="en-US"/>
          </a:p>
          <a:p>
            <a:r>
              <a:rPr lang="en-GB" b="1">
                <a:ea typeface="+mn-lt"/>
                <a:cs typeface="+mn-lt"/>
              </a:rPr>
              <a:t>PI:</a:t>
            </a:r>
            <a:r>
              <a:rPr lang="en-GB">
                <a:ea typeface="+mn-lt"/>
                <a:cs typeface="+mn-lt"/>
              </a:rPr>
              <a:t>  James Burford </a:t>
            </a:r>
            <a:endParaRPr lang="en-US">
              <a:cs typeface="Calibri"/>
            </a:endParaRPr>
          </a:p>
          <a:p>
            <a:r>
              <a:rPr lang="en-GB" b="1"/>
              <a:t>Co-I:</a:t>
            </a:r>
            <a:r>
              <a:rPr lang="en-GB"/>
              <a:t> Emily</a:t>
            </a:r>
            <a:r>
              <a:rPr lang="en-GB">
                <a:latin typeface="Calibri"/>
                <a:cs typeface="Calibri"/>
              </a:rPr>
              <a:t> Henderson </a:t>
            </a:r>
          </a:p>
          <a:p>
            <a:r>
              <a:rPr lang="en-GB" b="1">
                <a:ea typeface="+mn-lt"/>
                <a:cs typeface="+mn-lt"/>
              </a:rPr>
              <a:t>Post-doc:</a:t>
            </a:r>
            <a:r>
              <a:rPr lang="en-GB">
                <a:ea typeface="+mn-lt"/>
                <a:cs typeface="+mn-lt"/>
              </a:rPr>
              <a:t> Sophia Kier-Byfield </a:t>
            </a:r>
            <a:endParaRPr lang="en-GB">
              <a:latin typeface="Calibri"/>
              <a:cs typeface="Calibri"/>
            </a:endParaRPr>
          </a:p>
          <a:p>
            <a:pPr>
              <a:buChar char="•"/>
            </a:pPr>
            <a:r>
              <a:rPr lang="en-GB" b="1">
                <a:latin typeface="Calibri"/>
                <a:cs typeface="Calibri"/>
              </a:rPr>
              <a:t>Placement student intern: </a:t>
            </a:r>
            <a:r>
              <a:rPr lang="en-GB">
                <a:latin typeface="Calibri"/>
                <a:cs typeface="Calibri"/>
              </a:rPr>
              <a:t>Annum Mahmood</a:t>
            </a:r>
          </a:p>
          <a:p>
            <a:pPr marL="0" indent="0">
              <a:buNone/>
            </a:pPr>
            <a:endParaRPr lang="en-GB">
              <a:latin typeface="Calibri"/>
              <a:cs typeface="Calibri"/>
            </a:endParaRPr>
          </a:p>
          <a:p>
            <a:pPr marL="0" indent="0">
              <a:buNone/>
            </a:pPr>
            <a:r>
              <a:rPr lang="en-GB" b="1">
                <a:latin typeface="Calibri"/>
                <a:cs typeface="Calibri"/>
              </a:rPr>
              <a:t>PADC Phase 1 Team members: </a:t>
            </a:r>
          </a:p>
          <a:p>
            <a:r>
              <a:rPr lang="en-GB" b="1">
                <a:latin typeface="Calibri"/>
                <a:cs typeface="Calibri"/>
              </a:rPr>
              <a:t>PI:</a:t>
            </a:r>
            <a:r>
              <a:rPr lang="en-GB">
                <a:latin typeface="Calibri"/>
                <a:cs typeface="Calibri"/>
              </a:rPr>
              <a:t>  James Burford </a:t>
            </a:r>
            <a:endParaRPr lang="en-US">
              <a:ea typeface="+mn-lt"/>
              <a:cs typeface="+mn-lt"/>
            </a:endParaRPr>
          </a:p>
          <a:p>
            <a:r>
              <a:rPr lang="en-GB" b="1">
                <a:ea typeface="+mn-lt"/>
                <a:cs typeface="+mn-lt"/>
              </a:rPr>
              <a:t>Co-I:</a:t>
            </a:r>
            <a:r>
              <a:rPr lang="en-GB">
                <a:ea typeface="+mn-lt"/>
                <a:cs typeface="+mn-lt"/>
              </a:rPr>
              <a:t> Emily</a:t>
            </a:r>
            <a:r>
              <a:rPr lang="en-GB">
                <a:latin typeface="Calibri"/>
                <a:cs typeface="Calibri"/>
              </a:rPr>
              <a:t> Henderson </a:t>
            </a:r>
            <a:endParaRPr lang="en-US">
              <a:ea typeface="+mn-lt"/>
              <a:cs typeface="+mn-lt"/>
            </a:endParaRPr>
          </a:p>
          <a:p>
            <a:r>
              <a:rPr lang="en-GB" b="1">
                <a:latin typeface="Calibri"/>
                <a:cs typeface="Calibri"/>
              </a:rPr>
              <a:t>RAs:</a:t>
            </a:r>
            <a:r>
              <a:rPr lang="en-GB">
                <a:latin typeface="Calibri"/>
                <a:cs typeface="Calibri"/>
              </a:rPr>
              <a:t> Sophia Kier-Byfield, Ahmad Akkad, </a:t>
            </a:r>
            <a:r>
              <a:rPr lang="en-GB" err="1">
                <a:latin typeface="Calibri"/>
                <a:cs typeface="Calibri"/>
              </a:rPr>
              <a:t>Dangeni</a:t>
            </a:r>
            <a:r>
              <a:rPr lang="en-GB">
                <a:latin typeface="Calibri"/>
                <a:cs typeface="Calibri"/>
              </a:rPr>
              <a:t> </a:t>
            </a:r>
          </a:p>
          <a:p>
            <a:r>
              <a:rPr lang="en-GB" b="1">
                <a:latin typeface="Calibri"/>
                <a:cs typeface="Calibri"/>
              </a:rPr>
              <a:t>Project illustrator:</a:t>
            </a:r>
            <a:r>
              <a:rPr lang="en-GB">
                <a:latin typeface="Calibri"/>
                <a:cs typeface="Calibri"/>
              </a:rPr>
              <a:t>  Kate Carruthers Thomas</a:t>
            </a:r>
          </a:p>
          <a:p>
            <a:pPr>
              <a:buChar char="•"/>
            </a:pPr>
            <a:endParaRPr lang="en-GB">
              <a:latin typeface="Calibri"/>
              <a:cs typeface="Calibri"/>
            </a:endParaRPr>
          </a:p>
          <a:p>
            <a:endParaRPr lang="en-GB">
              <a:latin typeface="TwitterChirp"/>
              <a:cs typeface="Calibri"/>
            </a:endParaRPr>
          </a:p>
          <a:p>
            <a:pPr>
              <a:buChar char="•"/>
            </a:pPr>
            <a:endParaRPr lang="en-GB" b="0" i="0">
              <a:solidFill>
                <a:srgbClr val="000000"/>
              </a:solidFill>
              <a:effectLst/>
              <a:latin typeface="TwitterChirp"/>
            </a:endParaRPr>
          </a:p>
          <a:p>
            <a:pPr marL="0" indent="0">
              <a:buNone/>
            </a:pPr>
            <a:endParaRPr lang="en-GB">
              <a:solidFill>
                <a:srgbClr val="536471"/>
              </a:solidFill>
              <a:latin typeface="TwitterChirp"/>
            </a:endParaRPr>
          </a:p>
        </p:txBody>
      </p:sp>
      <p:sp>
        <p:nvSpPr>
          <p:cNvPr id="4" name="AutoShape 12">
            <a:extLst>
              <a:ext uri="{FF2B5EF4-FFF2-40B4-BE49-F238E27FC236}">
                <a16:creationId xmlns:a16="http://schemas.microsoft.com/office/drawing/2014/main" id="{02CA0652-8034-4507-74F6-1EB2797C6B7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5" descr="A group of people posing for a photo&#10;&#10;Description automatically generated">
            <a:extLst>
              <a:ext uri="{FF2B5EF4-FFF2-40B4-BE49-F238E27FC236}">
                <a16:creationId xmlns:a16="http://schemas.microsoft.com/office/drawing/2014/main" id="{CBE4131B-2C90-90D0-078A-7D0D5BFB561E}"/>
              </a:ext>
            </a:extLst>
          </p:cNvPr>
          <p:cNvPicPr>
            <a:picLocks noChangeAspect="1"/>
          </p:cNvPicPr>
          <p:nvPr/>
        </p:nvPicPr>
        <p:blipFill>
          <a:blip r:embed="rId3"/>
          <a:stretch>
            <a:fillRect/>
          </a:stretch>
        </p:blipFill>
        <p:spPr>
          <a:xfrm>
            <a:off x="7840651" y="596917"/>
            <a:ext cx="3912295" cy="3237808"/>
          </a:xfrm>
          <a:prstGeom prst="rect">
            <a:avLst/>
          </a:prstGeom>
        </p:spPr>
      </p:pic>
      <p:pic>
        <p:nvPicPr>
          <p:cNvPr id="6" name="Picture 6">
            <a:extLst>
              <a:ext uri="{FF2B5EF4-FFF2-40B4-BE49-F238E27FC236}">
                <a16:creationId xmlns:a16="http://schemas.microsoft.com/office/drawing/2014/main" id="{B3270A79-0449-E1DC-5280-D5704431A06E}"/>
              </a:ext>
            </a:extLst>
          </p:cNvPr>
          <p:cNvPicPr>
            <a:picLocks noChangeAspect="1"/>
          </p:cNvPicPr>
          <p:nvPr/>
        </p:nvPicPr>
        <p:blipFill>
          <a:blip r:embed="rId4"/>
          <a:stretch>
            <a:fillRect/>
          </a:stretch>
        </p:blipFill>
        <p:spPr>
          <a:xfrm>
            <a:off x="9009747" y="4529203"/>
            <a:ext cx="1709803" cy="1709803"/>
          </a:xfrm>
          <a:prstGeom prst="rect">
            <a:avLst/>
          </a:prstGeom>
        </p:spPr>
      </p:pic>
    </p:spTree>
    <p:extLst>
      <p:ext uri="{BB962C8B-B14F-4D97-AF65-F5344CB8AC3E}">
        <p14:creationId xmlns:p14="http://schemas.microsoft.com/office/powerpoint/2010/main" val="1096756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7F7F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9773" y="275493"/>
            <a:ext cx="11595846" cy="1066800"/>
          </a:xfrm>
        </p:spPr>
        <p:txBody>
          <a:bodyPr wrap="square" anchor="ctr">
            <a:normAutofit/>
          </a:bodyPr>
          <a:lstStyle/>
          <a:p>
            <a:pPr>
              <a:lnSpc>
                <a:spcPct val="90000"/>
              </a:lnSpc>
            </a:pPr>
            <a:r>
              <a:rPr lang="en-GB" sz="3400" b="1">
                <a:latin typeface="Calibri"/>
                <a:ea typeface="Calibri"/>
                <a:cs typeface="Calibri"/>
              </a:rPr>
              <a:t>What are pre-admissions doctoral communications (PADC)? </a:t>
            </a:r>
          </a:p>
        </p:txBody>
      </p:sp>
      <p:pic>
        <p:nvPicPr>
          <p:cNvPr id="3" name="Picture 3" descr="Graphical user interface&#10;&#10;Description automatically generated">
            <a:extLst>
              <a:ext uri="{FF2B5EF4-FFF2-40B4-BE49-F238E27FC236}">
                <a16:creationId xmlns:a16="http://schemas.microsoft.com/office/drawing/2014/main" id="{C231971C-305B-FF89-E68B-FC69FD8B0284}"/>
              </a:ext>
            </a:extLst>
          </p:cNvPr>
          <p:cNvPicPr>
            <a:picLocks noChangeAspect="1"/>
          </p:cNvPicPr>
          <p:nvPr/>
        </p:nvPicPr>
        <p:blipFill>
          <a:blip r:embed="rId2"/>
          <a:stretch>
            <a:fillRect/>
          </a:stretch>
        </p:blipFill>
        <p:spPr>
          <a:xfrm>
            <a:off x="3238327" y="3225313"/>
            <a:ext cx="5900615" cy="1972407"/>
          </a:xfrm>
          <a:prstGeom prst="rect">
            <a:avLst/>
          </a:prstGeom>
          <a:noFill/>
        </p:spPr>
      </p:pic>
      <p:sp>
        <p:nvSpPr>
          <p:cNvPr id="4" name="TextBox 3">
            <a:extLst>
              <a:ext uri="{FF2B5EF4-FFF2-40B4-BE49-F238E27FC236}">
                <a16:creationId xmlns:a16="http://schemas.microsoft.com/office/drawing/2014/main" id="{6C0DD3CE-9700-B0F7-D441-8AE0BB23D1EC}"/>
              </a:ext>
            </a:extLst>
          </p:cNvPr>
          <p:cNvSpPr txBox="1"/>
          <p:nvPr/>
        </p:nvSpPr>
        <p:spPr>
          <a:xfrm>
            <a:off x="4579815" y="5507892"/>
            <a:ext cx="3983891" cy="1731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Illustration by Dr Kate Carruthers Thomas</a:t>
            </a:r>
          </a:p>
        </p:txBody>
      </p:sp>
      <p:sp>
        <p:nvSpPr>
          <p:cNvPr id="5" name="TextBox 4">
            <a:extLst>
              <a:ext uri="{FF2B5EF4-FFF2-40B4-BE49-F238E27FC236}">
                <a16:creationId xmlns:a16="http://schemas.microsoft.com/office/drawing/2014/main" id="{354DBC63-B46C-32AF-96C6-294DDBED8DCE}"/>
              </a:ext>
            </a:extLst>
          </p:cNvPr>
          <p:cNvSpPr txBox="1"/>
          <p:nvPr/>
        </p:nvSpPr>
        <p:spPr>
          <a:xfrm>
            <a:off x="1749948" y="1716453"/>
            <a:ext cx="10105290" cy="2596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a:ea typeface="+mn-lt"/>
                <a:cs typeface="+mn-lt"/>
              </a:rPr>
              <a:t>PADC defined as: communications that potential doctoral applicants have with university staff prior to making a formal application to study. </a:t>
            </a:r>
            <a:endParaRPr lang="en-US" sz="2400"/>
          </a:p>
        </p:txBody>
      </p:sp>
    </p:spTree>
    <p:extLst>
      <p:ext uri="{BB962C8B-B14F-4D97-AF65-F5344CB8AC3E}">
        <p14:creationId xmlns:p14="http://schemas.microsoft.com/office/powerpoint/2010/main" val="953163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7F7F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9773" y="252047"/>
            <a:ext cx="11595846" cy="1066800"/>
          </a:xfrm>
        </p:spPr>
        <p:txBody>
          <a:bodyPr wrap="square" anchor="ctr">
            <a:normAutofit/>
          </a:bodyPr>
          <a:lstStyle/>
          <a:p>
            <a:pPr>
              <a:lnSpc>
                <a:spcPct val="90000"/>
              </a:lnSpc>
            </a:pPr>
            <a:r>
              <a:rPr lang="en-GB" sz="3400" b="1">
                <a:latin typeface="Calibri"/>
                <a:ea typeface="Calibri"/>
                <a:cs typeface="Calibri"/>
              </a:rPr>
              <a:t>What are pre-admissions doctoral communications (PADC)? </a:t>
            </a:r>
          </a:p>
        </p:txBody>
      </p:sp>
      <p:sp>
        <p:nvSpPr>
          <p:cNvPr id="11" name="Content Placeholder 2">
            <a:extLst>
              <a:ext uri="{FF2B5EF4-FFF2-40B4-BE49-F238E27FC236}">
                <a16:creationId xmlns:a16="http://schemas.microsoft.com/office/drawing/2014/main" id="{3A352611-571E-CE36-90A9-2A877C02F927}"/>
              </a:ext>
            </a:extLst>
          </p:cNvPr>
          <p:cNvSpPr>
            <a:spLocks noGrp="1"/>
          </p:cNvSpPr>
          <p:nvPr>
            <p:ph sz="half" idx="1"/>
          </p:nvPr>
        </p:nvSpPr>
        <p:spPr>
          <a:xfrm>
            <a:off x="517672" y="1391397"/>
            <a:ext cx="11315551" cy="4568944"/>
          </a:xfrm>
        </p:spPr>
        <p:txBody>
          <a:bodyPr vert="horz" wrap="square" lIns="91440" tIns="45720" rIns="91440" bIns="45720" numCol="1" anchor="t" anchorCtr="0" compatLnSpc="1">
            <a:prstTxWarp prst="textNoShape">
              <a:avLst/>
            </a:prstTxWarp>
            <a:normAutofit fontScale="92500" lnSpcReduction="20000"/>
          </a:bodyPr>
          <a:lstStyle/>
          <a:p>
            <a:pPr marL="0" indent="0">
              <a:lnSpc>
                <a:spcPct val="90000"/>
              </a:lnSpc>
              <a:buNone/>
            </a:pPr>
            <a:endParaRPr lang="en-GB" sz="2200" i="1">
              <a:cs typeface="Calibri"/>
            </a:endParaRPr>
          </a:p>
          <a:p>
            <a:pPr marL="342900" indent="-342900">
              <a:lnSpc>
                <a:spcPct val="90000"/>
              </a:lnSpc>
              <a:buFont typeface="Calibri"/>
              <a:buChar char="-"/>
            </a:pPr>
            <a:r>
              <a:rPr lang="en-GB"/>
              <a:t>Often emails from applicants to supervisors, P</a:t>
            </a:r>
            <a:r>
              <a:rPr lang="en-US" altLang="zh-CN" err="1">
                <a:ea typeface="宋体"/>
              </a:rPr>
              <a:t>rogramme</a:t>
            </a:r>
            <a:r>
              <a:rPr lang="zh-CN" altLang="en-US">
                <a:ea typeface="宋体"/>
              </a:rPr>
              <a:t> </a:t>
            </a:r>
            <a:r>
              <a:rPr lang="en-GB"/>
              <a:t>O</a:t>
            </a:r>
            <a:r>
              <a:rPr lang="en-US" altLang="zh-CN" err="1">
                <a:ea typeface="宋体"/>
              </a:rPr>
              <a:t>fficer</a:t>
            </a:r>
            <a:r>
              <a:rPr lang="en-GB"/>
              <a:t>s</a:t>
            </a:r>
            <a:r>
              <a:rPr lang="zh-CN" altLang="en-US">
                <a:ea typeface="宋体"/>
              </a:rPr>
              <a:t> </a:t>
            </a:r>
            <a:r>
              <a:rPr lang="en-US" altLang="zh-CN">
                <a:ea typeface="宋体"/>
              </a:rPr>
              <a:t>(POs)</a:t>
            </a:r>
            <a:r>
              <a:rPr lang="en-GB"/>
              <a:t> or D</a:t>
            </a:r>
            <a:r>
              <a:rPr lang="en-US" altLang="zh-CN" err="1">
                <a:ea typeface="宋体"/>
              </a:rPr>
              <a:t>irectors</a:t>
            </a:r>
            <a:r>
              <a:rPr lang="zh-CN" altLang="en-US">
                <a:ea typeface="宋体"/>
              </a:rPr>
              <a:t> </a:t>
            </a:r>
            <a:r>
              <a:rPr lang="en-US" altLang="zh-CN">
                <a:ea typeface="宋体"/>
              </a:rPr>
              <a:t>of</a:t>
            </a:r>
            <a:r>
              <a:rPr lang="zh-CN" altLang="en-US">
                <a:ea typeface="宋体"/>
              </a:rPr>
              <a:t> </a:t>
            </a:r>
            <a:r>
              <a:rPr lang="en-GB"/>
              <a:t>P</a:t>
            </a:r>
            <a:r>
              <a:rPr lang="en-US" altLang="zh-CN" err="1">
                <a:ea typeface="宋体"/>
              </a:rPr>
              <a:t>ostgraduate</a:t>
            </a:r>
            <a:r>
              <a:rPr lang="zh-CN" altLang="en-US">
                <a:ea typeface="宋体"/>
              </a:rPr>
              <a:t> </a:t>
            </a:r>
            <a:r>
              <a:rPr lang="en-GB"/>
              <a:t>Re</a:t>
            </a:r>
            <a:r>
              <a:rPr lang="en-US" altLang="zh-CN">
                <a:ea typeface="宋体"/>
              </a:rPr>
              <a:t>search</a:t>
            </a:r>
            <a:r>
              <a:rPr lang="zh-CN" altLang="en-US">
                <a:ea typeface="宋体"/>
              </a:rPr>
              <a:t> </a:t>
            </a:r>
            <a:r>
              <a:rPr lang="en-US" altLang="zh-CN">
                <a:ea typeface="宋体"/>
              </a:rPr>
              <a:t>(DPGRs)</a:t>
            </a:r>
            <a:endParaRPr lang="en-GB">
              <a:ea typeface="Calibri"/>
              <a:cs typeface="Calibri"/>
            </a:endParaRPr>
          </a:p>
          <a:p>
            <a:pPr marL="342900" indent="-342900">
              <a:buFont typeface="Calibri"/>
              <a:buChar char="-"/>
            </a:pPr>
            <a:endParaRPr lang="en-US" altLang="zh-CN">
              <a:ea typeface="宋体"/>
            </a:endParaRPr>
          </a:p>
          <a:p>
            <a:pPr marL="342900" indent="-342900">
              <a:lnSpc>
                <a:spcPct val="90000"/>
              </a:lnSpc>
              <a:buFont typeface="Calibri"/>
              <a:buChar char="-"/>
            </a:pPr>
            <a:r>
              <a:rPr lang="en-GB"/>
              <a:t>May include other forms too – video/phone calls, dropping by, approaches on social media, at conferences) </a:t>
            </a:r>
            <a:endParaRPr lang="en-GB">
              <a:ea typeface="Calibri"/>
              <a:cs typeface="Calibri"/>
            </a:endParaRPr>
          </a:p>
          <a:p>
            <a:pPr marL="342900" indent="-342900">
              <a:buFont typeface="Calibri"/>
              <a:buChar char="-"/>
            </a:pPr>
            <a:endParaRPr lang="en-GB"/>
          </a:p>
          <a:p>
            <a:pPr marL="342900" indent="-342900">
              <a:lnSpc>
                <a:spcPct val="90000"/>
              </a:lnSpc>
              <a:buFont typeface="Calibri"/>
              <a:buChar char="-"/>
            </a:pPr>
            <a:r>
              <a:rPr lang="en-GB"/>
              <a:t>May be forwarded communications within departments (e.g. from DPGR to supervisor)</a:t>
            </a:r>
            <a:endParaRPr lang="en-GB">
              <a:ea typeface="Calibri"/>
              <a:cs typeface="Calibri"/>
            </a:endParaRPr>
          </a:p>
          <a:p>
            <a:pPr marL="342900" indent="-342900">
              <a:buFont typeface="Calibri"/>
              <a:buChar char="-"/>
            </a:pPr>
            <a:endParaRPr lang="en-GB">
              <a:cs typeface="Calibri"/>
            </a:endParaRPr>
          </a:p>
          <a:p>
            <a:pPr marL="342900" indent="-342900">
              <a:lnSpc>
                <a:spcPct val="90000"/>
              </a:lnSpc>
              <a:buFont typeface="Calibri"/>
              <a:buChar char="-"/>
            </a:pPr>
            <a:r>
              <a:rPr lang="en-GB">
                <a:cs typeface="Calibri"/>
              </a:rPr>
              <a:t>Near ubiquitous in some disciplines in the UK (especially in social sciences and humanities), unheard of in others. </a:t>
            </a:r>
            <a:endParaRPr lang="en-GB">
              <a:ea typeface="Calibri"/>
              <a:cs typeface="Calibri"/>
            </a:endParaRPr>
          </a:p>
          <a:p>
            <a:pPr marL="0" indent="0">
              <a:lnSpc>
                <a:spcPct val="90000"/>
              </a:lnSpc>
              <a:buNone/>
            </a:pPr>
            <a:endParaRPr lang="en-GB">
              <a:ea typeface="Calibri"/>
              <a:cs typeface="Calibri"/>
            </a:endParaRPr>
          </a:p>
          <a:p>
            <a:pPr marL="0" indent="0">
              <a:lnSpc>
                <a:spcPct val="90000"/>
              </a:lnSpc>
              <a:buNone/>
            </a:pPr>
            <a:endParaRPr lang="en-GB" sz="2200" i="1">
              <a:cs typeface="Calibri"/>
            </a:endParaRPr>
          </a:p>
          <a:p>
            <a:pPr>
              <a:lnSpc>
                <a:spcPct val="90000"/>
              </a:lnSpc>
              <a:buChar char="•"/>
            </a:pPr>
            <a:endParaRPr lang="en-US" sz="2200">
              <a:cs typeface="Calibri"/>
            </a:endParaRPr>
          </a:p>
          <a:p>
            <a:pPr marL="0" indent="0">
              <a:lnSpc>
                <a:spcPct val="90000"/>
              </a:lnSpc>
              <a:buNone/>
            </a:pPr>
            <a:endParaRPr lang="en-US" sz="2200">
              <a:cs typeface="Calibri"/>
            </a:endParaRPr>
          </a:p>
        </p:txBody>
      </p:sp>
    </p:spTree>
    <p:extLst>
      <p:ext uri="{BB962C8B-B14F-4D97-AF65-F5344CB8AC3E}">
        <p14:creationId xmlns:p14="http://schemas.microsoft.com/office/powerpoint/2010/main" val="1571029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7F7F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71346" y="92577"/>
            <a:ext cx="10363200" cy="1066800"/>
          </a:xfrm>
        </p:spPr>
        <p:txBody>
          <a:bodyPr vert="horz" wrap="square" lIns="91440" tIns="45720" rIns="91440" bIns="45720" numCol="1" anchor="ctr" anchorCtr="0" compatLnSpc="1">
            <a:prstTxWarp prst="textNoShape">
              <a:avLst/>
            </a:prstTxWarp>
            <a:normAutofit/>
          </a:bodyPr>
          <a:lstStyle/>
          <a:p>
            <a:r>
              <a:rPr lang="en-GB" b="1">
                <a:latin typeface="Calibri"/>
                <a:ea typeface="Calibri"/>
                <a:cs typeface="Calibri"/>
              </a:rPr>
              <a:t>EDI and doctoral admissions </a:t>
            </a:r>
            <a:endParaRPr lang="en-GB">
              <a:latin typeface="Calibri"/>
              <a:ea typeface="Calibri"/>
              <a:cs typeface="Calibri"/>
            </a:endParaRPr>
          </a:p>
        </p:txBody>
      </p:sp>
      <p:sp>
        <p:nvSpPr>
          <p:cNvPr id="3" name="Content Placeholder 2"/>
          <p:cNvSpPr>
            <a:spLocks noGrp="1"/>
          </p:cNvSpPr>
          <p:nvPr>
            <p:ph sz="half" idx="1"/>
          </p:nvPr>
        </p:nvSpPr>
        <p:spPr>
          <a:xfrm>
            <a:off x="494617" y="1322754"/>
            <a:ext cx="10871147" cy="4769392"/>
          </a:xfrm>
        </p:spPr>
        <p:txBody>
          <a:bodyPr vert="horz" wrap="square" lIns="91440" tIns="45720" rIns="91440" bIns="45720" numCol="1" rtlCol="0" anchor="t" anchorCtr="0" compatLnSpc="1">
            <a:prstTxWarp prst="textNoShape">
              <a:avLst/>
            </a:prstTxWarp>
            <a:noAutofit/>
          </a:bodyPr>
          <a:lstStyle/>
          <a:p>
            <a:pPr>
              <a:lnSpc>
                <a:spcPct val="90000"/>
              </a:lnSpc>
            </a:pPr>
            <a:r>
              <a:rPr lang="en-GB" sz="3200" dirty="0"/>
              <a:t>Much scholarship has a focus on </a:t>
            </a:r>
            <a:r>
              <a:rPr lang="en-GB" sz="3200" b="1" dirty="0"/>
              <a:t>exclusionary nature of admissions criteria</a:t>
            </a:r>
            <a:r>
              <a:rPr lang="en-GB" sz="3200" dirty="0"/>
              <a:t> (</a:t>
            </a:r>
            <a:r>
              <a:rPr lang="da-DK" sz="3200" dirty="0" err="1"/>
              <a:t>Mountford</a:t>
            </a:r>
            <a:r>
              <a:rPr lang="da-DK" sz="3200" dirty="0"/>
              <a:t> et al., 2007; </a:t>
            </a:r>
            <a:r>
              <a:rPr lang="da-DK" sz="3200" dirty="0" err="1"/>
              <a:t>Potvin</a:t>
            </a:r>
            <a:r>
              <a:rPr lang="da-DK" sz="3200" dirty="0"/>
              <a:t> et al., 2017; Cano et al., 2018; Ghost et al., 2018; Miller et al., 2019; </a:t>
            </a:r>
            <a:r>
              <a:rPr lang="da-DK" sz="3200" dirty="0" err="1"/>
              <a:t>Squire</a:t>
            </a:r>
            <a:r>
              <a:rPr lang="da-DK" sz="3200" dirty="0"/>
              <a:t>, 2020; Roberts et al., 2021). </a:t>
            </a:r>
            <a:endParaRPr lang="en-GB" sz="3200" dirty="0">
              <a:ea typeface="Calibri"/>
              <a:cs typeface="Calibri"/>
            </a:endParaRPr>
          </a:p>
          <a:p>
            <a:pPr>
              <a:lnSpc>
                <a:spcPct val="90000"/>
              </a:lnSpc>
            </a:pPr>
            <a:r>
              <a:rPr lang="da-DK" sz="3200" dirty="0" err="1">
                <a:ea typeface="+mn-lt"/>
                <a:cs typeface="+mn-lt"/>
              </a:rPr>
              <a:t>Further</a:t>
            </a:r>
            <a:r>
              <a:rPr lang="da-DK" sz="3200" dirty="0">
                <a:ea typeface="+mn-lt"/>
                <a:cs typeface="+mn-lt"/>
              </a:rPr>
              <a:t> studies on </a:t>
            </a:r>
            <a:r>
              <a:rPr lang="da-DK" sz="3200" dirty="0" err="1">
                <a:ea typeface="+mn-lt"/>
                <a:cs typeface="+mn-lt"/>
              </a:rPr>
              <a:t>how</a:t>
            </a:r>
            <a:r>
              <a:rPr lang="da-DK" sz="3200" dirty="0">
                <a:ea typeface="+mn-lt"/>
                <a:cs typeface="+mn-lt"/>
              </a:rPr>
              <a:t> </a:t>
            </a:r>
            <a:r>
              <a:rPr lang="da-DK" sz="3200" b="1" dirty="0" err="1">
                <a:ea typeface="+mn-lt"/>
                <a:cs typeface="+mn-lt"/>
              </a:rPr>
              <a:t>academic</a:t>
            </a:r>
            <a:r>
              <a:rPr lang="da-DK" sz="3200" b="1" dirty="0">
                <a:ea typeface="+mn-lt"/>
                <a:cs typeface="+mn-lt"/>
              </a:rPr>
              <a:t> </a:t>
            </a:r>
            <a:r>
              <a:rPr lang="da-DK" sz="3200" b="1" dirty="0" err="1">
                <a:ea typeface="+mn-lt"/>
                <a:cs typeface="+mn-lt"/>
              </a:rPr>
              <a:t>staff</a:t>
            </a:r>
            <a:r>
              <a:rPr lang="da-DK" sz="3200" b="1" dirty="0">
                <a:ea typeface="+mn-lt"/>
                <a:cs typeface="+mn-lt"/>
              </a:rPr>
              <a:t> </a:t>
            </a:r>
            <a:r>
              <a:rPr lang="da-DK" sz="3200" b="1" dirty="0" err="1">
                <a:ea typeface="+mn-lt"/>
                <a:cs typeface="+mn-lt"/>
              </a:rPr>
              <a:t>identities</a:t>
            </a:r>
            <a:r>
              <a:rPr lang="da-DK" sz="3200" dirty="0">
                <a:ea typeface="+mn-lt"/>
                <a:cs typeface="+mn-lt"/>
              </a:rPr>
              <a:t> </a:t>
            </a:r>
            <a:r>
              <a:rPr lang="da-DK" sz="3200" dirty="0" err="1">
                <a:ea typeface="+mn-lt"/>
                <a:cs typeface="+mn-lt"/>
              </a:rPr>
              <a:t>influence</a:t>
            </a:r>
            <a:r>
              <a:rPr lang="da-DK" sz="3200" dirty="0">
                <a:ea typeface="+mn-lt"/>
                <a:cs typeface="+mn-lt"/>
              </a:rPr>
              <a:t> admissions decision-</a:t>
            </a:r>
            <a:r>
              <a:rPr lang="da-DK" sz="3200" dirty="0" err="1">
                <a:ea typeface="+mn-lt"/>
                <a:cs typeface="+mn-lt"/>
              </a:rPr>
              <a:t>making</a:t>
            </a:r>
            <a:r>
              <a:rPr lang="da-DK" sz="3200" dirty="0">
                <a:ea typeface="+mn-lt"/>
                <a:cs typeface="+mn-lt"/>
              </a:rPr>
              <a:t> (</a:t>
            </a:r>
            <a:r>
              <a:rPr lang="da-DK" sz="3200" dirty="0" err="1">
                <a:ea typeface="+mn-lt"/>
                <a:cs typeface="+mn-lt"/>
              </a:rPr>
              <a:t>Squire</a:t>
            </a:r>
            <a:r>
              <a:rPr lang="da-DK" sz="3200" dirty="0">
                <a:ea typeface="+mn-lt"/>
                <a:cs typeface="+mn-lt"/>
              </a:rPr>
              <a:t> 2020) </a:t>
            </a:r>
            <a:endParaRPr lang="da-DK" sz="3200" dirty="0">
              <a:ea typeface="Calibri"/>
              <a:cs typeface="Calibri"/>
            </a:endParaRPr>
          </a:p>
          <a:p>
            <a:pPr>
              <a:lnSpc>
                <a:spcPct val="90000"/>
              </a:lnSpc>
            </a:pPr>
            <a:r>
              <a:rPr lang="da-DK" sz="3200" err="1"/>
              <a:t>Many</a:t>
            </a:r>
            <a:r>
              <a:rPr lang="da-DK" sz="3200" dirty="0"/>
              <a:t> studies </a:t>
            </a:r>
            <a:r>
              <a:rPr lang="da-DK" sz="3200" err="1"/>
              <a:t>are</a:t>
            </a:r>
            <a:r>
              <a:rPr lang="da-DK" sz="3200" dirty="0"/>
              <a:t> </a:t>
            </a:r>
            <a:r>
              <a:rPr lang="da-DK" sz="3200" b="1" dirty="0"/>
              <a:t>US-</a:t>
            </a:r>
            <a:r>
              <a:rPr lang="da-DK" sz="3200" b="1" err="1"/>
              <a:t>focused</a:t>
            </a:r>
            <a:r>
              <a:rPr lang="da-DK" sz="3200" dirty="0"/>
              <a:t> (GRE, deliberative </a:t>
            </a:r>
            <a:r>
              <a:rPr lang="da-DK" sz="3200" err="1"/>
              <a:t>bureaucracy</a:t>
            </a:r>
            <a:r>
              <a:rPr lang="da-DK" sz="3200" dirty="0"/>
              <a:t>, </a:t>
            </a:r>
            <a:r>
              <a:rPr lang="da-DK" sz="3200" err="1"/>
              <a:t>holistic</a:t>
            </a:r>
            <a:r>
              <a:rPr lang="da-DK" sz="3200" dirty="0"/>
              <a:t> admissions), </a:t>
            </a:r>
            <a:r>
              <a:rPr lang="da-DK" sz="3200" b="1" err="1"/>
              <a:t>discipline-specific</a:t>
            </a:r>
            <a:r>
              <a:rPr lang="da-DK" sz="3200" dirty="0"/>
              <a:t>, </a:t>
            </a:r>
            <a:r>
              <a:rPr lang="da-DK" sz="3200" b="1" err="1"/>
              <a:t>few</a:t>
            </a:r>
            <a:r>
              <a:rPr lang="da-DK" sz="3200" b="1" dirty="0"/>
              <a:t> </a:t>
            </a:r>
            <a:r>
              <a:rPr lang="da-DK" sz="3200" b="1" err="1"/>
              <a:t>take</a:t>
            </a:r>
            <a:r>
              <a:rPr lang="da-DK" sz="3200" b="1" dirty="0"/>
              <a:t> an </a:t>
            </a:r>
            <a:r>
              <a:rPr lang="da-DK" sz="3200" b="1" err="1"/>
              <a:t>institutional</a:t>
            </a:r>
            <a:r>
              <a:rPr lang="da-DK" sz="3200" b="1" dirty="0"/>
              <a:t> approach</a:t>
            </a:r>
            <a:r>
              <a:rPr lang="da-DK" sz="3200" dirty="0"/>
              <a:t>. </a:t>
            </a:r>
            <a:endParaRPr lang="da-DK" sz="3200" dirty="0">
              <a:ea typeface="Calibri"/>
              <a:cs typeface="Calibri"/>
            </a:endParaRPr>
          </a:p>
        </p:txBody>
      </p:sp>
    </p:spTree>
    <p:extLst>
      <p:ext uri="{BB962C8B-B14F-4D97-AF65-F5344CB8AC3E}">
        <p14:creationId xmlns:p14="http://schemas.microsoft.com/office/powerpoint/2010/main" val="2861720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7F7F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56906"/>
            <a:ext cx="10515600" cy="1325563"/>
          </a:xfrm>
        </p:spPr>
        <p:txBody>
          <a:bodyPr wrap="square" anchor="ctr">
            <a:normAutofit/>
          </a:bodyPr>
          <a:lstStyle/>
          <a:p>
            <a:r>
              <a:rPr lang="en-GB" b="1">
                <a:latin typeface="Calibri"/>
                <a:ea typeface="Calibri"/>
                <a:cs typeface="Calibri"/>
              </a:rPr>
              <a:t>Pre-application as a ‘gatekeeping’ moment</a:t>
            </a:r>
          </a:p>
        </p:txBody>
      </p:sp>
      <p:sp>
        <p:nvSpPr>
          <p:cNvPr id="3" name="Content Placeholder 2"/>
          <p:cNvSpPr>
            <a:spLocks noGrp="1"/>
          </p:cNvSpPr>
          <p:nvPr>
            <p:ph sz="half" idx="1"/>
          </p:nvPr>
        </p:nvSpPr>
        <p:spPr>
          <a:xfrm>
            <a:off x="281861" y="1214718"/>
            <a:ext cx="6180228" cy="4438389"/>
          </a:xfrm>
        </p:spPr>
        <p:txBody>
          <a:bodyPr vert="horz" wrap="square" lIns="91440" tIns="45720" rIns="91440" bIns="45720" numCol="1" anchor="t" anchorCtr="0" compatLnSpc="1">
            <a:prstTxWarp prst="textNoShape">
              <a:avLst/>
            </a:prstTxWarp>
            <a:noAutofit/>
          </a:bodyPr>
          <a:lstStyle/>
          <a:p>
            <a:pPr>
              <a:lnSpc>
                <a:spcPct val="90000"/>
              </a:lnSpc>
            </a:pPr>
            <a:r>
              <a:rPr lang="en-GB" sz="2400"/>
              <a:t>Our study focuses on one neglected element of the doctoral admissions process: </a:t>
            </a:r>
            <a:r>
              <a:rPr lang="en-GB" sz="2400" b="1"/>
              <a:t>pre-application communications. </a:t>
            </a:r>
            <a:endParaRPr lang="en-GB" sz="2400" b="1">
              <a:cs typeface="Calibri"/>
            </a:endParaRPr>
          </a:p>
          <a:p>
            <a:pPr>
              <a:lnSpc>
                <a:spcPct val="90000"/>
              </a:lnSpc>
              <a:buChar char="•"/>
            </a:pPr>
            <a:endParaRPr lang="en-GB" sz="2400">
              <a:cs typeface="Calibri"/>
            </a:endParaRPr>
          </a:p>
          <a:p>
            <a:pPr>
              <a:lnSpc>
                <a:spcPct val="90000"/>
              </a:lnSpc>
            </a:pPr>
            <a:r>
              <a:rPr lang="en-GB" sz="2400"/>
              <a:t>For prospective doctoral applicants from underserved communities, the doctoral application process may be bewildering and difficult to navigate (see wealth of advice texts – YouTube videos, blog posts). </a:t>
            </a:r>
            <a:endParaRPr lang="en-GB" sz="2400">
              <a:cs typeface="Calibri"/>
            </a:endParaRPr>
          </a:p>
          <a:p>
            <a:pPr marL="0" indent="0">
              <a:lnSpc>
                <a:spcPct val="90000"/>
              </a:lnSpc>
              <a:buNone/>
            </a:pPr>
            <a:endParaRPr lang="en-GB" sz="2400">
              <a:cs typeface="Calibri"/>
            </a:endParaRPr>
          </a:p>
          <a:p>
            <a:pPr>
              <a:lnSpc>
                <a:spcPct val="90000"/>
              </a:lnSpc>
            </a:pPr>
            <a:r>
              <a:rPr lang="en-GB" sz="2400"/>
              <a:t>Equally, respondents to inquiries may make snap judgements, perhaps giving limited thought to their gatekeeping function. </a:t>
            </a:r>
            <a:endParaRPr lang="en-GB" sz="2400">
              <a:cs typeface="Calibri"/>
            </a:endParaRPr>
          </a:p>
        </p:txBody>
      </p:sp>
      <p:pic>
        <p:nvPicPr>
          <p:cNvPr id="4" name="Picture 4" descr="A picture containing bench, outdoor, park, metal&#10;&#10;Description automatically generated">
            <a:extLst>
              <a:ext uri="{FF2B5EF4-FFF2-40B4-BE49-F238E27FC236}">
                <a16:creationId xmlns:a16="http://schemas.microsoft.com/office/drawing/2014/main" id="{5B6D2D61-ABD8-CE37-A35D-C32AC1652696}"/>
              </a:ext>
            </a:extLst>
          </p:cNvPr>
          <p:cNvPicPr>
            <a:picLocks noChangeAspect="1"/>
          </p:cNvPicPr>
          <p:nvPr/>
        </p:nvPicPr>
        <p:blipFill rotWithShape="1">
          <a:blip r:embed="rId2"/>
          <a:srcRect l="17284" r="2" b="2"/>
          <a:stretch/>
        </p:blipFill>
        <p:spPr>
          <a:xfrm>
            <a:off x="6856019" y="1934308"/>
            <a:ext cx="4714658" cy="3812088"/>
          </a:xfrm>
          <a:prstGeom prst="rect">
            <a:avLst/>
          </a:prstGeom>
          <a:noFill/>
        </p:spPr>
      </p:pic>
    </p:spTree>
    <p:extLst>
      <p:ext uri="{BB962C8B-B14F-4D97-AF65-F5344CB8AC3E}">
        <p14:creationId xmlns:p14="http://schemas.microsoft.com/office/powerpoint/2010/main" val="1358226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7F7F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E2EFA-0272-8FD6-D09D-F9451A5282D9}"/>
              </a:ext>
            </a:extLst>
          </p:cNvPr>
          <p:cNvSpPr>
            <a:spLocks noGrp="1"/>
          </p:cNvSpPr>
          <p:nvPr>
            <p:ph type="title"/>
          </p:nvPr>
        </p:nvSpPr>
        <p:spPr>
          <a:xfrm>
            <a:off x="1261012" y="170302"/>
            <a:ext cx="9971412" cy="662955"/>
          </a:xfrm>
        </p:spPr>
        <p:txBody>
          <a:bodyPr wrap="square" anchor="ctr">
            <a:normAutofit/>
          </a:bodyPr>
          <a:lstStyle/>
          <a:p>
            <a:r>
              <a:rPr lang="en-GB" sz="3700" b="1" dirty="0">
                <a:latin typeface="Calibri"/>
                <a:ea typeface="Calibri"/>
                <a:cs typeface="Calibri"/>
              </a:rPr>
              <a:t>PADC projects - summary</a:t>
            </a:r>
          </a:p>
        </p:txBody>
      </p:sp>
      <p:sp>
        <p:nvSpPr>
          <p:cNvPr id="4" name="Rectangle: Rounded Corners 3">
            <a:extLst>
              <a:ext uri="{FF2B5EF4-FFF2-40B4-BE49-F238E27FC236}">
                <a16:creationId xmlns:a16="http://schemas.microsoft.com/office/drawing/2014/main" id="{24805AC1-9796-25CF-7593-73AC53869E5B}"/>
              </a:ext>
            </a:extLst>
          </p:cNvPr>
          <p:cNvSpPr/>
          <p:nvPr/>
        </p:nvSpPr>
        <p:spPr>
          <a:xfrm>
            <a:off x="187738" y="828261"/>
            <a:ext cx="5908260" cy="170069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GB" sz="2400" b="1" dirty="0">
                <a:latin typeface="Calibri"/>
              </a:rPr>
              <a:t>EMPIRICAL: </a:t>
            </a:r>
            <a:r>
              <a:rPr lang="en-GB" sz="2400" dirty="0">
                <a:latin typeface="Calibri"/>
              </a:rPr>
              <a:t>How supervisors (diaries + FGDs), DPGRs and POs (semi-structured interviews) make decisions about responding to potential doctoral applicants</a:t>
            </a:r>
            <a:endParaRPr lang="en-GB" sz="2400" dirty="0">
              <a:ea typeface="Calibri" panose="020F0502020204030204"/>
              <a:cs typeface="Calibri" panose="020F0502020204030204"/>
            </a:endParaRPr>
          </a:p>
        </p:txBody>
      </p:sp>
      <p:sp>
        <p:nvSpPr>
          <p:cNvPr id="5" name="Rectangle: Rounded Corners 4">
            <a:extLst>
              <a:ext uri="{FF2B5EF4-FFF2-40B4-BE49-F238E27FC236}">
                <a16:creationId xmlns:a16="http://schemas.microsoft.com/office/drawing/2014/main" id="{51553217-27C5-46D0-7D3C-BC4CE7A2CF27}"/>
              </a:ext>
            </a:extLst>
          </p:cNvPr>
          <p:cNvSpPr/>
          <p:nvPr/>
        </p:nvSpPr>
        <p:spPr>
          <a:xfrm>
            <a:off x="6095999" y="828261"/>
            <a:ext cx="5908260" cy="170069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en-GB" sz="2400" b="1" dirty="0">
                <a:latin typeface="Calibri"/>
                <a:ea typeface="Segoe UI"/>
                <a:cs typeface="Segoe UI"/>
              </a:rPr>
              <a:t>EMPIRICAL: </a:t>
            </a:r>
            <a:r>
              <a:rPr lang="en-GB" sz="2400" dirty="0">
                <a:latin typeface="Calibri"/>
                <a:ea typeface="Segoe UI"/>
                <a:cs typeface="Segoe UI"/>
              </a:rPr>
              <a:t>To evaluate Doctoral College/ departmental webpages on PGR admissions</a:t>
            </a:r>
            <a:endParaRPr lang="en-GB" sz="2400" dirty="0">
              <a:ea typeface="Calibri" panose="020F0502020204030204"/>
              <a:cs typeface="Segoe UI"/>
            </a:endParaRPr>
          </a:p>
        </p:txBody>
      </p:sp>
      <p:sp>
        <p:nvSpPr>
          <p:cNvPr id="7" name="Rectangle: Rounded Corners 6">
            <a:extLst>
              <a:ext uri="{FF2B5EF4-FFF2-40B4-BE49-F238E27FC236}">
                <a16:creationId xmlns:a16="http://schemas.microsoft.com/office/drawing/2014/main" id="{619FE54D-A812-652A-5B6A-64850D03F368}"/>
              </a:ext>
            </a:extLst>
          </p:cNvPr>
          <p:cNvSpPr/>
          <p:nvPr/>
        </p:nvSpPr>
        <p:spPr>
          <a:xfrm>
            <a:off x="99390" y="4417392"/>
            <a:ext cx="5897217" cy="213139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en-US" sz="2400" b="1" dirty="0">
                <a:solidFill>
                  <a:schemeClr val="bg1"/>
                </a:solidFill>
                <a:ea typeface="Calibri"/>
                <a:cs typeface="Calibri"/>
              </a:rPr>
              <a:t>ACTION: Briefings</a:t>
            </a:r>
            <a:r>
              <a:rPr lang="en-US" sz="2400" dirty="0">
                <a:solidFill>
                  <a:schemeClr val="bg1"/>
                </a:solidFill>
                <a:ea typeface="Calibri"/>
                <a:cs typeface="Calibri"/>
              </a:rPr>
              <a:t> for supervisors and departments/institutions;</a:t>
            </a:r>
            <a:r>
              <a:rPr lang="en-US" sz="2400" b="1" dirty="0">
                <a:solidFill>
                  <a:schemeClr val="bg1"/>
                </a:solidFill>
                <a:ea typeface="Calibri"/>
                <a:cs typeface="Calibri"/>
              </a:rPr>
              <a:t> workshops</a:t>
            </a:r>
            <a:r>
              <a:rPr lang="en-US" sz="2400" dirty="0">
                <a:solidFill>
                  <a:schemeClr val="bg1"/>
                </a:solidFill>
                <a:ea typeface="Calibri"/>
                <a:cs typeface="Calibri"/>
              </a:rPr>
              <a:t> for supervisors (both projects) and Directors of PGR/</a:t>
            </a:r>
            <a:r>
              <a:rPr lang="en-US" sz="2400" dirty="0" err="1">
                <a:solidFill>
                  <a:schemeClr val="bg1"/>
                </a:solidFill>
                <a:ea typeface="Calibri"/>
                <a:cs typeface="Calibri"/>
              </a:rPr>
              <a:t>programme</a:t>
            </a:r>
            <a:r>
              <a:rPr lang="en-US" sz="2400" dirty="0">
                <a:solidFill>
                  <a:schemeClr val="bg1"/>
                </a:solidFill>
                <a:ea typeface="Calibri"/>
                <a:cs typeface="Calibri"/>
              </a:rPr>
              <a:t> officers;</a:t>
            </a:r>
            <a:r>
              <a:rPr lang="en-US" sz="2400" b="1" dirty="0">
                <a:solidFill>
                  <a:schemeClr val="bg1"/>
                </a:solidFill>
                <a:ea typeface="Calibri"/>
                <a:cs typeface="Calibri"/>
              </a:rPr>
              <a:t> kit</a:t>
            </a:r>
            <a:r>
              <a:rPr lang="en-US" sz="2400" dirty="0">
                <a:solidFill>
                  <a:schemeClr val="bg1"/>
                </a:solidFill>
                <a:ea typeface="Calibri"/>
                <a:cs typeface="Calibri"/>
              </a:rPr>
              <a:t> for facilitators to run the workshop activities </a:t>
            </a:r>
          </a:p>
        </p:txBody>
      </p:sp>
      <p:sp>
        <p:nvSpPr>
          <p:cNvPr id="9" name="Rectangle: Rounded Corners 8">
            <a:extLst>
              <a:ext uri="{FF2B5EF4-FFF2-40B4-BE49-F238E27FC236}">
                <a16:creationId xmlns:a16="http://schemas.microsoft.com/office/drawing/2014/main" id="{F1546E5D-CDC7-5695-A1EA-CB5F0B6B5801}"/>
              </a:ext>
            </a:extLst>
          </p:cNvPr>
          <p:cNvSpPr/>
          <p:nvPr/>
        </p:nvSpPr>
        <p:spPr>
          <a:xfrm>
            <a:off x="5996608" y="4417390"/>
            <a:ext cx="6007651" cy="2131391"/>
          </a:xfrm>
          <a:prstGeom prst="round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en-GB" sz="2400" b="1" dirty="0">
                <a:latin typeface="Calibri"/>
                <a:ea typeface="Arial"/>
                <a:cs typeface="Arial"/>
              </a:rPr>
              <a:t>ACTION:</a:t>
            </a:r>
            <a:r>
              <a:rPr lang="en-GB" sz="2400" dirty="0">
                <a:latin typeface="Calibri"/>
                <a:ea typeface="Arial"/>
                <a:cs typeface="Arial"/>
              </a:rPr>
              <a:t> To </a:t>
            </a:r>
            <a:r>
              <a:rPr lang="en-GB" sz="2400" b="1" dirty="0">
                <a:latin typeface="Calibri"/>
                <a:ea typeface="Arial"/>
                <a:cs typeface="Arial"/>
              </a:rPr>
              <a:t>create a video resource</a:t>
            </a:r>
            <a:r>
              <a:rPr lang="en-GB" sz="2400" dirty="0">
                <a:latin typeface="Calibri"/>
                <a:ea typeface="Arial"/>
                <a:cs typeface="Arial"/>
              </a:rPr>
              <a:t> which seeks to demystify the process of finding a supervisor.</a:t>
            </a:r>
            <a:endParaRPr lang="en-GB" sz="2000" dirty="0">
              <a:ea typeface="Calibri" panose="020F0502020204030204"/>
              <a:cs typeface="Arial"/>
            </a:endParaRPr>
          </a:p>
        </p:txBody>
      </p:sp>
      <p:sp>
        <p:nvSpPr>
          <p:cNvPr id="10" name="Rectangle: Rounded Corners 9">
            <a:extLst>
              <a:ext uri="{FF2B5EF4-FFF2-40B4-BE49-F238E27FC236}">
                <a16:creationId xmlns:a16="http://schemas.microsoft.com/office/drawing/2014/main" id="{885BB0B6-BA2D-1FEC-AF02-269B0FA0AEAB}"/>
              </a:ext>
            </a:extLst>
          </p:cNvPr>
          <p:cNvSpPr/>
          <p:nvPr/>
        </p:nvSpPr>
        <p:spPr>
          <a:xfrm>
            <a:off x="5996606" y="2617304"/>
            <a:ext cx="6007651" cy="1700695"/>
          </a:xfrm>
          <a:prstGeom prst="round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en-GB" sz="2400" b="1" dirty="0">
                <a:solidFill>
                  <a:schemeClr val="bg1"/>
                </a:solidFill>
                <a:ea typeface="Calibri" panose="020F0502020204030204"/>
                <a:cs typeface="Calibri" panose="020F0502020204030204"/>
              </a:rPr>
              <a:t>EMPIRICAL: R</a:t>
            </a:r>
            <a:r>
              <a:rPr lang="en-GB" sz="2400" dirty="0">
                <a:solidFill>
                  <a:schemeClr val="bg1"/>
                </a:solidFill>
                <a:ea typeface="Calibri" panose="020F0502020204030204"/>
                <a:cs typeface="Calibri" panose="020F0502020204030204"/>
              </a:rPr>
              <a:t>eview of existing extra-institutional video resources which inform students about how to approach a supervisor</a:t>
            </a:r>
          </a:p>
        </p:txBody>
      </p:sp>
      <p:sp>
        <p:nvSpPr>
          <p:cNvPr id="11" name="Rectangle: Rounded Corners 10">
            <a:extLst>
              <a:ext uri="{FF2B5EF4-FFF2-40B4-BE49-F238E27FC236}">
                <a16:creationId xmlns:a16="http://schemas.microsoft.com/office/drawing/2014/main" id="{1FBCDA0F-B0B4-931C-C100-3F32B4DD88B9}"/>
              </a:ext>
            </a:extLst>
          </p:cNvPr>
          <p:cNvSpPr/>
          <p:nvPr/>
        </p:nvSpPr>
        <p:spPr>
          <a:xfrm>
            <a:off x="99388" y="2617302"/>
            <a:ext cx="5897216" cy="1700696"/>
          </a:xfrm>
          <a:prstGeom prst="round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a:lnSpc>
                <a:spcPct val="90000"/>
              </a:lnSpc>
              <a:spcBef>
                <a:spcPts val="1000"/>
              </a:spcBef>
            </a:pPr>
            <a:r>
              <a:rPr lang="en-GB" sz="2400" b="1" dirty="0">
                <a:solidFill>
                  <a:schemeClr val="bg1"/>
                </a:solidFill>
                <a:ea typeface="Calibri" panose="020F0502020204030204"/>
                <a:cs typeface="Calibri" panose="020F0502020204030204"/>
              </a:rPr>
              <a:t>EMPIRICAL: H</a:t>
            </a:r>
            <a:r>
              <a:rPr lang="en-GB" sz="2400" dirty="0">
                <a:solidFill>
                  <a:schemeClr val="bg1"/>
                </a:solidFill>
                <a:ea typeface="Calibri" panose="020F0502020204030204"/>
                <a:cs typeface="Calibri" panose="020F0502020204030204"/>
              </a:rPr>
              <a:t>ow current doctoral students from </a:t>
            </a:r>
            <a:r>
              <a:rPr lang="en-GB" sz="2400" dirty="0" err="1">
                <a:solidFill>
                  <a:schemeClr val="bg1"/>
                </a:solidFill>
                <a:ea typeface="Calibri" panose="020F0502020204030204"/>
                <a:cs typeface="Calibri" panose="020F0502020204030204"/>
              </a:rPr>
              <a:t>minoritised</a:t>
            </a:r>
            <a:r>
              <a:rPr lang="en-GB" sz="2400" dirty="0">
                <a:solidFill>
                  <a:schemeClr val="bg1"/>
                </a:solidFill>
                <a:ea typeface="Calibri" panose="020F0502020204030204"/>
                <a:cs typeface="Calibri" panose="020F0502020204030204"/>
              </a:rPr>
              <a:t> social groups navigated locating a doctoral supervisor (semi-structured interviews)</a:t>
            </a:r>
          </a:p>
        </p:txBody>
      </p:sp>
    </p:spTree>
    <p:extLst>
      <p:ext uri="{BB962C8B-B14F-4D97-AF65-F5344CB8AC3E}">
        <p14:creationId xmlns:p14="http://schemas.microsoft.com/office/powerpoint/2010/main" val="3438668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7F7F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E2EFA-0272-8FD6-D09D-F9451A5282D9}"/>
              </a:ext>
            </a:extLst>
          </p:cNvPr>
          <p:cNvSpPr>
            <a:spLocks noGrp="1"/>
          </p:cNvSpPr>
          <p:nvPr>
            <p:ph type="title"/>
          </p:nvPr>
        </p:nvSpPr>
        <p:spPr>
          <a:xfrm>
            <a:off x="3042139" y="130663"/>
            <a:ext cx="5732585" cy="1325563"/>
          </a:xfrm>
        </p:spPr>
        <p:txBody>
          <a:bodyPr wrap="square" anchor="ctr">
            <a:normAutofit/>
          </a:bodyPr>
          <a:lstStyle/>
          <a:p>
            <a:pPr algn="ctr"/>
            <a:r>
              <a:rPr lang="en-US" sz="3700" b="1" dirty="0">
                <a:latin typeface="Calibri"/>
                <a:ea typeface="+mj-lt"/>
                <a:cs typeface="+mj-lt"/>
              </a:rPr>
              <a:t>Web Review </a:t>
            </a:r>
            <a:endParaRPr lang="en-GB" sz="3700" dirty="0">
              <a:latin typeface="Calibri"/>
              <a:ea typeface="+mj-lt"/>
              <a:cs typeface="+mj-lt"/>
            </a:endParaRPr>
          </a:p>
          <a:p>
            <a:pPr>
              <a:lnSpc>
                <a:spcPct val="90000"/>
              </a:lnSpc>
            </a:pPr>
            <a:endParaRPr lang="en-GB" sz="3700">
              <a:ea typeface="Calibri Light"/>
              <a:cs typeface="Calibri Light"/>
            </a:endParaRPr>
          </a:p>
        </p:txBody>
      </p:sp>
      <p:sp>
        <p:nvSpPr>
          <p:cNvPr id="3" name="Content Placeholder 2">
            <a:extLst>
              <a:ext uri="{FF2B5EF4-FFF2-40B4-BE49-F238E27FC236}">
                <a16:creationId xmlns:a16="http://schemas.microsoft.com/office/drawing/2014/main" id="{B3A7624D-504D-312E-5982-BE3FFE7877D5}"/>
              </a:ext>
            </a:extLst>
          </p:cNvPr>
          <p:cNvSpPr>
            <a:spLocks noGrp="1"/>
          </p:cNvSpPr>
          <p:nvPr>
            <p:ph sz="half" idx="1"/>
          </p:nvPr>
        </p:nvSpPr>
        <p:spPr>
          <a:xfrm>
            <a:off x="417444" y="1008185"/>
            <a:ext cx="11663779" cy="5400598"/>
          </a:xfrm>
        </p:spPr>
        <p:txBody>
          <a:bodyPr vert="horz" wrap="square" lIns="91440" tIns="45720" rIns="91440" bIns="45720" numCol="1" anchor="t" anchorCtr="0" compatLnSpc="1">
            <a:prstTxWarp prst="textNoShape">
              <a:avLst/>
            </a:prstTxWarp>
            <a:noAutofit/>
          </a:bodyPr>
          <a:lstStyle/>
          <a:p>
            <a:pPr marL="0" indent="0">
              <a:buNone/>
            </a:pPr>
            <a:endParaRPr lang="en-US" sz="2400" dirty="0">
              <a:ea typeface="+mn-lt"/>
              <a:cs typeface="+mn-lt"/>
            </a:endParaRPr>
          </a:p>
          <a:p>
            <a:r>
              <a:rPr lang="en-US" dirty="0">
                <a:ea typeface="+mn-lt"/>
                <a:cs typeface="+mn-lt"/>
              </a:rPr>
              <a:t>Good practices identified in several departments:</a:t>
            </a:r>
          </a:p>
          <a:p>
            <a:pPr marL="1028700" lvl="1"/>
            <a:r>
              <a:rPr lang="en-US" sz="2800" b="1" dirty="0">
                <a:ea typeface="+mn-lt"/>
                <a:cs typeface="+mn-lt"/>
              </a:rPr>
              <a:t>clearly explained scholarship details</a:t>
            </a:r>
            <a:r>
              <a:rPr lang="en-US" sz="2800" dirty="0">
                <a:ea typeface="+mn-lt"/>
                <a:cs typeface="+mn-lt"/>
              </a:rPr>
              <a:t> </a:t>
            </a:r>
            <a:r>
              <a:rPr lang="en-US" sz="2800" i="0" u="none" strike="noStrike" baseline="0" dirty="0">
                <a:ea typeface="+mn-lt"/>
                <a:cs typeface="+mn-lt"/>
              </a:rPr>
              <a:t>and</a:t>
            </a:r>
            <a:r>
              <a:rPr lang="en-US" sz="2800" dirty="0">
                <a:ea typeface="+mn-lt"/>
                <a:cs typeface="+mn-lt"/>
              </a:rPr>
              <a:t> </a:t>
            </a:r>
            <a:r>
              <a:rPr lang="en-US" sz="2800" b="1" dirty="0">
                <a:ea typeface="+mn-lt"/>
                <a:cs typeface="+mn-lt"/>
              </a:rPr>
              <a:t>application procedures</a:t>
            </a:r>
          </a:p>
          <a:p>
            <a:pPr marL="1028700" lvl="1"/>
            <a:r>
              <a:rPr lang="en-US" sz="2800" dirty="0">
                <a:ea typeface="+mn-lt"/>
                <a:cs typeface="+mn-lt"/>
              </a:rPr>
              <a:t>explicit guidance for applicants</a:t>
            </a:r>
            <a:r>
              <a:rPr lang="en-US" sz="2800" i="0" u="none" strike="noStrike" baseline="0" dirty="0">
                <a:ea typeface="+mn-lt"/>
                <a:cs typeface="+mn-lt"/>
              </a:rPr>
              <a:t> to </a:t>
            </a:r>
            <a:r>
              <a:rPr lang="en-US" sz="2800" b="1" dirty="0">
                <a:ea typeface="+mn-lt"/>
                <a:cs typeface="+mn-lt"/>
              </a:rPr>
              <a:t>prepare/draft research proposals</a:t>
            </a:r>
          </a:p>
          <a:p>
            <a:pPr marL="1028700" lvl="1"/>
            <a:r>
              <a:rPr lang="en-US" sz="2800" dirty="0">
                <a:ea typeface="+mn-lt"/>
                <a:cs typeface="+mn-lt"/>
              </a:rPr>
              <a:t>a ‘research degree application </a:t>
            </a:r>
            <a:r>
              <a:rPr lang="en-US" sz="2800" b="1" dirty="0">
                <a:ea typeface="+mn-lt"/>
                <a:cs typeface="+mn-lt"/>
              </a:rPr>
              <a:t>checklist</a:t>
            </a:r>
            <a:r>
              <a:rPr lang="en-US" sz="2800" dirty="0">
                <a:ea typeface="+mn-lt"/>
                <a:cs typeface="+mn-lt"/>
              </a:rPr>
              <a:t>’ with essential steps </a:t>
            </a:r>
            <a:r>
              <a:rPr lang="en-US" sz="2800" b="0" i="0" u="none" strike="noStrike" baseline="0" dirty="0">
                <a:ea typeface="+mn-lt"/>
                <a:cs typeface="+mn-lt"/>
              </a:rPr>
              <a:t>and </a:t>
            </a:r>
            <a:r>
              <a:rPr lang="en-US" sz="2800" dirty="0">
                <a:ea typeface="+mn-lt"/>
                <a:cs typeface="+mn-lt"/>
              </a:rPr>
              <a:t>guidance for applicants prior </a:t>
            </a:r>
            <a:r>
              <a:rPr lang="en-US" sz="2800" b="0" i="0" u="none" strike="noStrike" baseline="0" dirty="0">
                <a:ea typeface="+mn-lt"/>
                <a:cs typeface="+mn-lt"/>
              </a:rPr>
              <a:t>to</a:t>
            </a:r>
            <a:r>
              <a:rPr lang="en-US" sz="2800" dirty="0">
                <a:ea typeface="+mn-lt"/>
                <a:cs typeface="+mn-lt"/>
              </a:rPr>
              <a:t> their formal application</a:t>
            </a:r>
            <a:r>
              <a:rPr lang="en-US" sz="2800" b="0" i="0" u="none" strike="noStrike" baseline="0" dirty="0">
                <a:ea typeface="+mn-lt"/>
                <a:cs typeface="+mn-lt"/>
              </a:rPr>
              <a:t>.</a:t>
            </a:r>
          </a:p>
          <a:p>
            <a:pPr marL="1028700" lvl="1"/>
            <a:endParaRPr lang="en-US" dirty="0">
              <a:ea typeface="+mn-lt"/>
              <a:cs typeface="+mn-lt"/>
            </a:endParaRPr>
          </a:p>
          <a:p>
            <a:r>
              <a:rPr lang="en-US" dirty="0">
                <a:ea typeface="+mn-lt"/>
                <a:cs typeface="+mn-lt"/>
              </a:rPr>
              <a:t>However, information on the </a:t>
            </a:r>
            <a:r>
              <a:rPr lang="en-US" b="1" dirty="0">
                <a:ea typeface="+mn-lt"/>
                <a:cs typeface="+mn-lt"/>
              </a:rPr>
              <a:t>decision-making process </a:t>
            </a:r>
            <a:r>
              <a:rPr lang="en-US" dirty="0">
                <a:ea typeface="+mn-lt"/>
                <a:cs typeface="+mn-lt"/>
              </a:rPr>
              <a:t>and EDI-related guidance and information have been rarely found on webpages.</a:t>
            </a:r>
          </a:p>
          <a:p>
            <a:endParaRPr lang="en-GB" sz="1600">
              <a:ea typeface="+mn-lt"/>
              <a:cs typeface="+mn-lt"/>
            </a:endParaRPr>
          </a:p>
          <a:p>
            <a:endParaRPr lang="en-GB" sz="1400">
              <a:ea typeface="+mn-lt"/>
              <a:cs typeface="+mn-lt"/>
            </a:endParaRPr>
          </a:p>
          <a:p>
            <a:pPr>
              <a:lnSpc>
                <a:spcPct val="90000"/>
              </a:lnSpc>
            </a:pPr>
            <a:endParaRPr lang="en-GB" sz="1200">
              <a:ea typeface="Calibri"/>
              <a:cs typeface="Calibri"/>
            </a:endParaRPr>
          </a:p>
        </p:txBody>
      </p:sp>
    </p:spTree>
    <p:extLst>
      <p:ext uri="{BB962C8B-B14F-4D97-AF65-F5344CB8AC3E}">
        <p14:creationId xmlns:p14="http://schemas.microsoft.com/office/powerpoint/2010/main" val="2134247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7F7F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59E29-8DDA-AF58-5CDB-CFF3829DD459}"/>
              </a:ext>
            </a:extLst>
          </p:cNvPr>
          <p:cNvSpPr>
            <a:spLocks noGrp="1"/>
          </p:cNvSpPr>
          <p:nvPr>
            <p:ph type="title"/>
          </p:nvPr>
        </p:nvSpPr>
        <p:spPr>
          <a:xfrm>
            <a:off x="555811" y="1207"/>
            <a:ext cx="12049368" cy="1066800"/>
          </a:xfrm>
        </p:spPr>
        <p:txBody>
          <a:bodyPr/>
          <a:lstStyle/>
          <a:p>
            <a:br>
              <a:rPr lang="en-US" sz="2800" b="1">
                <a:latin typeface="Calibri"/>
                <a:cs typeface="Calibri"/>
              </a:rPr>
            </a:br>
            <a:r>
              <a:rPr lang="en-US" sz="3200" b="1">
                <a:latin typeface="Calibri"/>
                <a:ea typeface="Calibri"/>
                <a:cs typeface="Calibri"/>
              </a:rPr>
              <a:t>Stakeholders 1 &amp; 2: Directors of PGR and </a:t>
            </a:r>
            <a:r>
              <a:rPr lang="en-US" sz="3200" b="1" err="1">
                <a:latin typeface="Calibri"/>
                <a:ea typeface="Calibri"/>
                <a:cs typeface="Calibri"/>
              </a:rPr>
              <a:t>Programme</a:t>
            </a:r>
            <a:r>
              <a:rPr lang="en-US" sz="3200" b="1">
                <a:latin typeface="Calibri"/>
                <a:ea typeface="Calibri"/>
                <a:cs typeface="Calibri"/>
              </a:rPr>
              <a:t> Officers </a:t>
            </a:r>
            <a:endParaRPr lang="en-US" sz="3200" b="1">
              <a:latin typeface="Calibri"/>
              <a:ea typeface="Calibri"/>
            </a:endParaRPr>
          </a:p>
        </p:txBody>
      </p:sp>
      <p:sp>
        <p:nvSpPr>
          <p:cNvPr id="3" name="Content Placeholder 2">
            <a:extLst>
              <a:ext uri="{FF2B5EF4-FFF2-40B4-BE49-F238E27FC236}">
                <a16:creationId xmlns:a16="http://schemas.microsoft.com/office/drawing/2014/main" id="{B3C093B1-150C-E76F-1DEC-957AB2422FD6}"/>
              </a:ext>
            </a:extLst>
          </p:cNvPr>
          <p:cNvSpPr>
            <a:spLocks noGrp="1"/>
          </p:cNvSpPr>
          <p:nvPr>
            <p:ph idx="1"/>
          </p:nvPr>
        </p:nvSpPr>
        <p:spPr>
          <a:xfrm>
            <a:off x="54707" y="1346200"/>
            <a:ext cx="7935479" cy="5349924"/>
          </a:xfrm>
        </p:spPr>
        <p:txBody>
          <a:bodyPr vert="horz" wrap="square" lIns="91440" tIns="45720" rIns="91440" bIns="45720" numCol="1" anchor="t" anchorCtr="0" compatLnSpc="1">
            <a:prstTxWarp prst="textNoShape">
              <a:avLst/>
            </a:prstTxWarp>
            <a:noAutofit/>
          </a:bodyPr>
          <a:lstStyle/>
          <a:p>
            <a:pPr marL="342900" indent="-342900">
              <a:spcBef>
                <a:spcPts val="0"/>
              </a:spcBef>
            </a:pPr>
            <a:r>
              <a:rPr lang="en-GB" sz="2400" dirty="0">
                <a:ea typeface="+mn-lt"/>
                <a:cs typeface="+mn-lt"/>
              </a:rPr>
              <a:t>The role of </a:t>
            </a:r>
            <a:r>
              <a:rPr lang="en-GB" sz="2400" b="1" dirty="0">
                <a:ea typeface="+mn-lt"/>
                <a:cs typeface="+mn-lt"/>
              </a:rPr>
              <a:t>Director of PGR</a:t>
            </a:r>
            <a:r>
              <a:rPr lang="en-GB" sz="2400" dirty="0">
                <a:ea typeface="+mn-lt"/>
                <a:cs typeface="+mn-lt"/>
              </a:rPr>
              <a:t> varies in terms of involvement in PADC/gatekeeping</a:t>
            </a:r>
            <a:r>
              <a:rPr lang="zh-CN" altLang="en-US" sz="2400" dirty="0">
                <a:ea typeface="宋体"/>
                <a:cs typeface="Calibri"/>
              </a:rPr>
              <a:t> </a:t>
            </a:r>
            <a:endParaRPr lang="en-US" altLang="zh-CN" sz="2400" dirty="0">
              <a:ea typeface="Calibri"/>
              <a:cs typeface="Calibri"/>
            </a:endParaRPr>
          </a:p>
          <a:p>
            <a:pPr marL="342900" indent="-342900">
              <a:spcBef>
                <a:spcPts val="0"/>
              </a:spcBef>
            </a:pPr>
            <a:endParaRPr lang="en-US" sz="2400" dirty="0">
              <a:ea typeface="Calibri"/>
              <a:cs typeface="Calibri"/>
            </a:endParaRPr>
          </a:p>
          <a:p>
            <a:pPr>
              <a:spcBef>
                <a:spcPts val="0"/>
              </a:spcBef>
            </a:pPr>
            <a:r>
              <a:rPr lang="en-US" sz="2400" dirty="0">
                <a:cs typeface="Calibri"/>
              </a:rPr>
              <a:t>The role of </a:t>
            </a:r>
            <a:r>
              <a:rPr lang="en-US" sz="2400" b="1" dirty="0" err="1">
                <a:cs typeface="Calibri"/>
              </a:rPr>
              <a:t>Programme</a:t>
            </a:r>
            <a:r>
              <a:rPr lang="en-US" sz="2400" b="1" dirty="0">
                <a:cs typeface="Calibri"/>
              </a:rPr>
              <a:t> Officer</a:t>
            </a:r>
            <a:r>
              <a:rPr lang="en-US" sz="2400" dirty="0">
                <a:cs typeface="Calibri"/>
              </a:rPr>
              <a:t> varies in terms of PADC/ gatekeeping, e.g., filtering suitable applicants, sending rejection emails, deciding when to pass something on </a:t>
            </a:r>
            <a:endParaRPr lang="en-US" sz="2400" dirty="0">
              <a:ea typeface="Calibri"/>
              <a:cs typeface="Calibri"/>
            </a:endParaRPr>
          </a:p>
          <a:p>
            <a:pPr marL="0" indent="0">
              <a:spcBef>
                <a:spcPts val="0"/>
              </a:spcBef>
              <a:spcAft>
                <a:spcPts val="0"/>
              </a:spcAft>
              <a:buNone/>
            </a:pPr>
            <a:endParaRPr lang="en-US" sz="2400" dirty="0">
              <a:ea typeface="Calibri"/>
              <a:cs typeface="Calibri"/>
            </a:endParaRPr>
          </a:p>
          <a:p>
            <a:pPr>
              <a:spcBef>
                <a:spcPts val="0"/>
              </a:spcBef>
              <a:spcAft>
                <a:spcPts val="0"/>
              </a:spcAft>
            </a:pPr>
            <a:r>
              <a:rPr lang="en-US" sz="2400" dirty="0">
                <a:cs typeface="Calibri"/>
              </a:rPr>
              <a:t>POs and DPGRs want to make </a:t>
            </a:r>
            <a:r>
              <a:rPr lang="en-US" sz="2400" b="1" dirty="0">
                <a:cs typeface="Calibri"/>
              </a:rPr>
              <a:t>more inclusive websites</a:t>
            </a:r>
            <a:r>
              <a:rPr lang="en-US" sz="2400" dirty="0">
                <a:cs typeface="Calibri"/>
              </a:rPr>
              <a:t>; websites are often a site of confusion for staff and applicants </a:t>
            </a:r>
            <a:endParaRPr lang="en-US" sz="2400" dirty="0">
              <a:ea typeface="+mn-lt"/>
              <a:cs typeface="+mn-lt"/>
            </a:endParaRPr>
          </a:p>
          <a:p>
            <a:pPr>
              <a:spcBef>
                <a:spcPts val="0"/>
              </a:spcBef>
            </a:pPr>
            <a:endParaRPr lang="en-US" sz="2400" dirty="0">
              <a:ea typeface="Calibri"/>
              <a:cs typeface="Calibri"/>
            </a:endParaRPr>
          </a:p>
          <a:p>
            <a:pPr>
              <a:spcBef>
                <a:spcPts val="0"/>
              </a:spcBef>
              <a:spcAft>
                <a:spcPts val="0"/>
              </a:spcAft>
            </a:pPr>
            <a:r>
              <a:rPr lang="en-US" sz="2400" dirty="0">
                <a:cs typeface="Calibri"/>
              </a:rPr>
              <a:t>Broadly, POs and DPGRs often </a:t>
            </a:r>
            <a:r>
              <a:rPr lang="en-US" sz="2400" err="1">
                <a:cs typeface="Calibri"/>
              </a:rPr>
              <a:t>emphasised</a:t>
            </a:r>
            <a:r>
              <a:rPr lang="en-US" sz="2400" dirty="0">
                <a:cs typeface="Calibri"/>
              </a:rPr>
              <a:t> their </a:t>
            </a:r>
            <a:r>
              <a:rPr lang="en-US" sz="2400" b="1" dirty="0">
                <a:cs typeface="Calibri"/>
              </a:rPr>
              <a:t>'equal' treatment</a:t>
            </a:r>
            <a:r>
              <a:rPr lang="en-US" sz="2400" dirty="0">
                <a:cs typeface="Calibri"/>
              </a:rPr>
              <a:t> of applicants – limited consideration of differentiated needs for information and  communication.</a:t>
            </a:r>
            <a:endParaRPr lang="en-US" sz="2400" dirty="0">
              <a:ea typeface="+mn-lt"/>
              <a:cs typeface="+mn-lt"/>
            </a:endParaRPr>
          </a:p>
          <a:p>
            <a:endParaRPr lang="en-US">
              <a:ea typeface="Calibri"/>
              <a:cs typeface="Calibri"/>
            </a:endParaRPr>
          </a:p>
        </p:txBody>
      </p:sp>
      <p:pic>
        <p:nvPicPr>
          <p:cNvPr id="4" name="Picture 4">
            <a:extLst>
              <a:ext uri="{FF2B5EF4-FFF2-40B4-BE49-F238E27FC236}">
                <a16:creationId xmlns:a16="http://schemas.microsoft.com/office/drawing/2014/main" id="{EE9559B2-1415-D304-706C-00C7EBBCD45A}"/>
              </a:ext>
            </a:extLst>
          </p:cNvPr>
          <p:cNvPicPr>
            <a:picLocks noChangeAspect="1"/>
          </p:cNvPicPr>
          <p:nvPr/>
        </p:nvPicPr>
        <p:blipFill>
          <a:blip r:embed="rId3"/>
          <a:stretch>
            <a:fillRect/>
          </a:stretch>
        </p:blipFill>
        <p:spPr>
          <a:xfrm>
            <a:off x="8196977" y="2132392"/>
            <a:ext cx="3734843" cy="3112919"/>
          </a:xfrm>
          <a:prstGeom prst="rect">
            <a:avLst/>
          </a:prstGeom>
        </p:spPr>
      </p:pic>
      <p:sp>
        <p:nvSpPr>
          <p:cNvPr id="5" name="TextBox 4">
            <a:extLst>
              <a:ext uri="{FF2B5EF4-FFF2-40B4-BE49-F238E27FC236}">
                <a16:creationId xmlns:a16="http://schemas.microsoft.com/office/drawing/2014/main" id="{0D7044B2-90AD-030C-DF60-001E1B2AAE14}"/>
              </a:ext>
            </a:extLst>
          </p:cNvPr>
          <p:cNvSpPr txBox="1"/>
          <p:nvPr/>
        </p:nvSpPr>
        <p:spPr>
          <a:xfrm>
            <a:off x="8102305" y="5500243"/>
            <a:ext cx="4031086" cy="2078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Calibri"/>
              </a:rPr>
              <a:t>Illustration by Dr Kate Carruthers Thomas</a:t>
            </a:r>
            <a:endParaRPr lang="en-US"/>
          </a:p>
        </p:txBody>
      </p:sp>
    </p:spTree>
    <p:extLst>
      <p:ext uri="{BB962C8B-B14F-4D97-AF65-F5344CB8AC3E}">
        <p14:creationId xmlns:p14="http://schemas.microsoft.com/office/powerpoint/2010/main" val="1353266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2408</Words>
  <Application>Microsoft Office PowerPoint</Application>
  <PresentationFormat>Widescreen</PresentationFormat>
  <Paragraphs>224</Paragraphs>
  <Slides>12</Slides>
  <Notes>5</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  Pre-application Doctoral Communications:  Exploring Institutional Gatekeeping in Doctoral Programme Admissions   </vt:lpstr>
      <vt:lpstr>Project Team </vt:lpstr>
      <vt:lpstr>What are pre-admissions doctoral communications (PADC)? </vt:lpstr>
      <vt:lpstr>What are pre-admissions doctoral communications (PADC)? </vt:lpstr>
      <vt:lpstr>EDI and doctoral admissions </vt:lpstr>
      <vt:lpstr>Pre-application as a ‘gatekeeping’ moment</vt:lpstr>
      <vt:lpstr>PADC projects - summary</vt:lpstr>
      <vt:lpstr>Web Review  </vt:lpstr>
      <vt:lpstr> Stakeholders 1 &amp; 2: Directors of PGR and Programme Officers </vt:lpstr>
      <vt:lpstr>Stakeholder 3: Supervisors </vt:lpstr>
      <vt:lpstr>Stakeholder 4:  Disadvantaged applicant groups? </vt:lpstr>
      <vt:lpstr>Final thoughts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Burford, James</dc:creator>
  <cp:lastModifiedBy>Burford, James</cp:lastModifiedBy>
  <cp:revision>237</cp:revision>
  <dcterms:created xsi:type="dcterms:W3CDTF">2023-06-06T08:26:20Z</dcterms:created>
  <dcterms:modified xsi:type="dcterms:W3CDTF">2023-07-03T13:32:55Z</dcterms:modified>
</cp:coreProperties>
</file>