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8" r:id="rId2"/>
    <p:sldId id="261" r:id="rId3"/>
    <p:sldId id="279" r:id="rId4"/>
    <p:sldId id="264" r:id="rId5"/>
    <p:sldId id="256" r:id="rId6"/>
    <p:sldId id="266" r:id="rId7"/>
    <p:sldId id="257" r:id="rId8"/>
    <p:sldId id="258" r:id="rId9"/>
    <p:sldId id="274" r:id="rId10"/>
    <p:sldId id="273" r:id="rId11"/>
    <p:sldId id="275" r:id="rId12"/>
    <p:sldId id="262" r:id="rId13"/>
    <p:sldId id="269" r:id="rId14"/>
    <p:sldId id="270" r:id="rId15"/>
    <p:sldId id="276" r:id="rId16"/>
    <p:sldId id="277" r:id="rId17"/>
    <p:sldId id="272" r:id="rId18"/>
    <p:sldId id="267" r:id="rId19"/>
    <p:sldId id="26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BDDB48-79F8-7E4B-9C7E-FA7DF7005BD0}" name="Julie Mansuy" initials="JM" userId="S::Julie.Mansuy@metropolitanschool.com::c0ad5e49-0e34-440e-916c-3d1ed080523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C1053"/>
    <a:srgbClr val="E8E8E8"/>
    <a:srgbClr val="B32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5258F5-2E1C-DDB7-4256-985696FD186F}" v="1375" dt="2025-06-17T10:45:15.395"/>
    <p1510:client id="{BFC68E37-32A6-CC22-CEDF-004D0A1E3B02}" v="5" dt="2025-06-18T07:51:23.0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Matt" userId="S::u4054120@live.warwick.ac.uk::b4fca0f6-1960-4925-ab8c-f2217213c053" providerId="AD" clId="Web-{40D50FAE-1C28-DCAC-2CBA-70CE8E1074DF}"/>
    <pc:docChg chg="modSld">
      <pc:chgData name="Phillips, Matt" userId="S::u4054120@live.warwick.ac.uk::b4fca0f6-1960-4925-ab8c-f2217213c053" providerId="AD" clId="Web-{40D50FAE-1C28-DCAC-2CBA-70CE8E1074DF}" dt="2024-08-13T11:32:34.549" v="56" actId="20577"/>
      <pc:docMkLst>
        <pc:docMk/>
      </pc:docMkLst>
      <pc:sldChg chg="addSp delSp modSp">
        <pc:chgData name="Phillips, Matt" userId="S::u4054120@live.warwick.ac.uk::b4fca0f6-1960-4925-ab8c-f2217213c053" providerId="AD" clId="Web-{40D50FAE-1C28-DCAC-2CBA-70CE8E1074DF}" dt="2024-08-13T11:32:06.611" v="50" actId="20577"/>
        <pc:sldMkLst>
          <pc:docMk/>
          <pc:sldMk cId="3441299605" sldId="256"/>
        </pc:sldMkLst>
      </pc:sldChg>
      <pc:sldChg chg="modSp">
        <pc:chgData name="Phillips, Matt" userId="S::u4054120@live.warwick.ac.uk::b4fca0f6-1960-4925-ab8c-f2217213c053" providerId="AD" clId="Web-{40D50FAE-1C28-DCAC-2CBA-70CE8E1074DF}" dt="2024-08-13T11:32:34.549" v="56" actId="20577"/>
        <pc:sldMkLst>
          <pc:docMk/>
          <pc:sldMk cId="3712105037" sldId="257"/>
        </pc:sldMkLst>
      </pc:sldChg>
    </pc:docChg>
  </pc:docChgLst>
  <pc:docChgLst>
    <pc:chgData name="Henderson, Emily" userId="S::u1473681@live.warwick.ac.uk::458bb493-12ef-48b7-b523-45c8beb60bbd" providerId="AD" clId="Web-{526FE9C1-2184-5971-EFA2-E9C2ADCE45CE}"/>
    <pc:docChg chg="delSld modSld">
      <pc:chgData name="Henderson, Emily" userId="S::u1473681@live.warwick.ac.uk::458bb493-12ef-48b7-b523-45c8beb60bbd" providerId="AD" clId="Web-{526FE9C1-2184-5971-EFA2-E9C2ADCE45CE}" dt="2025-06-12T08:33:20.700" v="3" actId="20577"/>
      <pc:docMkLst>
        <pc:docMk/>
      </pc:docMkLst>
      <pc:sldChg chg="modSp">
        <pc:chgData name="Henderson, Emily" userId="S::u1473681@live.warwick.ac.uk::458bb493-12ef-48b7-b523-45c8beb60bbd" providerId="AD" clId="Web-{526FE9C1-2184-5971-EFA2-E9C2ADCE45CE}" dt="2025-06-12T08:33:20.700" v="3" actId="20577"/>
        <pc:sldMkLst>
          <pc:docMk/>
          <pc:sldMk cId="1992471363" sldId="270"/>
        </pc:sldMkLst>
        <pc:spChg chg="mod">
          <ac:chgData name="Henderson, Emily" userId="S::u1473681@live.warwick.ac.uk::458bb493-12ef-48b7-b523-45c8beb60bbd" providerId="AD" clId="Web-{526FE9C1-2184-5971-EFA2-E9C2ADCE45CE}" dt="2025-06-12T08:33:20.700" v="3" actId="20577"/>
          <ac:spMkLst>
            <pc:docMk/>
            <pc:sldMk cId="1992471363" sldId="270"/>
            <ac:spMk id="2" creationId="{CE0EFD0E-2622-FF96-C607-F78D2A9EB175}"/>
          </ac:spMkLst>
        </pc:spChg>
      </pc:sldChg>
      <pc:sldChg chg="del">
        <pc:chgData name="Henderson, Emily" userId="S::u1473681@live.warwick.ac.uk::458bb493-12ef-48b7-b523-45c8beb60bbd" providerId="AD" clId="Web-{526FE9C1-2184-5971-EFA2-E9C2ADCE45CE}" dt="2025-06-12T08:32:38.105" v="0"/>
        <pc:sldMkLst>
          <pc:docMk/>
          <pc:sldMk cId="827718550" sldId="276"/>
        </pc:sldMkLst>
      </pc:sldChg>
    </pc:docChg>
  </pc:docChgLst>
  <pc:docChgLst>
    <pc:chgData name="Burford, James" userId="S::u2073631@live.warwick.ac.uk::bd385f0c-4074-4a86-be84-1b463e2a543f" providerId="AD" clId="Web-{8D5258F5-2E1C-DDB7-4256-985696FD186F}"/>
    <pc:docChg chg="addSld modSld">
      <pc:chgData name="Burford, James" userId="S::u2073631@live.warwick.ac.uk::bd385f0c-4074-4a86-be84-1b463e2a543f" providerId="AD" clId="Web-{8D5258F5-2E1C-DDB7-4256-985696FD186F}" dt="2025-06-17T10:45:15.051" v="1382" actId="20577"/>
      <pc:docMkLst>
        <pc:docMk/>
      </pc:docMkLst>
      <pc:sldChg chg="modSp">
        <pc:chgData name="Burford, James" userId="S::u2073631@live.warwick.ac.uk::bd385f0c-4074-4a86-be84-1b463e2a543f" providerId="AD" clId="Web-{8D5258F5-2E1C-DDB7-4256-985696FD186F}" dt="2025-06-17T10:45:15.051" v="1382" actId="20577"/>
        <pc:sldMkLst>
          <pc:docMk/>
          <pc:sldMk cId="3712105037" sldId="257"/>
        </pc:sldMkLst>
        <pc:spChg chg="mod">
          <ac:chgData name="Burford, James" userId="S::u2073631@live.warwick.ac.uk::bd385f0c-4074-4a86-be84-1b463e2a543f" providerId="AD" clId="Web-{8D5258F5-2E1C-DDB7-4256-985696FD186F}" dt="2025-06-17T10:45:15.051" v="1382" actId="20577"/>
          <ac:spMkLst>
            <pc:docMk/>
            <pc:sldMk cId="3712105037" sldId="257"/>
            <ac:spMk id="4" creationId="{42393286-AD74-F3EB-D444-7D2F28609EF3}"/>
          </ac:spMkLst>
        </pc:spChg>
        <pc:picChg chg="mod">
          <ac:chgData name="Burford, James" userId="S::u2073631@live.warwick.ac.uk::bd385f0c-4074-4a86-be84-1b463e2a543f" providerId="AD" clId="Web-{8D5258F5-2E1C-DDB7-4256-985696FD186F}" dt="2025-06-17T08:11:59.224" v="1" actId="1076"/>
          <ac:picMkLst>
            <pc:docMk/>
            <pc:sldMk cId="3712105037" sldId="257"/>
            <ac:picMk id="2" creationId="{02CE3BF6-33B7-FB32-3EAC-AD83ED8BED55}"/>
          </ac:picMkLst>
        </pc:picChg>
      </pc:sldChg>
      <pc:sldChg chg="modSp">
        <pc:chgData name="Burford, James" userId="S::u2073631@live.warwick.ac.uk::bd385f0c-4074-4a86-be84-1b463e2a543f" providerId="AD" clId="Web-{8D5258F5-2E1C-DDB7-4256-985696FD186F}" dt="2025-06-17T08:12:09.506" v="2" actId="1076"/>
        <pc:sldMkLst>
          <pc:docMk/>
          <pc:sldMk cId="3670490915" sldId="262"/>
        </pc:sldMkLst>
        <pc:spChg chg="mod">
          <ac:chgData name="Burford, James" userId="S::u2073631@live.warwick.ac.uk::bd385f0c-4074-4a86-be84-1b463e2a543f" providerId="AD" clId="Web-{8D5258F5-2E1C-DDB7-4256-985696FD186F}" dt="2025-06-17T08:12:09.506" v="2" actId="1076"/>
          <ac:spMkLst>
            <pc:docMk/>
            <pc:sldMk cId="3670490915" sldId="262"/>
            <ac:spMk id="2" creationId="{EBE2461C-B22C-51AD-74F7-D1A838441F76}"/>
          </ac:spMkLst>
        </pc:spChg>
      </pc:sldChg>
      <pc:sldChg chg="addSp delSp modSp">
        <pc:chgData name="Burford, James" userId="S::u2073631@live.warwick.ac.uk::bd385f0c-4074-4a86-be84-1b463e2a543f" providerId="AD" clId="Web-{8D5258F5-2E1C-DDB7-4256-985696FD186F}" dt="2025-06-17T08:46:41.704" v="668" actId="1076"/>
        <pc:sldMkLst>
          <pc:docMk/>
          <pc:sldMk cId="1992471363" sldId="270"/>
        </pc:sldMkLst>
        <pc:spChg chg="mod">
          <ac:chgData name="Burford, James" userId="S::u2073631@live.warwick.ac.uk::bd385f0c-4074-4a86-be84-1b463e2a543f" providerId="AD" clId="Web-{8D5258F5-2E1C-DDB7-4256-985696FD186F}" dt="2025-06-17T08:34:27.316" v="303" actId="20577"/>
          <ac:spMkLst>
            <pc:docMk/>
            <pc:sldMk cId="1992471363" sldId="270"/>
            <ac:spMk id="2" creationId="{CE0EFD0E-2622-FF96-C607-F78D2A9EB175}"/>
          </ac:spMkLst>
        </pc:spChg>
        <pc:spChg chg="add del mod">
          <ac:chgData name="Burford, James" userId="S::u2073631@live.warwick.ac.uk::bd385f0c-4074-4a86-be84-1b463e2a543f" providerId="AD" clId="Web-{8D5258F5-2E1C-DDB7-4256-985696FD186F}" dt="2025-06-17T08:35:39.166" v="307"/>
          <ac:spMkLst>
            <pc:docMk/>
            <pc:sldMk cId="1992471363" sldId="270"/>
            <ac:spMk id="3" creationId="{5FC859E9-AE1C-C7DE-6F21-3D7419E2FEC3}"/>
          </ac:spMkLst>
        </pc:spChg>
        <pc:spChg chg="del mod">
          <ac:chgData name="Burford, James" userId="S::u2073631@live.warwick.ac.uk::bd385f0c-4074-4a86-be84-1b463e2a543f" providerId="AD" clId="Web-{8D5258F5-2E1C-DDB7-4256-985696FD186F}" dt="2025-06-17T08:46:38.079" v="667"/>
          <ac:spMkLst>
            <pc:docMk/>
            <pc:sldMk cId="1992471363" sldId="270"/>
            <ac:spMk id="4" creationId="{42B94E14-017A-8D7C-9855-17170D4F6D35}"/>
          </ac:spMkLst>
        </pc:spChg>
        <pc:spChg chg="mod">
          <ac:chgData name="Burford, James" userId="S::u2073631@live.warwick.ac.uk::bd385f0c-4074-4a86-be84-1b463e2a543f" providerId="AD" clId="Web-{8D5258F5-2E1C-DDB7-4256-985696FD186F}" dt="2025-06-17T08:22:03.303" v="6" actId="20577"/>
          <ac:spMkLst>
            <pc:docMk/>
            <pc:sldMk cId="1992471363" sldId="270"/>
            <ac:spMk id="5" creationId="{99BD6C4B-7072-CA49-4928-F122A224AC41}"/>
          </ac:spMkLst>
        </pc:spChg>
        <pc:spChg chg="mod">
          <ac:chgData name="Burford, James" userId="S::u2073631@live.warwick.ac.uk::bd385f0c-4074-4a86-be84-1b463e2a543f" providerId="AD" clId="Web-{8D5258F5-2E1C-DDB7-4256-985696FD186F}" dt="2025-06-17T08:46:41.704" v="668" actId="1076"/>
          <ac:spMkLst>
            <pc:docMk/>
            <pc:sldMk cId="1992471363" sldId="270"/>
            <ac:spMk id="8" creationId="{FA84AA7A-9342-F321-0A44-339D481D9A31}"/>
          </ac:spMkLst>
        </pc:spChg>
      </pc:sldChg>
      <pc:sldChg chg="addSp delSp modSp add replId">
        <pc:chgData name="Burford, James" userId="S::u2073631@live.warwick.ac.uk::bd385f0c-4074-4a86-be84-1b463e2a543f" providerId="AD" clId="Web-{8D5258F5-2E1C-DDB7-4256-985696FD186F}" dt="2025-06-17T08:47:23.707" v="673"/>
        <pc:sldMkLst>
          <pc:docMk/>
          <pc:sldMk cId="3288559183" sldId="276"/>
        </pc:sldMkLst>
        <pc:spChg chg="mod">
          <ac:chgData name="Burford, James" userId="S::u2073631@live.warwick.ac.uk::bd385f0c-4074-4a86-be84-1b463e2a543f" providerId="AD" clId="Web-{8D5258F5-2E1C-DDB7-4256-985696FD186F}" dt="2025-06-17T08:46:54.408" v="670" actId="20577"/>
          <ac:spMkLst>
            <pc:docMk/>
            <pc:sldMk cId="3288559183" sldId="276"/>
            <ac:spMk id="2" creationId="{2E76008C-99C3-03FB-5723-9004B783CAF0}"/>
          </ac:spMkLst>
        </pc:spChg>
        <pc:spChg chg="add del mod">
          <ac:chgData name="Burford, James" userId="S::u2073631@live.warwick.ac.uk::bd385f0c-4074-4a86-be84-1b463e2a543f" providerId="AD" clId="Web-{8D5258F5-2E1C-DDB7-4256-985696FD186F}" dt="2025-06-17T08:47:23.707" v="673"/>
          <ac:spMkLst>
            <pc:docMk/>
            <pc:sldMk cId="3288559183" sldId="276"/>
            <ac:spMk id="3" creationId="{BC9365AD-0AF6-FB23-C7D8-A51411128F24}"/>
          </ac:spMkLst>
        </pc:spChg>
        <pc:spChg chg="mod">
          <ac:chgData name="Burford, James" userId="S::u2073631@live.warwick.ac.uk::bd385f0c-4074-4a86-be84-1b463e2a543f" providerId="AD" clId="Web-{8D5258F5-2E1C-DDB7-4256-985696FD186F}" dt="2025-06-17T08:46:18.015" v="666" actId="1076"/>
          <ac:spMkLst>
            <pc:docMk/>
            <pc:sldMk cId="3288559183" sldId="276"/>
            <ac:spMk id="4" creationId="{CEC47090-6574-A85A-254E-7C663158BC62}"/>
          </ac:spMkLst>
        </pc:spChg>
        <pc:spChg chg="mod">
          <ac:chgData name="Burford, James" userId="S::u2073631@live.warwick.ac.uk::bd385f0c-4074-4a86-be84-1b463e2a543f" providerId="AD" clId="Web-{8D5258F5-2E1C-DDB7-4256-985696FD186F}" dt="2025-06-17T08:37:34.816" v="318" actId="20577"/>
          <ac:spMkLst>
            <pc:docMk/>
            <pc:sldMk cId="3288559183" sldId="276"/>
            <ac:spMk id="5" creationId="{7A344DCF-BCA6-B93F-6FFC-51F52288C097}"/>
          </ac:spMkLst>
        </pc:spChg>
        <pc:spChg chg="mod">
          <ac:chgData name="Burford, James" userId="S::u2073631@live.warwick.ac.uk::bd385f0c-4074-4a86-be84-1b463e2a543f" providerId="AD" clId="Web-{8D5258F5-2E1C-DDB7-4256-985696FD186F}" dt="2025-06-17T08:46:15.264" v="665" actId="1076"/>
          <ac:spMkLst>
            <pc:docMk/>
            <pc:sldMk cId="3288559183" sldId="276"/>
            <ac:spMk id="8" creationId="{5FB4C56C-2F87-59B1-2C0E-7C0648346DEB}"/>
          </ac:spMkLst>
        </pc:spChg>
      </pc:sldChg>
      <pc:sldChg chg="delSp modSp add replId">
        <pc:chgData name="Burford, James" userId="S::u2073631@live.warwick.ac.uk::bd385f0c-4074-4a86-be84-1b463e2a543f" providerId="AD" clId="Web-{8D5258F5-2E1C-DDB7-4256-985696FD186F}" dt="2025-06-17T09:21:12.037" v="1374" actId="20577"/>
        <pc:sldMkLst>
          <pc:docMk/>
          <pc:sldMk cId="2745362032" sldId="277"/>
        </pc:sldMkLst>
        <pc:spChg chg="mod">
          <ac:chgData name="Burford, James" userId="S::u2073631@live.warwick.ac.uk::bd385f0c-4074-4a86-be84-1b463e2a543f" providerId="AD" clId="Web-{8D5258F5-2E1C-DDB7-4256-985696FD186F}" dt="2025-06-17T09:21:12.037" v="1374" actId="20577"/>
          <ac:spMkLst>
            <pc:docMk/>
            <pc:sldMk cId="2745362032" sldId="277"/>
            <ac:spMk id="2" creationId="{AAF46D0F-4C74-B750-8AA3-AF2C7D7CB4CE}"/>
          </ac:spMkLst>
        </pc:spChg>
        <pc:spChg chg="del">
          <ac:chgData name="Burford, James" userId="S::u2073631@live.warwick.ac.uk::bd385f0c-4074-4a86-be84-1b463e2a543f" providerId="AD" clId="Web-{8D5258F5-2E1C-DDB7-4256-985696FD186F}" dt="2025-06-17T08:47:42.162" v="702"/>
          <ac:spMkLst>
            <pc:docMk/>
            <pc:sldMk cId="2745362032" sldId="277"/>
            <ac:spMk id="4" creationId="{AD814AF7-5A3E-8D80-A206-6F23347BCDA8}"/>
          </ac:spMkLst>
        </pc:spChg>
        <pc:spChg chg="mod">
          <ac:chgData name="Burford, James" userId="S::u2073631@live.warwick.ac.uk::bd385f0c-4074-4a86-be84-1b463e2a543f" providerId="AD" clId="Web-{8D5258F5-2E1C-DDB7-4256-985696FD186F}" dt="2025-06-17T08:47:37.708" v="700" actId="20577"/>
          <ac:spMkLst>
            <pc:docMk/>
            <pc:sldMk cId="2745362032" sldId="277"/>
            <ac:spMk id="5" creationId="{C0B9AE3D-24D4-6011-9BA3-5E6505630A92}"/>
          </ac:spMkLst>
        </pc:spChg>
        <pc:spChg chg="del">
          <ac:chgData name="Burford, James" userId="S::u2073631@live.warwick.ac.uk::bd385f0c-4074-4a86-be84-1b463e2a543f" providerId="AD" clId="Web-{8D5258F5-2E1C-DDB7-4256-985696FD186F}" dt="2025-06-17T08:47:40.834" v="701"/>
          <ac:spMkLst>
            <pc:docMk/>
            <pc:sldMk cId="2745362032" sldId="277"/>
            <ac:spMk id="8" creationId="{37477577-07EC-85DA-0759-701E6CBD572B}"/>
          </ac:spMkLst>
        </pc:spChg>
      </pc:sldChg>
    </pc:docChg>
  </pc:docChgLst>
  <pc:docChgLst>
    <pc:chgData name="info@active4research.com" userId="S::urn:spo:guest#info@active4research.com::" providerId="AD" clId="Web-{DCCC61E0-B7DE-6A00-7982-FB4B3F42EE1E}"/>
    <pc:docChg chg="modSld">
      <pc:chgData name="info@active4research.com" userId="S::urn:spo:guest#info@active4research.com::" providerId="AD" clId="Web-{DCCC61E0-B7DE-6A00-7982-FB4B3F42EE1E}" dt="2025-04-29T19:17:10.219" v="44"/>
      <pc:docMkLst>
        <pc:docMk/>
      </pc:docMkLst>
      <pc:sldChg chg="modSp">
        <pc:chgData name="info@active4research.com" userId="S::urn:spo:guest#info@active4research.com::" providerId="AD" clId="Web-{DCCC61E0-B7DE-6A00-7982-FB4B3F42EE1E}" dt="2025-04-29T19:10:41.473" v="1"/>
        <pc:sldMkLst>
          <pc:docMk/>
          <pc:sldMk cId="1237414533" sldId="260"/>
        </pc:sldMkLst>
        <pc:picChg chg="mod modCrop">
          <ac:chgData name="info@active4research.com" userId="S::urn:spo:guest#info@active4research.com::" providerId="AD" clId="Web-{DCCC61E0-B7DE-6A00-7982-FB4B3F42EE1E}" dt="2025-04-29T19:10:41.473" v="1"/>
          <ac:picMkLst>
            <pc:docMk/>
            <pc:sldMk cId="1237414533" sldId="260"/>
            <ac:picMk id="4" creationId="{7C83D8CF-0D59-6618-5E08-8B4C396080B2}"/>
          </ac:picMkLst>
        </pc:picChg>
      </pc:sldChg>
      <pc:sldChg chg="addSp delSp modSp">
        <pc:chgData name="info@active4research.com" userId="S::urn:spo:guest#info@active4research.com::" providerId="AD" clId="Web-{DCCC61E0-B7DE-6A00-7982-FB4B3F42EE1E}" dt="2025-04-29T19:17:10.219" v="44"/>
        <pc:sldMkLst>
          <pc:docMk/>
          <pc:sldMk cId="1938647753" sldId="267"/>
        </pc:sldMkLst>
        <pc:picChg chg="add mod">
          <ac:chgData name="info@active4research.com" userId="S::urn:spo:guest#info@active4research.com::" providerId="AD" clId="Web-{DCCC61E0-B7DE-6A00-7982-FB4B3F42EE1E}" dt="2025-04-29T19:15:46.357" v="35" actId="1076"/>
          <ac:picMkLst>
            <pc:docMk/>
            <pc:sldMk cId="1938647753" sldId="267"/>
            <ac:picMk id="2" creationId="{3A5A706B-E152-0F72-6AE9-887BD1DD02F9}"/>
          </ac:picMkLst>
        </pc:picChg>
        <pc:picChg chg="add mod ord">
          <ac:chgData name="info@active4research.com" userId="S::urn:spo:guest#info@active4research.com::" providerId="AD" clId="Web-{DCCC61E0-B7DE-6A00-7982-FB4B3F42EE1E}" dt="2025-04-29T19:15:44.763" v="34" actId="1076"/>
          <ac:picMkLst>
            <pc:docMk/>
            <pc:sldMk cId="1938647753" sldId="267"/>
            <ac:picMk id="4" creationId="{63089C77-A063-8C08-7E01-296DA4556F19}"/>
          </ac:picMkLst>
        </pc:picChg>
        <pc:picChg chg="add ord">
          <ac:chgData name="info@active4research.com" userId="S::urn:spo:guest#info@active4research.com::" providerId="AD" clId="Web-{DCCC61E0-B7DE-6A00-7982-FB4B3F42EE1E}" dt="2025-04-29T19:17:10.219" v="44"/>
          <ac:picMkLst>
            <pc:docMk/>
            <pc:sldMk cId="1938647753" sldId="267"/>
            <ac:picMk id="9" creationId="{63B423C0-1670-146F-F1E4-0BDE5A09D36E}"/>
          </ac:picMkLst>
        </pc:picChg>
        <pc:picChg chg="add mod ord">
          <ac:chgData name="info@active4research.com" userId="S::urn:spo:guest#info@active4research.com::" providerId="AD" clId="Web-{DCCC61E0-B7DE-6A00-7982-FB4B3F42EE1E}" dt="2025-04-29T19:16:59.812" v="43"/>
          <ac:picMkLst>
            <pc:docMk/>
            <pc:sldMk cId="1938647753" sldId="267"/>
            <ac:picMk id="12" creationId="{71BF46FE-8365-5CD6-7732-9589753CD176}"/>
          </ac:picMkLst>
        </pc:picChg>
      </pc:sldChg>
    </pc:docChg>
  </pc:docChgLst>
  <pc:docChgLst>
    <pc:chgData name="Henderson, Emily" userId="S::u1473681@live.warwick.ac.uk::458bb493-12ef-48b7-b523-45c8beb60bbd" providerId="AD" clId="Web-{1DF3F11A-49E8-D051-B75B-AF2C4AB81DCB}"/>
    <pc:docChg chg="addSld modSld sldOrd">
      <pc:chgData name="Henderson, Emily" userId="S::u1473681@live.warwick.ac.uk::458bb493-12ef-48b7-b523-45c8beb60bbd" providerId="AD" clId="Web-{1DF3F11A-49E8-D051-B75B-AF2C4AB81DCB}" dt="2025-06-11T10:19:19.194" v="256" actId="20577"/>
      <pc:docMkLst>
        <pc:docMk/>
      </pc:docMkLst>
      <pc:sldChg chg="modSp">
        <pc:chgData name="Henderson, Emily" userId="S::u1473681@live.warwick.ac.uk::458bb493-12ef-48b7-b523-45c8beb60bbd" providerId="AD" clId="Web-{1DF3F11A-49E8-D051-B75B-AF2C4AB81DCB}" dt="2025-06-11T10:05:24.747" v="50" actId="14100"/>
        <pc:sldMkLst>
          <pc:docMk/>
          <pc:sldMk cId="3441299605" sldId="256"/>
        </pc:sldMkLst>
        <pc:spChg chg="mod">
          <ac:chgData name="Henderson, Emily" userId="S::u1473681@live.warwick.ac.uk::458bb493-12ef-48b7-b523-45c8beb60bbd" providerId="AD" clId="Web-{1DF3F11A-49E8-D051-B75B-AF2C4AB81DCB}" dt="2025-06-11T10:04:46.449" v="9" actId="20577"/>
          <ac:spMkLst>
            <pc:docMk/>
            <pc:sldMk cId="3441299605" sldId="256"/>
            <ac:spMk id="2" creationId="{63CFC0DB-3965-4D91-F122-8DFC4BB096AC}"/>
          </ac:spMkLst>
        </pc:spChg>
        <pc:spChg chg="mod">
          <ac:chgData name="Henderson, Emily" userId="S::u1473681@live.warwick.ac.uk::458bb493-12ef-48b7-b523-45c8beb60bbd" providerId="AD" clId="Web-{1DF3F11A-49E8-D051-B75B-AF2C4AB81DCB}" dt="2025-06-11T10:05:24.747" v="50" actId="14100"/>
          <ac:spMkLst>
            <pc:docMk/>
            <pc:sldMk cId="3441299605" sldId="256"/>
            <ac:spMk id="9" creationId="{F0E3D77D-B32E-D9F5-F452-4031B323FFE8}"/>
          </ac:spMkLst>
        </pc:spChg>
      </pc:sldChg>
      <pc:sldChg chg="modSp">
        <pc:chgData name="Henderson, Emily" userId="S::u1473681@live.warwick.ac.uk::458bb493-12ef-48b7-b523-45c8beb60bbd" providerId="AD" clId="Web-{1DF3F11A-49E8-D051-B75B-AF2C4AB81DCB}" dt="2025-06-11T10:06:11.124" v="57" actId="20577"/>
        <pc:sldMkLst>
          <pc:docMk/>
          <pc:sldMk cId="3712105037" sldId="257"/>
        </pc:sldMkLst>
        <pc:spChg chg="mod">
          <ac:chgData name="Henderson, Emily" userId="S::u1473681@live.warwick.ac.uk::458bb493-12ef-48b7-b523-45c8beb60bbd" providerId="AD" clId="Web-{1DF3F11A-49E8-D051-B75B-AF2C4AB81DCB}" dt="2025-06-11T10:06:11.124" v="57" actId="20577"/>
          <ac:spMkLst>
            <pc:docMk/>
            <pc:sldMk cId="3712105037" sldId="257"/>
            <ac:spMk id="4" creationId="{42393286-AD74-F3EB-D444-7D2F28609EF3}"/>
          </ac:spMkLst>
        </pc:spChg>
      </pc:sldChg>
      <pc:sldChg chg="addSp delSp modSp">
        <pc:chgData name="Henderson, Emily" userId="S::u1473681@live.warwick.ac.uk::458bb493-12ef-48b7-b523-45c8beb60bbd" providerId="AD" clId="Web-{1DF3F11A-49E8-D051-B75B-AF2C4AB81DCB}" dt="2025-06-11T10:09:28.895" v="88" actId="14100"/>
        <pc:sldMkLst>
          <pc:docMk/>
          <pc:sldMk cId="1691634470" sldId="258"/>
        </pc:sldMkLst>
        <pc:spChg chg="mod">
          <ac:chgData name="Henderson, Emily" userId="S::u1473681@live.warwick.ac.uk::458bb493-12ef-48b7-b523-45c8beb60bbd" providerId="AD" clId="Web-{1DF3F11A-49E8-D051-B75B-AF2C4AB81DCB}" dt="2025-06-11T10:09:23.848" v="86" actId="14100"/>
          <ac:spMkLst>
            <pc:docMk/>
            <pc:sldMk cId="1691634470" sldId="258"/>
            <ac:spMk id="2" creationId="{9DB993F3-4DC5-0947-A8ED-99B244352F0F}"/>
          </ac:spMkLst>
        </pc:spChg>
        <pc:picChg chg="add del mod">
          <ac:chgData name="Henderson, Emily" userId="S::u1473681@live.warwick.ac.uk::458bb493-12ef-48b7-b523-45c8beb60bbd" providerId="AD" clId="Web-{1DF3F11A-49E8-D051-B75B-AF2C4AB81DCB}" dt="2025-06-11T10:08:39.644" v="79"/>
          <ac:picMkLst>
            <pc:docMk/>
            <pc:sldMk cId="1691634470" sldId="258"/>
            <ac:picMk id="3" creationId="{FA40B567-2CED-7015-2B20-0FE1D0622CAC}"/>
          </ac:picMkLst>
        </pc:picChg>
        <pc:picChg chg="add del mod">
          <ac:chgData name="Henderson, Emily" userId="S::u1473681@live.warwick.ac.uk::458bb493-12ef-48b7-b523-45c8beb60bbd" providerId="AD" clId="Web-{1DF3F11A-49E8-D051-B75B-AF2C4AB81DCB}" dt="2025-06-11T10:08:51.863" v="81"/>
          <ac:picMkLst>
            <pc:docMk/>
            <pc:sldMk cId="1691634470" sldId="258"/>
            <ac:picMk id="4" creationId="{B505BDE6-D695-A76C-A9BB-2915BDCDB403}"/>
          </ac:picMkLst>
        </pc:picChg>
        <pc:picChg chg="add mod">
          <ac:chgData name="Henderson, Emily" userId="S::u1473681@live.warwick.ac.uk::458bb493-12ef-48b7-b523-45c8beb60bbd" providerId="AD" clId="Web-{1DF3F11A-49E8-D051-B75B-AF2C4AB81DCB}" dt="2025-06-11T10:09:28.895" v="88" actId="14100"/>
          <ac:picMkLst>
            <pc:docMk/>
            <pc:sldMk cId="1691634470" sldId="258"/>
            <ac:picMk id="8" creationId="{C04CFEA8-CBDF-355C-BD2C-8BFA45F25477}"/>
          </ac:picMkLst>
        </pc:picChg>
      </pc:sldChg>
      <pc:sldChg chg="modSp add replId">
        <pc:chgData name="Henderson, Emily" userId="S::u1473681@live.warwick.ac.uk::458bb493-12ef-48b7-b523-45c8beb60bbd" providerId="AD" clId="Web-{1DF3F11A-49E8-D051-B75B-AF2C4AB81DCB}" dt="2025-06-11T10:18:27.770" v="220" actId="20577"/>
        <pc:sldMkLst>
          <pc:docMk/>
          <pc:sldMk cId="1501828210" sldId="273"/>
        </pc:sldMkLst>
        <pc:spChg chg="mod">
          <ac:chgData name="Henderson, Emily" userId="S::u1473681@live.warwick.ac.uk::458bb493-12ef-48b7-b523-45c8beb60bbd" providerId="AD" clId="Web-{1DF3F11A-49E8-D051-B75B-AF2C4AB81DCB}" dt="2025-06-11T10:18:27.770" v="220" actId="20577"/>
          <ac:spMkLst>
            <pc:docMk/>
            <pc:sldMk cId="1501828210" sldId="273"/>
            <ac:spMk id="2" creationId="{09894889-A003-B32E-1233-07F48B647BA3}"/>
          </ac:spMkLst>
        </pc:spChg>
        <pc:spChg chg="mod">
          <ac:chgData name="Henderson, Emily" userId="S::u1473681@live.warwick.ac.uk::458bb493-12ef-48b7-b523-45c8beb60bbd" providerId="AD" clId="Web-{1DF3F11A-49E8-D051-B75B-AF2C4AB81DCB}" dt="2025-06-11T10:06:38.796" v="71" actId="20577"/>
          <ac:spMkLst>
            <pc:docMk/>
            <pc:sldMk cId="1501828210" sldId="273"/>
            <ac:spMk id="5" creationId="{28787338-038C-28AB-C0E2-D8663EA94CD4}"/>
          </ac:spMkLst>
        </pc:spChg>
      </pc:sldChg>
      <pc:sldChg chg="modSp add ord replId">
        <pc:chgData name="Henderson, Emily" userId="S::u1473681@live.warwick.ac.uk::458bb493-12ef-48b7-b523-45c8beb60bbd" providerId="AD" clId="Web-{1DF3F11A-49E8-D051-B75B-AF2C4AB81DCB}" dt="2025-06-11T10:19:19.194" v="256" actId="20577"/>
        <pc:sldMkLst>
          <pc:docMk/>
          <pc:sldMk cId="2000304339" sldId="274"/>
        </pc:sldMkLst>
        <pc:spChg chg="mod">
          <ac:chgData name="Henderson, Emily" userId="S::u1473681@live.warwick.ac.uk::458bb493-12ef-48b7-b523-45c8beb60bbd" providerId="AD" clId="Web-{1DF3F11A-49E8-D051-B75B-AF2C4AB81DCB}" dt="2025-06-11T10:19:19.194" v="256" actId="20577"/>
          <ac:spMkLst>
            <pc:docMk/>
            <pc:sldMk cId="2000304339" sldId="274"/>
            <ac:spMk id="2" creationId="{0E3F872D-947E-BD9A-EDB4-A59C1B543494}"/>
          </ac:spMkLst>
        </pc:spChg>
      </pc:sldChg>
    </pc:docChg>
  </pc:docChgLst>
  <pc:docChgLst>
    <pc:chgData name="Henderson, Emily" userId="S::u1473681@live.warwick.ac.uk::458bb493-12ef-48b7-b523-45c8beb60bbd" providerId="AD" clId="Web-{584BE6A9-798A-43A8-6E9F-CCBD76373A4E}"/>
    <pc:docChg chg="delSld modSld">
      <pc:chgData name="Henderson, Emily" userId="S::u1473681@live.warwick.ac.uk::458bb493-12ef-48b7-b523-45c8beb60bbd" providerId="AD" clId="Web-{584BE6A9-798A-43A8-6E9F-CCBD76373A4E}" dt="2025-04-28T09:16:28.876" v="604"/>
      <pc:docMkLst>
        <pc:docMk/>
      </pc:docMkLst>
      <pc:sldChg chg="modSp">
        <pc:chgData name="Henderson, Emily" userId="S::u1473681@live.warwick.ac.uk::458bb493-12ef-48b7-b523-45c8beb60bbd" providerId="AD" clId="Web-{584BE6A9-798A-43A8-6E9F-CCBD76373A4E}" dt="2025-04-28T09:04:40.524" v="18" actId="20577"/>
        <pc:sldMkLst>
          <pc:docMk/>
          <pc:sldMk cId="1691634470" sldId="258"/>
        </pc:sldMkLst>
        <pc:spChg chg="mod">
          <ac:chgData name="Henderson, Emily" userId="S::u1473681@live.warwick.ac.uk::458bb493-12ef-48b7-b523-45c8beb60bbd" providerId="AD" clId="Web-{584BE6A9-798A-43A8-6E9F-CCBD76373A4E}" dt="2025-04-28T09:04:40.524" v="18" actId="20577"/>
          <ac:spMkLst>
            <pc:docMk/>
            <pc:sldMk cId="1691634470" sldId="258"/>
            <ac:spMk id="2" creationId="{9DB993F3-4DC5-0947-A8ED-99B244352F0F}"/>
          </ac:spMkLst>
        </pc:spChg>
        <pc:spChg chg="mod">
          <ac:chgData name="Henderson, Emily" userId="S::u1473681@live.warwick.ac.uk::458bb493-12ef-48b7-b523-45c8beb60bbd" providerId="AD" clId="Web-{584BE6A9-798A-43A8-6E9F-CCBD76373A4E}" dt="2025-04-28T09:03:13.519" v="11" actId="20577"/>
          <ac:spMkLst>
            <pc:docMk/>
            <pc:sldMk cId="1691634470" sldId="258"/>
            <ac:spMk id="5" creationId="{92933B0D-5E51-CCF3-2FB0-37568D9C8E06}"/>
          </ac:spMkLst>
        </pc:spChg>
      </pc:sldChg>
      <pc:sldChg chg="modSp">
        <pc:chgData name="Henderson, Emily" userId="S::u1473681@live.warwick.ac.uk::458bb493-12ef-48b7-b523-45c8beb60bbd" providerId="AD" clId="Web-{584BE6A9-798A-43A8-6E9F-CCBD76373A4E}" dt="2025-04-28T09:10:51.107" v="171" actId="20577"/>
        <pc:sldMkLst>
          <pc:docMk/>
          <pc:sldMk cId="1237414533" sldId="260"/>
        </pc:sldMkLst>
        <pc:spChg chg="mod">
          <ac:chgData name="Henderson, Emily" userId="S::u1473681@live.warwick.ac.uk::458bb493-12ef-48b7-b523-45c8beb60bbd" providerId="AD" clId="Web-{584BE6A9-798A-43A8-6E9F-CCBD76373A4E}" dt="2025-04-28T09:10:51.107" v="171" actId="20577"/>
          <ac:spMkLst>
            <pc:docMk/>
            <pc:sldMk cId="1237414533" sldId="260"/>
            <ac:spMk id="5" creationId="{1CE9D061-ADC7-4B5E-9C4D-7E3105BC3190}"/>
          </ac:spMkLst>
        </pc:spChg>
      </pc:sldChg>
      <pc:sldChg chg="modSp">
        <pc:chgData name="Henderson, Emily" userId="S::u1473681@live.warwick.ac.uk::458bb493-12ef-48b7-b523-45c8beb60bbd" providerId="AD" clId="Web-{584BE6A9-798A-43A8-6E9F-CCBD76373A4E}" dt="2025-04-28T09:09:07.977" v="143" actId="20577"/>
        <pc:sldMkLst>
          <pc:docMk/>
          <pc:sldMk cId="1529967168" sldId="263"/>
        </pc:sldMkLst>
        <pc:spChg chg="mod">
          <ac:chgData name="Henderson, Emily" userId="S::u1473681@live.warwick.ac.uk::458bb493-12ef-48b7-b523-45c8beb60bbd" providerId="AD" clId="Web-{584BE6A9-798A-43A8-6E9F-CCBD76373A4E}" dt="2025-04-28T09:09:07.977" v="143" actId="20577"/>
          <ac:spMkLst>
            <pc:docMk/>
            <pc:sldMk cId="1529967168" sldId="263"/>
            <ac:spMk id="2" creationId="{27676DC3-F26F-1C95-84E0-3E895F85AC4C}"/>
          </ac:spMkLst>
        </pc:spChg>
      </pc:sldChg>
      <pc:sldChg chg="modSp">
        <pc:chgData name="Henderson, Emily" userId="S::u1473681@live.warwick.ac.uk::458bb493-12ef-48b7-b523-45c8beb60bbd" providerId="AD" clId="Web-{584BE6A9-798A-43A8-6E9F-CCBD76373A4E}" dt="2025-04-28T09:06:30.530" v="140" actId="20577"/>
        <pc:sldMkLst>
          <pc:docMk/>
          <pc:sldMk cId="795954069" sldId="266"/>
        </pc:sldMkLst>
        <pc:spChg chg="mod">
          <ac:chgData name="Henderson, Emily" userId="S::u1473681@live.warwick.ac.uk::458bb493-12ef-48b7-b523-45c8beb60bbd" providerId="AD" clId="Web-{584BE6A9-798A-43A8-6E9F-CCBD76373A4E}" dt="2025-04-28T09:06:30.530" v="140" actId="20577"/>
          <ac:spMkLst>
            <pc:docMk/>
            <pc:sldMk cId="795954069" sldId="266"/>
            <ac:spMk id="8" creationId="{120F11CE-AF03-08E4-899F-C6671F1AC26C}"/>
          </ac:spMkLst>
        </pc:spChg>
      </pc:sldChg>
      <pc:sldChg chg="del">
        <pc:chgData name="Henderson, Emily" userId="S::u1473681@live.warwick.ac.uk::458bb493-12ef-48b7-b523-45c8beb60bbd" providerId="AD" clId="Web-{584BE6A9-798A-43A8-6E9F-CCBD76373A4E}" dt="2025-04-28T09:16:28.876" v="604"/>
        <pc:sldMkLst>
          <pc:docMk/>
          <pc:sldMk cId="716915693" sldId="268"/>
        </pc:sldMkLst>
      </pc:sldChg>
      <pc:sldChg chg="modSp">
        <pc:chgData name="Henderson, Emily" userId="S::u1473681@live.warwick.ac.uk::458bb493-12ef-48b7-b523-45c8beb60bbd" providerId="AD" clId="Web-{584BE6A9-798A-43A8-6E9F-CCBD76373A4E}" dt="2025-04-28T09:09:50.370" v="158" actId="20577"/>
        <pc:sldMkLst>
          <pc:docMk/>
          <pc:sldMk cId="1088706476" sldId="269"/>
        </pc:sldMkLst>
        <pc:spChg chg="mod">
          <ac:chgData name="Henderson, Emily" userId="S::u1473681@live.warwick.ac.uk::458bb493-12ef-48b7-b523-45c8beb60bbd" providerId="AD" clId="Web-{584BE6A9-798A-43A8-6E9F-CCBD76373A4E}" dt="2025-04-28T09:09:50.370" v="158" actId="20577"/>
          <ac:spMkLst>
            <pc:docMk/>
            <pc:sldMk cId="1088706476" sldId="269"/>
            <ac:spMk id="2" creationId="{80774A12-86A4-EEA3-878E-E7D9B8754D30}"/>
          </ac:spMkLst>
        </pc:spChg>
      </pc:sldChg>
      <pc:sldChg chg="modSp">
        <pc:chgData name="Henderson, Emily" userId="S::u1473681@live.warwick.ac.uk::458bb493-12ef-48b7-b523-45c8beb60bbd" providerId="AD" clId="Web-{584BE6A9-798A-43A8-6E9F-CCBD76373A4E}" dt="2025-04-28T09:10:37.638" v="163" actId="20577"/>
        <pc:sldMkLst>
          <pc:docMk/>
          <pc:sldMk cId="1992471363" sldId="270"/>
        </pc:sldMkLst>
        <pc:spChg chg="mod">
          <ac:chgData name="Henderson, Emily" userId="S::u1473681@live.warwick.ac.uk::458bb493-12ef-48b7-b523-45c8beb60bbd" providerId="AD" clId="Web-{584BE6A9-798A-43A8-6E9F-CCBD76373A4E}" dt="2025-04-28T09:10:37.638" v="163" actId="20577"/>
          <ac:spMkLst>
            <pc:docMk/>
            <pc:sldMk cId="1992471363" sldId="270"/>
            <ac:spMk id="4" creationId="{42B94E14-017A-8D7C-9855-17170D4F6D35}"/>
          </ac:spMkLst>
        </pc:spChg>
      </pc:sldChg>
      <pc:sldChg chg="modSp">
        <pc:chgData name="Henderson, Emily" userId="S::u1473681@live.warwick.ac.uk::458bb493-12ef-48b7-b523-45c8beb60bbd" providerId="AD" clId="Web-{584BE6A9-798A-43A8-6E9F-CCBD76373A4E}" dt="2025-04-28T09:15:26.170" v="600" actId="20577"/>
        <pc:sldMkLst>
          <pc:docMk/>
          <pc:sldMk cId="3241597430" sldId="271"/>
        </pc:sldMkLst>
        <pc:spChg chg="mod">
          <ac:chgData name="Henderson, Emily" userId="S::u1473681@live.warwick.ac.uk::458bb493-12ef-48b7-b523-45c8beb60bbd" providerId="AD" clId="Web-{584BE6A9-798A-43A8-6E9F-CCBD76373A4E}" dt="2025-04-28T09:15:26.170" v="600" actId="20577"/>
          <ac:spMkLst>
            <pc:docMk/>
            <pc:sldMk cId="3241597430" sldId="271"/>
            <ac:spMk id="2" creationId="{FD8050F6-9AB3-A472-A5E6-FC62DBDC0BB0}"/>
          </ac:spMkLst>
        </pc:spChg>
        <pc:spChg chg="mod">
          <ac:chgData name="Henderson, Emily" userId="S::u1473681@live.warwick.ac.uk::458bb493-12ef-48b7-b523-45c8beb60bbd" providerId="AD" clId="Web-{584BE6A9-798A-43A8-6E9F-CCBD76373A4E}" dt="2025-04-28T09:10:54.858" v="178" actId="20577"/>
          <ac:spMkLst>
            <pc:docMk/>
            <pc:sldMk cId="3241597430" sldId="271"/>
            <ac:spMk id="5" creationId="{83E76599-7AE0-91C9-03B9-72938217E699}"/>
          </ac:spMkLst>
        </pc:spChg>
      </pc:sldChg>
      <pc:sldChg chg="modSp">
        <pc:chgData name="Henderson, Emily" userId="S::u1473681@live.warwick.ac.uk::458bb493-12ef-48b7-b523-45c8beb60bbd" providerId="AD" clId="Web-{584BE6A9-798A-43A8-6E9F-CCBD76373A4E}" dt="2025-04-28T09:15:49.765" v="603" actId="20577"/>
        <pc:sldMkLst>
          <pc:docMk/>
          <pc:sldMk cId="4018126348" sldId="272"/>
        </pc:sldMkLst>
        <pc:spChg chg="mod">
          <ac:chgData name="Henderson, Emily" userId="S::u1473681@live.warwick.ac.uk::458bb493-12ef-48b7-b523-45c8beb60bbd" providerId="AD" clId="Web-{584BE6A9-798A-43A8-6E9F-CCBD76373A4E}" dt="2025-04-28T09:15:49.765" v="603" actId="20577"/>
          <ac:spMkLst>
            <pc:docMk/>
            <pc:sldMk cId="4018126348" sldId="272"/>
            <ac:spMk id="2" creationId="{7E0C473A-A46E-3B1A-047E-A52D2B41964C}"/>
          </ac:spMkLst>
        </pc:spChg>
        <pc:spChg chg="mod">
          <ac:chgData name="Henderson, Emily" userId="S::u1473681@live.warwick.ac.uk::458bb493-12ef-48b7-b523-45c8beb60bbd" providerId="AD" clId="Web-{584BE6A9-798A-43A8-6E9F-CCBD76373A4E}" dt="2025-04-28T09:11:01.264" v="188" actId="20577"/>
          <ac:spMkLst>
            <pc:docMk/>
            <pc:sldMk cId="4018126348" sldId="272"/>
            <ac:spMk id="5" creationId="{ADA2E5CB-B024-B0FA-E0F2-36BABC7DE868}"/>
          </ac:spMkLst>
        </pc:spChg>
      </pc:sldChg>
    </pc:docChg>
  </pc:docChgLst>
  <pc:docChgLst>
    <pc:chgData name="Henderson, Emily" userId="S::u1473681@live.warwick.ac.uk::458bb493-12ef-48b7-b523-45c8beb60bbd" providerId="AD" clId="Web-{5D617DC2-D0DA-1EFC-F4EC-9025F85CF7EB}"/>
    <pc:docChg chg="addSld delSld modSld">
      <pc:chgData name="Henderson, Emily" userId="S::u1473681@live.warwick.ac.uk::458bb493-12ef-48b7-b523-45c8beb60bbd" providerId="AD" clId="Web-{5D617DC2-D0DA-1EFC-F4EC-9025F85CF7EB}" dt="2025-06-11T10:43:26.289" v="354" actId="20577"/>
      <pc:docMkLst>
        <pc:docMk/>
      </pc:docMkLst>
      <pc:sldChg chg="modSp">
        <pc:chgData name="Henderson, Emily" userId="S::u1473681@live.warwick.ac.uk::458bb493-12ef-48b7-b523-45c8beb60bbd" providerId="AD" clId="Web-{5D617DC2-D0DA-1EFC-F4EC-9025F85CF7EB}" dt="2025-06-11T10:43:26.289" v="354" actId="20577"/>
        <pc:sldMkLst>
          <pc:docMk/>
          <pc:sldMk cId="1691634470" sldId="258"/>
        </pc:sldMkLst>
        <pc:spChg chg="mod">
          <ac:chgData name="Henderson, Emily" userId="S::u1473681@live.warwick.ac.uk::458bb493-12ef-48b7-b523-45c8beb60bbd" providerId="AD" clId="Web-{5D617DC2-D0DA-1EFC-F4EC-9025F85CF7EB}" dt="2025-06-11T10:43:26.289" v="354" actId="20577"/>
          <ac:spMkLst>
            <pc:docMk/>
            <pc:sldMk cId="1691634470" sldId="258"/>
            <ac:spMk id="2" creationId="{9DB993F3-4DC5-0947-A8ED-99B244352F0F}"/>
          </ac:spMkLst>
        </pc:spChg>
      </pc:sldChg>
      <pc:sldChg chg="del">
        <pc:chgData name="Henderson, Emily" userId="S::u1473681@live.warwick.ac.uk::458bb493-12ef-48b7-b523-45c8beb60bbd" providerId="AD" clId="Web-{5D617DC2-D0DA-1EFC-F4EC-9025F85CF7EB}" dt="2025-06-11T10:40:17.550" v="297"/>
        <pc:sldMkLst>
          <pc:docMk/>
          <pc:sldMk cId="1237414533" sldId="260"/>
        </pc:sldMkLst>
      </pc:sldChg>
      <pc:sldChg chg="addSp delSp modSp mod setBg">
        <pc:chgData name="Henderson, Emily" userId="S::u1473681@live.warwick.ac.uk::458bb493-12ef-48b7-b523-45c8beb60bbd" providerId="AD" clId="Web-{5D617DC2-D0DA-1EFC-F4EC-9025F85CF7EB}" dt="2025-06-11T10:42:45.757" v="336" actId="20577"/>
        <pc:sldMkLst>
          <pc:docMk/>
          <pc:sldMk cId="3670490915" sldId="262"/>
        </pc:sldMkLst>
        <pc:spChg chg="mod">
          <ac:chgData name="Henderson, Emily" userId="S::u1473681@live.warwick.ac.uk::458bb493-12ef-48b7-b523-45c8beb60bbd" providerId="AD" clId="Web-{5D617DC2-D0DA-1EFC-F4EC-9025F85CF7EB}" dt="2025-06-11T10:42:45.757" v="336" actId="20577"/>
          <ac:spMkLst>
            <pc:docMk/>
            <pc:sldMk cId="3670490915" sldId="262"/>
            <ac:spMk id="2" creationId="{EBE2461C-B22C-51AD-74F7-D1A838441F76}"/>
          </ac:spMkLst>
        </pc:spChg>
        <pc:spChg chg="mod">
          <ac:chgData name="Henderson, Emily" userId="S::u1473681@live.warwick.ac.uk::458bb493-12ef-48b7-b523-45c8beb60bbd" providerId="AD" clId="Web-{5D617DC2-D0DA-1EFC-F4EC-9025F85CF7EB}" dt="2025-06-11T10:39:51.330" v="294"/>
          <ac:spMkLst>
            <pc:docMk/>
            <pc:sldMk cId="3670490915" sldId="262"/>
            <ac:spMk id="5" creationId="{2B7824D2-AC9F-213F-B1E2-F410C1524568}"/>
          </ac:spMkLst>
        </pc:spChg>
        <pc:spChg chg="add del">
          <ac:chgData name="Henderson, Emily" userId="S::u1473681@live.warwick.ac.uk::458bb493-12ef-48b7-b523-45c8beb60bbd" providerId="AD" clId="Web-{5D617DC2-D0DA-1EFC-F4EC-9025F85CF7EB}" dt="2025-06-11T10:39:51.330" v="294"/>
          <ac:spMkLst>
            <pc:docMk/>
            <pc:sldMk cId="3670490915" sldId="262"/>
            <ac:spMk id="8" creationId="{D2B783EE-0239-4717-BBEA-8C9EAC61C824}"/>
          </ac:spMkLst>
        </pc:spChg>
        <pc:spChg chg="add del">
          <ac:chgData name="Henderson, Emily" userId="S::u1473681@live.warwick.ac.uk::458bb493-12ef-48b7-b523-45c8beb60bbd" providerId="AD" clId="Web-{5D617DC2-D0DA-1EFC-F4EC-9025F85CF7EB}" dt="2025-06-11T10:39:51.330" v="294"/>
          <ac:spMkLst>
            <pc:docMk/>
            <pc:sldMk cId="3670490915" sldId="262"/>
            <ac:spMk id="13" creationId="{A7B99495-F43F-4D80-A44F-2CB4764EB90B}"/>
          </ac:spMkLst>
        </pc:spChg>
        <pc:spChg chg="add del">
          <ac:chgData name="Henderson, Emily" userId="S::u1473681@live.warwick.ac.uk::458bb493-12ef-48b7-b523-45c8beb60bbd" providerId="AD" clId="Web-{5D617DC2-D0DA-1EFC-F4EC-9025F85CF7EB}" dt="2025-06-11T10:39:51.330" v="294"/>
          <ac:spMkLst>
            <pc:docMk/>
            <pc:sldMk cId="3670490915" sldId="262"/>
            <ac:spMk id="15" creationId="{70BEB1E7-2F88-40BC-B73D-42E5B6F80BFC}"/>
          </ac:spMkLst>
        </pc:spChg>
        <pc:picChg chg="mod ord">
          <ac:chgData name="Henderson, Emily" userId="S::u1473681@live.warwick.ac.uk::458bb493-12ef-48b7-b523-45c8beb60bbd" providerId="AD" clId="Web-{5D617DC2-D0DA-1EFC-F4EC-9025F85CF7EB}" dt="2025-06-11T10:39:51.330" v="294"/>
          <ac:picMkLst>
            <pc:docMk/>
            <pc:sldMk cId="3670490915" sldId="262"/>
            <ac:picMk id="4" creationId="{C624DD76-C874-B677-357D-0B22E653591E}"/>
          </ac:picMkLst>
        </pc:picChg>
        <pc:picChg chg="add mod">
          <ac:chgData name="Henderson, Emily" userId="S::u1473681@live.warwick.ac.uk::458bb493-12ef-48b7-b523-45c8beb60bbd" providerId="AD" clId="Web-{5D617DC2-D0DA-1EFC-F4EC-9025F85CF7EB}" dt="2025-06-11T10:39:58.377" v="296" actId="1076"/>
          <ac:picMkLst>
            <pc:docMk/>
            <pc:sldMk cId="3670490915" sldId="262"/>
            <ac:picMk id="6" creationId="{18A068D5-CC35-8E02-0A51-8D2C3E054744}"/>
          </ac:picMkLst>
        </pc:picChg>
        <pc:picChg chg="del">
          <ac:chgData name="Henderson, Emily" userId="S::u1473681@live.warwick.ac.uk::458bb493-12ef-48b7-b523-45c8beb60bbd" providerId="AD" clId="Web-{5D617DC2-D0DA-1EFC-F4EC-9025F85CF7EB}" dt="2025-06-11T10:39:31.142" v="291"/>
          <ac:picMkLst>
            <pc:docMk/>
            <pc:sldMk cId="3670490915" sldId="262"/>
            <ac:picMk id="11" creationId="{6AA2865D-5BB6-4B3F-5214-82CA8C503814}"/>
          </ac:picMkLst>
        </pc:picChg>
      </pc:sldChg>
      <pc:sldChg chg="del">
        <pc:chgData name="Henderson, Emily" userId="S::u1473681@live.warwick.ac.uk::458bb493-12ef-48b7-b523-45c8beb60bbd" providerId="AD" clId="Web-{5D617DC2-D0DA-1EFC-F4EC-9025F85CF7EB}" dt="2025-06-11T10:40:45.300" v="299"/>
        <pc:sldMkLst>
          <pc:docMk/>
          <pc:sldMk cId="1529967168" sldId="263"/>
        </pc:sldMkLst>
      </pc:sldChg>
      <pc:sldChg chg="modSp">
        <pc:chgData name="Henderson, Emily" userId="S::u1473681@live.warwick.ac.uk::458bb493-12ef-48b7-b523-45c8beb60bbd" providerId="AD" clId="Web-{5D617DC2-D0DA-1EFC-F4EC-9025F85CF7EB}" dt="2025-06-11T10:43:09.148" v="353" actId="14100"/>
        <pc:sldMkLst>
          <pc:docMk/>
          <pc:sldMk cId="1088706476" sldId="269"/>
        </pc:sldMkLst>
        <pc:spChg chg="mod">
          <ac:chgData name="Henderson, Emily" userId="S::u1473681@live.warwick.ac.uk::458bb493-12ef-48b7-b523-45c8beb60bbd" providerId="AD" clId="Web-{5D617DC2-D0DA-1EFC-F4EC-9025F85CF7EB}" dt="2025-06-11T10:43:02.570" v="342" actId="20577"/>
          <ac:spMkLst>
            <pc:docMk/>
            <pc:sldMk cId="1088706476" sldId="269"/>
            <ac:spMk id="2" creationId="{80774A12-86A4-EEA3-878E-E7D9B8754D30}"/>
          </ac:spMkLst>
        </pc:spChg>
        <pc:spChg chg="mod">
          <ac:chgData name="Henderson, Emily" userId="S::u1473681@live.warwick.ac.uk::458bb493-12ef-48b7-b523-45c8beb60bbd" providerId="AD" clId="Web-{5D617DC2-D0DA-1EFC-F4EC-9025F85CF7EB}" dt="2025-06-11T10:43:09.148" v="353" actId="14100"/>
          <ac:spMkLst>
            <pc:docMk/>
            <pc:sldMk cId="1088706476" sldId="269"/>
            <ac:spMk id="5" creationId="{B4770F4C-D780-5350-2C40-84C6FC1D2E09}"/>
          </ac:spMkLst>
        </pc:spChg>
      </pc:sldChg>
      <pc:sldChg chg="del">
        <pc:chgData name="Henderson, Emily" userId="S::u1473681@live.warwick.ac.uk::458bb493-12ef-48b7-b523-45c8beb60bbd" providerId="AD" clId="Web-{5D617DC2-D0DA-1EFC-F4EC-9025F85CF7EB}" dt="2025-06-11T10:40:21.722" v="298"/>
        <pc:sldMkLst>
          <pc:docMk/>
          <pc:sldMk cId="3241597430" sldId="271"/>
        </pc:sldMkLst>
      </pc:sldChg>
      <pc:sldChg chg="addSp modSp">
        <pc:chgData name="Henderson, Emily" userId="S::u1473681@live.warwick.ac.uk::458bb493-12ef-48b7-b523-45c8beb60bbd" providerId="AD" clId="Web-{5D617DC2-D0DA-1EFC-F4EC-9025F85CF7EB}" dt="2025-06-11T10:37:28.107" v="281"/>
        <pc:sldMkLst>
          <pc:docMk/>
          <pc:sldMk cId="1501828210" sldId="273"/>
        </pc:sldMkLst>
        <pc:spChg chg="mod">
          <ac:chgData name="Henderson, Emily" userId="S::u1473681@live.warwick.ac.uk::458bb493-12ef-48b7-b523-45c8beb60bbd" providerId="AD" clId="Web-{5D617DC2-D0DA-1EFC-F4EC-9025F85CF7EB}" dt="2025-06-11T10:37:11.013" v="278" actId="1076"/>
          <ac:spMkLst>
            <pc:docMk/>
            <pc:sldMk cId="1501828210" sldId="273"/>
            <ac:spMk id="2" creationId="{09894889-A003-B32E-1233-07F48B647BA3}"/>
          </ac:spMkLst>
        </pc:spChg>
        <pc:spChg chg="mod">
          <ac:chgData name="Henderson, Emily" userId="S::u1473681@live.warwick.ac.uk::458bb493-12ef-48b7-b523-45c8beb60bbd" providerId="AD" clId="Web-{5D617DC2-D0DA-1EFC-F4EC-9025F85CF7EB}" dt="2025-06-11T10:30:55.237" v="238" actId="1076"/>
          <ac:spMkLst>
            <pc:docMk/>
            <pc:sldMk cId="1501828210" sldId="273"/>
            <ac:spMk id="5" creationId="{28787338-038C-28AB-C0E2-D8663EA94CD4}"/>
          </ac:spMkLst>
        </pc:spChg>
        <pc:picChg chg="add mod ord modCrop">
          <ac:chgData name="Henderson, Emily" userId="S::u1473681@live.warwick.ac.uk::458bb493-12ef-48b7-b523-45c8beb60bbd" providerId="AD" clId="Web-{5D617DC2-D0DA-1EFC-F4EC-9025F85CF7EB}" dt="2025-06-11T10:37:28.107" v="281"/>
          <ac:picMkLst>
            <pc:docMk/>
            <pc:sldMk cId="1501828210" sldId="273"/>
            <ac:picMk id="3" creationId="{B891254D-7E81-BAC4-9634-6CB3A0E59EF3}"/>
          </ac:picMkLst>
        </pc:picChg>
      </pc:sldChg>
      <pc:sldChg chg="addSp modSp">
        <pc:chgData name="Henderson, Emily" userId="S::u1473681@live.warwick.ac.uk::458bb493-12ef-48b7-b523-45c8beb60bbd" providerId="AD" clId="Web-{5D617DC2-D0DA-1EFC-F4EC-9025F85CF7EB}" dt="2025-06-11T10:35:16.713" v="272" actId="14100"/>
        <pc:sldMkLst>
          <pc:docMk/>
          <pc:sldMk cId="2000304339" sldId="274"/>
        </pc:sldMkLst>
        <pc:spChg chg="mod">
          <ac:chgData name="Henderson, Emily" userId="S::u1473681@live.warwick.ac.uk::458bb493-12ef-48b7-b523-45c8beb60bbd" providerId="AD" clId="Web-{5D617DC2-D0DA-1EFC-F4EC-9025F85CF7EB}" dt="2025-06-11T10:34:59.275" v="270"/>
          <ac:spMkLst>
            <pc:docMk/>
            <pc:sldMk cId="2000304339" sldId="274"/>
            <ac:spMk id="2" creationId="{0E3F872D-947E-BD9A-EDB4-A59C1B543494}"/>
          </ac:spMkLst>
        </pc:spChg>
        <pc:spChg chg="mod">
          <ac:chgData name="Henderson, Emily" userId="S::u1473681@live.warwick.ac.uk::458bb493-12ef-48b7-b523-45c8beb60bbd" providerId="AD" clId="Web-{5D617DC2-D0DA-1EFC-F4EC-9025F85CF7EB}" dt="2025-06-11T10:21:53.066" v="12" actId="20577"/>
          <ac:spMkLst>
            <pc:docMk/>
            <pc:sldMk cId="2000304339" sldId="274"/>
            <ac:spMk id="5" creationId="{9E8B7575-EF74-1F0F-49B9-67DB85A5E336}"/>
          </ac:spMkLst>
        </pc:spChg>
        <pc:picChg chg="add mod ord">
          <ac:chgData name="Henderson, Emily" userId="S::u1473681@live.warwick.ac.uk::458bb493-12ef-48b7-b523-45c8beb60bbd" providerId="AD" clId="Web-{5D617DC2-D0DA-1EFC-F4EC-9025F85CF7EB}" dt="2025-06-11T10:35:16.713" v="272" actId="14100"/>
          <ac:picMkLst>
            <pc:docMk/>
            <pc:sldMk cId="2000304339" sldId="274"/>
            <ac:picMk id="3" creationId="{39CDA49C-E55C-843F-0D22-EA4421F93EC5}"/>
          </ac:picMkLst>
        </pc:picChg>
      </pc:sldChg>
      <pc:sldChg chg="addSp delSp modSp add replId">
        <pc:chgData name="Henderson, Emily" userId="S::u1473681@live.warwick.ac.uk::458bb493-12ef-48b7-b523-45c8beb60bbd" providerId="AD" clId="Web-{5D617DC2-D0DA-1EFC-F4EC-9025F85CF7EB}" dt="2025-06-11T10:39:00.469" v="290"/>
        <pc:sldMkLst>
          <pc:docMk/>
          <pc:sldMk cId="1564022198" sldId="275"/>
        </pc:sldMkLst>
        <pc:spChg chg="mod">
          <ac:chgData name="Henderson, Emily" userId="S::u1473681@live.warwick.ac.uk::458bb493-12ef-48b7-b523-45c8beb60bbd" providerId="AD" clId="Web-{5D617DC2-D0DA-1EFC-F4EC-9025F85CF7EB}" dt="2025-06-11T10:38:52.672" v="288" actId="1076"/>
          <ac:spMkLst>
            <pc:docMk/>
            <pc:sldMk cId="1564022198" sldId="275"/>
            <ac:spMk id="2" creationId="{A7E65E94-FB3C-5185-5113-E50B867D5359}"/>
          </ac:spMkLst>
        </pc:spChg>
        <pc:spChg chg="mod">
          <ac:chgData name="Henderson, Emily" userId="S::u1473681@live.warwick.ac.uk::458bb493-12ef-48b7-b523-45c8beb60bbd" providerId="AD" clId="Web-{5D617DC2-D0DA-1EFC-F4EC-9025F85CF7EB}" dt="2025-06-11T10:31:48.785" v="246" actId="1076"/>
          <ac:spMkLst>
            <pc:docMk/>
            <pc:sldMk cId="1564022198" sldId="275"/>
            <ac:spMk id="5" creationId="{1A028B66-C830-8FC0-45E7-E99CB2E36653}"/>
          </ac:spMkLst>
        </pc:spChg>
        <pc:picChg chg="add del mod">
          <ac:chgData name="Henderson, Emily" userId="S::u1473681@live.warwick.ac.uk::458bb493-12ef-48b7-b523-45c8beb60bbd" providerId="AD" clId="Web-{5D617DC2-D0DA-1EFC-F4EC-9025F85CF7EB}" dt="2025-06-11T10:37:43.030" v="283"/>
          <ac:picMkLst>
            <pc:docMk/>
            <pc:sldMk cId="1564022198" sldId="275"/>
            <ac:picMk id="3" creationId="{1FC5BD89-68D1-BAF4-EF5B-96F53BCE434F}"/>
          </ac:picMkLst>
        </pc:picChg>
        <pc:picChg chg="add mod ord modCrop">
          <ac:chgData name="Henderson, Emily" userId="S::u1473681@live.warwick.ac.uk::458bb493-12ef-48b7-b523-45c8beb60bbd" providerId="AD" clId="Web-{5D617DC2-D0DA-1EFC-F4EC-9025F85CF7EB}" dt="2025-06-11T10:39:00.469" v="290"/>
          <ac:picMkLst>
            <pc:docMk/>
            <pc:sldMk cId="1564022198" sldId="275"/>
            <ac:picMk id="4" creationId="{51FC7C90-6439-B768-6EAB-852BF9D52118}"/>
          </ac:picMkLst>
        </pc:picChg>
      </pc:sldChg>
      <pc:sldChg chg="add replId">
        <pc:chgData name="Henderson, Emily" userId="S::u1473681@live.warwick.ac.uk::458bb493-12ef-48b7-b523-45c8beb60bbd" providerId="AD" clId="Web-{5D617DC2-D0DA-1EFC-F4EC-9025F85CF7EB}" dt="2025-06-11T10:41:31.849" v="300"/>
        <pc:sldMkLst>
          <pc:docMk/>
          <pc:sldMk cId="827718550" sldId="276"/>
        </pc:sldMkLst>
      </pc:sldChg>
    </pc:docChg>
  </pc:docChgLst>
  <pc:docChgLst>
    <pc:chgData name="Henderson, Emily" userId="S::u1473681@live.warwick.ac.uk::458bb493-12ef-48b7-b523-45c8beb60bbd" providerId="AD" clId="Web-{ACAA281A-7EAF-7671-AFA0-C487368F0C47}"/>
    <pc:docChg chg="addSld delSld modSld">
      <pc:chgData name="Henderson, Emily" userId="S::u1473681@live.warwick.ac.uk::458bb493-12ef-48b7-b523-45c8beb60bbd" providerId="AD" clId="Web-{ACAA281A-7EAF-7671-AFA0-C487368F0C47}" dt="2025-05-01T10:47:54.102" v="98" actId="14100"/>
      <pc:docMkLst>
        <pc:docMk/>
      </pc:docMkLst>
      <pc:sldChg chg="addSp delSp modSp add del">
        <pc:chgData name="Henderson, Emily" userId="S::u1473681@live.warwick.ac.uk::458bb493-12ef-48b7-b523-45c8beb60bbd" providerId="AD" clId="Web-{ACAA281A-7EAF-7671-AFA0-C487368F0C47}" dt="2025-05-01T10:47:54.102" v="98" actId="14100"/>
        <pc:sldMkLst>
          <pc:docMk/>
          <pc:sldMk cId="3441299605" sldId="256"/>
        </pc:sldMkLst>
        <pc:picChg chg="add del mod">
          <ac:chgData name="Henderson, Emily" userId="S::u1473681@live.warwick.ac.uk::458bb493-12ef-48b7-b523-45c8beb60bbd" providerId="AD" clId="Web-{ACAA281A-7EAF-7671-AFA0-C487368F0C47}" dt="2025-05-01T10:47:38.383" v="95"/>
          <ac:picMkLst>
            <pc:docMk/>
            <pc:sldMk cId="3441299605" sldId="256"/>
            <ac:picMk id="3" creationId="{609DEB98-4539-BD58-5C63-3D613D9DEE27}"/>
          </ac:picMkLst>
        </pc:picChg>
        <pc:picChg chg="del">
          <ac:chgData name="Henderson, Emily" userId="S::u1473681@live.warwick.ac.uk::458bb493-12ef-48b7-b523-45c8beb60bbd" providerId="AD" clId="Web-{ACAA281A-7EAF-7671-AFA0-C487368F0C47}" dt="2025-05-01T10:47:18.132" v="91"/>
          <ac:picMkLst>
            <pc:docMk/>
            <pc:sldMk cId="3441299605" sldId="256"/>
            <ac:picMk id="4" creationId="{C08B06FA-AFAD-404E-AFB8-6CFDBA8C6A1C}"/>
          </ac:picMkLst>
        </pc:picChg>
        <pc:picChg chg="add mod">
          <ac:chgData name="Henderson, Emily" userId="S::u1473681@live.warwick.ac.uk::458bb493-12ef-48b7-b523-45c8beb60bbd" providerId="AD" clId="Web-{ACAA281A-7EAF-7671-AFA0-C487368F0C47}" dt="2025-05-01T10:47:54.102" v="98" actId="14100"/>
          <ac:picMkLst>
            <pc:docMk/>
            <pc:sldMk cId="3441299605" sldId="256"/>
            <ac:picMk id="7" creationId="{5A29D32B-61B0-C545-6060-680B90090149}"/>
          </ac:picMkLst>
        </pc:picChg>
      </pc:sldChg>
      <pc:sldChg chg="addSp delSp modSp">
        <pc:chgData name="Henderson, Emily" userId="S::u1473681@live.warwick.ac.uk::458bb493-12ef-48b7-b523-45c8beb60bbd" providerId="AD" clId="Web-{ACAA281A-7EAF-7671-AFA0-C487368F0C47}" dt="2025-05-01T10:47:15.898" v="90" actId="1076"/>
        <pc:sldMkLst>
          <pc:docMk/>
          <pc:sldMk cId="3712105037" sldId="257"/>
        </pc:sldMkLst>
        <pc:spChg chg="mod">
          <ac:chgData name="Henderson, Emily" userId="S::u1473681@live.warwick.ac.uk::458bb493-12ef-48b7-b523-45c8beb60bbd" providerId="AD" clId="Web-{ACAA281A-7EAF-7671-AFA0-C487368F0C47}" dt="2025-05-01T10:38:19.005" v="1" actId="1076"/>
          <ac:spMkLst>
            <pc:docMk/>
            <pc:sldMk cId="3712105037" sldId="257"/>
            <ac:spMk id="4" creationId="{42393286-AD74-F3EB-D444-7D2F28609EF3}"/>
          </ac:spMkLst>
        </pc:spChg>
        <pc:picChg chg="add mod">
          <ac:chgData name="Henderson, Emily" userId="S::u1473681@live.warwick.ac.uk::458bb493-12ef-48b7-b523-45c8beb60bbd" providerId="AD" clId="Web-{ACAA281A-7EAF-7671-AFA0-C487368F0C47}" dt="2025-05-01T10:47:15.898" v="90" actId="1076"/>
          <ac:picMkLst>
            <pc:docMk/>
            <pc:sldMk cId="3712105037" sldId="257"/>
            <ac:picMk id="2" creationId="{02CE3BF6-33B7-FB32-3EAC-AD83ED8BED55}"/>
          </ac:picMkLst>
        </pc:picChg>
        <pc:picChg chg="del">
          <ac:chgData name="Henderson, Emily" userId="S::u1473681@live.warwick.ac.uk::458bb493-12ef-48b7-b523-45c8beb60bbd" providerId="AD" clId="Web-{ACAA281A-7EAF-7671-AFA0-C487368F0C47}" dt="2025-05-01T10:38:10.489" v="0"/>
          <ac:picMkLst>
            <pc:docMk/>
            <pc:sldMk cId="3712105037" sldId="257"/>
            <ac:picMk id="8" creationId="{E0267329-17EC-EA1E-D1FA-7DDC764192EC}"/>
          </ac:picMkLst>
        </pc:picChg>
      </pc:sldChg>
      <pc:sldChg chg="modSp">
        <pc:chgData name="Henderson, Emily" userId="S::u1473681@live.warwick.ac.uk::458bb493-12ef-48b7-b523-45c8beb60bbd" providerId="AD" clId="Web-{ACAA281A-7EAF-7671-AFA0-C487368F0C47}" dt="2025-05-01T10:39:39.383" v="84" actId="20577"/>
        <pc:sldMkLst>
          <pc:docMk/>
          <pc:sldMk cId="795954069" sldId="266"/>
        </pc:sldMkLst>
        <pc:spChg chg="mod">
          <ac:chgData name="Henderson, Emily" userId="S::u1473681@live.warwick.ac.uk::458bb493-12ef-48b7-b523-45c8beb60bbd" providerId="AD" clId="Web-{ACAA281A-7EAF-7671-AFA0-C487368F0C47}" dt="2025-05-01T10:39:39.383" v="84" actId="20577"/>
          <ac:spMkLst>
            <pc:docMk/>
            <pc:sldMk cId="795954069" sldId="266"/>
            <ac:spMk id="8" creationId="{120F11CE-AF03-08E4-899F-C6671F1AC26C}"/>
          </ac:spMkLst>
        </pc:spChg>
      </pc:sldChg>
    </pc:docChg>
  </pc:docChgLst>
  <pc:docChgLst>
    <pc:chgData name="Phillips, Matt" userId="S::u4054120@live.warwick.ac.uk::b4fca0f6-1960-4925-ab8c-f2217213c053" providerId="AD" clId="Web-{4698E8EB-74A1-291F-31CF-7116E9DA673B}"/>
    <pc:docChg chg="modSld">
      <pc:chgData name="Phillips, Matt" userId="S::u4054120@live.warwick.ac.uk::b4fca0f6-1960-4925-ab8c-f2217213c053" providerId="AD" clId="Web-{4698E8EB-74A1-291F-31CF-7116E9DA673B}" dt="2024-08-13T11:25:44.894" v="0"/>
      <pc:docMkLst>
        <pc:docMk/>
      </pc:docMkLst>
      <pc:sldChg chg="delSp">
        <pc:chgData name="Phillips, Matt" userId="S::u4054120@live.warwick.ac.uk::b4fca0f6-1960-4925-ab8c-f2217213c053" providerId="AD" clId="Web-{4698E8EB-74A1-291F-31CF-7116E9DA673B}" dt="2024-08-13T11:25:44.894" v="0"/>
        <pc:sldMkLst>
          <pc:docMk/>
          <pc:sldMk cId="3441299605" sldId="256"/>
        </pc:sldMkLst>
      </pc:sldChg>
    </pc:docChg>
  </pc:docChgLst>
  <pc:docChgLst>
    <pc:chgData name="Henderson, Emily" userId="S::u1473681@live.warwick.ac.uk::458bb493-12ef-48b7-b523-45c8beb60bbd" providerId="AD" clId="Web-{BFC68E37-32A6-CC22-CEDF-004D0A1E3B02}"/>
    <pc:docChg chg="addSld sldOrd">
      <pc:chgData name="Henderson, Emily" userId="S::u1473681@live.warwick.ac.uk::458bb493-12ef-48b7-b523-45c8beb60bbd" providerId="AD" clId="Web-{BFC68E37-32A6-CC22-CEDF-004D0A1E3B02}" dt="2025-06-18T07:51:23.054" v="4"/>
      <pc:docMkLst>
        <pc:docMk/>
      </pc:docMkLst>
      <pc:sldChg chg="ord">
        <pc:chgData name="Henderson, Emily" userId="S::u1473681@live.warwick.ac.uk::458bb493-12ef-48b7-b523-45c8beb60bbd" providerId="AD" clId="Web-{BFC68E37-32A6-CC22-CEDF-004D0A1E3B02}" dt="2025-06-18T07:51:23.054" v="4"/>
        <pc:sldMkLst>
          <pc:docMk/>
          <pc:sldMk cId="3441299605" sldId="256"/>
        </pc:sldMkLst>
      </pc:sldChg>
      <pc:sldChg chg="add">
        <pc:chgData name="Henderson, Emily" userId="S::u1473681@live.warwick.ac.uk::458bb493-12ef-48b7-b523-45c8beb60bbd" providerId="AD" clId="Web-{BFC68E37-32A6-CC22-CEDF-004D0A1E3B02}" dt="2025-06-18T07:51:16.694" v="1"/>
        <pc:sldMkLst>
          <pc:docMk/>
          <pc:sldMk cId="2417317243" sldId="261"/>
        </pc:sldMkLst>
      </pc:sldChg>
      <pc:sldChg chg="add">
        <pc:chgData name="Henderson, Emily" userId="S::u1473681@live.warwick.ac.uk::458bb493-12ef-48b7-b523-45c8beb60bbd" providerId="AD" clId="Web-{BFC68E37-32A6-CC22-CEDF-004D0A1E3B02}" dt="2025-06-18T07:51:16.710" v="3"/>
        <pc:sldMkLst>
          <pc:docMk/>
          <pc:sldMk cId="2756284634" sldId="264"/>
        </pc:sldMkLst>
      </pc:sldChg>
      <pc:sldChg chg="add">
        <pc:chgData name="Henderson, Emily" userId="S::u1473681@live.warwick.ac.uk::458bb493-12ef-48b7-b523-45c8beb60bbd" providerId="AD" clId="Web-{BFC68E37-32A6-CC22-CEDF-004D0A1E3B02}" dt="2025-06-18T07:51:16.694" v="0"/>
        <pc:sldMkLst>
          <pc:docMk/>
          <pc:sldMk cId="3798682034" sldId="278"/>
        </pc:sldMkLst>
      </pc:sldChg>
      <pc:sldChg chg="add">
        <pc:chgData name="Henderson, Emily" userId="S::u1473681@live.warwick.ac.uk::458bb493-12ef-48b7-b523-45c8beb60bbd" providerId="AD" clId="Web-{BFC68E37-32A6-CC22-CEDF-004D0A1E3B02}" dt="2025-06-18T07:51:16.710" v="2"/>
        <pc:sldMkLst>
          <pc:docMk/>
          <pc:sldMk cId="1128545762" sldId="279"/>
        </pc:sldMkLst>
      </pc:sldChg>
    </pc:docChg>
  </pc:docChgLst>
  <pc:docChgLst>
    <pc:chgData name="info@active4research.com" userId="S::urn:spo:guest#info@active4research.com::" providerId="AD" clId="Web-{57067E02-02CD-E4BE-4583-67DC7A171389}"/>
    <pc:docChg chg="modSld">
      <pc:chgData name="info@active4research.com" userId="S::urn:spo:guest#info@active4research.com::" providerId="AD" clId="Web-{57067E02-02CD-E4BE-4583-67DC7A171389}" dt="2025-04-28T14:54:10.611" v="263" actId="20577"/>
      <pc:docMkLst>
        <pc:docMk/>
      </pc:docMkLst>
      <pc:sldChg chg="modSp">
        <pc:chgData name="info@active4research.com" userId="S::urn:spo:guest#info@active4research.com::" providerId="AD" clId="Web-{57067E02-02CD-E4BE-4583-67DC7A171389}" dt="2025-04-28T14:16:13.271" v="61"/>
        <pc:sldMkLst>
          <pc:docMk/>
          <pc:sldMk cId="3441299605" sldId="256"/>
        </pc:sldMkLst>
        <pc:spChg chg="mod">
          <ac:chgData name="info@active4research.com" userId="S::urn:spo:guest#info@active4research.com::" providerId="AD" clId="Web-{57067E02-02CD-E4BE-4583-67DC7A171389}" dt="2025-04-28T14:15:43.661" v="55" actId="1076"/>
          <ac:spMkLst>
            <pc:docMk/>
            <pc:sldMk cId="3441299605" sldId="256"/>
            <ac:spMk id="2" creationId="{63CFC0DB-3965-4D91-F122-8DFC4BB096AC}"/>
          </ac:spMkLst>
        </pc:spChg>
        <pc:picChg chg="mod modCrop">
          <ac:chgData name="info@active4research.com" userId="S::urn:spo:guest#info@active4research.com::" providerId="AD" clId="Web-{57067E02-02CD-E4BE-4583-67DC7A171389}" dt="2025-04-28T14:16:13.271" v="61"/>
          <ac:picMkLst>
            <pc:docMk/>
            <pc:sldMk cId="3441299605" sldId="256"/>
            <ac:picMk id="5" creationId="{DCF81B64-7986-6768-D964-59AEF281BA70}"/>
          </ac:picMkLst>
        </pc:picChg>
      </pc:sldChg>
      <pc:sldChg chg="addSp delSp modSp">
        <pc:chgData name="info@active4research.com" userId="S::urn:spo:guest#info@active4research.com::" providerId="AD" clId="Web-{57067E02-02CD-E4BE-4583-67DC7A171389}" dt="2025-04-28T14:33:10.468" v="181"/>
        <pc:sldMkLst>
          <pc:docMk/>
          <pc:sldMk cId="3712105037" sldId="257"/>
        </pc:sldMkLst>
        <pc:spChg chg="mod">
          <ac:chgData name="info@active4research.com" userId="S::urn:spo:guest#info@active4research.com::" providerId="AD" clId="Web-{57067E02-02CD-E4BE-4583-67DC7A171389}" dt="2025-04-28T14:14:15.454" v="47" actId="14100"/>
          <ac:spMkLst>
            <pc:docMk/>
            <pc:sldMk cId="3712105037" sldId="257"/>
            <ac:spMk id="4" creationId="{42393286-AD74-F3EB-D444-7D2F28609EF3}"/>
          </ac:spMkLst>
        </pc:spChg>
        <pc:picChg chg="add mod modCrop">
          <ac:chgData name="info@active4research.com" userId="S::urn:spo:guest#info@active4research.com::" providerId="AD" clId="Web-{57067E02-02CD-E4BE-4583-67DC7A171389}" dt="2025-04-28T14:33:10.468" v="181"/>
          <ac:picMkLst>
            <pc:docMk/>
            <pc:sldMk cId="3712105037" sldId="257"/>
            <ac:picMk id="8" creationId="{E0267329-17EC-EA1E-D1FA-7DDC764192EC}"/>
          </ac:picMkLst>
        </pc:picChg>
      </pc:sldChg>
      <pc:sldChg chg="addSp delSp modSp">
        <pc:chgData name="info@active4research.com" userId="S::urn:spo:guest#info@active4research.com::" providerId="AD" clId="Web-{57067E02-02CD-E4BE-4583-67DC7A171389}" dt="2025-04-28T14:44:41.635" v="207"/>
        <pc:sldMkLst>
          <pc:docMk/>
          <pc:sldMk cId="1237414533" sldId="260"/>
        </pc:sldMkLst>
        <pc:spChg chg="mod">
          <ac:chgData name="info@active4research.com" userId="S::urn:spo:guest#info@active4research.com::" providerId="AD" clId="Web-{57067E02-02CD-E4BE-4583-67DC7A171389}" dt="2025-04-28T14:42:35.365" v="202" actId="14100"/>
          <ac:spMkLst>
            <pc:docMk/>
            <pc:sldMk cId="1237414533" sldId="260"/>
            <ac:spMk id="2" creationId="{B40C2351-D417-72C9-9789-5ECA4CAE933C}"/>
          </ac:spMkLst>
        </pc:spChg>
        <pc:picChg chg="add mod">
          <ac:chgData name="info@active4research.com" userId="S::urn:spo:guest#info@active4research.com::" providerId="AD" clId="Web-{57067E02-02CD-E4BE-4583-67DC7A171389}" dt="2025-04-28T14:42:54.522" v="203" actId="1076"/>
          <ac:picMkLst>
            <pc:docMk/>
            <pc:sldMk cId="1237414533" sldId="260"/>
            <ac:picMk id="4" creationId="{7C83D8CF-0D59-6618-5E08-8B4C396080B2}"/>
          </ac:picMkLst>
        </pc:picChg>
      </pc:sldChg>
      <pc:sldChg chg="addSp delSp modSp">
        <pc:chgData name="info@active4research.com" userId="S::urn:spo:guest#info@active4research.com::" providerId="AD" clId="Web-{57067E02-02CD-E4BE-4583-67DC7A171389}" dt="2025-04-28T14:31:47.792" v="171" actId="14100"/>
        <pc:sldMkLst>
          <pc:docMk/>
          <pc:sldMk cId="3670490915" sldId="262"/>
        </pc:sldMkLst>
        <pc:spChg chg="mod">
          <ac:chgData name="info@active4research.com" userId="S::urn:spo:guest#info@active4research.com::" providerId="AD" clId="Web-{57067E02-02CD-E4BE-4583-67DC7A171389}" dt="2025-04-28T14:21:40.237" v="83" actId="14100"/>
          <ac:spMkLst>
            <pc:docMk/>
            <pc:sldMk cId="3670490915" sldId="262"/>
            <ac:spMk id="2" creationId="{EBE2461C-B22C-51AD-74F7-D1A838441F76}"/>
          </ac:spMkLst>
        </pc:spChg>
        <pc:picChg chg="add mod">
          <ac:chgData name="info@active4research.com" userId="S::urn:spo:guest#info@active4research.com::" providerId="AD" clId="Web-{57067E02-02CD-E4BE-4583-67DC7A171389}" dt="2025-04-28T14:20:16.093" v="68" actId="1076"/>
          <ac:picMkLst>
            <pc:docMk/>
            <pc:sldMk cId="3670490915" sldId="262"/>
            <ac:picMk id="4" creationId="{C624DD76-C874-B677-357D-0B22E653591E}"/>
          </ac:picMkLst>
        </pc:picChg>
        <pc:picChg chg="add mod modCrop">
          <ac:chgData name="info@active4research.com" userId="S::urn:spo:guest#info@active4research.com::" providerId="AD" clId="Web-{57067E02-02CD-E4BE-4583-67DC7A171389}" dt="2025-04-28T14:31:47.792" v="171" actId="14100"/>
          <ac:picMkLst>
            <pc:docMk/>
            <pc:sldMk cId="3670490915" sldId="262"/>
            <ac:picMk id="11" creationId="{6AA2865D-5BB6-4B3F-5214-82CA8C503814}"/>
          </ac:picMkLst>
        </pc:picChg>
      </pc:sldChg>
      <pc:sldChg chg="modSp modCm">
        <pc:chgData name="info@active4research.com" userId="S::urn:spo:guest#info@active4research.com::" providerId="AD" clId="Web-{57067E02-02CD-E4BE-4583-67DC7A171389}" dt="2025-04-28T14:54:10.611" v="263" actId="20577"/>
        <pc:sldMkLst>
          <pc:docMk/>
          <pc:sldMk cId="1938647753" sldId="267"/>
        </pc:sldMkLst>
        <pc:spChg chg="mod">
          <ac:chgData name="info@active4research.com" userId="S::urn:spo:guest#info@active4research.com::" providerId="AD" clId="Web-{57067E02-02CD-E4BE-4583-67DC7A171389}" dt="2025-04-28T14:54:10.611" v="263" actId="20577"/>
          <ac:spMkLst>
            <pc:docMk/>
            <pc:sldMk cId="1938647753" sldId="267"/>
            <ac:spMk id="3" creationId="{4B43217F-84A5-C202-46A2-3D4BBFFE9E06}"/>
          </ac:spMkLst>
        </pc:spChg>
        <pc:extLst>
          <p:ext xmlns:p="http://schemas.openxmlformats.org/presentationml/2006/main" uri="{D6D511B9-2390-475A-947B-AFAB55BFBCF1}">
            <pc226:cmChg xmlns:pc226="http://schemas.microsoft.com/office/powerpoint/2022/06/main/command" chg="mod">
              <pc226:chgData name="info@active4research.com" userId="S::urn:spo:guest#info@active4research.com::" providerId="AD" clId="Web-{57067E02-02CD-E4BE-4583-67DC7A171389}" dt="2025-04-28T14:54:09.314" v="261" actId="20577"/>
              <pc2:cmMkLst xmlns:pc2="http://schemas.microsoft.com/office/powerpoint/2019/9/main/command">
                <pc:docMk/>
                <pc:sldMk cId="1938647753" sldId="267"/>
                <pc2:cmMk id="{2CCF33EE-F5BA-D544-AC05-A3E53E7C231A}"/>
              </pc2:cmMkLst>
            </pc226:cmChg>
          </p:ext>
        </pc:extLst>
      </pc:sldChg>
      <pc:sldChg chg="modSp">
        <pc:chgData name="info@active4research.com" userId="S::urn:spo:guest#info@active4research.com::" providerId="AD" clId="Web-{57067E02-02CD-E4BE-4583-67DC7A171389}" dt="2025-04-28T14:45:27.715" v="208" actId="20577"/>
        <pc:sldMkLst>
          <pc:docMk/>
          <pc:sldMk cId="3241597430" sldId="271"/>
        </pc:sldMkLst>
        <pc:spChg chg="mod">
          <ac:chgData name="info@active4research.com" userId="S::urn:spo:guest#info@active4research.com::" providerId="AD" clId="Web-{57067E02-02CD-E4BE-4583-67DC7A171389}" dt="2025-04-28T14:45:27.715" v="208" actId="20577"/>
          <ac:spMkLst>
            <pc:docMk/>
            <pc:sldMk cId="3241597430" sldId="271"/>
            <ac:spMk id="2" creationId="{FD8050F6-9AB3-A472-A5E6-FC62DBDC0BB0}"/>
          </ac:spMkLst>
        </pc:spChg>
      </pc:sldChg>
      <pc:sldChg chg="addSp delSp modSp mod setBg">
        <pc:chgData name="info@active4research.com" userId="S::urn:spo:guest#info@active4research.com::" providerId="AD" clId="Web-{57067E02-02CD-E4BE-4583-67DC7A171389}" dt="2025-04-28T14:49:54.085" v="245" actId="1076"/>
        <pc:sldMkLst>
          <pc:docMk/>
          <pc:sldMk cId="4018126348" sldId="272"/>
        </pc:sldMkLst>
        <pc:spChg chg="mod">
          <ac:chgData name="info@active4research.com" userId="S::urn:spo:guest#info@active4research.com::" providerId="AD" clId="Web-{57067E02-02CD-E4BE-4583-67DC7A171389}" dt="2025-04-28T14:49:54.085" v="245" actId="1076"/>
          <ac:spMkLst>
            <pc:docMk/>
            <pc:sldMk cId="4018126348" sldId="272"/>
            <ac:spMk id="2" creationId="{7E0C473A-A46E-3B1A-047E-A52D2B41964C}"/>
          </ac:spMkLst>
        </pc:spChg>
        <pc:spChg chg="mod">
          <ac:chgData name="info@active4research.com" userId="S::urn:spo:guest#info@active4research.com::" providerId="AD" clId="Web-{57067E02-02CD-E4BE-4583-67DC7A171389}" dt="2025-04-28T14:49:41.428" v="243" actId="20577"/>
          <ac:spMkLst>
            <pc:docMk/>
            <pc:sldMk cId="4018126348" sldId="272"/>
            <ac:spMk id="5" creationId="{ADA2E5CB-B024-B0FA-E0F2-36BABC7DE868}"/>
          </ac:spMkLst>
        </pc:spChg>
        <pc:picChg chg="add mod ord">
          <ac:chgData name="info@active4research.com" userId="S::urn:spo:guest#info@active4research.com::" providerId="AD" clId="Web-{57067E02-02CD-E4BE-4583-67DC7A171389}" dt="2025-04-28T14:49:46.960" v="244"/>
          <ac:picMkLst>
            <pc:docMk/>
            <pc:sldMk cId="4018126348" sldId="272"/>
            <ac:picMk id="4" creationId="{147138B3-5864-478D-DF73-122E38D831ED}"/>
          </ac:picMkLst>
        </pc:picChg>
        <pc:picChg chg="add mod modCrop">
          <ac:chgData name="info@active4research.com" userId="S::urn:spo:guest#info@active4research.com::" providerId="AD" clId="Web-{57067E02-02CD-E4BE-4583-67DC7A171389}" dt="2025-04-28T14:48:56.927" v="239" actId="1076"/>
          <ac:picMkLst>
            <pc:docMk/>
            <pc:sldMk cId="4018126348" sldId="272"/>
            <ac:picMk id="8" creationId="{8F50F430-243B-B035-5496-C792645FE0C2}"/>
          </ac:picMkLst>
        </pc:picChg>
      </pc:sldChg>
    </pc:docChg>
  </pc:docChgLst>
  <pc:docChgLst>
    <pc:chgData name="Henderson, Emily" userId="S::u1473681@live.warwick.ac.uk::458bb493-12ef-48b7-b523-45c8beb60bbd" providerId="AD" clId="Web-{0F11D962-D5FA-5935-97CB-F9D3BF478696}"/>
    <pc:docChg chg="modSld">
      <pc:chgData name="Henderson, Emily" userId="S::u1473681@live.warwick.ac.uk::458bb493-12ef-48b7-b523-45c8beb60bbd" providerId="AD" clId="Web-{0F11D962-D5FA-5935-97CB-F9D3BF478696}" dt="2025-05-21T17:32:06.989" v="53" actId="1076"/>
      <pc:docMkLst>
        <pc:docMk/>
      </pc:docMkLst>
      <pc:sldChg chg="modSp">
        <pc:chgData name="Henderson, Emily" userId="S::u1473681@live.warwick.ac.uk::458bb493-12ef-48b7-b523-45c8beb60bbd" providerId="AD" clId="Web-{0F11D962-D5FA-5935-97CB-F9D3BF478696}" dt="2025-05-21T17:32:06.989" v="53" actId="1076"/>
        <pc:sldMkLst>
          <pc:docMk/>
          <pc:sldMk cId="3441299605" sldId="256"/>
        </pc:sldMkLst>
        <pc:spChg chg="mod">
          <ac:chgData name="Henderson, Emily" userId="S::u1473681@live.warwick.ac.uk::458bb493-12ef-48b7-b523-45c8beb60bbd" providerId="AD" clId="Web-{0F11D962-D5FA-5935-97CB-F9D3BF478696}" dt="2025-05-21T17:31:11.206" v="5" actId="20577"/>
          <ac:spMkLst>
            <pc:docMk/>
            <pc:sldMk cId="3441299605" sldId="256"/>
            <ac:spMk id="2" creationId="{63CFC0DB-3965-4D91-F122-8DFC4BB096AC}"/>
          </ac:spMkLst>
        </pc:spChg>
        <pc:spChg chg="mod">
          <ac:chgData name="Henderson, Emily" userId="S::u1473681@live.warwick.ac.uk::458bb493-12ef-48b7-b523-45c8beb60bbd" providerId="AD" clId="Web-{0F11D962-D5FA-5935-97CB-F9D3BF478696}" dt="2025-05-21T17:31:36.707" v="22" actId="20577"/>
          <ac:spMkLst>
            <pc:docMk/>
            <pc:sldMk cId="3441299605" sldId="256"/>
            <ac:spMk id="8" creationId="{8EA35C9B-0C36-AF12-840E-3AF32722ED54}"/>
          </ac:spMkLst>
        </pc:spChg>
        <pc:spChg chg="mod">
          <ac:chgData name="Henderson, Emily" userId="S::u1473681@live.warwick.ac.uk::458bb493-12ef-48b7-b523-45c8beb60bbd" providerId="AD" clId="Web-{0F11D962-D5FA-5935-97CB-F9D3BF478696}" dt="2025-05-21T17:32:06.989" v="53" actId="1076"/>
          <ac:spMkLst>
            <pc:docMk/>
            <pc:sldMk cId="3441299605" sldId="256"/>
            <ac:spMk id="9" creationId="{F0E3D77D-B32E-D9F5-F452-4031B323FFE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B666E3-090F-E946-9146-179410C66DCE}" type="datetimeFigureOut">
              <a:rPr lang="en-US" smtClean="0"/>
              <a:t>6/18/2025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5011D9-D489-104D-BB17-A7B77BD330CD}" type="slidenum">
              <a:rPr lang="en-US" smtClean="0"/>
              <a:t>‹#›</a:t>
            </a:fld>
            <a:endParaRPr lang="en-US"/>
          </a:p>
        </p:txBody>
      </p:sp>
    </p:spTree>
    <p:extLst>
      <p:ext uri="{BB962C8B-B14F-4D97-AF65-F5344CB8AC3E}">
        <p14:creationId xmlns:p14="http://schemas.microsoft.com/office/powerpoint/2010/main" val="2182517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8A46EF-00A0-65BE-B119-C8994153D3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53CB7E-9919-525F-685A-C281BFAF32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69EDB7-75B3-93BA-2D86-09DEF2476E3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D0C00D0-101B-8735-BBAF-908F409525AC}"/>
              </a:ext>
            </a:extLst>
          </p:cNvPr>
          <p:cNvSpPr>
            <a:spLocks noGrp="1"/>
          </p:cNvSpPr>
          <p:nvPr>
            <p:ph type="sldNum" sz="quarter" idx="5"/>
          </p:nvPr>
        </p:nvSpPr>
        <p:spPr/>
        <p:txBody>
          <a:bodyPr/>
          <a:lstStyle/>
          <a:p>
            <a:fld id="{7E5011D9-D489-104D-BB17-A7B77BD330CD}" type="slidenum">
              <a:rPr lang="en-US" smtClean="0"/>
              <a:t>9</a:t>
            </a:fld>
            <a:endParaRPr lang="en-US"/>
          </a:p>
        </p:txBody>
      </p:sp>
    </p:spTree>
    <p:extLst>
      <p:ext uri="{BB962C8B-B14F-4D97-AF65-F5344CB8AC3E}">
        <p14:creationId xmlns:p14="http://schemas.microsoft.com/office/powerpoint/2010/main" val="710301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AAE40-844A-E482-C7EA-C44E6602E2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1BA827-BB86-5269-94CF-BDE8BB53C4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EAD6BF-B5FA-F88B-0230-7874B6F105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C4493B9-E18E-4F5F-1D49-1E79A8F46798}"/>
              </a:ext>
            </a:extLst>
          </p:cNvPr>
          <p:cNvSpPr>
            <a:spLocks noGrp="1"/>
          </p:cNvSpPr>
          <p:nvPr>
            <p:ph type="sldNum" sz="quarter" idx="5"/>
          </p:nvPr>
        </p:nvSpPr>
        <p:spPr/>
        <p:txBody>
          <a:bodyPr/>
          <a:lstStyle/>
          <a:p>
            <a:fld id="{7E5011D9-D489-104D-BB17-A7B77BD330CD}" type="slidenum">
              <a:rPr lang="en-US" smtClean="0"/>
              <a:t>10</a:t>
            </a:fld>
            <a:endParaRPr lang="en-US"/>
          </a:p>
        </p:txBody>
      </p:sp>
    </p:spTree>
    <p:extLst>
      <p:ext uri="{BB962C8B-B14F-4D97-AF65-F5344CB8AC3E}">
        <p14:creationId xmlns:p14="http://schemas.microsoft.com/office/powerpoint/2010/main" val="794579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E6B87-6D2A-6670-4903-D1EBB887BF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024CCD-4C55-F0AD-C909-563A69A4F2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4B50BB-D577-5E39-0E4C-64A42BB927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CA5B8FD-115B-200E-7E36-AC33BA5703C1}"/>
              </a:ext>
            </a:extLst>
          </p:cNvPr>
          <p:cNvSpPr>
            <a:spLocks noGrp="1"/>
          </p:cNvSpPr>
          <p:nvPr>
            <p:ph type="sldNum" sz="quarter" idx="5"/>
          </p:nvPr>
        </p:nvSpPr>
        <p:spPr/>
        <p:txBody>
          <a:bodyPr/>
          <a:lstStyle/>
          <a:p>
            <a:fld id="{7E5011D9-D489-104D-BB17-A7B77BD330CD}" type="slidenum">
              <a:rPr lang="en-US" smtClean="0"/>
              <a:t>11</a:t>
            </a:fld>
            <a:endParaRPr lang="en-US"/>
          </a:p>
        </p:txBody>
      </p:sp>
    </p:spTree>
    <p:extLst>
      <p:ext uri="{BB962C8B-B14F-4D97-AF65-F5344CB8AC3E}">
        <p14:creationId xmlns:p14="http://schemas.microsoft.com/office/powerpoint/2010/main" val="1118829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AFC43-DAD7-91F1-5D26-8EE687EB82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E5DC85-29FC-704C-0401-0F5D5AA329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0391B6-9BD7-BA1E-0265-87EA181A1EA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C79BA87-7ADC-9EE4-7E14-347A6A4A2FB1}"/>
              </a:ext>
            </a:extLst>
          </p:cNvPr>
          <p:cNvSpPr>
            <a:spLocks noGrp="1"/>
          </p:cNvSpPr>
          <p:nvPr>
            <p:ph type="sldNum" sz="quarter" idx="5"/>
          </p:nvPr>
        </p:nvSpPr>
        <p:spPr/>
        <p:txBody>
          <a:bodyPr/>
          <a:lstStyle/>
          <a:p>
            <a:fld id="{7E5011D9-D489-104D-BB17-A7B77BD330CD}" type="slidenum">
              <a:rPr lang="en-US" smtClean="0"/>
              <a:t>12</a:t>
            </a:fld>
            <a:endParaRPr lang="en-US"/>
          </a:p>
        </p:txBody>
      </p:sp>
    </p:spTree>
    <p:extLst>
      <p:ext uri="{BB962C8B-B14F-4D97-AF65-F5344CB8AC3E}">
        <p14:creationId xmlns:p14="http://schemas.microsoft.com/office/powerpoint/2010/main" val="2069507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E5011D9-D489-104D-BB17-A7B77BD330CD}" type="slidenum">
              <a:rPr lang="en-US" smtClean="0"/>
              <a:t>13</a:t>
            </a:fld>
            <a:endParaRPr lang="en-US"/>
          </a:p>
        </p:txBody>
      </p:sp>
    </p:spTree>
    <p:extLst>
      <p:ext uri="{BB962C8B-B14F-4D97-AF65-F5344CB8AC3E}">
        <p14:creationId xmlns:p14="http://schemas.microsoft.com/office/powerpoint/2010/main" val="3826213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C810B-1120-A497-4BC2-9ED04F83B1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B84A319-99BF-B9B4-47A7-133069C59B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788464-7A24-E065-C5B2-6D83EC222901}"/>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48DE108F-DF1C-24B4-136F-2857087E4E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E94FED-5EE7-24D0-6D03-8AC9EFF023CA}"/>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429487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A08A1-AF2E-5A24-E703-8890FDE1AA9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8EE8777-4242-599D-76D7-E3E56A8BD4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7B7732-0EBB-1F29-36D5-379C93B0E8F2}"/>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B7BD9F2F-84C4-F4B5-57D7-09637C71F5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50BCD7-307F-DD13-14A1-7A233E4A5B77}"/>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340585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80C168-D02A-5F20-2BC5-BBA7EA1988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D7E0EA6-8C4F-7DDE-BD20-7971D58A19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493456-7D71-591E-4483-0F0458D0946B}"/>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2D08D68C-C6B4-104B-58EC-4A2CE3ACC0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036711-9BDB-B39C-E289-44758BA4CE65}"/>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259733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D3FD7-FE8E-EB50-5AE7-7C8F9132F7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F83E98-AA46-B0E6-3985-8957D25251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E97E6C-BF5E-D6E7-2DCE-A7E4D054CC0F}"/>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13E1DE40-ABDD-4486-8A8C-505590CE91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8C933F-3320-529B-F4E6-27797B5EF736}"/>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2851354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3022E-9B6F-1F1C-C642-0031CC7CD9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AFA8D8-9A18-27FA-F272-10D8B81818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65B12B-B00B-5620-4751-7536298ADEF0}"/>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15A58CA8-2A77-3667-D5E8-08F648432C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A2A210-CD99-C501-17C5-0608B815F179}"/>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436290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1A8BD-9BC2-0D37-F8C4-E6E084C158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B1B7FF-CDC2-A5B1-CC3A-3E3D68CFEC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BB0D394-6B89-E356-6FAE-D4755C5D00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5053A4E-E5DC-A6E2-AEB8-2CFD0D7DF5FA}"/>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6" name="Footer Placeholder 5">
            <a:extLst>
              <a:ext uri="{FF2B5EF4-FFF2-40B4-BE49-F238E27FC236}">
                <a16:creationId xmlns:a16="http://schemas.microsoft.com/office/drawing/2014/main" id="{5C931EC0-16D5-A33F-1A8A-88E8AD9506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11BCED-DB7E-A50F-06BC-4157B4989BB3}"/>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2125908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5B28-5F57-ECD2-8EC9-4D3AC6779A0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D95811-6A54-E784-1CC9-D1D402AF43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6DB4C4C-2B3B-8B61-ACD5-BF3759488B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0E058FC-53C4-1E7B-4054-10D6B12F4A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DD39C5-AA66-69DC-EAB9-5575CA1794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43272CD-DF1B-2450-5D57-4D25ADC05669}"/>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8" name="Footer Placeholder 7">
            <a:extLst>
              <a:ext uri="{FF2B5EF4-FFF2-40B4-BE49-F238E27FC236}">
                <a16:creationId xmlns:a16="http://schemas.microsoft.com/office/drawing/2014/main" id="{BEAAB731-7B10-2F76-474B-BC9F56B7DDC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B17D734-81AD-5820-2470-D7FB95EF5B6D}"/>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182234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66D8A-55BD-A192-2090-8527C94ECE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B41C4B-940A-3610-046F-15BFD4797DCF}"/>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4" name="Footer Placeholder 3">
            <a:extLst>
              <a:ext uri="{FF2B5EF4-FFF2-40B4-BE49-F238E27FC236}">
                <a16:creationId xmlns:a16="http://schemas.microsoft.com/office/drawing/2014/main" id="{2B7093FD-FF3D-992E-4D9A-2DA21E5B7B8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517E4A7-77E1-45AF-B0BE-56D2BFC32FF0}"/>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1241815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BE4A99-6F7A-CF64-549D-446991FEF66B}"/>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3" name="Footer Placeholder 2">
            <a:extLst>
              <a:ext uri="{FF2B5EF4-FFF2-40B4-BE49-F238E27FC236}">
                <a16:creationId xmlns:a16="http://schemas.microsoft.com/office/drawing/2014/main" id="{DFCEBE15-0F2E-F7A4-D0B5-70839F0982B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D1C07B2-6032-B1F6-0697-71C280177E85}"/>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4316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1BE96-2E9C-BD2C-0BDB-F6FECE3D76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1534976-737D-1141-0119-6FF849CD7A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5CA6DF0-2A4B-10F7-78E3-E9B37CE214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0F308A-0FFA-0D44-D0DA-016DD0DCEB19}"/>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6" name="Footer Placeholder 5">
            <a:extLst>
              <a:ext uri="{FF2B5EF4-FFF2-40B4-BE49-F238E27FC236}">
                <a16:creationId xmlns:a16="http://schemas.microsoft.com/office/drawing/2014/main" id="{411AC897-168F-C9A2-691E-D1EFF12DC5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33EE2C-2316-14BC-5FB8-93D436A9BA98}"/>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3314939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682B-656F-C9EB-42C2-C70FA05E77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00C2CF8-C91D-BB92-967A-F534BCB802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77A497-FD54-4015-3585-D4A0B87CB0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026764-00BA-6D77-43D0-D020901E0967}"/>
              </a:ext>
            </a:extLst>
          </p:cNvPr>
          <p:cNvSpPr>
            <a:spLocks noGrp="1"/>
          </p:cNvSpPr>
          <p:nvPr>
            <p:ph type="dt" sz="half" idx="10"/>
          </p:nvPr>
        </p:nvSpPr>
        <p:spPr/>
        <p:txBody>
          <a:bodyPr/>
          <a:lstStyle/>
          <a:p>
            <a:fld id="{C92314DF-4757-4C93-9DA7-23FEA89BD4AF}" type="datetimeFigureOut">
              <a:rPr lang="en-GB" smtClean="0"/>
              <a:t>18/06/2025</a:t>
            </a:fld>
            <a:endParaRPr lang="en-GB"/>
          </a:p>
        </p:txBody>
      </p:sp>
      <p:sp>
        <p:nvSpPr>
          <p:cNvPr id="6" name="Footer Placeholder 5">
            <a:extLst>
              <a:ext uri="{FF2B5EF4-FFF2-40B4-BE49-F238E27FC236}">
                <a16:creationId xmlns:a16="http://schemas.microsoft.com/office/drawing/2014/main" id="{89E7AC49-64CF-E86C-083B-34867D4B91F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CB8B53-7B6F-4CC0-3658-E3D1D39DEB8D}"/>
              </a:ext>
            </a:extLst>
          </p:cNvPr>
          <p:cNvSpPr>
            <a:spLocks noGrp="1"/>
          </p:cNvSpPr>
          <p:nvPr>
            <p:ph type="sldNum" sz="quarter" idx="12"/>
          </p:nvPr>
        </p:nvSpPr>
        <p:spPr/>
        <p:txBody>
          <a:bodyPr/>
          <a:lstStyle/>
          <a:p>
            <a:fld id="{741D49BD-D1EF-4E97-821A-44B81A557D9D}" type="slidenum">
              <a:rPr lang="en-GB" smtClean="0"/>
              <a:t>‹#›</a:t>
            </a:fld>
            <a:endParaRPr lang="en-GB"/>
          </a:p>
        </p:txBody>
      </p:sp>
    </p:spTree>
    <p:extLst>
      <p:ext uri="{BB962C8B-B14F-4D97-AF65-F5344CB8AC3E}">
        <p14:creationId xmlns:p14="http://schemas.microsoft.com/office/powerpoint/2010/main" val="3322278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D1DDFE-817A-B42C-4581-20BF3A0432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C0C9E5-0BB8-D285-5AC1-C5ACDECE96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918243-E641-1FEB-B399-638DAB1B77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2314DF-4757-4C93-9DA7-23FEA89BD4AF}" type="datetimeFigureOut">
              <a:rPr lang="en-GB" smtClean="0"/>
              <a:t>18/06/2025</a:t>
            </a:fld>
            <a:endParaRPr lang="en-GB"/>
          </a:p>
        </p:txBody>
      </p:sp>
      <p:sp>
        <p:nvSpPr>
          <p:cNvPr id="5" name="Footer Placeholder 4">
            <a:extLst>
              <a:ext uri="{FF2B5EF4-FFF2-40B4-BE49-F238E27FC236}">
                <a16:creationId xmlns:a16="http://schemas.microsoft.com/office/drawing/2014/main" id="{34E9236F-59B9-154F-416F-76B90C68F4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359C259D-15F2-BF62-62C9-D6C5ED2BD2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41D49BD-D1EF-4E97-821A-44B81A557D9D}" type="slidenum">
              <a:rPr lang="en-GB" smtClean="0"/>
              <a:t>‹#›</a:t>
            </a:fld>
            <a:endParaRPr lang="en-GB"/>
          </a:p>
        </p:txBody>
      </p:sp>
    </p:spTree>
    <p:extLst>
      <p:ext uri="{BB962C8B-B14F-4D97-AF65-F5344CB8AC3E}">
        <p14:creationId xmlns:p14="http://schemas.microsoft.com/office/powerpoint/2010/main" val="3620390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5.png"/><Relationship Id="rId7" Type="http://schemas.openxmlformats.org/officeDocument/2006/relationships/hyperlink" Target="https://wrap.warwick.ac.uk/id/eprint/190911/"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s://wrap.warwick.ac.uk/id/eprint/190912/" TargetMode="External"/><Relationship Id="rId5" Type="http://schemas.openxmlformats.org/officeDocument/2006/relationships/hyperlink" Target="https://wrap.warwick.ac.uk/id/eprint/190913/" TargetMode="External"/><Relationship Id="rId4" Type="http://schemas.openxmlformats.org/officeDocument/2006/relationships/image" Target="../media/image8.png"/><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clapping in a room&#10;&#10;AI-generated content may be incorrect.">
            <a:extLst>
              <a:ext uri="{FF2B5EF4-FFF2-40B4-BE49-F238E27FC236}">
                <a16:creationId xmlns:a16="http://schemas.microsoft.com/office/drawing/2014/main" id="{D1616B70-91F3-D336-4797-2BD3D873B0A5}"/>
              </a:ext>
            </a:extLst>
          </p:cNvPr>
          <p:cNvPicPr>
            <a:picLocks noChangeAspect="1"/>
          </p:cNvPicPr>
          <p:nvPr/>
        </p:nvPicPr>
        <p:blipFill>
          <a:blip r:embed="rId2"/>
          <a:srcRect l="866" t="18231" r="-7143" b="30882"/>
          <a:stretch/>
        </p:blipFill>
        <p:spPr>
          <a:xfrm>
            <a:off x="7499574" y="3650957"/>
            <a:ext cx="4982526" cy="3147193"/>
          </a:xfrm>
          <a:prstGeom prst="rect">
            <a:avLst/>
          </a:prstGeom>
        </p:spPr>
      </p:pic>
      <p:pic>
        <p:nvPicPr>
          <p:cNvPr id="5" name="Content Placeholder 3" descr="A logo for a university">
            <a:extLst>
              <a:ext uri="{FF2B5EF4-FFF2-40B4-BE49-F238E27FC236}">
                <a16:creationId xmlns:a16="http://schemas.microsoft.com/office/drawing/2014/main" id="{DCF81B64-7986-6768-D964-59AEF281B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53833" cy="2689893"/>
          </a:xfrm>
          <a:prstGeom prst="rect">
            <a:avLst/>
          </a:prstGeom>
        </p:spPr>
      </p:pic>
      <p:sp>
        <p:nvSpPr>
          <p:cNvPr id="8" name="Text Placeholder 2">
            <a:extLst>
              <a:ext uri="{FF2B5EF4-FFF2-40B4-BE49-F238E27FC236}">
                <a16:creationId xmlns:a16="http://schemas.microsoft.com/office/drawing/2014/main" id="{8EA35C9B-0C36-AF12-840E-3AF32722ED54}"/>
              </a:ext>
            </a:extLst>
          </p:cNvPr>
          <p:cNvSpPr txBox="1">
            <a:spLocks/>
          </p:cNvSpPr>
          <p:nvPr/>
        </p:nvSpPr>
        <p:spPr>
          <a:xfrm>
            <a:off x="434633" y="4022122"/>
            <a:ext cx="8602632" cy="1794353"/>
          </a:xfrm>
          <a:prstGeom prst="rect">
            <a:avLst/>
          </a:prstGeom>
          <a:no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N" sz="2000" b="1" dirty="0">
                <a:latin typeface="Calibri"/>
                <a:cs typeface="Calibri"/>
              </a:rPr>
              <a:t>Director: Professor Emily F. Henderson</a:t>
            </a:r>
          </a:p>
          <a:p>
            <a:pPr marL="0" indent="0">
              <a:buNone/>
            </a:pPr>
            <a:r>
              <a:rPr lang="en-IN" sz="2000" b="1" dirty="0">
                <a:latin typeface="Calibri"/>
                <a:cs typeface="Calibri"/>
              </a:rPr>
              <a:t>Deputy Director: Dr James Burford</a:t>
            </a:r>
            <a:endParaRPr lang="en-IN" sz="2000" b="1" dirty="0">
              <a:latin typeface="Calibri"/>
              <a:ea typeface="Calibri"/>
              <a:cs typeface="Calibri"/>
            </a:endParaRPr>
          </a:p>
          <a:p>
            <a:pPr marL="0" indent="0">
              <a:buNone/>
            </a:pPr>
            <a:endParaRPr lang="en-IN" sz="2000" b="1" dirty="0">
              <a:latin typeface="Calibri"/>
              <a:ea typeface="Calibri"/>
              <a:cs typeface="Calibri"/>
            </a:endParaRPr>
          </a:p>
        </p:txBody>
      </p:sp>
      <p:sp>
        <p:nvSpPr>
          <p:cNvPr id="2" name="TextBox 1">
            <a:extLst>
              <a:ext uri="{FF2B5EF4-FFF2-40B4-BE49-F238E27FC236}">
                <a16:creationId xmlns:a16="http://schemas.microsoft.com/office/drawing/2014/main" id="{63CFC0DB-3965-4D91-F122-8DFC4BB096AC}"/>
              </a:ext>
            </a:extLst>
          </p:cNvPr>
          <p:cNvSpPr txBox="1"/>
          <p:nvPr/>
        </p:nvSpPr>
        <p:spPr>
          <a:xfrm>
            <a:off x="425176" y="2700133"/>
            <a:ext cx="6984996"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a:ea typeface="Calibri"/>
                <a:cs typeface="Calibri"/>
              </a:rPr>
              <a:t>Doctoral Education and Academia Research Centre (DEAR)</a:t>
            </a:r>
          </a:p>
        </p:txBody>
      </p:sp>
      <p:pic>
        <p:nvPicPr>
          <p:cNvPr id="6" name="Picture 5" descr="A group of people posing for a photo&#10;&#10;AI-generated content may be incorrect.">
            <a:extLst>
              <a:ext uri="{FF2B5EF4-FFF2-40B4-BE49-F238E27FC236}">
                <a16:creationId xmlns:a16="http://schemas.microsoft.com/office/drawing/2014/main" id="{F33939FC-318D-8A09-293D-CBDEC215AB9E}"/>
              </a:ext>
            </a:extLst>
          </p:cNvPr>
          <p:cNvPicPr>
            <a:picLocks noChangeAspect="1"/>
          </p:cNvPicPr>
          <p:nvPr/>
        </p:nvPicPr>
        <p:blipFill>
          <a:blip r:embed="rId4"/>
          <a:stretch>
            <a:fillRect/>
          </a:stretch>
        </p:blipFill>
        <p:spPr>
          <a:xfrm>
            <a:off x="7497127" y="-5080"/>
            <a:ext cx="4695825" cy="3657600"/>
          </a:xfrm>
          <a:prstGeom prst="rect">
            <a:avLst/>
          </a:prstGeom>
        </p:spPr>
      </p:pic>
      <p:pic>
        <p:nvPicPr>
          <p:cNvPr id="7" name="Picture 6" descr="A group of people posing for a photo&#10;&#10;AI-generated content may be incorrect.">
            <a:extLst>
              <a:ext uri="{FF2B5EF4-FFF2-40B4-BE49-F238E27FC236}">
                <a16:creationId xmlns:a16="http://schemas.microsoft.com/office/drawing/2014/main" id="{7362D864-BE56-13DD-4271-F0880464556D}"/>
              </a:ext>
            </a:extLst>
          </p:cNvPr>
          <p:cNvPicPr>
            <a:picLocks noChangeAspect="1"/>
          </p:cNvPicPr>
          <p:nvPr/>
        </p:nvPicPr>
        <p:blipFill>
          <a:blip r:embed="rId5"/>
          <a:stretch>
            <a:fillRect/>
          </a:stretch>
        </p:blipFill>
        <p:spPr>
          <a:xfrm>
            <a:off x="3378835" y="-9208"/>
            <a:ext cx="4123690" cy="2273935"/>
          </a:xfrm>
          <a:prstGeom prst="rect">
            <a:avLst/>
          </a:prstGeom>
        </p:spPr>
      </p:pic>
    </p:spTree>
    <p:extLst>
      <p:ext uri="{BB962C8B-B14F-4D97-AF65-F5344CB8AC3E}">
        <p14:creationId xmlns:p14="http://schemas.microsoft.com/office/powerpoint/2010/main" val="3798682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E3CEB-BBDF-B01D-1A96-5E117E8F860C}"/>
            </a:ext>
          </a:extLst>
        </p:cNvPr>
        <p:cNvGrpSpPr/>
        <p:nvPr/>
      </p:nvGrpSpPr>
      <p:grpSpPr>
        <a:xfrm>
          <a:off x="0" y="0"/>
          <a:ext cx="0" cy="0"/>
          <a:chOff x="0" y="0"/>
          <a:chExt cx="0" cy="0"/>
        </a:xfrm>
      </p:grpSpPr>
      <p:pic>
        <p:nvPicPr>
          <p:cNvPr id="3" name="Picture 2" descr="A group of people sitting around a table&#10;&#10;AI-generated content may be incorrect.">
            <a:extLst>
              <a:ext uri="{FF2B5EF4-FFF2-40B4-BE49-F238E27FC236}">
                <a16:creationId xmlns:a16="http://schemas.microsoft.com/office/drawing/2014/main" id="{B891254D-7E81-BAC4-9634-6CB3A0E59EF3}"/>
              </a:ext>
            </a:extLst>
          </p:cNvPr>
          <p:cNvPicPr>
            <a:picLocks noChangeAspect="1"/>
          </p:cNvPicPr>
          <p:nvPr/>
        </p:nvPicPr>
        <p:blipFill>
          <a:blip r:embed="rId2"/>
          <a:srcRect l="70833" t="33692" r="5241" b="39966"/>
          <a:stretch>
            <a:fillRect/>
          </a:stretch>
        </p:blipFill>
        <p:spPr>
          <a:xfrm>
            <a:off x="8855364" y="4038543"/>
            <a:ext cx="3076803" cy="2568507"/>
          </a:xfrm>
          <a:prstGeom prst="rect">
            <a:avLst/>
          </a:prstGeom>
        </p:spPr>
      </p:pic>
      <p:sp>
        <p:nvSpPr>
          <p:cNvPr id="5" name="Title 8">
            <a:extLst>
              <a:ext uri="{FF2B5EF4-FFF2-40B4-BE49-F238E27FC236}">
                <a16:creationId xmlns:a16="http://schemas.microsoft.com/office/drawing/2014/main" id="{28787338-038C-28AB-C0E2-D8663EA94CD4}"/>
              </a:ext>
            </a:extLst>
          </p:cNvPr>
          <p:cNvSpPr>
            <a:spLocks noGrp="1"/>
          </p:cNvSpPr>
          <p:nvPr>
            <p:ph type="title"/>
          </p:nvPr>
        </p:nvSpPr>
        <p:spPr>
          <a:xfrm>
            <a:off x="321219" y="230138"/>
            <a:ext cx="7841417" cy="512927"/>
          </a:xfrm>
        </p:spPr>
        <p:txBody>
          <a:bodyPr>
            <a:normAutofit fontScale="90000"/>
          </a:bodyPr>
          <a:lstStyle/>
          <a:p>
            <a:r>
              <a:rPr lang="en-GB" dirty="0"/>
              <a:t>Literature on research centres (2)</a:t>
            </a:r>
          </a:p>
        </p:txBody>
      </p:sp>
      <p:sp>
        <p:nvSpPr>
          <p:cNvPr id="6" name="Right Triangle 5">
            <a:extLst>
              <a:ext uri="{FF2B5EF4-FFF2-40B4-BE49-F238E27FC236}">
                <a16:creationId xmlns:a16="http://schemas.microsoft.com/office/drawing/2014/main" id="{9067281A-8114-6AC4-7822-5722CFADF0B7}"/>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7D0D1911-3D76-A841-8973-BA746CF22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09894889-A003-B32E-1233-07F48B647BA3}"/>
              </a:ext>
            </a:extLst>
          </p:cNvPr>
          <p:cNvSpPr txBox="1">
            <a:spLocks/>
          </p:cNvSpPr>
          <p:nvPr/>
        </p:nvSpPr>
        <p:spPr bwMode="auto">
          <a:xfrm>
            <a:off x="4915" y="856673"/>
            <a:ext cx="9000978" cy="574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85000" lnSpcReduction="20000"/>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120000"/>
              </a:lnSpc>
              <a:spcBef>
                <a:spcPts val="0"/>
              </a:spcBef>
              <a:spcAft>
                <a:spcPts val="1200"/>
              </a:spcAft>
              <a:defRPr/>
            </a:pPr>
            <a:r>
              <a:rPr lang="en-GB" sz="2000" kern="0" dirty="0">
                <a:solidFill>
                  <a:srgbClr val="000000"/>
                </a:solidFill>
                <a:latin typeface="Aptos"/>
                <a:ea typeface="Calibri"/>
                <a:cs typeface="Calibri"/>
              </a:rPr>
              <a:t>Why are research centres founded?</a:t>
            </a:r>
            <a:endParaRPr lang="en-US"/>
          </a:p>
          <a:p>
            <a:pPr lvl="1">
              <a:lnSpc>
                <a:spcPct val="120000"/>
              </a:lnSpc>
              <a:spcBef>
                <a:spcPts val="0"/>
              </a:spcBef>
              <a:spcAft>
                <a:spcPts val="1200"/>
              </a:spcAft>
              <a:buFont typeface="Wingdings"/>
              <a:buChar char="v"/>
              <a:defRPr/>
            </a:pPr>
            <a:r>
              <a:rPr lang="en-GB" sz="1800" kern="0" dirty="0">
                <a:solidFill>
                  <a:srgbClr val="000000"/>
                </a:solidFill>
                <a:latin typeface="Aptos"/>
                <a:ea typeface="Calibri"/>
                <a:cs typeface="Calibri"/>
              </a:rPr>
              <a:t>Centres are initiated and/or led by </a:t>
            </a:r>
            <a:r>
              <a:rPr lang="en-GB" sz="1800" b="1" kern="0" dirty="0">
                <a:solidFill>
                  <a:srgbClr val="000000"/>
                </a:solidFill>
                <a:latin typeface="Aptos"/>
                <a:ea typeface="Calibri"/>
                <a:cs typeface="Calibri"/>
              </a:rPr>
              <a:t>individuals with ambitions for field-based innovation</a:t>
            </a:r>
            <a:r>
              <a:rPr lang="en-GB" sz="1800" kern="0" dirty="0">
                <a:solidFill>
                  <a:srgbClr val="000000"/>
                </a:solidFill>
                <a:latin typeface="Aptos"/>
                <a:ea typeface="Calibri"/>
                <a:cs typeface="Calibri"/>
              </a:rPr>
              <a:t> who recognise the need to lead collective research activities beyond their own individual capacities (</a:t>
            </a:r>
            <a:r>
              <a:rPr lang="en-GB" sz="1800" kern="0" dirty="0" err="1">
                <a:solidFill>
                  <a:srgbClr val="000000"/>
                </a:solidFill>
                <a:latin typeface="Aptos"/>
                <a:ea typeface="Calibri"/>
                <a:cs typeface="Calibri"/>
              </a:rPr>
              <a:t>Etzkowitz</a:t>
            </a:r>
            <a:r>
              <a:rPr lang="en-GB" sz="1800" kern="0" dirty="0">
                <a:solidFill>
                  <a:srgbClr val="000000"/>
                </a:solidFill>
                <a:latin typeface="Aptos"/>
                <a:ea typeface="Calibri"/>
                <a:cs typeface="Calibri"/>
              </a:rPr>
              <a:t> &amp; </a:t>
            </a:r>
            <a:r>
              <a:rPr lang="en-GB" sz="1800" kern="0" dirty="0" err="1">
                <a:solidFill>
                  <a:srgbClr val="000000"/>
                </a:solidFill>
                <a:latin typeface="Aptos"/>
                <a:ea typeface="Calibri"/>
                <a:cs typeface="Calibri"/>
              </a:rPr>
              <a:t>Kemelgor</a:t>
            </a:r>
            <a:r>
              <a:rPr lang="en-GB" sz="1800" kern="0" dirty="0">
                <a:solidFill>
                  <a:srgbClr val="000000"/>
                </a:solidFill>
                <a:latin typeface="Aptos"/>
                <a:ea typeface="Calibri"/>
                <a:cs typeface="Calibri"/>
              </a:rPr>
              <a:t> 1998; Connell &amp; Hilton 2015).</a:t>
            </a:r>
            <a:endParaRPr lang="en-GB" sz="1600" kern="0" dirty="0">
              <a:solidFill>
                <a:srgbClr val="000000"/>
              </a:solidFill>
              <a:latin typeface="Aptos"/>
              <a:ea typeface="Calibri"/>
              <a:cs typeface="Calibri"/>
            </a:endParaRPr>
          </a:p>
          <a:p>
            <a:pPr lvl="1">
              <a:lnSpc>
                <a:spcPct val="120000"/>
              </a:lnSpc>
              <a:spcBef>
                <a:spcPts val="0"/>
              </a:spcBef>
              <a:spcAft>
                <a:spcPts val="1200"/>
              </a:spcAft>
              <a:buFont typeface="Wingdings"/>
              <a:buChar char="v"/>
              <a:defRPr/>
            </a:pPr>
            <a:r>
              <a:rPr lang="en-GB" sz="1800" kern="0" dirty="0">
                <a:solidFill>
                  <a:srgbClr val="000000"/>
                </a:solidFill>
                <a:ea typeface="Calibri"/>
                <a:cs typeface="Calibri"/>
              </a:rPr>
              <a:t>Centres are also driven by </a:t>
            </a:r>
            <a:r>
              <a:rPr lang="en-GB" sz="1800" b="1" kern="0" dirty="0">
                <a:solidFill>
                  <a:srgbClr val="000000"/>
                </a:solidFill>
                <a:ea typeface="Calibri"/>
                <a:cs typeface="Calibri"/>
              </a:rPr>
              <a:t>policy initiatives</a:t>
            </a:r>
            <a:r>
              <a:rPr lang="en-GB" sz="1800" kern="0" dirty="0">
                <a:solidFill>
                  <a:srgbClr val="000000"/>
                </a:solidFill>
                <a:ea typeface="Calibri"/>
                <a:cs typeface="Calibri"/>
              </a:rPr>
              <a:t> (e.g. Pereira-Puga and Sanz Menéndez 2024).</a:t>
            </a:r>
          </a:p>
          <a:p>
            <a:pPr lvl="1">
              <a:lnSpc>
                <a:spcPct val="120000"/>
              </a:lnSpc>
              <a:spcBef>
                <a:spcPts val="0"/>
              </a:spcBef>
              <a:spcAft>
                <a:spcPts val="1200"/>
              </a:spcAft>
              <a:buFont typeface="Wingdings"/>
              <a:buChar char="v"/>
              <a:defRPr/>
            </a:pPr>
            <a:r>
              <a:rPr lang="en-GB" sz="1800" kern="0" dirty="0">
                <a:solidFill>
                  <a:srgbClr val="000000"/>
                </a:solidFill>
                <a:ea typeface="Calibri"/>
                <a:cs typeface="Calibri"/>
              </a:rPr>
              <a:t>A centre may be considered necessary by a</a:t>
            </a:r>
            <a:r>
              <a:rPr lang="en-GB" sz="1800" b="1" kern="0" dirty="0">
                <a:solidFill>
                  <a:srgbClr val="000000"/>
                </a:solidFill>
                <a:ea typeface="Calibri"/>
                <a:cs typeface="Calibri"/>
              </a:rPr>
              <a:t> university </a:t>
            </a:r>
            <a:r>
              <a:rPr lang="en-GB" sz="1800" kern="0" dirty="0">
                <a:solidFill>
                  <a:srgbClr val="000000"/>
                </a:solidFill>
                <a:ea typeface="Calibri"/>
                <a:cs typeface="Calibri"/>
              </a:rPr>
              <a:t>in order to redress a gap in their research coverage (</a:t>
            </a:r>
            <a:r>
              <a:rPr lang="en-GB" sz="1900" kern="0" dirty="0">
                <a:solidFill>
                  <a:srgbClr val="000000"/>
                </a:solidFill>
                <a:ea typeface="Calibri"/>
                <a:cs typeface="Calibri"/>
              </a:rPr>
              <a:t>Tiler and Boddington 1993).</a:t>
            </a:r>
          </a:p>
          <a:p>
            <a:pPr>
              <a:lnSpc>
                <a:spcPct val="120000"/>
              </a:lnSpc>
              <a:spcBef>
                <a:spcPts val="0"/>
              </a:spcBef>
              <a:spcAft>
                <a:spcPts val="1200"/>
              </a:spcAft>
              <a:buFontTx/>
              <a:buChar char="•"/>
              <a:defRPr/>
            </a:pPr>
            <a:r>
              <a:rPr lang="en-GB" sz="2000" kern="0" dirty="0">
                <a:solidFill>
                  <a:srgbClr val="000000"/>
                </a:solidFill>
                <a:ea typeface="+mn-lt"/>
                <a:cs typeface="+mn-lt"/>
              </a:rPr>
              <a:t>Our review found that</a:t>
            </a:r>
            <a:r>
              <a:rPr lang="en-GB" sz="2000" b="1" kern="0" dirty="0">
                <a:solidFill>
                  <a:srgbClr val="000000"/>
                </a:solidFill>
                <a:ea typeface="+mn-lt"/>
                <a:cs typeface="+mn-lt"/>
              </a:rPr>
              <a:t> research centres often sit somewhat uncomfortably in their host institutions</a:t>
            </a:r>
            <a:r>
              <a:rPr lang="en-GB" sz="2000" kern="0" dirty="0">
                <a:solidFill>
                  <a:srgbClr val="000000"/>
                </a:solidFill>
                <a:ea typeface="+mn-lt"/>
                <a:cs typeface="+mn-lt"/>
              </a:rPr>
              <a:t>, as they create an alternative organisational structure that in some senses competes with the authority of traditional university structures. </a:t>
            </a:r>
            <a:endParaRPr lang="en-GB" sz="2000" kern="0" dirty="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Researchers may be based </a:t>
            </a:r>
            <a:r>
              <a:rPr lang="en-GB" sz="1600" b="1" kern="0" dirty="0">
                <a:solidFill>
                  <a:srgbClr val="000000"/>
                </a:solidFill>
                <a:ea typeface="+mn-lt"/>
                <a:cs typeface="+mn-lt"/>
              </a:rPr>
              <a:t>across both a centre and a departmen</a:t>
            </a:r>
            <a:r>
              <a:rPr lang="en-GB" sz="1600" kern="0" dirty="0">
                <a:solidFill>
                  <a:srgbClr val="000000"/>
                </a:solidFill>
                <a:ea typeface="+mn-lt"/>
                <a:cs typeface="+mn-lt"/>
              </a:rPr>
              <a:t>t, meaning there can be confusion about how their time and workload should be handled and where their funding should be located (</a:t>
            </a:r>
            <a:r>
              <a:rPr lang="en-GB" sz="1600" kern="0" err="1">
                <a:solidFill>
                  <a:srgbClr val="000000"/>
                </a:solidFill>
                <a:ea typeface="+mn-lt"/>
                <a:cs typeface="+mn-lt"/>
              </a:rPr>
              <a:t>Etzkowitz</a:t>
            </a:r>
            <a:r>
              <a:rPr lang="en-GB" sz="1600" kern="0" dirty="0">
                <a:solidFill>
                  <a:srgbClr val="000000"/>
                </a:solidFill>
                <a:ea typeface="+mn-lt"/>
                <a:cs typeface="+mn-lt"/>
              </a:rPr>
              <a:t> &amp; </a:t>
            </a:r>
            <a:r>
              <a:rPr lang="en-GB" sz="1600" kern="0" err="1">
                <a:solidFill>
                  <a:srgbClr val="000000"/>
                </a:solidFill>
                <a:ea typeface="+mn-lt"/>
                <a:cs typeface="+mn-lt"/>
              </a:rPr>
              <a:t>Kemelgor</a:t>
            </a:r>
            <a:r>
              <a:rPr lang="en-GB" sz="1600" kern="0" dirty="0">
                <a:solidFill>
                  <a:srgbClr val="000000"/>
                </a:solidFill>
                <a:ea typeface="+mn-lt"/>
                <a:cs typeface="+mn-lt"/>
              </a:rPr>
              <a:t> 1998).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Nyhagen and </a:t>
            </a:r>
            <a:r>
              <a:rPr lang="en-GB" sz="1600" kern="0" err="1">
                <a:solidFill>
                  <a:srgbClr val="000000"/>
                </a:solidFill>
                <a:ea typeface="+mn-lt"/>
                <a:cs typeface="+mn-lt"/>
              </a:rPr>
              <a:t>Baschung</a:t>
            </a:r>
            <a:r>
              <a:rPr lang="en-GB" sz="1600" kern="0" dirty="0">
                <a:solidFill>
                  <a:srgbClr val="000000"/>
                </a:solidFill>
                <a:ea typeface="+mn-lt"/>
                <a:cs typeface="+mn-lt"/>
              </a:rPr>
              <a:t> (2013, 420) found that ‘in spite of formal structures which supposed to promote functions of “pure researchers”, academics working within research centres—sometimes informally—</a:t>
            </a:r>
            <a:r>
              <a:rPr lang="en-GB" sz="1600" b="1" kern="0" dirty="0">
                <a:solidFill>
                  <a:srgbClr val="000000"/>
                </a:solidFill>
                <a:ea typeface="+mn-lt"/>
                <a:cs typeface="+mn-lt"/>
              </a:rPr>
              <a:t>assume tasks related to both research and teaching</a:t>
            </a:r>
            <a:r>
              <a:rPr lang="en-GB" sz="1600" kern="0" dirty="0">
                <a:solidFill>
                  <a:srgbClr val="000000"/>
                </a:solidFill>
                <a:ea typeface="+mn-lt"/>
                <a:cs typeface="+mn-lt"/>
              </a:rPr>
              <a:t>’.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This</a:t>
            </a:r>
            <a:r>
              <a:rPr lang="en-GB" sz="1600" b="1" kern="0" dirty="0">
                <a:solidFill>
                  <a:srgbClr val="000000"/>
                </a:solidFill>
                <a:ea typeface="+mn-lt"/>
                <a:cs typeface="+mn-lt"/>
              </a:rPr>
              <a:t> confusion is exacerbated when centres are externally funded</a:t>
            </a:r>
            <a:r>
              <a:rPr lang="en-GB" sz="1600" kern="0" dirty="0">
                <a:solidFill>
                  <a:srgbClr val="000000"/>
                </a:solidFill>
                <a:ea typeface="+mn-lt"/>
                <a:cs typeface="+mn-lt"/>
              </a:rPr>
              <a:t>, as the funding ‘provides direct resources (mainly funding and prestige) to the centre, increasing its autonomy inside the university’ (Pereira-Puga &amp; Sanz Menéndez 2024, 644). </a:t>
            </a:r>
            <a:endParaRPr lang="en-GB" sz="1600" kern="0" dirty="0">
              <a:solidFill>
                <a:srgbClr val="000000"/>
              </a:solidFill>
              <a:ea typeface="Calibri"/>
              <a:cs typeface="Calibri"/>
            </a:endParaRPr>
          </a:p>
          <a:p>
            <a:pPr marL="0" indent="0">
              <a:lnSpc>
                <a:spcPct val="120000"/>
              </a:lnSpc>
              <a:buNone/>
              <a:defRPr/>
            </a:pPr>
            <a:endParaRPr lang="en-GB" sz="2400" kern="0">
              <a:solidFill>
                <a:srgbClr val="000000"/>
              </a:solidFill>
              <a:latin typeface="Calibri"/>
              <a:ea typeface="Calibri"/>
              <a:cs typeface="Calibri"/>
            </a:endParaRPr>
          </a:p>
        </p:txBody>
      </p:sp>
    </p:spTree>
    <p:extLst>
      <p:ext uri="{BB962C8B-B14F-4D97-AF65-F5344CB8AC3E}">
        <p14:creationId xmlns:p14="http://schemas.microsoft.com/office/powerpoint/2010/main" val="1501828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B2719-0C65-1923-D4A1-7DDF6EADCE3C}"/>
            </a:ext>
          </a:extLst>
        </p:cNvPr>
        <p:cNvGrpSpPr/>
        <p:nvPr/>
      </p:nvGrpSpPr>
      <p:grpSpPr>
        <a:xfrm>
          <a:off x="0" y="0"/>
          <a:ext cx="0" cy="0"/>
          <a:chOff x="0" y="0"/>
          <a:chExt cx="0" cy="0"/>
        </a:xfrm>
      </p:grpSpPr>
      <p:pic>
        <p:nvPicPr>
          <p:cNvPr id="4" name="Picture 3" descr="A group of people standing in front of a screen&#10;&#10;AI-generated content may be incorrect.">
            <a:extLst>
              <a:ext uri="{FF2B5EF4-FFF2-40B4-BE49-F238E27FC236}">
                <a16:creationId xmlns:a16="http://schemas.microsoft.com/office/drawing/2014/main" id="{51FC7C90-6439-B768-6EAB-852BF9D52118}"/>
              </a:ext>
            </a:extLst>
          </p:cNvPr>
          <p:cNvPicPr>
            <a:picLocks noChangeAspect="1"/>
          </p:cNvPicPr>
          <p:nvPr/>
        </p:nvPicPr>
        <p:blipFill>
          <a:blip r:embed="rId2"/>
          <a:srcRect l="53409" t="57273" r="14858" b="3715"/>
          <a:stretch>
            <a:fillRect/>
          </a:stretch>
        </p:blipFill>
        <p:spPr>
          <a:xfrm>
            <a:off x="8786091" y="3759554"/>
            <a:ext cx="3086402" cy="2848604"/>
          </a:xfrm>
          <a:prstGeom prst="rect">
            <a:avLst/>
          </a:prstGeom>
        </p:spPr>
      </p:pic>
      <p:sp>
        <p:nvSpPr>
          <p:cNvPr id="5" name="Title 8">
            <a:extLst>
              <a:ext uri="{FF2B5EF4-FFF2-40B4-BE49-F238E27FC236}">
                <a16:creationId xmlns:a16="http://schemas.microsoft.com/office/drawing/2014/main" id="{1A028B66-C830-8FC0-45E7-E99CB2E36653}"/>
              </a:ext>
            </a:extLst>
          </p:cNvPr>
          <p:cNvSpPr>
            <a:spLocks noGrp="1"/>
          </p:cNvSpPr>
          <p:nvPr>
            <p:ph type="title"/>
          </p:nvPr>
        </p:nvSpPr>
        <p:spPr>
          <a:xfrm>
            <a:off x="321219" y="264775"/>
            <a:ext cx="7841417" cy="512927"/>
          </a:xfrm>
        </p:spPr>
        <p:txBody>
          <a:bodyPr>
            <a:normAutofit fontScale="90000"/>
          </a:bodyPr>
          <a:lstStyle/>
          <a:p>
            <a:r>
              <a:rPr lang="en-GB" dirty="0"/>
              <a:t>Literature on research centres (3)</a:t>
            </a:r>
          </a:p>
        </p:txBody>
      </p:sp>
      <p:sp>
        <p:nvSpPr>
          <p:cNvPr id="6" name="Right Triangle 5">
            <a:extLst>
              <a:ext uri="{FF2B5EF4-FFF2-40B4-BE49-F238E27FC236}">
                <a16:creationId xmlns:a16="http://schemas.microsoft.com/office/drawing/2014/main" id="{C732ECAB-FBAB-5D2E-9AF6-0C2EB4E35AD1}"/>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2AB20F88-A066-6E19-D47E-A5B2B0BAA8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A7E65E94-FB3C-5185-5113-E50B867D5359}"/>
              </a:ext>
            </a:extLst>
          </p:cNvPr>
          <p:cNvSpPr txBox="1">
            <a:spLocks/>
          </p:cNvSpPr>
          <p:nvPr/>
        </p:nvSpPr>
        <p:spPr bwMode="auto">
          <a:xfrm>
            <a:off x="4915" y="1018308"/>
            <a:ext cx="9000978" cy="5817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85000" lnSpcReduction="20000"/>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120000"/>
              </a:lnSpc>
              <a:spcBef>
                <a:spcPts val="0"/>
              </a:spcBef>
              <a:spcAft>
                <a:spcPts val="1200"/>
              </a:spcAft>
              <a:buFontTx/>
              <a:buChar char="•"/>
              <a:defRPr/>
            </a:pPr>
            <a:r>
              <a:rPr lang="en-GB" sz="2000" kern="0" dirty="0">
                <a:solidFill>
                  <a:srgbClr val="000000"/>
                </a:solidFill>
                <a:ea typeface="+mn-lt"/>
                <a:cs typeface="+mn-lt"/>
              </a:rPr>
              <a:t>The institutional position of research centres leads to competing concerns:</a:t>
            </a:r>
            <a:endParaRPr lang="en-GB" sz="2000" kern="0" dirty="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b="1" kern="0" dirty="0">
                <a:solidFill>
                  <a:srgbClr val="000000"/>
                </a:solidFill>
                <a:ea typeface="+mn-lt"/>
                <a:cs typeface="+mn-lt"/>
              </a:rPr>
              <a:t>Securing resources versus the intellectual efforts</a:t>
            </a:r>
            <a:r>
              <a:rPr lang="en-GB" sz="1600" kern="0" dirty="0">
                <a:solidFill>
                  <a:srgbClr val="000000"/>
                </a:solidFill>
                <a:ea typeface="+mn-lt"/>
                <a:cs typeface="+mn-lt"/>
              </a:rPr>
              <a:t> at the heart of centres’ existence (</a:t>
            </a:r>
            <a:r>
              <a:rPr lang="en-GB" sz="1600" kern="0" dirty="0" err="1">
                <a:solidFill>
                  <a:srgbClr val="000000"/>
                </a:solidFill>
                <a:ea typeface="+mn-lt"/>
                <a:cs typeface="+mn-lt"/>
              </a:rPr>
              <a:t>Etzkowitz</a:t>
            </a:r>
            <a:r>
              <a:rPr lang="en-GB" sz="1600" kern="0" dirty="0">
                <a:solidFill>
                  <a:srgbClr val="000000"/>
                </a:solidFill>
                <a:ea typeface="+mn-lt"/>
                <a:cs typeface="+mn-lt"/>
              </a:rPr>
              <a:t> &amp; </a:t>
            </a:r>
            <a:r>
              <a:rPr lang="en-GB" sz="1600" kern="0" dirty="0" err="1">
                <a:solidFill>
                  <a:srgbClr val="000000"/>
                </a:solidFill>
                <a:ea typeface="+mn-lt"/>
                <a:cs typeface="+mn-lt"/>
              </a:rPr>
              <a:t>Kemelgor</a:t>
            </a:r>
            <a:r>
              <a:rPr lang="en-GB" sz="1600" kern="0" dirty="0">
                <a:solidFill>
                  <a:srgbClr val="000000"/>
                </a:solidFill>
                <a:ea typeface="+mn-lt"/>
                <a:cs typeface="+mn-lt"/>
              </a:rPr>
              <a:t> 1998).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Centres are associated with </a:t>
            </a:r>
            <a:r>
              <a:rPr lang="en-GB" sz="1600" b="1" kern="0" dirty="0">
                <a:solidFill>
                  <a:srgbClr val="000000"/>
                </a:solidFill>
                <a:ea typeface="+mn-lt"/>
                <a:cs typeface="+mn-lt"/>
              </a:rPr>
              <a:t>overwork</a:t>
            </a:r>
            <a:r>
              <a:rPr lang="en-GB" sz="1600" kern="0" dirty="0">
                <a:solidFill>
                  <a:srgbClr val="000000"/>
                </a:solidFill>
                <a:ea typeface="+mn-lt"/>
                <a:cs typeface="+mn-lt"/>
              </a:rPr>
              <a:t>, with evidence that this may have an ‘impact on personal and family matters’ (Connell &amp; Hilton 2015, 289).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There is a known reliance on rolling</a:t>
            </a:r>
            <a:r>
              <a:rPr lang="en-GB" sz="1600" b="1" kern="0" dirty="0">
                <a:solidFill>
                  <a:srgbClr val="000000"/>
                </a:solidFill>
                <a:ea typeface="+mn-lt"/>
                <a:cs typeface="+mn-lt"/>
              </a:rPr>
              <a:t> temporary contracts</a:t>
            </a:r>
            <a:r>
              <a:rPr lang="en-GB" sz="1600" kern="0" dirty="0">
                <a:solidFill>
                  <a:srgbClr val="000000"/>
                </a:solidFill>
                <a:ea typeface="+mn-lt"/>
                <a:cs typeface="+mn-lt"/>
              </a:rPr>
              <a:t> for research and support staff (</a:t>
            </a:r>
            <a:r>
              <a:rPr lang="en-GB" sz="1600" kern="0" dirty="0" err="1">
                <a:solidFill>
                  <a:srgbClr val="000000"/>
                </a:solidFill>
                <a:ea typeface="+mn-lt"/>
                <a:cs typeface="+mn-lt"/>
              </a:rPr>
              <a:t>Etzkowitz</a:t>
            </a:r>
            <a:r>
              <a:rPr lang="en-GB" sz="1600" kern="0" dirty="0">
                <a:solidFill>
                  <a:srgbClr val="000000"/>
                </a:solidFill>
                <a:ea typeface="+mn-lt"/>
                <a:cs typeface="+mn-lt"/>
              </a:rPr>
              <a:t> &amp; </a:t>
            </a:r>
            <a:r>
              <a:rPr lang="en-GB" sz="1600" kern="0" dirty="0" err="1">
                <a:solidFill>
                  <a:srgbClr val="000000"/>
                </a:solidFill>
                <a:ea typeface="+mn-lt"/>
                <a:cs typeface="+mn-lt"/>
              </a:rPr>
              <a:t>Kemelgor</a:t>
            </a:r>
            <a:r>
              <a:rPr lang="en-GB" sz="1600" kern="0" dirty="0">
                <a:solidFill>
                  <a:srgbClr val="000000"/>
                </a:solidFill>
                <a:ea typeface="+mn-lt"/>
                <a:cs typeface="+mn-lt"/>
              </a:rPr>
              <a:t> 1998).</a:t>
            </a:r>
            <a:endParaRPr lang="en-GB" sz="1600" kern="0" dirty="0">
              <a:solidFill>
                <a:srgbClr val="000000"/>
              </a:solidFill>
              <a:latin typeface="Aptos"/>
              <a:ea typeface="Calibri"/>
              <a:cs typeface="Calibri"/>
            </a:endParaRPr>
          </a:p>
          <a:p>
            <a:pPr>
              <a:lnSpc>
                <a:spcPct val="120000"/>
              </a:lnSpc>
              <a:spcBef>
                <a:spcPts val="0"/>
              </a:spcBef>
              <a:spcAft>
                <a:spcPts val="1200"/>
              </a:spcAft>
              <a:buFontTx/>
              <a:buChar char="•"/>
              <a:defRPr/>
            </a:pPr>
            <a:r>
              <a:rPr lang="en-GB" sz="2000" kern="0" dirty="0">
                <a:solidFill>
                  <a:srgbClr val="000000"/>
                </a:solidFill>
                <a:ea typeface="+mn-lt"/>
                <a:cs typeface="+mn-lt"/>
              </a:rPr>
              <a:t>Research centres may exacerbate inequalities within the university at large</a:t>
            </a:r>
            <a:endParaRPr lang="en-GB" sz="2000" kern="0" dirty="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err="1">
                <a:solidFill>
                  <a:srgbClr val="000000"/>
                </a:solidFill>
                <a:ea typeface="+mn-lt"/>
                <a:cs typeface="+mn-lt"/>
              </a:rPr>
              <a:t>Etzkowitz</a:t>
            </a:r>
            <a:r>
              <a:rPr lang="en-GB" sz="1600" kern="0" dirty="0">
                <a:solidFill>
                  <a:srgbClr val="000000"/>
                </a:solidFill>
                <a:ea typeface="+mn-lt"/>
                <a:cs typeface="+mn-lt"/>
              </a:rPr>
              <a:t> and </a:t>
            </a:r>
            <a:r>
              <a:rPr lang="en-GB" sz="1600" kern="0" dirty="0" err="1">
                <a:solidFill>
                  <a:srgbClr val="000000"/>
                </a:solidFill>
                <a:ea typeface="+mn-lt"/>
                <a:cs typeface="+mn-lt"/>
              </a:rPr>
              <a:t>Kemelgor</a:t>
            </a:r>
            <a:r>
              <a:rPr lang="en-GB" sz="1600" kern="0" dirty="0">
                <a:solidFill>
                  <a:srgbClr val="000000"/>
                </a:solidFill>
                <a:ea typeface="+mn-lt"/>
                <a:cs typeface="+mn-lt"/>
              </a:rPr>
              <a:t> (1998) refer to</a:t>
            </a:r>
            <a:r>
              <a:rPr lang="en-GB" sz="1600" b="1" kern="0" dirty="0">
                <a:solidFill>
                  <a:srgbClr val="000000"/>
                </a:solidFill>
                <a:ea typeface="+mn-lt"/>
                <a:cs typeface="+mn-lt"/>
              </a:rPr>
              <a:t> contract researchers</a:t>
            </a:r>
            <a:r>
              <a:rPr lang="en-GB" sz="1600" kern="0" dirty="0">
                <a:solidFill>
                  <a:srgbClr val="000000"/>
                </a:solidFill>
                <a:ea typeface="+mn-lt"/>
                <a:cs typeface="+mn-lt"/>
              </a:rPr>
              <a:t> within research centres being in a disadvantageous position where they often do not access the same benefits and development opportunities as staff members on ongoing contracts; they note that these contract researchers have often been women spouses of men scientists.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Connell and Hilton (2015) discuss the impressive efforts to facilitate the democratisation of knowledge production and governance in CCCS, but at the same time reflect on</a:t>
            </a:r>
            <a:r>
              <a:rPr lang="en-GB" sz="1600" b="1" kern="0" dirty="0">
                <a:solidFill>
                  <a:srgbClr val="000000"/>
                </a:solidFill>
                <a:ea typeface="+mn-lt"/>
                <a:cs typeface="+mn-lt"/>
              </a:rPr>
              <a:t> accounts of sexism</a:t>
            </a:r>
            <a:r>
              <a:rPr lang="en-GB" sz="1600" kern="0" dirty="0">
                <a:solidFill>
                  <a:srgbClr val="000000"/>
                </a:solidFill>
                <a:ea typeface="+mn-lt"/>
                <a:cs typeface="+mn-lt"/>
              </a:rPr>
              <a:t> in the centre.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Centres can be seen as reproducing or tackling </a:t>
            </a:r>
            <a:r>
              <a:rPr lang="en-GB" sz="1600" b="1" kern="0" dirty="0">
                <a:solidFill>
                  <a:srgbClr val="000000"/>
                </a:solidFill>
                <a:ea typeface="+mn-lt"/>
                <a:cs typeface="+mn-lt"/>
              </a:rPr>
              <a:t>historical colonial patterns of global dominance in knowledge economies</a:t>
            </a:r>
            <a:r>
              <a:rPr lang="en-GB" sz="1600" kern="0" dirty="0">
                <a:solidFill>
                  <a:srgbClr val="000000"/>
                </a:solidFill>
                <a:ea typeface="+mn-lt"/>
                <a:cs typeface="+mn-lt"/>
              </a:rPr>
              <a:t> (van Heur 2023; Jowi &amp; </a:t>
            </a:r>
            <a:r>
              <a:rPr lang="en-GB" sz="1600" kern="0" dirty="0" err="1">
                <a:solidFill>
                  <a:srgbClr val="000000"/>
                </a:solidFill>
                <a:ea typeface="+mn-lt"/>
                <a:cs typeface="+mn-lt"/>
              </a:rPr>
              <a:t>Mbwette</a:t>
            </a:r>
            <a:r>
              <a:rPr lang="en-GB" sz="1600" kern="0" dirty="0">
                <a:solidFill>
                  <a:srgbClr val="000000"/>
                </a:solidFill>
                <a:ea typeface="+mn-lt"/>
                <a:cs typeface="+mn-lt"/>
              </a:rPr>
              <a:t> 2017). </a:t>
            </a:r>
            <a:endParaRPr lang="en-GB" sz="1600" kern="0">
              <a:solidFill>
                <a:srgbClr val="000000"/>
              </a:solidFill>
              <a:ea typeface="Calibri"/>
              <a:cs typeface="Calibri"/>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It is noteworthy that the necessity of competing for project funding has been discussed as creating </a:t>
            </a:r>
            <a:r>
              <a:rPr lang="en-GB" sz="1600" b="1" kern="0" dirty="0">
                <a:solidFill>
                  <a:srgbClr val="000000"/>
                </a:solidFill>
                <a:ea typeface="+mn-lt"/>
                <a:cs typeface="+mn-lt"/>
              </a:rPr>
              <a:t>challenges for research groups and centres aspiring to work with collective, collaborative or inclusive values</a:t>
            </a:r>
            <a:r>
              <a:rPr lang="en-GB" sz="1600" kern="0" dirty="0">
                <a:solidFill>
                  <a:srgbClr val="000000"/>
                </a:solidFill>
                <a:ea typeface="+mn-lt"/>
                <a:cs typeface="+mn-lt"/>
              </a:rPr>
              <a:t> (Franssen &amp; de </a:t>
            </a:r>
            <a:r>
              <a:rPr lang="en-GB" sz="1600" kern="0" err="1">
                <a:solidFill>
                  <a:srgbClr val="000000"/>
                </a:solidFill>
                <a:ea typeface="+mn-lt"/>
                <a:cs typeface="+mn-lt"/>
              </a:rPr>
              <a:t>Rijcke</a:t>
            </a:r>
            <a:r>
              <a:rPr lang="en-GB" sz="1600" kern="0" dirty="0">
                <a:solidFill>
                  <a:srgbClr val="000000"/>
                </a:solidFill>
                <a:ea typeface="+mn-lt"/>
                <a:cs typeface="+mn-lt"/>
              </a:rPr>
              <a:t> 2019).</a:t>
            </a:r>
            <a:endParaRPr lang="en-GB" sz="1600" kern="0">
              <a:solidFill>
                <a:srgbClr val="000000"/>
              </a:solidFill>
              <a:latin typeface="Aptos"/>
              <a:ea typeface="Calibri"/>
              <a:cs typeface="Calibri"/>
            </a:endParaRPr>
          </a:p>
          <a:p>
            <a:pPr lvl="1">
              <a:lnSpc>
                <a:spcPct val="120000"/>
              </a:lnSpc>
              <a:spcBef>
                <a:spcPts val="0"/>
              </a:spcBef>
              <a:spcAft>
                <a:spcPts val="1200"/>
              </a:spcAft>
              <a:buFont typeface="Wingdings"/>
              <a:buChar char="v"/>
              <a:defRPr/>
            </a:pPr>
            <a:endParaRPr lang="en-GB" sz="1800" kern="0" dirty="0">
              <a:solidFill>
                <a:srgbClr val="000000"/>
              </a:solidFill>
              <a:latin typeface="Aptos"/>
              <a:ea typeface="Calibri"/>
              <a:cs typeface="Calibri"/>
            </a:endParaRPr>
          </a:p>
          <a:p>
            <a:pPr marL="0" indent="0">
              <a:lnSpc>
                <a:spcPct val="120000"/>
              </a:lnSpc>
              <a:buNone/>
              <a:defRPr/>
            </a:pPr>
            <a:endParaRPr lang="en-GB" sz="2400" kern="0">
              <a:solidFill>
                <a:srgbClr val="000000"/>
              </a:solidFill>
              <a:latin typeface="Calibri"/>
              <a:ea typeface="Calibri"/>
              <a:cs typeface="Calibri"/>
            </a:endParaRPr>
          </a:p>
        </p:txBody>
      </p:sp>
    </p:spTree>
    <p:extLst>
      <p:ext uri="{BB962C8B-B14F-4D97-AF65-F5344CB8AC3E}">
        <p14:creationId xmlns:p14="http://schemas.microsoft.com/office/powerpoint/2010/main" val="1564022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7D8A0-74F0-EB38-1D08-7C46FC388618}"/>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2B7824D2-AC9F-213F-B1E2-F410C1524568}"/>
              </a:ext>
            </a:extLst>
          </p:cNvPr>
          <p:cNvSpPr>
            <a:spLocks noGrp="1"/>
          </p:cNvSpPr>
          <p:nvPr>
            <p:ph type="title"/>
          </p:nvPr>
        </p:nvSpPr>
        <p:spPr>
          <a:xfrm>
            <a:off x="413583" y="472593"/>
            <a:ext cx="7841417" cy="512927"/>
          </a:xfrm>
        </p:spPr>
        <p:txBody>
          <a:bodyPr>
            <a:normAutofit fontScale="90000"/>
          </a:bodyPr>
          <a:lstStyle/>
          <a:p>
            <a:r>
              <a:rPr lang="en-GB" dirty="0"/>
              <a:t>Study Design</a:t>
            </a:r>
          </a:p>
        </p:txBody>
      </p:sp>
      <p:sp>
        <p:nvSpPr>
          <p:cNvPr id="2" name="Content Placeholder 2">
            <a:extLst>
              <a:ext uri="{FF2B5EF4-FFF2-40B4-BE49-F238E27FC236}">
                <a16:creationId xmlns:a16="http://schemas.microsoft.com/office/drawing/2014/main" id="{EBE2461C-B22C-51AD-74F7-D1A838441F76}"/>
              </a:ext>
            </a:extLst>
          </p:cNvPr>
          <p:cNvSpPr txBox="1">
            <a:spLocks/>
          </p:cNvSpPr>
          <p:nvPr/>
        </p:nvSpPr>
        <p:spPr bwMode="auto">
          <a:xfrm>
            <a:off x="275453" y="1130642"/>
            <a:ext cx="7751799" cy="5564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457200" marR="0" lvl="0" indent="-457200" algn="l" defTabSz="914400" rtl="0" eaLnBrk="1" fontAlgn="base" latinLnBrk="0" hangingPunct="1">
              <a:lnSpc>
                <a:spcPct val="90000"/>
              </a:lnSpc>
              <a:spcBef>
                <a:spcPts val="0"/>
              </a:spcBef>
              <a:spcAft>
                <a:spcPts val="1200"/>
              </a:spcAft>
              <a:buClrTx/>
              <a:buSzTx/>
              <a:buFontTx/>
              <a:buBlip>
                <a:blip r:embed="rId2"/>
              </a:buBlip>
              <a:tabLst/>
              <a:defRPr/>
            </a:pPr>
            <a:r>
              <a:rPr kumimoji="0" lang="en-GB" sz="2000" b="1" i="0" u="none" strike="noStrike" kern="0" cap="none" spc="0" normalizeH="0" baseline="0" noProof="0" dirty="0">
                <a:ln>
                  <a:noFill/>
                </a:ln>
                <a:solidFill>
                  <a:srgbClr val="000000"/>
                </a:solidFill>
                <a:effectLst/>
                <a:uLnTx/>
                <a:uFillTx/>
                <a:latin typeface="Aptos" panose="020B0004020202020204" pitchFamily="34" charset="0"/>
              </a:rPr>
              <a:t>Research Questions: </a:t>
            </a:r>
          </a:p>
          <a:p>
            <a:pPr lvl="1" indent="-457200">
              <a:lnSpc>
                <a:spcPct val="90000"/>
              </a:lnSpc>
              <a:spcBef>
                <a:spcPts val="0"/>
              </a:spcBef>
              <a:spcAft>
                <a:spcPts val="1200"/>
              </a:spcAft>
              <a:buFont typeface="Wingdings" pitchFamily="2" charset="2"/>
              <a:buChar char="v"/>
              <a:defRPr/>
            </a:pPr>
            <a:r>
              <a:rPr kumimoji="0" lang="en-GB" sz="1800" b="0" i="0" u="none" strike="noStrike" kern="0" cap="none" spc="0" normalizeH="0" baseline="0" noProof="0" dirty="0">
                <a:ln>
                  <a:noFill/>
                </a:ln>
                <a:solidFill>
                  <a:srgbClr val="000000"/>
                </a:solidFill>
                <a:effectLst/>
                <a:uLnTx/>
                <a:uFillTx/>
                <a:latin typeface="Aptos" panose="020B0004020202020204" pitchFamily="34" charset="0"/>
              </a:rPr>
              <a:t>RQ1. What is the nature of education-related university research centres with an inclusivity/equity/social justice focus? What do they do?</a:t>
            </a:r>
          </a:p>
          <a:p>
            <a:pPr lvl="1" indent="-457200">
              <a:lnSpc>
                <a:spcPct val="90000"/>
              </a:lnSpc>
              <a:spcBef>
                <a:spcPts val="0"/>
              </a:spcBef>
              <a:spcAft>
                <a:spcPts val="1200"/>
              </a:spcAft>
              <a:buFont typeface="Wingdings" pitchFamily="2" charset="2"/>
              <a:buChar char="v"/>
              <a:defRPr/>
            </a:pPr>
            <a:r>
              <a:rPr kumimoji="0" lang="en-GB" sz="1800" b="0" i="0" u="none" strike="noStrike" kern="0" cap="none" spc="0" normalizeH="0" baseline="0" noProof="0" dirty="0">
                <a:ln>
                  <a:noFill/>
                </a:ln>
                <a:solidFill>
                  <a:srgbClr val="000000"/>
                </a:solidFill>
                <a:effectLst/>
                <a:uLnTx/>
                <a:uFillTx/>
                <a:latin typeface="Aptos" panose="020B0004020202020204" pitchFamily="34" charset="0"/>
              </a:rPr>
              <a:t>RQ2. What are the inclusivity/equity/social justice values and practices of these research centres?</a:t>
            </a:r>
          </a:p>
          <a:p>
            <a:pPr lvl="1" indent="-457200">
              <a:lnSpc>
                <a:spcPct val="90000"/>
              </a:lnSpc>
              <a:spcBef>
                <a:spcPts val="0"/>
              </a:spcBef>
              <a:spcAft>
                <a:spcPts val="1200"/>
              </a:spcAft>
              <a:buFont typeface="Wingdings" pitchFamily="2" charset="2"/>
              <a:buChar char="v"/>
              <a:defRPr/>
            </a:pPr>
            <a:r>
              <a:rPr lang="en-GB" sz="1800" b="1" u="sng" kern="0" dirty="0">
                <a:solidFill>
                  <a:srgbClr val="000000"/>
                </a:solidFill>
                <a:latin typeface="Aptos"/>
              </a:rPr>
              <a:t>Focus of today's talk: </a:t>
            </a:r>
            <a:r>
              <a:rPr lang="en-GB" sz="1800" b="1" kern="0" dirty="0">
                <a:solidFill>
                  <a:srgbClr val="000000"/>
                </a:solidFill>
                <a:latin typeface="Aptos"/>
              </a:rPr>
              <a:t>RQ3</a:t>
            </a:r>
            <a:r>
              <a:rPr kumimoji="0" lang="en-GB" sz="1800" b="1" i="0" u="none" strike="noStrike" kern="0" cap="none" spc="0" normalizeH="0" baseline="0" noProof="0" dirty="0">
                <a:ln>
                  <a:noFill/>
                </a:ln>
                <a:solidFill>
                  <a:srgbClr val="000000"/>
                </a:solidFill>
                <a:effectLst/>
                <a:uLnTx/>
                <a:uFillTx/>
                <a:latin typeface="Aptos"/>
              </a:rPr>
              <a:t>. How are research centres founded? Who are the founders of these centres? What do they do and why?</a:t>
            </a:r>
            <a:r>
              <a:rPr kumimoji="0" lang="en-GB" sz="2000" b="1" i="0" u="none" strike="noStrike" kern="0" cap="none" spc="0" normalizeH="0" baseline="0" noProof="0" dirty="0">
                <a:ln>
                  <a:noFill/>
                </a:ln>
                <a:solidFill>
                  <a:srgbClr val="000000"/>
                </a:solidFill>
                <a:effectLst/>
                <a:uLnTx/>
                <a:uFillTx/>
                <a:latin typeface="Aptos"/>
              </a:rPr>
              <a:t> </a:t>
            </a:r>
            <a:endParaRPr lang="en-GB" sz="2000" b="1" i="0" u="none" strike="noStrike" kern="0" cap="none" spc="0" normalizeH="0" baseline="0" noProof="0" dirty="0">
              <a:ln>
                <a:noFill/>
              </a:ln>
              <a:solidFill>
                <a:srgbClr val="000000"/>
              </a:solidFill>
              <a:effectLst/>
              <a:uLnTx/>
              <a:uFillTx/>
              <a:latin typeface="Aptos"/>
            </a:endParaRPr>
          </a:p>
          <a:p>
            <a:pPr>
              <a:lnSpc>
                <a:spcPct val="90000"/>
              </a:lnSpc>
              <a:spcBef>
                <a:spcPts val="0"/>
              </a:spcBef>
              <a:spcAft>
                <a:spcPts val="1200"/>
              </a:spcAft>
              <a:defRPr/>
            </a:pPr>
            <a:r>
              <a:rPr kumimoji="0" lang="en-GB" sz="2000" i="0" u="none" strike="noStrike" kern="0" cap="none" spc="0" normalizeH="0" baseline="0" noProof="0" dirty="0">
                <a:ln>
                  <a:noFill/>
                </a:ln>
                <a:solidFill>
                  <a:srgbClr val="000000"/>
                </a:solidFill>
                <a:effectLst/>
                <a:uLnTx/>
                <a:uFillTx/>
                <a:latin typeface="Aptos" panose="020B0004020202020204" pitchFamily="34" charset="0"/>
              </a:rPr>
              <a:t>A </a:t>
            </a:r>
            <a:r>
              <a:rPr lang="en-GB" sz="2000" b="1" kern="0" dirty="0">
                <a:solidFill>
                  <a:srgbClr val="000000"/>
                </a:solidFill>
                <a:latin typeface="Aptos" panose="020B0004020202020204" pitchFamily="34" charset="0"/>
              </a:rPr>
              <a:t>w</a:t>
            </a:r>
            <a:r>
              <a:rPr kumimoji="0" lang="en-GB" sz="2000" b="1" i="0" u="none" strike="noStrike" kern="0" cap="none" spc="0" normalizeH="0" baseline="0" noProof="0" dirty="0">
                <a:ln>
                  <a:noFill/>
                </a:ln>
                <a:solidFill>
                  <a:srgbClr val="000000"/>
                </a:solidFill>
                <a:effectLst/>
                <a:uLnTx/>
                <a:uFillTx/>
                <a:latin typeface="Aptos" panose="020B0004020202020204" pitchFamily="34" charset="0"/>
              </a:rPr>
              <a:t>ebpage review </a:t>
            </a:r>
            <a:r>
              <a:rPr kumimoji="0" lang="en-GB" sz="2000" b="0" i="0" u="none" strike="noStrike" kern="0" cap="none" spc="0" normalizeH="0" baseline="0" noProof="0" dirty="0">
                <a:ln>
                  <a:noFill/>
                </a:ln>
                <a:solidFill>
                  <a:srgbClr val="000000"/>
                </a:solidFill>
                <a:effectLst/>
                <a:uLnTx/>
                <a:uFillTx/>
                <a:latin typeface="Aptos" panose="020B0004020202020204" pitchFamily="34" charset="0"/>
              </a:rPr>
              <a:t>of </a:t>
            </a:r>
            <a:r>
              <a:rPr kumimoji="0" lang="en-GB" sz="2000" i="0" u="none" strike="noStrike" kern="0" cap="none" spc="0" normalizeH="0" baseline="0" noProof="0" dirty="0">
                <a:ln>
                  <a:noFill/>
                </a:ln>
                <a:solidFill>
                  <a:srgbClr val="000000"/>
                </a:solidFill>
                <a:effectLst/>
                <a:uLnTx/>
                <a:uFillTx/>
                <a:latin typeface="Aptos" panose="020B0004020202020204" pitchFamily="34" charset="0"/>
              </a:rPr>
              <a:t>44 education-focused research centre </a:t>
            </a:r>
            <a:r>
              <a:rPr kumimoji="0" lang="en-GB" sz="2000" b="0" i="0" u="none" strike="noStrike" kern="0" cap="none" spc="0" normalizeH="0" baseline="0" noProof="0" dirty="0">
                <a:ln>
                  <a:noFill/>
                </a:ln>
                <a:solidFill>
                  <a:srgbClr val="000000"/>
                </a:solidFill>
                <a:effectLst/>
                <a:uLnTx/>
                <a:uFillTx/>
                <a:latin typeface="Aptos" panose="020B0004020202020204" pitchFamily="34" charset="0"/>
              </a:rPr>
              <a:t>with an </a:t>
            </a:r>
            <a:r>
              <a:rPr kumimoji="0" lang="en-GB" sz="2000" b="1" i="0" u="none" strike="noStrike" kern="0" cap="none" spc="0" normalizeH="0" baseline="0" noProof="0" dirty="0">
                <a:ln>
                  <a:noFill/>
                </a:ln>
                <a:solidFill>
                  <a:srgbClr val="000000"/>
                </a:solidFill>
                <a:effectLst/>
                <a:uLnTx/>
                <a:uFillTx/>
                <a:latin typeface="Aptos" panose="020B0004020202020204" pitchFamily="34" charset="0"/>
              </a:rPr>
              <a:t>inclusivity/equity/social justice</a:t>
            </a:r>
            <a:r>
              <a:rPr kumimoji="0" lang="en-GB" sz="2000" i="0" u="none" strike="noStrike" kern="0" cap="none" spc="0" normalizeH="0" baseline="0" noProof="0" dirty="0">
                <a:ln>
                  <a:noFill/>
                </a:ln>
                <a:solidFill>
                  <a:srgbClr val="000000"/>
                </a:solidFill>
                <a:effectLst/>
                <a:uLnTx/>
                <a:uFillTx/>
                <a:latin typeface="Aptos" panose="020B0004020202020204" pitchFamily="34" charset="0"/>
              </a:rPr>
              <a:t> orientation in </a:t>
            </a:r>
            <a:r>
              <a:rPr kumimoji="0" lang="en-GB" sz="2000" b="0" i="0" u="none" strike="noStrike" kern="0" cap="none" spc="0" normalizeH="0" baseline="0" noProof="0" dirty="0">
                <a:ln>
                  <a:noFill/>
                </a:ln>
                <a:solidFill>
                  <a:srgbClr val="000000"/>
                </a:solidFill>
                <a:effectLst/>
                <a:uLnTx/>
                <a:uFillTx/>
                <a:latin typeface="Aptos" panose="020B0004020202020204" pitchFamily="34" charset="0"/>
              </a:rPr>
              <a:t>UK universities was conducted, to establish the ways in which centres are represented.</a:t>
            </a:r>
          </a:p>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panose="020B0004020202020204" pitchFamily="34" charset="0"/>
              </a:rPr>
              <a:t>Five in-depth narrative interviews </a:t>
            </a:r>
            <a:r>
              <a:rPr kumimoji="0" lang="en-GB" sz="2000" b="0" i="0" u="none" strike="noStrike" kern="0" cap="none" spc="0" normalizeH="0" baseline="0" noProof="0" dirty="0">
                <a:ln>
                  <a:noFill/>
                </a:ln>
                <a:solidFill>
                  <a:srgbClr val="000000"/>
                </a:solidFill>
                <a:effectLst/>
                <a:uLnTx/>
                <a:uFillTx/>
                <a:latin typeface="Aptos" panose="020B0004020202020204" pitchFamily="34" charset="0"/>
              </a:rPr>
              <a:t>with centre founders were undertaken, asking for their stories of: </a:t>
            </a:r>
          </a:p>
          <a:p>
            <a:pPr lvl="1">
              <a:lnSpc>
                <a:spcPct val="90000"/>
              </a:lnSpc>
              <a:spcBef>
                <a:spcPts val="0"/>
              </a:spcBef>
              <a:spcAft>
                <a:spcPts val="1200"/>
              </a:spcAft>
              <a:buFont typeface="Wingdings" pitchFamily="2" charset="2"/>
              <a:buChar char="v"/>
              <a:defRPr/>
            </a:pPr>
            <a:r>
              <a:rPr kumimoji="0" lang="en-GB" sz="1800" b="0" i="0" u="none" strike="noStrike" kern="0" cap="none" spc="0" normalizeH="0" baseline="0" noProof="0" dirty="0">
                <a:ln>
                  <a:noFill/>
                </a:ln>
                <a:solidFill>
                  <a:srgbClr val="000000"/>
                </a:solidFill>
                <a:effectLst/>
                <a:uLnTx/>
                <a:uFillTx/>
                <a:latin typeface="Aptos"/>
              </a:rPr>
              <a:t>how and why they established centres; and</a:t>
            </a:r>
            <a:endParaRPr lang="en-GB" sz="1800" b="0" i="0" u="none" strike="noStrike" kern="0" cap="none" spc="0" normalizeH="0" baseline="0" noProof="0" dirty="0">
              <a:ln>
                <a:noFill/>
              </a:ln>
              <a:solidFill>
                <a:srgbClr val="000000"/>
              </a:solidFill>
              <a:effectLst/>
              <a:uLnTx/>
              <a:uFillTx/>
              <a:latin typeface="Aptos"/>
            </a:endParaRPr>
          </a:p>
          <a:p>
            <a:pPr lvl="1">
              <a:lnSpc>
                <a:spcPct val="90000"/>
              </a:lnSpc>
              <a:spcBef>
                <a:spcPts val="0"/>
              </a:spcBef>
              <a:spcAft>
                <a:spcPts val="1200"/>
              </a:spcAft>
              <a:buFont typeface="Wingdings" pitchFamily="2" charset="2"/>
              <a:buChar char="v"/>
              <a:defRPr/>
            </a:pPr>
            <a:r>
              <a:rPr kumimoji="0" lang="en-GB" sz="1800" b="0" i="0" u="none" strike="noStrike" kern="0" cap="none" spc="0" normalizeH="0" baseline="0" noProof="0" dirty="0">
                <a:ln>
                  <a:noFill/>
                </a:ln>
                <a:solidFill>
                  <a:srgbClr val="000000"/>
                </a:solidFill>
                <a:effectLst/>
                <a:uLnTx/>
                <a:uFillTx/>
                <a:latin typeface="Aptos" panose="020B0004020202020204" pitchFamily="34" charset="0"/>
              </a:rPr>
              <a:t>how they had established the values of the centre.</a:t>
            </a:r>
          </a:p>
          <a:p>
            <a:pPr>
              <a:lnSpc>
                <a:spcPct val="90000"/>
              </a:lnSpc>
              <a:spcBef>
                <a:spcPts val="0"/>
              </a:spcBef>
              <a:spcAft>
                <a:spcPts val="1200"/>
              </a:spcAft>
              <a:defRPr/>
            </a:pPr>
            <a:endParaRPr kumimoji="0" lang="en-GB" sz="2000" b="0" i="0" u="none" strike="noStrike" kern="0" cap="none" spc="0" normalizeH="0" baseline="0" noProof="0">
              <a:ln>
                <a:noFill/>
              </a:ln>
              <a:solidFill>
                <a:srgbClr val="000000"/>
              </a:solidFill>
              <a:effectLst/>
              <a:uLnTx/>
              <a:uFillTx/>
              <a:latin typeface="Aptos" panose="020B0004020202020204" pitchFamily="34" charset="0"/>
            </a:endParaRPr>
          </a:p>
        </p:txBody>
      </p:sp>
      <p:pic>
        <p:nvPicPr>
          <p:cNvPr id="4" name="Picture 3" descr="A logo for a university&#10;&#10;Description automatically generated">
            <a:extLst>
              <a:ext uri="{FF2B5EF4-FFF2-40B4-BE49-F238E27FC236}">
                <a16:creationId xmlns:a16="http://schemas.microsoft.com/office/drawing/2014/main" id="{C624DD76-C874-B677-357D-0B22E65359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pic>
        <p:nvPicPr>
          <p:cNvPr id="6" name="Picture 5" descr="A collage of people in a classroom&#10;&#10;AI-generated content may be incorrect.">
            <a:extLst>
              <a:ext uri="{FF2B5EF4-FFF2-40B4-BE49-F238E27FC236}">
                <a16:creationId xmlns:a16="http://schemas.microsoft.com/office/drawing/2014/main" id="{18A068D5-CC35-8E02-0A51-8D2C3E054744}"/>
              </a:ext>
            </a:extLst>
          </p:cNvPr>
          <p:cNvPicPr>
            <a:picLocks noChangeAspect="1"/>
          </p:cNvPicPr>
          <p:nvPr/>
        </p:nvPicPr>
        <p:blipFill>
          <a:blip r:embed="rId4"/>
          <a:stretch>
            <a:fillRect/>
          </a:stretch>
        </p:blipFill>
        <p:spPr>
          <a:xfrm>
            <a:off x="8723644" y="2538959"/>
            <a:ext cx="2944829" cy="4034331"/>
          </a:xfrm>
          <a:prstGeom prst="rect">
            <a:avLst/>
          </a:prstGeom>
        </p:spPr>
      </p:pic>
    </p:spTree>
    <p:extLst>
      <p:ext uri="{BB962C8B-B14F-4D97-AF65-F5344CB8AC3E}">
        <p14:creationId xmlns:p14="http://schemas.microsoft.com/office/powerpoint/2010/main" val="3670490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186F6-FF37-9EE0-E8ED-5E8E6CC490E4}"/>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B4770F4C-D780-5350-2C40-84C6FC1D2E09}"/>
              </a:ext>
            </a:extLst>
          </p:cNvPr>
          <p:cNvSpPr>
            <a:spLocks noGrp="1"/>
          </p:cNvSpPr>
          <p:nvPr>
            <p:ph type="title"/>
          </p:nvPr>
        </p:nvSpPr>
        <p:spPr>
          <a:xfrm>
            <a:off x="344311" y="472593"/>
            <a:ext cx="8095416" cy="547563"/>
          </a:xfrm>
        </p:spPr>
        <p:txBody>
          <a:bodyPr>
            <a:normAutofit fontScale="90000"/>
          </a:bodyPr>
          <a:lstStyle/>
          <a:p>
            <a:r>
              <a:rPr lang="en-GB" dirty="0"/>
              <a:t>Centre founders (narrative interviews)</a:t>
            </a:r>
          </a:p>
        </p:txBody>
      </p:sp>
      <p:sp>
        <p:nvSpPr>
          <p:cNvPr id="6" name="Right Triangle 5">
            <a:extLst>
              <a:ext uri="{FF2B5EF4-FFF2-40B4-BE49-F238E27FC236}">
                <a16:creationId xmlns:a16="http://schemas.microsoft.com/office/drawing/2014/main" id="{FC6A5963-C7EA-EDE6-8F8C-1FB1D5F91BC5}"/>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9D94C8B9-4880-0845-16AC-9052BEB3A6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80774A12-86A4-EEA3-878E-E7D9B8754D30}"/>
              </a:ext>
            </a:extLst>
          </p:cNvPr>
          <p:cNvSpPr txBox="1">
            <a:spLocks/>
          </p:cNvSpPr>
          <p:nvPr/>
        </p:nvSpPr>
        <p:spPr bwMode="auto">
          <a:xfrm>
            <a:off x="316642" y="1295399"/>
            <a:ext cx="9000978" cy="5090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r>
              <a:rPr lang="en-GB" sz="2000" b="1" kern="0" dirty="0">
                <a:solidFill>
                  <a:srgbClr val="000000"/>
                </a:solidFill>
                <a:ea typeface="+mn-lt"/>
                <a:cs typeface="+mn-lt"/>
              </a:rPr>
              <a:t>Kit</a:t>
            </a:r>
            <a:r>
              <a:rPr lang="en-GB" sz="2000" kern="0" dirty="0">
                <a:solidFill>
                  <a:srgbClr val="000000"/>
                </a:solidFill>
                <a:ea typeface="+mn-lt"/>
                <a:cs typeface="+mn-lt"/>
              </a:rPr>
              <a:t> co-founded the centre with another colleague as part of a departmental restructure which resulted in the department being structured around research centres. </a:t>
            </a:r>
            <a:endParaRPr lang="en-US" sz="2000" dirty="0">
              <a:solidFill>
                <a:srgbClr val="000000"/>
              </a:solidFill>
              <a:ea typeface="+mn-lt"/>
              <a:cs typeface="+mn-lt"/>
            </a:endParaRPr>
          </a:p>
          <a:p>
            <a:pPr>
              <a:lnSpc>
                <a:spcPct val="90000"/>
              </a:lnSpc>
              <a:spcBef>
                <a:spcPts val="0"/>
              </a:spcBef>
              <a:spcAft>
                <a:spcPts val="1200"/>
              </a:spcAft>
              <a:defRPr/>
            </a:pPr>
            <a:r>
              <a:rPr lang="en-GB" sz="2000" b="1" kern="0" dirty="0">
                <a:solidFill>
                  <a:srgbClr val="000000"/>
                </a:solidFill>
                <a:ea typeface="+mn-lt"/>
                <a:cs typeface="+mn-lt"/>
              </a:rPr>
              <a:t>Leah</a:t>
            </a:r>
            <a:r>
              <a:rPr lang="en-GB" sz="2000" kern="0" dirty="0">
                <a:solidFill>
                  <a:srgbClr val="000000"/>
                </a:solidFill>
                <a:ea typeface="+mn-lt"/>
                <a:cs typeface="+mn-lt"/>
              </a:rPr>
              <a:t> set up the centre as a newly recruited professor at the university as a way of creating a space for developing her research area. </a:t>
            </a:r>
            <a:endParaRPr lang="en-US" sz="2000" dirty="0">
              <a:solidFill>
                <a:srgbClr val="000000"/>
              </a:solidFill>
              <a:ea typeface="+mn-lt"/>
              <a:cs typeface="+mn-lt"/>
            </a:endParaRPr>
          </a:p>
          <a:p>
            <a:pPr>
              <a:lnSpc>
                <a:spcPct val="90000"/>
              </a:lnSpc>
              <a:spcBef>
                <a:spcPts val="0"/>
              </a:spcBef>
              <a:spcAft>
                <a:spcPts val="1200"/>
              </a:spcAft>
              <a:defRPr/>
            </a:pPr>
            <a:r>
              <a:rPr lang="en-GB" sz="2000" b="1" kern="0" dirty="0">
                <a:solidFill>
                  <a:srgbClr val="000000"/>
                </a:solidFill>
                <a:ea typeface="+mn-lt"/>
                <a:cs typeface="+mn-lt"/>
              </a:rPr>
              <a:t>Lynne</a:t>
            </a:r>
            <a:r>
              <a:rPr lang="en-GB" sz="2000" kern="0" dirty="0">
                <a:solidFill>
                  <a:srgbClr val="000000"/>
                </a:solidFill>
                <a:ea typeface="+mn-lt"/>
                <a:cs typeface="+mn-lt"/>
              </a:rPr>
              <a:t> was recruited to the university where </a:t>
            </a:r>
            <a:r>
              <a:rPr lang="en-GB" sz="2000" kern="0" dirty="0">
                <a:effectLst/>
                <a:ea typeface="+mn-lt"/>
                <a:cs typeface="+mn-lt"/>
              </a:rPr>
              <a:t>the </a:t>
            </a:r>
            <a:r>
              <a:rPr lang="en-GB" sz="2000" kern="0" dirty="0">
                <a:ea typeface="+mn-lt"/>
                <a:cs typeface="+mn-lt"/>
              </a:rPr>
              <a:t>centre was located </a:t>
            </a:r>
            <a:r>
              <a:rPr lang="en-GB" sz="2000" kern="0" dirty="0">
                <a:effectLst/>
                <a:ea typeface="+mn-lt"/>
                <a:cs typeface="+mn-lt"/>
              </a:rPr>
              <a:t>in </a:t>
            </a:r>
            <a:r>
              <a:rPr lang="en-GB" sz="2000" kern="0" dirty="0">
                <a:ea typeface="+mn-lt"/>
                <a:cs typeface="+mn-lt"/>
              </a:rPr>
              <a:t>order to become director of a new centre; </a:t>
            </a:r>
            <a:r>
              <a:rPr lang="en-GB" sz="2000" kern="0" dirty="0">
                <a:effectLst/>
                <a:ea typeface="+mn-lt"/>
                <a:cs typeface="+mn-lt"/>
              </a:rPr>
              <a:t>the centre </a:t>
            </a:r>
            <a:r>
              <a:rPr lang="en-GB" sz="2000" kern="0" dirty="0">
                <a:ea typeface="+mn-lt"/>
                <a:cs typeface="+mn-lt"/>
              </a:rPr>
              <a:t>was externally funded by a company</a:t>
            </a:r>
            <a:r>
              <a:rPr lang="en-GB" sz="2000" kern="0" dirty="0">
                <a:effectLst/>
                <a:ea typeface="+mn-lt"/>
                <a:cs typeface="+mn-lt"/>
              </a:rPr>
              <a:t>. </a:t>
            </a:r>
            <a:endParaRPr lang="en-US" sz="2000" dirty="0">
              <a:ea typeface="+mn-lt"/>
              <a:cs typeface="+mn-lt"/>
            </a:endParaRPr>
          </a:p>
          <a:p>
            <a:pPr>
              <a:lnSpc>
                <a:spcPct val="90000"/>
              </a:lnSpc>
              <a:spcBef>
                <a:spcPts val="0"/>
              </a:spcBef>
              <a:spcAft>
                <a:spcPts val="1200"/>
              </a:spcAft>
              <a:defRPr/>
            </a:pPr>
            <a:r>
              <a:rPr lang="en-GB" sz="2000" b="1" kern="0" dirty="0">
                <a:ea typeface="+mn-lt"/>
                <a:cs typeface="+mn-lt"/>
              </a:rPr>
              <a:t>Rose</a:t>
            </a:r>
            <a:r>
              <a:rPr lang="en-GB" sz="2000" kern="0" dirty="0">
                <a:ea typeface="+mn-lt"/>
                <a:cs typeface="+mn-lt"/>
              </a:rPr>
              <a:t> co-founded the centre along with other colleagues; she had been newly recruited</a:t>
            </a:r>
            <a:r>
              <a:rPr lang="en-GB" sz="2000" kern="0" dirty="0">
                <a:solidFill>
                  <a:srgbClr val="000000"/>
                </a:solidFill>
                <a:ea typeface="+mn-lt"/>
                <a:cs typeface="+mn-lt"/>
              </a:rPr>
              <a:t> to the university </a:t>
            </a:r>
            <a:r>
              <a:rPr kumimoji="0" lang="en-GB" sz="2000" b="0" i="0" u="none" strike="noStrike" kern="0" cap="none" spc="0" normalizeH="0" baseline="0" noProof="0" dirty="0">
                <a:ln>
                  <a:noFill/>
                </a:ln>
                <a:solidFill>
                  <a:srgbClr val="000000"/>
                </a:solidFill>
                <a:effectLst/>
                <a:uLnTx/>
                <a:uFillTx/>
                <a:ea typeface="+mn-lt"/>
                <a:cs typeface="+mn-lt"/>
              </a:rPr>
              <a:t>and </a:t>
            </a:r>
            <a:r>
              <a:rPr lang="en-GB" sz="2000" kern="0" dirty="0">
                <a:solidFill>
                  <a:srgbClr val="000000"/>
                </a:solidFill>
                <a:ea typeface="+mn-lt"/>
                <a:cs typeface="+mn-lt"/>
              </a:rPr>
              <a:t>this coincided with a restructure that had fragmented the research area – a group of colleagues set up the centre to provide visibility for the research area. </a:t>
            </a:r>
            <a:endParaRPr lang="en-US" sz="2000" dirty="0">
              <a:solidFill>
                <a:srgbClr val="000000"/>
              </a:solidFill>
              <a:ea typeface="+mn-lt"/>
              <a:cs typeface="+mn-lt"/>
            </a:endParaRPr>
          </a:p>
          <a:p>
            <a:pPr>
              <a:lnSpc>
                <a:spcPct val="90000"/>
              </a:lnSpc>
              <a:spcBef>
                <a:spcPts val="0"/>
              </a:spcBef>
              <a:spcAft>
                <a:spcPts val="1200"/>
              </a:spcAft>
              <a:defRPr/>
            </a:pPr>
            <a:r>
              <a:rPr lang="en-GB" sz="2000" b="1" kern="0" dirty="0">
                <a:solidFill>
                  <a:srgbClr val="000000"/>
                </a:solidFill>
                <a:ea typeface="+mn-lt"/>
                <a:cs typeface="+mn-lt"/>
              </a:rPr>
              <a:t>Sophie</a:t>
            </a:r>
            <a:r>
              <a:rPr lang="en-GB" sz="2000" kern="0" dirty="0">
                <a:solidFill>
                  <a:srgbClr val="000000"/>
                </a:solidFill>
                <a:ea typeface="+mn-lt"/>
                <a:cs typeface="+mn-lt"/>
              </a:rPr>
              <a:t> was recruited to a university as a professor with responsibility for strengthening research in her department; she founded the centre as part of her research strategy. </a:t>
            </a:r>
            <a:endParaRPr lang="en-US" sz="2000">
              <a:ea typeface="+mn-lt"/>
              <a:cs typeface="+mn-lt"/>
            </a:endParaRPr>
          </a:p>
        </p:txBody>
      </p:sp>
    </p:spTree>
    <p:extLst>
      <p:ext uri="{BB962C8B-B14F-4D97-AF65-F5344CB8AC3E}">
        <p14:creationId xmlns:p14="http://schemas.microsoft.com/office/powerpoint/2010/main" val="1088706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4FA83-5120-64EC-8A89-CB3F1E6A3BEC}"/>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99BD6C4B-7072-CA49-4928-F122A224AC41}"/>
              </a:ext>
            </a:extLst>
          </p:cNvPr>
          <p:cNvSpPr>
            <a:spLocks noGrp="1"/>
          </p:cNvSpPr>
          <p:nvPr>
            <p:ph type="title"/>
          </p:nvPr>
        </p:nvSpPr>
        <p:spPr>
          <a:xfrm>
            <a:off x="413583" y="472593"/>
            <a:ext cx="8823014" cy="512927"/>
          </a:xfrm>
        </p:spPr>
        <p:txBody>
          <a:bodyPr>
            <a:normAutofit fontScale="90000"/>
          </a:bodyPr>
          <a:lstStyle/>
          <a:p>
            <a:r>
              <a:rPr lang="en-GB" dirty="0"/>
              <a:t>Findings: Founding research centres</a:t>
            </a:r>
          </a:p>
        </p:txBody>
      </p:sp>
      <p:pic>
        <p:nvPicPr>
          <p:cNvPr id="7" name="Picture 6" descr="A white logo on a black background">
            <a:extLst>
              <a:ext uri="{FF2B5EF4-FFF2-40B4-BE49-F238E27FC236}">
                <a16:creationId xmlns:a16="http://schemas.microsoft.com/office/drawing/2014/main" id="{810247EA-6B58-5299-4101-B1395475F1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531" y="17151"/>
            <a:ext cx="2630557" cy="2569480"/>
          </a:xfrm>
          <a:prstGeom prst="rect">
            <a:avLst/>
          </a:prstGeom>
        </p:spPr>
      </p:pic>
      <p:sp>
        <p:nvSpPr>
          <p:cNvPr id="2" name="Content Placeholder 2">
            <a:extLst>
              <a:ext uri="{FF2B5EF4-FFF2-40B4-BE49-F238E27FC236}">
                <a16:creationId xmlns:a16="http://schemas.microsoft.com/office/drawing/2014/main" id="{CE0EFD0E-2622-FF96-C607-F78D2A9EB175}"/>
              </a:ext>
            </a:extLst>
          </p:cNvPr>
          <p:cNvSpPr txBox="1">
            <a:spLocks/>
          </p:cNvSpPr>
          <p:nvPr/>
        </p:nvSpPr>
        <p:spPr bwMode="auto">
          <a:xfrm>
            <a:off x="316642" y="1295399"/>
            <a:ext cx="9070426" cy="530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a:cs typeface="Aparajita"/>
              </a:rPr>
              <a:t>Ratio</a:t>
            </a:r>
            <a:r>
              <a:rPr lang="en-GB" sz="2000" b="1" kern="0" dirty="0">
                <a:solidFill>
                  <a:srgbClr val="000000"/>
                </a:solidFill>
                <a:latin typeface="Aptos"/>
                <a:cs typeface="Aparajita"/>
              </a:rPr>
              <a:t>nale &amp; process</a:t>
            </a:r>
            <a:r>
              <a:rPr lang="en-GB" sz="2000" kern="0" dirty="0">
                <a:solidFill>
                  <a:srgbClr val="000000"/>
                </a:solidFill>
                <a:latin typeface="Aptos"/>
                <a:cs typeface="Aparajita"/>
              </a:rPr>
              <a:t>: three principal catalysts: (1) institutional reconfiguration, (2) new staff recruitment, (3) funder priorities. </a:t>
            </a:r>
            <a:r>
              <a:rPr lang="en-GB" sz="1900" kern="0" dirty="0">
                <a:solidFill>
                  <a:srgbClr val="000000"/>
                </a:solidFill>
                <a:latin typeface="Aptos"/>
                <a:cs typeface="Aparajita"/>
              </a:rPr>
              <a:t>Having a background in research centre leadership and the relationship between research centres and national research assessments were also discussed factors.</a:t>
            </a:r>
            <a:endParaRPr lang="en-US" sz="1900" dirty="0"/>
          </a:p>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a:cs typeface="Aparajita"/>
              </a:rPr>
              <a:t>Actors involved</a:t>
            </a:r>
            <a:r>
              <a:rPr lang="en-GB" sz="2000" kern="0" dirty="0">
                <a:solidFill>
                  <a:srgbClr val="000000"/>
                </a:solidFill>
                <a:latin typeface="Aptos"/>
                <a:cs typeface="Aparajita"/>
              </a:rPr>
              <a:t> a range of people;</a:t>
            </a:r>
            <a:r>
              <a:rPr kumimoji="0" lang="en-GB" sz="2000" b="0" i="0" u="none" strike="noStrike" kern="0" cap="none" spc="0" normalizeH="0" baseline="0" noProof="0" dirty="0">
                <a:ln>
                  <a:noFill/>
                </a:ln>
                <a:solidFill>
                  <a:srgbClr val="000000"/>
                </a:solidFill>
                <a:effectLst/>
                <a:uLnTx/>
                <a:uFillTx/>
                <a:latin typeface="Aptos"/>
                <a:cs typeface="Aparajita"/>
              </a:rPr>
              <a:t> instigators of the centre</a:t>
            </a:r>
            <a:r>
              <a:rPr lang="en-GB" sz="2000" kern="0" dirty="0">
                <a:solidFill>
                  <a:srgbClr val="000000"/>
                </a:solidFill>
                <a:latin typeface="Aptos"/>
                <a:cs typeface="Aparajita"/>
              </a:rPr>
              <a:t> (</a:t>
            </a:r>
            <a:r>
              <a:rPr kumimoji="0" lang="en-GB" sz="2000" b="0" i="0" u="none" strike="noStrike" kern="0" cap="none" spc="0" normalizeH="0" baseline="0" noProof="0" dirty="0">
                <a:ln>
                  <a:noFill/>
                </a:ln>
                <a:solidFill>
                  <a:srgbClr val="000000"/>
                </a:solidFill>
                <a:effectLst/>
                <a:uLnTx/>
                <a:uFillTx/>
                <a:latin typeface="Aptos"/>
                <a:cs typeface="Aparajita"/>
              </a:rPr>
              <a:t>who were not always the founding directors</a:t>
            </a:r>
            <a:r>
              <a:rPr lang="en-GB" sz="2000" kern="0" dirty="0">
                <a:solidFill>
                  <a:srgbClr val="000000"/>
                </a:solidFill>
                <a:latin typeface="Aptos"/>
                <a:cs typeface="Aparajita"/>
              </a:rPr>
              <a:t>);</a:t>
            </a:r>
            <a:r>
              <a:rPr kumimoji="0" lang="en-GB" sz="2000" b="0" i="0" u="none" strike="noStrike" kern="0" cap="none" spc="0" normalizeH="0" baseline="0" noProof="0" dirty="0">
                <a:ln>
                  <a:noFill/>
                </a:ln>
                <a:solidFill>
                  <a:srgbClr val="000000"/>
                </a:solidFill>
                <a:effectLst/>
                <a:uLnTx/>
                <a:uFillTx/>
                <a:latin typeface="Aptos"/>
                <a:cs typeface="Aparajita"/>
              </a:rPr>
              <a:t> </a:t>
            </a:r>
            <a:r>
              <a:rPr lang="en-GB" sz="2000" kern="0" dirty="0" err="1">
                <a:solidFill>
                  <a:srgbClr val="000000"/>
                </a:solidFill>
                <a:latin typeface="Aptos"/>
                <a:cs typeface="Aparajita"/>
              </a:rPr>
              <a:t>HoDs</a:t>
            </a:r>
            <a:r>
              <a:rPr kumimoji="0" lang="en-GB" sz="2000" b="0" i="0" u="none" strike="noStrike" kern="0" cap="none" spc="0" normalizeH="0" baseline="0" noProof="0" dirty="0">
                <a:ln>
                  <a:noFill/>
                </a:ln>
                <a:solidFill>
                  <a:srgbClr val="000000"/>
                </a:solidFill>
                <a:effectLst/>
                <a:uLnTx/>
                <a:uFillTx/>
                <a:latin typeface="Aptos"/>
                <a:cs typeface="Aparajita"/>
              </a:rPr>
              <a:t>; institutional research leaders</a:t>
            </a:r>
            <a:r>
              <a:rPr lang="en-GB" sz="2000" kern="0" dirty="0">
                <a:solidFill>
                  <a:srgbClr val="000000"/>
                </a:solidFill>
                <a:latin typeface="Aptos"/>
                <a:cs typeface="Aparajita"/>
              </a:rPr>
              <a:t> (e.g. Dean);</a:t>
            </a:r>
            <a:r>
              <a:rPr kumimoji="0" lang="en-GB" sz="2000" b="0" i="0" u="none" strike="noStrike" kern="0" cap="none" spc="0" normalizeH="0" baseline="0" noProof="0" dirty="0">
                <a:ln>
                  <a:noFill/>
                </a:ln>
                <a:solidFill>
                  <a:srgbClr val="000000"/>
                </a:solidFill>
                <a:effectLst/>
                <a:uLnTx/>
                <a:uFillTx/>
                <a:latin typeface="Aptos"/>
                <a:cs typeface="Aparajita"/>
              </a:rPr>
              <a:t> senior leaders/managers</a:t>
            </a:r>
            <a:r>
              <a:rPr lang="en-GB" sz="2000" kern="0" dirty="0">
                <a:solidFill>
                  <a:srgbClr val="000000"/>
                </a:solidFill>
                <a:latin typeface="Aptos"/>
                <a:cs typeface="Aparajita"/>
              </a:rPr>
              <a:t> (e.g. VC);</a:t>
            </a:r>
            <a:r>
              <a:rPr kumimoji="0" lang="en-GB" sz="2000" b="0" i="0" u="none" strike="noStrike" kern="0" cap="none" spc="0" normalizeH="0" baseline="0" noProof="0" dirty="0">
                <a:ln>
                  <a:noFill/>
                </a:ln>
                <a:solidFill>
                  <a:srgbClr val="000000"/>
                </a:solidFill>
                <a:effectLst/>
                <a:uLnTx/>
                <a:uFillTx/>
                <a:latin typeface="Aptos"/>
                <a:cs typeface="Aparajita"/>
              </a:rPr>
              <a:t> funders; and other colleagues within or beyond the department.</a:t>
            </a:r>
            <a:endParaRPr lang="en-GB" sz="2000" b="0" i="0" u="none" strike="noStrike" kern="0" cap="none" spc="0" normalizeH="0" baseline="0" noProof="0" dirty="0">
              <a:ln>
                <a:noFill/>
              </a:ln>
              <a:solidFill>
                <a:srgbClr val="000000"/>
              </a:solidFill>
              <a:effectLst/>
              <a:uLnTx/>
              <a:uFillTx/>
              <a:latin typeface="Aptos"/>
              <a:cs typeface="Aparajita"/>
            </a:endParaRPr>
          </a:p>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a:cs typeface="Aparajita"/>
              </a:rPr>
              <a:t>Hopes and </a:t>
            </a:r>
            <a:r>
              <a:rPr lang="en-GB" sz="2000" b="1" kern="0" dirty="0">
                <a:solidFill>
                  <a:srgbClr val="000000"/>
                </a:solidFill>
                <a:latin typeface="Aptos"/>
                <a:cs typeface="Aparajita"/>
              </a:rPr>
              <a:t>ambitions </a:t>
            </a:r>
            <a:r>
              <a:rPr lang="en-GB" sz="2000" kern="0" dirty="0">
                <a:solidFill>
                  <a:srgbClr val="000000"/>
                </a:solidFill>
                <a:latin typeface="Aptos"/>
                <a:cs typeface="Aparajita"/>
              </a:rPr>
              <a:t>were broadly similar: creating</a:t>
            </a:r>
            <a:r>
              <a:rPr kumimoji="0" lang="en-GB" sz="2000" b="0" i="0" u="none" strike="noStrike" kern="0" cap="none" spc="0" normalizeH="0" baseline="0" noProof="0" dirty="0">
                <a:ln>
                  <a:noFill/>
                </a:ln>
                <a:solidFill>
                  <a:srgbClr val="000000"/>
                </a:solidFill>
                <a:effectLst/>
                <a:uLnTx/>
                <a:uFillTx/>
                <a:latin typeface="Aptos"/>
                <a:cs typeface="Aparajita"/>
              </a:rPr>
              <a:t> an internal structure</a:t>
            </a:r>
            <a:r>
              <a:rPr lang="en-GB" sz="2000" kern="0" dirty="0">
                <a:solidFill>
                  <a:srgbClr val="000000"/>
                </a:solidFill>
                <a:latin typeface="Aptos"/>
                <a:cs typeface="Aparajita"/>
              </a:rPr>
              <a:t> within an institution to</a:t>
            </a:r>
            <a:r>
              <a:rPr kumimoji="0" lang="en-GB" sz="2000" b="0" i="0" u="none" strike="noStrike" kern="0" cap="none" spc="0" normalizeH="0" baseline="0" noProof="0" dirty="0">
                <a:ln>
                  <a:noFill/>
                </a:ln>
                <a:solidFill>
                  <a:srgbClr val="000000"/>
                </a:solidFill>
                <a:effectLst/>
                <a:uLnTx/>
                <a:uFillTx/>
                <a:latin typeface="Aptos"/>
                <a:cs typeface="Aparajita"/>
              </a:rPr>
              <a:t> foster belonging</a:t>
            </a:r>
            <a:r>
              <a:rPr lang="en-GB" sz="2000" kern="0" dirty="0">
                <a:solidFill>
                  <a:srgbClr val="000000"/>
                </a:solidFill>
                <a:latin typeface="Aptos"/>
                <a:cs typeface="Aparajita"/>
              </a:rPr>
              <a:t>, connection</a:t>
            </a:r>
            <a:r>
              <a:rPr kumimoji="0" lang="en-GB" sz="2000" b="0" i="0" u="none" strike="noStrike" kern="0" cap="none" spc="0" normalizeH="0" baseline="0" noProof="0" dirty="0">
                <a:ln>
                  <a:noFill/>
                </a:ln>
                <a:solidFill>
                  <a:srgbClr val="000000"/>
                </a:solidFill>
                <a:effectLst/>
                <a:uLnTx/>
                <a:uFillTx/>
                <a:latin typeface="Aptos"/>
                <a:cs typeface="Aparajita"/>
              </a:rPr>
              <a:t> </a:t>
            </a:r>
            <a:r>
              <a:rPr lang="en-GB" sz="2000" kern="0" dirty="0">
                <a:solidFill>
                  <a:srgbClr val="000000"/>
                </a:solidFill>
                <a:latin typeface="Aptos"/>
                <a:cs typeface="Aparajita"/>
              </a:rPr>
              <a:t>and </a:t>
            </a:r>
            <a:r>
              <a:rPr kumimoji="0" lang="en-GB" sz="2000" b="0" i="0" u="none" strike="noStrike" kern="0" cap="none" spc="0" normalizeH="0" baseline="0" noProof="0" dirty="0">
                <a:ln>
                  <a:noFill/>
                </a:ln>
                <a:solidFill>
                  <a:srgbClr val="000000"/>
                </a:solidFill>
                <a:effectLst/>
                <a:uLnTx/>
                <a:uFillTx/>
                <a:latin typeface="Aptos"/>
                <a:cs typeface="Aparajita"/>
              </a:rPr>
              <a:t>support research, whilst providing external presence and visibility. </a:t>
            </a:r>
            <a:endParaRPr lang="en-GB" sz="2000" b="0" i="0" u="none" strike="noStrike" kern="0" cap="none" spc="0" normalizeH="0" baseline="0" noProof="0" dirty="0">
              <a:ln>
                <a:noFill/>
              </a:ln>
              <a:solidFill>
                <a:srgbClr val="000000"/>
              </a:solidFill>
              <a:effectLst/>
              <a:uLnTx/>
              <a:uFillTx/>
              <a:latin typeface="Aptos"/>
              <a:cs typeface="Aparajita"/>
            </a:endParaRPr>
          </a:p>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a:cs typeface="Aparajita"/>
              </a:rPr>
              <a:t>Process</a:t>
            </a:r>
            <a:r>
              <a:rPr kumimoji="0" lang="en-GB" sz="2000" b="0" i="0" u="none" strike="noStrike" kern="0" cap="none" spc="0" normalizeH="0" baseline="0" noProof="0" dirty="0">
                <a:ln>
                  <a:noFill/>
                </a:ln>
                <a:solidFill>
                  <a:srgbClr val="000000"/>
                </a:solidFill>
                <a:effectLst/>
                <a:uLnTx/>
                <a:uFillTx/>
                <a:latin typeface="Aptos"/>
                <a:cs typeface="Aparajita"/>
              </a:rPr>
              <a:t>: the people and bureaucratic processes involved in setting up centres varied widely</a:t>
            </a:r>
            <a:r>
              <a:rPr lang="en-GB" sz="2000" kern="0" dirty="0">
                <a:solidFill>
                  <a:srgbClr val="000000"/>
                </a:solidFill>
                <a:latin typeface="Aptos"/>
                <a:cs typeface="Aparajita"/>
              </a:rPr>
              <a:t> from little formality to more bureaucratic. </a:t>
            </a:r>
            <a:endParaRPr lang="en-GB" sz="2000" b="0" i="0" u="none" strike="noStrike" kern="0" cap="none" spc="0" normalizeH="0" baseline="0" noProof="0" dirty="0">
              <a:ln>
                <a:noFill/>
              </a:ln>
              <a:solidFill>
                <a:srgbClr val="000000"/>
              </a:solidFill>
              <a:effectLst/>
              <a:uLnTx/>
              <a:uFillTx/>
              <a:latin typeface="Aptos"/>
              <a:cs typeface="Aparajita"/>
            </a:endParaRPr>
          </a:p>
          <a:p>
            <a:pPr>
              <a:lnSpc>
                <a:spcPct val="90000"/>
              </a:lnSpc>
              <a:spcBef>
                <a:spcPts val="0"/>
              </a:spcBef>
              <a:spcAft>
                <a:spcPts val="1200"/>
              </a:spcAft>
              <a:defRPr/>
            </a:pPr>
            <a:r>
              <a:rPr kumimoji="0" lang="en-GB" sz="2000" b="1" i="0" u="none" strike="noStrike" kern="0" cap="none" spc="0" normalizeH="0" baseline="0" noProof="0" dirty="0">
                <a:ln>
                  <a:noFill/>
                </a:ln>
                <a:solidFill>
                  <a:srgbClr val="000000"/>
                </a:solidFill>
                <a:effectLst/>
                <a:uLnTx/>
                <a:uFillTx/>
                <a:latin typeface="Aptos"/>
                <a:cs typeface="Aparajita"/>
              </a:rPr>
              <a:t>Obstacles</a:t>
            </a:r>
            <a:r>
              <a:rPr kumimoji="0" lang="en-GB" sz="2000" b="0" i="0" u="none" strike="noStrike" kern="0" cap="none" spc="0" normalizeH="0" baseline="0" noProof="0" dirty="0">
                <a:ln>
                  <a:noFill/>
                </a:ln>
                <a:solidFill>
                  <a:srgbClr val="000000"/>
                </a:solidFill>
                <a:effectLst/>
                <a:uLnTx/>
                <a:uFillTx/>
                <a:latin typeface="Aptos"/>
                <a:cs typeface="Aparajita"/>
              </a:rPr>
              <a:t>: agreeing on centre themes; changing processes; negotiation between funder and host department. </a:t>
            </a:r>
            <a:endParaRPr lang="en-GB" sz="2000" b="0" i="0" u="none" strike="noStrike" kern="0" cap="none" spc="0" normalizeH="0" baseline="0" noProof="0" dirty="0">
              <a:ln>
                <a:noFill/>
              </a:ln>
              <a:solidFill>
                <a:srgbClr val="000000"/>
              </a:solidFill>
              <a:effectLst/>
              <a:uLnTx/>
              <a:uFillTx/>
              <a:latin typeface="Aptos"/>
              <a:cs typeface="Aparajita"/>
            </a:endParaRPr>
          </a:p>
          <a:p>
            <a:pPr marL="0" indent="0">
              <a:lnSpc>
                <a:spcPct val="90000"/>
              </a:lnSpc>
              <a:spcBef>
                <a:spcPts val="0"/>
              </a:spcBef>
              <a:spcAft>
                <a:spcPts val="1200"/>
              </a:spcAft>
              <a:buNone/>
              <a:defRPr/>
            </a:pPr>
            <a:endParaRPr lang="en-GB" sz="2000" b="0" i="0" u="none" strike="noStrike" kern="0" cap="none" spc="0" normalizeH="0" baseline="0" noProof="0" dirty="0">
              <a:ln>
                <a:noFill/>
              </a:ln>
              <a:solidFill>
                <a:srgbClr val="000000"/>
              </a:solidFill>
              <a:effectLst/>
              <a:uLnTx/>
              <a:uFillTx/>
              <a:latin typeface="Aptos" panose="020B0004020202020204" pitchFamily="34" charset="0"/>
              <a:cs typeface="Aparajita" panose="020B0604020202020204" pitchFamily="34" charset="0"/>
            </a:endParaRPr>
          </a:p>
          <a:p>
            <a:pPr>
              <a:lnSpc>
                <a:spcPct val="90000"/>
              </a:lnSpc>
              <a:spcBef>
                <a:spcPts val="0"/>
              </a:spcBef>
              <a:spcAft>
                <a:spcPts val="1200"/>
              </a:spcAft>
              <a:defRPr/>
            </a:pPr>
            <a:endParaRPr kumimoji="0" lang="en-GB" sz="2000" b="0" i="0" u="none" strike="noStrike" kern="0" cap="none" spc="0" normalizeH="0" baseline="0" noProof="0">
              <a:ln>
                <a:noFill/>
              </a:ln>
              <a:solidFill>
                <a:srgbClr val="000000"/>
              </a:solidFill>
              <a:effectLst/>
              <a:uLnTx/>
              <a:uFillTx/>
              <a:latin typeface="Aptos" panose="020B0004020202020204" pitchFamily="34" charset="0"/>
              <a:cs typeface="Aparajita" panose="020B0604020202020204" pitchFamily="34" charset="0"/>
            </a:endParaRPr>
          </a:p>
        </p:txBody>
      </p:sp>
      <p:sp>
        <p:nvSpPr>
          <p:cNvPr id="8" name="Rounded Rectangular Callout 7">
            <a:extLst>
              <a:ext uri="{FF2B5EF4-FFF2-40B4-BE49-F238E27FC236}">
                <a16:creationId xmlns:a16="http://schemas.microsoft.com/office/drawing/2014/main" id="{FA84AA7A-9342-F321-0A44-339D481D9A31}"/>
              </a:ext>
            </a:extLst>
          </p:cNvPr>
          <p:cNvSpPr/>
          <p:nvPr/>
        </p:nvSpPr>
        <p:spPr>
          <a:xfrm>
            <a:off x="9668365" y="3011264"/>
            <a:ext cx="2336613" cy="1164715"/>
          </a:xfrm>
          <a:prstGeom prst="wedgeRoundRectCallout">
            <a:avLst>
              <a:gd name="adj1" fmla="val -50663"/>
              <a:gd name="adj2" fmla="val 64565"/>
              <a:gd name="adj3" fmla="val 16667"/>
            </a:avLst>
          </a:prstGeom>
          <a:solidFill>
            <a:srgbClr val="3C1053">
              <a:alpha val="50196"/>
            </a:srgbClr>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i="1">
                <a:solidFill>
                  <a:srgbClr val="3C1053"/>
                </a:solidFill>
                <a:latin typeface="Aptos" panose="020B0004020202020204" pitchFamily="34" charset="0"/>
                <a:ea typeface="SimSun" panose="02010600030101010101" pitchFamily="2" charset="-122"/>
                <a:cs typeface="Arial" panose="020B0604020202020204" pitchFamily="34" charset="0"/>
              </a:rPr>
              <a:t>T</a:t>
            </a:r>
            <a:r>
              <a:rPr lang="en-GB" sz="1500" i="1">
                <a:solidFill>
                  <a:srgbClr val="3C1053"/>
                </a:solidFill>
                <a:effectLst/>
                <a:latin typeface="Aptos" panose="020B0004020202020204" pitchFamily="34" charset="0"/>
                <a:ea typeface="SimSun" panose="02010600030101010101" pitchFamily="2" charset="-122"/>
                <a:cs typeface="Arial" panose="020B0604020202020204" pitchFamily="34" charset="0"/>
              </a:rPr>
              <a:t>he research centre had ‘allowed me to feel supported and give support’</a:t>
            </a:r>
            <a:r>
              <a:rPr lang="en-GB" sz="1500" i="1">
                <a:solidFill>
                  <a:srgbClr val="3C1053"/>
                </a:solidFill>
                <a:effectLst/>
                <a:latin typeface="Aptos" panose="020B0004020202020204" pitchFamily="34" charset="0"/>
              </a:rPr>
              <a:t> (Kit)</a:t>
            </a:r>
            <a:endParaRPr lang="en-US" sz="1500" i="1">
              <a:solidFill>
                <a:srgbClr val="3C1053"/>
              </a:solidFill>
              <a:latin typeface="Aptos" panose="020B0004020202020204" pitchFamily="34" charset="0"/>
            </a:endParaRPr>
          </a:p>
        </p:txBody>
      </p:sp>
      <p:pic>
        <p:nvPicPr>
          <p:cNvPr id="9" name="Picture 8" descr="A logo for a university&#10;&#10;Description automatically generated">
            <a:extLst>
              <a:ext uri="{FF2B5EF4-FFF2-40B4-BE49-F238E27FC236}">
                <a16:creationId xmlns:a16="http://schemas.microsoft.com/office/drawing/2014/main" id="{49EA2E1B-81A7-6D39-38D9-167D4F5E01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spTree>
    <p:extLst>
      <p:ext uri="{BB962C8B-B14F-4D97-AF65-F5344CB8AC3E}">
        <p14:creationId xmlns:p14="http://schemas.microsoft.com/office/powerpoint/2010/main" val="1992471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2303A-CBD0-E70E-7137-98CFC9D59344}"/>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7A344DCF-BCA6-B93F-6FFC-51F52288C097}"/>
              </a:ext>
            </a:extLst>
          </p:cNvPr>
          <p:cNvSpPr>
            <a:spLocks noGrp="1"/>
          </p:cNvSpPr>
          <p:nvPr>
            <p:ph type="title"/>
          </p:nvPr>
        </p:nvSpPr>
        <p:spPr>
          <a:xfrm>
            <a:off x="413583" y="472593"/>
            <a:ext cx="8823014" cy="512927"/>
          </a:xfrm>
        </p:spPr>
        <p:txBody>
          <a:bodyPr>
            <a:normAutofit fontScale="90000"/>
          </a:bodyPr>
          <a:lstStyle/>
          <a:p>
            <a:r>
              <a:rPr lang="en-GB" dirty="0"/>
              <a:t>Findings: Impact on founders' careers</a:t>
            </a:r>
          </a:p>
        </p:txBody>
      </p:sp>
      <p:pic>
        <p:nvPicPr>
          <p:cNvPr id="7" name="Picture 6" descr="A white logo on a black background">
            <a:extLst>
              <a:ext uri="{FF2B5EF4-FFF2-40B4-BE49-F238E27FC236}">
                <a16:creationId xmlns:a16="http://schemas.microsoft.com/office/drawing/2014/main" id="{C200B609-9204-161C-8A7B-628891131A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531" y="17151"/>
            <a:ext cx="2630557" cy="2569480"/>
          </a:xfrm>
          <a:prstGeom prst="rect">
            <a:avLst/>
          </a:prstGeom>
        </p:spPr>
      </p:pic>
      <p:sp>
        <p:nvSpPr>
          <p:cNvPr id="2" name="Content Placeholder 2">
            <a:extLst>
              <a:ext uri="{FF2B5EF4-FFF2-40B4-BE49-F238E27FC236}">
                <a16:creationId xmlns:a16="http://schemas.microsoft.com/office/drawing/2014/main" id="{2E76008C-99C3-03FB-5723-9004B783CAF0}"/>
              </a:ext>
            </a:extLst>
          </p:cNvPr>
          <p:cNvSpPr txBox="1">
            <a:spLocks/>
          </p:cNvSpPr>
          <p:nvPr/>
        </p:nvSpPr>
        <p:spPr bwMode="auto">
          <a:xfrm>
            <a:off x="316642" y="1295399"/>
            <a:ext cx="9070426" cy="530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endParaRPr lang="en-GB" sz="2000" b="1" kern="0" dirty="0">
              <a:solidFill>
                <a:srgbClr val="000000"/>
              </a:solidFill>
              <a:latin typeface="Aptos"/>
              <a:cs typeface="Aparajita"/>
            </a:endParaRPr>
          </a:p>
          <a:p>
            <a:pPr>
              <a:lnSpc>
                <a:spcPct val="90000"/>
              </a:lnSpc>
              <a:spcBef>
                <a:spcPts val="0"/>
              </a:spcBef>
              <a:spcAft>
                <a:spcPts val="1200"/>
              </a:spcAft>
              <a:defRPr/>
            </a:pPr>
            <a:r>
              <a:rPr lang="en-GB" sz="2000" b="1" kern="0" dirty="0">
                <a:solidFill>
                  <a:srgbClr val="000000"/>
                </a:solidFill>
                <a:latin typeface="Aptos"/>
                <a:cs typeface="Aparajita"/>
              </a:rPr>
              <a:t>Impact on specialist areas: </a:t>
            </a:r>
            <a:r>
              <a:rPr lang="en-GB" sz="2000" kern="0" dirty="0">
                <a:solidFill>
                  <a:srgbClr val="000000"/>
                </a:solidFill>
                <a:latin typeface="Aptos"/>
                <a:cs typeface="Aparajita"/>
              </a:rPr>
              <a:t>included internal impact (e.g. feelings of belonging, 4*REF case study), field impact, sector/policy/practice impact. </a:t>
            </a:r>
            <a:endParaRPr lang="en-GB" sz="2000" kern="0">
              <a:cs typeface="Aparajita"/>
            </a:endParaRPr>
          </a:p>
          <a:p>
            <a:pPr>
              <a:lnSpc>
                <a:spcPct val="90000"/>
              </a:lnSpc>
              <a:spcBef>
                <a:spcPts val="0"/>
              </a:spcBef>
              <a:spcAft>
                <a:spcPts val="1200"/>
              </a:spcAft>
              <a:defRPr/>
            </a:pPr>
            <a:r>
              <a:rPr lang="en-GB" sz="2000" b="1" kern="0" dirty="0">
                <a:solidFill>
                  <a:srgbClr val="000000"/>
                </a:solidFill>
                <a:latin typeface="Aptos"/>
                <a:cs typeface="Aparajita"/>
              </a:rPr>
              <a:t>Impact on founders' careers: </a:t>
            </a:r>
            <a:r>
              <a:rPr lang="en-GB" sz="2000" kern="0" dirty="0">
                <a:solidFill>
                  <a:srgbClr val="000000"/>
                </a:solidFill>
                <a:latin typeface="Aptos"/>
                <a:cs typeface="Aparajita"/>
              </a:rPr>
              <a:t>professional recognition (e.g. national accolades, promotions); a sense of research 'home', support and encouragement; containment and clarity of direction. </a:t>
            </a:r>
            <a:endParaRPr lang="en-GB" sz="2000" i="0" u="none" strike="noStrike" kern="0" cap="none" spc="0" normalizeH="0" baseline="0" noProof="0" dirty="0">
              <a:ln>
                <a:noFill/>
              </a:ln>
              <a:solidFill>
                <a:srgbClr val="000000"/>
              </a:solidFill>
              <a:effectLst/>
              <a:uLnTx/>
              <a:uFillTx/>
              <a:latin typeface="Aptos"/>
              <a:cs typeface="Aparajita"/>
            </a:endParaRPr>
          </a:p>
          <a:p>
            <a:pPr>
              <a:lnSpc>
                <a:spcPct val="90000"/>
              </a:lnSpc>
              <a:spcBef>
                <a:spcPts val="0"/>
              </a:spcBef>
              <a:spcAft>
                <a:spcPts val="1200"/>
              </a:spcAft>
              <a:defRPr/>
            </a:pPr>
            <a:r>
              <a:rPr lang="en-GB" sz="2000" b="1" kern="0" dirty="0">
                <a:solidFill>
                  <a:srgbClr val="000000"/>
                </a:solidFill>
                <a:latin typeface="Aptos"/>
                <a:cs typeface="Aparajita"/>
              </a:rPr>
              <a:t>Negative aspects of research centre leadership: </a:t>
            </a:r>
            <a:r>
              <a:rPr lang="en-GB" sz="2000" kern="0" dirty="0">
                <a:solidFill>
                  <a:srgbClr val="000000"/>
                </a:solidFill>
                <a:latin typeface="Aptos"/>
                <a:cs typeface="Aparajita"/>
              </a:rPr>
              <a:t>lack of positive recognition, promotion applications declined, and Rose was only hearing about how the centre was valued now that it was closing. The work burden of research centre leadership was also a cause for concern. </a:t>
            </a:r>
            <a:endParaRPr lang="en-GB" sz="2000" i="0" u="none" strike="noStrike" kern="0" cap="none" spc="0" normalizeH="0" baseline="0" noProof="0" dirty="0">
              <a:ln>
                <a:noFill/>
              </a:ln>
              <a:solidFill>
                <a:srgbClr val="000000"/>
              </a:solidFill>
              <a:effectLst/>
              <a:uLnTx/>
              <a:uFillTx/>
              <a:latin typeface="Aptos"/>
              <a:cs typeface="Aparajita"/>
            </a:endParaRPr>
          </a:p>
          <a:p>
            <a:pPr marL="0" indent="0">
              <a:lnSpc>
                <a:spcPct val="90000"/>
              </a:lnSpc>
              <a:spcBef>
                <a:spcPts val="0"/>
              </a:spcBef>
              <a:spcAft>
                <a:spcPts val="1200"/>
              </a:spcAft>
              <a:buNone/>
              <a:defRPr/>
            </a:pPr>
            <a:endParaRPr lang="en-GB" sz="2000" b="0" i="0" u="none" strike="noStrike" kern="0" cap="none" spc="0" normalizeH="0" baseline="0" noProof="0" dirty="0">
              <a:ln>
                <a:noFill/>
              </a:ln>
              <a:solidFill>
                <a:srgbClr val="000000"/>
              </a:solidFill>
              <a:effectLst/>
              <a:uLnTx/>
              <a:uFillTx/>
              <a:latin typeface="Aptos" panose="020B0004020202020204" pitchFamily="34" charset="0"/>
              <a:cs typeface="Aparajita" panose="020B0604020202020204" pitchFamily="34" charset="0"/>
            </a:endParaRPr>
          </a:p>
          <a:p>
            <a:pPr>
              <a:lnSpc>
                <a:spcPct val="90000"/>
              </a:lnSpc>
              <a:spcBef>
                <a:spcPts val="0"/>
              </a:spcBef>
              <a:spcAft>
                <a:spcPts val="1200"/>
              </a:spcAft>
              <a:buChar char="•"/>
              <a:defRPr/>
            </a:pPr>
            <a:endParaRPr lang="en-GB" sz="2000" b="0" i="0" u="none" strike="noStrike" kern="0" cap="none" spc="0" normalizeH="0" baseline="0" noProof="0">
              <a:ln>
                <a:noFill/>
              </a:ln>
              <a:solidFill>
                <a:srgbClr val="000000"/>
              </a:solidFill>
              <a:effectLst/>
              <a:uLnTx/>
              <a:uFillTx/>
              <a:latin typeface="Aptos" panose="020B0004020202020204" pitchFamily="34" charset="0"/>
              <a:cs typeface="Aparajita" panose="020B0604020202020204" pitchFamily="34" charset="0"/>
            </a:endParaRPr>
          </a:p>
        </p:txBody>
      </p:sp>
      <p:sp>
        <p:nvSpPr>
          <p:cNvPr id="4" name="Rounded Rectangular Callout 3">
            <a:extLst>
              <a:ext uri="{FF2B5EF4-FFF2-40B4-BE49-F238E27FC236}">
                <a16:creationId xmlns:a16="http://schemas.microsoft.com/office/drawing/2014/main" id="{CEC47090-6574-A85A-254E-7C663158BC62}"/>
              </a:ext>
            </a:extLst>
          </p:cNvPr>
          <p:cNvSpPr/>
          <p:nvPr/>
        </p:nvSpPr>
        <p:spPr>
          <a:xfrm>
            <a:off x="9628951" y="4130414"/>
            <a:ext cx="2336613" cy="1597789"/>
          </a:xfrm>
          <a:prstGeom prst="wedgeRoundRectCallout">
            <a:avLst>
              <a:gd name="adj1" fmla="val 43087"/>
              <a:gd name="adj2" fmla="val 63255"/>
              <a:gd name="adj3" fmla="val 16667"/>
            </a:avLst>
          </a:prstGeom>
          <a:solidFill>
            <a:srgbClr val="3C1053">
              <a:alpha val="50196"/>
            </a:srgbClr>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500" i="1">
                <a:solidFill>
                  <a:srgbClr val="3C1053"/>
                </a:solidFill>
              </a:rPr>
              <a:t>It is ‘the development of my academic career that led to the setting up of the </a:t>
            </a:r>
            <a:r>
              <a:rPr lang="en-US" sz="1500" i="1" err="1">
                <a:solidFill>
                  <a:srgbClr val="3C1053"/>
                </a:solidFill>
              </a:rPr>
              <a:t>centre</a:t>
            </a:r>
            <a:r>
              <a:rPr lang="en-US" sz="1500" i="1">
                <a:solidFill>
                  <a:srgbClr val="3C1053"/>
                </a:solidFill>
              </a:rPr>
              <a:t>’ more than the </a:t>
            </a:r>
            <a:r>
              <a:rPr lang="en-US" sz="1500" i="1" err="1">
                <a:solidFill>
                  <a:srgbClr val="3C1053"/>
                </a:solidFill>
              </a:rPr>
              <a:t>centre</a:t>
            </a:r>
            <a:r>
              <a:rPr lang="en-US" sz="1500" i="1">
                <a:solidFill>
                  <a:srgbClr val="3C1053"/>
                </a:solidFill>
              </a:rPr>
              <a:t> ‘add[</a:t>
            </a:r>
            <a:r>
              <a:rPr lang="en-US" sz="1500" i="1" err="1">
                <a:solidFill>
                  <a:srgbClr val="3C1053"/>
                </a:solidFill>
              </a:rPr>
              <a:t>ing</a:t>
            </a:r>
            <a:r>
              <a:rPr lang="en-US" sz="1500" i="1">
                <a:solidFill>
                  <a:srgbClr val="3C1053"/>
                </a:solidFill>
              </a:rPr>
              <a:t>] to my career’ (Leah)</a:t>
            </a:r>
          </a:p>
        </p:txBody>
      </p:sp>
      <p:sp>
        <p:nvSpPr>
          <p:cNvPr id="8" name="Rounded Rectangular Callout 7">
            <a:extLst>
              <a:ext uri="{FF2B5EF4-FFF2-40B4-BE49-F238E27FC236}">
                <a16:creationId xmlns:a16="http://schemas.microsoft.com/office/drawing/2014/main" id="{5FB4C56C-2F87-59B1-2C0E-7C0648346DEB}"/>
              </a:ext>
            </a:extLst>
          </p:cNvPr>
          <p:cNvSpPr/>
          <p:nvPr/>
        </p:nvSpPr>
        <p:spPr>
          <a:xfrm>
            <a:off x="9628951" y="2275541"/>
            <a:ext cx="2402302" cy="1453748"/>
          </a:xfrm>
          <a:prstGeom prst="wedgeRoundRectCallout">
            <a:avLst>
              <a:gd name="adj1" fmla="val -50663"/>
              <a:gd name="adj2" fmla="val 64565"/>
              <a:gd name="adj3" fmla="val 16667"/>
            </a:avLst>
          </a:prstGeom>
          <a:solidFill>
            <a:srgbClr val="3C1053">
              <a:alpha val="50196"/>
            </a:srgbClr>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500" i="1" dirty="0">
              <a:solidFill>
                <a:srgbClr val="3C1053"/>
              </a:solidFill>
            </a:endParaRPr>
          </a:p>
          <a:p>
            <a:pPr algn="ctr"/>
            <a:r>
              <a:rPr lang="en-GB" sz="1500" i="1" dirty="0">
                <a:solidFill>
                  <a:srgbClr val="3C1053"/>
                </a:solidFill>
                <a:ea typeface="+mn-lt"/>
                <a:cs typeface="+mn-lt"/>
              </a:rPr>
              <a:t>'relational aspects...have been important’ in terms of maintaining ‘passion about research</a:t>
            </a:r>
            <a:r>
              <a:rPr lang="en-GB" sz="1500" i="1" dirty="0">
                <a:solidFill>
                  <a:srgbClr val="3C1053"/>
                </a:solidFill>
                <a:effectLst/>
                <a:latin typeface="Aptos"/>
                <a:ea typeface="SimSun"/>
                <a:cs typeface="Arial"/>
              </a:rPr>
              <a:t>’</a:t>
            </a:r>
            <a:r>
              <a:rPr lang="en-GB" sz="1500" i="1" dirty="0">
                <a:solidFill>
                  <a:srgbClr val="3C1053"/>
                </a:solidFill>
                <a:effectLst/>
                <a:latin typeface="Aptos"/>
              </a:rPr>
              <a:t> (Kit)</a:t>
            </a:r>
            <a:endParaRPr lang="en-US" sz="1500" i="1" dirty="0">
              <a:solidFill>
                <a:srgbClr val="3C1053"/>
              </a:solidFill>
              <a:latin typeface="Aptos"/>
            </a:endParaRPr>
          </a:p>
        </p:txBody>
      </p:sp>
      <p:pic>
        <p:nvPicPr>
          <p:cNvPr id="9" name="Picture 8" descr="A logo for a university&#10;&#10;Description automatically generated">
            <a:extLst>
              <a:ext uri="{FF2B5EF4-FFF2-40B4-BE49-F238E27FC236}">
                <a16:creationId xmlns:a16="http://schemas.microsoft.com/office/drawing/2014/main" id="{7BEB0AC4-BE1D-4E61-E660-A34E2D52D7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spTree>
    <p:extLst>
      <p:ext uri="{BB962C8B-B14F-4D97-AF65-F5344CB8AC3E}">
        <p14:creationId xmlns:p14="http://schemas.microsoft.com/office/powerpoint/2010/main" val="3288559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15AF6-C7C1-D84F-9516-6918638FC860}"/>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C0B9AE3D-24D4-6011-9BA3-5E6505630A92}"/>
              </a:ext>
            </a:extLst>
          </p:cNvPr>
          <p:cNvSpPr>
            <a:spLocks noGrp="1"/>
          </p:cNvSpPr>
          <p:nvPr>
            <p:ph type="title"/>
          </p:nvPr>
        </p:nvSpPr>
        <p:spPr>
          <a:xfrm>
            <a:off x="413583" y="472593"/>
            <a:ext cx="8823014" cy="512927"/>
          </a:xfrm>
        </p:spPr>
        <p:txBody>
          <a:bodyPr>
            <a:normAutofit fontScale="90000"/>
          </a:bodyPr>
          <a:lstStyle/>
          <a:p>
            <a:r>
              <a:rPr lang="en-GB" dirty="0"/>
              <a:t>Discussion: leaders or mischief makers? </a:t>
            </a:r>
          </a:p>
        </p:txBody>
      </p:sp>
      <p:pic>
        <p:nvPicPr>
          <p:cNvPr id="7" name="Picture 6" descr="A white logo on a black background">
            <a:extLst>
              <a:ext uri="{FF2B5EF4-FFF2-40B4-BE49-F238E27FC236}">
                <a16:creationId xmlns:a16="http://schemas.microsoft.com/office/drawing/2014/main" id="{549570F8-8D9A-7DEE-8036-35E93E7DFF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531" y="17151"/>
            <a:ext cx="2630557" cy="2569480"/>
          </a:xfrm>
          <a:prstGeom prst="rect">
            <a:avLst/>
          </a:prstGeom>
        </p:spPr>
      </p:pic>
      <p:sp>
        <p:nvSpPr>
          <p:cNvPr id="2" name="Content Placeholder 2">
            <a:extLst>
              <a:ext uri="{FF2B5EF4-FFF2-40B4-BE49-F238E27FC236}">
                <a16:creationId xmlns:a16="http://schemas.microsoft.com/office/drawing/2014/main" id="{AAF46D0F-4C74-B750-8AA3-AF2C7D7CB4CE}"/>
              </a:ext>
            </a:extLst>
          </p:cNvPr>
          <p:cNvSpPr txBox="1">
            <a:spLocks/>
          </p:cNvSpPr>
          <p:nvPr/>
        </p:nvSpPr>
        <p:spPr bwMode="auto">
          <a:xfrm>
            <a:off x="592539" y="1308537"/>
            <a:ext cx="9070426" cy="530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endParaRPr lang="en-GB" sz="2000" b="1" kern="0" dirty="0">
              <a:solidFill>
                <a:srgbClr val="000000"/>
              </a:solidFill>
              <a:latin typeface="Aptos"/>
              <a:cs typeface="Aparajita"/>
            </a:endParaRPr>
          </a:p>
          <a:p>
            <a:pPr>
              <a:lnSpc>
                <a:spcPct val="90000"/>
              </a:lnSpc>
              <a:spcBef>
                <a:spcPts val="0"/>
              </a:spcBef>
              <a:spcAft>
                <a:spcPts val="1200"/>
              </a:spcAft>
              <a:defRPr/>
            </a:pPr>
            <a:r>
              <a:rPr lang="en-GB" sz="2000" b="1" kern="0" dirty="0">
                <a:solidFill>
                  <a:srgbClr val="000000"/>
                </a:solidFill>
                <a:latin typeface="Aptos"/>
                <a:cs typeface="Aparajita"/>
              </a:rPr>
              <a:t>Research centres are often desired by institutions</a:t>
            </a:r>
            <a:r>
              <a:rPr lang="en-GB" sz="2000" kern="0" dirty="0">
                <a:solidFill>
                  <a:srgbClr val="000000"/>
                </a:solidFill>
                <a:latin typeface="Aptos"/>
                <a:cs typeface="Aparajita"/>
              </a:rPr>
              <a:t>, bringing recognition and concentrating talent and opportunities for research </a:t>
            </a:r>
            <a:r>
              <a:rPr lang="en-GB" sz="2000" kern="0">
                <a:solidFill>
                  <a:srgbClr val="000000"/>
                </a:solidFill>
                <a:latin typeface="Aptos"/>
                <a:cs typeface="Aparajita"/>
              </a:rPr>
              <a:t>success. </a:t>
            </a:r>
          </a:p>
          <a:p>
            <a:pPr>
              <a:lnSpc>
                <a:spcPct val="90000"/>
              </a:lnSpc>
              <a:spcBef>
                <a:spcPts val="0"/>
              </a:spcBef>
              <a:spcAft>
                <a:spcPts val="1200"/>
              </a:spcAft>
              <a:defRPr/>
            </a:pPr>
            <a:r>
              <a:rPr lang="en-GB" sz="2000" kern="0" dirty="0">
                <a:solidFill>
                  <a:srgbClr val="000000"/>
                </a:solidFill>
                <a:latin typeface="Aptos"/>
                <a:cs typeface="Aparajita"/>
              </a:rPr>
              <a:t>Research centre leadership is positioned as something that</a:t>
            </a:r>
            <a:r>
              <a:rPr lang="en-GB" sz="2000" b="1" kern="0" dirty="0">
                <a:solidFill>
                  <a:srgbClr val="000000"/>
                </a:solidFill>
                <a:latin typeface="Aptos"/>
                <a:cs typeface="Aparajita"/>
              </a:rPr>
              <a:t> research leaders</a:t>
            </a:r>
            <a:r>
              <a:rPr lang="en-GB" sz="2000" kern="0" dirty="0">
                <a:solidFill>
                  <a:srgbClr val="000000"/>
                </a:solidFill>
                <a:latin typeface="Aptos"/>
                <a:cs typeface="Aparajita"/>
              </a:rPr>
              <a:t> may do, and a space where research leadership is</a:t>
            </a:r>
            <a:r>
              <a:rPr lang="en-GB" sz="2000" kern="0">
                <a:solidFill>
                  <a:srgbClr val="000000"/>
                </a:solidFill>
                <a:latin typeface="Aptos"/>
                <a:cs typeface="Aparajita"/>
              </a:rPr>
              <a:t> both enacted and developed. </a:t>
            </a:r>
          </a:p>
          <a:p>
            <a:pPr>
              <a:lnSpc>
                <a:spcPct val="90000"/>
              </a:lnSpc>
              <a:spcBef>
                <a:spcPts val="0"/>
              </a:spcBef>
              <a:spcAft>
                <a:spcPts val="1200"/>
              </a:spcAft>
              <a:defRPr/>
            </a:pPr>
            <a:r>
              <a:rPr lang="en-GB" sz="2000" kern="0" dirty="0">
                <a:solidFill>
                  <a:srgbClr val="000000"/>
                </a:solidFill>
                <a:latin typeface="Aptos"/>
                <a:cs typeface="Aparajita"/>
              </a:rPr>
              <a:t>At the same time, </a:t>
            </a:r>
            <a:r>
              <a:rPr lang="en-GB" sz="2000" b="1" kern="0" dirty="0">
                <a:solidFill>
                  <a:srgbClr val="000000"/>
                </a:solidFill>
                <a:latin typeface="Aptos"/>
                <a:cs typeface="Aparajita"/>
              </a:rPr>
              <a:t>research centres can exceed university structures and logics</a:t>
            </a:r>
            <a:r>
              <a:rPr lang="en-GB" sz="2000" kern="0" dirty="0">
                <a:solidFill>
                  <a:srgbClr val="000000"/>
                </a:solidFill>
                <a:latin typeface="Aptos"/>
                <a:cs typeface="Aparajita"/>
              </a:rPr>
              <a:t>, failing to map onto a normative grids of institutional recognisability. This can position institutional leaders and research centre founders </a:t>
            </a:r>
            <a:r>
              <a:rPr lang="en-GB" sz="2000" kern="0">
                <a:solidFill>
                  <a:srgbClr val="000000"/>
                </a:solidFill>
                <a:latin typeface="Aptos"/>
                <a:cs typeface="Aparajita"/>
              </a:rPr>
              <a:t>in a somewhat antagonistic relationship. </a:t>
            </a:r>
            <a:endParaRPr lang="en-GB" sz="2000" kern="0">
              <a:cs typeface="Aparajita"/>
            </a:endParaRPr>
          </a:p>
          <a:p>
            <a:pPr>
              <a:lnSpc>
                <a:spcPct val="90000"/>
              </a:lnSpc>
              <a:spcBef>
                <a:spcPts val="0"/>
              </a:spcBef>
              <a:spcAft>
                <a:spcPts val="1200"/>
              </a:spcAft>
              <a:defRPr/>
            </a:pPr>
            <a:r>
              <a:rPr lang="en-GB" sz="2000" kern="0" dirty="0">
                <a:solidFill>
                  <a:srgbClr val="000000"/>
                </a:solidFill>
                <a:latin typeface="Aptos"/>
                <a:cs typeface="Aparajita"/>
              </a:rPr>
              <a:t>Research centre leaders can be positioned as </a:t>
            </a:r>
            <a:r>
              <a:rPr lang="en-GB" sz="2000" b="1" kern="0" dirty="0">
                <a:solidFill>
                  <a:srgbClr val="000000"/>
                </a:solidFill>
                <a:latin typeface="Aptos"/>
                <a:cs typeface="Aparajita"/>
              </a:rPr>
              <a:t>mischief-makers</a:t>
            </a:r>
            <a:r>
              <a:rPr lang="en-GB" sz="2000" kern="0" dirty="0">
                <a:solidFill>
                  <a:srgbClr val="000000"/>
                </a:solidFill>
                <a:latin typeface="Aptos"/>
                <a:cs typeface="Aparajita"/>
              </a:rPr>
              <a:t>, stirring up trouble by not fitting clearly within (and sometimes being positioned </a:t>
            </a:r>
            <a:r>
              <a:rPr lang="en-GB" sz="2000" kern="0">
                <a:solidFill>
                  <a:srgbClr val="000000"/>
                </a:solidFill>
                <a:latin typeface="Aptos"/>
                <a:cs typeface="Aparajita"/>
              </a:rPr>
              <a:t>between) institutional logics, and possibly having 'too much' autonomy. </a:t>
            </a:r>
            <a:endParaRPr lang="en-GB" sz="2000" i="0" u="none" strike="noStrike" kern="0" cap="none" spc="0" normalizeH="0" baseline="0" noProof="0">
              <a:ln>
                <a:noFill/>
              </a:ln>
              <a:solidFill>
                <a:srgbClr val="000000"/>
              </a:solidFill>
              <a:effectLst/>
              <a:uLnTx/>
              <a:uFillTx/>
              <a:latin typeface="Aptos"/>
              <a:cs typeface="Aparajita"/>
            </a:endParaRPr>
          </a:p>
          <a:p>
            <a:pPr>
              <a:lnSpc>
                <a:spcPct val="90000"/>
              </a:lnSpc>
              <a:spcBef>
                <a:spcPts val="0"/>
              </a:spcBef>
              <a:spcAft>
                <a:spcPts val="1200"/>
              </a:spcAft>
              <a:buChar char="•"/>
              <a:defRPr/>
            </a:pPr>
            <a:endParaRPr lang="en-GB" sz="2000" b="0" i="0" u="none" strike="noStrike" kern="0" cap="none" spc="0" normalizeH="0" baseline="0" noProof="0" dirty="0">
              <a:ln>
                <a:noFill/>
              </a:ln>
              <a:solidFill>
                <a:srgbClr val="000000"/>
              </a:solidFill>
              <a:effectLst/>
              <a:uLnTx/>
              <a:uFillTx/>
              <a:latin typeface="Aptos" panose="020B0004020202020204" pitchFamily="34" charset="0"/>
              <a:cs typeface="Aparajita" panose="020B0604020202020204" pitchFamily="34" charset="0"/>
            </a:endParaRPr>
          </a:p>
          <a:p>
            <a:pPr marL="0" indent="0">
              <a:lnSpc>
                <a:spcPct val="90000"/>
              </a:lnSpc>
              <a:spcBef>
                <a:spcPts val="0"/>
              </a:spcBef>
              <a:spcAft>
                <a:spcPts val="1200"/>
              </a:spcAft>
              <a:buNone/>
              <a:defRPr/>
            </a:pPr>
            <a:endParaRPr lang="en-GB" sz="2000" b="0" i="0" u="none" strike="noStrike" kern="0" cap="none" spc="0" normalizeH="0" baseline="0" noProof="0" dirty="0">
              <a:ln>
                <a:noFill/>
              </a:ln>
              <a:solidFill>
                <a:srgbClr val="000000"/>
              </a:solidFill>
              <a:effectLst/>
              <a:uLnTx/>
              <a:uFillTx/>
              <a:latin typeface="Aptos" panose="020B0004020202020204" pitchFamily="34" charset="0"/>
              <a:cs typeface="Aparajita" panose="020B0604020202020204" pitchFamily="34" charset="0"/>
            </a:endParaRPr>
          </a:p>
          <a:p>
            <a:pPr>
              <a:lnSpc>
                <a:spcPct val="90000"/>
              </a:lnSpc>
              <a:spcBef>
                <a:spcPts val="0"/>
              </a:spcBef>
              <a:spcAft>
                <a:spcPts val="1200"/>
              </a:spcAft>
              <a:buChar char="•"/>
              <a:defRPr/>
            </a:pPr>
            <a:endParaRPr lang="en-GB" sz="2000" kern="0">
              <a:solidFill>
                <a:srgbClr val="000000"/>
              </a:solidFill>
              <a:latin typeface="Aptos" panose="020B0004020202020204" pitchFamily="34" charset="0"/>
              <a:cs typeface="Aparajita" panose="020B0604020202020204" pitchFamily="34" charset="0"/>
            </a:endParaRPr>
          </a:p>
        </p:txBody>
      </p:sp>
      <p:pic>
        <p:nvPicPr>
          <p:cNvPr id="9" name="Picture 8" descr="A logo for a university&#10;&#10;Description automatically generated">
            <a:extLst>
              <a:ext uri="{FF2B5EF4-FFF2-40B4-BE49-F238E27FC236}">
                <a16:creationId xmlns:a16="http://schemas.microsoft.com/office/drawing/2014/main" id="{A905DEFE-CA37-8A71-B513-7F3E4D01C9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spTree>
    <p:extLst>
      <p:ext uri="{BB962C8B-B14F-4D97-AF65-F5344CB8AC3E}">
        <p14:creationId xmlns:p14="http://schemas.microsoft.com/office/powerpoint/2010/main" val="2745362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3F1BE-9D69-D408-E7A0-A257ED1354F2}"/>
            </a:ext>
          </a:extLst>
        </p:cNvPr>
        <p:cNvGrpSpPr/>
        <p:nvPr/>
      </p:nvGrpSpPr>
      <p:grpSpPr>
        <a:xfrm>
          <a:off x="0" y="0"/>
          <a:ext cx="0" cy="0"/>
          <a:chOff x="0" y="0"/>
          <a:chExt cx="0" cy="0"/>
        </a:xfrm>
      </p:grpSpPr>
      <p:pic>
        <p:nvPicPr>
          <p:cNvPr id="4" name="Picture 3" descr="A logo for a university&#10;&#10;Description automatically generated">
            <a:extLst>
              <a:ext uri="{FF2B5EF4-FFF2-40B4-BE49-F238E27FC236}">
                <a16:creationId xmlns:a16="http://schemas.microsoft.com/office/drawing/2014/main" id="{147138B3-5864-478D-DF73-122E38D83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sp>
        <p:nvSpPr>
          <p:cNvPr id="5" name="Title 8">
            <a:extLst>
              <a:ext uri="{FF2B5EF4-FFF2-40B4-BE49-F238E27FC236}">
                <a16:creationId xmlns:a16="http://schemas.microsoft.com/office/drawing/2014/main" id="{ADA2E5CB-B024-B0FA-E0F2-36BABC7DE868}"/>
              </a:ext>
            </a:extLst>
          </p:cNvPr>
          <p:cNvSpPr>
            <a:spLocks noGrp="1"/>
          </p:cNvSpPr>
          <p:nvPr>
            <p:ph type="title"/>
          </p:nvPr>
        </p:nvSpPr>
        <p:spPr>
          <a:xfrm>
            <a:off x="312942" y="472593"/>
            <a:ext cx="10435352" cy="469795"/>
          </a:xfrm>
        </p:spPr>
        <p:txBody>
          <a:bodyPr>
            <a:noAutofit/>
          </a:bodyPr>
          <a:lstStyle/>
          <a:p>
            <a:r>
              <a:rPr lang="en-GB" sz="3200"/>
              <a:t>Selected Recommendations: Further Research on Centres</a:t>
            </a:r>
          </a:p>
        </p:txBody>
      </p:sp>
      <p:sp>
        <p:nvSpPr>
          <p:cNvPr id="2" name="Content Placeholder 2">
            <a:extLst>
              <a:ext uri="{FF2B5EF4-FFF2-40B4-BE49-F238E27FC236}">
                <a16:creationId xmlns:a16="http://schemas.microsoft.com/office/drawing/2014/main" id="{7E0C473A-A46E-3B1A-047E-A52D2B41964C}"/>
              </a:ext>
            </a:extLst>
          </p:cNvPr>
          <p:cNvSpPr txBox="1">
            <a:spLocks/>
          </p:cNvSpPr>
          <p:nvPr/>
        </p:nvSpPr>
        <p:spPr bwMode="auto">
          <a:xfrm>
            <a:off x="328186" y="1133763"/>
            <a:ext cx="11865243" cy="2588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r>
              <a:rPr lang="en-GB" sz="2000" b="1">
                <a:effectLst/>
                <a:latin typeface="Aptos"/>
                <a:ea typeface="Calibri"/>
                <a:cs typeface="Gisha"/>
              </a:rPr>
              <a:t>Comprehensive literature reviewing </a:t>
            </a:r>
            <a:r>
              <a:rPr lang="en-GB" sz="2000">
                <a:effectLst/>
                <a:latin typeface="Aptos"/>
                <a:ea typeface="Calibri"/>
                <a:cs typeface="Gisha"/>
              </a:rPr>
              <a:t>is required.</a:t>
            </a:r>
            <a:endParaRPr lang="en-GB" sz="2000">
              <a:latin typeface="Aptos"/>
              <a:ea typeface="Calibri"/>
              <a:cs typeface="Gisha"/>
            </a:endParaRPr>
          </a:p>
          <a:p>
            <a:pPr>
              <a:lnSpc>
                <a:spcPct val="90000"/>
              </a:lnSpc>
              <a:spcBef>
                <a:spcPts val="0"/>
              </a:spcBef>
              <a:spcAft>
                <a:spcPts val="1200"/>
              </a:spcAft>
              <a:defRPr/>
            </a:pPr>
            <a:r>
              <a:rPr lang="en-GB" sz="2000">
                <a:effectLst/>
                <a:latin typeface="Aptos"/>
                <a:ea typeface="Calibri"/>
                <a:cs typeface="Gisha"/>
              </a:rPr>
              <a:t>More research is needed on </a:t>
            </a:r>
            <a:r>
              <a:rPr lang="en-GB" sz="2000" b="1">
                <a:effectLst/>
                <a:latin typeface="Aptos"/>
                <a:ea typeface="Calibri"/>
                <a:cs typeface="Gisha"/>
              </a:rPr>
              <a:t>research centres </a:t>
            </a:r>
            <a:r>
              <a:rPr lang="en-GB" sz="2000" b="1" i="1">
                <a:effectLst/>
                <a:latin typeface="Aptos"/>
                <a:ea typeface="Calibri"/>
                <a:cs typeface="Gisha"/>
              </a:rPr>
              <a:t>across disciplines</a:t>
            </a:r>
            <a:r>
              <a:rPr lang="en-GB" sz="2000">
                <a:effectLst/>
                <a:latin typeface="Aptos"/>
                <a:ea typeface="Calibri"/>
                <a:cs typeface="Gisha"/>
              </a:rPr>
              <a:t>.</a:t>
            </a:r>
          </a:p>
          <a:p>
            <a:pPr>
              <a:lnSpc>
                <a:spcPct val="90000"/>
              </a:lnSpc>
              <a:spcBef>
                <a:spcPts val="0"/>
              </a:spcBef>
              <a:spcAft>
                <a:spcPts val="1200"/>
              </a:spcAft>
              <a:defRPr/>
            </a:pPr>
            <a:r>
              <a:rPr lang="en-GB" sz="2000">
                <a:effectLst/>
                <a:latin typeface="Aptos"/>
                <a:ea typeface="Calibri"/>
                <a:cs typeface="Gisha"/>
              </a:rPr>
              <a:t>Research is needed on how research centres both </a:t>
            </a:r>
            <a:r>
              <a:rPr lang="en-GB" sz="2000" b="1">
                <a:effectLst/>
                <a:latin typeface="Aptos"/>
                <a:ea typeface="Calibri"/>
                <a:cs typeface="Gisha"/>
              </a:rPr>
              <a:t>perpetuate and challenge inequalities</a:t>
            </a:r>
            <a:r>
              <a:rPr lang="en-GB" sz="2000">
                <a:effectLst/>
                <a:latin typeface="Aptos"/>
                <a:ea typeface="Calibri"/>
                <a:cs typeface="Gisha"/>
              </a:rPr>
              <a:t>. </a:t>
            </a:r>
            <a:endParaRPr lang="en-GB" sz="2000">
              <a:latin typeface="Aptos"/>
              <a:ea typeface="Calibri"/>
              <a:cs typeface="Gisha"/>
            </a:endParaRPr>
          </a:p>
          <a:p>
            <a:pPr>
              <a:lnSpc>
                <a:spcPct val="90000"/>
              </a:lnSpc>
              <a:spcBef>
                <a:spcPts val="0"/>
              </a:spcBef>
              <a:spcAft>
                <a:spcPts val="1200"/>
              </a:spcAft>
              <a:defRPr/>
            </a:pPr>
            <a:r>
              <a:rPr lang="en-GB" sz="2000">
                <a:effectLst/>
                <a:latin typeface="Aptos"/>
                <a:ea typeface="Calibri"/>
                <a:cs typeface="Gisha"/>
              </a:rPr>
              <a:t>More research is needed to compare research centres </a:t>
            </a:r>
            <a:r>
              <a:rPr lang="en-GB" sz="2000" b="1">
                <a:effectLst/>
                <a:latin typeface="Aptos"/>
                <a:ea typeface="Calibri"/>
                <a:cs typeface="Gisha"/>
              </a:rPr>
              <a:t>across national contexts</a:t>
            </a:r>
            <a:r>
              <a:rPr lang="en-GB" sz="2000">
                <a:effectLst/>
                <a:latin typeface="Aptos"/>
                <a:ea typeface="Calibri"/>
                <a:cs typeface="Gisha"/>
              </a:rPr>
              <a:t>.</a:t>
            </a:r>
            <a:endParaRPr lang="en-GB" sz="2000">
              <a:latin typeface="Aptos"/>
              <a:ea typeface="Calibri"/>
              <a:cs typeface="Gisha"/>
            </a:endParaRPr>
          </a:p>
          <a:p>
            <a:pPr>
              <a:lnSpc>
                <a:spcPct val="90000"/>
              </a:lnSpc>
              <a:spcBef>
                <a:spcPts val="0"/>
              </a:spcBef>
              <a:spcAft>
                <a:spcPts val="1200"/>
              </a:spcAft>
              <a:defRPr/>
            </a:pPr>
            <a:r>
              <a:rPr lang="en-GB" sz="2000">
                <a:effectLst/>
                <a:latin typeface="Aptos"/>
                <a:ea typeface="Calibri"/>
                <a:cs typeface="Gisha"/>
              </a:rPr>
              <a:t>Research on research centres using </a:t>
            </a:r>
            <a:r>
              <a:rPr lang="en-GB" sz="2000" b="1">
                <a:effectLst/>
                <a:latin typeface="Aptos"/>
                <a:ea typeface="Calibri"/>
                <a:cs typeface="Gisha"/>
              </a:rPr>
              <a:t>a wider range of research methods</a:t>
            </a:r>
            <a:r>
              <a:rPr lang="en-GB" sz="2000" b="1">
                <a:latin typeface="Aptos"/>
                <a:ea typeface="Calibri"/>
                <a:cs typeface="Gisha"/>
              </a:rPr>
              <a:t> </a:t>
            </a:r>
            <a:r>
              <a:rPr lang="en-GB" sz="2000">
                <a:effectLst/>
                <a:latin typeface="Aptos"/>
                <a:ea typeface="Calibri"/>
                <a:cs typeface="Gisha"/>
              </a:rPr>
              <a:t>is needed. </a:t>
            </a:r>
            <a:endParaRPr lang="en-GB" sz="2000">
              <a:latin typeface="Aptos"/>
              <a:ea typeface="SimSun"/>
              <a:cs typeface="Arial"/>
            </a:endParaRPr>
          </a:p>
          <a:p>
            <a:pPr>
              <a:lnSpc>
                <a:spcPct val="90000"/>
              </a:lnSpc>
              <a:spcBef>
                <a:spcPts val="0"/>
              </a:spcBef>
              <a:spcAft>
                <a:spcPts val="1200"/>
              </a:spcAft>
              <a:defRPr/>
            </a:pPr>
            <a:r>
              <a:rPr lang="en-GB" sz="2000">
                <a:effectLst/>
                <a:latin typeface="Aptos"/>
                <a:ea typeface="Calibri"/>
                <a:cs typeface="Gisha"/>
              </a:rPr>
              <a:t>The </a:t>
            </a:r>
            <a:r>
              <a:rPr lang="en-GB" sz="2000" b="1">
                <a:effectLst/>
                <a:latin typeface="Aptos"/>
                <a:ea typeface="Calibri"/>
                <a:cs typeface="Gisha"/>
              </a:rPr>
              <a:t>role of the research centre founder/leader </a:t>
            </a:r>
            <a:r>
              <a:rPr lang="en-GB" sz="2000">
                <a:effectLst/>
                <a:latin typeface="Aptos"/>
                <a:ea typeface="Calibri"/>
                <a:cs typeface="Gisha"/>
              </a:rPr>
              <a:t>is worthy of further exploration.</a:t>
            </a:r>
            <a:r>
              <a:rPr lang="en-GB" sz="2000">
                <a:effectLst/>
                <a:latin typeface="Aptos"/>
              </a:rPr>
              <a:t> </a:t>
            </a:r>
            <a:endParaRPr lang="en-GB" sz="2000" kern="0">
              <a:solidFill>
                <a:srgbClr val="000000"/>
              </a:solidFill>
              <a:latin typeface="Aptos"/>
              <a:cs typeface="Aparajita" panose="020B0604020202020204" pitchFamily="34" charset="0"/>
            </a:endParaRPr>
          </a:p>
        </p:txBody>
      </p:sp>
      <p:pic>
        <p:nvPicPr>
          <p:cNvPr id="8" name="Picture 7" descr="A group of people in graduation gowns and hats&#10;&#10;AI-generated content may be incorrect.">
            <a:extLst>
              <a:ext uri="{FF2B5EF4-FFF2-40B4-BE49-F238E27FC236}">
                <a16:creationId xmlns:a16="http://schemas.microsoft.com/office/drawing/2014/main" id="{8F50F430-243B-B035-5496-C792645FE0C2}"/>
              </a:ext>
            </a:extLst>
          </p:cNvPr>
          <p:cNvPicPr>
            <a:picLocks noChangeAspect="1"/>
          </p:cNvPicPr>
          <p:nvPr/>
        </p:nvPicPr>
        <p:blipFill>
          <a:blip r:embed="rId5"/>
          <a:srcRect l="266" t="16842" b="23860"/>
          <a:stretch/>
        </p:blipFill>
        <p:spPr>
          <a:xfrm>
            <a:off x="2889848" y="3883785"/>
            <a:ext cx="6047008" cy="2784567"/>
          </a:xfrm>
          <a:prstGeom prst="rect">
            <a:avLst/>
          </a:prstGeom>
          <a:ln w="57150">
            <a:solidFill>
              <a:srgbClr val="3C1053"/>
            </a:solidFill>
          </a:ln>
        </p:spPr>
      </p:pic>
    </p:spTree>
    <p:extLst>
      <p:ext uri="{BB962C8B-B14F-4D97-AF65-F5344CB8AC3E}">
        <p14:creationId xmlns:p14="http://schemas.microsoft.com/office/powerpoint/2010/main" val="4018126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C7576-11A4-69EC-5D20-B3E83A4020AB}"/>
            </a:ext>
          </a:extLst>
        </p:cNvPr>
        <p:cNvGrpSpPr/>
        <p:nvPr/>
      </p:nvGrpSpPr>
      <p:grpSpPr>
        <a:xfrm>
          <a:off x="0" y="0"/>
          <a:ext cx="0" cy="0"/>
          <a:chOff x="0" y="0"/>
          <a:chExt cx="0" cy="0"/>
        </a:xfrm>
      </p:grpSpPr>
      <p:pic>
        <p:nvPicPr>
          <p:cNvPr id="9" name="Picture 8" descr="A logo for a university&#10;&#10;Description automatically generated">
            <a:extLst>
              <a:ext uri="{FF2B5EF4-FFF2-40B4-BE49-F238E27FC236}">
                <a16:creationId xmlns:a16="http://schemas.microsoft.com/office/drawing/2014/main" id="{63B423C0-1670-146F-F1E4-0BDE5A09D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9440" y="0"/>
            <a:ext cx="2322560" cy="2268633"/>
          </a:xfrm>
          <a:prstGeom prst="rect">
            <a:avLst/>
          </a:prstGeom>
        </p:spPr>
      </p:pic>
      <p:pic>
        <p:nvPicPr>
          <p:cNvPr id="12" name="Picture 11" descr="A paper with text and images&#10;&#10;AI-generated content may be incorrect.">
            <a:extLst>
              <a:ext uri="{FF2B5EF4-FFF2-40B4-BE49-F238E27FC236}">
                <a16:creationId xmlns:a16="http://schemas.microsoft.com/office/drawing/2014/main" id="{71BF46FE-8365-5CD6-7732-9589753CD176}"/>
              </a:ext>
            </a:extLst>
          </p:cNvPr>
          <p:cNvPicPr>
            <a:picLocks noChangeAspect="1"/>
          </p:cNvPicPr>
          <p:nvPr/>
        </p:nvPicPr>
        <p:blipFill>
          <a:blip r:embed="rId3"/>
          <a:stretch>
            <a:fillRect/>
          </a:stretch>
        </p:blipFill>
        <p:spPr>
          <a:xfrm>
            <a:off x="7675298" y="0"/>
            <a:ext cx="2491705" cy="3594340"/>
          </a:xfrm>
          <a:prstGeom prst="rect">
            <a:avLst/>
          </a:prstGeom>
        </p:spPr>
      </p:pic>
      <p:sp>
        <p:nvSpPr>
          <p:cNvPr id="5" name="Title 8">
            <a:extLst>
              <a:ext uri="{FF2B5EF4-FFF2-40B4-BE49-F238E27FC236}">
                <a16:creationId xmlns:a16="http://schemas.microsoft.com/office/drawing/2014/main" id="{F8E210F4-C80C-F319-566D-383DB1ACCBAA}"/>
              </a:ext>
            </a:extLst>
          </p:cNvPr>
          <p:cNvSpPr>
            <a:spLocks noGrp="1"/>
          </p:cNvSpPr>
          <p:nvPr>
            <p:ph type="title"/>
          </p:nvPr>
        </p:nvSpPr>
        <p:spPr>
          <a:xfrm>
            <a:off x="413583" y="472593"/>
            <a:ext cx="7841417" cy="512927"/>
          </a:xfrm>
        </p:spPr>
        <p:txBody>
          <a:bodyPr>
            <a:normAutofit fontScale="90000"/>
          </a:bodyPr>
          <a:lstStyle/>
          <a:p>
            <a:r>
              <a:rPr lang="en-GB"/>
              <a:t>Project Outputs</a:t>
            </a:r>
          </a:p>
        </p:txBody>
      </p:sp>
      <p:sp>
        <p:nvSpPr>
          <p:cNvPr id="3" name="Content Placeholder 2">
            <a:extLst>
              <a:ext uri="{FF2B5EF4-FFF2-40B4-BE49-F238E27FC236}">
                <a16:creationId xmlns:a16="http://schemas.microsoft.com/office/drawing/2014/main" id="{4B43217F-84A5-C202-46A2-3D4BBFFE9E06}"/>
              </a:ext>
            </a:extLst>
          </p:cNvPr>
          <p:cNvSpPr txBox="1">
            <a:spLocks/>
          </p:cNvSpPr>
          <p:nvPr/>
        </p:nvSpPr>
        <p:spPr bwMode="auto">
          <a:xfrm>
            <a:off x="316642" y="1295399"/>
            <a:ext cx="6141308" cy="526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lnSpcReduction="10000"/>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r>
              <a:rPr lang="en-GB" sz="1800" b="1">
                <a:effectLst/>
                <a:latin typeface="Aptos"/>
                <a:ea typeface="SimSun"/>
                <a:cs typeface="Arial"/>
              </a:rPr>
              <a:t>Report</a:t>
            </a:r>
            <a:r>
              <a:rPr lang="en-GB" sz="1800">
                <a:effectLst/>
                <a:latin typeface="Aptos"/>
                <a:ea typeface="SimSun"/>
                <a:cs typeface="Arial"/>
              </a:rPr>
              <a:t>: Henderson, E. F., Burford, J., and Hopkins, A. N., (2025). </a:t>
            </a:r>
            <a:r>
              <a:rPr lang="en-GB" sz="1800" i="1">
                <a:effectLst/>
                <a:latin typeface="Aptos"/>
                <a:ea typeface="SimSun"/>
                <a:cs typeface="Arial"/>
              </a:rPr>
              <a:t>The Heart of Research - Exploring the Aims, Nature and Values of Education Research Centres: Final Report.</a:t>
            </a:r>
            <a:r>
              <a:rPr lang="en-GB" sz="1800">
                <a:effectLst/>
                <a:latin typeface="Aptos"/>
                <a:ea typeface="SimSun"/>
                <a:cs typeface="Arial"/>
              </a:rPr>
              <a:t> Coventry: Doctoral Education and Academia Research Centre (DEAR), University of Warwick. Available at: </a:t>
            </a:r>
            <a:r>
              <a:rPr lang="en-GB" sz="1800">
                <a:solidFill>
                  <a:srgbClr val="000000"/>
                </a:solidFill>
                <a:effectLst/>
                <a:latin typeface="Aptos"/>
                <a:ea typeface="SimSun"/>
                <a:cs typeface="Arial"/>
                <a:hlinkClick r:id="rId5"/>
              </a:rPr>
              <a:t>https://wrap.warwick.ac.uk/</a:t>
            </a:r>
            <a:r>
              <a:rPr lang="en-GB" sz="1800">
                <a:solidFill>
                  <a:srgbClr val="000000"/>
                </a:solidFill>
                <a:latin typeface="Aptos"/>
                <a:ea typeface="SimSun"/>
                <a:cs typeface="Arial"/>
                <a:hlinkClick r:id="rId5"/>
              </a:rPr>
              <a:t>id/eprint/190913</a:t>
            </a:r>
            <a:r>
              <a:rPr lang="en-GB" sz="1800">
                <a:solidFill>
                  <a:srgbClr val="000000"/>
                </a:solidFill>
                <a:effectLst/>
                <a:latin typeface="Aptos"/>
                <a:ea typeface="SimSun"/>
                <a:cs typeface="Arial"/>
                <a:hlinkClick r:id="rId5"/>
              </a:rPr>
              <a:t>/</a:t>
            </a:r>
            <a:r>
              <a:rPr lang="en-GB" sz="1800">
                <a:solidFill>
                  <a:srgbClr val="000000"/>
                </a:solidFill>
                <a:latin typeface="Aptos"/>
                <a:ea typeface="SimSun"/>
                <a:cs typeface="Arial"/>
              </a:rPr>
              <a:t> </a:t>
            </a:r>
            <a:endParaRPr lang="en-US"/>
          </a:p>
          <a:p>
            <a:pPr>
              <a:lnSpc>
                <a:spcPct val="90000"/>
              </a:lnSpc>
              <a:spcBef>
                <a:spcPts val="0"/>
              </a:spcBef>
              <a:spcAft>
                <a:spcPts val="1200"/>
              </a:spcAft>
              <a:defRPr/>
            </a:pPr>
            <a:r>
              <a:rPr lang="en-GB" sz="1800" b="1" kern="0">
                <a:latin typeface="Aptos"/>
                <a:cs typeface="Aparajita"/>
              </a:rPr>
              <a:t>Briefing for Research Centre Directors</a:t>
            </a:r>
            <a:r>
              <a:rPr lang="en-GB" sz="1800" kern="0">
                <a:latin typeface="Aptos"/>
                <a:cs typeface="Aparajita"/>
              </a:rPr>
              <a:t>: </a:t>
            </a:r>
            <a:r>
              <a:rPr lang="en-US" sz="1800">
                <a:cs typeface="Calibri"/>
              </a:rPr>
              <a:t>Henderson, E. F., Burford, J., Hopkins, A. N. and </a:t>
            </a:r>
            <a:r>
              <a:rPr lang="en-US" sz="1800" err="1">
                <a:cs typeface="Calibri"/>
              </a:rPr>
              <a:t>Mansuy</a:t>
            </a:r>
            <a:r>
              <a:rPr lang="en-US" sz="1800">
                <a:cs typeface="Calibri"/>
              </a:rPr>
              <a:t>, J. (2025). Developing and leading inclusive research </a:t>
            </a:r>
            <a:r>
              <a:rPr lang="en-US" sz="1800" err="1">
                <a:cs typeface="Calibri"/>
              </a:rPr>
              <a:t>centres</a:t>
            </a:r>
            <a:r>
              <a:rPr lang="en-US" sz="1800">
                <a:cs typeface="Calibri"/>
              </a:rPr>
              <a:t>: Briefing for research </a:t>
            </a:r>
            <a:r>
              <a:rPr lang="en-US" sz="1800" err="1">
                <a:cs typeface="Calibri"/>
              </a:rPr>
              <a:t>centre</a:t>
            </a:r>
            <a:r>
              <a:rPr lang="en-US" sz="1800">
                <a:cs typeface="Calibri"/>
              </a:rPr>
              <a:t> directors. Coventry: Doctoral Education and Academia Research Centre (DEAR), University of Warwick. Available at: </a:t>
            </a:r>
            <a:r>
              <a:rPr lang="en-US" sz="1800">
                <a:solidFill>
                  <a:srgbClr val="000000"/>
                </a:solidFill>
                <a:effectLst/>
                <a:latin typeface="Aptos"/>
                <a:ea typeface="Calibri"/>
                <a:cs typeface="Calibri"/>
                <a:hlinkClick r:id="rId6"/>
              </a:rPr>
              <a:t>https://wrap.warwick.ac.uk/</a:t>
            </a:r>
            <a:r>
              <a:rPr lang="en-US" sz="1800">
                <a:solidFill>
                  <a:srgbClr val="000000"/>
                </a:solidFill>
                <a:latin typeface="Aptos"/>
                <a:ea typeface="Calibri"/>
                <a:cs typeface="Calibri"/>
                <a:hlinkClick r:id="rId6"/>
              </a:rPr>
              <a:t>id/eprint/190912</a:t>
            </a:r>
            <a:r>
              <a:rPr lang="en-US" sz="1800">
                <a:solidFill>
                  <a:srgbClr val="000000"/>
                </a:solidFill>
                <a:effectLst/>
                <a:latin typeface="Aptos"/>
                <a:ea typeface="Calibri"/>
                <a:cs typeface="Calibri"/>
                <a:hlinkClick r:id="rId6"/>
              </a:rPr>
              <a:t>/</a:t>
            </a:r>
            <a:r>
              <a:rPr lang="en-US" sz="1800">
                <a:solidFill>
                  <a:srgbClr val="000000"/>
                </a:solidFill>
                <a:latin typeface="Aptos"/>
                <a:ea typeface="Calibri"/>
                <a:cs typeface="Calibri"/>
              </a:rPr>
              <a:t> </a:t>
            </a:r>
            <a:endParaRPr lang="en-US" sz="1100">
              <a:solidFill>
                <a:srgbClr val="0078D7"/>
              </a:solidFill>
              <a:effectLst/>
              <a:latin typeface="Aptos"/>
              <a:ea typeface="Calibri"/>
              <a:cs typeface="Calibri"/>
              <a:hlinkClick r:id="rId6"/>
            </a:endParaRPr>
          </a:p>
          <a:p>
            <a:pPr>
              <a:lnSpc>
                <a:spcPct val="90000"/>
              </a:lnSpc>
              <a:spcBef>
                <a:spcPts val="0"/>
              </a:spcBef>
              <a:spcAft>
                <a:spcPts val="1200"/>
              </a:spcAft>
              <a:defRPr/>
            </a:pPr>
            <a:r>
              <a:rPr kumimoji="0" lang="en-GB" sz="1800" b="1" i="0" u="none" strike="noStrike" kern="0" cap="none" spc="0" normalizeH="0" baseline="0" noProof="0">
                <a:ln>
                  <a:noFill/>
                </a:ln>
                <a:solidFill>
                  <a:srgbClr val="000000"/>
                </a:solidFill>
                <a:effectLst/>
                <a:uLnTx/>
                <a:uFillTx/>
                <a:latin typeface="Aptos"/>
                <a:cs typeface="Aparajita"/>
              </a:rPr>
              <a:t>Briefing </a:t>
            </a:r>
            <a:r>
              <a:rPr kumimoji="0" lang="en-GB" sz="1800" b="1" i="0" u="none" strike="noStrike" kern="0" cap="none" spc="0" normalizeH="0" baseline="0" noProof="0">
                <a:ln>
                  <a:noFill/>
                </a:ln>
                <a:effectLst/>
                <a:uLnTx/>
                <a:uFillTx/>
                <a:latin typeface="Aptos"/>
                <a:cs typeface="Aparajita"/>
              </a:rPr>
              <a:t>for Higher Education Institutions</a:t>
            </a:r>
            <a:r>
              <a:rPr kumimoji="0" lang="en-GB" sz="1800" b="0" i="0" u="none" strike="noStrike" kern="0" cap="none" spc="0" normalizeH="0" baseline="0" noProof="0">
                <a:ln>
                  <a:noFill/>
                </a:ln>
                <a:effectLst/>
                <a:uLnTx/>
                <a:uFillTx/>
                <a:latin typeface="Aptos"/>
                <a:cs typeface="Aparajita"/>
              </a:rPr>
              <a:t>: </a:t>
            </a:r>
            <a:r>
              <a:rPr lang="en-US" sz="1800">
                <a:cs typeface="Calibri"/>
              </a:rPr>
              <a:t>Henderson, E. F., Burford, J., Hopkins, A. N., </a:t>
            </a:r>
            <a:r>
              <a:rPr lang="en-US" sz="1800" err="1">
                <a:cs typeface="Calibri"/>
              </a:rPr>
              <a:t>Mansuy</a:t>
            </a:r>
            <a:r>
              <a:rPr lang="en-US" sz="1800">
                <a:cs typeface="Calibri"/>
              </a:rPr>
              <a:t>, J. (2025). Developing institutional mechanisms for inclusive research </a:t>
            </a:r>
            <a:r>
              <a:rPr lang="en-US" sz="1800" err="1">
                <a:cs typeface="Calibri"/>
              </a:rPr>
              <a:t>centres</a:t>
            </a:r>
            <a:r>
              <a:rPr lang="en-US" sz="1800">
                <a:cs typeface="Calibri"/>
              </a:rPr>
              <a:t>: Briefing for Higher Education Institutions. Coventry: Doctoral Education and Academia Research Centre (DEAR), University of Warwick. Available at: </a:t>
            </a:r>
            <a:r>
              <a:rPr lang="en-US" sz="1800">
                <a:solidFill>
                  <a:srgbClr val="000000"/>
                </a:solidFill>
                <a:effectLst/>
                <a:latin typeface="Aptos"/>
                <a:ea typeface="Calibri"/>
                <a:cs typeface="Calibri"/>
                <a:hlinkClick r:id="rId7"/>
              </a:rPr>
              <a:t>https://wrap.warwick.ac.uk/</a:t>
            </a:r>
            <a:r>
              <a:rPr lang="en-US" sz="1800">
                <a:solidFill>
                  <a:srgbClr val="000000"/>
                </a:solidFill>
                <a:latin typeface="Aptos"/>
                <a:ea typeface="Calibri"/>
                <a:cs typeface="Calibri"/>
                <a:hlinkClick r:id="rId7"/>
              </a:rPr>
              <a:t>id/eprint/190911</a:t>
            </a:r>
            <a:r>
              <a:rPr lang="en-US" sz="1800">
                <a:solidFill>
                  <a:srgbClr val="000000"/>
                </a:solidFill>
                <a:effectLst/>
                <a:latin typeface="Aptos"/>
                <a:ea typeface="Calibri"/>
                <a:cs typeface="Calibri"/>
                <a:hlinkClick r:id="rId7"/>
              </a:rPr>
              <a:t>/</a:t>
            </a:r>
            <a:r>
              <a:rPr lang="en-US" sz="1800">
                <a:solidFill>
                  <a:srgbClr val="000000"/>
                </a:solidFill>
                <a:latin typeface="Aptos"/>
                <a:ea typeface="Calibri"/>
                <a:cs typeface="Calibri"/>
              </a:rPr>
              <a:t> </a:t>
            </a:r>
            <a:endParaRPr lang="en-GB" sz="1800" b="0" i="0" strike="noStrike" kern="0" cap="none" spc="0" normalizeH="0" baseline="0" noProof="0">
              <a:ln>
                <a:noFill/>
              </a:ln>
              <a:solidFill>
                <a:srgbClr val="000000"/>
              </a:solidFill>
              <a:effectLst/>
              <a:uLnTx/>
              <a:uFillTx/>
              <a:latin typeface="Aptos"/>
              <a:ea typeface="Calibri"/>
              <a:cs typeface="Aparajita"/>
            </a:endParaRPr>
          </a:p>
        </p:txBody>
      </p:sp>
      <p:pic>
        <p:nvPicPr>
          <p:cNvPr id="2" name="Picture 1" descr="A collage of people in a classroom&#10;&#10;AI-generated content may be incorrect.">
            <a:extLst>
              <a:ext uri="{FF2B5EF4-FFF2-40B4-BE49-F238E27FC236}">
                <a16:creationId xmlns:a16="http://schemas.microsoft.com/office/drawing/2014/main" id="{3A5A706B-E152-0F72-6AE9-887BD1DD02F9}"/>
              </a:ext>
            </a:extLst>
          </p:cNvPr>
          <p:cNvPicPr>
            <a:picLocks noChangeAspect="1"/>
          </p:cNvPicPr>
          <p:nvPr/>
        </p:nvPicPr>
        <p:blipFill>
          <a:blip r:embed="rId8"/>
          <a:stretch>
            <a:fillRect/>
          </a:stretch>
        </p:blipFill>
        <p:spPr>
          <a:xfrm>
            <a:off x="6873641" y="3048000"/>
            <a:ext cx="2738363" cy="3810001"/>
          </a:xfrm>
          <a:prstGeom prst="rect">
            <a:avLst/>
          </a:prstGeom>
        </p:spPr>
      </p:pic>
      <p:pic>
        <p:nvPicPr>
          <p:cNvPr id="4" name="Picture 3" descr="A group of people in a room&#10;&#10;AI-generated content may be incorrect.">
            <a:extLst>
              <a:ext uri="{FF2B5EF4-FFF2-40B4-BE49-F238E27FC236}">
                <a16:creationId xmlns:a16="http://schemas.microsoft.com/office/drawing/2014/main" id="{63089C77-A063-8C08-7E01-296DA4556F19}"/>
              </a:ext>
            </a:extLst>
          </p:cNvPr>
          <p:cNvPicPr>
            <a:picLocks noChangeAspect="1"/>
          </p:cNvPicPr>
          <p:nvPr/>
        </p:nvPicPr>
        <p:blipFill>
          <a:blip r:embed="rId9"/>
          <a:stretch>
            <a:fillRect/>
          </a:stretch>
        </p:blipFill>
        <p:spPr>
          <a:xfrm>
            <a:off x="9233236" y="2265082"/>
            <a:ext cx="2956452" cy="4222230"/>
          </a:xfrm>
          <a:prstGeom prst="rect">
            <a:avLst/>
          </a:prstGeom>
        </p:spPr>
      </p:pic>
    </p:spTree>
    <p:extLst>
      <p:ext uri="{BB962C8B-B14F-4D97-AF65-F5344CB8AC3E}">
        <p14:creationId xmlns:p14="http://schemas.microsoft.com/office/powerpoint/2010/main" val="1938647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42020E-B4B4-9378-6378-5155FE8928A2}"/>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82DE1376-F3B8-0441-2D54-C28D4440FCEB}"/>
              </a:ext>
            </a:extLst>
          </p:cNvPr>
          <p:cNvSpPr txBox="1">
            <a:spLocks/>
          </p:cNvSpPr>
          <p:nvPr/>
        </p:nvSpPr>
        <p:spPr bwMode="auto">
          <a:xfrm>
            <a:off x="5682905" y="1664892"/>
            <a:ext cx="3994286" cy="462451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lnSpcReduction="10000"/>
          </a:bodyPr>
          <a:lstStyle>
            <a:lvl1pPr marL="457200" indent="-457200" algn="l" rtl="0" eaLnBrk="1" fontAlgn="base" hangingPunct="1">
              <a:spcBef>
                <a:spcPct val="20000"/>
              </a:spcBef>
              <a:spcAft>
                <a:spcPct val="0"/>
              </a:spcAft>
              <a:buFontTx/>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0" indent="0" algn="ctr">
              <a:lnSpc>
                <a:spcPct val="90000"/>
              </a:lnSpc>
              <a:spcBef>
                <a:spcPts val="0"/>
              </a:spcBef>
              <a:spcAft>
                <a:spcPts val="1200"/>
              </a:spcAft>
              <a:buNone/>
              <a:defRPr/>
            </a:pPr>
            <a:br>
              <a:rPr lang="en-GB" sz="2000" b="1" kern="0">
                <a:solidFill>
                  <a:srgbClr val="000000"/>
                </a:solidFill>
                <a:latin typeface="Aptos" panose="020B0004020202020204" pitchFamily="34" charset="0"/>
                <a:cs typeface="Gisha" panose="020B0502040204020203" pitchFamily="34" charset="-79"/>
              </a:rPr>
            </a:br>
            <a:r>
              <a:rPr lang="en-GB" sz="2000" b="1" kern="0">
                <a:solidFill>
                  <a:srgbClr val="000000"/>
                </a:solidFill>
                <a:latin typeface="Aptos" panose="020B0004020202020204" pitchFamily="34" charset="0"/>
                <a:cs typeface="Gisha" panose="020B0502040204020203" pitchFamily="34" charset="-79"/>
              </a:rPr>
              <a:t>Project webpage and resources </a:t>
            </a:r>
            <a:br>
              <a:rPr lang="en-GB" sz="2000" b="1" kern="0">
                <a:solidFill>
                  <a:srgbClr val="000000"/>
                </a:solidFill>
                <a:latin typeface="Aptos" panose="020B0004020202020204" pitchFamily="34" charset="0"/>
                <a:cs typeface="Gisha" panose="020B0502040204020203" pitchFamily="34" charset="-79"/>
              </a:rPr>
            </a:br>
            <a:r>
              <a:rPr lang="en-GB" sz="2000" b="1" kern="0">
                <a:solidFill>
                  <a:srgbClr val="000000"/>
                </a:solidFill>
                <a:latin typeface="Aptos" panose="020B0004020202020204" pitchFamily="34" charset="0"/>
                <a:cs typeface="Gisha" panose="020B0502040204020203" pitchFamily="34" charset="-79"/>
              </a:rPr>
              <a:t>are available here:</a:t>
            </a:r>
          </a:p>
          <a:p>
            <a:pPr marL="0" indent="0" algn="ctr">
              <a:lnSpc>
                <a:spcPct val="90000"/>
              </a:lnSpc>
              <a:spcBef>
                <a:spcPts val="0"/>
              </a:spcBef>
              <a:spcAft>
                <a:spcPts val="1200"/>
              </a:spcAft>
              <a:buNone/>
              <a:defRPr/>
            </a:pPr>
            <a:endParaRPr lang="en-GB" sz="2000" b="1" kern="0">
              <a:solidFill>
                <a:srgbClr val="000000"/>
              </a:solidFill>
              <a:latin typeface="Aptos" panose="020B0004020202020204" pitchFamily="34" charset="0"/>
              <a:cs typeface="Gisha" panose="020B0502040204020203" pitchFamily="34" charset="-79"/>
            </a:endParaRPr>
          </a:p>
          <a:p>
            <a:pPr marL="0" indent="0" algn="ctr">
              <a:lnSpc>
                <a:spcPct val="90000"/>
              </a:lnSpc>
              <a:spcBef>
                <a:spcPts val="0"/>
              </a:spcBef>
              <a:spcAft>
                <a:spcPts val="1200"/>
              </a:spcAft>
              <a:buNone/>
              <a:defRPr/>
            </a:pPr>
            <a:endParaRPr lang="en-GB" sz="2000" b="1" kern="0">
              <a:solidFill>
                <a:srgbClr val="000000"/>
              </a:solidFill>
              <a:latin typeface="Aptos" panose="020B0004020202020204" pitchFamily="34" charset="0"/>
              <a:cs typeface="Gisha" panose="020B0502040204020203" pitchFamily="34" charset="-79"/>
            </a:endParaRPr>
          </a:p>
          <a:p>
            <a:pPr marL="0" indent="0" algn="ctr">
              <a:lnSpc>
                <a:spcPct val="90000"/>
              </a:lnSpc>
              <a:spcBef>
                <a:spcPts val="0"/>
              </a:spcBef>
              <a:spcAft>
                <a:spcPts val="1200"/>
              </a:spcAft>
              <a:buNone/>
              <a:defRPr/>
            </a:pPr>
            <a:endParaRPr lang="en-GB" sz="2000" b="1" kern="0">
              <a:solidFill>
                <a:srgbClr val="000000"/>
              </a:solidFill>
              <a:latin typeface="Aptos" panose="020B0004020202020204" pitchFamily="34" charset="0"/>
              <a:cs typeface="Gisha" panose="020B0502040204020203" pitchFamily="34" charset="-79"/>
            </a:endParaRPr>
          </a:p>
          <a:p>
            <a:pPr marL="0" indent="0" algn="ctr">
              <a:lnSpc>
                <a:spcPct val="90000"/>
              </a:lnSpc>
              <a:spcBef>
                <a:spcPts val="0"/>
              </a:spcBef>
              <a:spcAft>
                <a:spcPts val="1200"/>
              </a:spcAft>
              <a:buNone/>
              <a:defRPr/>
            </a:pPr>
            <a:endParaRPr lang="en-GB" sz="2000" b="1" kern="0">
              <a:solidFill>
                <a:srgbClr val="000000"/>
              </a:solidFill>
              <a:latin typeface="Aptos" panose="020B0004020202020204" pitchFamily="34" charset="0"/>
              <a:cs typeface="Gisha" panose="020B0502040204020203" pitchFamily="34" charset="-79"/>
            </a:endParaRPr>
          </a:p>
          <a:p>
            <a:pPr marL="0" indent="0" algn="ctr">
              <a:lnSpc>
                <a:spcPct val="90000"/>
              </a:lnSpc>
              <a:spcBef>
                <a:spcPts val="0"/>
              </a:spcBef>
              <a:spcAft>
                <a:spcPts val="1200"/>
              </a:spcAft>
              <a:buNone/>
              <a:defRPr/>
            </a:pPr>
            <a:br>
              <a:rPr lang="en-GB" sz="1300" b="1">
                <a:effectLst/>
                <a:latin typeface="Aptos" panose="020B0004020202020204" pitchFamily="34" charset="0"/>
                <a:ea typeface="Calibri" panose="020F0502020204030204" pitchFamily="34" charset="0"/>
                <a:cs typeface="Gisha" panose="020B0502040204020203" pitchFamily="34" charset="-79"/>
              </a:rPr>
            </a:br>
            <a:br>
              <a:rPr lang="en-GB" sz="1300" b="1">
                <a:effectLst/>
                <a:latin typeface="Aptos" panose="020B0004020202020204" pitchFamily="34" charset="0"/>
                <a:ea typeface="Calibri" panose="020F0502020204030204" pitchFamily="34" charset="0"/>
                <a:cs typeface="Gisha" panose="020B0502040204020203" pitchFamily="34" charset="-79"/>
              </a:rPr>
            </a:br>
            <a:br>
              <a:rPr lang="en-GB" sz="1300" b="1">
                <a:effectLst/>
                <a:latin typeface="Aptos" panose="020B0004020202020204" pitchFamily="34" charset="0"/>
                <a:ea typeface="Calibri" panose="020F0502020204030204" pitchFamily="34" charset="0"/>
                <a:cs typeface="Gisha" panose="020B0502040204020203" pitchFamily="34" charset="-79"/>
              </a:rPr>
            </a:br>
            <a:endParaRPr lang="en-GB" sz="1300" b="1">
              <a:effectLst/>
              <a:latin typeface="Aptos" panose="020B0004020202020204" pitchFamily="34" charset="0"/>
              <a:ea typeface="Calibri" panose="020F0502020204030204" pitchFamily="34" charset="0"/>
              <a:cs typeface="Gisha" panose="020B0502040204020203" pitchFamily="34" charset="-79"/>
            </a:endParaRPr>
          </a:p>
          <a:p>
            <a:pPr marL="0" indent="0" algn="ctr">
              <a:lnSpc>
                <a:spcPct val="90000"/>
              </a:lnSpc>
              <a:spcBef>
                <a:spcPts val="0"/>
              </a:spcBef>
              <a:spcAft>
                <a:spcPts val="1200"/>
              </a:spcAft>
              <a:buNone/>
              <a:defRPr/>
            </a:pPr>
            <a:endParaRPr lang="en-GB" sz="1300" b="1">
              <a:latin typeface="Aptos" panose="020B0004020202020204" pitchFamily="34" charset="0"/>
              <a:ea typeface="Calibri" panose="020F0502020204030204" pitchFamily="34" charset="0"/>
              <a:cs typeface="Gisha" panose="020B0502040204020203" pitchFamily="34" charset="-79"/>
            </a:endParaRPr>
          </a:p>
          <a:p>
            <a:pPr marL="0" indent="0" algn="ctr">
              <a:lnSpc>
                <a:spcPct val="90000"/>
              </a:lnSpc>
              <a:spcBef>
                <a:spcPts val="0"/>
              </a:spcBef>
              <a:spcAft>
                <a:spcPts val="1200"/>
              </a:spcAft>
              <a:buNone/>
              <a:defRPr/>
            </a:pPr>
            <a:endParaRPr lang="en-GB" sz="1300" b="1">
              <a:latin typeface="Aptos" panose="020B0004020202020204" pitchFamily="34" charset="0"/>
              <a:ea typeface="Calibri" panose="020F0502020204030204" pitchFamily="34" charset="0"/>
              <a:cs typeface="Gisha" panose="020B0502040204020203" pitchFamily="34" charset="-79"/>
            </a:endParaRPr>
          </a:p>
          <a:p>
            <a:pPr marL="0" indent="0" algn="ctr">
              <a:lnSpc>
                <a:spcPct val="90000"/>
              </a:lnSpc>
              <a:spcBef>
                <a:spcPts val="0"/>
              </a:spcBef>
              <a:spcAft>
                <a:spcPts val="1200"/>
              </a:spcAft>
              <a:buNone/>
              <a:defRPr/>
            </a:pPr>
            <a:br>
              <a:rPr lang="en-GB" sz="1300" b="1">
                <a:effectLst/>
                <a:latin typeface="Aptos" panose="020B0004020202020204" pitchFamily="34" charset="0"/>
                <a:ea typeface="Calibri" panose="020F0502020204030204" pitchFamily="34" charset="0"/>
                <a:cs typeface="Gisha" panose="020B0502040204020203" pitchFamily="34" charset="-79"/>
              </a:rPr>
            </a:br>
            <a:r>
              <a:rPr lang="en-GB" sz="1300" b="1">
                <a:effectLst/>
                <a:latin typeface="Aptos" panose="020B0004020202020204" pitchFamily="34" charset="0"/>
                <a:ea typeface="Calibri" panose="020F0502020204030204" pitchFamily="34" charset="0"/>
                <a:cs typeface="Gisha" panose="020B0502040204020203" pitchFamily="34" charset="-79"/>
              </a:rPr>
              <a:t>https://</a:t>
            </a:r>
            <a:r>
              <a:rPr lang="en-GB" sz="1300" b="1" err="1">
                <a:effectLst/>
                <a:latin typeface="Aptos" panose="020B0004020202020204" pitchFamily="34" charset="0"/>
                <a:ea typeface="Calibri" panose="020F0502020204030204" pitchFamily="34" charset="0"/>
                <a:cs typeface="Gisha" panose="020B0502040204020203" pitchFamily="34" charset="-79"/>
              </a:rPr>
              <a:t>warwick.ac.uk</a:t>
            </a:r>
            <a:r>
              <a:rPr lang="en-GB" sz="1300" b="1">
                <a:effectLst/>
                <a:latin typeface="Aptos" panose="020B0004020202020204" pitchFamily="34" charset="0"/>
                <a:ea typeface="Calibri" panose="020F0502020204030204" pitchFamily="34" charset="0"/>
                <a:cs typeface="Gisha" panose="020B0502040204020203" pitchFamily="34" charset="-79"/>
              </a:rPr>
              <a:t>/</a:t>
            </a:r>
            <a:r>
              <a:rPr lang="en-GB" sz="1300" b="1" err="1">
                <a:effectLst/>
                <a:latin typeface="Aptos" panose="020B0004020202020204" pitchFamily="34" charset="0"/>
                <a:ea typeface="Calibri" panose="020F0502020204030204" pitchFamily="34" charset="0"/>
                <a:cs typeface="Gisha" panose="020B0502040204020203" pitchFamily="34" charset="-79"/>
              </a:rPr>
              <a:t>fac</a:t>
            </a:r>
            <a:r>
              <a:rPr lang="en-GB" sz="1300" b="1">
                <a:effectLst/>
                <a:latin typeface="Aptos" panose="020B0004020202020204" pitchFamily="34" charset="0"/>
                <a:ea typeface="Calibri" panose="020F0502020204030204" pitchFamily="34" charset="0"/>
                <a:cs typeface="Gisha" panose="020B0502040204020203" pitchFamily="34" charset="-79"/>
              </a:rPr>
              <a:t>/soc/</a:t>
            </a:r>
            <a:r>
              <a:rPr lang="en-GB" sz="1300" b="1" err="1">
                <a:effectLst/>
                <a:latin typeface="Aptos" panose="020B0004020202020204" pitchFamily="34" charset="0"/>
                <a:ea typeface="Calibri" panose="020F0502020204030204" pitchFamily="34" charset="0"/>
                <a:cs typeface="Gisha" panose="020B0502040204020203" pitchFamily="34" charset="-79"/>
              </a:rPr>
              <a:t>ces</a:t>
            </a:r>
            <a:r>
              <a:rPr lang="en-GB" sz="1300" b="1">
                <a:effectLst/>
                <a:latin typeface="Aptos" panose="020B0004020202020204" pitchFamily="34" charset="0"/>
                <a:ea typeface="Calibri" panose="020F0502020204030204" pitchFamily="34" charset="0"/>
                <a:cs typeface="Gisha" panose="020B0502040204020203" pitchFamily="34" charset="-79"/>
              </a:rPr>
              <a:t>/research/</a:t>
            </a:r>
            <a:br>
              <a:rPr lang="en-GB" sz="1300" b="1">
                <a:effectLst/>
                <a:latin typeface="Aptos" panose="020B0004020202020204" pitchFamily="34" charset="0"/>
                <a:ea typeface="Calibri" panose="020F0502020204030204" pitchFamily="34" charset="0"/>
                <a:cs typeface="Gisha" panose="020B0502040204020203" pitchFamily="34" charset="-79"/>
              </a:rPr>
            </a:br>
            <a:r>
              <a:rPr lang="en-GB" sz="1300" b="1">
                <a:effectLst/>
                <a:latin typeface="Aptos" panose="020B0004020202020204" pitchFamily="34" charset="0"/>
                <a:ea typeface="Calibri" panose="020F0502020204030204" pitchFamily="34" charset="0"/>
                <a:cs typeface="Gisha" panose="020B0502040204020203" pitchFamily="34" charset="-79"/>
              </a:rPr>
              <a:t>current/</a:t>
            </a:r>
            <a:r>
              <a:rPr lang="en-GB" sz="1300" b="1" err="1">
                <a:effectLst/>
                <a:latin typeface="Aptos" panose="020B0004020202020204" pitchFamily="34" charset="0"/>
                <a:ea typeface="Calibri" panose="020F0502020204030204" pitchFamily="34" charset="0"/>
                <a:cs typeface="Gisha" panose="020B0502040204020203" pitchFamily="34" charset="-79"/>
              </a:rPr>
              <a:t>theheartofresearch</a:t>
            </a:r>
            <a:r>
              <a:rPr lang="en-GB" sz="1300" b="1">
                <a:effectLst/>
                <a:latin typeface="Aptos" panose="020B0004020202020204" pitchFamily="34" charset="0"/>
                <a:ea typeface="Calibri" panose="020F0502020204030204" pitchFamily="34" charset="0"/>
                <a:cs typeface="Gisha" panose="020B0502040204020203" pitchFamily="34" charset="-79"/>
              </a:rPr>
              <a:t>/</a:t>
            </a:r>
          </a:p>
        </p:txBody>
      </p:sp>
      <p:sp>
        <p:nvSpPr>
          <p:cNvPr id="5" name="Title 8">
            <a:extLst>
              <a:ext uri="{FF2B5EF4-FFF2-40B4-BE49-F238E27FC236}">
                <a16:creationId xmlns:a16="http://schemas.microsoft.com/office/drawing/2014/main" id="{3F28DDFF-72E5-03CE-8C11-40E86666953C}"/>
              </a:ext>
            </a:extLst>
          </p:cNvPr>
          <p:cNvSpPr>
            <a:spLocks noGrp="1"/>
          </p:cNvSpPr>
          <p:nvPr>
            <p:ph type="title"/>
          </p:nvPr>
        </p:nvSpPr>
        <p:spPr>
          <a:xfrm>
            <a:off x="413583" y="472593"/>
            <a:ext cx="7841417" cy="512927"/>
          </a:xfrm>
        </p:spPr>
        <p:txBody>
          <a:bodyPr>
            <a:normAutofit fontScale="90000"/>
          </a:bodyPr>
          <a:lstStyle/>
          <a:p>
            <a:r>
              <a:rPr lang="en-GB"/>
              <a:t>Q&amp;A</a:t>
            </a:r>
          </a:p>
        </p:txBody>
      </p:sp>
      <p:sp>
        <p:nvSpPr>
          <p:cNvPr id="6" name="Right Triangle 5">
            <a:extLst>
              <a:ext uri="{FF2B5EF4-FFF2-40B4-BE49-F238E27FC236}">
                <a16:creationId xmlns:a16="http://schemas.microsoft.com/office/drawing/2014/main" id="{A676117E-694B-C42B-4F8B-8FF41AE8E93A}"/>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8C13FF89-33EB-3271-4D64-E28CC5704C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34294109-22BE-3D07-C430-6B25D565FC55}"/>
              </a:ext>
            </a:extLst>
          </p:cNvPr>
          <p:cNvSpPr txBox="1">
            <a:spLocks/>
          </p:cNvSpPr>
          <p:nvPr/>
        </p:nvSpPr>
        <p:spPr bwMode="auto">
          <a:xfrm>
            <a:off x="687032" y="1636852"/>
            <a:ext cx="4174335" cy="4335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0" indent="0" algn="ctr">
              <a:lnSpc>
                <a:spcPct val="90000"/>
              </a:lnSpc>
              <a:spcBef>
                <a:spcPts val="0"/>
              </a:spcBef>
              <a:spcAft>
                <a:spcPts val="1200"/>
              </a:spcAft>
              <a:buNone/>
              <a:defRPr/>
            </a:pPr>
            <a:b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br>
            <a:b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br>
            <a: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t>Thank you </a:t>
            </a:r>
            <a:b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br>
            <a: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t>for attending </a:t>
            </a:r>
            <a:b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br>
            <a:r>
              <a:rPr lang="en-GB" sz="3600" b="1">
                <a:solidFill>
                  <a:srgbClr val="3C1053"/>
                </a:solidFill>
                <a:effectLst/>
                <a:latin typeface="Aptos" panose="020B0004020202020204" pitchFamily="34" charset="0"/>
                <a:ea typeface="Calibri" panose="020F0502020204030204" pitchFamily="34" charset="0"/>
                <a:cs typeface="Gisha" panose="020B0502040204020203" pitchFamily="34" charset="-79"/>
              </a:rPr>
              <a:t>this event!</a:t>
            </a:r>
          </a:p>
          <a:p>
            <a:pPr marL="0" indent="0">
              <a:lnSpc>
                <a:spcPct val="90000"/>
              </a:lnSpc>
              <a:spcBef>
                <a:spcPts val="0"/>
              </a:spcBef>
              <a:spcAft>
                <a:spcPts val="1200"/>
              </a:spcAft>
              <a:buNone/>
              <a:defRPr/>
            </a:pPr>
            <a:endParaRPr lang="en-GB" sz="3600" b="1">
              <a:solidFill>
                <a:srgbClr val="3C1053"/>
              </a:solidFill>
              <a:latin typeface="Aptos" panose="020B0004020202020204" pitchFamily="34" charset="0"/>
              <a:ea typeface="Calibri" panose="020F0502020204030204" pitchFamily="34" charset="0"/>
              <a:cs typeface="Gisha" panose="020B0502040204020203" pitchFamily="34" charset="-79"/>
            </a:endParaRPr>
          </a:p>
          <a:p>
            <a:pPr marL="0" indent="0">
              <a:lnSpc>
                <a:spcPct val="90000"/>
              </a:lnSpc>
              <a:spcBef>
                <a:spcPts val="0"/>
              </a:spcBef>
              <a:spcAft>
                <a:spcPts val="1200"/>
              </a:spcAft>
              <a:buNone/>
              <a:defRPr/>
            </a:pPr>
            <a:endParaRPr lang="en-GB" sz="1400" b="1">
              <a:effectLst/>
              <a:latin typeface="Aptos" panose="020B0004020202020204" pitchFamily="34" charset="0"/>
              <a:ea typeface="Calibri" panose="020F0502020204030204" pitchFamily="34" charset="0"/>
              <a:cs typeface="Gisha" panose="020B0502040204020203" pitchFamily="34" charset="-79"/>
            </a:endParaRPr>
          </a:p>
          <a:p>
            <a:pPr marL="0" indent="0">
              <a:lnSpc>
                <a:spcPct val="90000"/>
              </a:lnSpc>
              <a:spcBef>
                <a:spcPts val="0"/>
              </a:spcBef>
              <a:spcAft>
                <a:spcPts val="1200"/>
              </a:spcAft>
              <a:buNone/>
              <a:defRPr/>
            </a:pPr>
            <a:endParaRPr lang="en-GB" sz="1400" b="1">
              <a:latin typeface="Aptos" panose="020B0004020202020204" pitchFamily="34" charset="0"/>
              <a:ea typeface="Calibri" panose="020F0502020204030204" pitchFamily="34" charset="0"/>
              <a:cs typeface="Gisha" panose="020B0502040204020203" pitchFamily="34" charset="-79"/>
            </a:endParaRPr>
          </a:p>
        </p:txBody>
      </p:sp>
      <p:pic>
        <p:nvPicPr>
          <p:cNvPr id="3" name="Picture 2" descr="Shape&#10;&#10;Description automatically generated with low confidence">
            <a:extLst>
              <a:ext uri="{FF2B5EF4-FFF2-40B4-BE49-F238E27FC236}">
                <a16:creationId xmlns:a16="http://schemas.microsoft.com/office/drawing/2014/main" id="{E3443485-384E-6FEA-C6B2-450602B156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9102" y="6154419"/>
            <a:ext cx="526291" cy="452664"/>
          </a:xfrm>
          <a:prstGeom prst="rect">
            <a:avLst/>
          </a:prstGeom>
        </p:spPr>
      </p:pic>
      <p:sp>
        <p:nvSpPr>
          <p:cNvPr id="4" name="Subtitle 2">
            <a:extLst>
              <a:ext uri="{FF2B5EF4-FFF2-40B4-BE49-F238E27FC236}">
                <a16:creationId xmlns:a16="http://schemas.microsoft.com/office/drawing/2014/main" id="{DFF9C612-4640-1568-BB6E-DEBCE5884D6F}"/>
              </a:ext>
            </a:extLst>
          </p:cNvPr>
          <p:cNvSpPr txBox="1">
            <a:spLocks/>
          </p:cNvSpPr>
          <p:nvPr/>
        </p:nvSpPr>
        <p:spPr>
          <a:xfrm>
            <a:off x="835393" y="6243106"/>
            <a:ext cx="4294207" cy="38076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1pPr>
            <a:lvl2pPr marL="914400" marR="0" lvl="1"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2pPr>
            <a:lvl3pPr marL="1371600" marR="0" lvl="2"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3pPr>
            <a:lvl4pPr marL="1828800" marR="0" lvl="3"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4pPr>
            <a:lvl5pPr marL="2286000" marR="0" lvl="4"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5pPr>
            <a:lvl6pPr marL="2743200" marR="0" lvl="5"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6pPr>
            <a:lvl7pPr marL="3200400" marR="0" lvl="6"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7pPr>
            <a:lvl8pPr marL="3657600" marR="0" lvl="7" indent="-317500" algn="ctr" rtl="0">
              <a:lnSpc>
                <a:spcPct val="100000"/>
              </a:lnSpc>
              <a:spcBef>
                <a:spcPts val="1600"/>
              </a:spcBef>
              <a:spcAft>
                <a:spcPts val="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8pPr>
            <a:lvl9pPr marL="4114800" marR="0" lvl="8" indent="-317500" algn="ctr" rtl="0">
              <a:lnSpc>
                <a:spcPct val="100000"/>
              </a:lnSpc>
              <a:spcBef>
                <a:spcPts val="1600"/>
              </a:spcBef>
              <a:spcAft>
                <a:spcPts val="1600"/>
              </a:spcAft>
              <a:buClr>
                <a:schemeClr val="lt1"/>
              </a:buClr>
              <a:buSzPts val="1800"/>
              <a:buFont typeface="Comfortaa"/>
              <a:buNone/>
              <a:defRPr sz="1800" b="0" i="0" u="none" strike="noStrike" cap="none">
                <a:solidFill>
                  <a:schemeClr val="lt1"/>
                </a:solidFill>
                <a:latin typeface="Comfortaa"/>
                <a:ea typeface="Comfortaa"/>
                <a:cs typeface="Comfortaa"/>
                <a:sym typeface="Comfortaa"/>
              </a:defRPr>
            </a:lvl9pPr>
          </a:lstStyle>
          <a:p>
            <a:pPr marL="0" indent="0" algn="ctr">
              <a:spcAft>
                <a:spcPts val="600"/>
              </a:spcAft>
            </a:pPr>
            <a:r>
              <a:rPr lang="en-US" sz="1200">
                <a:solidFill>
                  <a:schemeClr val="tx1"/>
                </a:solidFill>
                <a:latin typeface="Aptos" panose="020B0004020202020204" pitchFamily="34" charset="0"/>
                <a:ea typeface="+mn-lt"/>
                <a:cs typeface="+mn-lt"/>
              </a:rPr>
              <a:t>Presentation prepared with support from Active4Research Ltd.</a:t>
            </a:r>
            <a:endParaRPr lang="en-US" sz="2000"/>
          </a:p>
        </p:txBody>
      </p:sp>
      <p:pic>
        <p:nvPicPr>
          <p:cNvPr id="9" name="Picture 8" descr="A qr code with a few black squares&#10;&#10;AI-generated content may be incorrect.">
            <a:extLst>
              <a:ext uri="{FF2B5EF4-FFF2-40B4-BE49-F238E27FC236}">
                <a16:creationId xmlns:a16="http://schemas.microsoft.com/office/drawing/2014/main" id="{844B9CA6-5C21-799A-36BA-7765B58525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2309" y="3035508"/>
            <a:ext cx="2066081" cy="2066081"/>
          </a:xfrm>
          <a:prstGeom prst="rect">
            <a:avLst/>
          </a:prstGeom>
        </p:spPr>
      </p:pic>
      <p:pic>
        <p:nvPicPr>
          <p:cNvPr id="13" name="Picture 2" descr="Web Icon Logo PNG Vector (EPS) Free Download">
            <a:extLst>
              <a:ext uri="{FF2B5EF4-FFF2-40B4-BE49-F238E27FC236}">
                <a16:creationId xmlns:a16="http://schemas.microsoft.com/office/drawing/2014/main" id="{DF945B01-0EBF-6EC0-2282-DD0A4C2AB2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2508" y="5389815"/>
            <a:ext cx="305682" cy="305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659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6049A-11FB-6929-1FA7-A85EE89FEA47}"/>
            </a:ext>
          </a:extLst>
        </p:cNvPr>
        <p:cNvGrpSpPr/>
        <p:nvPr/>
      </p:nvGrpSpPr>
      <p:grpSpPr>
        <a:xfrm>
          <a:off x="0" y="0"/>
          <a:ext cx="0" cy="0"/>
          <a:chOff x="0" y="0"/>
          <a:chExt cx="0" cy="0"/>
        </a:xfrm>
      </p:grpSpPr>
      <p:sp>
        <p:nvSpPr>
          <p:cNvPr id="6" name="Right Triangle 5">
            <a:extLst>
              <a:ext uri="{FF2B5EF4-FFF2-40B4-BE49-F238E27FC236}">
                <a16:creationId xmlns:a16="http://schemas.microsoft.com/office/drawing/2014/main" id="{31A0778C-CBF4-8B6E-5483-ECDD010B31B5}"/>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 name="Picture 6" descr="A white logo on a black background">
            <a:extLst>
              <a:ext uri="{FF2B5EF4-FFF2-40B4-BE49-F238E27FC236}">
                <a16:creationId xmlns:a16="http://schemas.microsoft.com/office/drawing/2014/main" id="{8F64A18A-63A2-8D9F-B311-CC09FB1E43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4" name="Rectangle: Rounded Corners 3">
            <a:extLst>
              <a:ext uri="{FF2B5EF4-FFF2-40B4-BE49-F238E27FC236}">
                <a16:creationId xmlns:a16="http://schemas.microsoft.com/office/drawing/2014/main" id="{68CDA991-F164-5963-C639-465E93CFBA32}"/>
              </a:ext>
            </a:extLst>
          </p:cNvPr>
          <p:cNvSpPr/>
          <p:nvPr/>
        </p:nvSpPr>
        <p:spPr>
          <a:xfrm>
            <a:off x="318275" y="1148420"/>
            <a:ext cx="4032250" cy="1709468"/>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DEAR is a University Research Centre (Category 2, i.e. </a:t>
            </a:r>
            <a:endParaRPr lang="en-US"/>
          </a:p>
          <a:p>
            <a:pPr algn="ctr"/>
            <a:r>
              <a:rPr lang="en-US" sz="2400" b="1" dirty="0"/>
              <a:t>cross-departmental)</a:t>
            </a:r>
            <a:endParaRPr lang="en-US" dirty="0"/>
          </a:p>
        </p:txBody>
      </p:sp>
      <p:sp>
        <p:nvSpPr>
          <p:cNvPr id="8" name="Rectangle: Rounded Corners 7">
            <a:extLst>
              <a:ext uri="{FF2B5EF4-FFF2-40B4-BE49-F238E27FC236}">
                <a16:creationId xmlns:a16="http://schemas.microsoft.com/office/drawing/2014/main" id="{E1B235FF-56B6-65C9-E8F4-5FA6F177A0DE}"/>
              </a:ext>
            </a:extLst>
          </p:cNvPr>
          <p:cNvSpPr/>
          <p:nvPr/>
        </p:nvSpPr>
        <p:spPr>
          <a:xfrm>
            <a:off x="4880982" y="1148419"/>
            <a:ext cx="4088006" cy="1709468"/>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DEAR was founded in October 2023 by </a:t>
            </a:r>
            <a:endParaRPr lang="en-US"/>
          </a:p>
          <a:p>
            <a:pPr algn="ctr"/>
            <a:r>
              <a:rPr lang="en-US" sz="2400" b="1" dirty="0"/>
              <a:t>Emily Henderson &amp; James Burford</a:t>
            </a:r>
            <a:endParaRPr lang="en-US"/>
          </a:p>
        </p:txBody>
      </p:sp>
      <p:sp>
        <p:nvSpPr>
          <p:cNvPr id="9" name="Rectangle: Rounded Corners 8">
            <a:extLst>
              <a:ext uri="{FF2B5EF4-FFF2-40B4-BE49-F238E27FC236}">
                <a16:creationId xmlns:a16="http://schemas.microsoft.com/office/drawing/2014/main" id="{CE5FFF9A-9D31-2DA2-3E3D-D3EC22B8A485}"/>
              </a:ext>
            </a:extLst>
          </p:cNvPr>
          <p:cNvSpPr/>
          <p:nvPr/>
        </p:nvSpPr>
        <p:spPr>
          <a:xfrm>
            <a:off x="318274" y="3016249"/>
            <a:ext cx="8661295" cy="3755918"/>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2400" b="1" dirty="0">
                <a:solidFill>
                  <a:srgbClr val="000000"/>
                </a:solidFill>
              </a:rPr>
              <a:t>DEAR </a:t>
            </a:r>
            <a:r>
              <a:rPr lang="en-US" sz="2400" b="1" dirty="0" err="1">
                <a:solidFill>
                  <a:srgbClr val="000000"/>
                </a:solidFill>
              </a:rPr>
              <a:t>specialises</a:t>
            </a:r>
            <a:r>
              <a:rPr lang="en-US" sz="2400" b="1" dirty="0">
                <a:solidFill>
                  <a:srgbClr val="000000"/>
                </a:solidFill>
              </a:rPr>
              <a:t> in research on doctoral education and the academic profession, especially:</a:t>
            </a:r>
            <a:endParaRPr lang="en-US" dirty="0">
              <a:solidFill>
                <a:srgbClr val="000000"/>
              </a:solidFill>
            </a:endParaRPr>
          </a:p>
          <a:p>
            <a:endParaRPr lang="en-US" sz="2400" b="1" dirty="0">
              <a:solidFill>
                <a:srgbClr val="000000"/>
              </a:solidFill>
            </a:endParaRPr>
          </a:p>
          <a:p>
            <a:pPr marL="342900" indent="-342900">
              <a:buFont typeface="Calibri"/>
              <a:buChar char="-"/>
            </a:pPr>
            <a:r>
              <a:rPr lang="en-US" sz="2400" b="1" dirty="0">
                <a:solidFill>
                  <a:srgbClr val="000000"/>
                </a:solidFill>
              </a:rPr>
              <a:t>Research on social inequalities </a:t>
            </a:r>
          </a:p>
          <a:p>
            <a:pPr marL="800100" lvl="1" indent="-342900">
              <a:buFont typeface="Courier New"/>
              <a:buChar char="o"/>
            </a:pPr>
            <a:r>
              <a:rPr lang="en-US" sz="2400" i="1" dirty="0">
                <a:solidFill>
                  <a:srgbClr val="000000"/>
                </a:solidFill>
              </a:rPr>
              <a:t>e.g. gender, race, caste, rurality, disability...</a:t>
            </a:r>
            <a:endParaRPr lang="en-US" i="1">
              <a:solidFill>
                <a:srgbClr val="000000"/>
              </a:solidFill>
            </a:endParaRPr>
          </a:p>
          <a:p>
            <a:pPr marL="342900" indent="-342900">
              <a:buFont typeface="Calibri"/>
              <a:buChar char="-"/>
            </a:pPr>
            <a:r>
              <a:rPr lang="en-US" sz="2400" b="1" dirty="0">
                <a:solidFill>
                  <a:srgbClr val="000000"/>
                </a:solidFill>
              </a:rPr>
              <a:t>International research </a:t>
            </a:r>
          </a:p>
          <a:p>
            <a:pPr marL="800100" lvl="1" indent="-342900">
              <a:buFont typeface="Courier New"/>
              <a:buChar char="o"/>
            </a:pPr>
            <a:r>
              <a:rPr lang="en-US" sz="2400" i="1" dirty="0">
                <a:solidFill>
                  <a:srgbClr val="000000"/>
                </a:solidFill>
              </a:rPr>
              <a:t>(India, Thailand, NZ, Australia, South Africa...)</a:t>
            </a:r>
            <a:endParaRPr lang="en-US">
              <a:solidFill>
                <a:srgbClr val="000000"/>
              </a:solidFill>
            </a:endParaRPr>
          </a:p>
          <a:p>
            <a:pPr marL="342900" indent="-342900">
              <a:buFont typeface="Calibri"/>
              <a:buChar char="-"/>
            </a:pPr>
            <a:r>
              <a:rPr lang="en-US" sz="2400" b="1" dirty="0">
                <a:solidFill>
                  <a:srgbClr val="000000"/>
                </a:solidFill>
              </a:rPr>
              <a:t>Impactful research </a:t>
            </a:r>
          </a:p>
          <a:p>
            <a:pPr marL="800100" lvl="1" indent="-342900">
              <a:buFont typeface="Courier New"/>
              <a:buChar char="o"/>
            </a:pPr>
            <a:r>
              <a:rPr lang="en-US" sz="2400" i="1" dirty="0">
                <a:solidFill>
                  <a:srgbClr val="000000"/>
                </a:solidFill>
              </a:rPr>
              <a:t>Making change to policy and practice</a:t>
            </a:r>
            <a:endParaRPr lang="en-US" i="1">
              <a:solidFill>
                <a:srgbClr val="000000"/>
              </a:solidFill>
            </a:endParaRPr>
          </a:p>
        </p:txBody>
      </p:sp>
      <p:pic>
        <p:nvPicPr>
          <p:cNvPr id="11" name="Picture 10" descr="dear banner">
            <a:extLst>
              <a:ext uri="{FF2B5EF4-FFF2-40B4-BE49-F238E27FC236}">
                <a16:creationId xmlns:a16="http://schemas.microsoft.com/office/drawing/2014/main" id="{CEE541D3-9A74-5E78-7068-B59A85D4A510}"/>
              </a:ext>
            </a:extLst>
          </p:cNvPr>
          <p:cNvPicPr>
            <a:picLocks noChangeAspect="1"/>
          </p:cNvPicPr>
          <p:nvPr/>
        </p:nvPicPr>
        <p:blipFill>
          <a:blip r:embed="rId3"/>
          <a:stretch>
            <a:fillRect/>
          </a:stretch>
        </p:blipFill>
        <p:spPr>
          <a:xfrm>
            <a:off x="3717" y="-3011"/>
            <a:ext cx="8969296" cy="1158314"/>
          </a:xfrm>
          <a:prstGeom prst="rect">
            <a:avLst/>
          </a:prstGeom>
        </p:spPr>
      </p:pic>
    </p:spTree>
    <p:extLst>
      <p:ext uri="{BB962C8B-B14F-4D97-AF65-F5344CB8AC3E}">
        <p14:creationId xmlns:p14="http://schemas.microsoft.com/office/powerpoint/2010/main" val="2417317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F68F1-99B6-E246-FD42-5881950BF914}"/>
            </a:ext>
          </a:extLst>
        </p:cNvPr>
        <p:cNvGrpSpPr/>
        <p:nvPr/>
      </p:nvGrpSpPr>
      <p:grpSpPr>
        <a:xfrm>
          <a:off x="0" y="0"/>
          <a:ext cx="0" cy="0"/>
          <a:chOff x="0" y="0"/>
          <a:chExt cx="0" cy="0"/>
        </a:xfrm>
      </p:grpSpPr>
      <p:sp>
        <p:nvSpPr>
          <p:cNvPr id="6" name="Right Triangle 5">
            <a:extLst>
              <a:ext uri="{FF2B5EF4-FFF2-40B4-BE49-F238E27FC236}">
                <a16:creationId xmlns:a16="http://schemas.microsoft.com/office/drawing/2014/main" id="{3E7AD773-3FA0-5A4A-10B2-F01AABE328BB}"/>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 name="Picture 6" descr="A white logo on a black background">
            <a:extLst>
              <a:ext uri="{FF2B5EF4-FFF2-40B4-BE49-F238E27FC236}">
                <a16:creationId xmlns:a16="http://schemas.microsoft.com/office/drawing/2014/main" id="{E904ED97-F34A-7B57-915D-C7830CA68C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8" name="Rectangle: Rounded Corners 7">
            <a:extLst>
              <a:ext uri="{FF2B5EF4-FFF2-40B4-BE49-F238E27FC236}">
                <a16:creationId xmlns:a16="http://schemas.microsoft.com/office/drawing/2014/main" id="{E730F3B4-5BCF-3E76-D8A2-CEE4EB6A489E}"/>
              </a:ext>
            </a:extLst>
          </p:cNvPr>
          <p:cNvSpPr/>
          <p:nvPr/>
        </p:nvSpPr>
        <p:spPr>
          <a:xfrm>
            <a:off x="323094" y="1289530"/>
            <a:ext cx="6204672" cy="834580"/>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DEAR Centre Strategic Aims</a:t>
            </a:r>
          </a:p>
        </p:txBody>
      </p:sp>
      <p:sp>
        <p:nvSpPr>
          <p:cNvPr id="9" name="Rectangle: Rounded Corners 8">
            <a:extLst>
              <a:ext uri="{FF2B5EF4-FFF2-40B4-BE49-F238E27FC236}">
                <a16:creationId xmlns:a16="http://schemas.microsoft.com/office/drawing/2014/main" id="{6F0F794F-A1C8-9ECE-2CB1-46A3EC0BC73F}"/>
              </a:ext>
            </a:extLst>
          </p:cNvPr>
          <p:cNvSpPr/>
          <p:nvPr/>
        </p:nvSpPr>
        <p:spPr>
          <a:xfrm>
            <a:off x="318274" y="2310693"/>
            <a:ext cx="9945406" cy="4306251"/>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457200" indent="-457200">
              <a:buAutoNum type="arabicPeriod"/>
            </a:pPr>
            <a:r>
              <a:rPr lang="en-GB" sz="2400" dirty="0">
                <a:solidFill>
                  <a:srgbClr val="000000"/>
                </a:solidFill>
                <a:latin typeface="Aptos"/>
                <a:ea typeface="Calibri"/>
                <a:cs typeface="Calibri"/>
              </a:rPr>
              <a:t>Develop a </a:t>
            </a:r>
            <a:r>
              <a:rPr lang="en-GB" sz="2400" b="1" dirty="0">
                <a:solidFill>
                  <a:srgbClr val="000000"/>
                </a:solidFill>
                <a:latin typeface="Aptos"/>
                <a:ea typeface="Calibri"/>
                <a:cs typeface="Calibri"/>
              </a:rPr>
              <a:t>dynamic specialist research environment</a:t>
            </a:r>
            <a:r>
              <a:rPr lang="en-GB" sz="2400" dirty="0">
                <a:solidFill>
                  <a:srgbClr val="000000"/>
                </a:solidFill>
                <a:latin typeface="Aptos"/>
                <a:ea typeface="Calibri"/>
                <a:cs typeface="Calibri"/>
              </a:rPr>
              <a:t> for research on doctoral education and academia.</a:t>
            </a:r>
            <a:endParaRPr lang="en-US" sz="2400">
              <a:solidFill>
                <a:srgbClr val="000000"/>
              </a:solidFill>
              <a:latin typeface="Aptos"/>
              <a:ea typeface="Calibri"/>
              <a:cs typeface="Calibri"/>
            </a:endParaRPr>
          </a:p>
          <a:p>
            <a:pPr marL="457200" indent="-457200">
              <a:buAutoNum type="arabicPeriod"/>
            </a:pPr>
            <a:r>
              <a:rPr lang="en-GB" sz="2400" dirty="0">
                <a:solidFill>
                  <a:srgbClr val="000000"/>
                </a:solidFill>
                <a:latin typeface="Aptos"/>
                <a:ea typeface="Calibri"/>
                <a:cs typeface="Calibri"/>
              </a:rPr>
              <a:t>Become a </a:t>
            </a:r>
            <a:r>
              <a:rPr lang="en-GB" sz="2400" b="1" dirty="0">
                <a:solidFill>
                  <a:srgbClr val="000000"/>
                </a:solidFill>
                <a:latin typeface="Aptos"/>
                <a:ea typeface="Calibri"/>
                <a:cs typeface="Calibri"/>
              </a:rPr>
              <a:t>recognised hub of expertise in the sector</a:t>
            </a:r>
            <a:r>
              <a:rPr lang="en-GB" sz="2400" dirty="0">
                <a:solidFill>
                  <a:srgbClr val="000000"/>
                </a:solidFill>
                <a:latin typeface="Aptos"/>
                <a:ea typeface="Calibri"/>
                <a:cs typeface="Calibri"/>
              </a:rPr>
              <a:t> nationally and internationally, impacting on policy and practice.</a:t>
            </a:r>
          </a:p>
          <a:p>
            <a:pPr marL="457200" indent="-457200">
              <a:buAutoNum type="arabicPeriod"/>
            </a:pPr>
            <a:r>
              <a:rPr lang="en-GB" sz="2400" b="1" dirty="0">
                <a:solidFill>
                  <a:srgbClr val="000000"/>
                </a:solidFill>
                <a:latin typeface="Aptos"/>
                <a:ea typeface="Calibri"/>
                <a:cs typeface="Calibri"/>
              </a:rPr>
              <a:t>Cultivate the field of research</a:t>
            </a:r>
            <a:r>
              <a:rPr lang="en-GB" sz="2400" dirty="0">
                <a:solidFill>
                  <a:srgbClr val="000000"/>
                </a:solidFill>
                <a:latin typeface="Aptos"/>
                <a:ea typeface="Calibri"/>
                <a:cs typeface="Calibri"/>
              </a:rPr>
              <a:t> on doctoral education and academia, and curate an inclusive and supportive environment for emerging researchers.</a:t>
            </a:r>
            <a:endParaRPr lang="en-US" sz="2400">
              <a:solidFill>
                <a:srgbClr val="000000"/>
              </a:solidFill>
              <a:latin typeface="Aptos"/>
              <a:ea typeface="Calibri"/>
              <a:cs typeface="Calibri"/>
            </a:endParaRPr>
          </a:p>
          <a:p>
            <a:pPr marL="457200" indent="-457200">
              <a:buAutoNum type="arabicPeriod"/>
            </a:pPr>
            <a:r>
              <a:rPr lang="en-GB" sz="2400" dirty="0">
                <a:solidFill>
                  <a:srgbClr val="000000"/>
                </a:solidFill>
                <a:latin typeface="Aptos"/>
                <a:ea typeface="Calibri"/>
                <a:cs typeface="Calibri"/>
              </a:rPr>
              <a:t>Actively contribute to </a:t>
            </a:r>
            <a:r>
              <a:rPr lang="en-GB" sz="2400" b="1" dirty="0">
                <a:solidFill>
                  <a:srgbClr val="000000"/>
                </a:solidFill>
                <a:latin typeface="Aptos"/>
                <a:ea typeface="Calibri"/>
                <a:cs typeface="Calibri"/>
              </a:rPr>
              <a:t>delivering and shaping University of Warwick strategic priorities</a:t>
            </a:r>
            <a:r>
              <a:rPr lang="en-GB" sz="2400" dirty="0">
                <a:solidFill>
                  <a:srgbClr val="000000"/>
                </a:solidFill>
                <a:latin typeface="Aptos"/>
                <a:ea typeface="Calibri"/>
                <a:cs typeface="Calibri"/>
              </a:rPr>
              <a:t>.</a:t>
            </a:r>
            <a:endParaRPr lang="en-US" sz="2400">
              <a:solidFill>
                <a:srgbClr val="000000"/>
              </a:solidFill>
              <a:latin typeface="Aptos"/>
              <a:ea typeface="Calibri"/>
              <a:cs typeface="Calibri"/>
            </a:endParaRPr>
          </a:p>
          <a:p>
            <a:pPr marL="457200" indent="-457200">
              <a:buAutoNum type="arabicPeriod"/>
            </a:pPr>
            <a:r>
              <a:rPr lang="en-GB" sz="2400" dirty="0">
                <a:solidFill>
                  <a:srgbClr val="000000"/>
                </a:solidFill>
                <a:latin typeface="Aptos"/>
                <a:ea typeface="Calibri"/>
                <a:cs typeface="Calibri"/>
              </a:rPr>
              <a:t>Develop and share research-led practice in the </a:t>
            </a:r>
            <a:r>
              <a:rPr lang="en-GB" sz="2400" b="1" dirty="0">
                <a:solidFill>
                  <a:srgbClr val="000000"/>
                </a:solidFill>
                <a:latin typeface="Aptos"/>
                <a:ea typeface="Calibri"/>
                <a:cs typeface="Calibri"/>
              </a:rPr>
              <a:t>development and leadership of research centres</a:t>
            </a:r>
            <a:r>
              <a:rPr lang="en-GB" sz="2400" dirty="0">
                <a:solidFill>
                  <a:srgbClr val="000000"/>
                </a:solidFill>
                <a:latin typeface="Aptos"/>
                <a:ea typeface="Calibri"/>
                <a:cs typeface="Calibri"/>
              </a:rPr>
              <a:t>. </a:t>
            </a:r>
            <a:endParaRPr lang="en-US" sz="2400" dirty="0">
              <a:solidFill>
                <a:srgbClr val="000000"/>
              </a:solidFill>
              <a:latin typeface="Aptos"/>
              <a:ea typeface="Calibri"/>
              <a:cs typeface="Calibri"/>
            </a:endParaRPr>
          </a:p>
        </p:txBody>
      </p:sp>
      <p:pic>
        <p:nvPicPr>
          <p:cNvPr id="11" name="Picture 10" descr="dear banner">
            <a:extLst>
              <a:ext uri="{FF2B5EF4-FFF2-40B4-BE49-F238E27FC236}">
                <a16:creationId xmlns:a16="http://schemas.microsoft.com/office/drawing/2014/main" id="{F3E7EF79-2812-F17E-7302-8C89772FC7C1}"/>
              </a:ext>
            </a:extLst>
          </p:cNvPr>
          <p:cNvPicPr>
            <a:picLocks noChangeAspect="1"/>
          </p:cNvPicPr>
          <p:nvPr/>
        </p:nvPicPr>
        <p:blipFill>
          <a:blip r:embed="rId3"/>
          <a:stretch>
            <a:fillRect/>
          </a:stretch>
        </p:blipFill>
        <p:spPr>
          <a:xfrm>
            <a:off x="3717" y="-3011"/>
            <a:ext cx="8969296" cy="1158314"/>
          </a:xfrm>
          <a:prstGeom prst="rect">
            <a:avLst/>
          </a:prstGeom>
        </p:spPr>
      </p:pic>
    </p:spTree>
    <p:extLst>
      <p:ext uri="{BB962C8B-B14F-4D97-AF65-F5344CB8AC3E}">
        <p14:creationId xmlns:p14="http://schemas.microsoft.com/office/powerpoint/2010/main" val="1128545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1A4CC-6705-CE8F-AC5F-AE1C3752FE5C}"/>
            </a:ext>
          </a:extLst>
        </p:cNvPr>
        <p:cNvGrpSpPr/>
        <p:nvPr/>
      </p:nvGrpSpPr>
      <p:grpSpPr>
        <a:xfrm>
          <a:off x="0" y="0"/>
          <a:ext cx="0" cy="0"/>
          <a:chOff x="0" y="0"/>
          <a:chExt cx="0" cy="0"/>
        </a:xfrm>
      </p:grpSpPr>
      <p:sp>
        <p:nvSpPr>
          <p:cNvPr id="6" name="Right Triangle 5">
            <a:extLst>
              <a:ext uri="{FF2B5EF4-FFF2-40B4-BE49-F238E27FC236}">
                <a16:creationId xmlns:a16="http://schemas.microsoft.com/office/drawing/2014/main" id="{69550BB7-5415-BBA3-0C8E-0D46C544F78D}"/>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 name="Picture 6" descr="A white logo on a black background">
            <a:extLst>
              <a:ext uri="{FF2B5EF4-FFF2-40B4-BE49-F238E27FC236}">
                <a16:creationId xmlns:a16="http://schemas.microsoft.com/office/drawing/2014/main" id="{BFE548C7-92F2-E54E-8542-D8A3BE8FE7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8" name="Rectangle: Rounded Corners 7">
            <a:extLst>
              <a:ext uri="{FF2B5EF4-FFF2-40B4-BE49-F238E27FC236}">
                <a16:creationId xmlns:a16="http://schemas.microsoft.com/office/drawing/2014/main" id="{097C9A53-0646-CD52-5FC7-059700A99BAE}"/>
              </a:ext>
            </a:extLst>
          </p:cNvPr>
          <p:cNvSpPr/>
          <p:nvPr/>
        </p:nvSpPr>
        <p:spPr>
          <a:xfrm>
            <a:off x="323094" y="1289530"/>
            <a:ext cx="6204672" cy="834580"/>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DEAR Centre: who are we?</a:t>
            </a:r>
          </a:p>
        </p:txBody>
      </p:sp>
      <p:sp>
        <p:nvSpPr>
          <p:cNvPr id="9" name="Rectangle: Rounded Corners 8">
            <a:extLst>
              <a:ext uri="{FF2B5EF4-FFF2-40B4-BE49-F238E27FC236}">
                <a16:creationId xmlns:a16="http://schemas.microsoft.com/office/drawing/2014/main" id="{08C2BDB3-C692-4995-7610-3BCC2D468367}"/>
              </a:ext>
            </a:extLst>
          </p:cNvPr>
          <p:cNvSpPr/>
          <p:nvPr/>
        </p:nvSpPr>
        <p:spPr>
          <a:xfrm>
            <a:off x="318274" y="2310693"/>
            <a:ext cx="5585073" cy="2189585"/>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2400" b="1" dirty="0">
                <a:solidFill>
                  <a:srgbClr val="202020"/>
                </a:solidFill>
                <a:latin typeface="Aptos"/>
                <a:ea typeface="Lato"/>
                <a:cs typeface="Lato"/>
              </a:rPr>
              <a:t>Core team</a:t>
            </a:r>
          </a:p>
          <a:p>
            <a:pPr marL="342900" indent="-342900">
              <a:buFont typeface="Arial"/>
              <a:buChar char="•"/>
            </a:pPr>
            <a:r>
              <a:rPr lang="en-GB" sz="2400" dirty="0">
                <a:solidFill>
                  <a:srgbClr val="202020"/>
                </a:solidFill>
                <a:latin typeface="Aptos"/>
                <a:ea typeface="Lato"/>
                <a:cs typeface="Lato"/>
              </a:rPr>
              <a:t>Prof Emily Henderson (Director)</a:t>
            </a:r>
          </a:p>
          <a:p>
            <a:pPr marL="342900" indent="-342900">
              <a:buFont typeface="Arial"/>
              <a:buChar char="•"/>
            </a:pPr>
            <a:r>
              <a:rPr lang="en-GB" sz="2400" dirty="0">
                <a:solidFill>
                  <a:srgbClr val="202020"/>
                </a:solidFill>
                <a:latin typeface="Aptos"/>
                <a:ea typeface="Lato"/>
                <a:cs typeface="Lato"/>
              </a:rPr>
              <a:t>Dr James Burford (Deputy Director)</a:t>
            </a:r>
          </a:p>
          <a:p>
            <a:pPr marL="342900" indent="-342900">
              <a:buFont typeface="Arial"/>
              <a:buChar char="•"/>
            </a:pPr>
            <a:r>
              <a:rPr lang="en-GB" sz="2400" dirty="0">
                <a:solidFill>
                  <a:srgbClr val="202020"/>
                </a:solidFill>
                <a:latin typeface="Aptos"/>
                <a:ea typeface="Lato"/>
                <a:cs typeface="Lato"/>
              </a:rPr>
              <a:t>Matt Phillips (Coordinator)</a:t>
            </a:r>
          </a:p>
          <a:p>
            <a:pPr marL="342900" indent="-342900">
              <a:buFont typeface="Arial"/>
              <a:buChar char="•"/>
            </a:pPr>
            <a:r>
              <a:rPr lang="en-GB" sz="2400" dirty="0">
                <a:solidFill>
                  <a:srgbClr val="202020"/>
                </a:solidFill>
                <a:latin typeface="Aptos"/>
                <a:ea typeface="Lato"/>
                <a:cs typeface="Lato"/>
              </a:rPr>
              <a:t>Susan Deeb &amp; Evan Zheng (PGR RAs)</a:t>
            </a:r>
          </a:p>
        </p:txBody>
      </p:sp>
      <p:pic>
        <p:nvPicPr>
          <p:cNvPr id="11" name="Picture 10" descr="dear banner">
            <a:extLst>
              <a:ext uri="{FF2B5EF4-FFF2-40B4-BE49-F238E27FC236}">
                <a16:creationId xmlns:a16="http://schemas.microsoft.com/office/drawing/2014/main" id="{D2B489D1-3F9D-7A59-D9EF-F6CB1DAA7378}"/>
              </a:ext>
            </a:extLst>
          </p:cNvPr>
          <p:cNvPicPr>
            <a:picLocks noChangeAspect="1"/>
          </p:cNvPicPr>
          <p:nvPr/>
        </p:nvPicPr>
        <p:blipFill>
          <a:blip r:embed="rId3"/>
          <a:stretch>
            <a:fillRect/>
          </a:stretch>
        </p:blipFill>
        <p:spPr>
          <a:xfrm>
            <a:off x="3717" y="-3011"/>
            <a:ext cx="8969296" cy="1158314"/>
          </a:xfrm>
          <a:prstGeom prst="rect">
            <a:avLst/>
          </a:prstGeom>
        </p:spPr>
      </p:pic>
      <p:sp>
        <p:nvSpPr>
          <p:cNvPr id="2" name="Rectangle: Rounded Corners 1">
            <a:extLst>
              <a:ext uri="{FF2B5EF4-FFF2-40B4-BE49-F238E27FC236}">
                <a16:creationId xmlns:a16="http://schemas.microsoft.com/office/drawing/2014/main" id="{448D9F7D-BFF3-7543-EFD8-A951E7CA444E}"/>
              </a:ext>
            </a:extLst>
          </p:cNvPr>
          <p:cNvSpPr/>
          <p:nvPr/>
        </p:nvSpPr>
        <p:spPr>
          <a:xfrm>
            <a:off x="6174385" y="2338915"/>
            <a:ext cx="5585073" cy="2189585"/>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2400" b="1" dirty="0">
                <a:solidFill>
                  <a:srgbClr val="202020"/>
                </a:solidFill>
                <a:latin typeface="Aptos"/>
                <a:ea typeface="Lato"/>
                <a:cs typeface="Lato"/>
              </a:rPr>
              <a:t>DEAR Centre Collective</a:t>
            </a:r>
          </a:p>
          <a:p>
            <a:pPr marL="342900" indent="-342900">
              <a:buFont typeface="Arial"/>
              <a:buChar char="•"/>
            </a:pPr>
            <a:r>
              <a:rPr lang="en-GB" sz="2400" dirty="0">
                <a:solidFill>
                  <a:srgbClr val="202020"/>
                </a:solidFill>
                <a:latin typeface="Aptos"/>
                <a:ea typeface="Lato"/>
                <a:cs typeface="Lato"/>
              </a:rPr>
              <a:t>10 representatives from different departments/university units</a:t>
            </a:r>
            <a:endParaRPr lang="en-GB" sz="2400">
              <a:solidFill>
                <a:srgbClr val="202020"/>
              </a:solidFill>
              <a:latin typeface="Aptos"/>
              <a:ea typeface="Lato"/>
              <a:cs typeface="Lato"/>
            </a:endParaRPr>
          </a:p>
          <a:p>
            <a:pPr marL="342900" indent="-342900">
              <a:buFont typeface="Arial"/>
              <a:buChar char="•"/>
            </a:pPr>
            <a:r>
              <a:rPr lang="en-GB" sz="2400" dirty="0">
                <a:solidFill>
                  <a:srgbClr val="202020"/>
                </a:solidFill>
                <a:latin typeface="Aptos"/>
                <a:ea typeface="Lato"/>
                <a:cs typeface="Lato"/>
              </a:rPr>
              <a:t>2 representatives of the doctoral/postdoctoral group</a:t>
            </a:r>
            <a:endParaRPr lang="en-GB"/>
          </a:p>
        </p:txBody>
      </p:sp>
      <p:sp>
        <p:nvSpPr>
          <p:cNvPr id="3" name="Rectangle: Rounded Corners 2">
            <a:extLst>
              <a:ext uri="{FF2B5EF4-FFF2-40B4-BE49-F238E27FC236}">
                <a16:creationId xmlns:a16="http://schemas.microsoft.com/office/drawing/2014/main" id="{4308DAF8-BD56-FAB0-D3E4-94C3C55FF478}"/>
              </a:ext>
            </a:extLst>
          </p:cNvPr>
          <p:cNvSpPr/>
          <p:nvPr/>
        </p:nvSpPr>
        <p:spPr>
          <a:xfrm>
            <a:off x="318273" y="4850693"/>
            <a:ext cx="5585073" cy="148403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2400" b="1" dirty="0">
                <a:solidFill>
                  <a:srgbClr val="202020"/>
                </a:solidFill>
                <a:latin typeface="Aptos"/>
                <a:ea typeface="Lato"/>
                <a:cs typeface="Lato"/>
              </a:rPr>
              <a:t>Doctoral &amp; Postdoctoral Group</a:t>
            </a:r>
          </a:p>
          <a:p>
            <a:pPr marL="342900" indent="-342900">
              <a:buFont typeface="Arial"/>
              <a:buChar char="•"/>
            </a:pPr>
            <a:r>
              <a:rPr lang="en-GB" sz="2400" dirty="0">
                <a:solidFill>
                  <a:srgbClr val="202020"/>
                </a:solidFill>
                <a:latin typeface="Aptos"/>
                <a:ea typeface="Lato"/>
                <a:cs typeface="Lato"/>
              </a:rPr>
              <a:t>21 members</a:t>
            </a:r>
          </a:p>
        </p:txBody>
      </p:sp>
      <p:sp>
        <p:nvSpPr>
          <p:cNvPr id="4" name="Rectangle: Rounded Corners 3">
            <a:extLst>
              <a:ext uri="{FF2B5EF4-FFF2-40B4-BE49-F238E27FC236}">
                <a16:creationId xmlns:a16="http://schemas.microsoft.com/office/drawing/2014/main" id="{6A5D8BA2-8BA5-8E74-8839-4DEC05E99190}"/>
              </a:ext>
            </a:extLst>
          </p:cNvPr>
          <p:cNvSpPr/>
          <p:nvPr/>
        </p:nvSpPr>
        <p:spPr>
          <a:xfrm>
            <a:off x="6174386" y="4850692"/>
            <a:ext cx="5585072" cy="1484031"/>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2400" b="1" dirty="0">
                <a:solidFill>
                  <a:srgbClr val="202020"/>
                </a:solidFill>
                <a:latin typeface="Aptos"/>
                <a:ea typeface="Lato"/>
                <a:cs typeface="Lato"/>
              </a:rPr>
              <a:t>International Advisory Board</a:t>
            </a:r>
          </a:p>
          <a:p>
            <a:pPr marL="342900" indent="-342900">
              <a:buFont typeface="Arial"/>
              <a:buChar char="•"/>
            </a:pPr>
            <a:r>
              <a:rPr lang="en-GB" sz="2400" dirty="0">
                <a:solidFill>
                  <a:srgbClr val="202020"/>
                </a:solidFill>
                <a:latin typeface="Aptos"/>
                <a:ea typeface="Lato"/>
                <a:cs typeface="Lato"/>
              </a:rPr>
              <a:t>20 members based in 10 countries</a:t>
            </a:r>
          </a:p>
        </p:txBody>
      </p:sp>
    </p:spTree>
    <p:extLst>
      <p:ext uri="{BB962C8B-B14F-4D97-AF65-F5344CB8AC3E}">
        <p14:creationId xmlns:p14="http://schemas.microsoft.com/office/powerpoint/2010/main" val="2756284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A logo for a university">
            <a:extLst>
              <a:ext uri="{FF2B5EF4-FFF2-40B4-BE49-F238E27FC236}">
                <a16:creationId xmlns:a16="http://schemas.microsoft.com/office/drawing/2014/main" id="{DCF81B64-7986-6768-D964-59AEF281BA70}"/>
              </a:ext>
            </a:extLst>
          </p:cNvPr>
          <p:cNvPicPr>
            <a:picLocks noChangeAspect="1"/>
          </p:cNvPicPr>
          <p:nvPr/>
        </p:nvPicPr>
        <p:blipFill>
          <a:blip r:embed="rId2">
            <a:extLst>
              <a:ext uri="{28A0092B-C50C-407E-A947-70E740481C1C}">
                <a14:useLocalDpi xmlns:a14="http://schemas.microsoft.com/office/drawing/2010/main" val="0"/>
              </a:ext>
            </a:extLst>
          </a:blip>
          <a:srcRect r="2101" b="-806"/>
          <a:stretch/>
        </p:blipFill>
        <p:spPr>
          <a:xfrm>
            <a:off x="-1" y="0"/>
            <a:ext cx="2695981" cy="2711573"/>
          </a:xfrm>
          <a:prstGeom prst="rect">
            <a:avLst/>
          </a:prstGeom>
        </p:spPr>
      </p:pic>
      <p:sp>
        <p:nvSpPr>
          <p:cNvPr id="8" name="Text Placeholder 2">
            <a:extLst>
              <a:ext uri="{FF2B5EF4-FFF2-40B4-BE49-F238E27FC236}">
                <a16:creationId xmlns:a16="http://schemas.microsoft.com/office/drawing/2014/main" id="{8EA35C9B-0C36-AF12-840E-3AF32722ED54}"/>
              </a:ext>
            </a:extLst>
          </p:cNvPr>
          <p:cNvSpPr txBox="1">
            <a:spLocks/>
          </p:cNvSpPr>
          <p:nvPr/>
        </p:nvSpPr>
        <p:spPr>
          <a:xfrm>
            <a:off x="425176" y="4513391"/>
            <a:ext cx="6878449" cy="990600"/>
          </a:xfrm>
          <a:prstGeom prst="rect">
            <a:avLst/>
          </a:prstGeom>
          <a:no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N" sz="2000" b="1" dirty="0">
                <a:latin typeface="Aptos"/>
                <a:cs typeface="Calibri"/>
              </a:rPr>
              <a:t>Emily F. Henderson, Anna Numa Hopkins , </a:t>
            </a:r>
            <a:br>
              <a:rPr lang="en-IN" sz="2000" b="1" dirty="0">
                <a:latin typeface="Aptos" panose="020B0004020202020204" pitchFamily="34" charset="0"/>
                <a:cs typeface="Calibri"/>
              </a:rPr>
            </a:br>
            <a:r>
              <a:rPr lang="en-IN" sz="2000" b="1" dirty="0">
                <a:latin typeface="Aptos"/>
                <a:cs typeface="Calibri"/>
              </a:rPr>
              <a:t>and James Burford </a:t>
            </a:r>
          </a:p>
          <a:p>
            <a:pPr marL="0" indent="0">
              <a:buNone/>
            </a:pPr>
            <a:r>
              <a:rPr lang="en-IN" sz="2000" b="1" dirty="0">
                <a:latin typeface="Aptos"/>
                <a:cs typeface="Calibri"/>
              </a:rPr>
              <a:t>DEAR Centre, Education Studies &amp; Sociology, University of Warwick </a:t>
            </a:r>
            <a:endParaRPr lang="en-US" sz="2000" dirty="0">
              <a:latin typeface="Aptos"/>
              <a:cs typeface="Calibri"/>
            </a:endParaRPr>
          </a:p>
        </p:txBody>
      </p:sp>
      <p:sp>
        <p:nvSpPr>
          <p:cNvPr id="9" name="Text Placeholder 3">
            <a:extLst>
              <a:ext uri="{FF2B5EF4-FFF2-40B4-BE49-F238E27FC236}">
                <a16:creationId xmlns:a16="http://schemas.microsoft.com/office/drawing/2014/main" id="{F0E3D77D-B32E-D9F5-F452-4031B323FFE8}"/>
              </a:ext>
            </a:extLst>
          </p:cNvPr>
          <p:cNvSpPr txBox="1">
            <a:spLocks/>
          </p:cNvSpPr>
          <p:nvPr/>
        </p:nvSpPr>
        <p:spPr>
          <a:xfrm>
            <a:off x="425176" y="5968158"/>
            <a:ext cx="8807343" cy="58932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700" dirty="0">
                <a:latin typeface="Aptos"/>
                <a:cs typeface="Calibri"/>
              </a:rPr>
              <a:t>18 June 2025</a:t>
            </a:r>
            <a:endParaRPr lang="en-US" sz="1700" dirty="0">
              <a:latin typeface="Aptos" panose="020B0004020202020204" pitchFamily="34" charset="0"/>
              <a:cs typeface="Calibri"/>
            </a:endParaRPr>
          </a:p>
          <a:p>
            <a:pPr marL="0" indent="0">
              <a:buNone/>
            </a:pPr>
            <a:r>
              <a:rPr lang="en-US" sz="1700" dirty="0">
                <a:latin typeface="Aptos"/>
                <a:cs typeface="Calibri"/>
              </a:rPr>
              <a:t>Education Studies Seminar Series (Co-hosted with DEAR Centre), University of Warwick</a:t>
            </a:r>
          </a:p>
        </p:txBody>
      </p:sp>
      <p:sp>
        <p:nvSpPr>
          <p:cNvPr id="2" name="TextBox 1">
            <a:extLst>
              <a:ext uri="{FF2B5EF4-FFF2-40B4-BE49-F238E27FC236}">
                <a16:creationId xmlns:a16="http://schemas.microsoft.com/office/drawing/2014/main" id="{63CFC0DB-3965-4D91-F122-8DFC4BB096AC}"/>
              </a:ext>
            </a:extLst>
          </p:cNvPr>
          <p:cNvSpPr txBox="1"/>
          <p:nvPr/>
        </p:nvSpPr>
        <p:spPr>
          <a:xfrm>
            <a:off x="425176" y="2700133"/>
            <a:ext cx="7052070"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ptos"/>
                <a:ea typeface="Calibri"/>
                <a:cs typeface="Calibri"/>
              </a:rPr>
              <a:t>Research leaders or institutional mischief makers? Exploring research </a:t>
            </a:r>
            <a:r>
              <a:rPr lang="en-US" sz="2800" b="1" dirty="0" err="1">
                <a:latin typeface="Aptos"/>
                <a:ea typeface="Calibri"/>
                <a:cs typeface="Calibri"/>
              </a:rPr>
              <a:t>centre</a:t>
            </a:r>
            <a:r>
              <a:rPr lang="en-US" sz="2800" b="1" dirty="0">
                <a:latin typeface="Aptos"/>
                <a:ea typeface="Calibri"/>
                <a:cs typeface="Calibri"/>
              </a:rPr>
              <a:t> founders' narratives</a:t>
            </a:r>
            <a:endParaRPr lang="en-US" sz="2800" b="1"/>
          </a:p>
        </p:txBody>
      </p:sp>
      <p:pic>
        <p:nvPicPr>
          <p:cNvPr id="7" name="Picture 6" descr="A collage of people in a classroom&#10;&#10;AI-generated content may be incorrect.">
            <a:extLst>
              <a:ext uri="{FF2B5EF4-FFF2-40B4-BE49-F238E27FC236}">
                <a16:creationId xmlns:a16="http://schemas.microsoft.com/office/drawing/2014/main" id="{5A29D32B-61B0-C545-6060-680B90090149}"/>
              </a:ext>
            </a:extLst>
          </p:cNvPr>
          <p:cNvPicPr>
            <a:picLocks noChangeAspect="1"/>
          </p:cNvPicPr>
          <p:nvPr/>
        </p:nvPicPr>
        <p:blipFill>
          <a:blip r:embed="rId3"/>
          <a:stretch>
            <a:fillRect/>
          </a:stretch>
        </p:blipFill>
        <p:spPr>
          <a:xfrm>
            <a:off x="7908728" y="136543"/>
            <a:ext cx="4183079" cy="5822914"/>
          </a:xfrm>
          <a:prstGeom prst="rect">
            <a:avLst/>
          </a:prstGeom>
        </p:spPr>
      </p:pic>
    </p:spTree>
    <p:extLst>
      <p:ext uri="{BB962C8B-B14F-4D97-AF65-F5344CB8AC3E}">
        <p14:creationId xmlns:p14="http://schemas.microsoft.com/office/powerpoint/2010/main" val="3441299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92DE4-7854-AAAC-11DE-3EA46724E4B5}"/>
            </a:ext>
          </a:extLst>
        </p:cNvPr>
        <p:cNvGrpSpPr/>
        <p:nvPr/>
      </p:nvGrpSpPr>
      <p:grpSpPr>
        <a:xfrm>
          <a:off x="0" y="0"/>
          <a:ext cx="0" cy="0"/>
          <a:chOff x="0" y="0"/>
          <a:chExt cx="0" cy="0"/>
        </a:xfrm>
      </p:grpSpPr>
      <p:sp>
        <p:nvSpPr>
          <p:cNvPr id="5" name="Title 8">
            <a:extLst>
              <a:ext uri="{FF2B5EF4-FFF2-40B4-BE49-F238E27FC236}">
                <a16:creationId xmlns:a16="http://schemas.microsoft.com/office/drawing/2014/main" id="{74628477-8EFC-976B-418A-C43F2F6B9DB9}"/>
              </a:ext>
            </a:extLst>
          </p:cNvPr>
          <p:cNvSpPr>
            <a:spLocks noGrp="1"/>
          </p:cNvSpPr>
          <p:nvPr>
            <p:ph type="title"/>
          </p:nvPr>
        </p:nvSpPr>
        <p:spPr>
          <a:xfrm>
            <a:off x="413583" y="472593"/>
            <a:ext cx="7841417" cy="512927"/>
          </a:xfrm>
        </p:spPr>
        <p:txBody>
          <a:bodyPr>
            <a:normAutofit fontScale="90000"/>
          </a:bodyPr>
          <a:lstStyle/>
          <a:p>
            <a:r>
              <a:rPr lang="en-GB"/>
              <a:t>Project Team &amp; Funder</a:t>
            </a:r>
          </a:p>
        </p:txBody>
      </p:sp>
      <p:sp>
        <p:nvSpPr>
          <p:cNvPr id="6" name="Right Triangle 5">
            <a:extLst>
              <a:ext uri="{FF2B5EF4-FFF2-40B4-BE49-F238E27FC236}">
                <a16:creationId xmlns:a16="http://schemas.microsoft.com/office/drawing/2014/main" id="{FB08AE5E-E4DC-9B4E-4C7D-00952E4922F5}"/>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CC616E9C-5426-F163-B2E8-71B3840326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8" name="Content Placeholder 2">
            <a:extLst>
              <a:ext uri="{FF2B5EF4-FFF2-40B4-BE49-F238E27FC236}">
                <a16:creationId xmlns:a16="http://schemas.microsoft.com/office/drawing/2014/main" id="{120F11CE-AF03-08E4-899F-C6671F1AC26C}"/>
              </a:ext>
            </a:extLst>
          </p:cNvPr>
          <p:cNvSpPr txBox="1">
            <a:spLocks/>
          </p:cNvSpPr>
          <p:nvPr/>
        </p:nvSpPr>
        <p:spPr bwMode="auto">
          <a:xfrm>
            <a:off x="316641" y="1295400"/>
            <a:ext cx="8998809" cy="4582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lvl1pPr marL="457200" indent="-457200" algn="l" rtl="0" eaLnBrk="1" fontAlgn="base" hangingPunct="1">
              <a:spcBef>
                <a:spcPct val="20000"/>
              </a:spcBef>
              <a:spcAft>
                <a:spcPct val="0"/>
              </a:spcAft>
              <a:buFontTx/>
              <a:buBlip>
                <a:blip r:embed="rId3"/>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90000"/>
              </a:lnSpc>
              <a:spcBef>
                <a:spcPts val="0"/>
              </a:spcBef>
              <a:spcAft>
                <a:spcPts val="1200"/>
              </a:spcAft>
              <a:defRPr/>
            </a:pPr>
            <a:r>
              <a:rPr kumimoji="0" lang="en-GB" sz="2400" b="1" i="0" u="none" strike="noStrike" kern="0" cap="none" spc="0" normalizeH="0" baseline="0" noProof="0">
                <a:ln>
                  <a:noFill/>
                </a:ln>
                <a:solidFill>
                  <a:srgbClr val="000000"/>
                </a:solidFill>
                <a:effectLst/>
                <a:uLnTx/>
                <a:uFillTx/>
                <a:latin typeface="Aptos"/>
              </a:rPr>
              <a:t>PI: </a:t>
            </a:r>
            <a:endParaRPr lang="en-US" sz="2400"/>
          </a:p>
          <a:p>
            <a:pPr marR="0" lvl="1" algn="l" defTabSz="914400">
              <a:lnSpc>
                <a:spcPct val="90000"/>
              </a:lnSpc>
              <a:spcBef>
                <a:spcPts val="0"/>
              </a:spcBef>
              <a:spcAft>
                <a:spcPts val="1200"/>
              </a:spcAft>
              <a:buClrTx/>
              <a:buSzTx/>
              <a:buFont typeface="Courier New"/>
              <a:buChar char="o"/>
              <a:tabLst/>
              <a:defRPr/>
            </a:pPr>
            <a:r>
              <a:rPr lang="en-GB" kern="0">
                <a:solidFill>
                  <a:srgbClr val="000000"/>
                </a:solidFill>
                <a:latin typeface="Aptos"/>
              </a:rPr>
              <a:t>Emily</a:t>
            </a:r>
            <a:r>
              <a:rPr kumimoji="0" lang="en-GB" b="0" i="0" u="none" strike="noStrike" kern="0" cap="none" spc="0" normalizeH="0" baseline="0" noProof="0">
                <a:ln>
                  <a:noFill/>
                </a:ln>
                <a:solidFill>
                  <a:srgbClr val="000000"/>
                </a:solidFill>
                <a:effectLst/>
                <a:uLnTx/>
                <a:uFillTx/>
                <a:latin typeface="Aptos"/>
              </a:rPr>
              <a:t> Henderson (Education Studies, DEAR Centre Director)</a:t>
            </a:r>
            <a:endParaRPr lang="en-GB"/>
          </a:p>
          <a:p>
            <a:pPr>
              <a:lnSpc>
                <a:spcPct val="90000"/>
              </a:lnSpc>
              <a:spcBef>
                <a:spcPts val="0"/>
              </a:spcBef>
              <a:spcAft>
                <a:spcPts val="1200"/>
              </a:spcAft>
            </a:pPr>
            <a:r>
              <a:rPr kumimoji="0" lang="en-GB" sz="2400" b="1" i="0" u="none" strike="noStrike" kern="0" cap="none" spc="0" normalizeH="0" baseline="0" noProof="0">
                <a:ln>
                  <a:noFill/>
                </a:ln>
                <a:solidFill>
                  <a:srgbClr val="000000"/>
                </a:solidFill>
                <a:effectLst/>
                <a:uLnTx/>
                <a:uFillTx/>
                <a:latin typeface="Aptos"/>
              </a:rPr>
              <a:t>Co-Is: </a:t>
            </a:r>
            <a:endParaRPr lang="en-GB" sz="2400" b="1" kern="0">
              <a:solidFill>
                <a:srgbClr val="000000"/>
              </a:solidFill>
              <a:latin typeface="Aptos"/>
            </a:endParaRPr>
          </a:p>
          <a:p>
            <a:pPr lvl="1">
              <a:lnSpc>
                <a:spcPct val="90000"/>
              </a:lnSpc>
              <a:spcBef>
                <a:spcPts val="0"/>
              </a:spcBef>
              <a:spcAft>
                <a:spcPts val="1200"/>
              </a:spcAft>
              <a:buFont typeface="Courier New"/>
              <a:buChar char="o"/>
            </a:pPr>
            <a:r>
              <a:rPr lang="en-GB" kern="0">
                <a:solidFill>
                  <a:srgbClr val="000000"/>
                </a:solidFill>
                <a:latin typeface="Aptos"/>
              </a:rPr>
              <a:t>James Burford (Education Studies, DEAR Centre Deputy Director) </a:t>
            </a:r>
            <a:endParaRPr lang="en-GB" b="1" kern="0">
              <a:solidFill>
                <a:srgbClr val="000000"/>
              </a:solidFill>
              <a:latin typeface="Aptos"/>
            </a:endParaRPr>
          </a:p>
          <a:p>
            <a:pPr lvl="1">
              <a:lnSpc>
                <a:spcPct val="90000"/>
              </a:lnSpc>
              <a:spcBef>
                <a:spcPts val="0"/>
              </a:spcBef>
              <a:spcAft>
                <a:spcPts val="1200"/>
              </a:spcAft>
              <a:buFont typeface="Courier New"/>
              <a:buChar char="o"/>
            </a:pPr>
            <a:r>
              <a:rPr lang="en-GB" kern="0">
                <a:solidFill>
                  <a:srgbClr val="000000"/>
                </a:solidFill>
                <a:latin typeface="Aptos"/>
              </a:rPr>
              <a:t>Anna Numa Hopkins (Sociology, DEAR Centre Collective Member)</a:t>
            </a:r>
            <a:endParaRPr lang="en-GB" b="1" i="0" u="none" strike="noStrike" kern="0" cap="none" spc="0" normalizeH="0" baseline="0" noProof="0">
              <a:ln>
                <a:noFill/>
              </a:ln>
              <a:solidFill>
                <a:srgbClr val="000000"/>
              </a:solidFill>
              <a:effectLst/>
              <a:uLnTx/>
              <a:uFillTx/>
              <a:latin typeface="Aptos"/>
            </a:endParaRPr>
          </a:p>
          <a:p>
            <a:pPr>
              <a:lnSpc>
                <a:spcPct val="90000"/>
              </a:lnSpc>
              <a:spcBef>
                <a:spcPts val="0"/>
              </a:spcBef>
              <a:spcAft>
                <a:spcPts val="1200"/>
              </a:spcAft>
              <a:defRPr/>
            </a:pPr>
            <a:r>
              <a:rPr lang="en-GB" sz="2400" b="1" kern="0">
                <a:solidFill>
                  <a:srgbClr val="000000"/>
                </a:solidFill>
                <a:latin typeface="Aptos"/>
              </a:rPr>
              <a:t>Outputs assistance:</a:t>
            </a:r>
          </a:p>
          <a:p>
            <a:pPr lvl="1">
              <a:lnSpc>
                <a:spcPct val="90000"/>
              </a:lnSpc>
              <a:spcBef>
                <a:spcPts val="0"/>
              </a:spcBef>
              <a:spcAft>
                <a:spcPts val="1200"/>
              </a:spcAft>
              <a:buFont typeface="Courier New"/>
              <a:buChar char="o"/>
              <a:defRPr/>
            </a:pPr>
            <a:r>
              <a:rPr lang="en-GB" kern="0">
                <a:solidFill>
                  <a:srgbClr val="000000"/>
                </a:solidFill>
                <a:latin typeface="Aptos"/>
              </a:rPr>
              <a:t>Julie </a:t>
            </a:r>
            <a:r>
              <a:rPr lang="en-GB" kern="0" err="1">
                <a:solidFill>
                  <a:srgbClr val="000000"/>
                </a:solidFill>
                <a:latin typeface="Aptos"/>
              </a:rPr>
              <a:t>Mansuy</a:t>
            </a:r>
            <a:r>
              <a:rPr lang="en-GB" kern="0">
                <a:solidFill>
                  <a:srgbClr val="000000"/>
                </a:solidFill>
                <a:latin typeface="Aptos"/>
              </a:rPr>
              <a:t> (Active4Research)</a:t>
            </a:r>
          </a:p>
          <a:p>
            <a:pPr marL="457200" marR="0" lvl="0" indent="-457200" algn="l" defTabSz="914400">
              <a:lnSpc>
                <a:spcPct val="90000"/>
              </a:lnSpc>
              <a:spcBef>
                <a:spcPts val="0"/>
              </a:spcBef>
              <a:spcAft>
                <a:spcPts val="1200"/>
              </a:spcAft>
              <a:buClrTx/>
              <a:buSzTx/>
              <a:buFontTx/>
              <a:buBlip>
                <a:blip r:embed="rId3"/>
              </a:buBlip>
              <a:tabLst/>
              <a:defRPr/>
            </a:pPr>
            <a:r>
              <a:rPr kumimoji="0" lang="en-GB" sz="2400" b="1" i="0" u="none" strike="noStrike" kern="0" cap="none" spc="0" normalizeH="0" baseline="0" noProof="0">
                <a:ln>
                  <a:noFill/>
                </a:ln>
                <a:solidFill>
                  <a:srgbClr val="000000"/>
                </a:solidFill>
                <a:effectLst/>
                <a:uLnTx/>
                <a:uFillTx/>
                <a:latin typeface="Aptos"/>
              </a:rPr>
              <a:t>Funder: </a:t>
            </a:r>
            <a:r>
              <a:rPr kumimoji="0" lang="en-GB" sz="2400" i="0" u="none" strike="noStrike" kern="0" cap="none" spc="0" normalizeH="0" baseline="0" noProof="0">
                <a:ln>
                  <a:noFill/>
                </a:ln>
                <a:solidFill>
                  <a:srgbClr val="000000"/>
                </a:solidFill>
                <a:effectLst/>
                <a:uLnTx/>
                <a:uFillTx/>
                <a:latin typeface="Aptos"/>
              </a:rPr>
              <a:t>Warwick Institut</a:t>
            </a:r>
            <a:r>
              <a:rPr lang="en-GB" sz="2400" kern="0">
                <a:solidFill>
                  <a:srgbClr val="000000"/>
                </a:solidFill>
                <a:latin typeface="Aptos"/>
              </a:rPr>
              <a:t>e of Advanced Study</a:t>
            </a:r>
            <a:endParaRPr lang="en-GB" sz="2400"/>
          </a:p>
          <a:p>
            <a:pPr>
              <a:lnSpc>
                <a:spcPct val="90000"/>
              </a:lnSpc>
              <a:spcBef>
                <a:spcPts val="0"/>
              </a:spcBef>
              <a:spcAft>
                <a:spcPts val="1200"/>
              </a:spcAft>
              <a:buFontTx/>
              <a:buChar char="•"/>
              <a:defRPr/>
            </a:pPr>
            <a:r>
              <a:rPr lang="en-GB" sz="2400" kern="0">
                <a:solidFill>
                  <a:srgbClr val="000000"/>
                </a:solidFill>
                <a:latin typeface="Aptos"/>
              </a:rPr>
              <a:t>The study was conducted in 2024. </a:t>
            </a:r>
            <a:endParaRPr lang="en-GB" sz="2400" b="0" i="0" u="none" strike="noStrike" kern="0" cap="none" spc="0" normalizeH="0" baseline="0" noProof="0">
              <a:ln>
                <a:noFill/>
              </a:ln>
              <a:solidFill>
                <a:srgbClr val="000000"/>
              </a:solidFill>
              <a:effectLst/>
              <a:uLnTx/>
              <a:uFillTx/>
              <a:latin typeface="Aptos"/>
            </a:endParaRPr>
          </a:p>
          <a:p>
            <a:pPr marL="0" indent="0">
              <a:lnSpc>
                <a:spcPct val="90000"/>
              </a:lnSpc>
              <a:spcBef>
                <a:spcPts val="0"/>
              </a:spcBef>
              <a:spcAft>
                <a:spcPts val="1200"/>
              </a:spcAft>
              <a:buNone/>
              <a:defRPr/>
            </a:pPr>
            <a:endParaRPr lang="en-GB" sz="2400" kern="0">
              <a:solidFill>
                <a:srgbClr val="000000"/>
              </a:solidFill>
              <a:latin typeface="Aptos"/>
              <a:ea typeface="Calibri"/>
              <a:cs typeface="Calibri"/>
            </a:endParaRPr>
          </a:p>
          <a:p>
            <a:pPr marL="0" indent="0">
              <a:lnSpc>
                <a:spcPct val="90000"/>
              </a:lnSpc>
              <a:spcBef>
                <a:spcPts val="0"/>
              </a:spcBef>
              <a:spcAft>
                <a:spcPts val="1200"/>
              </a:spcAft>
              <a:buNone/>
              <a:defRPr/>
            </a:pPr>
            <a:r>
              <a:rPr lang="en-GB" sz="1900" i="1" kern="0">
                <a:solidFill>
                  <a:srgbClr val="000000"/>
                </a:solidFill>
                <a:latin typeface="Aptos"/>
                <a:ea typeface="Calibri"/>
                <a:cs typeface="Calibri"/>
              </a:rPr>
              <a:t>Note: Images used in the presentation are from DEAR Centre activities. </a:t>
            </a:r>
          </a:p>
          <a:p>
            <a:pPr marL="0" indent="0">
              <a:lnSpc>
                <a:spcPct val="90000"/>
              </a:lnSpc>
              <a:buNone/>
              <a:defRPr/>
            </a:pPr>
            <a:endParaRPr lang="en-GB" sz="2400" kern="0">
              <a:solidFill>
                <a:srgbClr val="000000"/>
              </a:solidFill>
              <a:latin typeface="Calibri"/>
              <a:ea typeface="Calibri"/>
              <a:cs typeface="Calibri"/>
            </a:endParaRPr>
          </a:p>
        </p:txBody>
      </p:sp>
    </p:spTree>
    <p:extLst>
      <p:ext uri="{BB962C8B-B14F-4D97-AF65-F5344CB8AC3E}">
        <p14:creationId xmlns:p14="http://schemas.microsoft.com/office/powerpoint/2010/main" val="795954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8">
            <a:extLst>
              <a:ext uri="{FF2B5EF4-FFF2-40B4-BE49-F238E27FC236}">
                <a16:creationId xmlns:a16="http://schemas.microsoft.com/office/drawing/2014/main" id="{92933B0D-5E51-CCF3-2FB0-37568D9C8E06}"/>
              </a:ext>
            </a:extLst>
          </p:cNvPr>
          <p:cNvSpPr>
            <a:spLocks noGrp="1"/>
          </p:cNvSpPr>
          <p:nvPr>
            <p:ph type="title"/>
          </p:nvPr>
        </p:nvSpPr>
        <p:spPr>
          <a:xfrm>
            <a:off x="413583" y="472593"/>
            <a:ext cx="7841417" cy="512927"/>
          </a:xfrm>
        </p:spPr>
        <p:txBody>
          <a:bodyPr>
            <a:normAutofit fontScale="90000"/>
          </a:bodyPr>
          <a:lstStyle/>
          <a:p>
            <a:r>
              <a:rPr lang="en-GB"/>
              <a:t>Presentation Overview</a:t>
            </a:r>
          </a:p>
        </p:txBody>
      </p:sp>
      <p:sp>
        <p:nvSpPr>
          <p:cNvPr id="6" name="Right Triangle 5">
            <a:extLst>
              <a:ext uri="{FF2B5EF4-FFF2-40B4-BE49-F238E27FC236}">
                <a16:creationId xmlns:a16="http://schemas.microsoft.com/office/drawing/2014/main" id="{BAE361B3-95B1-E5C6-C67B-103E1D440F74}"/>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28A2ABB3-EA24-C410-6B21-5FDB81B93A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4" name="Content Placeholder 2">
            <a:extLst>
              <a:ext uri="{FF2B5EF4-FFF2-40B4-BE49-F238E27FC236}">
                <a16:creationId xmlns:a16="http://schemas.microsoft.com/office/drawing/2014/main" id="{42393286-AD74-F3EB-D444-7D2F28609EF3}"/>
              </a:ext>
            </a:extLst>
          </p:cNvPr>
          <p:cNvSpPr txBox="1">
            <a:spLocks/>
          </p:cNvSpPr>
          <p:nvPr/>
        </p:nvSpPr>
        <p:spPr bwMode="auto">
          <a:xfrm>
            <a:off x="412141" y="1146377"/>
            <a:ext cx="4669264" cy="532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3"/>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457200" marR="0" lvl="0" indent="-457200" algn="l" defTabSz="914400" rtl="0" eaLnBrk="1" fontAlgn="base" latinLnBrk="0" hangingPunct="1">
              <a:lnSpc>
                <a:spcPct val="90000"/>
              </a:lnSpc>
              <a:spcBef>
                <a:spcPts val="0"/>
              </a:spcBef>
              <a:spcAft>
                <a:spcPts val="1200"/>
              </a:spcAft>
              <a:buClrTx/>
              <a:buSzTx/>
              <a:buFontTx/>
              <a:buBlip>
                <a:blip r:embed="rId3"/>
              </a:buBlip>
              <a:tabLst/>
              <a:defRPr/>
            </a:pPr>
            <a:r>
              <a:rPr kumimoji="0" lang="en-GB" i="0" u="none" strike="noStrike" kern="0" cap="none" spc="0" normalizeH="0" baseline="0" noProof="0" dirty="0">
                <a:ln>
                  <a:noFill/>
                </a:ln>
                <a:solidFill>
                  <a:srgbClr val="000000"/>
                </a:solidFill>
                <a:effectLst/>
                <a:uLnTx/>
                <a:uFillTx/>
                <a:latin typeface="Aptos"/>
              </a:rPr>
              <a:t>Rationale</a:t>
            </a:r>
          </a:p>
          <a:p>
            <a:pPr marL="457200" marR="0" lvl="0" indent="-457200" algn="l" defTabSz="914400" rtl="0" eaLnBrk="1" fontAlgn="base" latinLnBrk="0" hangingPunct="1">
              <a:lnSpc>
                <a:spcPct val="90000"/>
              </a:lnSpc>
              <a:spcBef>
                <a:spcPts val="0"/>
              </a:spcBef>
              <a:spcAft>
                <a:spcPts val="1200"/>
              </a:spcAft>
              <a:buClrTx/>
              <a:buSzTx/>
              <a:buFontTx/>
              <a:buBlip>
                <a:blip r:embed="rId3"/>
              </a:buBlip>
              <a:tabLst/>
              <a:defRPr/>
            </a:pPr>
            <a:r>
              <a:rPr lang="en-GB" kern="0" dirty="0">
                <a:solidFill>
                  <a:srgbClr val="000000"/>
                </a:solidFill>
                <a:latin typeface="Aptos"/>
              </a:rPr>
              <a:t>Study Design</a:t>
            </a:r>
          </a:p>
          <a:p>
            <a:pPr marL="457200" marR="0" lvl="0" indent="-457200" algn="l" defTabSz="914400" rtl="0" eaLnBrk="1" fontAlgn="base" latinLnBrk="0" hangingPunct="1">
              <a:lnSpc>
                <a:spcPct val="90000"/>
              </a:lnSpc>
              <a:spcBef>
                <a:spcPts val="0"/>
              </a:spcBef>
              <a:spcAft>
                <a:spcPts val="1200"/>
              </a:spcAft>
              <a:buClrTx/>
              <a:buSzTx/>
              <a:buFontTx/>
              <a:buBlip>
                <a:blip r:embed="rId3"/>
              </a:buBlip>
              <a:tabLst/>
              <a:defRPr/>
            </a:pPr>
            <a:r>
              <a:rPr lang="en-GB" kern="0" dirty="0">
                <a:solidFill>
                  <a:srgbClr val="000000"/>
                </a:solidFill>
                <a:latin typeface="Aptos"/>
              </a:rPr>
              <a:t>Findings</a:t>
            </a:r>
          </a:p>
          <a:p>
            <a:pPr>
              <a:lnSpc>
                <a:spcPct val="90000"/>
              </a:lnSpc>
              <a:spcBef>
                <a:spcPts val="0"/>
              </a:spcBef>
              <a:spcAft>
                <a:spcPts val="1200"/>
              </a:spcAft>
              <a:buChar char="•"/>
              <a:defRPr/>
            </a:pPr>
            <a:r>
              <a:rPr lang="en-GB" kern="0" dirty="0">
                <a:solidFill>
                  <a:srgbClr val="000000"/>
                </a:solidFill>
                <a:latin typeface="Aptos"/>
              </a:rPr>
              <a:t>Recommendations </a:t>
            </a:r>
          </a:p>
          <a:p>
            <a:pPr marR="0" lvl="0" algn="l" defTabSz="914400" rtl="0" eaLnBrk="1" fontAlgn="base" latinLnBrk="0" hangingPunct="1">
              <a:lnSpc>
                <a:spcPct val="90000"/>
              </a:lnSpc>
              <a:spcBef>
                <a:spcPts val="0"/>
              </a:spcBef>
              <a:spcAft>
                <a:spcPts val="1200"/>
              </a:spcAft>
              <a:buClrTx/>
              <a:buSzTx/>
              <a:buChar char="•"/>
              <a:tabLst/>
              <a:defRPr/>
            </a:pPr>
            <a:endParaRPr lang="en-GB" sz="2400" kern="0">
              <a:solidFill>
                <a:srgbClr val="000000"/>
              </a:solidFill>
              <a:latin typeface="Aptos" panose="020B0004020202020204" pitchFamily="34" charset="0"/>
            </a:endParaRPr>
          </a:p>
          <a:p>
            <a:pPr marL="0" marR="0" lvl="0" indent="0" algn="l" defTabSz="914400" rtl="0" eaLnBrk="1" fontAlgn="base" latinLnBrk="0" hangingPunct="1">
              <a:lnSpc>
                <a:spcPct val="90000"/>
              </a:lnSpc>
              <a:buClrTx/>
              <a:buSzTx/>
              <a:buNone/>
              <a:tabLst/>
              <a:defRPr/>
            </a:pPr>
            <a:endParaRPr lang="en-GB" sz="2400" i="0" u="none" strike="noStrike" kern="0" cap="none" spc="0" normalizeH="0" baseline="0" noProof="0">
              <a:ln>
                <a:noFill/>
              </a:ln>
              <a:solidFill>
                <a:srgbClr val="000000"/>
              </a:solidFill>
              <a:effectLst/>
              <a:uLnTx/>
              <a:uFillTx/>
              <a:latin typeface="Calibri"/>
              <a:ea typeface="Calibri"/>
              <a:cs typeface="Calibri"/>
            </a:endParaRPr>
          </a:p>
        </p:txBody>
      </p:sp>
      <p:pic>
        <p:nvPicPr>
          <p:cNvPr id="2" name="Picture 1">
            <a:extLst>
              <a:ext uri="{FF2B5EF4-FFF2-40B4-BE49-F238E27FC236}">
                <a16:creationId xmlns:a16="http://schemas.microsoft.com/office/drawing/2014/main" id="{02CE3BF6-33B7-FB32-3EAC-AD83ED8BED55}"/>
              </a:ext>
            </a:extLst>
          </p:cNvPr>
          <p:cNvPicPr>
            <a:picLocks noChangeAspect="1"/>
          </p:cNvPicPr>
          <p:nvPr/>
        </p:nvPicPr>
        <p:blipFill>
          <a:blip r:embed="rId4"/>
          <a:stretch>
            <a:fillRect/>
          </a:stretch>
        </p:blipFill>
        <p:spPr>
          <a:xfrm>
            <a:off x="6747290" y="2437602"/>
            <a:ext cx="5135792" cy="3854047"/>
          </a:xfrm>
          <a:prstGeom prst="rect">
            <a:avLst/>
          </a:prstGeom>
        </p:spPr>
      </p:pic>
    </p:spTree>
    <p:extLst>
      <p:ext uri="{BB962C8B-B14F-4D97-AF65-F5344CB8AC3E}">
        <p14:creationId xmlns:p14="http://schemas.microsoft.com/office/powerpoint/2010/main" val="3712105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8">
            <a:extLst>
              <a:ext uri="{FF2B5EF4-FFF2-40B4-BE49-F238E27FC236}">
                <a16:creationId xmlns:a16="http://schemas.microsoft.com/office/drawing/2014/main" id="{92933B0D-5E51-CCF3-2FB0-37568D9C8E06}"/>
              </a:ext>
            </a:extLst>
          </p:cNvPr>
          <p:cNvSpPr>
            <a:spLocks noGrp="1"/>
          </p:cNvSpPr>
          <p:nvPr>
            <p:ph type="title"/>
          </p:nvPr>
        </p:nvSpPr>
        <p:spPr>
          <a:xfrm>
            <a:off x="413583" y="472593"/>
            <a:ext cx="7841417" cy="512927"/>
          </a:xfrm>
        </p:spPr>
        <p:txBody>
          <a:bodyPr>
            <a:normAutofit fontScale="90000"/>
          </a:bodyPr>
          <a:lstStyle/>
          <a:p>
            <a:r>
              <a:rPr lang="en-GB"/>
              <a:t>Rationale for the project</a:t>
            </a:r>
          </a:p>
        </p:txBody>
      </p:sp>
      <p:sp>
        <p:nvSpPr>
          <p:cNvPr id="6" name="Right Triangle 5">
            <a:extLst>
              <a:ext uri="{FF2B5EF4-FFF2-40B4-BE49-F238E27FC236}">
                <a16:creationId xmlns:a16="http://schemas.microsoft.com/office/drawing/2014/main" id="{BAE361B3-95B1-E5C6-C67B-103E1D440F74}"/>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28A2ABB3-EA24-C410-6B21-5FDB81B93A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9DB993F3-4DC5-0947-A8ED-99B244352F0F}"/>
              </a:ext>
            </a:extLst>
          </p:cNvPr>
          <p:cNvSpPr txBox="1">
            <a:spLocks/>
          </p:cNvSpPr>
          <p:nvPr/>
        </p:nvSpPr>
        <p:spPr bwMode="auto">
          <a:xfrm>
            <a:off x="410174" y="1295399"/>
            <a:ext cx="4987020" cy="5100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200" indent="-457200" algn="l" rtl="0" eaLnBrk="1" fontAlgn="base" hangingPunct="1">
              <a:spcBef>
                <a:spcPct val="20000"/>
              </a:spcBef>
              <a:spcAft>
                <a:spcPct val="0"/>
              </a:spcAft>
              <a:buFontTx/>
              <a:buBlip>
                <a:blip r:embed="rId3"/>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457200" marR="0" lvl="0" indent="-457200" algn="l" defTabSz="914400" rtl="0" eaLnBrk="1" fontAlgn="base" latinLnBrk="0" hangingPunct="1">
              <a:lnSpc>
                <a:spcPct val="90000"/>
              </a:lnSpc>
              <a:spcBef>
                <a:spcPts val="0"/>
              </a:spcBef>
              <a:spcAft>
                <a:spcPts val="1200"/>
              </a:spcAft>
              <a:buClrTx/>
              <a:buSzTx/>
              <a:buFontTx/>
              <a:buBlip>
                <a:blip r:embed="rId3"/>
              </a:buBlip>
              <a:tabLst/>
              <a:defRPr/>
            </a:pPr>
            <a:r>
              <a:rPr lang="en-GB" sz="2000" b="1" kern="0" dirty="0">
                <a:solidFill>
                  <a:srgbClr val="000000"/>
                </a:solidFill>
                <a:latin typeface="Aptos"/>
              </a:rPr>
              <a:t>Main driver</a:t>
            </a:r>
            <a:r>
              <a:rPr lang="en-GB" sz="2000" kern="0" dirty="0">
                <a:solidFill>
                  <a:srgbClr val="000000"/>
                </a:solidFill>
                <a:latin typeface="Aptos"/>
              </a:rPr>
              <a:t>: founding of the Doctoral Education and Academia Research Centre (DEAR) in 2023.</a:t>
            </a:r>
          </a:p>
          <a:p>
            <a:pPr marL="457200" marR="0" lvl="0" indent="-457200" algn="l" defTabSz="914400" rtl="0" eaLnBrk="1" fontAlgn="base" latinLnBrk="0" hangingPunct="1">
              <a:lnSpc>
                <a:spcPct val="90000"/>
              </a:lnSpc>
              <a:spcBef>
                <a:spcPts val="0"/>
              </a:spcBef>
              <a:spcAft>
                <a:spcPts val="1200"/>
              </a:spcAft>
              <a:buClrTx/>
              <a:buSzTx/>
              <a:buFontTx/>
              <a:buBlip>
                <a:blip r:embed="rId3"/>
              </a:buBlip>
              <a:tabLst/>
              <a:defRPr/>
            </a:pPr>
            <a:r>
              <a:rPr kumimoji="0" lang="en-GB" sz="2000" i="0" u="none" strike="noStrike" kern="0" cap="none" spc="0" normalizeH="0" baseline="0" noProof="0" dirty="0">
                <a:ln>
                  <a:noFill/>
                </a:ln>
                <a:solidFill>
                  <a:srgbClr val="000000"/>
                </a:solidFill>
                <a:effectLst/>
                <a:uLnTx/>
                <a:uFillTx/>
                <a:latin typeface="Aptos"/>
              </a:rPr>
              <a:t>Heart of Research project </a:t>
            </a:r>
            <a:r>
              <a:rPr kumimoji="0" lang="en-GB" sz="2000" b="1" i="0" u="none" strike="noStrike" kern="0" cap="none" spc="0" normalizeH="0" baseline="0" noProof="0" dirty="0">
                <a:ln>
                  <a:noFill/>
                </a:ln>
                <a:solidFill>
                  <a:srgbClr val="000000"/>
                </a:solidFill>
                <a:effectLst/>
                <a:uLnTx/>
                <a:uFillTx/>
                <a:latin typeface="Aptos"/>
              </a:rPr>
              <a:t>objectives</a:t>
            </a:r>
            <a:r>
              <a:rPr kumimoji="0" lang="en-GB" sz="2000" i="0" u="none" strike="noStrike" kern="0" cap="none" spc="0" normalizeH="0" baseline="0" noProof="0" dirty="0">
                <a:ln>
                  <a:noFill/>
                </a:ln>
                <a:solidFill>
                  <a:srgbClr val="000000"/>
                </a:solidFill>
                <a:effectLst/>
                <a:uLnTx/>
                <a:uFillTx/>
                <a:latin typeface="Aptos"/>
              </a:rPr>
              <a:t>:</a:t>
            </a:r>
            <a:endParaRPr lang="en-GB" sz="2000" i="0" u="none" strike="noStrike" kern="0" cap="none" spc="0" normalizeH="0" baseline="0" noProof="0" dirty="0">
              <a:ln>
                <a:noFill/>
              </a:ln>
              <a:solidFill>
                <a:srgbClr val="000000"/>
              </a:solidFill>
              <a:effectLst/>
              <a:uLnTx/>
              <a:uFillTx/>
              <a:latin typeface="Aptos"/>
            </a:endParaRPr>
          </a:p>
          <a:p>
            <a:pPr lvl="1" indent="-457200">
              <a:lnSpc>
                <a:spcPct val="90000"/>
              </a:lnSpc>
              <a:spcBef>
                <a:spcPts val="0"/>
              </a:spcBef>
              <a:spcAft>
                <a:spcPts val="1200"/>
              </a:spcAft>
              <a:buFont typeface="Wingdings" pitchFamily="2" charset="2"/>
              <a:buChar char="v"/>
              <a:defRPr/>
            </a:pPr>
            <a:r>
              <a:rPr kumimoji="0" lang="en-GB" sz="1800" i="0" u="none" strike="noStrike" kern="0" cap="none" spc="0" normalizeH="0" baseline="0" noProof="0" dirty="0">
                <a:ln>
                  <a:noFill/>
                </a:ln>
                <a:solidFill>
                  <a:srgbClr val="000000"/>
                </a:solidFill>
                <a:effectLst/>
                <a:uLnTx/>
                <a:uFillTx/>
                <a:latin typeface="Aptos"/>
              </a:rPr>
              <a:t>To develop the mechanisms and mission of the DEAR Centre using a research-informed approach, and </a:t>
            </a:r>
            <a:endParaRPr lang="en-GB" sz="1800" i="0" u="none" strike="noStrike" kern="0" cap="none" spc="0" normalizeH="0" baseline="0" noProof="0" dirty="0">
              <a:ln>
                <a:noFill/>
              </a:ln>
              <a:solidFill>
                <a:srgbClr val="000000"/>
              </a:solidFill>
              <a:effectLst/>
              <a:uLnTx/>
              <a:uFillTx/>
              <a:latin typeface="Aptos"/>
            </a:endParaRPr>
          </a:p>
          <a:p>
            <a:pPr lvl="1" indent="-457200">
              <a:lnSpc>
                <a:spcPct val="90000"/>
              </a:lnSpc>
              <a:spcBef>
                <a:spcPts val="0"/>
              </a:spcBef>
              <a:spcAft>
                <a:spcPts val="1200"/>
              </a:spcAft>
              <a:buFont typeface="Wingdings" pitchFamily="2" charset="2"/>
              <a:buChar char="v"/>
              <a:defRPr/>
            </a:pPr>
            <a:r>
              <a:rPr kumimoji="0" lang="en-GB" sz="1800" i="0" u="none" strike="noStrike" kern="0" cap="none" spc="0" normalizeH="0" baseline="0" noProof="0" dirty="0">
                <a:ln>
                  <a:noFill/>
                </a:ln>
                <a:solidFill>
                  <a:srgbClr val="000000"/>
                </a:solidFill>
                <a:effectLst/>
                <a:uLnTx/>
                <a:uFillTx/>
                <a:latin typeface="Aptos"/>
              </a:rPr>
              <a:t>To promote a research-informed approach with an </a:t>
            </a:r>
            <a:r>
              <a:rPr kumimoji="0" lang="en-GB" sz="1800" b="1" i="0" u="none" strike="noStrike" kern="0" cap="none" spc="0" normalizeH="0" baseline="0" noProof="0" dirty="0">
                <a:ln>
                  <a:noFill/>
                </a:ln>
                <a:solidFill>
                  <a:srgbClr val="000000"/>
                </a:solidFill>
                <a:effectLst/>
                <a:uLnTx/>
                <a:uFillTx/>
                <a:latin typeface="Aptos"/>
              </a:rPr>
              <a:t>orientation towards inclusivity, equity and social justice</a:t>
            </a:r>
            <a:r>
              <a:rPr kumimoji="0" lang="en-GB" sz="1800" i="0" u="none" strike="noStrike" kern="0" cap="none" spc="0" normalizeH="0" baseline="0" noProof="0" dirty="0">
                <a:ln>
                  <a:noFill/>
                </a:ln>
                <a:solidFill>
                  <a:srgbClr val="000000"/>
                </a:solidFill>
                <a:effectLst/>
                <a:uLnTx/>
                <a:uFillTx/>
                <a:latin typeface="Aptos"/>
              </a:rPr>
              <a:t> for the development of other research centres, including beyond the field of education and beyond the UK context.</a:t>
            </a:r>
            <a:endParaRPr lang="en-GB" sz="1800" i="0" u="none" strike="noStrike" kern="0" cap="none" spc="0" normalizeH="0" baseline="0" noProof="0" dirty="0">
              <a:ln>
                <a:noFill/>
              </a:ln>
              <a:solidFill>
                <a:srgbClr val="000000"/>
              </a:solidFill>
              <a:effectLst/>
              <a:uLnTx/>
              <a:uFillTx/>
              <a:latin typeface="Aptos"/>
            </a:endParaRPr>
          </a:p>
          <a:p>
            <a:pPr marL="0" indent="0">
              <a:lnSpc>
                <a:spcPct val="90000"/>
              </a:lnSpc>
              <a:spcBef>
                <a:spcPts val="0"/>
              </a:spcBef>
              <a:spcAft>
                <a:spcPts val="1200"/>
              </a:spcAft>
              <a:buNone/>
              <a:defRPr/>
            </a:pPr>
            <a:endParaRPr lang="en-GB" sz="2000" i="0" u="none" strike="noStrike" kern="0" cap="none" spc="0" normalizeH="0" baseline="0" noProof="0" dirty="0">
              <a:ln>
                <a:noFill/>
              </a:ln>
              <a:solidFill>
                <a:srgbClr val="000000"/>
              </a:solidFill>
              <a:effectLst/>
              <a:uLnTx/>
              <a:uFillTx/>
              <a:latin typeface="Aptos"/>
            </a:endParaRP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GB" sz="2400" b="0" i="0" u="none" strike="noStrike" kern="0" cap="none" spc="0" normalizeH="0" baseline="0" noProof="0">
              <a:ln>
                <a:noFill/>
              </a:ln>
              <a:solidFill>
                <a:srgbClr val="000000"/>
              </a:solidFill>
              <a:effectLst/>
              <a:uLnTx/>
              <a:uFillTx/>
              <a:latin typeface="Calibri"/>
              <a:ea typeface="+mn-ea"/>
              <a:cs typeface="+mn-cs"/>
            </a:endParaRPr>
          </a:p>
        </p:txBody>
      </p:sp>
      <p:pic>
        <p:nvPicPr>
          <p:cNvPr id="8" name="Picture 7" descr="A group of people sitting at tables in a room&#10;&#10;AI-generated content may be incorrect.">
            <a:extLst>
              <a:ext uri="{FF2B5EF4-FFF2-40B4-BE49-F238E27FC236}">
                <a16:creationId xmlns:a16="http://schemas.microsoft.com/office/drawing/2014/main" id="{C04CFEA8-CBDF-355C-BD2C-8BFA45F25477}"/>
              </a:ext>
            </a:extLst>
          </p:cNvPr>
          <p:cNvPicPr>
            <a:picLocks noChangeAspect="1"/>
          </p:cNvPicPr>
          <p:nvPr/>
        </p:nvPicPr>
        <p:blipFill>
          <a:blip r:embed="rId4"/>
          <a:stretch>
            <a:fillRect/>
          </a:stretch>
        </p:blipFill>
        <p:spPr>
          <a:xfrm>
            <a:off x="6106026" y="2015289"/>
            <a:ext cx="5524501" cy="4170948"/>
          </a:xfrm>
          <a:prstGeom prst="rect">
            <a:avLst/>
          </a:prstGeom>
        </p:spPr>
      </p:pic>
    </p:spTree>
    <p:extLst>
      <p:ext uri="{BB962C8B-B14F-4D97-AF65-F5344CB8AC3E}">
        <p14:creationId xmlns:p14="http://schemas.microsoft.com/office/powerpoint/2010/main" val="1691634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0444A-EF4B-4253-FC00-82398B80B4BA}"/>
            </a:ext>
          </a:extLst>
        </p:cNvPr>
        <p:cNvGrpSpPr/>
        <p:nvPr/>
      </p:nvGrpSpPr>
      <p:grpSpPr>
        <a:xfrm>
          <a:off x="0" y="0"/>
          <a:ext cx="0" cy="0"/>
          <a:chOff x="0" y="0"/>
          <a:chExt cx="0" cy="0"/>
        </a:xfrm>
      </p:grpSpPr>
      <p:pic>
        <p:nvPicPr>
          <p:cNvPr id="3" name="Picture 2" descr="A group of people sitting around a table&#10;&#10;AI-generated content may be incorrect.">
            <a:extLst>
              <a:ext uri="{FF2B5EF4-FFF2-40B4-BE49-F238E27FC236}">
                <a16:creationId xmlns:a16="http://schemas.microsoft.com/office/drawing/2014/main" id="{39CDA49C-E55C-843F-0D22-EA4421F93EC5}"/>
              </a:ext>
            </a:extLst>
          </p:cNvPr>
          <p:cNvPicPr>
            <a:picLocks noChangeAspect="1"/>
          </p:cNvPicPr>
          <p:nvPr/>
        </p:nvPicPr>
        <p:blipFill>
          <a:blip r:embed="rId2"/>
          <a:stretch>
            <a:fillRect/>
          </a:stretch>
        </p:blipFill>
        <p:spPr>
          <a:xfrm>
            <a:off x="6846454" y="2770910"/>
            <a:ext cx="5126183" cy="3844636"/>
          </a:xfrm>
          <a:prstGeom prst="rect">
            <a:avLst/>
          </a:prstGeom>
        </p:spPr>
      </p:pic>
      <p:sp>
        <p:nvSpPr>
          <p:cNvPr id="5" name="Title 8">
            <a:extLst>
              <a:ext uri="{FF2B5EF4-FFF2-40B4-BE49-F238E27FC236}">
                <a16:creationId xmlns:a16="http://schemas.microsoft.com/office/drawing/2014/main" id="{9E8B7575-EF74-1F0F-49B9-67DB85A5E336}"/>
              </a:ext>
            </a:extLst>
          </p:cNvPr>
          <p:cNvSpPr>
            <a:spLocks noGrp="1"/>
          </p:cNvSpPr>
          <p:nvPr>
            <p:ph type="title"/>
          </p:nvPr>
        </p:nvSpPr>
        <p:spPr>
          <a:xfrm>
            <a:off x="413583" y="472593"/>
            <a:ext cx="7841417" cy="512927"/>
          </a:xfrm>
        </p:spPr>
        <p:txBody>
          <a:bodyPr>
            <a:normAutofit fontScale="90000"/>
          </a:bodyPr>
          <a:lstStyle/>
          <a:p>
            <a:r>
              <a:rPr lang="en-GB" dirty="0"/>
              <a:t>Literature on research centres (1)</a:t>
            </a:r>
          </a:p>
        </p:txBody>
      </p:sp>
      <p:sp>
        <p:nvSpPr>
          <p:cNvPr id="6" name="Right Triangle 5">
            <a:extLst>
              <a:ext uri="{FF2B5EF4-FFF2-40B4-BE49-F238E27FC236}">
                <a16:creationId xmlns:a16="http://schemas.microsoft.com/office/drawing/2014/main" id="{BD249FBC-2C34-4645-616D-FA91E58A68B3}"/>
              </a:ext>
            </a:extLst>
          </p:cNvPr>
          <p:cNvSpPr/>
          <p:nvPr/>
        </p:nvSpPr>
        <p:spPr>
          <a:xfrm rot="10800000">
            <a:off x="8966200" y="0"/>
            <a:ext cx="3225800" cy="5588000"/>
          </a:xfrm>
          <a:prstGeom prst="rtTriangle">
            <a:avLst/>
          </a:prstGeom>
          <a:solidFill>
            <a:srgbClr val="3C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7" name="Picture 6" descr="A white logo on a black background">
            <a:extLst>
              <a:ext uri="{FF2B5EF4-FFF2-40B4-BE49-F238E27FC236}">
                <a16:creationId xmlns:a16="http://schemas.microsoft.com/office/drawing/2014/main" id="{03B466C8-062A-12A5-5399-9C3BABDDF1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21" y="-258417"/>
            <a:ext cx="2630557" cy="2569480"/>
          </a:xfrm>
          <a:prstGeom prst="rect">
            <a:avLst/>
          </a:prstGeom>
        </p:spPr>
      </p:pic>
      <p:sp>
        <p:nvSpPr>
          <p:cNvPr id="2" name="Content Placeholder 2">
            <a:extLst>
              <a:ext uri="{FF2B5EF4-FFF2-40B4-BE49-F238E27FC236}">
                <a16:creationId xmlns:a16="http://schemas.microsoft.com/office/drawing/2014/main" id="{0E3F872D-947E-BD9A-EDB4-A59C1B543494}"/>
              </a:ext>
            </a:extLst>
          </p:cNvPr>
          <p:cNvSpPr txBox="1">
            <a:spLocks/>
          </p:cNvSpPr>
          <p:nvPr/>
        </p:nvSpPr>
        <p:spPr bwMode="auto">
          <a:xfrm>
            <a:off x="409006" y="1018308"/>
            <a:ext cx="9000978" cy="559800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lvl1pPr marL="457200" indent="-457200" algn="l" rtl="0" eaLnBrk="1" fontAlgn="base" hangingPunct="1">
              <a:spcBef>
                <a:spcPct val="20000"/>
              </a:spcBef>
              <a:spcAft>
                <a:spcPct val="0"/>
              </a:spcAft>
              <a:buFontTx/>
              <a:buBlip>
                <a:blip r:embed="rId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a:lnSpc>
                <a:spcPct val="120000"/>
              </a:lnSpc>
              <a:spcBef>
                <a:spcPts val="0"/>
              </a:spcBef>
              <a:spcAft>
                <a:spcPts val="1200"/>
              </a:spcAft>
              <a:defRPr/>
            </a:pPr>
            <a:r>
              <a:rPr lang="en-GB" sz="2000" kern="0" dirty="0">
                <a:solidFill>
                  <a:srgbClr val="000000"/>
                </a:solidFill>
                <a:ea typeface="+mn-lt"/>
                <a:cs typeface="+mn-lt"/>
              </a:rPr>
              <a:t>There is </a:t>
            </a:r>
            <a:r>
              <a:rPr lang="en-GB" sz="2000" b="1" kern="0" dirty="0">
                <a:solidFill>
                  <a:srgbClr val="000000"/>
                </a:solidFill>
                <a:ea typeface="+mn-lt"/>
                <a:cs typeface="+mn-lt"/>
              </a:rPr>
              <a:t>limited extant literature</a:t>
            </a:r>
            <a:r>
              <a:rPr lang="en-GB" sz="2000" kern="0" dirty="0">
                <a:solidFill>
                  <a:srgbClr val="000000"/>
                </a:solidFill>
                <a:ea typeface="+mn-lt"/>
                <a:cs typeface="+mn-lt"/>
              </a:rPr>
              <a:t> on research centres. The available literature is </a:t>
            </a:r>
            <a:r>
              <a:rPr lang="en-GB" sz="2000" b="1" kern="0" dirty="0">
                <a:solidFill>
                  <a:srgbClr val="000000"/>
                </a:solidFill>
                <a:ea typeface="+mn-lt"/>
                <a:cs typeface="+mn-lt"/>
              </a:rPr>
              <a:t>disparately located across disciplines </a:t>
            </a:r>
            <a:r>
              <a:rPr lang="en-GB" sz="2000" kern="0" dirty="0">
                <a:solidFill>
                  <a:srgbClr val="000000"/>
                </a:solidFill>
                <a:ea typeface="+mn-lt"/>
                <a:cs typeface="+mn-lt"/>
              </a:rPr>
              <a:t>and there is </a:t>
            </a:r>
            <a:r>
              <a:rPr lang="en-GB" sz="2000" b="1" kern="0" dirty="0">
                <a:solidFill>
                  <a:srgbClr val="000000"/>
                </a:solidFill>
                <a:ea typeface="+mn-lt"/>
                <a:cs typeface="+mn-lt"/>
              </a:rPr>
              <a:t>limited cross-referencing</a:t>
            </a:r>
            <a:r>
              <a:rPr lang="en-GB" sz="2000" kern="0" dirty="0">
                <a:solidFill>
                  <a:srgbClr val="000000"/>
                </a:solidFill>
                <a:ea typeface="+mn-lt"/>
                <a:cs typeface="+mn-lt"/>
              </a:rPr>
              <a:t> across the literature, meaning there is </a:t>
            </a:r>
            <a:r>
              <a:rPr lang="en-GB" sz="2000" b="1" kern="0" dirty="0">
                <a:solidFill>
                  <a:srgbClr val="000000"/>
                </a:solidFill>
                <a:ea typeface="+mn-lt"/>
                <a:cs typeface="+mn-lt"/>
              </a:rPr>
              <a:t>no sense of a coherent body of literature</a:t>
            </a:r>
            <a:r>
              <a:rPr lang="en-GB" sz="2000" kern="0" dirty="0">
                <a:solidFill>
                  <a:srgbClr val="000000"/>
                </a:solidFill>
                <a:ea typeface="+mn-lt"/>
                <a:cs typeface="+mn-lt"/>
              </a:rPr>
              <a:t> on this </a:t>
            </a:r>
            <a:r>
              <a:rPr lang="en-GB" sz="2000" kern="0">
                <a:solidFill>
                  <a:srgbClr val="000000"/>
                </a:solidFill>
                <a:ea typeface="+mn-lt"/>
                <a:cs typeface="+mn-lt"/>
              </a:rPr>
              <a:t>phenomenon.</a:t>
            </a:r>
            <a:endParaRPr lang="en-GB" sz="2000" kern="0" dirty="0">
              <a:solidFill>
                <a:srgbClr val="000000"/>
              </a:solidFill>
              <a:ea typeface="+mn-lt"/>
              <a:cs typeface="+mn-lt"/>
            </a:endParaRPr>
          </a:p>
          <a:p>
            <a:pPr>
              <a:lnSpc>
                <a:spcPct val="120000"/>
              </a:lnSpc>
              <a:spcBef>
                <a:spcPts val="0"/>
              </a:spcBef>
              <a:spcAft>
                <a:spcPts val="1200"/>
              </a:spcAft>
              <a:defRPr/>
            </a:pPr>
            <a:r>
              <a:rPr lang="en-GB" sz="2000" kern="0" dirty="0">
                <a:solidFill>
                  <a:srgbClr val="000000"/>
                </a:solidFill>
                <a:ea typeface="+mn-lt"/>
                <a:cs typeface="+mn-lt"/>
              </a:rPr>
              <a:t>Research on centres is often </a:t>
            </a:r>
            <a:r>
              <a:rPr lang="en-GB" sz="2000" b="1" kern="0" dirty="0">
                <a:solidFill>
                  <a:srgbClr val="000000"/>
                </a:solidFill>
                <a:ea typeface="+mn-lt"/>
                <a:cs typeface="+mn-lt"/>
              </a:rPr>
              <a:t>framed by and directed to the field in question</a:t>
            </a:r>
            <a:r>
              <a:rPr lang="en-GB" sz="2000" kern="0" dirty="0">
                <a:solidFill>
                  <a:srgbClr val="000000"/>
                </a:solidFill>
                <a:ea typeface="+mn-lt"/>
                <a:cs typeface="+mn-lt"/>
              </a:rPr>
              <a:t>, such as van Heur’s (2023) study of urban studies research centres, and Connell and Hilton’s (2015) study of the Centre for </a:t>
            </a:r>
            <a:r>
              <a:rPr lang="en-GB" sz="2000" kern="0">
                <a:solidFill>
                  <a:srgbClr val="000000"/>
                </a:solidFill>
                <a:ea typeface="+mn-lt"/>
                <a:cs typeface="+mn-lt"/>
              </a:rPr>
              <a:t>Contemporary Cultural Studies (CCCS).</a:t>
            </a:r>
            <a:endParaRPr lang="en-GB" sz="2000" i="0" u="none" strike="noStrike" kern="0" cap="none" spc="0" normalizeH="0" baseline="0" noProof="0">
              <a:ln>
                <a:noFill/>
              </a:ln>
              <a:solidFill>
                <a:srgbClr val="000000"/>
              </a:solidFill>
              <a:effectLst/>
              <a:uLnTx/>
              <a:uFillTx/>
              <a:ea typeface="+mn-lt"/>
              <a:cs typeface="+mn-lt"/>
            </a:endParaRPr>
          </a:p>
          <a:p>
            <a:pPr>
              <a:lnSpc>
                <a:spcPct val="120000"/>
              </a:lnSpc>
              <a:spcBef>
                <a:spcPts val="0"/>
              </a:spcBef>
              <a:spcAft>
                <a:spcPts val="1200"/>
              </a:spcAft>
              <a:buFontTx/>
              <a:buChar char="•"/>
              <a:defRPr/>
            </a:pPr>
            <a:r>
              <a:rPr lang="en-GB" sz="2000" kern="0" dirty="0">
                <a:solidFill>
                  <a:srgbClr val="000000"/>
                </a:solidFill>
                <a:ea typeface="+mn-lt"/>
                <a:cs typeface="+mn-lt"/>
              </a:rPr>
              <a:t>Some studies seek to understand the nature of work within centres, e.g. </a:t>
            </a: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Lind, </a:t>
            </a:r>
            <a:r>
              <a:rPr lang="en-GB" sz="1600" kern="0" err="1">
                <a:solidFill>
                  <a:srgbClr val="000000"/>
                </a:solidFill>
                <a:ea typeface="+mn-lt"/>
                <a:cs typeface="+mn-lt"/>
              </a:rPr>
              <a:t>Styhre</a:t>
            </a:r>
            <a:r>
              <a:rPr lang="en-GB" sz="1600" kern="0" dirty="0">
                <a:solidFill>
                  <a:srgbClr val="000000"/>
                </a:solidFill>
                <a:ea typeface="+mn-lt"/>
                <a:cs typeface="+mn-lt"/>
              </a:rPr>
              <a:t> and </a:t>
            </a:r>
            <a:r>
              <a:rPr lang="en-GB" sz="1600" kern="0" err="1">
                <a:solidFill>
                  <a:srgbClr val="000000"/>
                </a:solidFill>
                <a:ea typeface="+mn-lt"/>
                <a:cs typeface="+mn-lt"/>
              </a:rPr>
              <a:t>Aaboen’s</a:t>
            </a:r>
            <a:r>
              <a:rPr lang="en-GB" sz="1600" kern="0" dirty="0">
                <a:solidFill>
                  <a:srgbClr val="000000"/>
                </a:solidFill>
                <a:ea typeface="+mn-lt"/>
                <a:cs typeface="+mn-lt"/>
              </a:rPr>
              <a:t> (2013) study of centre-industry collaboration </a:t>
            </a:r>
            <a:endParaRPr lang="en-GB" dirty="0">
              <a:solidFill>
                <a:srgbClr val="000000"/>
              </a:solidFill>
              <a:ea typeface="+mn-lt"/>
              <a:cs typeface="+mn-lt"/>
            </a:endParaRPr>
          </a:p>
          <a:p>
            <a:pPr lvl="1">
              <a:lnSpc>
                <a:spcPct val="120000"/>
              </a:lnSpc>
              <a:spcBef>
                <a:spcPts val="0"/>
              </a:spcBef>
              <a:spcAft>
                <a:spcPts val="1200"/>
              </a:spcAft>
              <a:buFont typeface="Wingdings"/>
              <a:buChar char="v"/>
              <a:defRPr/>
            </a:pPr>
            <a:r>
              <a:rPr lang="en-GB" sz="1600" kern="0" dirty="0">
                <a:solidFill>
                  <a:srgbClr val="000000"/>
                </a:solidFill>
                <a:ea typeface="+mn-lt"/>
                <a:cs typeface="+mn-lt"/>
              </a:rPr>
              <a:t>Nyhagen and </a:t>
            </a:r>
            <a:r>
              <a:rPr lang="en-GB" sz="1600" kern="0" err="1">
                <a:solidFill>
                  <a:srgbClr val="000000"/>
                </a:solidFill>
                <a:ea typeface="+mn-lt"/>
                <a:cs typeface="+mn-lt"/>
              </a:rPr>
              <a:t>Baschung’s</a:t>
            </a:r>
            <a:r>
              <a:rPr lang="en-GB" sz="1600" kern="0" dirty="0">
                <a:solidFill>
                  <a:srgbClr val="000000"/>
                </a:solidFill>
                <a:ea typeface="+mn-lt"/>
                <a:cs typeface="+mn-lt"/>
              </a:rPr>
              <a:t> (2013) study of changes in academic work through the development of research centres in one Norwegian university.</a:t>
            </a:r>
            <a:endParaRPr lang="en-GB" dirty="0"/>
          </a:p>
          <a:p>
            <a:pPr>
              <a:lnSpc>
                <a:spcPct val="120000"/>
              </a:lnSpc>
              <a:spcBef>
                <a:spcPts val="0"/>
              </a:spcBef>
              <a:spcAft>
                <a:spcPts val="1200"/>
              </a:spcAft>
              <a:buFontTx/>
              <a:buChar char="•"/>
              <a:defRPr/>
            </a:pPr>
            <a:r>
              <a:rPr lang="en-GB" sz="2000" kern="0" dirty="0">
                <a:solidFill>
                  <a:srgbClr val="000000"/>
                </a:solidFill>
                <a:ea typeface="+mn-lt"/>
                <a:cs typeface="+mn-lt"/>
              </a:rPr>
              <a:t>From the literature it is clear that </a:t>
            </a:r>
            <a:r>
              <a:rPr lang="en-GB" sz="2000" b="1" kern="0" dirty="0">
                <a:solidFill>
                  <a:srgbClr val="000000"/>
                </a:solidFill>
                <a:ea typeface="+mn-lt"/>
                <a:cs typeface="+mn-lt"/>
              </a:rPr>
              <a:t>research centres vary hugely</a:t>
            </a:r>
            <a:r>
              <a:rPr lang="en-GB" sz="2000" kern="0" dirty="0">
                <a:solidFill>
                  <a:srgbClr val="000000"/>
                </a:solidFill>
                <a:ea typeface="+mn-lt"/>
                <a:cs typeface="+mn-lt"/>
              </a:rPr>
              <a:t> and ‘have no rigid set of common characteristics’ (</a:t>
            </a:r>
            <a:r>
              <a:rPr lang="en-GB" sz="2000" kern="0" dirty="0" err="1">
                <a:solidFill>
                  <a:srgbClr val="000000"/>
                </a:solidFill>
                <a:ea typeface="+mn-lt"/>
                <a:cs typeface="+mn-lt"/>
              </a:rPr>
              <a:t>Etzkowitz</a:t>
            </a:r>
            <a:r>
              <a:rPr lang="en-GB" sz="2000" kern="0" dirty="0">
                <a:solidFill>
                  <a:srgbClr val="000000"/>
                </a:solidFill>
                <a:ea typeface="+mn-lt"/>
                <a:cs typeface="+mn-lt"/>
              </a:rPr>
              <a:t> &amp; </a:t>
            </a:r>
            <a:r>
              <a:rPr lang="en-GB" sz="2000" kern="0" dirty="0" err="1">
                <a:solidFill>
                  <a:srgbClr val="000000"/>
                </a:solidFill>
                <a:ea typeface="+mn-lt"/>
                <a:cs typeface="+mn-lt"/>
              </a:rPr>
              <a:t>Kemelgor</a:t>
            </a:r>
            <a:r>
              <a:rPr lang="en-GB" sz="2000" kern="0" dirty="0">
                <a:solidFill>
                  <a:srgbClr val="000000"/>
                </a:solidFill>
                <a:ea typeface="+mn-lt"/>
                <a:cs typeface="+mn-lt"/>
              </a:rPr>
              <a:t> 1998, 271).</a:t>
            </a:r>
            <a:endParaRPr lang="en-GB" sz="2000" kern="0" dirty="0">
              <a:solidFill>
                <a:srgbClr val="000000"/>
              </a:solidFill>
              <a:latin typeface="Aptos"/>
              <a:ea typeface="Calibri"/>
              <a:cs typeface="Calibri"/>
            </a:endParaRPr>
          </a:p>
          <a:p>
            <a:pPr>
              <a:lnSpc>
                <a:spcPct val="120000"/>
              </a:lnSpc>
              <a:spcBef>
                <a:spcPts val="0"/>
              </a:spcBef>
              <a:spcAft>
                <a:spcPts val="1200"/>
              </a:spcAft>
              <a:buFontTx/>
              <a:buChar char="•"/>
              <a:defRPr/>
            </a:pPr>
            <a:r>
              <a:rPr lang="en-GB" sz="1900" b="1" kern="0" dirty="0">
                <a:solidFill>
                  <a:srgbClr val="000000"/>
                </a:solidFill>
                <a:latin typeface="Aptos"/>
                <a:ea typeface="Calibri"/>
                <a:cs typeface="Calibri"/>
              </a:rPr>
              <a:t>How to research </a:t>
            </a:r>
            <a:r>
              <a:rPr lang="en-GB" sz="1900" b="1" kern="0" err="1">
                <a:solidFill>
                  <a:srgbClr val="000000"/>
                </a:solidFill>
                <a:latin typeface="Aptos"/>
                <a:ea typeface="Calibri"/>
                <a:cs typeface="Calibri"/>
              </a:rPr>
              <a:t>research</a:t>
            </a:r>
            <a:r>
              <a:rPr lang="en-GB" sz="1900" b="1" kern="0" dirty="0">
                <a:solidFill>
                  <a:srgbClr val="000000"/>
                </a:solidFill>
                <a:latin typeface="Aptos"/>
                <a:ea typeface="Calibri"/>
                <a:cs typeface="Calibri"/>
              </a:rPr>
              <a:t> centres?</a:t>
            </a:r>
            <a:r>
              <a:rPr lang="en-GB" sz="1800" kern="0" dirty="0">
                <a:solidFill>
                  <a:srgbClr val="000000"/>
                </a:solidFill>
                <a:latin typeface="Aptos"/>
                <a:ea typeface="Calibri"/>
                <a:cs typeface="Calibri"/>
              </a:rPr>
              <a:t> This is acknowledged to be challenging, given their dynamic and multi-faceted nature (Tiler &amp; Boddington 1993).</a:t>
            </a:r>
          </a:p>
          <a:p>
            <a:pPr lvl="1">
              <a:lnSpc>
                <a:spcPct val="120000"/>
              </a:lnSpc>
              <a:spcBef>
                <a:spcPts val="0"/>
              </a:spcBef>
              <a:spcAft>
                <a:spcPts val="1200"/>
              </a:spcAft>
              <a:buFont typeface="Wingdings"/>
              <a:buChar char="v"/>
              <a:defRPr/>
            </a:pPr>
            <a:endParaRPr lang="en-GB" sz="1800" kern="0" dirty="0">
              <a:solidFill>
                <a:srgbClr val="000000"/>
              </a:solidFill>
              <a:latin typeface="Aptos"/>
              <a:ea typeface="Calibri"/>
              <a:cs typeface="Calibri"/>
            </a:endParaRPr>
          </a:p>
          <a:p>
            <a:pPr marL="0" indent="0">
              <a:lnSpc>
                <a:spcPct val="120000"/>
              </a:lnSpc>
              <a:buNone/>
              <a:defRPr/>
            </a:pPr>
            <a:endParaRPr lang="en-GB" sz="2400" kern="0">
              <a:solidFill>
                <a:srgbClr val="000000"/>
              </a:solidFill>
              <a:latin typeface="Calibri"/>
              <a:ea typeface="Calibri"/>
              <a:cs typeface="Calibri"/>
            </a:endParaRPr>
          </a:p>
        </p:txBody>
      </p:sp>
    </p:spTree>
    <p:extLst>
      <p:ext uri="{BB962C8B-B14F-4D97-AF65-F5344CB8AC3E}">
        <p14:creationId xmlns:p14="http://schemas.microsoft.com/office/powerpoint/2010/main" val="20003043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19</Slides>
  <Notes>5</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Project Team &amp; Funder</vt:lpstr>
      <vt:lpstr>Presentation Overview</vt:lpstr>
      <vt:lpstr>Rationale for the project</vt:lpstr>
      <vt:lpstr>Literature on research centres (1)</vt:lpstr>
      <vt:lpstr>Literature on research centres (2)</vt:lpstr>
      <vt:lpstr>Literature on research centres (3)</vt:lpstr>
      <vt:lpstr>Study Design</vt:lpstr>
      <vt:lpstr>Centre founders (narrative interviews)</vt:lpstr>
      <vt:lpstr>Findings: Founding research centres</vt:lpstr>
      <vt:lpstr>Findings: Impact on founders' careers</vt:lpstr>
      <vt:lpstr>Discussion: leaders or mischief makers? </vt:lpstr>
      <vt:lpstr>Selected Recommendations: Further Research on Centres</vt:lpstr>
      <vt:lpstr>Project Outputs</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Phillips, Matt</dc:creator>
  <cp:revision>385</cp:revision>
  <dcterms:created xsi:type="dcterms:W3CDTF">2024-08-13T10:38:56Z</dcterms:created>
  <dcterms:modified xsi:type="dcterms:W3CDTF">2025-06-18T07:51:27Z</dcterms:modified>
</cp:coreProperties>
</file>