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  <p:sldMasterId id="2147483697" r:id="rId4"/>
    <p:sldMasterId id="2147483710" r:id="rId5"/>
    <p:sldMasterId id="2147483722" r:id="rId6"/>
  </p:sldMasterIdLst>
  <p:notesMasterIdLst>
    <p:notesMasterId r:id="rId25"/>
  </p:notesMasterIdLst>
  <p:sldIdLst>
    <p:sldId id="256" r:id="rId7"/>
    <p:sldId id="257" r:id="rId8"/>
    <p:sldId id="258" r:id="rId9"/>
    <p:sldId id="259" r:id="rId10"/>
    <p:sldId id="274" r:id="rId11"/>
    <p:sldId id="264" r:id="rId12"/>
    <p:sldId id="260" r:id="rId13"/>
    <p:sldId id="261" r:id="rId14"/>
    <p:sldId id="262" r:id="rId15"/>
    <p:sldId id="263" r:id="rId16"/>
    <p:sldId id="265" r:id="rId17"/>
    <p:sldId id="266" r:id="rId18"/>
    <p:sldId id="267" r:id="rId19"/>
    <p:sldId id="272" r:id="rId20"/>
    <p:sldId id="268" r:id="rId21"/>
    <p:sldId id="269" r:id="rId22"/>
    <p:sldId id="270" r:id="rId23"/>
    <p:sldId id="271" r:id="rId2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885" autoAdjust="0"/>
    <p:restoredTop sz="75892" autoAdjust="0"/>
  </p:normalViewPr>
  <p:slideViewPr>
    <p:cSldViewPr snapToGrid="0">
      <p:cViewPr varScale="1">
        <p:scale>
          <a:sx n="68" d="100"/>
          <a:sy n="68" d="100"/>
        </p:scale>
        <p:origin x="6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91B07-7474-4B31-BEE0-F6D05927A115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166B4-D19A-455F-9980-4696A096E5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693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072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730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0124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31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150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2384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1831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335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1546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79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193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302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744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692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136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211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856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166B4-D19A-455F-9980-4696A096E56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001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50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28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20B661-CB9E-4306-BE79-CAB9C725AED8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0A526-DAC2-487D-A18F-0A9E4538D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615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AD070F-1ADD-423E-92C1-BF50B4AD9196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0A526-DAC2-487D-A18F-0A9E4538D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571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CAAF13-DEFE-4E9F-A8CB-14A53B997728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0A526-DAC2-487D-A18F-0A9E4538D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065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A812-1B37-4C38-AAEC-E75542B1346F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393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4F4A-E24A-4305-9550-772DA29F5E11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514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DD6A-6670-440A-ACAF-F7DB2DEC4887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531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8149-4BD3-4EC8-88EB-840475FDF7FC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04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827E-64E6-455F-8DD6-C8540EB5B92F}" type="datetime1">
              <a:rPr lang="en-GB" smtClean="0"/>
              <a:t>26/06/2015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6838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BE2F-B8DD-4360-A9E2-B97CF1934AA2}" type="datetime1">
              <a:rPr lang="en-GB" smtClean="0"/>
              <a:t>26/06/2015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6120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D45E-D09C-4D15-B414-3FBF5DCD5272}" type="datetime1">
              <a:rPr lang="en-GB" smtClean="0"/>
              <a:t>26/06/2015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9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03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656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46660-70AD-42F7-A659-EAB903714A8C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2508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4892-4AE9-4981-9C6C-D1BD7FA55E6B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9403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E65D-4340-4AFA-AB6B-49CB172D7E39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5287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417E-C5D5-4C44-8DC4-441E373732C2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5595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B9704-FCF0-4FA4-8177-F5DA60BE8664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1114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A6F64-FBCC-4AC8-9D4A-32A8477B4855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0620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424" y="2564905"/>
            <a:ext cx="103632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BE460-06FC-45BC-BD1D-A59BDA084759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6"/>
            <a:ext cx="12192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1459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98F38-24EE-49BF-BA23-AD90417617D5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4979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C35B5-CEFE-40C0-B976-19D5DC9FCB4A}" type="datetime1">
              <a:rPr lang="en-GB" smtClean="0"/>
              <a:t>26/06/2015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2161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E917E-2F7B-4B07-A3D7-197E5787B487}" type="datetime1">
              <a:rPr lang="en-GB" smtClean="0"/>
              <a:t>26/06/2015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730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B79015-1D07-4EB6-86E9-E2DB33B10BC5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0A526-DAC2-487D-A18F-0A9E4538D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0843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380E2-CB59-4F8A-8590-74F039904EC5}" type="datetime1">
              <a:rPr lang="en-GB" smtClean="0"/>
              <a:t>26/06/2015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0904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3AF9B-A14E-4D8E-B47F-964FE3920D80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0420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94132-AC2C-4A03-B66F-4D75E0473AB3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193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E20E4-DDDC-43C9-97FB-5F5EE86118BC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3840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6A117-4529-44A2-89C3-41C977C4E4EF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1090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197740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4195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BB441-D0F8-4544-A1D7-C35F59CB3CBD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047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3B4318-C1BD-4A98-B394-F70A6173C25E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9561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FFA989-8866-422E-93BC-244C89B7EC98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276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44693" y="5661248"/>
            <a:ext cx="12350892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E11DDB-4436-46C9-8113-603C1B91BD27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0A526-DAC2-487D-A18F-0A9E4538D80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02"/>
          <a:stretch/>
        </p:blipFill>
        <p:spPr>
          <a:xfrm>
            <a:off x="-144693" y="-179615"/>
            <a:ext cx="12350892" cy="171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2974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4E872D-5E84-4AA3-9B86-F2909BEED8C9}" type="datetime1">
              <a:rPr lang="en-GB" smtClean="0"/>
              <a:t>26/06/2015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8049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E586ED-E6EE-4B74-A2B7-4985CEF3D614}" type="datetime1">
              <a:rPr lang="en-GB" smtClean="0"/>
              <a:t>26/06/2015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5112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D93063-D298-402A-8587-C90E50674E86}" type="datetime1">
              <a:rPr lang="en-GB" smtClean="0"/>
              <a:t>26/06/2015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9052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D25F09-C5C1-43BB-A18C-8FEC70473169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8625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F78421-13CA-4A87-9A78-A587D468285B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6217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A22A2E-F399-45A8-ABC5-B6F3C1577F8E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7870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59D9ED-A4A0-4A9A-9D16-10F23FE4275D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5499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BA905-7080-475D-B838-7178F7E0E5CB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2940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2423-014A-45F8-82B1-8DA7221605C5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3263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DA94-3D57-4957-AC39-E80A41B1C9C2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45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D8CC03-5C55-43B4-9D12-9E08A3278F38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0A526-DAC2-487D-A18F-0A9E4538D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3596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9EC4-C99B-47FD-A554-1B2AD20AD9CB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2569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3A93-E1DD-4DAB-989F-E257604D9DDE}" type="datetime1">
              <a:rPr lang="en-GB" smtClean="0"/>
              <a:t>26/06/2015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3222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6FF8-A54D-4145-9A69-37E3FDA47AA2}" type="datetime1">
              <a:rPr lang="en-GB" smtClean="0"/>
              <a:t>26/06/2015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5863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9A0C-5AE3-492E-9FC0-C95831DD5A43}" type="datetime1">
              <a:rPr lang="en-GB" smtClean="0"/>
              <a:t>26/06/2015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13970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A648-EB29-459C-BFAE-2263EC7CC492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4273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ACD03-790B-4870-9C72-0418D24797BF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9347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63BE-9025-4D69-BC77-90192A6428AB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1096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54FF-317D-4451-91D2-CF30D023A4FD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909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0AA8F-E567-4420-8594-68FEF346E90A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8612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7810-D482-482C-8BE9-F43AB136A7F5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725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493610-548A-4D6C-BA4D-9081C25B81FA}" type="datetime1">
              <a:rPr lang="en-GB" smtClean="0"/>
              <a:t>26/06/2015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0A526-DAC2-487D-A18F-0A9E4538D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9674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424" y="2564905"/>
            <a:ext cx="103632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09585-DEBE-4074-8080-8B5C1F479BCE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6"/>
            <a:ext cx="12192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997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B496-41F2-4388-8FA2-144CDCB4AAFE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508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69F39-169B-4FE0-8564-7001560EFB19}" type="datetime1">
              <a:rPr lang="en-GB" smtClean="0"/>
              <a:t>26/06/2015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9639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54363-36C7-4912-B823-C65ECAEBE2AC}" type="datetime1">
              <a:rPr lang="en-GB" smtClean="0"/>
              <a:t>26/06/2015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50833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2E94-C168-4A83-A3C6-AE587EC2FD9C}" type="datetime1">
              <a:rPr lang="en-GB" smtClean="0"/>
              <a:t>26/06/2015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0599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5CC85-F09B-4331-82A7-924712713C82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9164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CA5CB-45D1-4DB0-B6DE-AC9756FB6758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25345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0A278-CDF3-49E2-9498-B64FEBF28446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13153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D7ED0-4999-4397-BAE4-493D6195E10A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984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5288E5-B937-4BB6-96C4-2AF8546B7BC6}" type="datetime1">
              <a:rPr lang="en-GB" smtClean="0"/>
              <a:t>26/06/2015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0A526-DAC2-487D-A18F-0A9E4538D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35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79C27E-08C5-4615-90A3-1D560CAC16E7}" type="datetime1">
              <a:rPr lang="en-GB" smtClean="0"/>
              <a:t>26/06/2015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0A526-DAC2-487D-A18F-0A9E4538D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601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981558-E0C8-4E70-BDC3-A6231005E260}" type="datetime1">
              <a:rPr lang="en-GB" smtClean="0"/>
              <a:t>26/06/2015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0A526-DAC2-487D-A18F-0A9E4538D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94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7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12200467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AE6B98E2-FF3F-46B6-9C08-A448079424CA}" type="datetime1">
              <a:rPr lang="en-GB" smtClean="0"/>
              <a:t>26/06/2015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31B0A526-DAC2-487D-A18F-0A9E4538D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40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0D053-70FE-4B1F-B4C2-8F2753003456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12192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800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B999D0D-DA24-4AFC-82E0-56E77C7F6479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767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12200467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759E1FB1-7D9A-43F7-81C8-79B5F13DD6AD}" type="datetime1">
              <a:rPr lang="en-GB" smtClean="0"/>
              <a:t>26/06/2015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31B0A526-DAC2-487D-A18F-0A9E4538D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91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5A748-4F01-4D0A-84C5-4510F3C13A77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12192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23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1C12E86-7BF0-49D8-8E82-815FC01DEBE5}" type="datetime1">
              <a:rPr lang="en-GB" smtClean="0"/>
              <a:t>26/06/2015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145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about/strategy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70126"/>
            <a:ext cx="10363200" cy="1470025"/>
          </a:xfrm>
        </p:spPr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Strategies for Interdisciplinary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orking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949700"/>
            <a:ext cx="8534400" cy="1752600"/>
          </a:xfrm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June 2015</a:t>
            </a:r>
          </a:p>
          <a:p>
            <a:endParaRPr lang="en-GB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Sandy Sparks</a:t>
            </a:r>
            <a:endParaRPr lang="en-GB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656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35d50322364c5467929d-116d0a662068ba1c259eb7735f950309.r77.cf2.rackcdn.com/Exmaple%20business%20maps/PEST%20Analysis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62" y="2247900"/>
            <a:ext cx="10855205" cy="33651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509000" y="6007100"/>
            <a:ext cx="3314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www.thinkbuzan.com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13488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25500"/>
            <a:ext cx="9994900" cy="800100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Your Strengths for Collaboration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www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vitae.ac.uk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752600"/>
            <a:ext cx="10972800" cy="4889501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 Clarity</a:t>
            </a:r>
            <a:endParaRPr lang="en-GB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Could someone in your department (not your supervisor or close friend) describe your research in simple accurate terms?</a:t>
            </a: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Become Recognisable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Would a key researcher in your field who has attended the same meetings as you in the past be able to identify you by sight?</a:t>
            </a: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Build your Visibility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Does your name or work come up in a web search for your research topic?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52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0" y="990601"/>
            <a:ext cx="10972800" cy="5549900"/>
          </a:xfrm>
        </p:spPr>
        <p:txBody>
          <a:bodyPr>
            <a:no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Identify Ambassadors</a:t>
            </a: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Do the right people know you are interested in collaboration and would they feel comfortable approaching you?</a:t>
            </a: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Has your supervisor/mentor/PI introduced or recommended you to someone? What did you do?</a:t>
            </a: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 Reliable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Could your colleagues recommend you as a potential collaborator based on your current performance?</a:t>
            </a: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Tune in</a:t>
            </a: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do you think the main research question will be in your field in five years time?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37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78001"/>
            <a:ext cx="10972800" cy="4673599"/>
          </a:xfrm>
        </p:spPr>
        <p:txBody>
          <a:bodyPr>
            <a:no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Translate</a:t>
            </a: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Have your described research in interesting and relevant terms to someone from a different faculty in the last six months?</a:t>
            </a: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Interested</a:t>
            </a: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Do you make a habit of talking to other researchers about their work and do you find them interesting?</a:t>
            </a: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Remain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Relevant and Current</a:t>
            </a: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Are your skills or knowledge in short supply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1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1"/>
            <a:ext cx="10972800" cy="4525963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Achieve Status</a:t>
            </a: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When people discuss your work, do they identify you as the architect of the research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Turn on your Radar</a:t>
            </a: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Do you know who could fund your future research interests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Create Opportunities</a:t>
            </a: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Can you think of three possible applications for your expertise outside your current project</a:t>
            </a:r>
            <a:r>
              <a:rPr lang="en-GB" sz="2400" dirty="0"/>
              <a:t>?</a:t>
            </a:r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09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30238"/>
            <a:ext cx="109728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73238"/>
            <a:ext cx="5219700" cy="1574799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are the benefits and opportunities for you of collaborating on research?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530600"/>
            <a:ext cx="513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are the benefits for Your Institution of research collaboration?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4891447"/>
            <a:ext cx="4991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are the benefits for the Funders/RCUK of having collaborative research?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1517471"/>
            <a:ext cx="5524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what are the challenges, pit-falls?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1200" y="3224033"/>
            <a:ext cx="5194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what are the challenges, pit-falls?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91200" y="4566256"/>
            <a:ext cx="5194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what are the challenges</a:t>
            </a:r>
            <a:r>
              <a:rPr lang="en-GB" sz="2400" smtClean="0">
                <a:latin typeface="Arial" panose="020B0604020202020204" pitchFamily="34" charset="0"/>
                <a:cs typeface="Arial" panose="020B0604020202020204" pitchFamily="34" charset="0"/>
              </a:rPr>
              <a:t>, pit-falls?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15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79440"/>
              </p:ext>
            </p:extLst>
          </p:nvPr>
        </p:nvGraphicFramePr>
        <p:xfrm>
          <a:off x="736600" y="2032000"/>
          <a:ext cx="10883900" cy="4000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73500"/>
                <a:gridCol w="3829717"/>
                <a:gridCol w="3180683"/>
              </a:tblGrid>
              <a:tr h="1900766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Institution</a:t>
                      </a:r>
                    </a:p>
                    <a:p>
                      <a:endParaRPr lang="en-GB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Benefits/Opportunities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</a:t>
                      </a:r>
                    </a:p>
                    <a:p>
                      <a:endParaRPr lang="en-GB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Benefits/Opportunities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Funders/RCUK</a:t>
                      </a:r>
                    </a:p>
                    <a:p>
                      <a:endParaRPr lang="en-GB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Benefits/Opportunities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099734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Institution</a:t>
                      </a:r>
                    </a:p>
                    <a:p>
                      <a:endParaRPr lang="en-GB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Challenges/pit-falls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</a:t>
                      </a:r>
                    </a:p>
                    <a:p>
                      <a:endParaRPr lang="en-GB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Challenges/pit-falls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Funders/RCUK</a:t>
                      </a:r>
                    </a:p>
                    <a:p>
                      <a:endParaRPr lang="en-GB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Challenges/pit-falls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151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087438"/>
            <a:ext cx="109728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How to Create/Spot Opportunities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13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PURPOSE 					SUCCESS</a:t>
            </a: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PLAN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PREPARE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07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68338"/>
            <a:ext cx="109728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Plan for session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32001"/>
            <a:ext cx="10972800" cy="4525963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Strategy discussion</a:t>
            </a:r>
          </a:p>
          <a:p>
            <a:pPr marL="0" indent="0">
              <a:buNone/>
            </a:pP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Explore collaboration/interdisciplinary work</a:t>
            </a: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What can you do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Sandy Sparks - June 2015 </a:t>
            </a:r>
          </a:p>
        </p:txBody>
      </p:sp>
    </p:spTree>
    <p:extLst>
      <p:ext uri="{BB962C8B-B14F-4D97-AF65-F5344CB8AC3E}">
        <p14:creationId xmlns:p14="http://schemas.microsoft.com/office/powerpoint/2010/main" val="265477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Strategy </a:t>
            </a:r>
          </a:p>
          <a:p>
            <a:pPr marL="0" indent="0">
              <a:buNone/>
            </a:pPr>
            <a:r>
              <a:rPr lang="en-GB" sz="2400" dirty="0" smtClean="0"/>
              <a:t>Why </a:t>
            </a:r>
            <a:r>
              <a:rPr lang="en-GB" sz="2400" dirty="0"/>
              <a:t>and how your plan will work </a:t>
            </a:r>
            <a:r>
              <a:rPr lang="en-US" sz="2400" dirty="0"/>
              <a:t>in relation to all factors of influence upon the business entity and activity, particularly including competitors, customers and demographics, technology and communications.</a:t>
            </a:r>
            <a:endParaRPr lang="en-GB" sz="2400" dirty="0"/>
          </a:p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Collaboration </a:t>
            </a:r>
            <a:endParaRPr lang="en-GB" sz="2400" b="1" dirty="0" smtClean="0"/>
          </a:p>
          <a:p>
            <a:pPr marL="0" indent="0">
              <a:buNone/>
            </a:pPr>
            <a:r>
              <a:rPr lang="en-GB" sz="2400" dirty="0" smtClean="0"/>
              <a:t>Is </a:t>
            </a:r>
            <a:r>
              <a:rPr lang="en-GB" sz="2400" dirty="0"/>
              <a:t>working with others to do a task and to achieve shared goals</a:t>
            </a:r>
            <a:r>
              <a:rPr lang="en-GB" sz="2400" dirty="0" smtClean="0"/>
              <a:t>.</a:t>
            </a:r>
          </a:p>
          <a:p>
            <a:pPr marL="0" indent="0">
              <a:buNone/>
            </a:pPr>
            <a:endParaRPr lang="en-GB" sz="2400" b="1" dirty="0" smtClean="0"/>
          </a:p>
          <a:p>
            <a:r>
              <a:rPr lang="en-GB" sz="2400" b="1" dirty="0" smtClean="0"/>
              <a:t>Interdisciplinary</a:t>
            </a:r>
            <a:r>
              <a:rPr lang="en-GB" sz="2400" dirty="0" smtClean="0"/>
              <a:t> </a:t>
            </a:r>
          </a:p>
          <a:p>
            <a:pPr marL="0" indent="0">
              <a:buNone/>
            </a:pPr>
            <a:r>
              <a:rPr lang="en-GB" sz="2400" dirty="0" smtClean="0"/>
              <a:t>Involves </a:t>
            </a:r>
            <a:r>
              <a:rPr lang="en-GB" sz="2400" dirty="0"/>
              <a:t>the combining of two or more </a:t>
            </a:r>
            <a:r>
              <a:rPr lang="en-GB" sz="2400" dirty="0" smtClean="0"/>
              <a:t>academic disciplines into </a:t>
            </a:r>
            <a:r>
              <a:rPr lang="en-GB" sz="2400" dirty="0"/>
              <a:t>one activity (e.g., a research project). It is about creating something new by crossing boundaries, and thinking across them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90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668338"/>
            <a:ext cx="109728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Top Tips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4100" y="2425700"/>
            <a:ext cx="97663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Effective networking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Asking lots of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Be prepared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Be responsive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Spot opportunities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Ask for help 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6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120274"/>
              </p:ext>
            </p:extLst>
          </p:nvPr>
        </p:nvGraphicFramePr>
        <p:xfrm>
          <a:off x="330200" y="1587500"/>
          <a:ext cx="11366500" cy="490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3300"/>
                <a:gridCol w="2273300"/>
                <a:gridCol w="2273300"/>
                <a:gridCol w="2273300"/>
                <a:gridCol w="2273300"/>
              </a:tblGrid>
              <a:tr h="1930478">
                <a:tc>
                  <a:txBody>
                    <a:bodyPr/>
                    <a:lstStyle/>
                    <a:p>
                      <a:r>
                        <a:rPr lang="en-GB" dirty="0" smtClean="0"/>
                        <a:t>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What can you give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What do you want? How can it benefit you?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By when? Measure of success.</a:t>
                      </a:r>
                    </a:p>
                    <a:p>
                      <a:r>
                        <a:rPr lang="en-GB" dirty="0" smtClean="0"/>
                        <a:t>Impact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Priority</a:t>
                      </a:r>
                    </a:p>
                    <a:p>
                      <a:r>
                        <a:rPr lang="en-GB" dirty="0" smtClean="0"/>
                        <a:t>A, B, C</a:t>
                      </a:r>
                      <a:endParaRPr lang="en-GB" dirty="0"/>
                    </a:p>
                  </a:txBody>
                  <a:tcPr/>
                </a:tc>
              </a:tr>
              <a:tr h="49528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9528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9528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9528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9528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9528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368800" y="6489700"/>
            <a:ext cx="3860800" cy="254000"/>
          </a:xfrm>
        </p:spPr>
        <p:txBody>
          <a:bodyPr/>
          <a:lstStyle/>
          <a:p>
            <a:r>
              <a:rPr lang="en-GB" dirty="0" smtClean="0"/>
              <a:t>Sandy Sparks - June 2015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419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74800" y="1913065"/>
            <a:ext cx="363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0300" y="1913066"/>
            <a:ext cx="334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Next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070600" y="1913065"/>
            <a:ext cx="12700" cy="44369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74800" y="2381082"/>
            <a:ext cx="815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Sandy Sparks - June 2015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745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54038"/>
            <a:ext cx="109728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Strategy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u="sng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hlinkClick r:id="rId3"/>
            </a:endParaRPr>
          </a:p>
          <a:p>
            <a:pPr marL="0" indent="0">
              <a:buNone/>
            </a:pPr>
            <a:r>
              <a:rPr lang="en-GB" u="sng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GB" u="sng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://www2.warwick.ac.uk/about/strategy/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Strategic Analysis Tools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Pros – Cons</a:t>
            </a: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SWOT</a:t>
            </a: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PEST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5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427678"/>
              </p:ext>
            </p:extLst>
          </p:nvPr>
        </p:nvGraphicFramePr>
        <p:xfrm>
          <a:off x="444500" y="2281766"/>
          <a:ext cx="11341100" cy="366183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670550"/>
                <a:gridCol w="5670550"/>
              </a:tblGrid>
              <a:tr h="523119">
                <a:tc>
                  <a:txBody>
                    <a:bodyPr/>
                    <a:lstStyle/>
                    <a:p>
                      <a:r>
                        <a:rPr lang="en-GB" sz="2300" dirty="0" smtClean="0"/>
                        <a:t>Pros </a:t>
                      </a:r>
                      <a:r>
                        <a:rPr lang="en-GB" sz="2300" dirty="0" smtClean="0"/>
                        <a:t>(for – advantages - positives)</a:t>
                      </a:r>
                      <a:endParaRPr lang="en-GB" sz="2300" dirty="0"/>
                    </a:p>
                  </a:txBody>
                  <a:tcPr marL="115120" marR="115120" marT="57560" marB="57560"/>
                </a:tc>
                <a:tc>
                  <a:txBody>
                    <a:bodyPr/>
                    <a:lstStyle/>
                    <a:p>
                      <a:r>
                        <a:rPr lang="en-GB" sz="2300" dirty="0" smtClean="0"/>
                        <a:t>Cons (against – </a:t>
                      </a:r>
                      <a:r>
                        <a:rPr lang="en-GB" sz="2300" dirty="0" smtClean="0"/>
                        <a:t>disadvantages - negatives)</a:t>
                      </a:r>
                      <a:endParaRPr lang="en-GB" sz="2300" dirty="0"/>
                    </a:p>
                  </a:txBody>
                  <a:tcPr marL="115120" marR="115120" marT="57560" marB="57560"/>
                </a:tc>
              </a:tr>
              <a:tr h="523119">
                <a:tc>
                  <a:txBody>
                    <a:bodyPr/>
                    <a:lstStyle/>
                    <a:p>
                      <a:endParaRPr lang="en-GB" sz="2300" dirty="0"/>
                    </a:p>
                  </a:txBody>
                  <a:tcPr marL="115120" marR="115120" marT="57560" marB="57560"/>
                </a:tc>
                <a:tc>
                  <a:txBody>
                    <a:bodyPr/>
                    <a:lstStyle/>
                    <a:p>
                      <a:endParaRPr lang="en-GB" sz="2300"/>
                    </a:p>
                  </a:txBody>
                  <a:tcPr marL="115120" marR="115120" marT="57560" marB="57560"/>
                </a:tc>
              </a:tr>
              <a:tr h="523119">
                <a:tc>
                  <a:txBody>
                    <a:bodyPr/>
                    <a:lstStyle/>
                    <a:p>
                      <a:endParaRPr lang="en-GB" sz="2300"/>
                    </a:p>
                  </a:txBody>
                  <a:tcPr marL="115120" marR="115120" marT="57560" marB="57560"/>
                </a:tc>
                <a:tc>
                  <a:txBody>
                    <a:bodyPr/>
                    <a:lstStyle/>
                    <a:p>
                      <a:endParaRPr lang="en-GB" sz="2300"/>
                    </a:p>
                  </a:txBody>
                  <a:tcPr marL="115120" marR="115120" marT="57560" marB="57560"/>
                </a:tc>
              </a:tr>
              <a:tr h="523119">
                <a:tc>
                  <a:txBody>
                    <a:bodyPr/>
                    <a:lstStyle/>
                    <a:p>
                      <a:endParaRPr lang="en-GB" sz="2300"/>
                    </a:p>
                  </a:txBody>
                  <a:tcPr marL="115120" marR="115120" marT="57560" marB="57560"/>
                </a:tc>
                <a:tc>
                  <a:txBody>
                    <a:bodyPr/>
                    <a:lstStyle/>
                    <a:p>
                      <a:endParaRPr lang="en-GB" sz="2300"/>
                    </a:p>
                  </a:txBody>
                  <a:tcPr marL="115120" marR="115120" marT="57560" marB="57560"/>
                </a:tc>
              </a:tr>
              <a:tr h="523119">
                <a:tc>
                  <a:txBody>
                    <a:bodyPr/>
                    <a:lstStyle/>
                    <a:p>
                      <a:endParaRPr lang="en-GB" sz="2300"/>
                    </a:p>
                  </a:txBody>
                  <a:tcPr marL="115120" marR="115120" marT="57560" marB="57560"/>
                </a:tc>
                <a:tc>
                  <a:txBody>
                    <a:bodyPr/>
                    <a:lstStyle/>
                    <a:p>
                      <a:endParaRPr lang="en-GB" sz="2300"/>
                    </a:p>
                  </a:txBody>
                  <a:tcPr marL="115120" marR="115120" marT="57560" marB="57560"/>
                </a:tc>
              </a:tr>
              <a:tr h="523119">
                <a:tc>
                  <a:txBody>
                    <a:bodyPr/>
                    <a:lstStyle/>
                    <a:p>
                      <a:endParaRPr lang="en-GB" sz="2300"/>
                    </a:p>
                  </a:txBody>
                  <a:tcPr marL="115120" marR="115120" marT="57560" marB="57560"/>
                </a:tc>
                <a:tc>
                  <a:txBody>
                    <a:bodyPr/>
                    <a:lstStyle/>
                    <a:p>
                      <a:endParaRPr lang="en-GB" sz="2300"/>
                    </a:p>
                  </a:txBody>
                  <a:tcPr marL="115120" marR="115120" marT="57560" marB="57560"/>
                </a:tc>
              </a:tr>
              <a:tr h="523119">
                <a:tc>
                  <a:txBody>
                    <a:bodyPr/>
                    <a:lstStyle/>
                    <a:p>
                      <a:endParaRPr lang="en-GB" sz="2300"/>
                    </a:p>
                  </a:txBody>
                  <a:tcPr marL="115120" marR="115120" marT="57560" marB="57560"/>
                </a:tc>
                <a:tc>
                  <a:txBody>
                    <a:bodyPr/>
                    <a:lstStyle/>
                    <a:p>
                      <a:endParaRPr lang="en-GB" sz="2300" dirty="0"/>
                    </a:p>
                  </a:txBody>
                  <a:tcPr marL="115120" marR="115120" marT="57560" marB="57560"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565" y="1733550"/>
            <a:ext cx="7926070" cy="44577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Sandy Sparks - June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75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The University of 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template_Uni of Warwick</Template>
  <TotalTime>365</TotalTime>
  <Words>620</Words>
  <Application>Microsoft Office PowerPoint</Application>
  <PresentationFormat>Widescreen</PresentationFormat>
  <Paragraphs>164</Paragraphs>
  <Slides>18</Slides>
  <Notes>18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Times New Roman</vt:lpstr>
      <vt:lpstr>Template_The University of Warwick</vt:lpstr>
      <vt:lpstr>1_Custom Design</vt:lpstr>
      <vt:lpstr>Custom Design</vt:lpstr>
      <vt:lpstr>Template_Warwick</vt:lpstr>
      <vt:lpstr>2_Custom Design</vt:lpstr>
      <vt:lpstr>3_Custom Design</vt:lpstr>
      <vt:lpstr>Strategies for Interdisciplinary Working</vt:lpstr>
      <vt:lpstr>Plan for session</vt:lpstr>
      <vt:lpstr>PowerPoint Presentation</vt:lpstr>
      <vt:lpstr>Top Tips</vt:lpstr>
      <vt:lpstr>PowerPoint Presentation</vt:lpstr>
      <vt:lpstr>PowerPoint Presentation</vt:lpstr>
      <vt:lpstr>Strategy</vt:lpstr>
      <vt:lpstr>PowerPoint Presentation</vt:lpstr>
      <vt:lpstr>PowerPoint Presentation</vt:lpstr>
      <vt:lpstr>PowerPoint Presentation</vt:lpstr>
      <vt:lpstr>Your Strengths for Collaboration         www. vitae.ac.uk</vt:lpstr>
      <vt:lpstr>PowerPoint Presentation</vt:lpstr>
      <vt:lpstr>PowerPoint Presentation</vt:lpstr>
      <vt:lpstr>PowerPoint Presentation</vt:lpstr>
      <vt:lpstr>Collaboration</vt:lpstr>
      <vt:lpstr>PowerPoint Presentation</vt:lpstr>
      <vt:lpstr>How to Create/Spot Opportunities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Strategies for Interdisciplinary Working</dc:title>
  <dc:creator>Wanczarskyj, Angelina</dc:creator>
  <cp:lastModifiedBy>Sparks, Sandra</cp:lastModifiedBy>
  <cp:revision>33</cp:revision>
  <cp:lastPrinted>2015-06-25T06:51:00Z</cp:lastPrinted>
  <dcterms:created xsi:type="dcterms:W3CDTF">2015-06-24T12:13:37Z</dcterms:created>
  <dcterms:modified xsi:type="dcterms:W3CDTF">2015-06-26T10:09:02Z</dcterms:modified>
</cp:coreProperties>
</file>