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709" r:id="rId2"/>
  </p:sldMasterIdLst>
  <p:notesMasterIdLst>
    <p:notesMasterId r:id="rId13"/>
  </p:notesMasterIdLst>
  <p:handoutMasterIdLst>
    <p:handoutMasterId r:id="rId14"/>
  </p:handoutMasterIdLst>
  <p:sldIdLst>
    <p:sldId id="269" r:id="rId3"/>
    <p:sldId id="315" r:id="rId4"/>
    <p:sldId id="316" r:id="rId5"/>
    <p:sldId id="317" r:id="rId6"/>
    <p:sldId id="318" r:id="rId7"/>
    <p:sldId id="319" r:id="rId8"/>
    <p:sldId id="322" r:id="rId9"/>
    <p:sldId id="321" r:id="rId10"/>
    <p:sldId id="320" r:id="rId11"/>
    <p:sldId id="324" r:id="rId12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2" autoAdjust="0"/>
    <p:restoredTop sz="90929"/>
  </p:normalViewPr>
  <p:slideViewPr>
    <p:cSldViewPr showGuides="1">
      <p:cViewPr varScale="1">
        <p:scale>
          <a:sx n="154" d="100"/>
          <a:sy n="154" d="100"/>
        </p:scale>
        <p:origin x="36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5700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0663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71653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95743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8533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90421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47421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47421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DV\EXTERNAL AFFAIRS - University Marketing\Branding\Brand Implementation Programme\templates\work in progress PPT\Graphics\16_9\16-9_split_8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8051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597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737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135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2322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233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95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24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:\DV\EXTERNAL AFFAIRS - University Marketing\Branding\Brand Implementation Programme\templates\work in progress PPT\Graphics\16_9\16-9_split_6-12_sky_blue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7948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4800600"/>
            <a:ext cx="5868144" cy="342900"/>
          </a:xfr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GB" altLang="en-US" smtClean="0"/>
              <a:t>Ethics Workshop 11 November 2016</a:t>
            </a: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14052" y="4800600"/>
            <a:ext cx="1905000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Ethics Workshop 11 November 2016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2FC1F5-3F11-4F4C-98D3-E04A951B33C5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87529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smtClean="0"/>
              <a:t>Ethics Workshop 11 November 2016</a:t>
            </a: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79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64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236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21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altLang="en-US" smtClean="0"/>
              <a:t>Ethics Workshop 11 November 2016</a:t>
            </a: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3" name="Picture 2" descr="M:\DV\EXTERNAL AFFAIRS - University Marketing\Branding\Brand Implementation Programme\templates\work in progress PPT\Graphics\16_9\16-9_W_line_sky_blue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31500"/>
            <a:ext cx="9144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708" r:id="rId4"/>
    <p:sldLayoutId id="2147483677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8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Ethics Workshop 11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E79B4-963D-464F-BFF4-80C22ECD5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64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3435846"/>
            <a:ext cx="7056784" cy="972108"/>
          </a:xfrm>
        </p:spPr>
        <p:txBody>
          <a:bodyPr/>
          <a:lstStyle/>
          <a:p>
            <a:r>
              <a:rPr lang="en-GB" altLang="en-US" sz="2800" dirty="0" smtClean="0"/>
              <a:t>Ethics Workshop 11 November 2016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4227934"/>
            <a:ext cx="6400800" cy="995474"/>
          </a:xfrm>
        </p:spPr>
        <p:txBody>
          <a:bodyPr/>
          <a:lstStyle/>
          <a:p>
            <a:r>
              <a:rPr lang="en-GB" sz="2400" dirty="0" smtClean="0"/>
              <a:t>Mike Joy and Jane Sinclair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Department of Computer Science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Technology and Ethics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600" dirty="0" smtClean="0"/>
              <a:t>What technological solutions are there to ethical problems in our fields?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How big is the plagiarism problem?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What about source code </a:t>
            </a:r>
            <a:r>
              <a:rPr lang="en-GB" sz="1600" dirty="0" err="1" smtClean="0"/>
              <a:t>plagiariasm</a:t>
            </a:r>
            <a:r>
              <a:rPr lang="en-GB" sz="1600" dirty="0" smtClean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Does </a:t>
            </a:r>
            <a:r>
              <a:rPr lang="en-GB" sz="1600" dirty="0" err="1" smtClean="0"/>
              <a:t>TurnitIn</a:t>
            </a:r>
            <a:r>
              <a:rPr lang="en-GB" sz="1600" dirty="0" smtClean="0"/>
              <a:t> help or hinder?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What ethical issues arise when the technology makes the decisions (</a:t>
            </a:r>
            <a:r>
              <a:rPr lang="en-GB" sz="1600" dirty="0" err="1" smtClean="0"/>
              <a:t>eg</a:t>
            </a:r>
            <a:r>
              <a:rPr lang="en-GB" sz="1600" smtClean="0"/>
              <a:t>: adaptation)</a:t>
            </a: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4629150"/>
            <a:ext cx="5868144" cy="342900"/>
          </a:xfrm>
        </p:spPr>
        <p:txBody>
          <a:bodyPr/>
          <a:lstStyle/>
          <a:p>
            <a:pPr algn="l"/>
            <a:r>
              <a:rPr lang="en-GB" altLang="en-US" smtClean="0"/>
              <a:t>Ethics Workshop 11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4621374"/>
            <a:ext cx="1905000" cy="342900"/>
          </a:xfrm>
        </p:spPr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048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Agenda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600" dirty="0" smtClean="0"/>
              <a:t>09:30-9:45		Refreshments</a:t>
            </a:r>
          </a:p>
          <a:p>
            <a:pPr marL="0" indent="0">
              <a:buNone/>
            </a:pPr>
            <a:r>
              <a:rPr lang="en-GB" sz="1600" dirty="0" smtClean="0"/>
              <a:t>09:45-10:45	Research ethics – theory and practice (Jane Sinclair and Mike Joy</a:t>
            </a:r>
            <a:r>
              <a:rPr lang="en-GB" sz="1600" dirty="0" smtClean="0"/>
              <a:t>)</a:t>
            </a:r>
          </a:p>
          <a:p>
            <a:pPr marL="0" indent="0">
              <a:buNone/>
            </a:pPr>
            <a:r>
              <a:rPr lang="en-GB" sz="1600" dirty="0" smtClean="0"/>
              <a:t>10:45-11:00	Focus groups and coffee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11:00-11:15</a:t>
            </a:r>
            <a:r>
              <a:rPr lang="en-GB" sz="1600" dirty="0" smtClean="0"/>
              <a:t>	Ethics and online research (Mick Hammond)</a:t>
            </a:r>
          </a:p>
          <a:p>
            <a:pPr marL="0" indent="0">
              <a:buNone/>
            </a:pPr>
            <a:r>
              <a:rPr lang="en-GB" sz="1600" dirty="0" smtClean="0"/>
              <a:t>11:15-11:35</a:t>
            </a:r>
            <a:r>
              <a:rPr lang="en-GB" sz="1600" dirty="0" smtClean="0"/>
              <a:t>	</a:t>
            </a:r>
            <a:r>
              <a:rPr lang="en-GB" sz="1600" dirty="0" err="1" smtClean="0"/>
              <a:t>PlagiarWISe</a:t>
            </a:r>
            <a:r>
              <a:rPr lang="en-GB" sz="1600" dirty="0" smtClean="0"/>
              <a:t> (Julie Robinson and Chris Bradford)</a:t>
            </a:r>
          </a:p>
          <a:p>
            <a:pPr marL="0" indent="0">
              <a:buNone/>
            </a:pPr>
            <a:r>
              <a:rPr lang="en-GB" sz="1600" dirty="0" smtClean="0"/>
              <a:t>11:35-12:00	Technical solutions </a:t>
            </a:r>
            <a:r>
              <a:rPr lang="en-GB" sz="1600" dirty="0"/>
              <a:t>and challenges (Mike Joy and Jane </a:t>
            </a:r>
            <a:r>
              <a:rPr lang="en-GB" sz="1600" dirty="0" smtClean="0"/>
              <a:t>Sinclair)</a:t>
            </a:r>
          </a:p>
          <a:p>
            <a:pPr marL="0" indent="0">
              <a:buNone/>
            </a:pPr>
            <a:r>
              <a:rPr lang="en-GB" sz="1600" dirty="0" smtClean="0"/>
              <a:t>12:00		End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4629150"/>
            <a:ext cx="5868144" cy="342900"/>
          </a:xfrm>
        </p:spPr>
        <p:txBody>
          <a:bodyPr/>
          <a:lstStyle/>
          <a:p>
            <a:pPr algn="l"/>
            <a:r>
              <a:rPr lang="en-GB" altLang="en-US" smtClean="0"/>
              <a:t>Ethics Workshop 11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4621374"/>
            <a:ext cx="1905000" cy="342900"/>
          </a:xfrm>
        </p:spPr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825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What is Ethics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600" dirty="0"/>
              <a:t>A quick look at the area and some of the main issues that affect </a:t>
            </a:r>
            <a:r>
              <a:rPr lang="en-GB" sz="1600" dirty="0" smtClean="0"/>
              <a:t>universities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Definitions of Ethics? Moral theories?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Utilitarianism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Deontology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In the research context, practical doctrine of “do no harm”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</a:rPr>
              <a:t>A</a:t>
            </a:r>
            <a:r>
              <a:rPr lang="en-GB" sz="1600" dirty="0" smtClean="0">
                <a:solidFill>
                  <a:srgbClr val="FF0000"/>
                </a:solidFill>
              </a:rPr>
              <a:t>ny other viewpoints?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4629150"/>
            <a:ext cx="5868144" cy="342900"/>
          </a:xfrm>
        </p:spPr>
        <p:txBody>
          <a:bodyPr/>
          <a:lstStyle/>
          <a:p>
            <a:pPr algn="l"/>
            <a:r>
              <a:rPr lang="en-GB" altLang="en-US" smtClean="0"/>
              <a:t>Ethics Workshop 11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4621374"/>
            <a:ext cx="1905000" cy="342900"/>
          </a:xfrm>
        </p:spPr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2663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I</a:t>
            </a:r>
            <a:r>
              <a:rPr lang="en-GB" sz="4000" dirty="0" smtClean="0"/>
              <a:t>ssues affecting Ethics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600" dirty="0"/>
              <a:t>Issues affecting the use of learning technology more generally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“Do no harm”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Issues </a:t>
            </a:r>
            <a:r>
              <a:rPr lang="en-GB" sz="1600" dirty="0"/>
              <a:t>relating to wider staff/ student activity and ethical </a:t>
            </a:r>
            <a:r>
              <a:rPr lang="en-GB" sz="1600" dirty="0" smtClean="0"/>
              <a:t>behaviour: e.g</a:t>
            </a:r>
            <a:r>
              <a:rPr lang="en-GB" sz="1600" dirty="0"/>
              <a:t>., fabricating data; </a:t>
            </a:r>
            <a:r>
              <a:rPr lang="en-GB" sz="1600" dirty="0" smtClean="0"/>
              <a:t>plagiarism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Research plan is viable, coherent and meaningful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The context is learning and educational technologies: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Participants </a:t>
            </a:r>
            <a:r>
              <a:rPr lang="en-GB" sz="1600" dirty="0"/>
              <a:t>understanding/having </a:t>
            </a:r>
            <a:r>
              <a:rPr lang="en-GB" sz="1600" dirty="0" smtClean="0"/>
              <a:t>control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Educational </a:t>
            </a:r>
            <a:r>
              <a:rPr lang="en-GB" sz="1600" dirty="0"/>
              <a:t>research issue of not disadvantaging any </a:t>
            </a:r>
            <a:r>
              <a:rPr lang="en-GB" sz="1600" dirty="0" smtClean="0"/>
              <a:t>students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Ethical issues of adaptive technology and </a:t>
            </a:r>
            <a:r>
              <a:rPr lang="en-GB" sz="1600" dirty="0" err="1" smtClean="0"/>
              <a:t>targetted</a:t>
            </a:r>
            <a:r>
              <a:rPr lang="en-GB" sz="1600" dirty="0" smtClean="0"/>
              <a:t> decisions?</a:t>
            </a: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</a:rPr>
              <a:t>A</a:t>
            </a:r>
            <a:r>
              <a:rPr lang="en-GB" sz="1600" dirty="0" smtClean="0">
                <a:solidFill>
                  <a:srgbClr val="FF0000"/>
                </a:solidFill>
              </a:rPr>
              <a:t>ny other issues?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4629150"/>
            <a:ext cx="5868144" cy="342900"/>
          </a:xfrm>
        </p:spPr>
        <p:txBody>
          <a:bodyPr/>
          <a:lstStyle/>
          <a:p>
            <a:pPr algn="l"/>
            <a:r>
              <a:rPr lang="en-GB" altLang="en-US" smtClean="0"/>
              <a:t>Ethics Workshop 11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4621374"/>
            <a:ext cx="1905000" cy="342900"/>
          </a:xfrm>
        </p:spPr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880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Obtaining Consent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What activities do we have to get consent for</a:t>
            </a:r>
            <a:r>
              <a:rPr lang="en-GB" sz="1600" dirty="0" smtClean="0"/>
              <a:t>?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Why </a:t>
            </a:r>
            <a:r>
              <a:rPr lang="en-GB" sz="1600" dirty="0"/>
              <a:t>is it vital to obtain consent</a:t>
            </a:r>
            <a:r>
              <a:rPr lang="en-GB" sz="1600" dirty="0" smtClean="0"/>
              <a:t>?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What </a:t>
            </a:r>
            <a:r>
              <a:rPr lang="en-GB" sz="1600" dirty="0"/>
              <a:t>is the university process</a:t>
            </a:r>
            <a:r>
              <a:rPr lang="en-GB" sz="1600" dirty="0" smtClean="0"/>
              <a:t>?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What </a:t>
            </a:r>
            <a:r>
              <a:rPr lang="en-GB" sz="1600" dirty="0"/>
              <a:t>are they looking for</a:t>
            </a:r>
            <a:r>
              <a:rPr lang="en-GB" sz="1600" dirty="0" smtClean="0"/>
              <a:t>?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/>
              <a:t>need for it to appear as </a:t>
            </a:r>
            <a:r>
              <a:rPr lang="en-GB" sz="1600" dirty="0" smtClean="0"/>
              <a:t>“valid research”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Convincing </a:t>
            </a:r>
            <a:r>
              <a:rPr lang="en-GB" sz="1600" dirty="0"/>
              <a:t>documentation balanced with the need to apply </a:t>
            </a:r>
            <a:r>
              <a:rPr lang="en-GB" sz="1600" dirty="0" smtClean="0"/>
              <a:t>early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Length of time for the process to complete (problem?)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Trivial objections (problem?)</a:t>
            </a:r>
          </a:p>
          <a:p>
            <a:pPr marL="0" indent="0">
              <a:buNone/>
            </a:pPr>
            <a:endParaRPr lang="en-GB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</a:rPr>
              <a:t>A</a:t>
            </a:r>
            <a:r>
              <a:rPr lang="en-GB" sz="1600" dirty="0" smtClean="0">
                <a:solidFill>
                  <a:srgbClr val="FF0000"/>
                </a:solidFill>
              </a:rPr>
              <a:t>ny other big issues?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4629150"/>
            <a:ext cx="5868144" cy="342900"/>
          </a:xfrm>
        </p:spPr>
        <p:txBody>
          <a:bodyPr/>
          <a:lstStyle/>
          <a:p>
            <a:pPr algn="l"/>
            <a:r>
              <a:rPr lang="en-GB" altLang="en-US" smtClean="0"/>
              <a:t>Ethics Workshop 11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4621374"/>
            <a:ext cx="1905000" cy="342900"/>
          </a:xfrm>
        </p:spPr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6419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Focus Groups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Describe to each other your (</a:t>
            </a:r>
            <a:r>
              <a:rPr lang="en-GB" sz="1600" dirty="0" smtClean="0"/>
              <a:t>current or a previous) project </a:t>
            </a:r>
            <a:r>
              <a:rPr lang="en-GB" sz="1600" dirty="0"/>
              <a:t>and outline the ethical issues involved with it</a:t>
            </a:r>
            <a:r>
              <a:rPr lang="en-GB" sz="1600" dirty="0" smtClean="0"/>
              <a:t>.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Tell </a:t>
            </a:r>
            <a:r>
              <a:rPr lang="en-GB" sz="1600" dirty="0"/>
              <a:t>your group about the process of applying for consent in the university as you experienced </a:t>
            </a:r>
            <a:r>
              <a:rPr lang="en-GB" sz="1600" dirty="0" smtClean="0"/>
              <a:t>it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Questions for feedback to the main group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Are there </a:t>
            </a:r>
            <a:r>
              <a:rPr lang="en-GB" sz="1600" dirty="0"/>
              <a:t>any difficulties either in understanding what </a:t>
            </a:r>
            <a:r>
              <a:rPr lang="en-GB" sz="1600" dirty="0" smtClean="0"/>
              <a:t>is required/what consent is needed in the current ethical consent process?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Can you suggest ways to improve or streamline the university </a:t>
            </a:r>
            <a:r>
              <a:rPr lang="en-GB" sz="1600" dirty="0"/>
              <a:t>process</a:t>
            </a:r>
            <a:r>
              <a:rPr lang="en-GB" sz="1600" dirty="0" smtClean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Do you think it is ethical to trial learning technology on one part of a group (randomised trials approach)? If not, how can we obtain evidence that it is having a positive effect?</a:t>
            </a:r>
          </a:p>
          <a:p>
            <a:pPr marL="0" indent="0">
              <a:buNone/>
            </a:pPr>
            <a:endParaRPr lang="en-GB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4629150"/>
            <a:ext cx="5868144" cy="342900"/>
          </a:xfrm>
        </p:spPr>
        <p:txBody>
          <a:bodyPr/>
          <a:lstStyle/>
          <a:p>
            <a:pPr algn="l"/>
            <a:r>
              <a:rPr lang="en-GB" altLang="en-US" smtClean="0"/>
              <a:t>Ethics Workshop 11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4621374"/>
            <a:ext cx="1905000" cy="342900"/>
          </a:xfrm>
        </p:spPr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828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Ethics and online research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Mick Hammond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GB" altLang="en-US" smtClean="0"/>
              <a:t>Ethics Workshop 11 November 2016</a:t>
            </a:r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34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Coffee Break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15 minutes please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GB" altLang="en-US" smtClean="0"/>
              <a:t>Ethics Workshop 11 November 2016</a:t>
            </a:r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774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err="1" smtClean="0"/>
              <a:t>PlagiarWISe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2400" dirty="0" smtClean="0"/>
              <a:t>Julie </a:t>
            </a:r>
            <a:r>
              <a:rPr lang="en-GB" sz="2400" dirty="0"/>
              <a:t>Robinson and Chris </a:t>
            </a:r>
            <a:r>
              <a:rPr lang="en-GB" sz="2400" dirty="0" smtClean="0"/>
              <a:t>Bradford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4629150"/>
            <a:ext cx="5868144" cy="342900"/>
          </a:xfrm>
        </p:spPr>
        <p:txBody>
          <a:bodyPr/>
          <a:lstStyle/>
          <a:p>
            <a:pPr algn="l"/>
            <a:r>
              <a:rPr lang="en-GB" altLang="en-US" smtClean="0"/>
              <a:t>Ethics Workshop 11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4621374"/>
            <a:ext cx="1905000" cy="342900"/>
          </a:xfrm>
        </p:spPr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730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warwick_16-9_sky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template_warwick_16-9_skyblue_2810</Template>
  <TotalTime>18204</TotalTime>
  <Words>448</Words>
  <Application>Microsoft Office PowerPoint</Application>
  <PresentationFormat>On-screen Show (16:9)</PresentationFormat>
  <Paragraphs>98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template_warwick_16-9_skyblue</vt:lpstr>
      <vt:lpstr>Custom Design</vt:lpstr>
      <vt:lpstr>Ethics Workshop 11 November 2016</vt:lpstr>
      <vt:lpstr>Agenda</vt:lpstr>
      <vt:lpstr>What is Ethics</vt:lpstr>
      <vt:lpstr>Issues affecting Ethics</vt:lpstr>
      <vt:lpstr>Obtaining Consent</vt:lpstr>
      <vt:lpstr>Focus Groups</vt:lpstr>
      <vt:lpstr>Ethics and online research</vt:lpstr>
      <vt:lpstr>Coffee Break</vt:lpstr>
      <vt:lpstr>PlagiarWISe</vt:lpstr>
      <vt:lpstr>Technology and Ethics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Joy</dc:creator>
  <cp:lastModifiedBy>Joy, Mike</cp:lastModifiedBy>
  <cp:revision>82</cp:revision>
  <cp:lastPrinted>2001-12-07T16:14:49Z</cp:lastPrinted>
  <dcterms:created xsi:type="dcterms:W3CDTF">2015-12-29T14:13:58Z</dcterms:created>
  <dcterms:modified xsi:type="dcterms:W3CDTF">2016-11-11T11:59:54Z</dcterms:modified>
</cp:coreProperties>
</file>