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78" r:id="rId4"/>
    <p:sldId id="279" r:id="rId5"/>
    <p:sldId id="284" r:id="rId6"/>
    <p:sldId id="258" r:id="rId7"/>
    <p:sldId id="259" r:id="rId8"/>
    <p:sldId id="277" r:id="rId9"/>
    <p:sldId id="262" r:id="rId10"/>
    <p:sldId id="263" r:id="rId11"/>
    <p:sldId id="264" r:id="rId12"/>
    <p:sldId id="260" r:id="rId13"/>
    <p:sldId id="280" r:id="rId14"/>
    <p:sldId id="281" r:id="rId15"/>
    <p:sldId id="282" r:id="rId16"/>
    <p:sldId id="269" r:id="rId17"/>
    <p:sldId id="261" r:id="rId18"/>
    <p:sldId id="266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88034" autoAdjust="0"/>
  </p:normalViewPr>
  <p:slideViewPr>
    <p:cSldViewPr snapToGrid="0">
      <p:cViewPr varScale="1">
        <p:scale>
          <a:sx n="78" d="100"/>
          <a:sy n="78" d="100"/>
        </p:scale>
        <p:origin x="-114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67D78-CE1F-4ABC-A89D-A6D809B45C1E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9D93B-D0D3-4AC0-A8FD-74A87B189C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825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9D93B-D0D3-4AC0-A8FD-74A87B189C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0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with which individuals’ strategies of practices are associated. These strategies are in continuous flow with the constraints and conditions that characterise participants’ existences and personal trajectories.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9D93B-D0D3-4AC0-A8FD-74A87B189C1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76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with which individuals’ strategies of practices are associated. These strategies are in continuous flow with the constraints and conditions that characterise participants’ existences and personal trajectories.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9D93B-D0D3-4AC0-A8FD-74A87B189C1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76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Hence, the importance Bourdieu placed on the interdependence of theoretical and empirical work in continuously challenging and informing each other.  </a:t>
            </a:r>
            <a:endParaRPr lang="en-GB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9D93B-D0D3-4AC0-A8FD-74A87B189C1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704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combination of habitus and narrative inquiry as a research method can result in both a tool and a lens for understanding the longitudinal and lateral aspects of practices through reflective action.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9D93B-D0D3-4AC0-A8FD-74A87B189C1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313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88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3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55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78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2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19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16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93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44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0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2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5F66-724F-48A3-B5B4-14B6267F8FEF}" type="datetimeFigureOut">
              <a:rPr lang="en-GB" smtClean="0"/>
              <a:t>29/08/2017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20010-239C-4D91-A448-E3794590D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17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Theorising educational research </a:t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The application of habitus in </a:t>
            </a:r>
            <a:r>
              <a:rPr lang="en-GB" b="1" dirty="0" smtClean="0"/>
              <a:t>academic practice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1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3837"/>
            <a:ext cx="10515600" cy="1325563"/>
          </a:xfrm>
        </p:spPr>
        <p:txBody>
          <a:bodyPr/>
          <a:lstStyle/>
          <a:p>
            <a:r>
              <a:rPr lang="en-GB" b="1" dirty="0" smtClean="0"/>
              <a:t>Habitus 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903927"/>
          </a:xfrm>
        </p:spPr>
        <p:txBody>
          <a:bodyPr/>
          <a:lstStyle/>
          <a:p>
            <a:r>
              <a:rPr lang="en-GB" dirty="0" smtClean="0"/>
              <a:t>Durable and transposable 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999462"/>
          </a:xfrm>
        </p:spPr>
        <p:txBody>
          <a:bodyPr/>
          <a:lstStyle/>
          <a:p>
            <a:r>
              <a:rPr lang="en-GB" dirty="0" smtClean="0"/>
              <a:t>Transformative and regenerative 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30302" y="3157000"/>
            <a:ext cx="5841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Dispositions </a:t>
            </a:r>
            <a:endParaRPr lang="en-GB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551933" y="4424209"/>
            <a:ext cx="7849190" cy="1077218"/>
            <a:chOff x="2527293" y="5302033"/>
            <a:chExt cx="7849190" cy="1077218"/>
          </a:xfrm>
        </p:grpSpPr>
        <p:sp>
          <p:nvSpPr>
            <p:cNvPr id="7" name="Rectangle 6"/>
            <p:cNvSpPr/>
            <p:nvPr/>
          </p:nvSpPr>
          <p:spPr>
            <a:xfrm>
              <a:off x="2527293" y="5302033"/>
              <a:ext cx="2405462" cy="1077218"/>
            </a:xfrm>
            <a:prstGeom prst="rect">
              <a:avLst/>
            </a:prstGeom>
            <a:solidFill>
              <a:srgbClr val="FF339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3200" i="1" dirty="0" smtClean="0"/>
                <a:t>Primary habitus</a:t>
              </a:r>
              <a:endParaRPr lang="en-US" altLang="en-US" sz="3200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71021" y="5302033"/>
              <a:ext cx="2405462" cy="1077218"/>
            </a:xfrm>
            <a:prstGeom prst="rect">
              <a:avLst/>
            </a:prstGeom>
            <a:solidFill>
              <a:srgbClr val="FF339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3200" i="1" dirty="0" smtClean="0"/>
                <a:t>Secondary  habitus</a:t>
              </a:r>
              <a:endParaRPr lang="en-US" altLang="en-US" sz="3200" dirty="0" smtClean="0"/>
            </a:p>
          </p:txBody>
        </p:sp>
        <p:sp>
          <p:nvSpPr>
            <p:cNvPr id="3" name="Left-Right Arrow 2"/>
            <p:cNvSpPr/>
            <p:nvPr/>
          </p:nvSpPr>
          <p:spPr>
            <a:xfrm>
              <a:off x="5693664" y="5598326"/>
              <a:ext cx="1216152" cy="484632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2640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2114" y="19139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Through which mechanisms can we </a:t>
            </a:r>
            <a:r>
              <a:rPr lang="en-GB" b="1" i="1" dirty="0" smtClean="0"/>
              <a:t>apply</a:t>
            </a:r>
            <a:r>
              <a:rPr lang="en-GB" dirty="0" smtClean="0"/>
              <a:t> and </a:t>
            </a:r>
            <a:r>
              <a:rPr lang="en-GB" b="1" i="1" dirty="0" smtClean="0"/>
              <a:t>conceptualise</a:t>
            </a:r>
            <a:r>
              <a:rPr lang="en-GB" dirty="0" smtClean="0"/>
              <a:t> habitus as part of the research process?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42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</a:t>
            </a:r>
            <a:r>
              <a:rPr lang="en-GB" i="1" dirty="0" smtClean="0"/>
              <a:t>Outline of a Theory of Practice</a:t>
            </a:r>
            <a:r>
              <a:rPr lang="en-GB" dirty="0" smtClean="0"/>
              <a:t>,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98041"/>
            <a:ext cx="10515600" cy="1828801"/>
          </a:xfrm>
          <a:solidFill>
            <a:srgbClr val="FF3399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000" dirty="0" smtClean="0"/>
              <a:t>Bourdieu defends </a:t>
            </a:r>
            <a:r>
              <a:rPr lang="en-GB" sz="4000" dirty="0"/>
              <a:t>the </a:t>
            </a:r>
            <a:r>
              <a:rPr lang="en-GB" sz="4000" b="1" i="1" dirty="0"/>
              <a:t>flexibility of the research process </a:t>
            </a:r>
            <a:r>
              <a:rPr lang="en-GB" sz="4000" dirty="0"/>
              <a:t>as a form of </a:t>
            </a:r>
            <a:r>
              <a:rPr lang="en-GB" sz="4000" b="1" i="1" dirty="0"/>
              <a:t>challenging assumptions </a:t>
            </a:r>
            <a:r>
              <a:rPr lang="en-GB" sz="4000" dirty="0"/>
              <a:t>and rectifying taken for granted conceptions. </a:t>
            </a:r>
            <a:endParaRPr lang="en-GB" sz="4000" dirty="0" smtClean="0"/>
          </a:p>
          <a:p>
            <a:pPr marL="0" indent="0">
              <a:buNone/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29455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21342"/>
            <a:ext cx="10515600" cy="1845623"/>
          </a:xfrm>
          <a:solidFill>
            <a:srgbClr val="CCFF99"/>
          </a:solidFill>
        </p:spPr>
        <p:txBody>
          <a:bodyPr/>
          <a:lstStyle/>
          <a:p>
            <a:pPr marL="0" indent="0">
              <a:buNone/>
            </a:pPr>
            <a:r>
              <a:rPr lang="en-GB" dirty="0"/>
              <a:t>Knowledge does not merely depend (…) on a particular standpoint an observer “situated in space and time” takes up on the object. The knowing subject (…) constitutes practical activity as an object of observation and analysis, a representation (Bourdieu, 1977, p. 2).</a:t>
            </a:r>
            <a:endParaRPr lang="en-GB" dirty="0" smtClean="0">
              <a:effectLst/>
            </a:endParaRPr>
          </a:p>
          <a:p>
            <a:pPr marL="0" indent="0">
              <a:buNone/>
            </a:pPr>
            <a:endParaRPr lang="en-GB" dirty="0" smtClean="0">
              <a:effectLst/>
            </a:endParaRP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021976" y="872280"/>
            <a:ext cx="10757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ym typeface="Wingdings" panose="05000000000000000000" pitchFamily="2" charset="2"/>
              </a:rPr>
              <a:t>Narrative inquiry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800" dirty="0">
                <a:sym typeface="Wingdings" panose="05000000000000000000" pitchFamily="2" charset="2"/>
              </a:rPr>
              <a:t>Accessing personal </a:t>
            </a:r>
            <a:r>
              <a:rPr lang="en-GB" sz="2800" dirty="0" smtClean="0">
                <a:sym typeface="Wingdings" panose="05000000000000000000" pitchFamily="2" charset="2"/>
              </a:rPr>
              <a:t>trajectories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/>
              <a:t>longitudinal and lateral aspects of practices through reflective </a:t>
            </a:r>
            <a:r>
              <a:rPr lang="en-GB" sz="2800" dirty="0" smtClean="0"/>
              <a:t>action</a:t>
            </a:r>
            <a:endParaRPr lang="en-GB" sz="2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63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2920"/>
            <a:ext cx="10515600" cy="2009396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i="1" dirty="0"/>
              <a:t>The ontological and epistemological difference between their digital dispositions and their academic position encourages the discursive reflection of established practices as explicit criticism of dominating </a:t>
            </a:r>
            <a:r>
              <a:rPr lang="en-GB" sz="3600" i="1" dirty="0" smtClean="0"/>
              <a:t>norms </a:t>
            </a:r>
            <a:r>
              <a:rPr lang="en-GB" sz="3600" dirty="0" smtClean="0"/>
              <a:t>(Costa, 2015).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1402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2980"/>
            <a:ext cx="10515600" cy="5193983"/>
          </a:xfrm>
        </p:spPr>
        <p:txBody>
          <a:bodyPr/>
          <a:lstStyle/>
          <a:p>
            <a:r>
              <a:rPr lang="en-GB" sz="3600" dirty="0" smtClean="0"/>
              <a:t>Dispositions as a representation of habitus can be regarded as a tacit understanding of the field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3600" dirty="0" smtClean="0">
                <a:sym typeface="Wingdings" panose="05000000000000000000" pitchFamily="2" charset="2"/>
              </a:rPr>
              <a:t> </a:t>
            </a:r>
            <a:r>
              <a:rPr lang="en-GB" sz="3600" b="1" dirty="0" smtClean="0">
                <a:sym typeface="Wingdings" panose="05000000000000000000" pitchFamily="2" charset="2"/>
              </a:rPr>
              <a:t>Crisis of meaning </a:t>
            </a:r>
            <a:r>
              <a:rPr lang="en-GB" sz="3600" dirty="0" smtClean="0">
                <a:sym typeface="Wingdings" panose="05000000000000000000" pitchFamily="2" charset="2"/>
              </a:rPr>
              <a:t>makes a (changing) habitus explicit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8490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If habitus</a:t>
            </a:r>
            <a:r>
              <a:rPr lang="en-GB" i="1" dirty="0"/>
              <a:t> </a:t>
            </a:r>
            <a:r>
              <a:rPr lang="en-GB" dirty="0"/>
              <a:t>justifies and produces social actions and practices, then it must also account for change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359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51045" y="2316213"/>
            <a:ext cx="9689910" cy="3242426"/>
          </a:xfrm>
          <a:prstGeom prst="rect">
            <a:avLst/>
          </a:prstGeom>
          <a:solidFill>
            <a:srgbClr val="FF3399"/>
          </a:solidFill>
        </p:spPr>
        <p:txBody>
          <a:bodyPr wrap="square">
            <a:spAutoFit/>
          </a:bodyPr>
          <a:lstStyle/>
          <a:p>
            <a:pPr marL="914400" marR="1051560">
              <a:lnSpc>
                <a:spcPct val="115000"/>
              </a:lnSpc>
              <a:spcAft>
                <a:spcPts val="0"/>
              </a:spcAft>
            </a:pPr>
            <a:r>
              <a:rPr lang="en-GB" sz="3200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the habitus makes possible the </a:t>
            </a:r>
            <a:r>
              <a:rPr lang="en-GB" sz="3200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free production </a:t>
            </a:r>
            <a:r>
              <a:rPr lang="en-GB" sz="3200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of all the thoughts, perceptions and actions inherent in the particular conditions of its production – and only those (</a:t>
            </a:r>
            <a:r>
              <a:rPr lang="en-GB" sz="3200" dirty="0" smtClean="0">
                <a:solidFill>
                  <a:schemeClr val="bg1"/>
                </a:solidFill>
              </a:rPr>
              <a:t>Bourdieu, 1990, </a:t>
            </a:r>
            <a:r>
              <a:rPr lang="en-GB" sz="3200" i="1" dirty="0" smtClean="0">
                <a:solidFill>
                  <a:schemeClr val="bg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p.55)</a:t>
            </a:r>
            <a:endParaRPr lang="en-GB" sz="3200" dirty="0" smtClean="0">
              <a:solidFill>
                <a:schemeClr val="bg1"/>
              </a:solidFill>
              <a:effectLst/>
              <a:ea typeface="ヒラギノ角ゴ Pro W3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ヒラギノ角ゴ Pro W3"/>
                <a:cs typeface="Times New Roman" panose="02020603050405020304" pitchFamily="18" charset="0"/>
              </a:rPr>
              <a:t> </a:t>
            </a:r>
            <a:endParaRPr lang="en-GB" sz="1600" dirty="0">
              <a:solidFill>
                <a:srgbClr val="000000"/>
              </a:solidFill>
              <a:effectLst/>
              <a:latin typeface="Lucida Grande"/>
              <a:ea typeface="ヒラギノ角ゴ Pro W3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26919"/>
          </a:xfrm>
          <a:solidFill>
            <a:srgbClr val="FF3399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900" dirty="0">
                <a:solidFill>
                  <a:schemeClr val="bg1"/>
                </a:solidFill>
              </a:rPr>
              <a:t>Knowledge does not merely depend (…) on a particular standpoint an observer “situated in space and time” takes up on the object. The knowing subject (…) constitutes practical activity as an object of observation and analysis, a representation (Bourdieu, 1977, p. 2).</a:t>
            </a:r>
            <a:endParaRPr lang="en-GB" sz="3900" dirty="0" smtClean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n-GB" dirty="0" smtClean="0"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Bourdieu, Habitus and Social Resear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404813"/>
            <a:ext cx="3810000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6383338" y="1700213"/>
            <a:ext cx="331311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3200" b="1"/>
              <a:t>Bourdieu, habitus and social research: The art of application (Costa and Murphy, 2015)</a:t>
            </a:r>
          </a:p>
        </p:txBody>
      </p:sp>
    </p:spTree>
    <p:extLst>
      <p:ext uri="{BB962C8B-B14F-4D97-AF65-F5344CB8AC3E}">
        <p14:creationId xmlns:p14="http://schemas.microsoft.com/office/powerpoint/2010/main" val="254028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-lhr.xx.fbcdn.net/hphotos-xfp1/v/t1.0-9/s720x720/11041795_425914310900880_253339651327737391_n.png?oh=6471b5dc044b8112ea5771515a9b8d2c&amp;oe=55AF67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" y="259336"/>
            <a:ext cx="10469880" cy="659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/>
              <a:t>First step</a:t>
            </a:r>
            <a:endParaRPr lang="en-GB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 smtClean="0"/>
              <a:t>Know your field of research well!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smtClean="0"/>
              <a:t>Read! Read! Read! </a:t>
            </a:r>
            <a:endParaRPr lang="en-GB" sz="4000" b="1" dirty="0"/>
          </a:p>
        </p:txBody>
      </p:sp>
      <p:sp>
        <p:nvSpPr>
          <p:cNvPr id="4" name="Rectangle 3"/>
          <p:cNvSpPr/>
          <p:nvPr/>
        </p:nvSpPr>
        <p:spPr>
          <a:xfrm>
            <a:off x="7689514" y="5350801"/>
            <a:ext cx="3527126" cy="769441"/>
          </a:xfrm>
          <a:prstGeom prst="rect">
            <a:avLst/>
          </a:prstGeom>
          <a:solidFill>
            <a:srgbClr val="FF3399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en-US" sz="4400" b="1" i="1" dirty="0" smtClean="0">
                <a:solidFill>
                  <a:schemeClr val="bg1"/>
                </a:solidFill>
              </a:rPr>
              <a:t>And q</a:t>
            </a:r>
            <a:r>
              <a:rPr lang="en-US" altLang="en-US" sz="4400" b="1" i="1" dirty="0" smtClean="0">
                <a:solidFill>
                  <a:schemeClr val="bg1"/>
                </a:solidFill>
              </a:rPr>
              <a:t>uestion!</a:t>
            </a:r>
            <a:endParaRPr lang="en-US" altLang="en-US" sz="4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27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48" y="3532505"/>
            <a:ext cx="10515600" cy="78346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2800" dirty="0" smtClean="0"/>
              <a:t>Looking at the change of </a:t>
            </a:r>
            <a:r>
              <a:rPr lang="en-GB" sz="12800" b="1" i="1" dirty="0" smtClean="0"/>
              <a:t>scholarly practices </a:t>
            </a:r>
            <a:r>
              <a:rPr lang="en-GB" sz="12800" dirty="0" smtClean="0">
                <a:sym typeface="Wingdings" panose="05000000000000000000" pitchFamily="2" charset="2"/>
              </a:rPr>
              <a:t>with technology 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4000" dirty="0" smtClean="0">
                <a:sym typeface="Wingdings" panose="05000000000000000000" pitchFamily="2" charset="2"/>
              </a:rPr>
              <a:t> </a:t>
            </a:r>
            <a:r>
              <a:rPr lang="en-GB" sz="3200" dirty="0" smtClean="0">
                <a:sym typeface="Wingdings" panose="05000000000000000000" pitchFamily="2" charset="2"/>
              </a:rPr>
              <a:t> </a:t>
            </a:r>
            <a:endParaRPr lang="en-GB" sz="3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4152" y="2371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/>
              <a:t>Find a focus</a:t>
            </a:r>
            <a:endParaRPr lang="en-GB" sz="6000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18" y="391272"/>
            <a:ext cx="11600329" cy="53282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0611" y="6238982"/>
            <a:ext cx="103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/>
              <a:t>Digital </a:t>
            </a:r>
            <a:r>
              <a:rPr lang="en-GB" sz="2400" b="1" dirty="0"/>
              <a:t>scholarship practices. Adapted from Weller (2011), pp. 5–9.</a:t>
            </a:r>
          </a:p>
        </p:txBody>
      </p:sp>
      <p:sp>
        <p:nvSpPr>
          <p:cNvPr id="6" name="Oval 5"/>
          <p:cNvSpPr/>
          <p:nvPr/>
        </p:nvSpPr>
        <p:spPr>
          <a:xfrm>
            <a:off x="3603812" y="1147482"/>
            <a:ext cx="6615953" cy="2187389"/>
          </a:xfrm>
          <a:prstGeom prst="ellipse">
            <a:avLst/>
          </a:prstGeom>
          <a:noFill/>
          <a:ln w="127000" cmpd="sng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97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44" y="1755013"/>
            <a:ext cx="10515600" cy="1325563"/>
          </a:xfrm>
          <a:solidFill>
            <a:srgbClr val="FF3399"/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+mn-lt"/>
              </a:rPr>
              <a:t>Academics fighting for a new habitus 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48" y="3532505"/>
            <a:ext cx="10515600" cy="78346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2800" dirty="0" smtClean="0"/>
              <a:t>Looking at the change of </a:t>
            </a:r>
            <a:r>
              <a:rPr lang="en-GB" sz="12800" b="1" i="1" dirty="0" smtClean="0"/>
              <a:t>scholarly practices </a:t>
            </a:r>
            <a:r>
              <a:rPr lang="en-GB" sz="12800" dirty="0" smtClean="0">
                <a:sym typeface="Wingdings" panose="05000000000000000000" pitchFamily="2" charset="2"/>
              </a:rPr>
              <a:t>with technology 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4000" dirty="0" smtClean="0">
                <a:sym typeface="Wingdings" panose="05000000000000000000" pitchFamily="2" charset="2"/>
              </a:rPr>
              <a:t> </a:t>
            </a:r>
            <a:r>
              <a:rPr lang="en-GB" sz="3200" dirty="0" smtClean="0">
                <a:sym typeface="Wingdings" panose="05000000000000000000" pitchFamily="2" charset="2"/>
              </a:rPr>
              <a:t> </a:t>
            </a:r>
            <a:endParaRPr lang="en-GB" sz="3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4152" y="2371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/>
              <a:t>Find a focus</a:t>
            </a:r>
            <a:endParaRPr lang="en-GB" sz="6000" b="1" dirty="0"/>
          </a:p>
        </p:txBody>
      </p:sp>
      <p:sp>
        <p:nvSpPr>
          <p:cNvPr id="5" name="Rectangle 4"/>
          <p:cNvSpPr/>
          <p:nvPr/>
        </p:nvSpPr>
        <p:spPr>
          <a:xfrm>
            <a:off x="304800" y="4565192"/>
            <a:ext cx="3133344" cy="1938992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sym typeface="Wingdings" panose="05000000000000000000" pitchFamily="2" charset="2"/>
              </a:rPr>
              <a:t>Operationalising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 dispositions </a:t>
            </a:r>
            <a:endParaRPr lang="en-GB" sz="24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(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which ones?)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to </a:t>
            </a:r>
            <a:r>
              <a:rPr lang="en-GB" sz="2400" b="1" dirty="0">
                <a:solidFill>
                  <a:schemeClr val="bg1"/>
                </a:solidFill>
                <a:sym typeface="Wingdings" panose="05000000000000000000" pitchFamily="2" charset="2"/>
              </a:rPr>
              <a:t>capture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 habitus </a:t>
            </a:r>
            <a:endParaRPr lang="en-GB" sz="24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(</a:t>
            </a:r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which method?)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098536" y="4565192"/>
            <a:ext cx="3605784" cy="1325563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 smtClean="0">
                <a:solidFill>
                  <a:schemeClr val="bg1"/>
                </a:solidFill>
                <a:latin typeface="+mn-lt"/>
              </a:rPr>
              <a:t>What are practices?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570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2580" y="217392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Habitus Applied: </a:t>
            </a:r>
            <a:r>
              <a:rPr lang="en-US" dirty="0" smtClean="0"/>
              <a:t>Pierre Bourdieu </a:t>
            </a:r>
            <a:r>
              <a:rPr lang="en-US" dirty="0"/>
              <a:t>and </a:t>
            </a:r>
            <a:r>
              <a:rPr lang="en-US" dirty="0" smtClean="0"/>
              <a:t>Social Theory</a:t>
            </a:r>
            <a:r>
              <a:rPr lang="en-GB" b="1" dirty="0"/>
              <a:t/>
            </a:r>
            <a:br>
              <a:rPr lang="en-GB" b="1" dirty="0"/>
            </a:b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0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Habitus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6818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Mental structures inscribed in the body </a:t>
            </a:r>
          </a:p>
          <a:p>
            <a:pPr marL="0" indent="0">
              <a:buNone/>
            </a:pPr>
            <a:r>
              <a:rPr lang="en-GB" dirty="0" smtClean="0"/>
              <a:t>… represented (and externalised) by individuals’ dispositions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337482" y="3692689"/>
            <a:ext cx="10016318" cy="1569660"/>
          </a:xfrm>
          <a:prstGeom prst="rect">
            <a:avLst/>
          </a:prstGeom>
          <a:solidFill>
            <a:srgbClr val="FF3399"/>
          </a:solidFill>
        </p:spPr>
        <p:txBody>
          <a:bodyPr wrap="square">
            <a:spAutoFit/>
          </a:bodyPr>
          <a:lstStyle/>
          <a:p>
            <a:r>
              <a:rPr lang="en-US" altLang="en-US" sz="3200" i="1" dirty="0" smtClean="0"/>
              <a:t>the habitus exploits the body’s readiness to take seriously the </a:t>
            </a:r>
            <a:r>
              <a:rPr lang="en-US" altLang="en-US" sz="3200" i="1" dirty="0" err="1" smtClean="0"/>
              <a:t>performative</a:t>
            </a:r>
            <a:r>
              <a:rPr lang="en-US" altLang="en-US" sz="3200" i="1" dirty="0" smtClean="0"/>
              <a:t> magic of the social </a:t>
            </a:r>
            <a:r>
              <a:rPr lang="en-US" altLang="en-US" sz="3200" dirty="0" smtClean="0"/>
              <a:t>(Bourdieu, 1990, p. 57)</a:t>
            </a:r>
          </a:p>
        </p:txBody>
      </p:sp>
    </p:spTree>
    <p:extLst>
      <p:ext uri="{BB962C8B-B14F-4D97-AF65-F5344CB8AC3E}">
        <p14:creationId xmlns:p14="http://schemas.microsoft.com/office/powerpoint/2010/main" val="356088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Habitus…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dirty="0"/>
              <a:t>system of dispositions with a past, present, and a </a:t>
            </a:r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55812" y="2992015"/>
            <a:ext cx="11438964" cy="2677656"/>
          </a:xfrm>
          <a:prstGeom prst="rect">
            <a:avLst/>
          </a:prstGeom>
          <a:solidFill>
            <a:srgbClr val="FF3399"/>
          </a:solidFill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The notion of habitus has several virtues. (…) agents have a history and are the product of an individual history and an education associated with a milieu, and that they are also a product of a collective history, and that, in particular, their </a:t>
            </a:r>
            <a:r>
              <a:rPr lang="en-GB" sz="2800" b="1" dirty="0">
                <a:solidFill>
                  <a:schemeClr val="bg1"/>
                </a:solidFill>
              </a:rPr>
              <a:t>categories of thinking, categories of understanding, patterns of perception, systems of values</a:t>
            </a:r>
            <a:r>
              <a:rPr lang="en-GB" sz="2800" dirty="0">
                <a:solidFill>
                  <a:schemeClr val="bg1"/>
                </a:solidFill>
              </a:rPr>
              <a:t>, and so on, are the product of the incorporation of social structures’ (Bourdieu and </a:t>
            </a:r>
            <a:r>
              <a:rPr lang="en-GB" sz="2800" dirty="0" err="1">
                <a:solidFill>
                  <a:schemeClr val="bg1"/>
                </a:solidFill>
              </a:rPr>
              <a:t>Chartier</a:t>
            </a:r>
            <a:r>
              <a:rPr lang="en-GB" sz="2800" dirty="0">
                <a:solidFill>
                  <a:schemeClr val="bg1"/>
                </a:solidFill>
              </a:rPr>
              <a:t>, 2015, p.52) </a:t>
            </a:r>
          </a:p>
        </p:txBody>
      </p:sp>
    </p:spTree>
    <p:extLst>
      <p:ext uri="{BB962C8B-B14F-4D97-AF65-F5344CB8AC3E}">
        <p14:creationId xmlns:p14="http://schemas.microsoft.com/office/powerpoint/2010/main" val="337602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Habitus…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dirty="0"/>
              <a:t>system of dispositions with a past, present, and a </a:t>
            </a:r>
            <a:r>
              <a:rPr lang="en-GB" dirty="0" smtClean="0"/>
              <a:t>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36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680</Words>
  <Application>Microsoft Office PowerPoint</Application>
  <PresentationFormat>Custom</PresentationFormat>
  <Paragraphs>68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Theorising educational research  </vt:lpstr>
      <vt:lpstr>First step</vt:lpstr>
      <vt:lpstr>PowerPoint Presentation</vt:lpstr>
      <vt:lpstr>PowerPoint Presentation</vt:lpstr>
      <vt:lpstr>Academics fighting for a new habitus </vt:lpstr>
      <vt:lpstr>Habitus Applied: Pierre Bourdieu and Social Theory  </vt:lpstr>
      <vt:lpstr>Habitus </vt:lpstr>
      <vt:lpstr>Habitus…</vt:lpstr>
      <vt:lpstr>Habitus…</vt:lpstr>
      <vt:lpstr>Habitus </vt:lpstr>
      <vt:lpstr>Through which mechanisms can we apply and conceptualise habitus as part of the research process? </vt:lpstr>
      <vt:lpstr>In Outline of a Theory of Practice,  </vt:lpstr>
      <vt:lpstr>PowerPoint Presentation</vt:lpstr>
      <vt:lpstr>PowerPoint Presentation</vt:lpstr>
      <vt:lpstr>PowerPoint Presentation</vt:lpstr>
      <vt:lpstr>If habitus justifies and produces social actions and practices, then it must also account for change  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cristina costa</dc:creator>
  <cp:lastModifiedBy>uos</cp:lastModifiedBy>
  <cp:revision>43</cp:revision>
  <dcterms:created xsi:type="dcterms:W3CDTF">2015-04-15T07:32:34Z</dcterms:created>
  <dcterms:modified xsi:type="dcterms:W3CDTF">2017-08-29T07:37:14Z</dcterms:modified>
</cp:coreProperties>
</file>