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7"/>
  </p:handoutMasterIdLst>
  <p:sldIdLst>
    <p:sldId id="256" r:id="rId2"/>
    <p:sldId id="257" r:id="rId3"/>
    <p:sldId id="264" r:id="rId4"/>
    <p:sldId id="259" r:id="rId5"/>
    <p:sldId id="265" r:id="rId6"/>
    <p:sldId id="266" r:id="rId7"/>
    <p:sldId id="267" r:id="rId8"/>
    <p:sldId id="268" r:id="rId9"/>
    <p:sldId id="269" r:id="rId10"/>
    <p:sldId id="258" r:id="rId11"/>
    <p:sldId id="270" r:id="rId12"/>
    <p:sldId id="260" r:id="rId13"/>
    <p:sldId id="261" r:id="rId14"/>
    <p:sldId id="263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8" d="100"/>
          <a:sy n="108" d="100"/>
        </p:scale>
        <p:origin x="-15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6A1C9-F94E-3544-8BC3-237BDD77B85A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835A-4373-CC40-8DD1-D024308DAF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056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929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725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305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24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004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83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149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457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65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368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51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3701E-8835-CB4B-B365-0FCC8F46BC59}" type="datetimeFigureOut">
              <a:rPr lang="en-US" smtClean="0"/>
              <a:t>13/02/17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5338D-ACD3-6542-B940-6E23127F7F6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881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-gqpQqgtqKU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media and argument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Hammond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87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speech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One point of reference is Habermas</a:t>
            </a:r>
          </a:p>
          <a:p>
            <a:pPr marL="0" indent="0">
              <a:buNone/>
            </a:pPr>
            <a:r>
              <a:rPr lang="en-US" dirty="0" smtClean="0"/>
              <a:t>…….</a:t>
            </a:r>
            <a:r>
              <a:rPr lang="en-GB" dirty="0" smtClean="0"/>
              <a:t>cooperative </a:t>
            </a:r>
            <a:r>
              <a:rPr lang="en-GB" dirty="0"/>
              <a:t>search for </a:t>
            </a:r>
            <a:r>
              <a:rPr lang="en-GB" dirty="0" smtClean="0"/>
              <a:t>truth….those </a:t>
            </a:r>
            <a:r>
              <a:rPr lang="en-GB" dirty="0"/>
              <a:t>with competence were allowed speak, no one was constrained in speaking, all were allowed to question the grounds for any assertion and new assertions could be put </a:t>
            </a:r>
            <a:r>
              <a:rPr lang="en-GB" dirty="0" smtClean="0"/>
              <a:t>forward…..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hy this took off was</a:t>
            </a:r>
          </a:p>
          <a:p>
            <a:r>
              <a:rPr lang="en-US" dirty="0" smtClean="0"/>
              <a:t>Had a sociological component</a:t>
            </a:r>
          </a:p>
          <a:p>
            <a:r>
              <a:rPr lang="en-US" dirty="0" smtClean="0"/>
              <a:t>Was a counterfactual </a:t>
            </a:r>
          </a:p>
          <a:p>
            <a:r>
              <a:rPr lang="en-US" dirty="0" smtClean="0"/>
              <a:t>Was an endorsement of Enlightenment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249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This helped me 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communicative learner now could be seen in context of </a:t>
            </a:r>
            <a:r>
              <a:rPr lang="en-US" dirty="0" smtClean="0"/>
              <a:t>rational </a:t>
            </a:r>
            <a:r>
              <a:rPr lang="en-US" dirty="0" smtClean="0"/>
              <a:t>consensus </a:t>
            </a:r>
          </a:p>
          <a:p>
            <a:r>
              <a:rPr lang="en-US" dirty="0" smtClean="0"/>
              <a:t>was not techno-centrist and could take in ideas of class and asymmetry </a:t>
            </a:r>
          </a:p>
          <a:p>
            <a:r>
              <a:rPr lang="en-US" dirty="0" smtClean="0"/>
              <a:t>introduced the idea of truth, we knew who said what, when, how and to whom but we rarely asked ‘was what was being said ‘true’’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619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828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Where it seemed most relevant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7720"/>
            <a:ext cx="8229600" cy="4525963"/>
          </a:xfrm>
        </p:spPr>
        <p:txBody>
          <a:bodyPr/>
          <a:lstStyle/>
          <a:p>
            <a:r>
              <a:rPr lang="en-US" dirty="0" smtClean="0"/>
              <a:t>where information and cultural gap eg Austin in Ireland,   Palestine and Israel</a:t>
            </a:r>
          </a:p>
          <a:p>
            <a:r>
              <a:rPr lang="en-US" dirty="0" smtClean="0"/>
              <a:t>people who want to understand each other</a:t>
            </a:r>
          </a:p>
          <a:p>
            <a:r>
              <a:rPr lang="en-US" dirty="0" smtClean="0"/>
              <a:t>where purposeful and supported (swift trust)</a:t>
            </a:r>
          </a:p>
          <a:p>
            <a:r>
              <a:rPr lang="en-US" dirty="0" smtClean="0"/>
              <a:t>where some of the ideas of the communicative learner could be realised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34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8285"/>
            <a:ext cx="8229600" cy="1143000"/>
          </a:xfrm>
        </p:spPr>
        <p:txBody>
          <a:bodyPr/>
          <a:lstStyle/>
          <a:p>
            <a:r>
              <a:rPr lang="en-US" dirty="0" smtClean="0"/>
              <a:t>What about text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Models of good argument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Schwarz </a:t>
            </a:r>
            <a:r>
              <a:rPr lang="en-US" dirty="0"/>
              <a:t>&amp; </a:t>
            </a:r>
            <a:r>
              <a:rPr lang="en-US" dirty="0" smtClean="0"/>
              <a:t>De Groot (History in Israeli school)</a:t>
            </a:r>
          </a:p>
          <a:p>
            <a:pPr marL="0" indent="0">
              <a:buNone/>
            </a:pPr>
            <a:r>
              <a:rPr lang="en-US" dirty="0" smtClean="0"/>
              <a:t>Hansen et al. (Wikipedia)</a:t>
            </a:r>
          </a:p>
          <a:p>
            <a:pPr marL="0" indent="0">
              <a:buNone/>
            </a:pPr>
            <a:r>
              <a:rPr lang="en-US" dirty="0" smtClean="0"/>
              <a:t>Stahl on mathematics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Habermas claims </a:t>
            </a:r>
            <a:r>
              <a:rPr lang="en-US" dirty="0"/>
              <a:t>to</a:t>
            </a:r>
            <a:r>
              <a:rPr lang="en-US" b="1" dirty="0"/>
              <a:t> </a:t>
            </a:r>
            <a:r>
              <a:rPr lang="en-US" b="1" dirty="0" smtClean="0"/>
              <a:t>truth, </a:t>
            </a:r>
            <a:r>
              <a:rPr lang="en-US" b="1" dirty="0"/>
              <a:t>claims to </a:t>
            </a:r>
            <a:r>
              <a:rPr lang="en-US" b="1" dirty="0" smtClean="0"/>
              <a:t>rightness, </a:t>
            </a:r>
            <a:r>
              <a:rPr lang="en-US" b="1" dirty="0"/>
              <a:t>and claims to truthfulness</a:t>
            </a:r>
            <a:r>
              <a:rPr lang="en-US" dirty="0"/>
              <a:t>,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depending </a:t>
            </a:r>
            <a:r>
              <a:rPr lang="en-US" dirty="0"/>
              <a:t>on </a:t>
            </a:r>
            <a:r>
              <a:rPr lang="en-US" dirty="0" smtClean="0"/>
              <a:t>reference </a:t>
            </a:r>
            <a:r>
              <a:rPr lang="en-US" dirty="0"/>
              <a:t>to something in the objective </a:t>
            </a:r>
            <a:r>
              <a:rPr lang="en-US" dirty="0" smtClean="0"/>
              <a:t>world, </a:t>
            </a:r>
            <a:r>
              <a:rPr lang="en-US" dirty="0"/>
              <a:t>to something in the shared social </a:t>
            </a:r>
            <a:r>
              <a:rPr lang="en-US" dirty="0" smtClean="0"/>
              <a:t>world </a:t>
            </a:r>
            <a:r>
              <a:rPr lang="en-US" dirty="0"/>
              <a:t>or to something in </a:t>
            </a:r>
            <a:r>
              <a:rPr lang="en-US" dirty="0" smtClean="0"/>
              <a:t>own </a:t>
            </a:r>
            <a:r>
              <a:rPr lang="en-US" dirty="0"/>
              <a:t>subjective </a:t>
            </a:r>
            <a:r>
              <a:rPr lang="en-US" dirty="0" smtClean="0"/>
              <a:t>world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Revisit past examples such as Toulmin and Kuhn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There is nothing ‘off the peg’ that will work </a:t>
            </a:r>
          </a:p>
          <a:p>
            <a:pPr marL="0" indent="0">
              <a:buNone/>
            </a:pPr>
            <a:r>
              <a:rPr lang="en-US" dirty="0" smtClean="0"/>
              <a:t>Perhaps begin by looking at counterfactual – what goes wrong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80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0902"/>
            <a:ext cx="8229600" cy="1143000"/>
          </a:xfrm>
        </p:spPr>
        <p:txBody>
          <a:bodyPr/>
          <a:lstStyle/>
          <a:p>
            <a:r>
              <a:rPr lang="en-US" dirty="0" smtClean="0"/>
              <a:t>So worth revisiting claims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counts as evidence?</a:t>
            </a:r>
          </a:p>
          <a:p>
            <a:r>
              <a:rPr lang="en-US" dirty="0" smtClean="0"/>
              <a:t>How is evidence presented</a:t>
            </a:r>
          </a:p>
          <a:p>
            <a:r>
              <a:rPr lang="en-US" dirty="0" smtClean="0"/>
              <a:t>What triggers argument to close / open</a:t>
            </a:r>
          </a:p>
          <a:p>
            <a:r>
              <a:rPr lang="en-US" dirty="0" smtClean="0"/>
              <a:t>Can we distinguish fields of fact counterfactual and value judgements </a:t>
            </a:r>
          </a:p>
          <a:p>
            <a:r>
              <a:rPr lang="en-US" dirty="0" smtClean="0"/>
              <a:t>Are there patterns </a:t>
            </a:r>
          </a:p>
          <a:p>
            <a:r>
              <a:rPr lang="en-US" dirty="0" smtClean="0"/>
              <a:t>Are there examples of breaking patterns</a:t>
            </a:r>
          </a:p>
          <a:p>
            <a:r>
              <a:rPr lang="en-US" dirty="0" smtClean="0"/>
              <a:t>Is reasoned argument special case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882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852" y="556836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4156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Continuing importance of reason and reasoned argument</a:t>
            </a:r>
          </a:p>
          <a:p>
            <a:r>
              <a:rPr lang="en-US" dirty="0" smtClean="0"/>
              <a:t>Communicative - a powerful metaphor</a:t>
            </a:r>
          </a:p>
          <a:p>
            <a:r>
              <a:rPr lang="en-US" dirty="0" smtClean="0"/>
              <a:t>Be ‘sociological’ as well as technology and text focused</a:t>
            </a:r>
          </a:p>
          <a:p>
            <a:r>
              <a:rPr lang="en-US" dirty="0" smtClean="0"/>
              <a:t>Understand the limits of text analysis</a:t>
            </a:r>
          </a:p>
          <a:p>
            <a:r>
              <a:rPr lang="en-US" dirty="0" smtClean="0"/>
              <a:t>Consider literacy and how hard it is to write</a:t>
            </a:r>
          </a:p>
          <a:p>
            <a:r>
              <a:rPr lang="en-US" dirty="0" smtClean="0"/>
              <a:t>Think of strategies to challenge others and support argument</a:t>
            </a:r>
          </a:p>
          <a:p>
            <a:r>
              <a:rPr lang="en-US" dirty="0" smtClean="0"/>
              <a:t>Provide models of what goes wrong and how it could go right: key terms warrant; position; coherence and sincerity</a:t>
            </a:r>
          </a:p>
          <a:p>
            <a:r>
              <a:rPr lang="en-US" dirty="0" smtClean="0"/>
              <a:t>Subtlety of truth, right and sincerity (or truthfulness) as terms</a:t>
            </a:r>
          </a:p>
          <a:p>
            <a:r>
              <a:rPr lang="en-US" dirty="0" smtClean="0"/>
              <a:t>Don</a:t>
            </a:r>
            <a:r>
              <a:rPr lang="fr-FR" dirty="0" smtClean="0"/>
              <a:t>’</a:t>
            </a:r>
            <a:r>
              <a:rPr lang="en-US" dirty="0" smtClean="0"/>
              <a:t>t mistake a reasoned argument for a unreasonable one, don</a:t>
            </a:r>
            <a:r>
              <a:rPr lang="fr-FR" dirty="0" smtClean="0"/>
              <a:t>’</a:t>
            </a:r>
            <a:r>
              <a:rPr lang="en-US" dirty="0" smtClean="0"/>
              <a:t>t mix instrumental and communicative action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9858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90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reason </a:t>
            </a:r>
            <a:r>
              <a:rPr lang="en-US" dirty="0"/>
              <a:t>and rationality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067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 want to look </a:t>
            </a:r>
            <a:r>
              <a:rPr lang="en-US" dirty="0" smtClean="0"/>
              <a:t>at:</a:t>
            </a:r>
          </a:p>
          <a:p>
            <a:r>
              <a:rPr lang="en-US" dirty="0" smtClean="0"/>
              <a:t>M</a:t>
            </a:r>
            <a:r>
              <a:rPr lang="en-US" dirty="0" smtClean="0"/>
              <a:t>y </a:t>
            </a:r>
            <a:r>
              <a:rPr lang="en-US" dirty="0" smtClean="0"/>
              <a:t>interest in this:</a:t>
            </a:r>
          </a:p>
          <a:p>
            <a:r>
              <a:rPr lang="en-US" dirty="0"/>
              <a:t>F</a:t>
            </a:r>
            <a:r>
              <a:rPr lang="en-US" dirty="0" smtClean="0"/>
              <a:t>irst </a:t>
            </a:r>
            <a:r>
              <a:rPr lang="en-US" dirty="0" smtClean="0"/>
              <a:t>steps in the field</a:t>
            </a:r>
          </a:p>
          <a:p>
            <a:r>
              <a:rPr lang="en-US" dirty="0"/>
              <a:t>C</a:t>
            </a:r>
            <a:r>
              <a:rPr lang="en-US" dirty="0" smtClean="0"/>
              <a:t>ommunicative </a:t>
            </a:r>
            <a:r>
              <a:rPr lang="en-US" dirty="0" smtClean="0"/>
              <a:t>learner </a:t>
            </a:r>
          </a:p>
          <a:p>
            <a:r>
              <a:rPr lang="en-US" dirty="0"/>
              <a:t>The recurring importance of ideal speech</a:t>
            </a:r>
          </a:p>
          <a:p>
            <a:r>
              <a:rPr lang="en-US" dirty="0" smtClean="0"/>
              <a:t>Where we are today with online argument </a:t>
            </a:r>
          </a:p>
          <a:p>
            <a:r>
              <a:rPr lang="en-US" dirty="0" smtClean="0"/>
              <a:t>Directions to go in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276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259" y="696259"/>
            <a:ext cx="8229600" cy="1143000"/>
          </a:xfrm>
        </p:spPr>
        <p:txBody>
          <a:bodyPr/>
          <a:lstStyle/>
          <a:p>
            <a:r>
              <a:rPr lang="en-US" dirty="0" smtClean="0"/>
              <a:t>Why this matters to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Starts with school</a:t>
            </a:r>
          </a:p>
          <a:p>
            <a:r>
              <a:rPr lang="en-US" dirty="0" smtClean="0"/>
              <a:t>Idea of maturity as a reflexive idea of autonomy</a:t>
            </a:r>
          </a:p>
          <a:p>
            <a:r>
              <a:rPr lang="en-US" dirty="0" smtClean="0"/>
              <a:t>Teachers as heirs to the </a:t>
            </a:r>
            <a:r>
              <a:rPr lang="en-US" dirty="0"/>
              <a:t>E</a:t>
            </a:r>
            <a:r>
              <a:rPr lang="en-US" dirty="0" smtClean="0"/>
              <a:t>nlightenment 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https://www.youtube.com/watch?v=-</a:t>
            </a:r>
            <a:r>
              <a:rPr lang="en-US" dirty="0" smtClean="0">
                <a:hlinkClick r:id="rId2"/>
              </a:rPr>
              <a:t>gqpQqgtqKU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546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7720"/>
            <a:ext cx="8229600" cy="1143000"/>
          </a:xfrm>
        </p:spPr>
        <p:txBody>
          <a:bodyPr/>
          <a:lstStyle/>
          <a:p>
            <a:r>
              <a:rPr lang="en-US" dirty="0" smtClean="0"/>
              <a:t>online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My early research:</a:t>
            </a:r>
          </a:p>
          <a:p>
            <a:r>
              <a:rPr lang="en-US" dirty="0" smtClean="0"/>
              <a:t>Just in time knowledge (cf Schon, Scardamalia) </a:t>
            </a:r>
          </a:p>
          <a:p>
            <a:r>
              <a:rPr lang="en-US" dirty="0" smtClean="0"/>
              <a:t>Mercer - exploratory, cumulative and disputational talk (though I think a different ontological standpoint)</a:t>
            </a:r>
          </a:p>
        </p:txBody>
      </p:sp>
    </p:spTree>
    <p:extLst>
      <p:ext uri="{BB962C8B-B14F-4D97-AF65-F5344CB8AC3E}">
        <p14:creationId xmlns:p14="http://schemas.microsoft.com/office/powerpoint/2010/main" val="257614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2309"/>
            <a:ext cx="8229600" cy="1143000"/>
          </a:xfrm>
        </p:spPr>
        <p:txBody>
          <a:bodyPr/>
          <a:lstStyle/>
          <a:p>
            <a:r>
              <a:rPr lang="en-US" dirty="0" smtClean="0"/>
              <a:t>20 plus years ago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Three key themes:</a:t>
            </a:r>
          </a:p>
          <a:p>
            <a:r>
              <a:rPr lang="en-US" dirty="0" smtClean="0"/>
              <a:t>Asynchronous text communication was ‘better’</a:t>
            </a:r>
          </a:p>
          <a:p>
            <a:r>
              <a:rPr lang="en-US" dirty="0" smtClean="0"/>
              <a:t>Online discussion was not writing so much as the ‘spoken word’</a:t>
            </a:r>
          </a:p>
          <a:p>
            <a:r>
              <a:rPr lang="en-US" dirty="0" smtClean="0"/>
              <a:t>Analysis of text would bring big returns.. We could chart knowledge creation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655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Looking back I took a different 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5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person </a:t>
            </a:r>
            <a:r>
              <a:rPr lang="en-US" dirty="0"/>
              <a:t>focus was </a:t>
            </a:r>
            <a:r>
              <a:rPr lang="en-US" dirty="0" smtClean="0"/>
              <a:t>more interesting</a:t>
            </a:r>
          </a:p>
          <a:p>
            <a:r>
              <a:rPr lang="en-US" dirty="0" smtClean="0"/>
              <a:t>content / discourse analysis of text was dodgy </a:t>
            </a:r>
            <a:r>
              <a:rPr lang="en-US" dirty="0"/>
              <a:t>as was idea of knowledge creation </a:t>
            </a:r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ractices were shaped more by context than by form</a:t>
            </a:r>
            <a:endParaRPr lang="en-US" dirty="0"/>
          </a:p>
          <a:p>
            <a:r>
              <a:rPr lang="en-US" dirty="0" smtClean="0"/>
              <a:t>this was writing not speech</a:t>
            </a:r>
          </a:p>
        </p:txBody>
      </p:sp>
    </p:spTree>
    <p:extLst>
      <p:ext uri="{BB962C8B-B14F-4D97-AF65-F5344CB8AC3E}">
        <p14:creationId xmlns:p14="http://schemas.microsoft.com/office/powerpoint/2010/main" val="569078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o</a:t>
            </a:r>
            <a:r>
              <a:rPr lang="en-US" dirty="0" smtClean="0"/>
              <a:t>ne thing I found consistently interesting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0364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Idea of communicative learner as:</a:t>
            </a:r>
          </a:p>
          <a:p>
            <a:r>
              <a:rPr lang="en-US" dirty="0" smtClean="0"/>
              <a:t>Willing to take risks; responsibility for the group, having communicative competence (fluency, coherence, informality)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(</a:t>
            </a:r>
            <a:r>
              <a:rPr lang="en-US" dirty="0" smtClean="0"/>
              <a:t>Drawing on Widdowson, Habermas, revisited in work with Hafiz on online helpers)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902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99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Revisiting online worlds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8788"/>
            <a:ext cx="8229600" cy="4525963"/>
          </a:xfrm>
        </p:spPr>
        <p:txBody>
          <a:bodyPr/>
          <a:lstStyle/>
          <a:p>
            <a:r>
              <a:rPr lang="en-US" dirty="0" smtClean="0"/>
              <a:t>greater understanding of optimistic / pessimistic perspectives</a:t>
            </a:r>
          </a:p>
          <a:p>
            <a:r>
              <a:rPr lang="en-US" dirty="0" smtClean="0"/>
              <a:t>disappointment over bullying, narcissm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concern to explain by looking 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275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31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 where to go for a good argument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0400"/>
            <a:ext cx="8229600" cy="4525963"/>
          </a:xfrm>
        </p:spPr>
        <p:txBody>
          <a:bodyPr/>
          <a:lstStyle/>
          <a:p>
            <a:r>
              <a:rPr lang="en-US" dirty="0" smtClean="0"/>
              <a:t>we can celebrate satire, rhetoric, collective action and politics of disagreement  </a:t>
            </a:r>
          </a:p>
          <a:p>
            <a:r>
              <a:rPr lang="en-US" dirty="0" smtClean="0"/>
              <a:t>but we can also look for intelligent, consensus seeking, reasoned debate…..</a:t>
            </a:r>
          </a:p>
        </p:txBody>
      </p:sp>
    </p:spTree>
    <p:extLst>
      <p:ext uri="{BB962C8B-B14F-4D97-AF65-F5344CB8AC3E}">
        <p14:creationId xmlns:p14="http://schemas.microsoft.com/office/powerpoint/2010/main" val="1852740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1721</TotalTime>
  <Words>710</Words>
  <Application>Microsoft Macintosh PowerPoint</Application>
  <PresentationFormat>On-screen Show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Social media and argument</vt:lpstr>
      <vt:lpstr> reason and rationality </vt:lpstr>
      <vt:lpstr>Why this matters to me</vt:lpstr>
      <vt:lpstr>online discussion</vt:lpstr>
      <vt:lpstr>20 plus years ago</vt:lpstr>
      <vt:lpstr>Looking back I took a different view </vt:lpstr>
      <vt:lpstr>one thing I found consistently interesting </vt:lpstr>
      <vt:lpstr>Revisiting online worlds</vt:lpstr>
      <vt:lpstr>So where to go for a good argument</vt:lpstr>
      <vt:lpstr>Ideal speech </vt:lpstr>
      <vt:lpstr>This helped me as</vt:lpstr>
      <vt:lpstr>Where it seemed most relevant </vt:lpstr>
      <vt:lpstr>What about text analysis</vt:lpstr>
      <vt:lpstr>So worth revisiting claims </vt:lpstr>
      <vt:lpstr>Conclusions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and discussion</dc:title>
  <dc:creator>Michael Hammond</dc:creator>
  <cp:lastModifiedBy>Michael Hammond</cp:lastModifiedBy>
  <cp:revision>33</cp:revision>
  <cp:lastPrinted>2017-02-10T16:57:44Z</cp:lastPrinted>
  <dcterms:created xsi:type="dcterms:W3CDTF">2017-02-03T17:28:22Z</dcterms:created>
  <dcterms:modified xsi:type="dcterms:W3CDTF">2017-02-13T20:41:34Z</dcterms:modified>
</cp:coreProperties>
</file>