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53"/>
  </p:notesMasterIdLst>
  <p:handoutMasterIdLst>
    <p:handoutMasterId r:id="rId54"/>
  </p:handoutMasterIdLst>
  <p:sldIdLst>
    <p:sldId id="273" r:id="rId4"/>
    <p:sldId id="274" r:id="rId5"/>
    <p:sldId id="275" r:id="rId6"/>
    <p:sldId id="276" r:id="rId7"/>
    <p:sldId id="277" r:id="rId8"/>
    <p:sldId id="278" r:id="rId9"/>
    <p:sldId id="279" r:id="rId10"/>
    <p:sldId id="280" r:id="rId11"/>
    <p:sldId id="281" r:id="rId12"/>
    <p:sldId id="282" r:id="rId13"/>
    <p:sldId id="283" r:id="rId14"/>
    <p:sldId id="284" r:id="rId15"/>
    <p:sldId id="285" r:id="rId16"/>
    <p:sldId id="286" r:id="rId17"/>
    <p:sldId id="287" r:id="rId18"/>
    <p:sldId id="288" r:id="rId19"/>
    <p:sldId id="289" r:id="rId20"/>
    <p:sldId id="290" r:id="rId21"/>
    <p:sldId id="291" r:id="rId22"/>
    <p:sldId id="292" r:id="rId23"/>
    <p:sldId id="293" r:id="rId24"/>
    <p:sldId id="294" r:id="rId25"/>
    <p:sldId id="295" r:id="rId26"/>
    <p:sldId id="296" r:id="rId27"/>
    <p:sldId id="297" r:id="rId28"/>
    <p:sldId id="299" r:id="rId29"/>
    <p:sldId id="300" r:id="rId30"/>
    <p:sldId id="301" r:id="rId31"/>
    <p:sldId id="303" r:id="rId32"/>
    <p:sldId id="304" r:id="rId33"/>
    <p:sldId id="305" r:id="rId34"/>
    <p:sldId id="306" r:id="rId35"/>
    <p:sldId id="307" r:id="rId36"/>
    <p:sldId id="308" r:id="rId37"/>
    <p:sldId id="309" r:id="rId38"/>
    <p:sldId id="310" r:id="rId39"/>
    <p:sldId id="311" r:id="rId40"/>
    <p:sldId id="312" r:id="rId41"/>
    <p:sldId id="313" r:id="rId42"/>
    <p:sldId id="314" r:id="rId43"/>
    <p:sldId id="315" r:id="rId44"/>
    <p:sldId id="316" r:id="rId45"/>
    <p:sldId id="317" r:id="rId46"/>
    <p:sldId id="318" r:id="rId47"/>
    <p:sldId id="319" r:id="rId48"/>
    <p:sldId id="320" r:id="rId49"/>
    <p:sldId id="321" r:id="rId50"/>
    <p:sldId id="322" r:id="rId51"/>
    <p:sldId id="302" r:id="rId52"/>
  </p:sldIdLst>
  <p:sldSz cx="9144000" cy="6858000" type="screen4x3"/>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27" autoAdjust="0"/>
    <p:restoredTop sz="90929"/>
  </p:normalViewPr>
  <p:slideViewPr>
    <p:cSldViewPr showGuides="1">
      <p:cViewPr>
        <p:scale>
          <a:sx n="58" d="100"/>
          <a:sy n="58" d="100"/>
        </p:scale>
        <p:origin x="-1240" y="-5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50" Type="http://schemas.openxmlformats.org/officeDocument/2006/relationships/slide" Target="slides/slide47.xml"/><Relationship Id="rId51" Type="http://schemas.openxmlformats.org/officeDocument/2006/relationships/slide" Target="slides/slide48.xml"/><Relationship Id="rId52" Type="http://schemas.openxmlformats.org/officeDocument/2006/relationships/slide" Target="slides/slide49.xml"/><Relationship Id="rId53" Type="http://schemas.openxmlformats.org/officeDocument/2006/relationships/notesMaster" Target="notesMasters/notesMaster1.xml"/><Relationship Id="rId54" Type="http://schemas.openxmlformats.org/officeDocument/2006/relationships/handoutMaster" Target="handoutMasters/handoutMaster1.xml"/><Relationship Id="rId55" Type="http://schemas.openxmlformats.org/officeDocument/2006/relationships/printerSettings" Target="printerSettings/printerSettings1.bin"/><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slide" Target="slides/slide4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s>
</file>

<file path=ppt/charts/_rels/chart1.xml.rels><?xml version="1.0" encoding="UTF-8" standalone="yes"?>
<Relationships xmlns="http://schemas.openxmlformats.org/package/2006/relationships"><Relationship Id="rId1" Type="http://schemas.openxmlformats.org/officeDocument/2006/relationships/oleObject" Target="file:///C:\Users\Claire\Documents\CPD\Google\registratiosn%20analysi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I am very familiar with online learning </a:t>
            </a:r>
          </a:p>
        </c:rich>
      </c:tx>
      <c:layout/>
      <c:overlay val="0"/>
    </c:title>
    <c:autoTitleDeleted val="0"/>
    <c:plotArea>
      <c:layout/>
      <c:pieChart>
        <c:varyColors val="1"/>
        <c:ser>
          <c:idx val="0"/>
          <c:order val="0"/>
          <c:dPt>
            <c:idx val="2"/>
            <c:bubble3D val="0"/>
            <c:spPr>
              <a:solidFill>
                <a:srgbClr val="FFFF00"/>
              </a:solidFill>
            </c:spPr>
          </c:dPt>
          <c:dPt>
            <c:idx val="3"/>
            <c:bubble3D val="0"/>
            <c:spPr>
              <a:solidFill>
                <a:srgbClr val="FF0000"/>
              </a:solidFill>
            </c:spPr>
          </c:dPt>
          <c:dPt>
            <c:idx val="4"/>
            <c:bubble3D val="0"/>
            <c:spPr>
              <a:solidFill>
                <a:srgbClr val="00B050"/>
              </a:solidFill>
            </c:spPr>
          </c:dPt>
          <c:dLbls>
            <c:showLegendKey val="0"/>
            <c:showVal val="1"/>
            <c:showCatName val="0"/>
            <c:showSerName val="0"/>
            <c:showPercent val="0"/>
            <c:showBubbleSize val="0"/>
            <c:showLeaderLines val="1"/>
          </c:dLbls>
          <c:cat>
            <c:strRef>
              <c:f>Sheet1!$A$16:$A$20</c:f>
              <c:strCache>
                <c:ptCount val="5"/>
                <c:pt idx="0">
                  <c:v>Strongly Agree</c:v>
                </c:pt>
                <c:pt idx="1">
                  <c:v>Agree</c:v>
                </c:pt>
                <c:pt idx="2">
                  <c:v>Neutral</c:v>
                </c:pt>
                <c:pt idx="3">
                  <c:v>Disagree</c:v>
                </c:pt>
                <c:pt idx="4">
                  <c:v>Strongly Disagree</c:v>
                </c:pt>
              </c:strCache>
            </c:strRef>
          </c:cat>
          <c:val>
            <c:numRef>
              <c:f>Sheet1!$B$16:$B$20</c:f>
              <c:numCache>
                <c:formatCode>General</c:formatCode>
                <c:ptCount val="5"/>
                <c:pt idx="0">
                  <c:v>112.0</c:v>
                </c:pt>
                <c:pt idx="1">
                  <c:v>213.0</c:v>
                </c:pt>
                <c:pt idx="2">
                  <c:v>151.0</c:v>
                </c:pt>
                <c:pt idx="3">
                  <c:v>35.0</c:v>
                </c:pt>
                <c:pt idx="4">
                  <c:v>3.0</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678619271899943"/>
          <c:y val="0.102788431231023"/>
          <c:w val="0.269665140827028"/>
          <c:h val="0.806283207588475"/>
        </c:manualLayout>
      </c:layout>
      <c:overlay val="0"/>
    </c:legend>
    <c:plotVisOnly val="1"/>
    <c:dispBlanksAs val="gap"/>
    <c:showDLblsOverMax val="0"/>
  </c:chart>
  <c:txPr>
    <a:bodyPr/>
    <a:lstStyle/>
    <a:p>
      <a:pPr>
        <a:defRPr sz="24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2950"/>
            <a:ext cx="6604000" cy="3714750"/>
          </a:xfrm>
        </p:spPr>
      </p:sp>
      <p:sp>
        <p:nvSpPr>
          <p:cNvPr id="3" name="Notes Placeholder 2"/>
          <p:cNvSpPr>
            <a:spLocks noGrp="1"/>
          </p:cNvSpPr>
          <p:nvPr>
            <p:ph type="body" idx="1"/>
          </p:nvPr>
        </p:nvSpPr>
        <p:spPr/>
        <p:txBody>
          <a:bodyPr/>
          <a:lstStyle/>
          <a:p>
            <a:r>
              <a:rPr lang="en-GB" dirty="0" smtClean="0"/>
              <a:t>Numbers</a:t>
            </a:r>
            <a:r>
              <a:rPr lang="en-GB" baseline="0" dirty="0" smtClean="0"/>
              <a:t> registered with these sites. Bear in mind most have only been going a few years (</a:t>
            </a:r>
            <a:r>
              <a:rPr lang="en-GB" baseline="0" dirty="0" err="1" smtClean="0"/>
              <a:t>Futurelearn</a:t>
            </a:r>
            <a:r>
              <a:rPr lang="en-GB" baseline="0" dirty="0" smtClean="0"/>
              <a:t> </a:t>
            </a:r>
            <a:r>
              <a:rPr lang="en-GB" dirty="0" smtClean="0"/>
              <a:t>2013).</a:t>
            </a:r>
          </a:p>
          <a:p>
            <a:endParaRPr lang="en-GB" dirty="0" smtClean="0"/>
          </a:p>
          <a:p>
            <a:r>
              <a:rPr lang="en-GB" dirty="0" smtClean="0"/>
              <a:t>Who has enrolled on a MOOC?</a:t>
            </a:r>
          </a:p>
          <a:p>
            <a:r>
              <a:rPr lang="en-GB" dirty="0" smtClean="0"/>
              <a:t>Who has completed a MOOC?</a:t>
            </a:r>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3</a:t>
            </a:fld>
            <a:endParaRPr lang="en-GB"/>
          </a:p>
        </p:txBody>
      </p:sp>
    </p:spTree>
    <p:extLst>
      <p:ext uri="{BB962C8B-B14F-4D97-AF65-F5344CB8AC3E}">
        <p14:creationId xmlns:p14="http://schemas.microsoft.com/office/powerpoint/2010/main" val="99603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2950"/>
            <a:ext cx="6604000" cy="3714750"/>
          </a:xfrm>
        </p:spPr>
      </p:sp>
      <p:sp>
        <p:nvSpPr>
          <p:cNvPr id="3" name="Notes Placeholder 2"/>
          <p:cNvSpPr>
            <a:spLocks noGrp="1"/>
          </p:cNvSpPr>
          <p:nvPr>
            <p:ph type="body" idx="1"/>
          </p:nvPr>
        </p:nvSpPr>
        <p:spPr/>
        <p:txBody>
          <a:bodyPr/>
          <a:lstStyle/>
          <a:p>
            <a:r>
              <a:rPr lang="en-GB" dirty="0" smtClean="0"/>
              <a:t>Reasons</a:t>
            </a:r>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12</a:t>
            </a:fld>
            <a:endParaRPr lang="en-GB"/>
          </a:p>
        </p:txBody>
      </p:sp>
    </p:spTree>
    <p:extLst>
      <p:ext uri="{BB962C8B-B14F-4D97-AF65-F5344CB8AC3E}">
        <p14:creationId xmlns:p14="http://schemas.microsoft.com/office/powerpoint/2010/main" val="996039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2950"/>
            <a:ext cx="6604000" cy="3714750"/>
          </a:xfrm>
        </p:spPr>
      </p:sp>
      <p:sp>
        <p:nvSpPr>
          <p:cNvPr id="3" name="Notes Placeholder 2"/>
          <p:cNvSpPr>
            <a:spLocks noGrp="1"/>
          </p:cNvSpPr>
          <p:nvPr>
            <p:ph type="body" idx="1"/>
          </p:nvPr>
        </p:nvSpPr>
        <p:spPr/>
        <p:txBody>
          <a:bodyPr/>
          <a:lstStyle/>
          <a:p>
            <a:r>
              <a:rPr lang="en-GB" dirty="0" smtClean="0"/>
              <a:t>The supported</a:t>
            </a:r>
            <a:r>
              <a:rPr lang="en-GB" baseline="0" dirty="0" smtClean="0"/>
              <a:t> mode didn’t make life easy – it’s perhaps caused our biggest headaches so far. </a:t>
            </a:r>
          </a:p>
          <a:p>
            <a:endParaRPr lang="en-GB" baseline="0" dirty="0" smtClean="0"/>
          </a:p>
          <a:p>
            <a:r>
              <a:rPr lang="en-GB" baseline="0" dirty="0" smtClean="0"/>
              <a:t>We did it because we thought it would be very useful (and perform a similar role to our own labs). </a:t>
            </a:r>
          </a:p>
          <a:p>
            <a:r>
              <a:rPr lang="en-GB" baseline="0" dirty="0" smtClean="0"/>
              <a:t>Also, wanted to investigate this – </a:t>
            </a:r>
            <a:r>
              <a:rPr lang="en-GB" baseline="0" dirty="0" err="1" smtClean="0"/>
              <a:t>noone’s</a:t>
            </a:r>
            <a:r>
              <a:rPr lang="en-GB" baseline="0" dirty="0" smtClean="0"/>
              <a:t> ever done it before.</a:t>
            </a:r>
            <a:endParaRPr lang="en-GB"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13</a:t>
            </a:fld>
            <a:endParaRPr lang="en-GB"/>
          </a:p>
        </p:txBody>
      </p:sp>
    </p:spTree>
    <p:extLst>
      <p:ext uri="{BB962C8B-B14F-4D97-AF65-F5344CB8AC3E}">
        <p14:creationId xmlns:p14="http://schemas.microsoft.com/office/powerpoint/2010/main" val="996039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2950"/>
            <a:ext cx="4953000" cy="3714750"/>
          </a:xfrm>
        </p:spPr>
      </p:sp>
      <p:sp>
        <p:nvSpPr>
          <p:cNvPr id="3" name="Notes Placeholder 2"/>
          <p:cNvSpPr>
            <a:spLocks noGrp="1"/>
          </p:cNvSpPr>
          <p:nvPr>
            <p:ph type="body" idx="1"/>
          </p:nvPr>
        </p:nvSpPr>
        <p:spPr/>
        <p:txBody>
          <a:bodyPr/>
          <a:lstStyle/>
          <a:p>
            <a:r>
              <a:rPr lang="en-GB" dirty="0" smtClean="0"/>
              <a:t>The supported</a:t>
            </a:r>
            <a:r>
              <a:rPr lang="en-GB" baseline="0" dirty="0" smtClean="0"/>
              <a:t> mode didn’t make life easy – it’s perhaps caused our biggest headaches so far. </a:t>
            </a:r>
          </a:p>
          <a:p>
            <a:endParaRPr lang="en-GB" baseline="0" dirty="0" smtClean="0"/>
          </a:p>
          <a:p>
            <a:r>
              <a:rPr lang="en-GB" baseline="0" dirty="0" smtClean="0"/>
              <a:t>We did it because we thought it would be very useful (and perform a similar role to our own labs). </a:t>
            </a:r>
          </a:p>
          <a:p>
            <a:r>
              <a:rPr lang="en-GB" baseline="0" dirty="0" smtClean="0"/>
              <a:t>Also, wanted to investigate this – </a:t>
            </a:r>
            <a:r>
              <a:rPr lang="en-GB" baseline="0" dirty="0" err="1" smtClean="0"/>
              <a:t>noone’s</a:t>
            </a:r>
            <a:r>
              <a:rPr lang="en-GB" baseline="0" dirty="0" smtClean="0"/>
              <a:t> ever done it before.</a:t>
            </a:r>
            <a:endParaRPr lang="en-GB"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14</a:t>
            </a:fld>
            <a:endParaRPr lang="en-GB"/>
          </a:p>
        </p:txBody>
      </p:sp>
    </p:spTree>
    <p:extLst>
      <p:ext uri="{BB962C8B-B14F-4D97-AF65-F5344CB8AC3E}">
        <p14:creationId xmlns:p14="http://schemas.microsoft.com/office/powerpoint/2010/main" val="996039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2950"/>
            <a:ext cx="4953000" cy="3714750"/>
          </a:xfrm>
        </p:spPr>
      </p:sp>
      <p:sp>
        <p:nvSpPr>
          <p:cNvPr id="3" name="Notes Placeholder 2"/>
          <p:cNvSpPr>
            <a:spLocks noGrp="1"/>
          </p:cNvSpPr>
          <p:nvPr>
            <p:ph type="body" idx="1"/>
          </p:nvPr>
        </p:nvSpPr>
        <p:spPr/>
        <p:txBody>
          <a:bodyPr/>
          <a:lstStyle/>
          <a:p>
            <a:r>
              <a:rPr lang="en-GB" dirty="0" smtClean="0"/>
              <a:t>Explain</a:t>
            </a:r>
          </a:p>
          <a:p>
            <a:pPr marL="171450" indent="-171450">
              <a:buFont typeface="Arial" panose="020B0604020202020204" pitchFamily="34" charset="0"/>
              <a:buChar char="•"/>
            </a:pPr>
            <a:r>
              <a:rPr lang="en-GB" dirty="0" smtClean="0"/>
              <a:t> difference between joiners and fully completing learners (and FL reporting of this)</a:t>
            </a:r>
          </a:p>
          <a:p>
            <a:pPr marL="171450" indent="-171450">
              <a:buFont typeface="Arial" panose="020B0604020202020204" pitchFamily="34" charset="0"/>
              <a:buChar char="•"/>
            </a:pPr>
            <a:r>
              <a:rPr lang="en-GB" dirty="0" smtClean="0"/>
              <a:t>A couple have runs in progress</a:t>
            </a:r>
          </a:p>
          <a:p>
            <a:pPr marL="171450" indent="-171450">
              <a:buFont typeface="Arial" panose="020B0604020202020204" pitchFamily="34" charset="0"/>
              <a:buChar char="•"/>
            </a:pPr>
            <a:r>
              <a:rPr lang="en-GB" dirty="0" smtClean="0"/>
              <a:t>Discuss popularity vs completion </a:t>
            </a:r>
          </a:p>
          <a:p>
            <a:pPr marL="171450" indent="-171450">
              <a:buFont typeface="Arial" panose="020B0604020202020204" pitchFamily="34" charset="0"/>
              <a:buChar char="•"/>
            </a:pPr>
            <a:r>
              <a:rPr lang="en-GB" dirty="0" smtClean="0"/>
              <a:t>Mention</a:t>
            </a:r>
            <a:r>
              <a:rPr lang="en-GB" baseline="0" dirty="0" smtClean="0"/>
              <a:t> the ones in development</a:t>
            </a:r>
            <a:endParaRPr lang="en-GB" dirty="0"/>
          </a:p>
        </p:txBody>
      </p:sp>
      <p:sp>
        <p:nvSpPr>
          <p:cNvPr id="4" name="Slide Number Placeholder 3"/>
          <p:cNvSpPr>
            <a:spLocks noGrp="1"/>
          </p:cNvSpPr>
          <p:nvPr>
            <p:ph type="sldNum" sz="quarter" idx="10"/>
          </p:nvPr>
        </p:nvSpPr>
        <p:spPr/>
        <p:txBody>
          <a:bodyPr/>
          <a:lstStyle/>
          <a:p>
            <a:fld id="{CF869DA8-B49B-4FBF-B74F-5A6E3B010B71}" type="slidenum">
              <a:rPr lang="en-GB" smtClean="0"/>
              <a:t>15</a:t>
            </a:fld>
            <a:endParaRPr lang="en-GB"/>
          </a:p>
        </p:txBody>
      </p:sp>
    </p:spTree>
    <p:extLst>
      <p:ext uri="{BB962C8B-B14F-4D97-AF65-F5344CB8AC3E}">
        <p14:creationId xmlns:p14="http://schemas.microsoft.com/office/powerpoint/2010/main" val="20895244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2950"/>
            <a:ext cx="4953000" cy="3714750"/>
          </a:xfrm>
        </p:spPr>
      </p:sp>
      <p:sp>
        <p:nvSpPr>
          <p:cNvPr id="3" name="Notes Placeholder 2"/>
          <p:cNvSpPr>
            <a:spLocks noGrp="1"/>
          </p:cNvSpPr>
          <p:nvPr>
            <p:ph type="body" idx="1"/>
          </p:nvPr>
        </p:nvSpPr>
        <p:spPr/>
        <p:txBody>
          <a:bodyPr/>
          <a:lstStyle/>
          <a:p>
            <a:r>
              <a:rPr lang="en-GB" dirty="0" smtClean="0"/>
              <a:t>Point out the reticence about recording </a:t>
            </a:r>
            <a:r>
              <a:rPr lang="en-GB" dirty="0" err="1" smtClean="0"/>
              <a:t>fpl</a:t>
            </a:r>
            <a:r>
              <a:rPr lang="en-GB" dirty="0" smtClean="0"/>
              <a:t> as a proportion of joiners</a:t>
            </a:r>
            <a:endParaRPr lang="en-GB" dirty="0"/>
          </a:p>
        </p:txBody>
      </p:sp>
      <p:sp>
        <p:nvSpPr>
          <p:cNvPr id="4" name="Slide Number Placeholder 3"/>
          <p:cNvSpPr>
            <a:spLocks noGrp="1"/>
          </p:cNvSpPr>
          <p:nvPr>
            <p:ph type="sldNum" sz="quarter" idx="10"/>
          </p:nvPr>
        </p:nvSpPr>
        <p:spPr/>
        <p:txBody>
          <a:bodyPr/>
          <a:lstStyle/>
          <a:p>
            <a:fld id="{CF869DA8-B49B-4FBF-B74F-5A6E3B010B71}" type="slidenum">
              <a:rPr lang="en-GB" smtClean="0"/>
              <a:t>16</a:t>
            </a:fld>
            <a:endParaRPr lang="en-GB"/>
          </a:p>
        </p:txBody>
      </p:sp>
    </p:spTree>
    <p:extLst>
      <p:ext uri="{BB962C8B-B14F-4D97-AF65-F5344CB8AC3E}">
        <p14:creationId xmlns:p14="http://schemas.microsoft.com/office/powerpoint/2010/main" val="4608017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2950"/>
            <a:ext cx="4953000" cy="37147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17</a:t>
            </a:fld>
            <a:endParaRPr lang="en-GB"/>
          </a:p>
        </p:txBody>
      </p:sp>
    </p:spTree>
    <p:extLst>
      <p:ext uri="{BB962C8B-B14F-4D97-AF65-F5344CB8AC3E}">
        <p14:creationId xmlns:p14="http://schemas.microsoft.com/office/powerpoint/2010/main" val="996039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2950"/>
            <a:ext cx="4953000" cy="3714750"/>
          </a:xfrm>
        </p:spPr>
      </p:sp>
      <p:sp>
        <p:nvSpPr>
          <p:cNvPr id="3" name="Notes Placeholder 2"/>
          <p:cNvSpPr>
            <a:spLocks noGrp="1"/>
          </p:cNvSpPr>
          <p:nvPr>
            <p:ph type="body" idx="1"/>
          </p:nvPr>
        </p:nvSpPr>
        <p:spPr/>
        <p:txBody>
          <a:bodyPr/>
          <a:lstStyle/>
          <a:p>
            <a:r>
              <a:rPr lang="en-GB" dirty="0" smtClean="0"/>
              <a:t>The whole </a:t>
            </a:r>
            <a:r>
              <a:rPr lang="en-GB" dirty="0" err="1" smtClean="0"/>
              <a:t>premiss</a:t>
            </a:r>
            <a:r>
              <a:rPr lang="en-GB" dirty="0" smtClean="0"/>
              <a:t> is that</a:t>
            </a:r>
            <a:r>
              <a:rPr lang="en-GB" baseline="0" dirty="0" smtClean="0"/>
              <a:t> we can deliver education to thousands of people with few instructors. </a:t>
            </a:r>
          </a:p>
          <a:p>
            <a:endParaRPr lang="en-GB" baseline="0" dirty="0" smtClean="0"/>
          </a:p>
          <a:p>
            <a:r>
              <a:rPr lang="en-GB" baseline="0" dirty="0" smtClean="0"/>
              <a:t>But the reality is that while you can provide learning materials to millions, it’s another matter to provide support and widespread learning.</a:t>
            </a:r>
          </a:p>
          <a:p>
            <a:endParaRPr lang="en-GB" baseline="0" dirty="0" smtClean="0"/>
          </a:p>
          <a:p>
            <a:r>
              <a:rPr lang="en-GB" baseline="0" dirty="0" smtClean="0"/>
              <a:t>Those of us who teach would hope that we were more useful than the first quote suggests. </a:t>
            </a:r>
          </a:p>
          <a:p>
            <a:endParaRPr lang="en-GB" baseline="0" dirty="0" smtClean="0"/>
          </a:p>
          <a:p>
            <a:r>
              <a:rPr lang="en-GB" baseline="0" dirty="0" smtClean="0"/>
              <a:t>Indeed, in a number of places academic staff have become very upset at the idea of MOOCs because of the suggestion that they might be seen as an excuse to reduce faculty. And management might well think that. To speak up is not protectionism – it’s sanity!</a:t>
            </a:r>
          </a:p>
          <a:p>
            <a:endParaRPr lang="en-GB" dirty="0" smtClean="0"/>
          </a:p>
          <a:p>
            <a:r>
              <a:rPr lang="en-GB" dirty="0" smtClean="0"/>
              <a:t>What are you doing with 50000 to 1 – you’re providing learning</a:t>
            </a:r>
            <a:r>
              <a:rPr lang="en-GB" baseline="0" dirty="0" smtClean="0"/>
              <a:t> materials.</a:t>
            </a:r>
          </a:p>
          <a:p>
            <a:r>
              <a:rPr lang="en-GB" baseline="0" dirty="0" smtClean="0"/>
              <a:t>Who is it suitable for – those with good motivation, independent learning skills and some digital nous.</a:t>
            </a:r>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18</a:t>
            </a:fld>
            <a:endParaRPr lang="en-GB"/>
          </a:p>
        </p:txBody>
      </p:sp>
    </p:spTree>
    <p:extLst>
      <p:ext uri="{BB962C8B-B14F-4D97-AF65-F5344CB8AC3E}">
        <p14:creationId xmlns:p14="http://schemas.microsoft.com/office/powerpoint/2010/main" val="18467311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2950"/>
            <a:ext cx="4953000" cy="3714750"/>
          </a:xfrm>
        </p:spPr>
      </p:sp>
      <p:sp>
        <p:nvSpPr>
          <p:cNvPr id="3" name="Notes Placeholder 2"/>
          <p:cNvSpPr>
            <a:spLocks noGrp="1"/>
          </p:cNvSpPr>
          <p:nvPr>
            <p:ph type="body" idx="1"/>
          </p:nvPr>
        </p:nvSpPr>
        <p:spPr/>
        <p:txBody>
          <a:bodyPr/>
          <a:lstStyle/>
          <a:p>
            <a:r>
              <a:rPr lang="en-GB" dirty="0" smtClean="0"/>
              <a:t>Despite the fact that I’ve developed and run a MOOC, I am a sceptic! </a:t>
            </a:r>
          </a:p>
          <a:p>
            <a:endParaRPr lang="en-GB" dirty="0" smtClean="0"/>
          </a:p>
          <a:p>
            <a:r>
              <a:rPr lang="en-GB" dirty="0" smtClean="0"/>
              <a:t>Although</a:t>
            </a:r>
            <a:r>
              <a:rPr lang="en-GB" baseline="0" dirty="0" smtClean="0"/>
              <a:t> there are problems if you look to MOOCs to replace traditional classes (</a:t>
            </a:r>
            <a:r>
              <a:rPr lang="en-GB" baseline="0" dirty="0" err="1" smtClean="0"/>
              <a:t>partiularly</a:t>
            </a:r>
            <a:r>
              <a:rPr lang="en-GB" baseline="0" dirty="0" smtClean="0"/>
              <a:t> introductory or remedial ones) with 10,000 to 1 they could be useful. MOOC-type technology for blended learning. CPD for professionals.</a:t>
            </a:r>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19</a:t>
            </a:fld>
            <a:endParaRPr lang="en-GB"/>
          </a:p>
        </p:txBody>
      </p:sp>
    </p:spTree>
    <p:extLst>
      <p:ext uri="{BB962C8B-B14F-4D97-AF65-F5344CB8AC3E}">
        <p14:creationId xmlns:p14="http://schemas.microsoft.com/office/powerpoint/2010/main" val="996039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2950"/>
            <a:ext cx="6604000" cy="37147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20</a:t>
            </a:fld>
            <a:endParaRPr lang="en-GB"/>
          </a:p>
        </p:txBody>
      </p:sp>
    </p:spTree>
    <p:extLst>
      <p:ext uri="{BB962C8B-B14F-4D97-AF65-F5344CB8AC3E}">
        <p14:creationId xmlns:p14="http://schemas.microsoft.com/office/powerpoint/2010/main" val="996039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2950"/>
            <a:ext cx="6604000" cy="3714750"/>
          </a:xfrm>
        </p:spPr>
      </p:sp>
      <p:sp>
        <p:nvSpPr>
          <p:cNvPr id="3" name="Notes Placeholder 2"/>
          <p:cNvSpPr>
            <a:spLocks noGrp="1"/>
          </p:cNvSpPr>
          <p:nvPr>
            <p:ph type="body" idx="1"/>
          </p:nvPr>
        </p:nvSpPr>
        <p:spPr/>
        <p:txBody>
          <a:bodyPr/>
          <a:lstStyle/>
          <a:p>
            <a:r>
              <a:rPr lang="en-GB" dirty="0" smtClean="0"/>
              <a:t>Relates to other work we’ve been doing on active methods of teachers’ CPD. The vast majority of teachers</a:t>
            </a:r>
            <a:r>
              <a:rPr lang="en-GB" baseline="0" dirty="0" smtClean="0"/>
              <a:t> CPD is very info-push.</a:t>
            </a:r>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21</a:t>
            </a:fld>
            <a:endParaRPr lang="en-GB"/>
          </a:p>
        </p:txBody>
      </p:sp>
    </p:spTree>
    <p:extLst>
      <p:ext uri="{BB962C8B-B14F-4D97-AF65-F5344CB8AC3E}">
        <p14:creationId xmlns:p14="http://schemas.microsoft.com/office/powerpoint/2010/main" val="99603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2950"/>
            <a:ext cx="6604000" cy="3714750"/>
          </a:xfrm>
        </p:spPr>
      </p:sp>
      <p:sp>
        <p:nvSpPr>
          <p:cNvPr id="3" name="Notes Placeholder 2"/>
          <p:cNvSpPr>
            <a:spLocks noGrp="1"/>
          </p:cNvSpPr>
          <p:nvPr>
            <p:ph type="body" idx="1"/>
          </p:nvPr>
        </p:nvSpPr>
        <p:spPr/>
        <p:txBody>
          <a:bodyPr/>
          <a:lstStyle/>
          <a:p>
            <a:r>
              <a:rPr lang="en-GB" dirty="0" err="1" smtClean="0"/>
              <a:t>Thrun</a:t>
            </a:r>
            <a:r>
              <a:rPr lang="en-GB" dirty="0" smtClean="0"/>
              <a:t> – add service layer. Payment ensures commitment.</a:t>
            </a:r>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4</a:t>
            </a:fld>
            <a:endParaRPr lang="en-GB"/>
          </a:p>
        </p:txBody>
      </p:sp>
    </p:spTree>
    <p:extLst>
      <p:ext uri="{BB962C8B-B14F-4D97-AF65-F5344CB8AC3E}">
        <p14:creationId xmlns:p14="http://schemas.microsoft.com/office/powerpoint/2010/main" val="996039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2950"/>
            <a:ext cx="6604000" cy="37147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22</a:t>
            </a:fld>
            <a:endParaRPr lang="en-GB"/>
          </a:p>
        </p:txBody>
      </p:sp>
    </p:spTree>
    <p:extLst>
      <p:ext uri="{BB962C8B-B14F-4D97-AF65-F5344CB8AC3E}">
        <p14:creationId xmlns:p14="http://schemas.microsoft.com/office/powerpoint/2010/main" val="996039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2950"/>
            <a:ext cx="6604000" cy="3714750"/>
          </a:xfrm>
        </p:spPr>
      </p:sp>
      <p:sp>
        <p:nvSpPr>
          <p:cNvPr id="3" name="Notes Placeholder 2"/>
          <p:cNvSpPr>
            <a:spLocks noGrp="1"/>
          </p:cNvSpPr>
          <p:nvPr>
            <p:ph type="body" idx="1"/>
          </p:nvPr>
        </p:nvSpPr>
        <p:spPr/>
        <p:txBody>
          <a:bodyPr/>
          <a:lstStyle/>
          <a:p>
            <a:r>
              <a:rPr lang="en-GB" sz="1100" b="0" i="0" u="none" strike="noStrike" kern="1200" baseline="0" dirty="0" smtClean="0">
                <a:solidFill>
                  <a:schemeClr val="tx1"/>
                </a:solidFill>
                <a:latin typeface="+mn-lt"/>
                <a:ea typeface="+mn-ea"/>
                <a:cs typeface="+mn-cs"/>
              </a:rPr>
              <a:t>“Student engagement is concerned with the interaction between the time, effort</a:t>
            </a:r>
          </a:p>
          <a:p>
            <a:r>
              <a:rPr lang="en-GB" sz="1100" b="0" i="0" u="none" strike="noStrike" kern="1200" baseline="0" dirty="0" smtClean="0">
                <a:solidFill>
                  <a:schemeClr val="tx1"/>
                </a:solidFill>
                <a:latin typeface="+mn-lt"/>
                <a:ea typeface="+mn-ea"/>
                <a:cs typeface="+mn-cs"/>
              </a:rPr>
              <a:t>and other relevant resources invested by both students and their institutions</a:t>
            </a:r>
          </a:p>
          <a:p>
            <a:r>
              <a:rPr lang="en-GB" sz="1100" b="0" i="0" u="none" strike="noStrike" kern="1200" baseline="0" dirty="0" smtClean="0">
                <a:solidFill>
                  <a:schemeClr val="tx1"/>
                </a:solidFill>
                <a:latin typeface="+mn-lt"/>
                <a:ea typeface="+mn-ea"/>
                <a:cs typeface="+mn-cs"/>
              </a:rPr>
              <a:t>intended to optimise the student experience and enhance the learning outcomes and</a:t>
            </a:r>
          </a:p>
          <a:p>
            <a:r>
              <a:rPr lang="en-GB" sz="1100" b="0" i="0" u="none" strike="noStrike" kern="1200" baseline="0" dirty="0" smtClean="0">
                <a:solidFill>
                  <a:schemeClr val="tx1"/>
                </a:solidFill>
                <a:latin typeface="+mn-lt"/>
                <a:ea typeface="+mn-ea"/>
                <a:cs typeface="+mn-cs"/>
              </a:rPr>
              <a:t>development of students and the performance, and reputation of the institution</a:t>
            </a:r>
          </a:p>
          <a:p>
            <a:endParaRPr lang="en-GB" sz="1100" b="0" i="0" u="none" strike="noStrike" kern="1200" baseline="0" dirty="0" smtClean="0">
              <a:solidFill>
                <a:schemeClr val="tx1"/>
              </a:solidFill>
              <a:latin typeface="+mn-lt"/>
              <a:ea typeface="+mn-ea"/>
              <a:cs typeface="+mn-cs"/>
            </a:endParaRPr>
          </a:p>
          <a:p>
            <a:r>
              <a:rPr lang="en-GB" sz="1100" b="0" i="0" u="none" strike="noStrike" kern="1200" baseline="0" dirty="0" smtClean="0">
                <a:solidFill>
                  <a:schemeClr val="tx1"/>
                </a:solidFill>
                <a:latin typeface="+mn-lt"/>
                <a:ea typeface="+mn-ea"/>
                <a:cs typeface="+mn-cs"/>
              </a:rPr>
              <a:t>There are aspects of this that MOOCs can do well on – and maybe the </a:t>
            </a:r>
            <a:r>
              <a:rPr lang="en-GB" sz="1100" b="0" i="0" u="none" strike="noStrike" kern="1200" baseline="0" dirty="0" err="1" smtClean="0">
                <a:solidFill>
                  <a:schemeClr val="tx1"/>
                </a:solidFill>
                <a:latin typeface="+mn-lt"/>
                <a:ea typeface="+mn-ea"/>
                <a:cs typeface="+mn-cs"/>
              </a:rPr>
              <a:t>conept</a:t>
            </a:r>
            <a:r>
              <a:rPr lang="en-GB" sz="1100" b="0" i="0" u="none" strike="noStrike" kern="1200" baseline="0" dirty="0" smtClean="0">
                <a:solidFill>
                  <a:schemeClr val="tx1"/>
                </a:solidFill>
                <a:latin typeface="+mn-lt"/>
                <a:ea typeface="+mn-ea"/>
                <a:cs typeface="+mn-cs"/>
              </a:rPr>
              <a:t> itself can be further developed. But it’s not high on the agenda.</a:t>
            </a:r>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23</a:t>
            </a:fld>
            <a:endParaRPr lang="en-GB"/>
          </a:p>
        </p:txBody>
      </p:sp>
    </p:spTree>
    <p:extLst>
      <p:ext uri="{BB962C8B-B14F-4D97-AF65-F5344CB8AC3E}">
        <p14:creationId xmlns:p14="http://schemas.microsoft.com/office/powerpoint/2010/main" val="996039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2950"/>
            <a:ext cx="6604000" cy="3714750"/>
          </a:xfrm>
        </p:spPr>
      </p:sp>
      <p:sp>
        <p:nvSpPr>
          <p:cNvPr id="3" name="Notes Placeholder 2"/>
          <p:cNvSpPr>
            <a:spLocks noGrp="1"/>
          </p:cNvSpPr>
          <p:nvPr>
            <p:ph type="body" idx="1"/>
          </p:nvPr>
        </p:nvSpPr>
        <p:spPr/>
        <p:txBody>
          <a:bodyPr/>
          <a:lstStyle/>
          <a:p>
            <a:r>
              <a:rPr lang="en-GB" dirty="0" smtClean="0"/>
              <a:t>Effective SRL don’t learn well in highly </a:t>
            </a:r>
            <a:r>
              <a:rPr lang="en-GB" dirty="0" err="1" smtClean="0"/>
              <a:t>linearised</a:t>
            </a:r>
            <a:r>
              <a:rPr lang="en-GB" dirty="0" smtClean="0"/>
              <a:t>, directed environments.</a:t>
            </a:r>
          </a:p>
          <a:p>
            <a:endParaRPr lang="en-GB" dirty="0" smtClean="0"/>
          </a:p>
          <a:p>
            <a:r>
              <a:rPr lang="en-GB" dirty="0" smtClean="0"/>
              <a:t>We don’t develop (implicitly </a:t>
            </a:r>
          </a:p>
          <a:p>
            <a:endParaRPr lang="en-GB" dirty="0" smtClean="0"/>
          </a:p>
          <a:p>
            <a:r>
              <a:rPr lang="en-GB" dirty="0" smtClean="0"/>
              <a:t>Contextualised – so good SRL n</a:t>
            </a:r>
            <a:r>
              <a:rPr lang="en-GB" baseline="0" dirty="0" smtClean="0"/>
              <a:t> one context not necessarily good in another.</a:t>
            </a:r>
          </a:p>
          <a:p>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24</a:t>
            </a:fld>
            <a:endParaRPr lang="en-GB"/>
          </a:p>
        </p:txBody>
      </p:sp>
    </p:spTree>
    <p:extLst>
      <p:ext uri="{BB962C8B-B14F-4D97-AF65-F5344CB8AC3E}">
        <p14:creationId xmlns:p14="http://schemas.microsoft.com/office/powerpoint/2010/main" val="996039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2950"/>
            <a:ext cx="4953000" cy="3714750"/>
          </a:xfrm>
        </p:spPr>
      </p:sp>
      <p:sp>
        <p:nvSpPr>
          <p:cNvPr id="3" name="Notes Placeholder 2"/>
          <p:cNvSpPr>
            <a:spLocks noGrp="1"/>
          </p:cNvSpPr>
          <p:nvPr>
            <p:ph type="body" idx="1"/>
          </p:nvPr>
        </p:nvSpPr>
        <p:spPr/>
        <p:txBody>
          <a:bodyPr/>
          <a:lstStyle/>
          <a:p>
            <a:r>
              <a:rPr lang="en-GB" dirty="0" smtClean="0"/>
              <a:t>If the university said to me “we</a:t>
            </a:r>
            <a:r>
              <a:rPr lang="en-GB" baseline="0" dirty="0" smtClean="0"/>
              <a:t> want to push out more MOOCs, would you like to develop one of your modules as a MOOC” – I’d say no. I just don’t believe it is beneficial.</a:t>
            </a:r>
          </a:p>
          <a:p>
            <a:endParaRPr lang="en-GB" baseline="0" dirty="0" smtClean="0"/>
          </a:p>
          <a:p>
            <a:r>
              <a:rPr lang="en-GB" baseline="0" dirty="0" smtClean="0"/>
              <a:t>And we’ve got enough MOOCs on this that an the other to serve as interesting pass-times for educated professionals.</a:t>
            </a:r>
          </a:p>
          <a:p>
            <a:endParaRPr lang="en-GB" baseline="0" dirty="0" smtClean="0"/>
          </a:p>
          <a:p>
            <a:r>
              <a:rPr lang="en-GB" baseline="0" dirty="0" smtClean="0"/>
              <a:t>They don’t really seem to be useful (hardly surprisingly!) for the benefits originally promised (democratisation of education, access for those otherwise unable to participate, education for developing countries, free for all).</a:t>
            </a:r>
          </a:p>
          <a:p>
            <a:endParaRPr lang="en-GB" baseline="0" dirty="0" smtClean="0"/>
          </a:p>
          <a:p>
            <a:endParaRPr lang="en-GB" baseline="0" dirty="0" smtClean="0"/>
          </a:p>
          <a:p>
            <a:r>
              <a:rPr lang="en-GB" baseline="0" dirty="0" smtClean="0"/>
              <a:t>  </a:t>
            </a:r>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25</a:t>
            </a:fld>
            <a:endParaRPr lang="en-GB"/>
          </a:p>
        </p:txBody>
      </p:sp>
    </p:spTree>
    <p:extLst>
      <p:ext uri="{BB962C8B-B14F-4D97-AF65-F5344CB8AC3E}">
        <p14:creationId xmlns:p14="http://schemas.microsoft.com/office/powerpoint/2010/main" val="996039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2950"/>
            <a:ext cx="4953000" cy="3714750"/>
          </a:xfrm>
        </p:spPr>
      </p:sp>
      <p:sp>
        <p:nvSpPr>
          <p:cNvPr id="3" name="Notes Placeholder 2"/>
          <p:cNvSpPr>
            <a:spLocks noGrp="1"/>
          </p:cNvSpPr>
          <p:nvPr>
            <p:ph type="body" idx="1"/>
          </p:nvPr>
        </p:nvSpPr>
        <p:spPr/>
        <p:txBody>
          <a:bodyPr/>
          <a:lstStyle/>
          <a:p>
            <a:r>
              <a:rPr lang="en-GB" dirty="0" smtClean="0"/>
              <a:t>Facilitating cognition – e.g. animated diagrams</a:t>
            </a:r>
          </a:p>
          <a:p>
            <a:r>
              <a:rPr lang="en-GB" dirty="0" smtClean="0"/>
              <a:t>Realistic experiences: simulations/people interacting (drama)</a:t>
            </a:r>
          </a:p>
          <a:p>
            <a:r>
              <a:rPr lang="en-GB" dirty="0" smtClean="0"/>
              <a:t>Affective characteristics: Alleviate isolation by showing the teacher, create a sense of importance (by using famous presenters)</a:t>
            </a:r>
          </a:p>
          <a:p>
            <a:r>
              <a:rPr lang="en-GB" dirty="0" smtClean="0"/>
              <a:t>Demonstrating skills – manual/craft, body</a:t>
            </a:r>
            <a:r>
              <a:rPr lang="en-GB" baseline="0" dirty="0" smtClean="0"/>
              <a:t> movement </a:t>
            </a:r>
            <a:r>
              <a:rPr lang="en-GB" baseline="0" dirty="0" err="1" smtClean="0"/>
              <a:t>etc</a:t>
            </a:r>
            <a:endParaRPr lang="en-GB" dirty="0" smtClean="0"/>
          </a:p>
          <a:p>
            <a:endParaRPr lang="en-GB" dirty="0"/>
          </a:p>
        </p:txBody>
      </p:sp>
      <p:sp>
        <p:nvSpPr>
          <p:cNvPr id="4" name="Slide Number Placeholder 3"/>
          <p:cNvSpPr>
            <a:spLocks noGrp="1"/>
          </p:cNvSpPr>
          <p:nvPr>
            <p:ph type="sldNum" sz="quarter" idx="10"/>
          </p:nvPr>
        </p:nvSpPr>
        <p:spPr/>
        <p:txBody>
          <a:bodyPr/>
          <a:lstStyle/>
          <a:p>
            <a:fld id="{CF869DA8-B49B-4FBF-B74F-5A6E3B010B71}" type="slidenum">
              <a:rPr lang="en-GB" smtClean="0"/>
              <a:t>27</a:t>
            </a:fld>
            <a:endParaRPr lang="en-GB"/>
          </a:p>
        </p:txBody>
      </p:sp>
    </p:spTree>
    <p:extLst>
      <p:ext uri="{BB962C8B-B14F-4D97-AF65-F5344CB8AC3E}">
        <p14:creationId xmlns:p14="http://schemas.microsoft.com/office/powerpoint/2010/main" val="34857240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2950"/>
            <a:ext cx="6604000" cy="3714750"/>
          </a:xfrm>
        </p:spPr>
      </p:sp>
      <p:sp>
        <p:nvSpPr>
          <p:cNvPr id="3" name="Notes Placeholder 2"/>
          <p:cNvSpPr>
            <a:spLocks noGrp="1"/>
          </p:cNvSpPr>
          <p:nvPr>
            <p:ph type="body" idx="1"/>
          </p:nvPr>
        </p:nvSpPr>
        <p:spPr/>
        <p:txBody>
          <a:bodyPr/>
          <a:lstStyle/>
          <a:p>
            <a:r>
              <a:rPr lang="en-GB" dirty="0" smtClean="0"/>
              <a:t>Who has enrolled on a MOOC?</a:t>
            </a:r>
          </a:p>
          <a:p>
            <a:r>
              <a:rPr lang="en-GB" dirty="0" smtClean="0"/>
              <a:t>Who has completed a MOOC?</a:t>
            </a:r>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5</a:t>
            </a:fld>
            <a:endParaRPr lang="en-GB"/>
          </a:p>
        </p:txBody>
      </p:sp>
    </p:spTree>
    <p:extLst>
      <p:ext uri="{BB962C8B-B14F-4D97-AF65-F5344CB8AC3E}">
        <p14:creationId xmlns:p14="http://schemas.microsoft.com/office/powerpoint/2010/main" val="996039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2950"/>
            <a:ext cx="4953000" cy="3714750"/>
          </a:xfrm>
        </p:spPr>
      </p:sp>
      <p:sp>
        <p:nvSpPr>
          <p:cNvPr id="3" name="Notes Placeholder 2"/>
          <p:cNvSpPr>
            <a:spLocks noGrp="1"/>
          </p:cNvSpPr>
          <p:nvPr>
            <p:ph type="body" idx="1"/>
          </p:nvPr>
        </p:nvSpPr>
        <p:spPr/>
        <p:txBody>
          <a:bodyPr/>
          <a:lstStyle/>
          <a:p>
            <a:r>
              <a:rPr lang="en-GB" dirty="0" smtClean="0"/>
              <a:t>Who has enrolled on a MOOC?</a:t>
            </a:r>
          </a:p>
          <a:p>
            <a:r>
              <a:rPr lang="en-GB" dirty="0" smtClean="0"/>
              <a:t>Who has completed a MOOC?</a:t>
            </a:r>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6</a:t>
            </a:fld>
            <a:endParaRPr lang="en-GB"/>
          </a:p>
        </p:txBody>
      </p:sp>
    </p:spTree>
    <p:extLst>
      <p:ext uri="{BB962C8B-B14F-4D97-AF65-F5344CB8AC3E}">
        <p14:creationId xmlns:p14="http://schemas.microsoft.com/office/powerpoint/2010/main" val="996039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2950"/>
            <a:ext cx="6604000" cy="3714750"/>
          </a:xfrm>
        </p:spPr>
      </p:sp>
      <p:sp>
        <p:nvSpPr>
          <p:cNvPr id="3" name="Notes Placeholder 2"/>
          <p:cNvSpPr>
            <a:spLocks noGrp="1"/>
          </p:cNvSpPr>
          <p:nvPr>
            <p:ph type="body" idx="1"/>
          </p:nvPr>
        </p:nvSpPr>
        <p:spPr/>
        <p:txBody>
          <a:bodyPr/>
          <a:lstStyle/>
          <a:p>
            <a:r>
              <a:rPr lang="en-GB" dirty="0" smtClean="0"/>
              <a:t>A long story and anguish behind</a:t>
            </a:r>
            <a:r>
              <a:rPr lang="en-GB" baseline="0" dirty="0" smtClean="0"/>
              <a:t> each decision! </a:t>
            </a:r>
          </a:p>
          <a:p>
            <a:endParaRPr lang="en-GB" baseline="0" dirty="0" smtClean="0"/>
          </a:p>
          <a:p>
            <a:r>
              <a:rPr lang="en-GB" baseline="0" dirty="0" err="1" smtClean="0"/>
              <a:t>FutureLearn</a:t>
            </a:r>
            <a:r>
              <a:rPr lang="en-GB" baseline="0" dirty="0" smtClean="0"/>
              <a:t> – we were a bit too soon but the intention is to migrate in the future.</a:t>
            </a:r>
          </a:p>
          <a:p>
            <a:endParaRPr lang="en-GB" baseline="0" dirty="0" smtClean="0"/>
          </a:p>
          <a:p>
            <a:r>
              <a:rPr lang="en-GB" baseline="0" dirty="0" smtClean="0"/>
              <a:t>Vimeo – a late decision but saved a lot of grief. Ask Russ.</a:t>
            </a:r>
          </a:p>
          <a:p>
            <a:endParaRPr lang="en-GB" baseline="0" dirty="0" smtClean="0"/>
          </a:p>
          <a:p>
            <a:r>
              <a:rPr lang="en-GB" dirty="0" smtClean="0"/>
              <a:t>We wanted to keep the materials under our control a little bit – registration required. Partly so we can evaluate. </a:t>
            </a:r>
          </a:p>
          <a:p>
            <a:r>
              <a:rPr lang="en-GB" dirty="0" smtClean="0"/>
              <a:t>We will be taking them down shortly after the end of the course – we have to rethink server space for videos then anyway – but teachers on the course can download</a:t>
            </a:r>
            <a:r>
              <a:rPr lang="en-GB" baseline="0" dirty="0" smtClean="0"/>
              <a:t> and use them as Creative Commons.</a:t>
            </a:r>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7</a:t>
            </a:fld>
            <a:endParaRPr lang="en-GB"/>
          </a:p>
        </p:txBody>
      </p:sp>
    </p:spTree>
    <p:extLst>
      <p:ext uri="{BB962C8B-B14F-4D97-AF65-F5344CB8AC3E}">
        <p14:creationId xmlns:p14="http://schemas.microsoft.com/office/powerpoint/2010/main" val="996039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2950"/>
            <a:ext cx="6604000" cy="3714750"/>
          </a:xfrm>
        </p:spPr>
      </p:sp>
      <p:sp>
        <p:nvSpPr>
          <p:cNvPr id="3" name="Notes Placeholder 2"/>
          <p:cNvSpPr>
            <a:spLocks noGrp="1"/>
          </p:cNvSpPr>
          <p:nvPr>
            <p:ph type="body" idx="1"/>
          </p:nvPr>
        </p:nvSpPr>
        <p:spPr/>
        <p:txBody>
          <a:bodyPr/>
          <a:lstStyle/>
          <a:p>
            <a:r>
              <a:rPr lang="en-GB" dirty="0" smtClean="0"/>
              <a:t>The supported</a:t>
            </a:r>
            <a:r>
              <a:rPr lang="en-GB" baseline="0" dirty="0" smtClean="0"/>
              <a:t> mode didn’t make life easy – it’s perhaps caused our biggest headaches so far. </a:t>
            </a:r>
          </a:p>
          <a:p>
            <a:endParaRPr lang="en-GB" baseline="0" dirty="0" smtClean="0"/>
          </a:p>
          <a:p>
            <a:r>
              <a:rPr lang="en-GB" baseline="0" dirty="0" smtClean="0"/>
              <a:t>We did it because we thought it would be very useful (and perform a similar role to our own labs). </a:t>
            </a:r>
          </a:p>
          <a:p>
            <a:r>
              <a:rPr lang="en-GB" baseline="0" dirty="0" smtClean="0"/>
              <a:t>Also, wanted to investigate this – </a:t>
            </a:r>
            <a:r>
              <a:rPr lang="en-GB" baseline="0" dirty="0" err="1" smtClean="0"/>
              <a:t>noone’s</a:t>
            </a:r>
            <a:r>
              <a:rPr lang="en-GB" baseline="0" dirty="0" smtClean="0"/>
              <a:t> ever done it before.</a:t>
            </a:r>
            <a:endParaRPr lang="en-GB"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8</a:t>
            </a:fld>
            <a:endParaRPr lang="en-GB"/>
          </a:p>
        </p:txBody>
      </p:sp>
    </p:spTree>
    <p:extLst>
      <p:ext uri="{BB962C8B-B14F-4D97-AF65-F5344CB8AC3E}">
        <p14:creationId xmlns:p14="http://schemas.microsoft.com/office/powerpoint/2010/main" val="996039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2950"/>
            <a:ext cx="4953000" cy="3714750"/>
          </a:xfrm>
        </p:spPr>
      </p:sp>
      <p:sp>
        <p:nvSpPr>
          <p:cNvPr id="3" name="Notes Placeholder 2"/>
          <p:cNvSpPr>
            <a:spLocks noGrp="1"/>
          </p:cNvSpPr>
          <p:nvPr>
            <p:ph type="body" idx="1"/>
          </p:nvPr>
        </p:nvSpPr>
        <p:spPr/>
        <p:txBody>
          <a:bodyPr/>
          <a:lstStyle/>
          <a:p>
            <a:r>
              <a:rPr lang="en-GB" dirty="0" smtClean="0"/>
              <a:t>The supported</a:t>
            </a:r>
            <a:r>
              <a:rPr lang="en-GB" baseline="0" dirty="0" smtClean="0"/>
              <a:t> mode didn’t make life easy – it’s perhaps caused our biggest headaches so far. </a:t>
            </a:r>
          </a:p>
          <a:p>
            <a:endParaRPr lang="en-GB" baseline="0" dirty="0" smtClean="0"/>
          </a:p>
          <a:p>
            <a:r>
              <a:rPr lang="en-GB" baseline="0" dirty="0" smtClean="0"/>
              <a:t>We did it because we thought it would be very useful (and perform a similar role to our own labs). </a:t>
            </a:r>
          </a:p>
          <a:p>
            <a:r>
              <a:rPr lang="en-GB" baseline="0" dirty="0" smtClean="0"/>
              <a:t>Also, wanted to investigate this – </a:t>
            </a:r>
            <a:r>
              <a:rPr lang="en-GB" baseline="0" dirty="0" err="1" smtClean="0"/>
              <a:t>noone’s</a:t>
            </a:r>
            <a:r>
              <a:rPr lang="en-GB" baseline="0" dirty="0" smtClean="0"/>
              <a:t> ever done it before.</a:t>
            </a:r>
            <a:endParaRPr lang="en-GB"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9</a:t>
            </a:fld>
            <a:endParaRPr lang="en-GB"/>
          </a:p>
        </p:txBody>
      </p:sp>
    </p:spTree>
    <p:extLst>
      <p:ext uri="{BB962C8B-B14F-4D97-AF65-F5344CB8AC3E}">
        <p14:creationId xmlns:p14="http://schemas.microsoft.com/office/powerpoint/2010/main" val="996039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2950"/>
            <a:ext cx="4953000" cy="3714750"/>
          </a:xfrm>
        </p:spPr>
      </p:sp>
      <p:sp>
        <p:nvSpPr>
          <p:cNvPr id="3" name="Notes Placeholder 2"/>
          <p:cNvSpPr>
            <a:spLocks noGrp="1"/>
          </p:cNvSpPr>
          <p:nvPr>
            <p:ph type="body" idx="1"/>
          </p:nvPr>
        </p:nvSpPr>
        <p:spPr/>
        <p:txBody>
          <a:bodyPr/>
          <a:lstStyle/>
          <a:p>
            <a:r>
              <a:rPr lang="en-GB" dirty="0" smtClean="0"/>
              <a:t>From the first course – interesting that quite a high proportion – particularly for teachers in CS hadn’t</a:t>
            </a:r>
            <a:r>
              <a:rPr lang="en-GB" baseline="0" dirty="0" smtClean="0"/>
              <a:t> experience.</a:t>
            </a:r>
          </a:p>
          <a:p>
            <a:endParaRPr lang="en-GB" baseline="0" dirty="0" smtClean="0"/>
          </a:p>
          <a:p>
            <a:r>
              <a:rPr lang="en-GB" baseline="0" dirty="0" smtClean="0"/>
              <a:t>It became apparent as we </a:t>
            </a:r>
            <a:r>
              <a:rPr lang="en-GB" baseline="0" dirty="0" err="1" smtClean="0"/>
              <a:t>progreesed</a:t>
            </a:r>
            <a:r>
              <a:rPr lang="en-GB" baseline="0" dirty="0" smtClean="0"/>
              <a:t> there was a wide range od skills and levels – and reasons for taking the course.</a:t>
            </a:r>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10</a:t>
            </a:fld>
            <a:endParaRPr lang="en-GB"/>
          </a:p>
        </p:txBody>
      </p:sp>
    </p:spTree>
    <p:extLst>
      <p:ext uri="{BB962C8B-B14F-4D97-AF65-F5344CB8AC3E}">
        <p14:creationId xmlns:p14="http://schemas.microsoft.com/office/powerpoint/2010/main" val="99603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2950"/>
            <a:ext cx="6604000" cy="37147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4F5F48-2CBA-4D41-96DF-05D9C2DA8F27}" type="slidenum">
              <a:rPr lang="en-GB" smtClean="0"/>
              <a:t>11</a:t>
            </a:fld>
            <a:endParaRPr lang="en-GB"/>
          </a:p>
        </p:txBody>
      </p:sp>
    </p:spTree>
    <p:extLst>
      <p:ext uri="{BB962C8B-B14F-4D97-AF65-F5344CB8AC3E}">
        <p14:creationId xmlns:p14="http://schemas.microsoft.com/office/powerpoint/2010/main" val="99603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jpe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377815"/>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27/05/16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27/05/16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27/05/16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27/05/16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27/05/16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27/05/16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27/05/16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2923696"/>
          </a:xfrm>
          <a:prstGeom prst="rect">
            <a:avLst/>
          </a:prstGeom>
        </p:spPr>
      </p:pic>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27/05/16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27/05/16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27/05/16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27/05/16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27/05/16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27/05/16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27/05/16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27/05/16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27/05/16</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27/05/16</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27/05/16</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27/05/16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27/05/16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27/05/16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27/05/16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0" y="5661248"/>
            <a:ext cx="9154649" cy="100811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1377314"/>
          </a:xfrm>
          <a:prstGeom prst="rect">
            <a:avLst/>
          </a:prstGeom>
        </p:spPr>
      </p:pic>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3" Type="http://schemas.openxmlformats.org/officeDocument/2006/relationships/image" Target="../media/image6.jpe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9150350"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27/05/16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27/05/16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chart" Target="../charts/char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jpeg"/><Relationship Id="rId1" Type="http://schemas.openxmlformats.org/officeDocument/2006/relationships/slideLayout" Target="../slideLayouts/slideLayout8.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pgbovine.net/publications/edX-MOOC-video-production-and-engagement_LAS-2014.pdf" TargetMode="External"/><Relationship Id="rId3" Type="http://schemas.openxmlformats.org/officeDocument/2006/relationships/image" Target="../media/image13.png"/></Relationships>
</file>

<file path=ppt/slides/_rels/slide27.xml.rels><?xml version="1.0" encoding="UTF-8" standalone="yes"?>
<Relationships xmlns="http://schemas.openxmlformats.org/package/2006/relationships"><Relationship Id="rId3" Type="http://schemas.openxmlformats.org/officeDocument/2006/relationships/hyperlink" Target="https://www.academia.edu/8092450/Potent_Pedagogic_Roles_for_Video?auto=download" TargetMode="External"/><Relationship Id="rId4" Type="http://schemas.openxmlformats.org/officeDocument/2006/relationships/image" Target="../media/image14.png"/><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8.xml.rels><?xml version="1.0" encoding="UTF-8" standalone="yes"?>
<Relationships xmlns="http://schemas.openxmlformats.org/package/2006/relationships"><Relationship Id="rId3" Type="http://schemas.openxmlformats.org/officeDocument/2006/relationships/hyperlink" Target="https://edge.edx.org/courses/course-v1:DelftX-Locomotion+MOOCs4ALL+2016/about" TargetMode="External"/><Relationship Id="rId4" Type="http://schemas.openxmlformats.org/officeDocument/2006/relationships/image" Target="../media/image15.png"/><Relationship Id="rId1" Type="http://schemas.openxmlformats.org/officeDocument/2006/relationships/slideLayout" Target="../slideLayouts/slideLayout3.xml"/><Relationship Id="rId2" Type="http://schemas.openxmlformats.org/officeDocument/2006/relationships/hyperlink" Target="https://www.youtube.com/watch?v=jtgwOupJCAI"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7.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8.png"/><Relationship Id="rId3" Type="http://schemas.openxmlformats.org/officeDocument/2006/relationships/image" Target="../media/image1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2.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23.png"/><Relationship Id="rId3" Type="http://schemas.openxmlformats.org/officeDocument/2006/relationships/image" Target="../media/image2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4797152"/>
            <a:ext cx="7056784" cy="1296144"/>
          </a:xfrm>
        </p:spPr>
        <p:txBody>
          <a:bodyPr>
            <a:normAutofit fontScale="90000"/>
          </a:bodyPr>
          <a:lstStyle/>
          <a:p>
            <a:r>
              <a:rPr lang="en-GB" dirty="0" smtClean="0"/>
              <a:t>TEL Research Group</a:t>
            </a:r>
            <a:br>
              <a:rPr lang="en-GB" dirty="0" smtClean="0"/>
            </a:br>
            <a:r>
              <a:rPr lang="en-GB" dirty="0" smtClean="0"/>
              <a:t>MOOCs</a:t>
            </a:r>
            <a:br>
              <a:rPr lang="en-GB" dirty="0" smtClean="0"/>
            </a:br>
            <a:endParaRPr lang="en-GB" dirty="0"/>
          </a:p>
        </p:txBody>
      </p:sp>
      <p:sp>
        <p:nvSpPr>
          <p:cNvPr id="3" name="Subtitle 2"/>
          <p:cNvSpPr>
            <a:spLocks noGrp="1"/>
          </p:cNvSpPr>
          <p:nvPr>
            <p:ph type="subTitle" idx="1"/>
          </p:nvPr>
        </p:nvSpPr>
        <p:spPr>
          <a:xfrm>
            <a:off x="107504" y="5702101"/>
            <a:ext cx="6400800" cy="1327299"/>
          </a:xfrm>
        </p:spPr>
        <p:txBody>
          <a:bodyPr/>
          <a:lstStyle/>
          <a:p>
            <a:r>
              <a:rPr lang="en-GB" dirty="0" smtClean="0"/>
              <a:t>Friday 13 May 2016</a:t>
            </a:r>
            <a:endParaRPr lang="en-GB" dirty="0"/>
          </a:p>
        </p:txBody>
      </p:sp>
    </p:spTree>
    <p:extLst>
      <p:ext uri="{BB962C8B-B14F-4D97-AF65-F5344CB8AC3E}">
        <p14:creationId xmlns:p14="http://schemas.microsoft.com/office/powerpoint/2010/main" val="157076418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920" y="694947"/>
            <a:ext cx="8228707" cy="617876"/>
          </a:xfrm>
        </p:spPr>
        <p:txBody>
          <a:bodyPr>
            <a:normAutofit fontScale="90000"/>
          </a:bodyPr>
          <a:lstStyle/>
          <a:p>
            <a:r>
              <a:rPr lang="en-GB" dirty="0" smtClean="0">
                <a:solidFill>
                  <a:schemeClr val="accent6"/>
                </a:solidFill>
              </a:rPr>
              <a:t>Previous </a:t>
            </a:r>
            <a:r>
              <a:rPr lang="en-GB" dirty="0">
                <a:solidFill>
                  <a:schemeClr val="accent6"/>
                </a:solidFill>
              </a:rPr>
              <a:t>online learning experience</a:t>
            </a:r>
            <a:endParaRPr lang="en-GB" b="1" dirty="0">
              <a:solidFill>
                <a:schemeClr val="accent6"/>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44666173"/>
              </p:ext>
            </p:extLst>
          </p:nvPr>
        </p:nvGraphicFramePr>
        <p:xfrm>
          <a:off x="467544" y="1484784"/>
          <a:ext cx="8228707" cy="436773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867898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920" y="694947"/>
            <a:ext cx="8228707" cy="617876"/>
          </a:xfrm>
        </p:spPr>
        <p:txBody>
          <a:bodyPr>
            <a:normAutofit fontScale="90000"/>
          </a:bodyPr>
          <a:lstStyle/>
          <a:p>
            <a:r>
              <a:rPr lang="en-GB" b="1" dirty="0" smtClean="0">
                <a:solidFill>
                  <a:schemeClr val="accent6"/>
                </a:solidFill>
              </a:rPr>
              <a:t>Comparing quiz </a:t>
            </a:r>
            <a:r>
              <a:rPr lang="en-GB" b="1" dirty="0" err="1" smtClean="0">
                <a:solidFill>
                  <a:schemeClr val="accent6"/>
                </a:solidFill>
              </a:rPr>
              <a:t>submision</a:t>
            </a:r>
            <a:endParaRPr lang="en-GB" b="1" dirty="0">
              <a:solidFill>
                <a:schemeClr val="accent6"/>
              </a:solidFill>
            </a:endParaRP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724073" y="1656928"/>
            <a:ext cx="7847747" cy="4391797"/>
          </a:xfrm>
        </p:spPr>
      </p:pic>
    </p:spTree>
    <p:extLst>
      <p:ext uri="{BB962C8B-B14F-4D97-AF65-F5344CB8AC3E}">
        <p14:creationId xmlns:p14="http://schemas.microsoft.com/office/powerpoint/2010/main" val="29473883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920" y="694947"/>
            <a:ext cx="8228707" cy="617876"/>
          </a:xfrm>
        </p:spPr>
        <p:txBody>
          <a:bodyPr>
            <a:normAutofit fontScale="90000"/>
          </a:bodyPr>
          <a:lstStyle/>
          <a:p>
            <a:r>
              <a:rPr lang="en-GB" b="1" dirty="0" smtClean="0">
                <a:solidFill>
                  <a:schemeClr val="accent6"/>
                </a:solidFill>
              </a:rPr>
              <a:t>Comparing quiz scores</a:t>
            </a:r>
            <a:endParaRPr lang="en-GB" b="1" dirty="0">
              <a:solidFill>
                <a:schemeClr val="accent6"/>
              </a:solidFill>
            </a:endParaRP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72181" y="1555668"/>
            <a:ext cx="8116769" cy="4483995"/>
          </a:xfrm>
        </p:spPr>
      </p:pic>
    </p:spTree>
    <p:extLst>
      <p:ext uri="{BB962C8B-B14F-4D97-AF65-F5344CB8AC3E}">
        <p14:creationId xmlns:p14="http://schemas.microsoft.com/office/powerpoint/2010/main" val="35649616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920" y="694947"/>
            <a:ext cx="8228707" cy="617876"/>
          </a:xfrm>
        </p:spPr>
        <p:txBody>
          <a:bodyPr>
            <a:normAutofit fontScale="90000"/>
          </a:bodyPr>
          <a:lstStyle/>
          <a:p>
            <a:r>
              <a:rPr lang="en-GB" b="1" dirty="0" smtClean="0">
                <a:solidFill>
                  <a:schemeClr val="accent6"/>
                </a:solidFill>
              </a:rPr>
              <a:t>What we learned</a:t>
            </a:r>
            <a:endParaRPr lang="en-GB" b="1" dirty="0">
              <a:solidFill>
                <a:schemeClr val="accent6"/>
              </a:solidFill>
            </a:endParaRPr>
          </a:p>
        </p:txBody>
      </p:sp>
      <p:sp>
        <p:nvSpPr>
          <p:cNvPr id="3" name="Content Placeholder 2"/>
          <p:cNvSpPr>
            <a:spLocks noGrp="1"/>
          </p:cNvSpPr>
          <p:nvPr>
            <p:ph idx="1"/>
          </p:nvPr>
        </p:nvSpPr>
        <p:spPr/>
        <p:txBody>
          <a:bodyPr>
            <a:normAutofit fontScale="62500" lnSpcReduction="20000"/>
          </a:bodyPr>
          <a:lstStyle/>
          <a:p>
            <a:pPr>
              <a:spcBef>
                <a:spcPts val="2009"/>
              </a:spcBef>
            </a:pPr>
            <a:r>
              <a:rPr lang="en-GB" dirty="0"/>
              <a:t>It’s a great thing to do – but don’t underestimate the effort/resources</a:t>
            </a:r>
          </a:p>
          <a:p>
            <a:pPr>
              <a:spcBef>
                <a:spcPts val="2009"/>
              </a:spcBef>
            </a:pPr>
            <a:r>
              <a:rPr lang="en-GB" dirty="0"/>
              <a:t>Get buy-in (and dedicated time, commitment to resources) from line management</a:t>
            </a:r>
          </a:p>
          <a:p>
            <a:pPr>
              <a:spcBef>
                <a:spcPts val="2009"/>
              </a:spcBef>
            </a:pPr>
            <a:r>
              <a:rPr lang="en-GB" dirty="0"/>
              <a:t>Issues of platform – “doing it yourself” obviously means more effort</a:t>
            </a:r>
          </a:p>
          <a:p>
            <a:pPr>
              <a:spcBef>
                <a:spcPts val="2009"/>
              </a:spcBef>
            </a:pPr>
            <a:r>
              <a:rPr lang="en-GB" dirty="0"/>
              <a:t>Project management needed!</a:t>
            </a:r>
          </a:p>
          <a:p>
            <a:pPr>
              <a:spcBef>
                <a:spcPts val="2009"/>
              </a:spcBef>
            </a:pPr>
            <a:r>
              <a:rPr lang="en-GB" dirty="0"/>
              <a:t>We needed to develop skills (</a:t>
            </a:r>
            <a:r>
              <a:rPr lang="en-GB" dirty="0" err="1"/>
              <a:t>eg</a:t>
            </a:r>
            <a:r>
              <a:rPr lang="en-GB" dirty="0"/>
              <a:t>: making video recordings, different ways of teaching, subject/audience). Different way of working.</a:t>
            </a:r>
          </a:p>
          <a:p>
            <a:pPr>
              <a:spcBef>
                <a:spcPts val="2009"/>
              </a:spcBef>
            </a:pPr>
            <a:r>
              <a:rPr lang="en-GB" dirty="0"/>
              <a:t>Our ideas may not be what is most useful for what teachers want or how they work – what do </a:t>
            </a:r>
            <a:r>
              <a:rPr lang="en-GB" i="1" dirty="0"/>
              <a:t>students</a:t>
            </a:r>
            <a:r>
              <a:rPr lang="en-GB" dirty="0"/>
              <a:t> find useful?</a:t>
            </a:r>
          </a:p>
          <a:p>
            <a:pPr marL="66437" indent="0">
              <a:buNone/>
            </a:pPr>
            <a:endParaRPr lang="en-GB" dirty="0"/>
          </a:p>
        </p:txBody>
      </p:sp>
    </p:spTree>
    <p:extLst>
      <p:ext uri="{BB962C8B-B14F-4D97-AF65-F5344CB8AC3E}">
        <p14:creationId xmlns:p14="http://schemas.microsoft.com/office/powerpoint/2010/main" val="30873703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920" y="694947"/>
            <a:ext cx="8228707" cy="617876"/>
          </a:xfrm>
        </p:spPr>
        <p:txBody>
          <a:bodyPr>
            <a:normAutofit fontScale="90000"/>
          </a:bodyPr>
          <a:lstStyle/>
          <a:p>
            <a:r>
              <a:rPr lang="en-GB" b="1" dirty="0" smtClean="0">
                <a:solidFill>
                  <a:schemeClr val="accent6"/>
                </a:solidFill>
              </a:rPr>
              <a:t>What we learned about the participants</a:t>
            </a:r>
            <a:endParaRPr lang="en-GB" b="1" dirty="0">
              <a:solidFill>
                <a:schemeClr val="accent6"/>
              </a:solidFill>
            </a:endParaRPr>
          </a:p>
        </p:txBody>
      </p:sp>
      <p:sp>
        <p:nvSpPr>
          <p:cNvPr id="3" name="Content Placeholder 2"/>
          <p:cNvSpPr>
            <a:spLocks noGrp="1"/>
          </p:cNvSpPr>
          <p:nvPr>
            <p:ph idx="1"/>
          </p:nvPr>
        </p:nvSpPr>
        <p:spPr>
          <a:xfrm>
            <a:off x="685800" y="1618456"/>
            <a:ext cx="7772400" cy="4114800"/>
          </a:xfrm>
        </p:spPr>
        <p:txBody>
          <a:bodyPr>
            <a:normAutofit fontScale="62500" lnSpcReduction="20000"/>
          </a:bodyPr>
          <a:lstStyle/>
          <a:p>
            <a:pPr>
              <a:spcAft>
                <a:spcPts val="1004"/>
              </a:spcAft>
            </a:pPr>
            <a:r>
              <a:rPr lang="en-GB" dirty="0" smtClean="0"/>
              <a:t>Lack of </a:t>
            </a:r>
            <a:r>
              <a:rPr lang="en-GB" dirty="0"/>
              <a:t>(in general, schools are not releasing them, sometimes not  even crediting the CPD)</a:t>
            </a:r>
          </a:p>
          <a:p>
            <a:pPr>
              <a:spcAft>
                <a:spcPts val="1004"/>
              </a:spcAft>
            </a:pPr>
            <a:r>
              <a:rPr lang="en-GB" dirty="0"/>
              <a:t>Many </a:t>
            </a:r>
            <a:r>
              <a:rPr lang="en-GB" dirty="0" smtClean="0"/>
              <a:t>didn’t keep up with the session structure – but said they were happy doing what they wanted at their own pace.</a:t>
            </a:r>
          </a:p>
          <a:p>
            <a:pPr>
              <a:spcAft>
                <a:spcPts val="1004"/>
              </a:spcAft>
            </a:pPr>
            <a:r>
              <a:rPr lang="en-GB" dirty="0" smtClean="0"/>
              <a:t>Even </a:t>
            </a:r>
            <a:r>
              <a:rPr lang="en-GB" dirty="0"/>
              <a:t>a number of those on the paid mode </a:t>
            </a:r>
            <a:r>
              <a:rPr lang="en-GB" dirty="0" smtClean="0"/>
              <a:t>didn’t </a:t>
            </a:r>
            <a:r>
              <a:rPr lang="en-GB" dirty="0"/>
              <a:t>really </a:t>
            </a:r>
            <a:r>
              <a:rPr lang="en-GB" dirty="0" smtClean="0"/>
              <a:t>engage </a:t>
            </a:r>
            <a:r>
              <a:rPr lang="en-GB" dirty="0"/>
              <a:t>from the start</a:t>
            </a:r>
          </a:p>
          <a:p>
            <a:pPr>
              <a:spcAft>
                <a:spcPts val="1004"/>
              </a:spcAft>
            </a:pPr>
            <a:r>
              <a:rPr lang="en-GB" dirty="0"/>
              <a:t>The supported mode </a:t>
            </a:r>
            <a:r>
              <a:rPr lang="en-GB" dirty="0" smtClean="0"/>
              <a:t>didn’t have many takers.</a:t>
            </a:r>
          </a:p>
          <a:p>
            <a:pPr>
              <a:spcAft>
                <a:spcPts val="1004"/>
              </a:spcAft>
            </a:pPr>
            <a:r>
              <a:rPr lang="en-GB" dirty="0"/>
              <a:t>Wide range of abilities and existing skills</a:t>
            </a:r>
          </a:p>
          <a:p>
            <a:pPr>
              <a:spcAft>
                <a:spcPts val="1004"/>
              </a:spcAft>
            </a:pPr>
            <a:r>
              <a:rPr lang="en-GB" dirty="0"/>
              <a:t>Assumptions about their preparedness/digital skills may not be </a:t>
            </a:r>
            <a:r>
              <a:rPr lang="en-GB" dirty="0" smtClean="0"/>
              <a:t>right</a:t>
            </a:r>
          </a:p>
          <a:p>
            <a:pPr>
              <a:spcAft>
                <a:spcPts val="1004"/>
              </a:spcAft>
            </a:pPr>
            <a:r>
              <a:rPr lang="en-GB" dirty="0" smtClean="0"/>
              <a:t>Expectation of passive learning</a:t>
            </a:r>
            <a:endParaRPr lang="en-GB" dirty="0"/>
          </a:p>
          <a:p>
            <a:pPr marL="66437" indent="0">
              <a:buNone/>
            </a:pPr>
            <a:endParaRPr lang="en-GB" dirty="0"/>
          </a:p>
        </p:txBody>
      </p:sp>
    </p:spTree>
    <p:extLst>
      <p:ext uri="{BB962C8B-B14F-4D97-AF65-F5344CB8AC3E}">
        <p14:creationId xmlns:p14="http://schemas.microsoft.com/office/powerpoint/2010/main" val="24235487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Futurelearn</a:t>
            </a:r>
            <a:r>
              <a:rPr lang="en-GB" dirty="0" smtClean="0"/>
              <a:t> at </a:t>
            </a:r>
            <a:r>
              <a:rPr lang="en-GB" dirty="0"/>
              <a:t>W</a:t>
            </a:r>
            <a:r>
              <a:rPr lang="en-GB" dirty="0" smtClean="0"/>
              <a:t>arwick</a:t>
            </a:r>
            <a:endParaRPr lang="en-GB" dirty="0"/>
          </a:p>
        </p:txBody>
      </p:sp>
      <p:sp>
        <p:nvSpPr>
          <p:cNvPr id="3" name="Content Placeholder 2"/>
          <p:cNvSpPr>
            <a:spLocks noGrp="1"/>
          </p:cNvSpPr>
          <p:nvPr>
            <p:ph idx="1"/>
          </p:nvPr>
        </p:nvSpPr>
        <p:spPr>
          <a:xfrm>
            <a:off x="628650" y="1268760"/>
            <a:ext cx="7886700" cy="4652962"/>
          </a:xfrm>
        </p:spPr>
        <p:txBody>
          <a:bodyPr>
            <a:normAutofit/>
          </a:bodyPr>
          <a:lstStyle/>
          <a:p>
            <a:pPr marL="0" indent="0">
              <a:buNone/>
            </a:pPr>
            <a:r>
              <a:rPr lang="en-GB" sz="2400" b="1" dirty="0" smtClean="0"/>
              <a:t>First Warwick MOOC: The Mind is Flat (6 weeks, Nov 2013)</a:t>
            </a:r>
          </a:p>
          <a:p>
            <a:pPr marL="0" indent="0">
              <a:buNone/>
            </a:pPr>
            <a:r>
              <a:rPr lang="en-GB" sz="2000" dirty="0" smtClean="0"/>
              <a:t>(5 runs, 71,936 joiners, 3,678 fully participating learners – roughly 5%)</a:t>
            </a:r>
          </a:p>
          <a:p>
            <a:pPr marL="0" indent="0">
              <a:buNone/>
            </a:pPr>
            <a:r>
              <a:rPr lang="en-GB" sz="2400" b="1" dirty="0"/>
              <a:t>Followed by:</a:t>
            </a:r>
          </a:p>
          <a:p>
            <a:pPr marL="0" indent="0">
              <a:buNone/>
            </a:pPr>
            <a:r>
              <a:rPr lang="en-GB" sz="2400" b="1" dirty="0"/>
              <a:t>Shakespeare and His World </a:t>
            </a:r>
            <a:r>
              <a:rPr lang="en-GB" sz="2400" b="1" dirty="0" smtClean="0"/>
              <a:t>(10 weeks, March </a:t>
            </a:r>
            <a:r>
              <a:rPr lang="en-GB" sz="2400" b="1" dirty="0"/>
              <a:t>2014)</a:t>
            </a:r>
          </a:p>
          <a:p>
            <a:pPr marL="0" indent="0">
              <a:buNone/>
            </a:pPr>
            <a:r>
              <a:rPr lang="en-GB" sz="2000" dirty="0"/>
              <a:t>(3 runs, 40,456 joiners, 4358 fully participating learners – roughly 10%)</a:t>
            </a:r>
          </a:p>
          <a:p>
            <a:pPr marL="0" indent="0">
              <a:buNone/>
            </a:pPr>
            <a:r>
              <a:rPr lang="en-GB" sz="2400" b="1" dirty="0"/>
              <a:t>Big Data </a:t>
            </a:r>
            <a:r>
              <a:rPr lang="en-GB" sz="2400" b="1" dirty="0" smtClean="0"/>
              <a:t>(9 weeks, April </a:t>
            </a:r>
            <a:r>
              <a:rPr lang="en-GB" sz="2400" b="1" dirty="0"/>
              <a:t>2015)</a:t>
            </a:r>
          </a:p>
          <a:p>
            <a:pPr marL="0" indent="0">
              <a:buNone/>
            </a:pPr>
            <a:r>
              <a:rPr lang="en-GB" sz="2000" dirty="0"/>
              <a:t>(2 runs, 27,680 joiners, 1886 fully participating learners – roughly 7</a:t>
            </a:r>
            <a:r>
              <a:rPr lang="en-GB" sz="2000" dirty="0" smtClean="0"/>
              <a:t>%)</a:t>
            </a:r>
          </a:p>
          <a:p>
            <a:pPr marL="0" indent="0">
              <a:buNone/>
            </a:pPr>
            <a:r>
              <a:rPr lang="en-GB" sz="2400" b="1" dirty="0"/>
              <a:t>Babies in Mind </a:t>
            </a:r>
            <a:r>
              <a:rPr lang="en-GB" sz="2400" b="1" dirty="0" smtClean="0"/>
              <a:t>(4 weeks, October </a:t>
            </a:r>
            <a:r>
              <a:rPr lang="en-GB" sz="2400" b="1" dirty="0"/>
              <a:t>2015)</a:t>
            </a:r>
          </a:p>
          <a:p>
            <a:pPr marL="0" indent="0">
              <a:buNone/>
            </a:pPr>
            <a:r>
              <a:rPr lang="en-GB" sz="2000" dirty="0"/>
              <a:t>(2 runs, </a:t>
            </a:r>
            <a:r>
              <a:rPr lang="en-GB" sz="2000" dirty="0" smtClean="0"/>
              <a:t>22,428 joiners, 3158 fully participating learners – roughly 14%)</a:t>
            </a:r>
          </a:p>
          <a:p>
            <a:pPr marL="0" indent="0">
              <a:lnSpc>
                <a:spcPct val="100000"/>
              </a:lnSpc>
              <a:buNone/>
            </a:pPr>
            <a:r>
              <a:rPr lang="en-GB" sz="2400" b="1" dirty="0"/>
              <a:t>Literature and Mental Health </a:t>
            </a:r>
            <a:r>
              <a:rPr lang="en-GB" sz="2400" b="1" dirty="0" smtClean="0"/>
              <a:t>(6 weeks, February </a:t>
            </a:r>
            <a:r>
              <a:rPr lang="en-GB" sz="2400" b="1" dirty="0"/>
              <a:t>2016)</a:t>
            </a:r>
          </a:p>
          <a:p>
            <a:pPr marL="0" indent="0">
              <a:buNone/>
            </a:pPr>
            <a:r>
              <a:rPr lang="en-GB" sz="2000" dirty="0" smtClean="0"/>
              <a:t>(1 run, 23,030 joiners, 3425 fully participating learners – roughly 15%)</a:t>
            </a:r>
            <a:endParaRPr lang="en-GB" sz="2000" dirty="0"/>
          </a:p>
        </p:txBody>
      </p:sp>
    </p:spTree>
    <p:extLst>
      <p:ext uri="{BB962C8B-B14F-4D97-AF65-F5344CB8AC3E}">
        <p14:creationId xmlns:p14="http://schemas.microsoft.com/office/powerpoint/2010/main" val="54901866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3968"/>
            <a:ext cx="7772400" cy="1066800"/>
          </a:xfrm>
        </p:spPr>
        <p:txBody>
          <a:bodyPr/>
          <a:lstStyle/>
          <a:p>
            <a:r>
              <a:rPr lang="en-GB" sz="3200" dirty="0" err="1" smtClean="0"/>
              <a:t>Futurelearn</a:t>
            </a:r>
            <a:r>
              <a:rPr lang="en-GB" sz="3200" dirty="0" smtClean="0"/>
              <a:t> global statistics (2014-15)</a:t>
            </a:r>
            <a:endParaRPr lang="en-GB" sz="3200" dirty="0"/>
          </a:p>
        </p:txBody>
      </p:sp>
      <p:pic>
        <p:nvPicPr>
          <p:cNvPr id="4" name="Content Placeholder 3"/>
          <p:cNvPicPr>
            <a:picLocks noGrp="1" noChangeAspect="1"/>
          </p:cNvPicPr>
          <p:nvPr>
            <p:ph idx="1"/>
          </p:nvPr>
        </p:nvPicPr>
        <p:blipFill>
          <a:blip r:embed="rId3"/>
          <a:stretch>
            <a:fillRect/>
          </a:stretch>
        </p:blipFill>
        <p:spPr>
          <a:xfrm>
            <a:off x="1564503" y="1700808"/>
            <a:ext cx="5590302" cy="4044107"/>
          </a:xfrm>
          <a:prstGeom prst="rect">
            <a:avLst/>
          </a:prstGeom>
        </p:spPr>
      </p:pic>
    </p:spTree>
    <p:extLst>
      <p:ext uri="{BB962C8B-B14F-4D97-AF65-F5344CB8AC3E}">
        <p14:creationId xmlns:p14="http://schemas.microsoft.com/office/powerpoint/2010/main" val="202335921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276872"/>
            <a:ext cx="8228707" cy="617876"/>
          </a:xfrm>
        </p:spPr>
        <p:txBody>
          <a:bodyPr>
            <a:normAutofit fontScale="90000"/>
          </a:bodyPr>
          <a:lstStyle/>
          <a:p>
            <a:r>
              <a:rPr lang="en-GB" b="1" dirty="0" smtClean="0">
                <a:solidFill>
                  <a:schemeClr val="accent6"/>
                </a:solidFill>
              </a:rPr>
              <a:t>Researching MOOC pedagogy</a:t>
            </a:r>
            <a:endParaRPr lang="en-GB" b="1" dirty="0">
              <a:solidFill>
                <a:schemeClr val="accent6"/>
              </a:solidFill>
            </a:endParaRPr>
          </a:p>
        </p:txBody>
      </p:sp>
    </p:spTree>
    <p:extLst>
      <p:ext uri="{BB962C8B-B14F-4D97-AF65-F5344CB8AC3E}">
        <p14:creationId xmlns:p14="http://schemas.microsoft.com/office/powerpoint/2010/main" val="33119953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4294967295"/>
          </p:nvPr>
        </p:nvPicPr>
        <p:blipFill>
          <a:blip r:embed="rId3" cstate="print">
            <a:extLst>
              <a:ext uri="{28A0092B-C50C-407E-A947-70E740481C1C}">
                <a14:useLocalDpi xmlns:a14="http://schemas.microsoft.com/office/drawing/2010/main" val="0"/>
              </a:ext>
            </a:extLst>
          </a:blip>
          <a:stretch>
            <a:fillRect/>
          </a:stretch>
        </p:blipFill>
        <p:spPr>
          <a:xfrm>
            <a:off x="0" y="3382963"/>
            <a:ext cx="120650" cy="92075"/>
          </a:xfrm>
          <a:ln/>
        </p:spPr>
      </p:pic>
      <p:sp>
        <p:nvSpPr>
          <p:cNvPr id="3" name="Title 2"/>
          <p:cNvSpPr>
            <a:spLocks noGrp="1"/>
          </p:cNvSpPr>
          <p:nvPr>
            <p:ph type="title" idx="4294967295"/>
          </p:nvPr>
        </p:nvSpPr>
        <p:spPr>
          <a:xfrm>
            <a:off x="0" y="332656"/>
            <a:ext cx="7772400" cy="1066800"/>
          </a:xfrm>
        </p:spPr>
        <p:txBody>
          <a:bodyPr>
            <a:normAutofit fontScale="90000"/>
          </a:bodyPr>
          <a:lstStyle/>
          <a:p>
            <a:r>
              <a:rPr lang="en-US" b="1" dirty="0" smtClean="0">
                <a:solidFill>
                  <a:schemeClr val="accent2"/>
                </a:solidFill>
              </a:rPr>
              <a:t>Does it really add up?</a:t>
            </a:r>
            <a:r>
              <a:rPr lang="en-US" sz="3000" b="1" dirty="0">
                <a:solidFill>
                  <a:schemeClr val="accent2"/>
                </a:solidFill>
                <a:latin typeface="Helvetica Neue Light"/>
              </a:rPr>
              <a:t/>
            </a:r>
            <a:br>
              <a:rPr lang="en-US" sz="3000" b="1" dirty="0">
                <a:solidFill>
                  <a:schemeClr val="accent2"/>
                </a:solidFill>
                <a:latin typeface="Helvetica Neue Light"/>
              </a:rPr>
            </a:br>
            <a:endParaRPr lang="en-GB" b="1" dirty="0">
              <a:solidFill>
                <a:schemeClr val="accent2"/>
              </a:solidFill>
            </a:endParaRPr>
          </a:p>
        </p:txBody>
      </p:sp>
      <p:sp>
        <p:nvSpPr>
          <p:cNvPr id="5" name="TextBox 4"/>
          <p:cNvSpPr txBox="1"/>
          <p:nvPr/>
        </p:nvSpPr>
        <p:spPr>
          <a:xfrm>
            <a:off x="3677304" y="1051992"/>
            <a:ext cx="5113694" cy="1700805"/>
          </a:xfrm>
          <a:prstGeom prst="rect">
            <a:avLst/>
          </a:prstGeom>
          <a:noFill/>
        </p:spPr>
        <p:txBody>
          <a:bodyPr wrap="square" lIns="76535" tIns="38268" rIns="76535" bIns="38268" rtlCol="0">
            <a:spAutoFit/>
          </a:bodyPr>
          <a:lstStyle/>
          <a:p>
            <a:r>
              <a:rPr lang="en-GB" sz="2300" dirty="0">
                <a:solidFill>
                  <a:schemeClr val="accent2"/>
                </a:solidFill>
              </a:rPr>
              <a:t>“What we’re doing is one instructor, 50,000 students. This is the way to bend the cost curves”</a:t>
            </a:r>
          </a:p>
          <a:p>
            <a:pPr>
              <a:spcBef>
                <a:spcPts val="1507"/>
              </a:spcBef>
            </a:pPr>
            <a:r>
              <a:rPr lang="en-GB" dirty="0" smtClean="0"/>
              <a:t>Daphne </a:t>
            </a:r>
            <a:r>
              <a:rPr lang="en-GB" dirty="0" err="1" smtClean="0"/>
              <a:t>Koller</a:t>
            </a:r>
            <a:r>
              <a:rPr lang="en-GB" dirty="0" smtClean="0"/>
              <a:t>, </a:t>
            </a:r>
            <a:r>
              <a:rPr lang="en-GB" dirty="0" err="1" smtClean="0"/>
              <a:t>Coursera</a:t>
            </a:r>
            <a:r>
              <a:rPr lang="en-GB" dirty="0" smtClean="0"/>
              <a:t>, 2012</a:t>
            </a:r>
            <a:endParaRPr lang="en-GB" dirty="0"/>
          </a:p>
        </p:txBody>
      </p:sp>
      <p:sp>
        <p:nvSpPr>
          <p:cNvPr id="6" name="TextBox 5"/>
          <p:cNvSpPr txBox="1"/>
          <p:nvPr/>
        </p:nvSpPr>
        <p:spPr>
          <a:xfrm>
            <a:off x="474063" y="2784008"/>
            <a:ext cx="5164324" cy="2054748"/>
          </a:xfrm>
          <a:prstGeom prst="rect">
            <a:avLst/>
          </a:prstGeom>
          <a:noFill/>
        </p:spPr>
        <p:txBody>
          <a:bodyPr wrap="square" lIns="76535" tIns="38268" rIns="76535" bIns="38268" rtlCol="0">
            <a:spAutoFit/>
          </a:bodyPr>
          <a:lstStyle/>
          <a:p>
            <a:r>
              <a:rPr lang="en-GB" sz="2300" dirty="0">
                <a:solidFill>
                  <a:srgbClr val="FF0000"/>
                </a:solidFill>
                <a:latin typeface="Informal Roman" pitchFamily="66" charset="0"/>
              </a:rPr>
              <a:t>“The questions of the confused majority will not be answered quickly enough, and the faculty are too outnumbered by the 100,000 students to keep up.” </a:t>
            </a:r>
          </a:p>
          <a:p>
            <a:pPr>
              <a:spcBef>
                <a:spcPts val="1507"/>
              </a:spcBef>
            </a:pPr>
            <a:r>
              <a:rPr lang="en-GB" dirty="0" smtClean="0">
                <a:latin typeface="Helvetica Neue"/>
              </a:rPr>
              <a:t>Joseph Kern, </a:t>
            </a:r>
            <a:r>
              <a:rPr lang="en-GB" dirty="0" err="1" smtClean="0">
                <a:latin typeface="Helvetica Neue"/>
              </a:rPr>
              <a:t>MOOCer</a:t>
            </a:r>
            <a:r>
              <a:rPr lang="en-GB" dirty="0" smtClean="0">
                <a:latin typeface="Helvetica Neue"/>
              </a:rPr>
              <a:t>, 2012</a:t>
            </a:r>
            <a:endParaRPr lang="en-GB" dirty="0">
              <a:latin typeface="Helvetica Neue"/>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4606" y="1124744"/>
            <a:ext cx="3077159" cy="1555303"/>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88489" y="2912274"/>
            <a:ext cx="2692301" cy="1798216"/>
          </a:xfrm>
          <a:prstGeom prst="rect">
            <a:avLst/>
          </a:prstGeom>
        </p:spPr>
      </p:pic>
      <p:sp>
        <p:nvSpPr>
          <p:cNvPr id="12" name="TextBox 11"/>
          <p:cNvSpPr txBox="1"/>
          <p:nvPr/>
        </p:nvSpPr>
        <p:spPr>
          <a:xfrm>
            <a:off x="365620" y="5044339"/>
            <a:ext cx="8460367" cy="1192973"/>
          </a:xfrm>
          <a:prstGeom prst="rect">
            <a:avLst/>
          </a:prstGeom>
          <a:noFill/>
        </p:spPr>
        <p:txBody>
          <a:bodyPr wrap="square" lIns="76535" tIns="38268" rIns="76535" bIns="38268" rtlCol="0">
            <a:spAutoFit/>
          </a:bodyPr>
          <a:lstStyle/>
          <a:p>
            <a:r>
              <a:rPr lang="en-GB" sz="2000" b="1" dirty="0"/>
              <a:t>What exactly are you doing with one instructor and 50,000 students?</a:t>
            </a:r>
          </a:p>
          <a:p>
            <a:pPr>
              <a:spcBef>
                <a:spcPts val="1507"/>
              </a:spcBef>
            </a:pPr>
            <a:r>
              <a:rPr lang="en-GB" sz="2000" b="1" dirty="0"/>
              <a:t>Who is this type of learning suitable for?</a:t>
            </a:r>
          </a:p>
          <a:p>
            <a:endParaRPr lang="en-GB" sz="2000" dirty="0"/>
          </a:p>
        </p:txBody>
      </p:sp>
    </p:spTree>
    <p:extLst>
      <p:ext uri="{BB962C8B-B14F-4D97-AF65-F5344CB8AC3E}">
        <p14:creationId xmlns:p14="http://schemas.microsoft.com/office/powerpoint/2010/main" val="2395455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920" y="694947"/>
            <a:ext cx="8228707" cy="617876"/>
          </a:xfrm>
        </p:spPr>
        <p:txBody>
          <a:bodyPr>
            <a:normAutofit fontScale="90000"/>
          </a:bodyPr>
          <a:lstStyle/>
          <a:p>
            <a:r>
              <a:rPr lang="en-GB" b="1" dirty="0" smtClean="0">
                <a:solidFill>
                  <a:schemeClr val="accent6"/>
                </a:solidFill>
              </a:rPr>
              <a:t>Pedagogy – what pedagogy?</a:t>
            </a:r>
            <a:endParaRPr lang="en-GB" b="1" dirty="0">
              <a:solidFill>
                <a:schemeClr val="accent6"/>
              </a:solidFill>
            </a:endParaRPr>
          </a:p>
        </p:txBody>
      </p:sp>
      <p:sp>
        <p:nvSpPr>
          <p:cNvPr id="3" name="Content Placeholder 2"/>
          <p:cNvSpPr>
            <a:spLocks noGrp="1"/>
          </p:cNvSpPr>
          <p:nvPr>
            <p:ph idx="1"/>
          </p:nvPr>
        </p:nvSpPr>
        <p:spPr/>
        <p:txBody>
          <a:bodyPr/>
          <a:lstStyle/>
          <a:p>
            <a:pPr marL="66437" indent="0">
              <a:buNone/>
            </a:pPr>
            <a:r>
              <a:rPr lang="en-GB" dirty="0" smtClean="0"/>
              <a:t>What teaching and learning strategies do most major MOOC platforms incorporate?</a:t>
            </a:r>
          </a:p>
          <a:p>
            <a:pPr marL="66437" indent="0">
              <a:buNone/>
            </a:pPr>
            <a:endParaRPr lang="en-GB" dirty="0"/>
          </a:p>
          <a:p>
            <a:pPr marL="66437" indent="0">
              <a:buNone/>
            </a:pPr>
            <a:r>
              <a:rPr lang="en-GB" dirty="0" smtClean="0"/>
              <a:t>Why, with MOOCs, have we forgotten everything we ever knew about effective pedagogy?</a:t>
            </a:r>
            <a:endParaRPr lang="en-GB" dirty="0"/>
          </a:p>
          <a:p>
            <a:pPr marL="66437" indent="0" algn="r">
              <a:buNone/>
            </a:pPr>
            <a:r>
              <a:rPr lang="en-GB" dirty="0" smtClean="0">
                <a:solidFill>
                  <a:srgbClr val="FF0000"/>
                </a:solidFill>
              </a:rPr>
              <a:t>Despite this – there are uses for them!</a:t>
            </a:r>
            <a:endParaRPr lang="en-GB" dirty="0">
              <a:solidFill>
                <a:srgbClr val="FF0000"/>
              </a:solidFill>
            </a:endParaRPr>
          </a:p>
        </p:txBody>
      </p:sp>
    </p:spTree>
    <p:extLst>
      <p:ext uri="{BB962C8B-B14F-4D97-AF65-F5344CB8AC3E}">
        <p14:creationId xmlns:p14="http://schemas.microsoft.com/office/powerpoint/2010/main" val="13958348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outline</a:t>
            </a:r>
            <a:endParaRPr lang="en-GB" dirty="0"/>
          </a:p>
        </p:txBody>
      </p:sp>
      <p:sp>
        <p:nvSpPr>
          <p:cNvPr id="3" name="Content Placeholder 2"/>
          <p:cNvSpPr>
            <a:spLocks noGrp="1"/>
          </p:cNvSpPr>
          <p:nvPr>
            <p:ph idx="1"/>
          </p:nvPr>
        </p:nvSpPr>
        <p:spPr>
          <a:xfrm>
            <a:off x="628650" y="1446245"/>
            <a:ext cx="7886700" cy="4730718"/>
          </a:xfrm>
        </p:spPr>
        <p:txBody>
          <a:bodyPr>
            <a:normAutofit/>
          </a:bodyPr>
          <a:lstStyle/>
          <a:p>
            <a:pPr marL="0" indent="0">
              <a:buNone/>
            </a:pPr>
            <a:r>
              <a:rPr lang="en-GB" sz="2000" b="1" dirty="0"/>
              <a:t>Scene setting</a:t>
            </a:r>
            <a:endParaRPr lang="en-GB" sz="2000" dirty="0"/>
          </a:p>
          <a:p>
            <a:r>
              <a:rPr lang="en-GB" sz="2000" dirty="0"/>
              <a:t>The global position on MOOCs and MOOCs at Warwick: </a:t>
            </a:r>
            <a:r>
              <a:rPr lang="en-GB" sz="2000" dirty="0" err="1"/>
              <a:t>Futurelearn</a:t>
            </a:r>
            <a:r>
              <a:rPr lang="en-GB" sz="2000" dirty="0"/>
              <a:t> </a:t>
            </a:r>
            <a:r>
              <a:rPr lang="en-GB" sz="2000" dirty="0" smtClean="0"/>
              <a:t>and </a:t>
            </a:r>
            <a:r>
              <a:rPr lang="en-GB" sz="2000" dirty="0"/>
              <a:t>Moodle </a:t>
            </a:r>
            <a:endParaRPr lang="en-GB" sz="2000" dirty="0" smtClean="0"/>
          </a:p>
          <a:p>
            <a:pPr marL="0" indent="0">
              <a:buNone/>
            </a:pPr>
            <a:r>
              <a:rPr lang="en-GB" sz="2000" b="1" dirty="0"/>
              <a:t>S</a:t>
            </a:r>
            <a:r>
              <a:rPr lang="en-GB" sz="2000" b="1" dirty="0" smtClean="0"/>
              <a:t>hort </a:t>
            </a:r>
            <a:r>
              <a:rPr lang="en-GB" sz="2000" b="1" dirty="0"/>
              <a:t>presentations</a:t>
            </a:r>
            <a:r>
              <a:rPr lang="en-GB" sz="2000" dirty="0"/>
              <a:t>:</a:t>
            </a:r>
          </a:p>
          <a:p>
            <a:r>
              <a:rPr lang="en-GB" sz="2000" dirty="0" smtClean="0"/>
              <a:t>Principles </a:t>
            </a:r>
            <a:r>
              <a:rPr lang="en-GB" sz="2000" dirty="0"/>
              <a:t>of teaching and learning/flexibility </a:t>
            </a:r>
            <a:r>
              <a:rPr lang="en-GB" sz="2000" b="1" dirty="0" smtClean="0"/>
              <a:t>Jane Sinclair</a:t>
            </a:r>
            <a:endParaRPr lang="en-GB" sz="2000" dirty="0"/>
          </a:p>
          <a:p>
            <a:r>
              <a:rPr lang="en-GB" sz="2000" dirty="0" smtClean="0"/>
              <a:t>Pedagogical </a:t>
            </a:r>
            <a:r>
              <a:rPr lang="en-GB" sz="2000" dirty="0"/>
              <a:t>strategies and technologies for peer assessment in Massively Open Online Courses </a:t>
            </a:r>
            <a:r>
              <a:rPr lang="en-GB" sz="2000" b="1" dirty="0" smtClean="0"/>
              <a:t>Robert O’Toole</a:t>
            </a:r>
            <a:endParaRPr lang="en-GB" sz="2000" b="1" dirty="0"/>
          </a:p>
          <a:p>
            <a:r>
              <a:rPr lang="en-GB" sz="2000" dirty="0" smtClean="0"/>
              <a:t>Use </a:t>
            </a:r>
            <a:r>
              <a:rPr lang="en-GB" sz="2000" dirty="0"/>
              <a:t>of video content for </a:t>
            </a:r>
            <a:r>
              <a:rPr lang="en-GB" sz="2000" dirty="0" smtClean="0"/>
              <a:t>online teaching and learning </a:t>
            </a:r>
            <a:r>
              <a:rPr lang="en-GB" sz="2000" dirty="0"/>
              <a:t>(emerging issues from MOOCs)  </a:t>
            </a:r>
            <a:r>
              <a:rPr lang="en-GB" sz="2000" b="1" dirty="0" smtClean="0"/>
              <a:t>Dot Powell</a:t>
            </a:r>
            <a:endParaRPr lang="en-GB" sz="2000" dirty="0"/>
          </a:p>
          <a:p>
            <a:r>
              <a:rPr lang="en-GB" sz="2000" dirty="0" smtClean="0"/>
              <a:t>Self-regulated </a:t>
            </a:r>
            <a:r>
              <a:rPr lang="en-GB" sz="2000" dirty="0"/>
              <a:t>learning in </a:t>
            </a:r>
            <a:r>
              <a:rPr lang="en-GB" sz="2000" dirty="0" smtClean="0"/>
              <a:t>MOOCs </a:t>
            </a:r>
            <a:r>
              <a:rPr lang="en-GB" sz="2000" b="1" dirty="0" smtClean="0"/>
              <a:t>Danny </a:t>
            </a:r>
            <a:r>
              <a:rPr lang="en-GB" sz="2000" b="1" dirty="0" err="1" smtClean="0"/>
              <a:t>Onah</a:t>
            </a:r>
            <a:endParaRPr lang="en-GB" sz="2000" b="1" dirty="0"/>
          </a:p>
          <a:p>
            <a:pPr marL="0" indent="0">
              <a:buNone/>
            </a:pPr>
            <a:r>
              <a:rPr lang="en-GB" sz="2000" b="1" dirty="0" smtClean="0"/>
              <a:t>BREAK FOR REFRESHMENTS</a:t>
            </a:r>
          </a:p>
          <a:p>
            <a:r>
              <a:rPr lang="en-GB" sz="2000" dirty="0" smtClean="0"/>
              <a:t>Discussion </a:t>
            </a:r>
            <a:endParaRPr lang="en-GB" sz="2000" dirty="0"/>
          </a:p>
        </p:txBody>
      </p:sp>
    </p:spTree>
    <p:extLst>
      <p:ext uri="{BB962C8B-B14F-4D97-AF65-F5344CB8AC3E}">
        <p14:creationId xmlns:p14="http://schemas.microsoft.com/office/powerpoint/2010/main" val="41333110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920" y="694947"/>
            <a:ext cx="8228707" cy="617876"/>
          </a:xfrm>
        </p:spPr>
        <p:txBody>
          <a:bodyPr/>
          <a:lstStyle/>
          <a:p>
            <a:r>
              <a:rPr lang="en-GB" sz="3500" b="1" dirty="0">
                <a:solidFill>
                  <a:schemeClr val="accent6"/>
                </a:solidFill>
              </a:rPr>
              <a:t>Some specific teaching and learning issues</a:t>
            </a:r>
          </a:p>
        </p:txBody>
      </p:sp>
      <p:sp>
        <p:nvSpPr>
          <p:cNvPr id="3" name="Content Placeholder 2"/>
          <p:cNvSpPr>
            <a:spLocks noGrp="1"/>
          </p:cNvSpPr>
          <p:nvPr>
            <p:ph idx="1"/>
          </p:nvPr>
        </p:nvSpPr>
        <p:spPr>
          <a:xfrm>
            <a:off x="457647" y="1606298"/>
            <a:ext cx="8228707" cy="4519468"/>
          </a:xfrm>
        </p:spPr>
        <p:txBody>
          <a:bodyPr>
            <a:normAutofit fontScale="85000" lnSpcReduction="20000"/>
          </a:bodyPr>
          <a:lstStyle/>
          <a:p>
            <a:pPr marL="66437" indent="0">
              <a:buNone/>
            </a:pPr>
            <a:r>
              <a:rPr lang="en-GB" b="1" dirty="0" smtClean="0"/>
              <a:t>Insufficient support and guidance</a:t>
            </a:r>
          </a:p>
          <a:p>
            <a:pPr marL="66437" indent="0">
              <a:buNone/>
            </a:pPr>
            <a:r>
              <a:rPr lang="en-GB" dirty="0" smtClean="0"/>
              <a:t> </a:t>
            </a:r>
          </a:p>
          <a:p>
            <a:pPr marL="66437" indent="0">
              <a:buNone/>
            </a:pPr>
            <a:endParaRPr lang="en-GB" dirty="0"/>
          </a:p>
          <a:p>
            <a:pPr marL="66437" indent="0">
              <a:buNone/>
            </a:pPr>
            <a:r>
              <a:rPr lang="en-GB" b="1" dirty="0" smtClean="0"/>
              <a:t>Lack of flexibility</a:t>
            </a:r>
          </a:p>
          <a:p>
            <a:pPr marL="66437" indent="0">
              <a:buNone/>
            </a:pPr>
            <a:endParaRPr lang="en-GB" b="1" dirty="0"/>
          </a:p>
          <a:p>
            <a:pPr marL="66437" indent="0">
              <a:buNone/>
            </a:pPr>
            <a:endParaRPr lang="en-GB" b="1" dirty="0" smtClean="0"/>
          </a:p>
          <a:p>
            <a:pPr marL="66437" indent="0">
              <a:buNone/>
            </a:pPr>
            <a:r>
              <a:rPr lang="en-GB" b="1" dirty="0" smtClean="0"/>
              <a:t>Lack of self-regulation in learning</a:t>
            </a:r>
          </a:p>
          <a:p>
            <a:pPr marL="66437" indent="0">
              <a:buNone/>
            </a:pPr>
            <a:endParaRPr lang="en-GB" b="1" dirty="0" smtClean="0"/>
          </a:p>
          <a:p>
            <a:pPr marL="66437" indent="0">
              <a:buNone/>
            </a:pPr>
            <a:endParaRPr lang="en-GB" b="1" dirty="0"/>
          </a:p>
          <a:p>
            <a:pPr marL="66437" indent="0">
              <a:buNone/>
            </a:pPr>
            <a:r>
              <a:rPr lang="en-GB" b="1" dirty="0" smtClean="0"/>
              <a:t>Student engagement</a:t>
            </a:r>
            <a:endParaRPr lang="en-GB" b="1" dirty="0"/>
          </a:p>
        </p:txBody>
      </p:sp>
    </p:spTree>
    <p:extLst>
      <p:ext uri="{BB962C8B-B14F-4D97-AF65-F5344CB8AC3E}">
        <p14:creationId xmlns:p14="http://schemas.microsoft.com/office/powerpoint/2010/main" val="3163567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920" y="694947"/>
            <a:ext cx="8228707" cy="617876"/>
          </a:xfrm>
        </p:spPr>
        <p:txBody>
          <a:bodyPr/>
          <a:lstStyle/>
          <a:p>
            <a:r>
              <a:rPr lang="en-GB" sz="3500" b="1" dirty="0">
                <a:solidFill>
                  <a:schemeClr val="accent6"/>
                </a:solidFill>
              </a:rPr>
              <a:t>Stuff we’ve looked at: support</a:t>
            </a:r>
          </a:p>
        </p:txBody>
      </p:sp>
      <p:sp>
        <p:nvSpPr>
          <p:cNvPr id="3" name="Content Placeholder 2"/>
          <p:cNvSpPr>
            <a:spLocks noGrp="1"/>
          </p:cNvSpPr>
          <p:nvPr>
            <p:ph idx="1"/>
          </p:nvPr>
        </p:nvSpPr>
        <p:spPr>
          <a:xfrm>
            <a:off x="470920" y="1606298"/>
            <a:ext cx="8228707" cy="4367576"/>
          </a:xfrm>
        </p:spPr>
        <p:txBody>
          <a:bodyPr>
            <a:normAutofit fontScale="77500" lnSpcReduction="20000"/>
          </a:bodyPr>
          <a:lstStyle/>
          <a:p>
            <a:pPr marL="66437" indent="0">
              <a:buNone/>
            </a:pPr>
            <a:r>
              <a:rPr lang="en-GB" b="1" dirty="0"/>
              <a:t>What we did </a:t>
            </a:r>
          </a:p>
          <a:p>
            <a:pPr marL="66437" indent="0">
              <a:buNone/>
            </a:pPr>
            <a:r>
              <a:rPr lang="en-GB" dirty="0"/>
              <a:t>CFT MOOC in two modes</a:t>
            </a:r>
          </a:p>
          <a:p>
            <a:pPr marL="66437" indent="0">
              <a:buNone/>
            </a:pPr>
            <a:endParaRPr lang="en-GB" dirty="0"/>
          </a:p>
          <a:p>
            <a:pPr marL="66437" indent="0">
              <a:buNone/>
            </a:pPr>
            <a:r>
              <a:rPr lang="en-GB" b="1" dirty="0"/>
              <a:t>What we found</a:t>
            </a:r>
          </a:p>
          <a:p>
            <a:r>
              <a:rPr lang="en-GB" dirty="0"/>
              <a:t>Low take-up</a:t>
            </a:r>
          </a:p>
          <a:p>
            <a:r>
              <a:rPr lang="en-GB" dirty="0"/>
              <a:t>Improvement on completion, actual results similar</a:t>
            </a:r>
          </a:p>
          <a:p>
            <a:endParaRPr lang="en-GB" dirty="0"/>
          </a:p>
          <a:p>
            <a:pPr marL="66437" indent="0">
              <a:buNone/>
            </a:pPr>
            <a:r>
              <a:rPr lang="en-GB" b="1" dirty="0"/>
              <a:t>Thoughts</a:t>
            </a:r>
          </a:p>
          <a:p>
            <a:pPr marL="66437" indent="0">
              <a:buNone/>
            </a:pPr>
            <a:r>
              <a:rPr lang="en-GB" dirty="0"/>
              <a:t>“Passive expectations” – difficult to engage active hangout </a:t>
            </a:r>
            <a:r>
              <a:rPr lang="en-GB" dirty="0" smtClean="0"/>
              <a:t>engagement</a:t>
            </a:r>
          </a:p>
          <a:p>
            <a:pPr marL="66437" indent="0">
              <a:buNone/>
            </a:pPr>
            <a:r>
              <a:rPr lang="en-GB" dirty="0" smtClean="0"/>
              <a:t>Preference for bitesize resources – “fill me with </a:t>
            </a:r>
            <a:r>
              <a:rPr lang="en-GB" dirty="0" err="1" smtClean="0"/>
              <a:t>knowledge”s</a:t>
            </a:r>
            <a:endParaRPr lang="en-GB" dirty="0"/>
          </a:p>
          <a:p>
            <a:pPr marL="66437" indent="0">
              <a:buNone/>
            </a:pPr>
            <a:endParaRPr lang="en-GB" dirty="0"/>
          </a:p>
        </p:txBody>
      </p:sp>
    </p:spTree>
    <p:extLst>
      <p:ext uri="{BB962C8B-B14F-4D97-AF65-F5344CB8AC3E}">
        <p14:creationId xmlns:p14="http://schemas.microsoft.com/office/powerpoint/2010/main" val="17661999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920" y="694947"/>
            <a:ext cx="8228707" cy="617876"/>
          </a:xfrm>
        </p:spPr>
        <p:txBody>
          <a:bodyPr/>
          <a:lstStyle/>
          <a:p>
            <a:r>
              <a:rPr lang="en-GB" sz="3500" b="1" dirty="0">
                <a:solidFill>
                  <a:schemeClr val="accent6"/>
                </a:solidFill>
              </a:rPr>
              <a:t>Stuff we’ve looked at: flexibility</a:t>
            </a:r>
          </a:p>
        </p:txBody>
      </p:sp>
      <p:sp>
        <p:nvSpPr>
          <p:cNvPr id="3" name="Content Placeholder 2"/>
          <p:cNvSpPr>
            <a:spLocks noGrp="1"/>
          </p:cNvSpPr>
          <p:nvPr>
            <p:ph idx="1"/>
          </p:nvPr>
        </p:nvSpPr>
        <p:spPr/>
        <p:txBody>
          <a:bodyPr>
            <a:normAutofit fontScale="70000" lnSpcReduction="20000"/>
          </a:bodyPr>
          <a:lstStyle/>
          <a:p>
            <a:pPr marL="66437" indent="0">
              <a:buNone/>
            </a:pPr>
            <a:r>
              <a:rPr lang="en-GB" b="1" dirty="0"/>
              <a:t>What we did </a:t>
            </a:r>
          </a:p>
          <a:p>
            <a:pPr marL="66437" indent="0">
              <a:buNone/>
            </a:pPr>
            <a:r>
              <a:rPr lang="en-GB" dirty="0" smtClean="0"/>
              <a:t>Platform to allow learner-directed paths (more from Danny later)</a:t>
            </a:r>
            <a:endParaRPr lang="en-GB" dirty="0"/>
          </a:p>
          <a:p>
            <a:pPr marL="66437" indent="0">
              <a:buNone/>
            </a:pPr>
            <a:endParaRPr lang="en-GB" dirty="0"/>
          </a:p>
          <a:p>
            <a:pPr marL="66437" indent="0">
              <a:buNone/>
            </a:pPr>
            <a:r>
              <a:rPr lang="en-GB" b="1" dirty="0"/>
              <a:t>What we found</a:t>
            </a:r>
          </a:p>
          <a:p>
            <a:r>
              <a:rPr lang="en-GB" dirty="0" smtClean="0"/>
              <a:t>Most learners said they wanted such a facility</a:t>
            </a:r>
          </a:p>
          <a:p>
            <a:r>
              <a:rPr lang="en-GB" dirty="0" smtClean="0"/>
              <a:t>See self-regulation issues later!</a:t>
            </a:r>
          </a:p>
          <a:p>
            <a:pPr marL="66437" indent="0">
              <a:buNone/>
            </a:pPr>
            <a:endParaRPr lang="en-GB" dirty="0"/>
          </a:p>
          <a:p>
            <a:pPr marL="66437" indent="0">
              <a:buNone/>
            </a:pPr>
            <a:r>
              <a:rPr lang="en-GB" b="1" dirty="0"/>
              <a:t>Thoughts</a:t>
            </a:r>
          </a:p>
          <a:p>
            <a:pPr marL="66437" indent="0">
              <a:buNone/>
            </a:pPr>
            <a:r>
              <a:rPr lang="en-GB" dirty="0" smtClean="0"/>
              <a:t>Social aspects more difficult to organise in this format and need further development.</a:t>
            </a:r>
            <a:endParaRPr lang="en-GB" dirty="0"/>
          </a:p>
          <a:p>
            <a:pPr marL="66437" indent="0">
              <a:buNone/>
            </a:pPr>
            <a:r>
              <a:rPr lang="en-GB" dirty="0" smtClean="0"/>
              <a:t>Allows redefinition of completion.</a:t>
            </a:r>
            <a:endParaRPr lang="en-GB" dirty="0"/>
          </a:p>
        </p:txBody>
      </p:sp>
    </p:spTree>
    <p:extLst>
      <p:ext uri="{BB962C8B-B14F-4D97-AF65-F5344CB8AC3E}">
        <p14:creationId xmlns:p14="http://schemas.microsoft.com/office/powerpoint/2010/main" val="20290976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920" y="694947"/>
            <a:ext cx="8228707" cy="617876"/>
          </a:xfrm>
        </p:spPr>
        <p:txBody>
          <a:bodyPr/>
          <a:lstStyle/>
          <a:p>
            <a:r>
              <a:rPr lang="en-GB" sz="3500" b="1" dirty="0">
                <a:solidFill>
                  <a:schemeClr val="accent6"/>
                </a:solidFill>
              </a:rPr>
              <a:t>Things we’ve found: student engagement</a:t>
            </a:r>
          </a:p>
        </p:txBody>
      </p:sp>
      <p:sp>
        <p:nvSpPr>
          <p:cNvPr id="3" name="Content Placeholder 2"/>
          <p:cNvSpPr>
            <a:spLocks noGrp="1"/>
          </p:cNvSpPr>
          <p:nvPr>
            <p:ph idx="1"/>
          </p:nvPr>
        </p:nvSpPr>
        <p:spPr>
          <a:xfrm>
            <a:off x="470920" y="1656928"/>
            <a:ext cx="8228707" cy="4367576"/>
          </a:xfrm>
        </p:spPr>
        <p:txBody>
          <a:bodyPr>
            <a:normAutofit fontScale="70000" lnSpcReduction="20000"/>
          </a:bodyPr>
          <a:lstStyle/>
          <a:p>
            <a:pPr marL="66437" indent="0">
              <a:buNone/>
            </a:pPr>
            <a:r>
              <a:rPr lang="en-GB" b="1" dirty="0" smtClean="0"/>
              <a:t>The issue</a:t>
            </a:r>
          </a:p>
          <a:p>
            <a:pPr marL="66437" indent="0">
              <a:buNone/>
            </a:pPr>
            <a:r>
              <a:rPr lang="en-GB" dirty="0" smtClean="0"/>
              <a:t>Importance of international student engagement surveys. </a:t>
            </a:r>
          </a:p>
          <a:p>
            <a:pPr marL="66437" indent="0">
              <a:buNone/>
            </a:pPr>
            <a:r>
              <a:rPr lang="en-GB" dirty="0" smtClean="0"/>
              <a:t>Another area where it’s all of a sudden massively important </a:t>
            </a:r>
          </a:p>
          <a:p>
            <a:pPr marL="66437" indent="0">
              <a:buNone/>
            </a:pPr>
            <a:r>
              <a:rPr lang="en-GB" dirty="0" smtClean="0"/>
              <a:t>                                                            … but seemingly not for MOOCS!</a:t>
            </a:r>
          </a:p>
          <a:p>
            <a:pPr marL="66437" indent="0">
              <a:buNone/>
            </a:pPr>
            <a:r>
              <a:rPr lang="en-GB" b="1" dirty="0" smtClean="0"/>
              <a:t>What we did</a:t>
            </a:r>
          </a:p>
          <a:p>
            <a:pPr marL="66437" indent="0">
              <a:buNone/>
            </a:pPr>
            <a:r>
              <a:rPr lang="en-GB" dirty="0" smtClean="0"/>
              <a:t>Mapped current major </a:t>
            </a:r>
            <a:r>
              <a:rPr lang="en-GB" dirty="0" err="1" smtClean="0"/>
              <a:t>xMOOC</a:t>
            </a:r>
            <a:r>
              <a:rPr lang="en-GB" dirty="0" smtClean="0"/>
              <a:t> formats against the survey criteria</a:t>
            </a:r>
          </a:p>
          <a:p>
            <a:pPr marL="66437" indent="0">
              <a:buNone/>
            </a:pPr>
            <a:endParaRPr lang="en-GB" dirty="0"/>
          </a:p>
          <a:p>
            <a:pPr marL="66437" indent="0">
              <a:buNone/>
            </a:pPr>
            <a:r>
              <a:rPr lang="en-GB" b="1" dirty="0" smtClean="0"/>
              <a:t>What we found</a:t>
            </a:r>
          </a:p>
          <a:p>
            <a:r>
              <a:rPr lang="en-GB" dirty="0" smtClean="0"/>
              <a:t>Social learning poor (some studies show &gt; 30</a:t>
            </a:r>
            <a:r>
              <a:rPr lang="en-GB" dirty="0"/>
              <a:t>% </a:t>
            </a:r>
            <a:r>
              <a:rPr lang="en-GB" dirty="0" smtClean="0"/>
              <a:t>of active participants </a:t>
            </a:r>
            <a:r>
              <a:rPr lang="en-GB" dirty="0"/>
              <a:t>never contribute in any </a:t>
            </a:r>
            <a:r>
              <a:rPr lang="en-GB" dirty="0" smtClean="0"/>
              <a:t>way and around </a:t>
            </a:r>
            <a:r>
              <a:rPr lang="en-GB" dirty="0"/>
              <a:t>90% </a:t>
            </a:r>
            <a:r>
              <a:rPr lang="en-GB" dirty="0" smtClean="0"/>
              <a:t>never </a:t>
            </a:r>
            <a:r>
              <a:rPr lang="en-GB" dirty="0"/>
              <a:t>seek </a:t>
            </a:r>
            <a:r>
              <a:rPr lang="en-GB" dirty="0" smtClean="0"/>
              <a:t>support)</a:t>
            </a:r>
          </a:p>
          <a:p>
            <a:r>
              <a:rPr lang="en-GB" dirty="0" smtClean="0"/>
              <a:t>Areas of strength: reflective learning; degree of challenge</a:t>
            </a:r>
            <a:endParaRPr lang="en-GB" dirty="0"/>
          </a:p>
        </p:txBody>
      </p:sp>
    </p:spTree>
    <p:extLst>
      <p:ext uri="{BB962C8B-B14F-4D97-AF65-F5344CB8AC3E}">
        <p14:creationId xmlns:p14="http://schemas.microsoft.com/office/powerpoint/2010/main" val="23173993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920" y="694947"/>
            <a:ext cx="8228707" cy="617876"/>
          </a:xfrm>
        </p:spPr>
        <p:txBody>
          <a:bodyPr/>
          <a:lstStyle/>
          <a:p>
            <a:r>
              <a:rPr lang="en-GB" sz="3500" b="1" dirty="0">
                <a:solidFill>
                  <a:schemeClr val="accent6"/>
                </a:solidFill>
              </a:rPr>
              <a:t>Stuff we’ve looked at: self-regulation</a:t>
            </a:r>
          </a:p>
        </p:txBody>
      </p:sp>
      <p:sp>
        <p:nvSpPr>
          <p:cNvPr id="3" name="Content Placeholder 2"/>
          <p:cNvSpPr>
            <a:spLocks noGrp="1"/>
          </p:cNvSpPr>
          <p:nvPr>
            <p:ph idx="1"/>
          </p:nvPr>
        </p:nvSpPr>
        <p:spPr/>
        <p:txBody>
          <a:bodyPr>
            <a:normAutofit fontScale="70000" lnSpcReduction="20000"/>
          </a:bodyPr>
          <a:lstStyle/>
          <a:p>
            <a:pPr marL="66437" indent="0">
              <a:buNone/>
            </a:pPr>
            <a:r>
              <a:rPr lang="en-GB" dirty="0" smtClean="0"/>
              <a:t>Characterised by reflection, strategic planning, self-evaluation (and feeding that back), motivation.</a:t>
            </a:r>
          </a:p>
          <a:p>
            <a:pPr marL="66437" indent="0">
              <a:buNone/>
            </a:pPr>
            <a:endParaRPr lang="en-GB" dirty="0"/>
          </a:p>
          <a:p>
            <a:pPr marL="66437" indent="0">
              <a:buNone/>
            </a:pPr>
            <a:r>
              <a:rPr lang="en-GB" dirty="0" smtClean="0"/>
              <a:t>Autonomy – taking responsibility for one’s own learning</a:t>
            </a:r>
          </a:p>
          <a:p>
            <a:pPr marL="66437" indent="0">
              <a:buNone/>
            </a:pPr>
            <a:endParaRPr lang="en-GB" dirty="0"/>
          </a:p>
          <a:p>
            <a:pPr marL="66437" indent="0">
              <a:buNone/>
            </a:pPr>
            <a:r>
              <a:rPr lang="en-GB" dirty="0" smtClean="0"/>
              <a:t>Why important: “Effective learners are effective self-regulators”</a:t>
            </a:r>
          </a:p>
          <a:p>
            <a:pPr marL="66437" indent="0">
              <a:buNone/>
            </a:pPr>
            <a:endParaRPr lang="en-GB" dirty="0" smtClean="0"/>
          </a:p>
          <a:p>
            <a:pPr marL="66437" indent="0">
              <a:buNone/>
            </a:pPr>
            <a:r>
              <a:rPr lang="en-GB" dirty="0" smtClean="0"/>
              <a:t>Conceptualised in different ways, but one element is setting own learning goals and directing study </a:t>
            </a:r>
          </a:p>
          <a:p>
            <a:pPr marL="66437" indent="0">
              <a:buNone/>
            </a:pPr>
            <a:endParaRPr lang="en-GB" dirty="0"/>
          </a:p>
          <a:p>
            <a:pPr marL="66437" indent="0">
              <a:buNone/>
            </a:pPr>
            <a:r>
              <a:rPr lang="en-GB" dirty="0" smtClean="0"/>
              <a:t>More from Danny.</a:t>
            </a:r>
            <a:endParaRPr lang="en-GB" dirty="0"/>
          </a:p>
        </p:txBody>
      </p:sp>
    </p:spTree>
    <p:extLst>
      <p:ext uri="{BB962C8B-B14F-4D97-AF65-F5344CB8AC3E}">
        <p14:creationId xmlns:p14="http://schemas.microsoft.com/office/powerpoint/2010/main" val="36511863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920" y="694947"/>
            <a:ext cx="8228707" cy="617876"/>
          </a:xfrm>
        </p:spPr>
        <p:txBody>
          <a:bodyPr/>
          <a:lstStyle/>
          <a:p>
            <a:r>
              <a:rPr lang="en-GB" sz="3500" b="1" dirty="0">
                <a:solidFill>
                  <a:schemeClr val="accent6"/>
                </a:solidFill>
              </a:rPr>
              <a:t>Where next?</a:t>
            </a:r>
          </a:p>
        </p:txBody>
      </p:sp>
      <p:sp>
        <p:nvSpPr>
          <p:cNvPr id="3" name="Content Placeholder 2"/>
          <p:cNvSpPr>
            <a:spLocks noGrp="1"/>
          </p:cNvSpPr>
          <p:nvPr>
            <p:ph idx="1"/>
          </p:nvPr>
        </p:nvSpPr>
        <p:spPr/>
        <p:txBody>
          <a:bodyPr/>
          <a:lstStyle/>
          <a:p>
            <a:pPr marL="66437" indent="0">
              <a:buNone/>
            </a:pPr>
            <a:r>
              <a:rPr lang="en-GB" dirty="0" smtClean="0"/>
              <a:t>We still don’t really know who and what they’re are useful for (CPD? Flipped classroom?)</a:t>
            </a:r>
          </a:p>
          <a:p>
            <a:pPr marL="66437" indent="0">
              <a:buNone/>
            </a:pPr>
            <a:r>
              <a:rPr lang="en-GB" dirty="0" smtClean="0"/>
              <a:t>Keep plugging the message that however they are used, pedagogy is paramount. Investigate ways to incorporate what we already know about good practice and try new approaches.</a:t>
            </a:r>
            <a:endParaRPr lang="en-GB" dirty="0"/>
          </a:p>
        </p:txBody>
      </p:sp>
    </p:spTree>
    <p:extLst>
      <p:ext uri="{BB962C8B-B14F-4D97-AF65-F5344CB8AC3E}">
        <p14:creationId xmlns:p14="http://schemas.microsoft.com/office/powerpoint/2010/main" val="21472926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dirty="0"/>
              <a:t>Video in online learning – what have we learnt from MOOCs?</a:t>
            </a:r>
          </a:p>
        </p:txBody>
      </p:sp>
      <p:sp>
        <p:nvSpPr>
          <p:cNvPr id="3" name="Content Placeholder 2"/>
          <p:cNvSpPr>
            <a:spLocks noGrp="1"/>
          </p:cNvSpPr>
          <p:nvPr>
            <p:ph idx="1"/>
          </p:nvPr>
        </p:nvSpPr>
        <p:spPr>
          <a:xfrm>
            <a:off x="628650" y="1455576"/>
            <a:ext cx="7886700" cy="4870579"/>
          </a:xfrm>
        </p:spPr>
        <p:txBody>
          <a:bodyPr>
            <a:normAutofit/>
          </a:bodyPr>
          <a:lstStyle/>
          <a:p>
            <a:r>
              <a:rPr lang="en-GB" sz="2000" dirty="0" smtClean="0"/>
              <a:t>Shorter is better (but…)</a:t>
            </a:r>
          </a:p>
          <a:p>
            <a:endParaRPr lang="en-GB" dirty="0"/>
          </a:p>
          <a:p>
            <a:endParaRPr lang="en-GB" dirty="0" smtClean="0"/>
          </a:p>
          <a:p>
            <a:endParaRPr lang="en-GB" dirty="0" smtClean="0"/>
          </a:p>
          <a:p>
            <a:pPr marL="0" indent="0">
              <a:buNone/>
            </a:pPr>
            <a:endParaRPr lang="en-GB" dirty="0" smtClean="0"/>
          </a:p>
          <a:p>
            <a:pPr marL="0" indent="0">
              <a:buNone/>
            </a:pPr>
            <a:endParaRPr lang="en-GB" dirty="0" smtClean="0"/>
          </a:p>
          <a:p>
            <a:pPr marL="0" indent="0">
              <a:buNone/>
            </a:pPr>
            <a:endParaRPr lang="en-GB" dirty="0"/>
          </a:p>
          <a:p>
            <a:pPr marL="0" indent="0">
              <a:buNone/>
            </a:pPr>
            <a:r>
              <a:rPr lang="en-GB" sz="1800" dirty="0" smtClean="0"/>
              <a:t>Reading: </a:t>
            </a:r>
            <a:r>
              <a:rPr lang="en-US" sz="1800" dirty="0">
                <a:solidFill>
                  <a:srgbClr val="002060"/>
                </a:solidFill>
                <a:hlinkClick r:id="rId2"/>
              </a:rPr>
              <a:t>How Video Production Affects Student Engagement: An Empirical Study of MOOC Videos </a:t>
            </a:r>
            <a:endParaRPr lang="en-GB" sz="1800" dirty="0" smtClean="0">
              <a:solidFill>
                <a:srgbClr val="002060"/>
              </a:solidFill>
            </a:endParaRPr>
          </a:p>
        </p:txBody>
      </p:sp>
      <p:pic>
        <p:nvPicPr>
          <p:cNvPr id="4" name="Picture 3"/>
          <p:cNvPicPr>
            <a:picLocks noChangeAspect="1"/>
          </p:cNvPicPr>
          <p:nvPr/>
        </p:nvPicPr>
        <p:blipFill>
          <a:blip r:embed="rId3"/>
          <a:stretch>
            <a:fillRect/>
          </a:stretch>
        </p:blipFill>
        <p:spPr>
          <a:xfrm>
            <a:off x="978548" y="2132856"/>
            <a:ext cx="6874340" cy="2861777"/>
          </a:xfrm>
          <a:prstGeom prst="rect">
            <a:avLst/>
          </a:prstGeom>
        </p:spPr>
      </p:pic>
    </p:spTree>
    <p:extLst>
      <p:ext uri="{BB962C8B-B14F-4D97-AF65-F5344CB8AC3E}">
        <p14:creationId xmlns:p14="http://schemas.microsoft.com/office/powerpoint/2010/main" val="14644207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dirty="0"/>
              <a:t>Video in online learning – what have we learnt from MOOCs?</a:t>
            </a:r>
          </a:p>
        </p:txBody>
      </p:sp>
      <p:sp>
        <p:nvSpPr>
          <p:cNvPr id="3" name="Content Placeholder 2"/>
          <p:cNvSpPr>
            <a:spLocks noGrp="1"/>
          </p:cNvSpPr>
          <p:nvPr>
            <p:ph idx="1"/>
          </p:nvPr>
        </p:nvSpPr>
        <p:spPr>
          <a:xfrm>
            <a:off x="628650" y="1340768"/>
            <a:ext cx="7886700" cy="4351338"/>
          </a:xfrm>
        </p:spPr>
        <p:txBody>
          <a:bodyPr/>
          <a:lstStyle/>
          <a:p>
            <a:r>
              <a:rPr lang="en-GB" sz="2400" dirty="0"/>
              <a:t>Video is great for some sorts of learning (but…)</a:t>
            </a:r>
          </a:p>
          <a:p>
            <a:pPr marL="0" indent="0">
              <a:buNone/>
            </a:pPr>
            <a:endParaRPr lang="en-GB" dirty="0" smtClean="0"/>
          </a:p>
          <a:p>
            <a:pPr marL="0" indent="0">
              <a:buNone/>
            </a:pPr>
            <a:endParaRPr lang="en-GB" dirty="0"/>
          </a:p>
          <a:p>
            <a:pPr marL="0" indent="0">
              <a:buNone/>
            </a:pPr>
            <a:endParaRPr lang="en-GB" dirty="0" smtClean="0"/>
          </a:p>
          <a:p>
            <a:pPr marL="0" indent="0">
              <a:buNone/>
            </a:pPr>
            <a:endParaRPr lang="en-GB" dirty="0"/>
          </a:p>
          <a:p>
            <a:pPr marL="0" indent="0">
              <a:buNone/>
            </a:pPr>
            <a:r>
              <a:rPr lang="en-GB" sz="1800" dirty="0" smtClean="0"/>
              <a:t>Reading:</a:t>
            </a:r>
            <a:r>
              <a:rPr lang="en-GB" dirty="0" smtClean="0"/>
              <a:t> </a:t>
            </a:r>
            <a:r>
              <a:rPr lang="en-GB" sz="1800" dirty="0">
                <a:hlinkClick r:id="rId3"/>
              </a:rPr>
              <a:t>Potent Pedagogic Roles for Video</a:t>
            </a:r>
            <a:endParaRPr lang="en-GB" sz="1800" dirty="0"/>
          </a:p>
        </p:txBody>
      </p:sp>
      <p:pic>
        <p:nvPicPr>
          <p:cNvPr id="5" name="Picture 4"/>
          <p:cNvPicPr>
            <a:picLocks noChangeAspect="1"/>
          </p:cNvPicPr>
          <p:nvPr/>
        </p:nvPicPr>
        <p:blipFill>
          <a:blip r:embed="rId4"/>
          <a:stretch>
            <a:fillRect/>
          </a:stretch>
        </p:blipFill>
        <p:spPr>
          <a:xfrm>
            <a:off x="628650" y="2463283"/>
            <a:ext cx="5860215" cy="1495716"/>
          </a:xfrm>
          <a:prstGeom prst="rect">
            <a:avLst/>
          </a:prstGeom>
        </p:spPr>
      </p:pic>
    </p:spTree>
    <p:extLst>
      <p:ext uri="{BB962C8B-B14F-4D97-AF65-F5344CB8AC3E}">
        <p14:creationId xmlns:p14="http://schemas.microsoft.com/office/powerpoint/2010/main" val="348334888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a:t>Video in online learning – what have we learnt from MOOCs?</a:t>
            </a:r>
          </a:p>
        </p:txBody>
      </p:sp>
      <p:sp>
        <p:nvSpPr>
          <p:cNvPr id="3" name="Content Placeholder 2"/>
          <p:cNvSpPr>
            <a:spLocks noGrp="1"/>
          </p:cNvSpPr>
          <p:nvPr>
            <p:ph idx="1"/>
          </p:nvPr>
        </p:nvSpPr>
        <p:spPr>
          <a:xfrm>
            <a:off x="628650" y="1484784"/>
            <a:ext cx="7886700" cy="4351338"/>
          </a:xfrm>
          <a:noFill/>
        </p:spPr>
        <p:txBody>
          <a:bodyPr>
            <a:normAutofit fontScale="85000" lnSpcReduction="20000"/>
          </a:bodyPr>
          <a:lstStyle/>
          <a:p>
            <a:r>
              <a:rPr lang="en-GB" dirty="0"/>
              <a:t>Video is expensive (but…)</a:t>
            </a:r>
          </a:p>
          <a:p>
            <a:pPr marL="0" indent="0">
              <a:buNone/>
            </a:pPr>
            <a:endParaRPr lang="en-GB" dirty="0" smtClean="0"/>
          </a:p>
          <a:p>
            <a:pPr marL="0" indent="0">
              <a:buNone/>
            </a:pPr>
            <a:endParaRPr lang="en-GB" dirty="0" smtClean="0">
              <a:hlinkClick r:id="rId2"/>
            </a:endParaRPr>
          </a:p>
          <a:p>
            <a:pPr marL="0" indent="0">
              <a:buNone/>
            </a:pPr>
            <a:endParaRPr lang="en-GB" dirty="0">
              <a:hlinkClick r:id="rId2"/>
            </a:endParaRPr>
          </a:p>
          <a:p>
            <a:pPr marL="0" indent="0">
              <a:buNone/>
            </a:pPr>
            <a:endParaRPr lang="en-GB" dirty="0" smtClean="0">
              <a:hlinkClick r:id="rId2"/>
            </a:endParaRPr>
          </a:p>
          <a:p>
            <a:pPr marL="0" indent="0">
              <a:buNone/>
            </a:pPr>
            <a:endParaRPr lang="en-GB" dirty="0">
              <a:hlinkClick r:id="rId2"/>
            </a:endParaRPr>
          </a:p>
          <a:p>
            <a:pPr marL="0" indent="0">
              <a:buNone/>
            </a:pPr>
            <a:endParaRPr lang="en-GB" dirty="0" smtClean="0">
              <a:hlinkClick r:id="rId2"/>
            </a:endParaRPr>
          </a:p>
          <a:p>
            <a:pPr marL="0" indent="0">
              <a:buNone/>
            </a:pPr>
            <a:r>
              <a:rPr lang="en-GB" sz="2200" dirty="0" smtClean="0">
                <a:solidFill>
                  <a:srgbClr val="002060"/>
                </a:solidFill>
                <a:hlinkClick r:id="rId2"/>
              </a:rPr>
              <a:t>Moocs4all – Developing a </a:t>
            </a:r>
            <a:r>
              <a:rPr lang="en-GB" sz="2200" dirty="0">
                <a:solidFill>
                  <a:srgbClr val="002060"/>
                </a:solidFill>
                <a:hlinkClick r:id="rId2"/>
              </a:rPr>
              <a:t>M</a:t>
            </a:r>
            <a:r>
              <a:rPr lang="en-GB" sz="2200" dirty="0" smtClean="0">
                <a:solidFill>
                  <a:srgbClr val="002060"/>
                </a:solidFill>
                <a:hlinkClick r:id="rId2"/>
              </a:rPr>
              <a:t>OOC on a budget</a:t>
            </a:r>
            <a:endParaRPr lang="en-GB" sz="2200" dirty="0" smtClean="0">
              <a:solidFill>
                <a:srgbClr val="002060"/>
              </a:solidFill>
            </a:endParaRPr>
          </a:p>
          <a:p>
            <a:pPr marL="0" indent="0">
              <a:buNone/>
            </a:pPr>
            <a:endParaRPr lang="en-GB" sz="2200" dirty="0">
              <a:solidFill>
                <a:srgbClr val="002060"/>
              </a:solidFill>
            </a:endParaRPr>
          </a:p>
          <a:p>
            <a:pPr marL="0" indent="0">
              <a:buNone/>
            </a:pPr>
            <a:r>
              <a:rPr lang="en-GB" sz="2200" u="sng" dirty="0">
                <a:solidFill>
                  <a:srgbClr val="002060"/>
                </a:solidFill>
                <a:hlinkClick r:id="rId3"/>
              </a:rPr>
              <a:t>https://</a:t>
            </a:r>
            <a:r>
              <a:rPr lang="en-GB" sz="2200" u="sng" dirty="0" smtClean="0">
                <a:solidFill>
                  <a:srgbClr val="002060"/>
                </a:solidFill>
                <a:hlinkClick r:id="rId3"/>
              </a:rPr>
              <a:t>edge.edx.org/courses/course-v1:DelftX-Locomotion+MOOCs4ALL+2016/about</a:t>
            </a:r>
            <a:endParaRPr lang="en-GB" sz="2200" u="sng" dirty="0" smtClean="0">
              <a:solidFill>
                <a:srgbClr val="002060"/>
              </a:solidFill>
            </a:endParaRPr>
          </a:p>
          <a:p>
            <a:pPr marL="0" indent="0">
              <a:buNone/>
            </a:pPr>
            <a:endParaRPr lang="en-GB" u="sng" dirty="0"/>
          </a:p>
          <a:p>
            <a:pPr marL="0" indent="0">
              <a:buNone/>
            </a:pPr>
            <a:endParaRPr lang="en-GB" dirty="0"/>
          </a:p>
        </p:txBody>
      </p:sp>
      <p:pic>
        <p:nvPicPr>
          <p:cNvPr id="4" name="Picture 3"/>
          <p:cNvPicPr>
            <a:picLocks noChangeAspect="1"/>
          </p:cNvPicPr>
          <p:nvPr/>
        </p:nvPicPr>
        <p:blipFill>
          <a:blip r:embed="rId4"/>
          <a:stretch>
            <a:fillRect/>
          </a:stretch>
        </p:blipFill>
        <p:spPr>
          <a:xfrm>
            <a:off x="1204785" y="2183364"/>
            <a:ext cx="5774659" cy="2136224"/>
          </a:xfrm>
          <a:prstGeom prst="rect">
            <a:avLst/>
          </a:prstGeom>
        </p:spPr>
      </p:pic>
    </p:spTree>
    <p:extLst>
      <p:ext uri="{BB962C8B-B14F-4D97-AF65-F5344CB8AC3E}">
        <p14:creationId xmlns:p14="http://schemas.microsoft.com/office/powerpoint/2010/main" val="423720195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179512" y="4581128"/>
            <a:ext cx="7056784" cy="1296144"/>
          </a:xfrm>
        </p:spPr>
        <p:txBody>
          <a:bodyPr/>
          <a:lstStyle/>
          <a:p>
            <a:r>
              <a:rPr lang="en-GB" altLang="en-US" sz="4800" dirty="0" smtClean="0">
                <a:solidFill>
                  <a:srgbClr val="FF0000"/>
                </a:solidFill>
              </a:rPr>
              <a:t>MOOCs &amp; Self-Regulation</a:t>
            </a:r>
          </a:p>
        </p:txBody>
      </p:sp>
      <p:sp>
        <p:nvSpPr>
          <p:cNvPr id="4099" name="Subtitle 2"/>
          <p:cNvSpPr>
            <a:spLocks noGrp="1"/>
          </p:cNvSpPr>
          <p:nvPr>
            <p:ph type="subTitle" idx="1"/>
          </p:nvPr>
        </p:nvSpPr>
        <p:spPr>
          <a:xfrm>
            <a:off x="179512" y="5486400"/>
            <a:ext cx="8964488" cy="1143000"/>
          </a:xfrm>
        </p:spPr>
        <p:txBody>
          <a:bodyPr/>
          <a:lstStyle/>
          <a:p>
            <a:pPr algn="r"/>
            <a:r>
              <a:rPr lang="en-GB" altLang="en-US" sz="2400" b="1" dirty="0" smtClean="0"/>
              <a:t>By</a:t>
            </a:r>
            <a:r>
              <a:rPr lang="en-GB" altLang="en-US" sz="2400" b="1" dirty="0" smtClean="0">
                <a:solidFill>
                  <a:srgbClr val="0000FF"/>
                </a:solidFill>
              </a:rPr>
              <a:t> Daniel Onah</a:t>
            </a: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6934200" y="5867400"/>
            <a:ext cx="2068195" cy="762000"/>
          </a:xfrm>
          <a:prstGeom prst="rect">
            <a:avLst/>
          </a:prstGeom>
          <a:noFill/>
          <a:ln>
            <a:noFill/>
          </a:ln>
        </p:spPr>
      </p:pic>
    </p:spTree>
    <p:extLst>
      <p:ext uri="{BB962C8B-B14F-4D97-AF65-F5344CB8AC3E}">
        <p14:creationId xmlns:p14="http://schemas.microsoft.com/office/powerpoint/2010/main" val="292380640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920" y="694947"/>
            <a:ext cx="8228707" cy="617876"/>
          </a:xfrm>
        </p:spPr>
        <p:txBody>
          <a:bodyPr>
            <a:normAutofit fontScale="90000"/>
          </a:bodyPr>
          <a:lstStyle/>
          <a:p>
            <a:r>
              <a:rPr lang="en-GB" b="1" dirty="0" smtClean="0">
                <a:solidFill>
                  <a:schemeClr val="accent6"/>
                </a:solidFill>
              </a:rPr>
              <a:t>MOOCs – some numbers</a:t>
            </a:r>
            <a:endParaRPr lang="en-GB" b="1" dirty="0">
              <a:solidFill>
                <a:schemeClr val="accent6"/>
              </a:solidFill>
            </a:endParaRPr>
          </a:p>
        </p:txBody>
      </p:sp>
      <p:sp>
        <p:nvSpPr>
          <p:cNvPr id="3" name="Content Placeholder 2"/>
          <p:cNvSpPr>
            <a:spLocks noGrp="1"/>
          </p:cNvSpPr>
          <p:nvPr>
            <p:ph idx="1"/>
          </p:nvPr>
        </p:nvSpPr>
        <p:spPr>
          <a:xfrm>
            <a:off x="420289" y="1656929"/>
            <a:ext cx="8266065" cy="4570099"/>
          </a:xfrm>
        </p:spPr>
        <p:txBody>
          <a:bodyPr>
            <a:noAutofit/>
          </a:bodyPr>
          <a:lstStyle/>
          <a:p>
            <a:pPr marL="66437" indent="0">
              <a:buNone/>
            </a:pPr>
            <a:r>
              <a:rPr lang="en-GB" sz="1800" b="1" dirty="0" smtClean="0"/>
              <a:t>MOOC users</a:t>
            </a:r>
            <a:r>
              <a:rPr lang="en-GB" sz="1800" dirty="0" smtClean="0"/>
              <a:t>: </a:t>
            </a:r>
            <a:r>
              <a:rPr lang="en-GB" sz="1600" dirty="0"/>
              <a:t>Coursera (&gt; 22 m), Kahn Academy (&gt;2.5 m), </a:t>
            </a:r>
          </a:p>
          <a:p>
            <a:pPr marL="66437" indent="0">
              <a:buNone/>
            </a:pPr>
            <a:r>
              <a:rPr lang="en-GB" sz="1600" dirty="0"/>
              <a:t>                         </a:t>
            </a:r>
            <a:r>
              <a:rPr lang="en-GB" sz="1600" dirty="0" err="1"/>
              <a:t>Futurelearn</a:t>
            </a:r>
            <a:r>
              <a:rPr lang="en-GB" sz="1600" dirty="0"/>
              <a:t> (&gt; 3.5m), </a:t>
            </a:r>
            <a:r>
              <a:rPr lang="en-GB" sz="1600" dirty="0" err="1"/>
              <a:t>edX</a:t>
            </a:r>
            <a:r>
              <a:rPr lang="en-GB" sz="1600" dirty="0"/>
              <a:t> (over 1 billion!)</a:t>
            </a:r>
            <a:endParaRPr lang="en-GB" sz="1600" b="1" dirty="0"/>
          </a:p>
          <a:p>
            <a:pPr marL="66437" indent="0">
              <a:lnSpc>
                <a:spcPct val="150000"/>
              </a:lnSpc>
              <a:buNone/>
            </a:pPr>
            <a:endParaRPr lang="en-GB" sz="1800" b="1" dirty="0" smtClean="0"/>
          </a:p>
          <a:p>
            <a:pPr marL="66437" indent="0">
              <a:spcBef>
                <a:spcPts val="0"/>
              </a:spcBef>
              <a:buNone/>
            </a:pPr>
            <a:r>
              <a:rPr lang="en-GB" sz="1800" b="1" dirty="0" smtClean="0"/>
              <a:t>MOOC growth: </a:t>
            </a:r>
            <a:r>
              <a:rPr lang="en-GB" sz="1600" dirty="0"/>
              <a:t>450 starting this month - 154 in May 2015 </a:t>
            </a:r>
            <a:r>
              <a:rPr lang="en-GB" sz="1200" dirty="0"/>
              <a:t>(Course Central)</a:t>
            </a:r>
          </a:p>
          <a:p>
            <a:pPr marL="66437" indent="0">
              <a:lnSpc>
                <a:spcPct val="150000"/>
              </a:lnSpc>
              <a:buNone/>
            </a:pPr>
            <a:endParaRPr lang="en-GB" sz="1800" b="1" dirty="0" smtClean="0"/>
          </a:p>
          <a:p>
            <a:pPr marL="66437" indent="0">
              <a:spcBef>
                <a:spcPts val="0"/>
              </a:spcBef>
              <a:buNone/>
            </a:pPr>
            <a:r>
              <a:rPr lang="en-GB" sz="1800" b="1" dirty="0" smtClean="0"/>
              <a:t>MOOC participants: </a:t>
            </a:r>
            <a:r>
              <a:rPr lang="en-GB" sz="1600" dirty="0"/>
              <a:t>“The average MOOC student is a young, white,</a:t>
            </a:r>
          </a:p>
          <a:p>
            <a:pPr marL="66437" indent="0">
              <a:buNone/>
            </a:pPr>
            <a:r>
              <a:rPr lang="en-GB" sz="1600" dirty="0"/>
              <a:t>employed American man with a bachelor’s degree.” (</a:t>
            </a:r>
            <a:r>
              <a:rPr lang="en-GB" sz="1600" dirty="0" err="1"/>
              <a:t>Selingo</a:t>
            </a:r>
            <a:r>
              <a:rPr lang="en-GB" sz="1600" dirty="0"/>
              <a:t>, “MOOC U”)</a:t>
            </a:r>
            <a:endParaRPr lang="en-GB" sz="1600" b="1" dirty="0"/>
          </a:p>
          <a:p>
            <a:pPr marL="66437" indent="0">
              <a:lnSpc>
                <a:spcPct val="150000"/>
              </a:lnSpc>
              <a:buNone/>
            </a:pPr>
            <a:endParaRPr lang="en-GB" sz="1800" b="1" dirty="0" smtClean="0"/>
          </a:p>
          <a:p>
            <a:pPr marL="66437" indent="0">
              <a:spcBef>
                <a:spcPts val="0"/>
              </a:spcBef>
              <a:buNone/>
            </a:pPr>
            <a:r>
              <a:rPr lang="en-GB" sz="1800" b="1" dirty="0" smtClean="0"/>
              <a:t>MOOC completion rates: </a:t>
            </a:r>
            <a:r>
              <a:rPr lang="en-GB" sz="1600" dirty="0"/>
              <a:t>average generally quoted as around 7%</a:t>
            </a:r>
            <a:r>
              <a:rPr lang="en-GB" sz="1600" b="1" dirty="0"/>
              <a:t> </a:t>
            </a:r>
          </a:p>
          <a:p>
            <a:pPr marL="66437" indent="0">
              <a:lnSpc>
                <a:spcPct val="150000"/>
              </a:lnSpc>
              <a:buNone/>
            </a:pPr>
            <a:endParaRPr lang="en-GB" sz="1800" b="1" dirty="0" smtClean="0"/>
          </a:p>
          <a:p>
            <a:pPr marL="66437" indent="0">
              <a:spcBef>
                <a:spcPts val="0"/>
              </a:spcBef>
              <a:buNone/>
            </a:pPr>
            <a:r>
              <a:rPr lang="en-GB" sz="1800" b="1" dirty="0" smtClean="0"/>
              <a:t>MOOC spending: </a:t>
            </a:r>
            <a:r>
              <a:rPr lang="en-GB" sz="1600" dirty="0"/>
              <a:t>c. £30,000 each 3 years ago (Uni. Of Edinburgh)</a:t>
            </a:r>
          </a:p>
          <a:p>
            <a:pPr>
              <a:buFont typeface="Arial" panose="020B0604020202020204" pitchFamily="34" charset="0"/>
              <a:buChar char="•"/>
            </a:pPr>
            <a:endParaRPr lang="en-GB" sz="1800" b="1" dirty="0" smtClean="0"/>
          </a:p>
          <a:p>
            <a:pPr marL="66437" indent="0">
              <a:buNone/>
            </a:pPr>
            <a:endParaRPr lang="en-GB" sz="1800" dirty="0"/>
          </a:p>
        </p:txBody>
      </p:sp>
    </p:spTree>
    <p:extLst>
      <p:ext uri="{BB962C8B-B14F-4D97-AF65-F5344CB8AC3E}">
        <p14:creationId xmlns:p14="http://schemas.microsoft.com/office/powerpoint/2010/main" val="2185463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solidFill>
                  <a:srgbClr val="FF0000"/>
                </a:solidFill>
              </a:rPr>
              <a:t>Problem Statement</a:t>
            </a:r>
            <a:endParaRPr lang="en-GB" b="1" dirty="0">
              <a:solidFill>
                <a:srgbClr val="FF0000"/>
              </a:solidFill>
            </a:endParaRPr>
          </a:p>
        </p:txBody>
      </p:sp>
      <p:sp>
        <p:nvSpPr>
          <p:cNvPr id="3" name="Content Placeholder 2"/>
          <p:cNvSpPr>
            <a:spLocks noGrp="1"/>
          </p:cNvSpPr>
          <p:nvPr>
            <p:ph idx="1"/>
          </p:nvPr>
        </p:nvSpPr>
        <p:spPr/>
        <p:txBody>
          <a:bodyPr>
            <a:normAutofit fontScale="70000" lnSpcReduction="20000"/>
          </a:bodyPr>
          <a:lstStyle/>
          <a:p>
            <a:pPr marL="0" indent="0" algn="just">
              <a:lnSpc>
                <a:spcPct val="150000"/>
              </a:lnSpc>
              <a:buNone/>
            </a:pPr>
            <a:r>
              <a:rPr lang="en-GB" sz="2200" dirty="0" smtClean="0"/>
              <a:t>Massive </a:t>
            </a:r>
            <a:r>
              <a:rPr lang="en-GB" sz="2200" dirty="0"/>
              <a:t>Open Online Courses (MOOCs) have greatly evolved around the world. Even with this high publicity, a lot of participants are not completing the course hence leading to </a:t>
            </a:r>
            <a:r>
              <a:rPr lang="en-GB" sz="2200" b="1" dirty="0">
                <a:solidFill>
                  <a:srgbClr val="0000FF"/>
                </a:solidFill>
              </a:rPr>
              <a:t>high dropout rates </a:t>
            </a:r>
            <a:r>
              <a:rPr lang="en-GB" sz="2200" dirty="0"/>
              <a:t>with low completion rate</a:t>
            </a:r>
            <a:r>
              <a:rPr lang="en-GB" sz="2200" dirty="0" smtClean="0"/>
              <a:t>.</a:t>
            </a:r>
          </a:p>
          <a:p>
            <a:pPr marL="0" indent="0">
              <a:buNone/>
            </a:pPr>
            <a:endParaRPr lang="en-GB" sz="2200" dirty="0" smtClean="0"/>
          </a:p>
          <a:p>
            <a:pPr marL="0" indent="0">
              <a:buNone/>
            </a:pPr>
            <a:r>
              <a:rPr lang="en-GB" sz="2200" b="1" dirty="0" smtClean="0">
                <a:solidFill>
                  <a:srgbClr val="0000FF"/>
                </a:solidFill>
              </a:rPr>
              <a:t>High level motivation </a:t>
            </a:r>
            <a:endParaRPr lang="en-GB" sz="2200" b="1" dirty="0">
              <a:solidFill>
                <a:srgbClr val="0000FF"/>
              </a:solidFill>
            </a:endParaRPr>
          </a:p>
          <a:p>
            <a:pPr>
              <a:buFont typeface="Wingdings" charset="2"/>
              <a:buChar char="Ø"/>
            </a:pPr>
            <a:r>
              <a:rPr lang="en-GB" sz="2200" dirty="0" smtClean="0"/>
              <a:t>High dropout rates</a:t>
            </a:r>
          </a:p>
          <a:p>
            <a:pPr>
              <a:buFont typeface="Wingdings" charset="2"/>
              <a:buChar char="Ø"/>
            </a:pPr>
            <a:r>
              <a:rPr lang="en-GB" sz="2200" dirty="0" smtClean="0"/>
              <a:t>Low completion </a:t>
            </a:r>
          </a:p>
          <a:p>
            <a:pPr>
              <a:buFont typeface="Wingdings" charset="2"/>
              <a:buChar char="Ø"/>
            </a:pPr>
            <a:endParaRPr lang="en-GB" sz="2200" dirty="0"/>
          </a:p>
          <a:p>
            <a:pPr marL="0" indent="0">
              <a:buNone/>
            </a:pPr>
            <a:r>
              <a:rPr lang="en-GB" sz="2200" b="1" dirty="0" smtClean="0">
                <a:solidFill>
                  <a:srgbClr val="0000FF"/>
                </a:solidFill>
              </a:rPr>
              <a:t>Some Reasons for participating</a:t>
            </a:r>
          </a:p>
          <a:p>
            <a:pPr>
              <a:buFont typeface="Wingdings" charset="2"/>
              <a:buChar char="Ø"/>
            </a:pPr>
            <a:r>
              <a:rPr lang="en-GB" sz="2200" dirty="0" smtClean="0"/>
              <a:t>Curiosity</a:t>
            </a:r>
          </a:p>
          <a:p>
            <a:pPr>
              <a:buFont typeface="Wingdings" charset="2"/>
              <a:buChar char="Ø"/>
            </a:pPr>
            <a:r>
              <a:rPr lang="en-GB" sz="2200" dirty="0" smtClean="0"/>
              <a:t>To make friends</a:t>
            </a:r>
          </a:p>
          <a:p>
            <a:pPr>
              <a:buFont typeface="Wingdings" charset="2"/>
              <a:buChar char="Ø"/>
            </a:pPr>
            <a:r>
              <a:rPr lang="en-GB" sz="2200" dirty="0" smtClean="0"/>
              <a:t>To study the new trend</a:t>
            </a:r>
          </a:p>
          <a:p>
            <a:pPr>
              <a:buFont typeface="Wingdings" charset="2"/>
              <a:buChar char="Ø"/>
            </a:pPr>
            <a:r>
              <a:rPr lang="en-GB" sz="2200" dirty="0" smtClean="0"/>
              <a:t>Participate in a course</a:t>
            </a:r>
          </a:p>
          <a:p>
            <a:pPr>
              <a:buFont typeface="Wingdings" charset="2"/>
              <a:buChar char="Ø"/>
            </a:pPr>
            <a:endParaRPr lang="en-GB" sz="2200" dirty="0"/>
          </a:p>
          <a:p>
            <a:pPr marL="0" indent="0">
              <a:buNone/>
            </a:pPr>
            <a:r>
              <a:rPr lang="en-GB" sz="2200" b="1" dirty="0" smtClean="0">
                <a:solidFill>
                  <a:srgbClr val="0000FF"/>
                </a:solidFill>
              </a:rPr>
              <a:t>Research investigation</a:t>
            </a:r>
          </a:p>
          <a:p>
            <a:pPr>
              <a:buFont typeface="Wingdings" charset="2"/>
              <a:buChar char="Ø"/>
            </a:pPr>
            <a:r>
              <a:rPr lang="en-GB" sz="2200" dirty="0" smtClean="0"/>
              <a:t>Self-Regulated Learning</a:t>
            </a:r>
          </a:p>
          <a:p>
            <a:pPr>
              <a:buFont typeface="Wingdings" charset="2"/>
              <a:buChar char="Ø"/>
            </a:pPr>
            <a:endParaRPr lang="en-GB" sz="1800" dirty="0" smtClean="0"/>
          </a:p>
        </p:txBody>
      </p:sp>
    </p:spTree>
    <p:extLst>
      <p:ext uri="{BB962C8B-B14F-4D97-AF65-F5344CB8AC3E}">
        <p14:creationId xmlns:p14="http://schemas.microsoft.com/office/powerpoint/2010/main" val="277407899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1143000"/>
          </a:xfrm>
        </p:spPr>
        <p:txBody>
          <a:bodyPr>
            <a:normAutofit fontScale="90000"/>
          </a:bodyPr>
          <a:lstStyle/>
          <a:p>
            <a:pPr algn="ctr"/>
            <a:r>
              <a:rPr lang="en-US" b="1" dirty="0">
                <a:solidFill>
                  <a:srgbClr val="FF0000"/>
                </a:solidFill>
              </a:rPr>
              <a:t>Research questions</a:t>
            </a:r>
            <a:r>
              <a:rPr lang="en-US" b="1" dirty="0"/>
              <a:t/>
            </a:r>
            <a:br>
              <a:rPr lang="en-US" b="1" dirty="0"/>
            </a:br>
            <a:endParaRPr lang="en-GB" dirty="0"/>
          </a:p>
        </p:txBody>
      </p:sp>
      <p:sp>
        <p:nvSpPr>
          <p:cNvPr id="3" name="Content Placeholder 2"/>
          <p:cNvSpPr>
            <a:spLocks noGrp="1"/>
          </p:cNvSpPr>
          <p:nvPr>
            <p:ph idx="1"/>
          </p:nvPr>
        </p:nvSpPr>
        <p:spPr/>
        <p:txBody>
          <a:bodyPr>
            <a:normAutofit/>
          </a:bodyPr>
          <a:lstStyle/>
          <a:p>
            <a:pPr marL="0" indent="0">
              <a:buNone/>
            </a:pPr>
            <a:r>
              <a:rPr lang="en-GB" sz="2000" dirty="0" smtClean="0"/>
              <a:t>The </a:t>
            </a:r>
            <a:r>
              <a:rPr lang="en-GB" sz="2000" dirty="0"/>
              <a:t>specific research </a:t>
            </a:r>
            <a:r>
              <a:rPr lang="en-GB" sz="2000" dirty="0" smtClean="0"/>
              <a:t>questions </a:t>
            </a:r>
            <a:r>
              <a:rPr lang="en-GB" sz="2000" dirty="0"/>
              <a:t>addressed in </a:t>
            </a:r>
            <a:r>
              <a:rPr lang="en-GB" sz="2000" dirty="0" smtClean="0"/>
              <a:t>this study: </a:t>
            </a:r>
          </a:p>
          <a:p>
            <a:pPr marL="0" indent="0">
              <a:buNone/>
            </a:pPr>
            <a:endParaRPr lang="en-US" dirty="0"/>
          </a:p>
          <a:p>
            <a:pPr marL="0" indent="0">
              <a:buNone/>
            </a:pPr>
            <a:r>
              <a:rPr lang="en-GB" sz="2000" i="1" dirty="0" smtClean="0">
                <a:solidFill>
                  <a:srgbClr val="0000FF"/>
                </a:solidFill>
              </a:rPr>
              <a:t>(</a:t>
            </a:r>
            <a:r>
              <a:rPr lang="en-GB" sz="2000" i="1" dirty="0" err="1">
                <a:solidFill>
                  <a:srgbClr val="0000FF"/>
                </a:solidFill>
              </a:rPr>
              <a:t>i</a:t>
            </a:r>
            <a:r>
              <a:rPr lang="en-GB" sz="2000" i="1" dirty="0" smtClean="0">
                <a:solidFill>
                  <a:srgbClr val="0000FF"/>
                </a:solidFill>
              </a:rPr>
              <a:t>)	 What </a:t>
            </a:r>
            <a:r>
              <a:rPr lang="en-GB" sz="2000" i="1" dirty="0">
                <a:solidFill>
                  <a:srgbClr val="0000FF"/>
                </a:solidFill>
              </a:rPr>
              <a:t>levels of SRL skills are demonstrated within a diverse MOOC </a:t>
            </a:r>
            <a:r>
              <a:rPr lang="en-GB" sz="2000" i="1" dirty="0" smtClean="0">
                <a:solidFill>
                  <a:srgbClr val="0000FF"/>
                </a:solidFill>
              </a:rPr>
              <a:t>	learner 	group </a:t>
            </a:r>
            <a:r>
              <a:rPr lang="en-GB" sz="2000" i="1" dirty="0">
                <a:solidFill>
                  <a:srgbClr val="0000FF"/>
                </a:solidFill>
              </a:rPr>
              <a:t>and are </a:t>
            </a:r>
            <a:r>
              <a:rPr lang="en-GB" sz="2000" i="1" dirty="0" smtClean="0">
                <a:solidFill>
                  <a:srgbClr val="0000FF"/>
                </a:solidFill>
              </a:rPr>
              <a:t>there </a:t>
            </a:r>
            <a:r>
              <a:rPr lang="en-GB" sz="2000" i="1" dirty="0">
                <a:solidFill>
                  <a:srgbClr val="0000FF"/>
                </a:solidFill>
              </a:rPr>
              <a:t>particular areas of weakness which </a:t>
            </a:r>
            <a:r>
              <a:rPr lang="en-GB" sz="2000" i="1" dirty="0" smtClean="0">
                <a:solidFill>
                  <a:srgbClr val="0000FF"/>
                </a:solidFill>
              </a:rPr>
              <a:t>	MOOCs </a:t>
            </a:r>
            <a:r>
              <a:rPr lang="en-GB" sz="2000" i="1" dirty="0">
                <a:solidFill>
                  <a:srgbClr val="0000FF"/>
                </a:solidFill>
              </a:rPr>
              <a:t>should seek to improve? </a:t>
            </a:r>
            <a:endParaRPr lang="en-GB" sz="2000" i="1" dirty="0" smtClean="0">
              <a:solidFill>
                <a:srgbClr val="0000FF"/>
              </a:solidFill>
            </a:endParaRPr>
          </a:p>
          <a:p>
            <a:pPr marL="0" indent="0">
              <a:buNone/>
            </a:pPr>
            <a:endParaRPr lang="en-US" sz="2000" i="1" dirty="0">
              <a:solidFill>
                <a:srgbClr val="0000FF"/>
              </a:solidFill>
            </a:endParaRPr>
          </a:p>
          <a:p>
            <a:pPr marL="0" indent="0">
              <a:buNone/>
            </a:pPr>
            <a:r>
              <a:rPr lang="en-GB" sz="2000" i="1" dirty="0" smtClean="0">
                <a:solidFill>
                  <a:srgbClr val="0000FF"/>
                </a:solidFill>
              </a:rPr>
              <a:t>(ii) 	To </a:t>
            </a:r>
            <a:r>
              <a:rPr lang="en-GB" sz="2000" i="1" dirty="0">
                <a:solidFill>
                  <a:srgbClr val="0000FF"/>
                </a:solidFill>
              </a:rPr>
              <a:t>what extent do learners choose to direct their own study path as </a:t>
            </a:r>
            <a:r>
              <a:rPr lang="en-GB" sz="2000" i="1" dirty="0" smtClean="0">
                <a:solidFill>
                  <a:srgbClr val="0000FF"/>
                </a:solidFill>
              </a:rPr>
              <a:t>	opposed </a:t>
            </a:r>
            <a:r>
              <a:rPr lang="en-GB" sz="2000" i="1" dirty="0">
                <a:solidFill>
                  <a:srgbClr val="0000FF"/>
                </a:solidFill>
              </a:rPr>
              <a:t>to following a </a:t>
            </a:r>
            <a:r>
              <a:rPr lang="en-GB" sz="2000" i="1" dirty="0" smtClean="0">
                <a:solidFill>
                  <a:srgbClr val="0000FF"/>
                </a:solidFill>
              </a:rPr>
              <a:t>guided </a:t>
            </a:r>
            <a:r>
              <a:rPr lang="en-GB" sz="2000" i="1" dirty="0">
                <a:solidFill>
                  <a:srgbClr val="0000FF"/>
                </a:solidFill>
              </a:rPr>
              <a:t>course? </a:t>
            </a:r>
            <a:endParaRPr lang="en-GB" sz="2000" i="1" dirty="0" smtClean="0">
              <a:solidFill>
                <a:srgbClr val="0000FF"/>
              </a:solidFill>
            </a:endParaRPr>
          </a:p>
          <a:p>
            <a:pPr marL="0" indent="0">
              <a:buNone/>
            </a:pPr>
            <a:endParaRPr lang="en-US" sz="2000" i="1" dirty="0">
              <a:solidFill>
                <a:srgbClr val="0000FF"/>
              </a:solidFill>
            </a:endParaRPr>
          </a:p>
          <a:p>
            <a:pPr marL="0" indent="0">
              <a:buNone/>
            </a:pPr>
            <a:r>
              <a:rPr lang="en-GB" sz="2000" i="1" dirty="0" smtClean="0">
                <a:solidFill>
                  <a:srgbClr val="0000FF"/>
                </a:solidFill>
              </a:rPr>
              <a:t>(iii)	 </a:t>
            </a:r>
            <a:r>
              <a:rPr lang="en-GB" sz="2000" i="1" dirty="0">
                <a:solidFill>
                  <a:srgbClr val="0000FF"/>
                </a:solidFill>
              </a:rPr>
              <a:t>Is there correlation between SRL skills and the learning path chosen?</a:t>
            </a:r>
            <a:endParaRPr lang="en-US" sz="2000" i="1" dirty="0">
              <a:solidFill>
                <a:srgbClr val="0000FF"/>
              </a:solidFill>
            </a:endParaRPr>
          </a:p>
          <a:p>
            <a:pPr marL="0" indent="0">
              <a:buNone/>
            </a:pPr>
            <a:endParaRPr lang="en-GB" dirty="0">
              <a:solidFill>
                <a:srgbClr val="0000FF"/>
              </a:solidFill>
            </a:endParaRPr>
          </a:p>
        </p:txBody>
      </p:sp>
      <p:pic>
        <p:nvPicPr>
          <p:cNvPr id="4" name="Picture 3" descr="thinkinghow.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5204" y="5562600"/>
            <a:ext cx="2178546" cy="1188094"/>
          </a:xfrm>
          <a:prstGeom prst="rect">
            <a:avLst/>
          </a:prstGeom>
        </p:spPr>
      </p:pic>
    </p:spTree>
    <p:extLst>
      <p:ext uri="{BB962C8B-B14F-4D97-AF65-F5344CB8AC3E}">
        <p14:creationId xmlns:p14="http://schemas.microsoft.com/office/powerpoint/2010/main" val="10591396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229600" cy="1143000"/>
          </a:xfrm>
        </p:spPr>
        <p:txBody>
          <a:bodyPr/>
          <a:lstStyle/>
          <a:p>
            <a:pPr marL="0" indent="0" algn="ctr"/>
            <a:r>
              <a:rPr lang="en-GB" b="1" dirty="0">
                <a:solidFill>
                  <a:srgbClr val="FF0000"/>
                </a:solidFill>
              </a:rPr>
              <a:t>Self-regulated learning</a:t>
            </a:r>
          </a:p>
        </p:txBody>
      </p:sp>
      <p:sp>
        <p:nvSpPr>
          <p:cNvPr id="3" name="Content Placeholder 2"/>
          <p:cNvSpPr>
            <a:spLocks noGrp="1"/>
          </p:cNvSpPr>
          <p:nvPr>
            <p:ph idx="4294967295"/>
          </p:nvPr>
        </p:nvSpPr>
        <p:spPr>
          <a:xfrm>
            <a:off x="228600" y="1905000"/>
            <a:ext cx="8534400" cy="4351338"/>
          </a:xfrm>
        </p:spPr>
        <p:txBody>
          <a:bodyPr>
            <a:normAutofit/>
          </a:bodyPr>
          <a:lstStyle/>
          <a:p>
            <a:pPr marL="0" indent="0" algn="just">
              <a:lnSpc>
                <a:spcPct val="150000"/>
              </a:lnSpc>
              <a:buNone/>
            </a:pPr>
            <a:r>
              <a:rPr lang="en-US" sz="2000" dirty="0" smtClean="0"/>
              <a:t>Self</a:t>
            </a:r>
            <a:r>
              <a:rPr lang="en-US" sz="2000" dirty="0"/>
              <a:t>-regulated learning refers to the ability of the learner to </a:t>
            </a:r>
            <a:r>
              <a:rPr lang="en-US" sz="2000" b="1" dirty="0">
                <a:solidFill>
                  <a:srgbClr val="0000FF"/>
                </a:solidFill>
              </a:rPr>
              <a:t>plan beforehand </a:t>
            </a:r>
            <a:r>
              <a:rPr lang="en-US" sz="2000" dirty="0"/>
              <a:t>the pattern of their studying approaches before engaging with an online course </a:t>
            </a:r>
            <a:r>
              <a:rPr lang="en-US" sz="2000" dirty="0" smtClean="0"/>
              <a:t>.</a:t>
            </a:r>
            <a:r>
              <a:rPr lang="en-GB" sz="2000" dirty="0"/>
              <a:t> Effective e-learning can encourage learner </a:t>
            </a:r>
            <a:r>
              <a:rPr lang="en-GB" sz="2000" b="1" dirty="0">
                <a:solidFill>
                  <a:srgbClr val="0000FF"/>
                </a:solidFill>
              </a:rPr>
              <a:t>autonomy</a:t>
            </a:r>
            <a:r>
              <a:rPr lang="en-GB" sz="2000" dirty="0"/>
              <a:t> by empowering students to </a:t>
            </a:r>
            <a:r>
              <a:rPr lang="en-GB" sz="2000" b="1" dirty="0">
                <a:solidFill>
                  <a:srgbClr val="0000FF"/>
                </a:solidFill>
              </a:rPr>
              <a:t>set </a:t>
            </a:r>
            <a:r>
              <a:rPr lang="en-GB" sz="2000" b="1" dirty="0" smtClean="0">
                <a:solidFill>
                  <a:srgbClr val="0000FF"/>
                </a:solidFill>
              </a:rPr>
              <a:t> </a:t>
            </a:r>
            <a:r>
              <a:rPr lang="en-GB" sz="2000" b="1" dirty="0">
                <a:solidFill>
                  <a:srgbClr val="0000FF"/>
                </a:solidFill>
              </a:rPr>
              <a:t>goals </a:t>
            </a:r>
            <a:r>
              <a:rPr lang="en-GB" sz="2000" dirty="0"/>
              <a:t>and plan a </a:t>
            </a:r>
            <a:r>
              <a:rPr lang="en-GB" sz="2000" b="1" dirty="0">
                <a:solidFill>
                  <a:srgbClr val="0000FF"/>
                </a:solidFill>
              </a:rPr>
              <a:t>route</a:t>
            </a:r>
            <a:r>
              <a:rPr lang="en-GB" sz="2000" dirty="0"/>
              <a:t> to achieve them </a:t>
            </a:r>
            <a:r>
              <a:rPr lang="en-GB" sz="2000" dirty="0" smtClean="0"/>
              <a:t>(</a:t>
            </a:r>
            <a:r>
              <a:rPr lang="en-US" sz="2000" dirty="0" smtClean="0">
                <a:solidFill>
                  <a:srgbClr val="008000"/>
                </a:solidFill>
              </a:rPr>
              <a:t>Cunningham et al. 2003</a:t>
            </a:r>
            <a:r>
              <a:rPr lang="en-GB" sz="2000" dirty="0" smtClean="0"/>
              <a:t>). </a:t>
            </a:r>
            <a:r>
              <a:rPr lang="en-GB" sz="2000" dirty="0"/>
              <a:t>Lack of self-regulated skills may prevent online learners from achieving </a:t>
            </a:r>
            <a:r>
              <a:rPr lang="en-GB" sz="2000" b="1" dirty="0">
                <a:solidFill>
                  <a:srgbClr val="0000FF"/>
                </a:solidFill>
              </a:rPr>
              <a:t>expected learning tasks </a:t>
            </a:r>
            <a:r>
              <a:rPr lang="en-GB" sz="2000" dirty="0" smtClean="0"/>
              <a:t>(</a:t>
            </a:r>
            <a:r>
              <a:rPr lang="en-US" sz="2000" dirty="0" smtClean="0">
                <a:solidFill>
                  <a:srgbClr val="008000"/>
                </a:solidFill>
              </a:rPr>
              <a:t>Barnard et al. 2009</a:t>
            </a:r>
            <a:r>
              <a:rPr lang="en-GB" sz="2000" dirty="0" smtClean="0"/>
              <a:t>).</a:t>
            </a:r>
            <a:r>
              <a:rPr lang="en-US" sz="2000" dirty="0" smtClean="0"/>
              <a:t>  </a:t>
            </a:r>
          </a:p>
          <a:p>
            <a:pPr marL="0" indent="0" algn="just">
              <a:lnSpc>
                <a:spcPct val="150000"/>
              </a:lnSpc>
              <a:buNone/>
            </a:pPr>
            <a:endParaRPr lang="en-GB" sz="2000" dirty="0" smtClean="0"/>
          </a:p>
          <a:p>
            <a:pPr marL="0" indent="0" algn="just">
              <a:lnSpc>
                <a:spcPct val="150000"/>
              </a:lnSpc>
              <a:buNone/>
            </a:pPr>
            <a:r>
              <a:rPr lang="en-GB" sz="2000" b="1" dirty="0" smtClean="0">
                <a:solidFill>
                  <a:srgbClr val="0000FF"/>
                </a:solidFill>
              </a:rPr>
              <a:t>How do we define success… not by completers….but by expectations met!!</a:t>
            </a:r>
          </a:p>
        </p:txBody>
      </p:sp>
    </p:spTree>
    <p:extLst>
      <p:ext uri="{BB962C8B-B14F-4D97-AF65-F5344CB8AC3E}">
        <p14:creationId xmlns:p14="http://schemas.microsoft.com/office/powerpoint/2010/main" val="32151299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28600"/>
            <a:ext cx="7772400" cy="1066800"/>
          </a:xfrm>
        </p:spPr>
        <p:txBody>
          <a:bodyPr>
            <a:normAutofit fontScale="90000"/>
          </a:bodyPr>
          <a:lstStyle/>
          <a:p>
            <a:pPr algn="ctr"/>
            <a:r>
              <a:rPr lang="en-GB" b="1" dirty="0" smtClean="0">
                <a:solidFill>
                  <a:srgbClr val="FF0000"/>
                </a:solidFill>
              </a:rPr>
              <a:t/>
            </a:r>
            <a:br>
              <a:rPr lang="en-GB" b="1" dirty="0" smtClean="0">
                <a:solidFill>
                  <a:srgbClr val="FF0000"/>
                </a:solidFill>
              </a:rPr>
            </a:br>
            <a:r>
              <a:rPr lang="en-GB" b="1" dirty="0" smtClean="0">
                <a:solidFill>
                  <a:srgbClr val="FF0000"/>
                </a:solidFill>
              </a:rPr>
              <a:t>Dimensions of Self</a:t>
            </a:r>
            <a:r>
              <a:rPr lang="en-GB" b="1" dirty="0">
                <a:solidFill>
                  <a:srgbClr val="FF0000"/>
                </a:solidFill>
              </a:rPr>
              <a:t>-</a:t>
            </a:r>
            <a:r>
              <a:rPr lang="en-GB" b="1" dirty="0" smtClean="0">
                <a:solidFill>
                  <a:srgbClr val="FF0000"/>
                </a:solidFill>
              </a:rPr>
              <a:t>regulated learning</a:t>
            </a:r>
            <a:endParaRPr lang="en-GB" dirty="0"/>
          </a:p>
        </p:txBody>
      </p:sp>
      <p:sp>
        <p:nvSpPr>
          <p:cNvPr id="3" name="Content Placeholder 2"/>
          <p:cNvSpPr>
            <a:spLocks noGrp="1"/>
          </p:cNvSpPr>
          <p:nvPr>
            <p:ph idx="4294967295"/>
          </p:nvPr>
        </p:nvSpPr>
        <p:spPr>
          <a:xfrm>
            <a:off x="381000" y="1981200"/>
            <a:ext cx="7772400" cy="4114800"/>
          </a:xfrm>
        </p:spPr>
        <p:txBody>
          <a:bodyPr>
            <a:normAutofit/>
          </a:bodyPr>
          <a:lstStyle/>
          <a:p>
            <a:pPr marL="0" indent="0">
              <a:buNone/>
            </a:pPr>
            <a:r>
              <a:rPr lang="en-GB" sz="2000" dirty="0" smtClean="0"/>
              <a:t>This study explores and investigates six dimensions of self-regulated learning.</a:t>
            </a:r>
          </a:p>
          <a:p>
            <a:pPr marL="0" indent="0">
              <a:buNone/>
            </a:pPr>
            <a:endParaRPr lang="en-GB" sz="2000" b="1" dirty="0"/>
          </a:p>
          <a:p>
            <a:pPr>
              <a:buFont typeface="Wingdings" charset="2"/>
              <a:buChar char="Ø"/>
            </a:pPr>
            <a:r>
              <a:rPr lang="en-GB" sz="2000" dirty="0" smtClean="0">
                <a:solidFill>
                  <a:srgbClr val="0000FF"/>
                </a:solidFill>
              </a:rPr>
              <a:t>Goal setting</a:t>
            </a:r>
          </a:p>
          <a:p>
            <a:pPr>
              <a:buFont typeface="Wingdings" charset="2"/>
              <a:buChar char="Ø"/>
            </a:pPr>
            <a:r>
              <a:rPr lang="en-GB" sz="2000" dirty="0" smtClean="0">
                <a:solidFill>
                  <a:srgbClr val="0000FF"/>
                </a:solidFill>
              </a:rPr>
              <a:t>Time management</a:t>
            </a:r>
          </a:p>
          <a:p>
            <a:pPr>
              <a:buFont typeface="Wingdings" charset="2"/>
              <a:buChar char="Ø"/>
            </a:pPr>
            <a:r>
              <a:rPr lang="en-GB" sz="2000" dirty="0" smtClean="0">
                <a:solidFill>
                  <a:srgbClr val="0000FF"/>
                </a:solidFill>
              </a:rPr>
              <a:t>Help seeking</a:t>
            </a:r>
          </a:p>
          <a:p>
            <a:pPr>
              <a:buFont typeface="Wingdings" charset="2"/>
              <a:buChar char="Ø"/>
            </a:pPr>
            <a:r>
              <a:rPr lang="en-GB" sz="2000" dirty="0" smtClean="0">
                <a:solidFill>
                  <a:srgbClr val="0000FF"/>
                </a:solidFill>
              </a:rPr>
              <a:t>Task strategies</a:t>
            </a:r>
          </a:p>
          <a:p>
            <a:pPr>
              <a:buFont typeface="Wingdings" charset="2"/>
              <a:buChar char="Ø"/>
            </a:pPr>
            <a:r>
              <a:rPr lang="en-GB" sz="2000" dirty="0" smtClean="0">
                <a:solidFill>
                  <a:srgbClr val="0000FF"/>
                </a:solidFill>
              </a:rPr>
              <a:t>Environment structuring</a:t>
            </a:r>
          </a:p>
          <a:p>
            <a:pPr>
              <a:buFont typeface="Wingdings" charset="2"/>
              <a:buChar char="Ø"/>
            </a:pPr>
            <a:r>
              <a:rPr lang="en-GB" sz="2000" dirty="0" smtClean="0">
                <a:solidFill>
                  <a:srgbClr val="0000FF"/>
                </a:solidFill>
              </a:rPr>
              <a:t>Self-evaluation</a:t>
            </a:r>
            <a:endParaRPr lang="en-GB" sz="2000" dirty="0">
              <a:solidFill>
                <a:srgbClr val="0000FF"/>
              </a:solidFill>
            </a:endParaRPr>
          </a:p>
        </p:txBody>
      </p:sp>
    </p:spTree>
    <p:extLst>
      <p:ext uri="{BB962C8B-B14F-4D97-AF65-F5344CB8AC3E}">
        <p14:creationId xmlns:p14="http://schemas.microsoft.com/office/powerpoint/2010/main" val="274496832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28600"/>
            <a:ext cx="7772400" cy="1066800"/>
          </a:xfrm>
        </p:spPr>
        <p:txBody>
          <a:bodyPr>
            <a:normAutofit fontScale="90000"/>
          </a:bodyPr>
          <a:lstStyle/>
          <a:p>
            <a:r>
              <a:rPr lang="en-GB" b="1" dirty="0" smtClean="0">
                <a:solidFill>
                  <a:srgbClr val="FF0000"/>
                </a:solidFill>
              </a:rPr>
              <a:t/>
            </a:r>
            <a:br>
              <a:rPr lang="en-GB" b="1" dirty="0" smtClean="0">
                <a:solidFill>
                  <a:srgbClr val="FF0000"/>
                </a:solidFill>
              </a:rPr>
            </a:br>
            <a:r>
              <a:rPr lang="en-GB" dirty="0">
                <a:solidFill>
                  <a:srgbClr val="0000FF"/>
                </a:solidFill>
              </a:rPr>
              <a:t>Goal setting</a:t>
            </a:r>
            <a:br>
              <a:rPr lang="en-GB" dirty="0">
                <a:solidFill>
                  <a:srgbClr val="0000FF"/>
                </a:solidFill>
              </a:rPr>
            </a:br>
            <a:endParaRPr lang="en-GB" b="1" dirty="0">
              <a:solidFill>
                <a:srgbClr val="FF0000"/>
              </a:solidFill>
            </a:endParaRPr>
          </a:p>
        </p:txBody>
      </p:sp>
      <p:sp>
        <p:nvSpPr>
          <p:cNvPr id="3" name="Content Placeholder 2"/>
          <p:cNvSpPr>
            <a:spLocks noGrp="1"/>
          </p:cNvSpPr>
          <p:nvPr>
            <p:ph idx="4294967295"/>
          </p:nvPr>
        </p:nvSpPr>
        <p:spPr>
          <a:xfrm>
            <a:off x="0" y="1371600"/>
            <a:ext cx="7772400" cy="4114800"/>
          </a:xfrm>
        </p:spPr>
        <p:txBody>
          <a:bodyPr>
            <a:normAutofit/>
          </a:bodyPr>
          <a:lstStyle/>
          <a:p>
            <a:pPr marL="0" indent="0">
              <a:lnSpc>
                <a:spcPct val="150000"/>
              </a:lnSpc>
              <a:buNone/>
            </a:pPr>
            <a:r>
              <a:rPr lang="en-GB" sz="2000" dirty="0"/>
              <a:t>Goal setting in a brief definition is said to be the process of setting </a:t>
            </a:r>
            <a:r>
              <a:rPr lang="en-GB" sz="2000" b="1" dirty="0">
                <a:solidFill>
                  <a:srgbClr val="0000FF"/>
                </a:solidFill>
              </a:rPr>
              <a:t>specific goal </a:t>
            </a:r>
            <a:r>
              <a:rPr lang="en-GB" sz="2000" dirty="0"/>
              <a:t>that will help in </a:t>
            </a:r>
            <a:r>
              <a:rPr lang="en-GB" sz="2000" b="1" dirty="0">
                <a:solidFill>
                  <a:srgbClr val="0000FF"/>
                </a:solidFill>
              </a:rPr>
              <a:t>specifying the expected outcomes to attain </a:t>
            </a:r>
            <a:r>
              <a:rPr lang="en-GB" sz="2000" dirty="0"/>
              <a:t>in the task (</a:t>
            </a:r>
            <a:r>
              <a:rPr lang="en-GB" sz="2000" dirty="0">
                <a:solidFill>
                  <a:srgbClr val="008000"/>
                </a:solidFill>
              </a:rPr>
              <a:t>Locke and Latham, 2002</a:t>
            </a:r>
            <a:r>
              <a:rPr lang="en-GB" sz="2000" dirty="0" smtClean="0"/>
              <a:t>). </a:t>
            </a:r>
          </a:p>
          <a:p>
            <a:pPr marL="0" indent="0">
              <a:lnSpc>
                <a:spcPct val="150000"/>
              </a:lnSpc>
              <a:buNone/>
            </a:pPr>
            <a:r>
              <a:rPr lang="en-GB" sz="2000" dirty="0" smtClean="0"/>
              <a:t>As </a:t>
            </a:r>
            <a:r>
              <a:rPr lang="en-GB" sz="2000" dirty="0"/>
              <a:t>a matter of fact, goal setting is described and classified to be more </a:t>
            </a:r>
            <a:r>
              <a:rPr lang="en-GB" sz="2000" dirty="0" smtClean="0"/>
              <a:t>explicit</a:t>
            </a:r>
            <a:r>
              <a:rPr lang="en-US" sz="2000" dirty="0"/>
              <a:t> </a:t>
            </a:r>
            <a:r>
              <a:rPr lang="en-GB" sz="2000" dirty="0" smtClean="0"/>
              <a:t>cognitive </a:t>
            </a:r>
            <a:r>
              <a:rPr lang="en-GB" sz="2000" dirty="0"/>
              <a:t>ability of individual learner’s self-regulatory </a:t>
            </a:r>
            <a:r>
              <a:rPr lang="en-GB" sz="2000" dirty="0" smtClean="0"/>
              <a:t>skills</a:t>
            </a:r>
            <a:r>
              <a:rPr lang="en-US" sz="2000" dirty="0"/>
              <a:t> </a:t>
            </a:r>
            <a:r>
              <a:rPr lang="en-US" sz="2000" dirty="0" smtClean="0"/>
              <a:t>which </a:t>
            </a:r>
            <a:r>
              <a:rPr lang="en-GB" sz="2000" dirty="0" smtClean="0"/>
              <a:t>was </a:t>
            </a:r>
            <a:r>
              <a:rPr lang="en-GB" sz="2000" b="1" dirty="0">
                <a:solidFill>
                  <a:srgbClr val="0000FF"/>
                </a:solidFill>
              </a:rPr>
              <a:t>unique </a:t>
            </a:r>
            <a:r>
              <a:rPr lang="en-GB" sz="2000" dirty="0"/>
              <a:t>to each </a:t>
            </a:r>
            <a:r>
              <a:rPr lang="en-GB" sz="2000" dirty="0" smtClean="0"/>
              <a:t>learner. Here the learners set </a:t>
            </a:r>
            <a:r>
              <a:rPr lang="en-GB" sz="2000" b="1" dirty="0" smtClean="0">
                <a:solidFill>
                  <a:srgbClr val="0000FF"/>
                </a:solidFill>
              </a:rPr>
              <a:t>specific goals </a:t>
            </a:r>
            <a:r>
              <a:rPr lang="en-GB" sz="2000" dirty="0" smtClean="0"/>
              <a:t>for which they want to achieve and work toward attainment. </a:t>
            </a:r>
            <a:endParaRPr lang="en-US" sz="2000" dirty="0"/>
          </a:p>
          <a:p>
            <a:pPr marL="0" indent="0">
              <a:buNone/>
            </a:pPr>
            <a:endParaRPr lang="en-GB" sz="2000" dirty="0" smtClean="0">
              <a:solidFill>
                <a:srgbClr val="0000FF"/>
              </a:solidFill>
            </a:endParaRPr>
          </a:p>
          <a:p>
            <a:pPr>
              <a:buFont typeface="Wingdings" charset="2"/>
              <a:buChar char="Ø"/>
            </a:pPr>
            <a:endParaRPr lang="en-GB" sz="2000" dirty="0" smtClean="0">
              <a:solidFill>
                <a:srgbClr val="0000FF"/>
              </a:solidFill>
            </a:endParaRPr>
          </a:p>
        </p:txBody>
      </p:sp>
    </p:spTree>
    <p:extLst>
      <p:ext uri="{BB962C8B-B14F-4D97-AF65-F5344CB8AC3E}">
        <p14:creationId xmlns:p14="http://schemas.microsoft.com/office/powerpoint/2010/main" val="15503920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28600"/>
            <a:ext cx="7772400" cy="1066800"/>
          </a:xfrm>
        </p:spPr>
        <p:txBody>
          <a:bodyPr>
            <a:normAutofit fontScale="90000"/>
          </a:bodyPr>
          <a:lstStyle/>
          <a:p>
            <a:r>
              <a:rPr lang="en-GB" dirty="0">
                <a:solidFill>
                  <a:srgbClr val="0000FF"/>
                </a:solidFill>
              </a:rPr>
              <a:t>Time management</a:t>
            </a:r>
            <a:br>
              <a:rPr lang="en-GB" dirty="0">
                <a:solidFill>
                  <a:srgbClr val="0000FF"/>
                </a:solidFill>
              </a:rPr>
            </a:br>
            <a:endParaRPr lang="en-GB" dirty="0"/>
          </a:p>
        </p:txBody>
      </p:sp>
      <p:sp>
        <p:nvSpPr>
          <p:cNvPr id="3" name="Content Placeholder 2"/>
          <p:cNvSpPr>
            <a:spLocks noGrp="1"/>
          </p:cNvSpPr>
          <p:nvPr>
            <p:ph idx="4294967295"/>
          </p:nvPr>
        </p:nvSpPr>
        <p:spPr>
          <a:xfrm>
            <a:off x="0" y="1371600"/>
            <a:ext cx="7772400" cy="4114800"/>
          </a:xfrm>
        </p:spPr>
        <p:txBody>
          <a:bodyPr>
            <a:normAutofit/>
          </a:bodyPr>
          <a:lstStyle/>
          <a:p>
            <a:pPr marL="0" indent="0" algn="just">
              <a:lnSpc>
                <a:spcPct val="150000"/>
              </a:lnSpc>
              <a:buNone/>
            </a:pPr>
            <a:r>
              <a:rPr lang="en-GB" sz="2000" dirty="0" smtClean="0"/>
              <a:t>Another </a:t>
            </a:r>
            <a:r>
              <a:rPr lang="en-GB" sz="2000" dirty="0"/>
              <a:t>very important strategy to mention which is also one of the key strategies in this study is  “time management” . Here in this case, in order not to hinder a better performance and outcome expectations, then learners have to </a:t>
            </a:r>
            <a:r>
              <a:rPr lang="en-GB" sz="2000" b="1" dirty="0">
                <a:solidFill>
                  <a:srgbClr val="0000FF"/>
                </a:solidFill>
              </a:rPr>
              <a:t>incorporate enough skills </a:t>
            </a:r>
            <a:r>
              <a:rPr lang="en-GB" sz="2000" dirty="0"/>
              <a:t>to manage </a:t>
            </a:r>
            <a:r>
              <a:rPr lang="en-GB" sz="2000" b="1" dirty="0">
                <a:solidFill>
                  <a:srgbClr val="0000FF"/>
                </a:solidFill>
              </a:rPr>
              <a:t>learning time</a:t>
            </a:r>
            <a:r>
              <a:rPr lang="en-GB" sz="2000" dirty="0"/>
              <a:t>. In addition, </a:t>
            </a:r>
            <a:r>
              <a:rPr lang="en-GB" sz="2000" b="1" dirty="0">
                <a:solidFill>
                  <a:srgbClr val="0000FF"/>
                </a:solidFill>
              </a:rPr>
              <a:t>adequate time is imperative </a:t>
            </a:r>
            <a:r>
              <a:rPr lang="en-GB" sz="2000" dirty="0"/>
              <a:t>in preparing quality learning environment, structured with the disposition of learning resources and with  no distraction in order for the learner to attain  his/her set </a:t>
            </a:r>
            <a:r>
              <a:rPr lang="en-GB" sz="2000" dirty="0" smtClean="0"/>
              <a:t>goals.</a:t>
            </a:r>
            <a:r>
              <a:rPr lang="en-US" sz="2000" dirty="0" smtClean="0"/>
              <a:t> </a:t>
            </a:r>
            <a:endParaRPr lang="en-GB" sz="2000" dirty="0"/>
          </a:p>
        </p:txBody>
      </p:sp>
    </p:spTree>
    <p:extLst>
      <p:ext uri="{BB962C8B-B14F-4D97-AF65-F5344CB8AC3E}">
        <p14:creationId xmlns:p14="http://schemas.microsoft.com/office/powerpoint/2010/main" val="595456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28600"/>
            <a:ext cx="7772400" cy="1066800"/>
          </a:xfrm>
        </p:spPr>
        <p:txBody>
          <a:bodyPr>
            <a:normAutofit fontScale="90000"/>
          </a:bodyPr>
          <a:lstStyle/>
          <a:p>
            <a:r>
              <a:rPr lang="en-GB" dirty="0">
                <a:solidFill>
                  <a:srgbClr val="0000FF"/>
                </a:solidFill>
              </a:rPr>
              <a:t>Help seeking</a:t>
            </a:r>
            <a:br>
              <a:rPr lang="en-GB" dirty="0">
                <a:solidFill>
                  <a:srgbClr val="0000FF"/>
                </a:solidFill>
              </a:rPr>
            </a:br>
            <a:endParaRPr lang="en-GB" dirty="0"/>
          </a:p>
        </p:txBody>
      </p:sp>
      <p:sp>
        <p:nvSpPr>
          <p:cNvPr id="3" name="Content Placeholder 2"/>
          <p:cNvSpPr>
            <a:spLocks noGrp="1"/>
          </p:cNvSpPr>
          <p:nvPr>
            <p:ph idx="4294967295"/>
          </p:nvPr>
        </p:nvSpPr>
        <p:spPr>
          <a:xfrm>
            <a:off x="0" y="1371600"/>
            <a:ext cx="7772400" cy="4114800"/>
          </a:xfrm>
        </p:spPr>
        <p:txBody>
          <a:bodyPr>
            <a:normAutofit/>
          </a:bodyPr>
          <a:lstStyle/>
          <a:p>
            <a:pPr marL="0" indent="0" algn="just">
              <a:lnSpc>
                <a:spcPct val="150000"/>
              </a:lnSpc>
              <a:buNone/>
            </a:pPr>
            <a:r>
              <a:rPr lang="en-GB" sz="2000" dirty="0" smtClean="0"/>
              <a:t>Another </a:t>
            </a:r>
            <a:r>
              <a:rPr lang="en-GB" sz="2000" dirty="0"/>
              <a:t>strategy used in this study is the “help seeking” , this strategy supports learners to obtain </a:t>
            </a:r>
            <a:r>
              <a:rPr lang="en-GB" sz="2000" b="1" dirty="0">
                <a:solidFill>
                  <a:srgbClr val="0000FF"/>
                </a:solidFill>
              </a:rPr>
              <a:t>assistance from peers or tutors </a:t>
            </a:r>
            <a:r>
              <a:rPr lang="en-GB" sz="2000" dirty="0"/>
              <a:t>in order to understand and </a:t>
            </a:r>
            <a:r>
              <a:rPr lang="en-GB" sz="2000" b="1" dirty="0">
                <a:solidFill>
                  <a:srgbClr val="0000FF"/>
                </a:solidFill>
              </a:rPr>
              <a:t>master areas </a:t>
            </a:r>
            <a:r>
              <a:rPr lang="en-GB" sz="2000" dirty="0"/>
              <a:t>of concerns within their studies. As a matter of fact, this self-regulated strategy </a:t>
            </a:r>
            <a:r>
              <a:rPr lang="en-GB" sz="2000" b="1" dirty="0">
                <a:solidFill>
                  <a:srgbClr val="0000FF"/>
                </a:solidFill>
              </a:rPr>
              <a:t>helps students with low confident </a:t>
            </a:r>
            <a:r>
              <a:rPr lang="en-GB" sz="2000" dirty="0"/>
              <a:t>in their studies to get support from friends (peers) and also from the instructors.</a:t>
            </a:r>
            <a:r>
              <a:rPr lang="en-US" sz="2000" dirty="0"/>
              <a:t> </a:t>
            </a:r>
            <a:endParaRPr lang="en-GB" sz="2000" dirty="0"/>
          </a:p>
        </p:txBody>
      </p:sp>
    </p:spTree>
    <p:extLst>
      <p:ext uri="{BB962C8B-B14F-4D97-AF65-F5344CB8AC3E}">
        <p14:creationId xmlns:p14="http://schemas.microsoft.com/office/powerpoint/2010/main" val="8470517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28600"/>
            <a:ext cx="7772400" cy="1066800"/>
          </a:xfrm>
        </p:spPr>
        <p:txBody>
          <a:bodyPr>
            <a:normAutofit fontScale="90000"/>
          </a:bodyPr>
          <a:lstStyle/>
          <a:p>
            <a:r>
              <a:rPr lang="en-GB" dirty="0">
                <a:solidFill>
                  <a:srgbClr val="0000FF"/>
                </a:solidFill>
              </a:rPr>
              <a:t>Task </a:t>
            </a:r>
            <a:r>
              <a:rPr lang="en-GB" dirty="0" smtClean="0">
                <a:solidFill>
                  <a:srgbClr val="0000FF"/>
                </a:solidFill>
              </a:rPr>
              <a:t>strategies</a:t>
            </a:r>
            <a:r>
              <a:rPr lang="en-GB" dirty="0">
                <a:solidFill>
                  <a:srgbClr val="0000FF"/>
                </a:solidFill>
              </a:rPr>
              <a:t/>
            </a:r>
            <a:br>
              <a:rPr lang="en-GB" dirty="0">
                <a:solidFill>
                  <a:srgbClr val="0000FF"/>
                </a:solidFill>
              </a:rPr>
            </a:br>
            <a:endParaRPr lang="en-GB" dirty="0"/>
          </a:p>
        </p:txBody>
      </p:sp>
      <p:sp>
        <p:nvSpPr>
          <p:cNvPr id="3" name="Content Placeholder 2"/>
          <p:cNvSpPr>
            <a:spLocks noGrp="1"/>
          </p:cNvSpPr>
          <p:nvPr>
            <p:ph idx="4294967295"/>
          </p:nvPr>
        </p:nvSpPr>
        <p:spPr>
          <a:xfrm>
            <a:off x="0" y="1371600"/>
            <a:ext cx="7772400" cy="4114800"/>
          </a:xfrm>
        </p:spPr>
        <p:txBody>
          <a:bodyPr>
            <a:normAutofit/>
          </a:bodyPr>
          <a:lstStyle/>
          <a:p>
            <a:pPr marL="0" indent="0" algn="just">
              <a:lnSpc>
                <a:spcPct val="150000"/>
              </a:lnSpc>
              <a:buNone/>
            </a:pPr>
            <a:r>
              <a:rPr lang="en-GB" sz="2000" dirty="0"/>
              <a:t>It is however imperative to realize that task specific strategies decided by the learners helps to </a:t>
            </a:r>
            <a:r>
              <a:rPr lang="en-GB" sz="2000" b="1" dirty="0">
                <a:solidFill>
                  <a:srgbClr val="0000FF"/>
                </a:solidFill>
              </a:rPr>
              <a:t>support learning reflection</a:t>
            </a:r>
            <a:r>
              <a:rPr lang="en-GB" sz="2000" dirty="0"/>
              <a:t>. In like manner, self-instruction as defined in the performance phase is said to be a strategy that helps the learner to </a:t>
            </a:r>
            <a:r>
              <a:rPr lang="en-GB" sz="2000" b="1" dirty="0">
                <a:solidFill>
                  <a:srgbClr val="0000FF"/>
                </a:solidFill>
              </a:rPr>
              <a:t>self-direct </a:t>
            </a:r>
            <a:r>
              <a:rPr lang="en-GB" sz="2000" dirty="0"/>
              <a:t>their studies by </a:t>
            </a:r>
            <a:r>
              <a:rPr lang="en-GB" sz="2000" b="1" dirty="0">
                <a:solidFill>
                  <a:srgbClr val="0000FF"/>
                </a:solidFill>
              </a:rPr>
              <a:t>reflecting during </a:t>
            </a:r>
            <a:r>
              <a:rPr lang="en-GB" sz="2000" dirty="0"/>
              <a:t>their learning </a:t>
            </a:r>
            <a:r>
              <a:rPr lang="en-GB" sz="2000" dirty="0" smtClean="0"/>
              <a:t>process (</a:t>
            </a:r>
            <a:r>
              <a:rPr lang="en-US" sz="2000" dirty="0" smtClean="0">
                <a:solidFill>
                  <a:srgbClr val="008000"/>
                </a:solidFill>
              </a:rPr>
              <a:t>Auvinen, 2015</a:t>
            </a:r>
            <a:r>
              <a:rPr lang="en-US" sz="2000" dirty="0" smtClean="0"/>
              <a:t>)</a:t>
            </a:r>
            <a:r>
              <a:rPr lang="en-GB" sz="2000" dirty="0" smtClean="0"/>
              <a:t>.</a:t>
            </a:r>
            <a:r>
              <a:rPr lang="en-US" sz="2000" dirty="0" smtClean="0"/>
              <a:t> </a:t>
            </a:r>
            <a:endParaRPr lang="en-GB" sz="2000" dirty="0"/>
          </a:p>
        </p:txBody>
      </p:sp>
    </p:spTree>
    <p:extLst>
      <p:ext uri="{BB962C8B-B14F-4D97-AF65-F5344CB8AC3E}">
        <p14:creationId xmlns:p14="http://schemas.microsoft.com/office/powerpoint/2010/main" val="22462834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28600"/>
            <a:ext cx="7772400" cy="1066800"/>
          </a:xfrm>
        </p:spPr>
        <p:txBody>
          <a:bodyPr>
            <a:normAutofit fontScale="90000"/>
          </a:bodyPr>
          <a:lstStyle/>
          <a:p>
            <a:r>
              <a:rPr lang="en-GB" dirty="0">
                <a:solidFill>
                  <a:srgbClr val="0000FF"/>
                </a:solidFill>
              </a:rPr>
              <a:t>Environment structuring</a:t>
            </a:r>
            <a:br>
              <a:rPr lang="en-GB" dirty="0">
                <a:solidFill>
                  <a:srgbClr val="0000FF"/>
                </a:solidFill>
              </a:rPr>
            </a:br>
            <a:endParaRPr lang="en-GB" dirty="0"/>
          </a:p>
        </p:txBody>
      </p:sp>
      <p:sp>
        <p:nvSpPr>
          <p:cNvPr id="3" name="Content Placeholder 2"/>
          <p:cNvSpPr>
            <a:spLocks noGrp="1"/>
          </p:cNvSpPr>
          <p:nvPr>
            <p:ph idx="4294967295"/>
          </p:nvPr>
        </p:nvSpPr>
        <p:spPr>
          <a:xfrm>
            <a:off x="0" y="1371600"/>
            <a:ext cx="7772400" cy="4114800"/>
          </a:xfrm>
        </p:spPr>
        <p:txBody>
          <a:bodyPr/>
          <a:lstStyle/>
          <a:p>
            <a:pPr marL="0" indent="0">
              <a:lnSpc>
                <a:spcPct val="150000"/>
              </a:lnSpc>
              <a:buNone/>
            </a:pPr>
            <a:r>
              <a:rPr lang="en-GB" sz="2000" dirty="0"/>
              <a:t>E</a:t>
            </a:r>
            <a:r>
              <a:rPr lang="en-GB" sz="2000" dirty="0" smtClean="0"/>
              <a:t>nvironment </a:t>
            </a:r>
            <a:r>
              <a:rPr lang="en-GB" sz="2000" dirty="0"/>
              <a:t>structuring tend to follow </a:t>
            </a:r>
            <a:r>
              <a:rPr lang="en-GB" sz="2000" b="1" dirty="0">
                <a:solidFill>
                  <a:srgbClr val="0000FF"/>
                </a:solidFill>
              </a:rPr>
              <a:t>implicit behaviour</a:t>
            </a:r>
            <a:r>
              <a:rPr lang="en-GB" sz="2000" dirty="0"/>
              <a:t>, for instance, </a:t>
            </a:r>
            <a:r>
              <a:rPr lang="en-GB" sz="2000" b="1" dirty="0">
                <a:solidFill>
                  <a:srgbClr val="0000FF"/>
                </a:solidFill>
              </a:rPr>
              <a:t>eliminating all elements of distractions</a:t>
            </a:r>
            <a:r>
              <a:rPr lang="en-GB" sz="2000" dirty="0"/>
              <a:t> from the preferred studying environment (</a:t>
            </a:r>
            <a:r>
              <a:rPr lang="en-GB" sz="2000" dirty="0">
                <a:solidFill>
                  <a:srgbClr val="008000"/>
                </a:solidFill>
              </a:rPr>
              <a:t>Barnard, 2008</a:t>
            </a:r>
            <a:r>
              <a:rPr lang="en-GB" sz="2000" dirty="0" smtClean="0"/>
              <a:t>).</a:t>
            </a:r>
            <a:endParaRPr lang="en-US" sz="2000" dirty="0"/>
          </a:p>
          <a:p>
            <a:pPr marL="0" indent="0">
              <a:lnSpc>
                <a:spcPct val="150000"/>
              </a:lnSpc>
              <a:buNone/>
            </a:pPr>
            <a:r>
              <a:rPr lang="en-GB" sz="2000" dirty="0"/>
              <a:t>Self-regulatory learning in the first place, has been seen to be the ability of exercising control over one’s learning </a:t>
            </a:r>
            <a:r>
              <a:rPr lang="en-GB" sz="2000" dirty="0" smtClean="0"/>
              <a:t>behaviour and environment </a:t>
            </a:r>
            <a:r>
              <a:rPr lang="en-GB" sz="2000" dirty="0"/>
              <a:t>(</a:t>
            </a:r>
            <a:r>
              <a:rPr lang="en-GB" sz="2000" dirty="0">
                <a:solidFill>
                  <a:srgbClr val="008000"/>
                </a:solidFill>
              </a:rPr>
              <a:t>Bandura , 1997</a:t>
            </a:r>
            <a:r>
              <a:rPr lang="en-GB" sz="2000" dirty="0" smtClean="0"/>
              <a:t>).</a:t>
            </a:r>
            <a:endParaRPr lang="en-US" sz="2000" dirty="0"/>
          </a:p>
          <a:p>
            <a:endParaRPr lang="en-GB" dirty="0"/>
          </a:p>
        </p:txBody>
      </p:sp>
    </p:spTree>
    <p:extLst>
      <p:ext uri="{BB962C8B-B14F-4D97-AF65-F5344CB8AC3E}">
        <p14:creationId xmlns:p14="http://schemas.microsoft.com/office/powerpoint/2010/main" val="22006619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28600"/>
            <a:ext cx="7772400" cy="1066800"/>
          </a:xfrm>
        </p:spPr>
        <p:txBody>
          <a:bodyPr>
            <a:normAutofit fontScale="90000"/>
          </a:bodyPr>
          <a:lstStyle/>
          <a:p>
            <a:r>
              <a:rPr lang="en-GB" dirty="0">
                <a:solidFill>
                  <a:srgbClr val="0000FF"/>
                </a:solidFill>
              </a:rPr>
              <a:t>Self-evaluation</a:t>
            </a:r>
            <a:br>
              <a:rPr lang="en-GB" dirty="0">
                <a:solidFill>
                  <a:srgbClr val="0000FF"/>
                </a:solidFill>
              </a:rPr>
            </a:br>
            <a:endParaRPr lang="en-GB" dirty="0"/>
          </a:p>
        </p:txBody>
      </p:sp>
      <p:sp>
        <p:nvSpPr>
          <p:cNvPr id="3" name="Content Placeholder 2"/>
          <p:cNvSpPr>
            <a:spLocks noGrp="1"/>
          </p:cNvSpPr>
          <p:nvPr>
            <p:ph idx="4294967295"/>
          </p:nvPr>
        </p:nvSpPr>
        <p:spPr>
          <a:xfrm>
            <a:off x="0" y="1371600"/>
            <a:ext cx="7772400" cy="4114800"/>
          </a:xfrm>
        </p:spPr>
        <p:txBody>
          <a:bodyPr>
            <a:normAutofit/>
          </a:bodyPr>
          <a:lstStyle/>
          <a:p>
            <a:pPr marL="0" indent="0">
              <a:lnSpc>
                <a:spcPct val="150000"/>
              </a:lnSpc>
              <a:buNone/>
            </a:pPr>
            <a:r>
              <a:rPr lang="en-GB" sz="2000" dirty="0"/>
              <a:t>Likewise self-evaluation as a component of </a:t>
            </a:r>
            <a:r>
              <a:rPr lang="en-GB" sz="2000" b="1" dirty="0">
                <a:solidFill>
                  <a:srgbClr val="0000FF"/>
                </a:solidFill>
              </a:rPr>
              <a:t>self-judgement </a:t>
            </a:r>
            <a:r>
              <a:rPr lang="en-GB" sz="2000" dirty="0"/>
              <a:t>in the model refers to the learner’s </a:t>
            </a:r>
            <a:r>
              <a:rPr lang="en-GB" sz="2000" b="1" dirty="0">
                <a:solidFill>
                  <a:srgbClr val="0000FF"/>
                </a:solidFill>
              </a:rPr>
              <a:t>personally assessing their performance </a:t>
            </a:r>
            <a:r>
              <a:rPr lang="en-GB" sz="2000" dirty="0"/>
              <a:t>based on specific </a:t>
            </a:r>
            <a:r>
              <a:rPr lang="en-GB" sz="2000" b="1" dirty="0">
                <a:solidFill>
                  <a:srgbClr val="0000FF"/>
                </a:solidFill>
              </a:rPr>
              <a:t>criteria</a:t>
            </a:r>
            <a:r>
              <a:rPr lang="en-GB" sz="2000" dirty="0"/>
              <a:t> in collaboration with individual </a:t>
            </a:r>
            <a:r>
              <a:rPr lang="en-GB" sz="2000" b="1" dirty="0">
                <a:solidFill>
                  <a:srgbClr val="0000FF"/>
                </a:solidFill>
              </a:rPr>
              <a:t>set goals </a:t>
            </a:r>
            <a:r>
              <a:rPr lang="en-GB" sz="2000" dirty="0" smtClean="0"/>
              <a:t>(</a:t>
            </a:r>
            <a:r>
              <a:rPr lang="en-US" sz="2000" dirty="0">
                <a:solidFill>
                  <a:srgbClr val="008000"/>
                </a:solidFill>
              </a:rPr>
              <a:t>Auvinen </a:t>
            </a:r>
            <a:r>
              <a:rPr lang="en-US" sz="2000" dirty="0" smtClean="0">
                <a:solidFill>
                  <a:srgbClr val="008000"/>
                </a:solidFill>
              </a:rPr>
              <a:t>, 2015</a:t>
            </a:r>
            <a:r>
              <a:rPr lang="en-GB" sz="2000" dirty="0" smtClean="0"/>
              <a:t>)[</a:t>
            </a:r>
            <a:r>
              <a:rPr lang="en-GB" sz="2000" dirty="0"/>
              <a:t>193]. This process could be view from these dimensions; one, depend on whether the learner’s set goals were achieved and or not, which goes the other way round. This evaluation reflects our </a:t>
            </a:r>
            <a:r>
              <a:rPr lang="en-GB" sz="2000" b="1" dirty="0">
                <a:solidFill>
                  <a:srgbClr val="0000FF"/>
                </a:solidFill>
              </a:rPr>
              <a:t>definition of success </a:t>
            </a:r>
            <a:r>
              <a:rPr lang="en-GB" sz="2000" dirty="0"/>
              <a:t>as whether the learner wants to </a:t>
            </a:r>
            <a:r>
              <a:rPr lang="en-GB" sz="2000" b="1" dirty="0">
                <a:solidFill>
                  <a:srgbClr val="0000FF"/>
                </a:solidFill>
              </a:rPr>
              <a:t>complete </a:t>
            </a:r>
            <a:r>
              <a:rPr lang="en-GB" sz="2000" dirty="0"/>
              <a:t>the course or just to acquire specific </a:t>
            </a:r>
            <a:r>
              <a:rPr lang="en-GB" sz="2000" b="1" dirty="0">
                <a:solidFill>
                  <a:srgbClr val="0000FF"/>
                </a:solidFill>
              </a:rPr>
              <a:t>area of interest</a:t>
            </a:r>
            <a:r>
              <a:rPr lang="en-GB" sz="2000" dirty="0"/>
              <a:t>. </a:t>
            </a:r>
          </a:p>
        </p:txBody>
      </p:sp>
    </p:spTree>
    <p:extLst>
      <p:ext uri="{BB962C8B-B14F-4D97-AF65-F5344CB8AC3E}">
        <p14:creationId xmlns:p14="http://schemas.microsoft.com/office/powerpoint/2010/main" val="24499946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920" y="694947"/>
            <a:ext cx="8228707" cy="617876"/>
          </a:xfrm>
        </p:spPr>
        <p:txBody>
          <a:bodyPr>
            <a:normAutofit fontScale="90000"/>
          </a:bodyPr>
          <a:lstStyle/>
          <a:p>
            <a:r>
              <a:rPr lang="en-GB" b="1" dirty="0" smtClean="0">
                <a:solidFill>
                  <a:schemeClr val="accent6"/>
                </a:solidFill>
              </a:rPr>
              <a:t>“MOOC backlash”?</a:t>
            </a:r>
            <a:endParaRPr lang="en-GB" b="1" dirty="0">
              <a:solidFill>
                <a:schemeClr val="accent6"/>
              </a:solidFill>
            </a:endParaRPr>
          </a:p>
        </p:txBody>
      </p:sp>
      <p:sp>
        <p:nvSpPr>
          <p:cNvPr id="3" name="Content Placeholder 2"/>
          <p:cNvSpPr>
            <a:spLocks noGrp="1"/>
          </p:cNvSpPr>
          <p:nvPr>
            <p:ph idx="1"/>
          </p:nvPr>
        </p:nvSpPr>
        <p:spPr/>
        <p:txBody>
          <a:bodyPr>
            <a:noAutofit/>
          </a:bodyPr>
          <a:lstStyle/>
          <a:p>
            <a:pPr marL="66437" indent="0">
              <a:buNone/>
            </a:pPr>
            <a:r>
              <a:rPr lang="en-GB" sz="2000" dirty="0" smtClean="0"/>
              <a:t>High profile failed MOOCs</a:t>
            </a:r>
          </a:p>
          <a:p>
            <a:pPr marL="66437" indent="0">
              <a:buNone/>
            </a:pPr>
            <a:endParaRPr lang="en-GB" sz="2000" dirty="0" smtClean="0"/>
          </a:p>
          <a:p>
            <a:pPr marL="66437" indent="0">
              <a:buNone/>
            </a:pPr>
            <a:r>
              <a:rPr lang="en-GB" sz="2000" dirty="0" smtClean="0"/>
              <a:t>Issues of pedagogy – issues of content (Khan Academy maths course)</a:t>
            </a:r>
          </a:p>
          <a:p>
            <a:pPr marL="66437" indent="0">
              <a:buNone/>
            </a:pPr>
            <a:endParaRPr lang="en-GB" sz="2000" dirty="0"/>
          </a:p>
          <a:p>
            <a:pPr marL="66437" indent="0">
              <a:buNone/>
            </a:pPr>
            <a:r>
              <a:rPr lang="en-GB" sz="2000" dirty="0" smtClean="0"/>
              <a:t>Concerns raised by university staff about excuse to cut funding.</a:t>
            </a:r>
          </a:p>
          <a:p>
            <a:pPr marL="66437" indent="0">
              <a:buNone/>
            </a:pPr>
            <a:endParaRPr lang="en-GB" sz="2000" dirty="0"/>
          </a:p>
          <a:p>
            <a:pPr marL="66437" indent="0">
              <a:buNone/>
            </a:pPr>
            <a:r>
              <a:rPr lang="en-GB" sz="2000" dirty="0" smtClean="0"/>
              <a:t>San </a:t>
            </a:r>
            <a:r>
              <a:rPr lang="en-GB" sz="2000" dirty="0"/>
              <a:t>Jose State </a:t>
            </a:r>
            <a:r>
              <a:rPr lang="en-GB" sz="2000" dirty="0" smtClean="0"/>
              <a:t>University/</a:t>
            </a:r>
            <a:r>
              <a:rPr lang="en-GB" sz="2000" dirty="0" err="1" smtClean="0"/>
              <a:t>Udacity</a:t>
            </a:r>
            <a:r>
              <a:rPr lang="en-GB" sz="2000" dirty="0" smtClean="0"/>
              <a:t> remedial class MOOCs </a:t>
            </a:r>
            <a:r>
              <a:rPr lang="en-GB" sz="2000" dirty="0"/>
              <a:t>ended with failure rates </a:t>
            </a:r>
            <a:r>
              <a:rPr lang="en-GB" sz="2000" dirty="0" smtClean="0"/>
              <a:t>over 70% </a:t>
            </a:r>
          </a:p>
          <a:p>
            <a:pPr marL="66437" indent="0">
              <a:buNone/>
            </a:pPr>
            <a:endParaRPr lang="en-GB" sz="2000" dirty="0" smtClean="0"/>
          </a:p>
          <a:p>
            <a:pPr marL="66437" indent="0">
              <a:buNone/>
            </a:pPr>
            <a:r>
              <a:rPr lang="en-GB" sz="2000" dirty="0" smtClean="0"/>
              <a:t>Sebastian </a:t>
            </a:r>
            <a:r>
              <a:rPr lang="en-GB" sz="2000" dirty="0" err="1" smtClean="0"/>
              <a:t>Thrun</a:t>
            </a:r>
            <a:r>
              <a:rPr lang="en-GB" sz="2000" dirty="0" smtClean="0"/>
              <a:t> (</a:t>
            </a:r>
            <a:r>
              <a:rPr lang="en-GB" sz="2000" dirty="0" err="1" smtClean="0"/>
              <a:t>Udacity</a:t>
            </a:r>
            <a:r>
              <a:rPr lang="en-GB" sz="2000" dirty="0" smtClean="0"/>
              <a:t>): “We have a lousy product”. </a:t>
            </a:r>
          </a:p>
          <a:p>
            <a:pPr marL="66437" indent="0">
              <a:buNone/>
            </a:pPr>
            <a:r>
              <a:rPr lang="en-GB" sz="2000" dirty="0" smtClean="0"/>
              <a:t>Solution: make people pay for it!</a:t>
            </a:r>
          </a:p>
          <a:p>
            <a:pPr marL="66437" indent="0">
              <a:buNone/>
            </a:pPr>
            <a:endParaRPr lang="en-GB" sz="2000" dirty="0"/>
          </a:p>
        </p:txBody>
      </p:sp>
    </p:spTree>
    <p:extLst>
      <p:ext uri="{BB962C8B-B14F-4D97-AF65-F5344CB8AC3E}">
        <p14:creationId xmlns:p14="http://schemas.microsoft.com/office/powerpoint/2010/main" val="2115374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6200" y="381000"/>
            <a:ext cx="7772400" cy="1066800"/>
          </a:xfrm>
        </p:spPr>
        <p:txBody>
          <a:bodyPr/>
          <a:lstStyle/>
          <a:p>
            <a:pPr algn="ctr"/>
            <a:r>
              <a:rPr lang="en-GB" b="1" dirty="0" smtClean="0">
                <a:solidFill>
                  <a:srgbClr val="FF0000"/>
                </a:solidFill>
              </a:rPr>
              <a:t>Procedure</a:t>
            </a:r>
            <a:endParaRPr lang="en-GB" b="1" dirty="0">
              <a:solidFill>
                <a:srgbClr val="FF0000"/>
              </a:solidFill>
            </a:endParaRPr>
          </a:p>
        </p:txBody>
      </p:sp>
      <p:sp>
        <p:nvSpPr>
          <p:cNvPr id="3" name="Content Placeholder 2"/>
          <p:cNvSpPr>
            <a:spLocks noGrp="1"/>
          </p:cNvSpPr>
          <p:nvPr>
            <p:ph idx="4294967295"/>
          </p:nvPr>
        </p:nvSpPr>
        <p:spPr>
          <a:xfrm>
            <a:off x="304800" y="1905000"/>
            <a:ext cx="8610600" cy="4114800"/>
          </a:xfrm>
        </p:spPr>
        <p:txBody>
          <a:bodyPr>
            <a:normAutofit/>
          </a:bodyPr>
          <a:lstStyle/>
          <a:p>
            <a:pPr marL="0" indent="0" algn="just">
              <a:lnSpc>
                <a:spcPct val="150000"/>
              </a:lnSpc>
              <a:buNone/>
            </a:pPr>
            <a:r>
              <a:rPr lang="en-GB" sz="2000" dirty="0"/>
              <a:t>The modules are arranged in seven sessions (sessions 0 – 6). The learners have the option to decide route of study. The </a:t>
            </a:r>
            <a:r>
              <a:rPr lang="en-GB" sz="2000" b="1" dirty="0">
                <a:solidFill>
                  <a:srgbClr val="0000FF"/>
                </a:solidFill>
              </a:rPr>
              <a:t>self-directed </a:t>
            </a:r>
            <a:r>
              <a:rPr lang="en-GB" sz="2000" dirty="0"/>
              <a:t>mode allows the learners to direct their learning. The </a:t>
            </a:r>
            <a:r>
              <a:rPr lang="en-GB" sz="2000" b="1" dirty="0">
                <a:solidFill>
                  <a:srgbClr val="0000FF"/>
                </a:solidFill>
              </a:rPr>
              <a:t>instructor led </a:t>
            </a:r>
            <a:r>
              <a:rPr lang="en-GB" sz="2000" dirty="0"/>
              <a:t>mode On the contrary direct the learners to follow a structured module with </a:t>
            </a:r>
            <a:r>
              <a:rPr lang="en-GB" sz="2000" b="1" dirty="0">
                <a:solidFill>
                  <a:srgbClr val="0000FF"/>
                </a:solidFill>
              </a:rPr>
              <a:t>prerequisites</a:t>
            </a:r>
            <a:r>
              <a:rPr lang="en-GB" sz="2000" dirty="0"/>
              <a:t>. The modes are inter-linked such that learners could decide to follow both modes. Learners could interact with the course surveys, quizzes and obtain course participation badges and certificate at the end of the course.</a:t>
            </a:r>
            <a:endParaRPr lang="en-US" sz="2000" b="1" dirty="0"/>
          </a:p>
          <a:p>
            <a:endParaRPr lang="en-GB" sz="2000" dirty="0"/>
          </a:p>
        </p:txBody>
      </p:sp>
    </p:spTree>
    <p:extLst>
      <p:ext uri="{BB962C8B-B14F-4D97-AF65-F5344CB8AC3E}">
        <p14:creationId xmlns:p14="http://schemas.microsoft.com/office/powerpoint/2010/main" val="326444797"/>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6200" y="274638"/>
            <a:ext cx="8001000" cy="1143000"/>
          </a:xfrm>
        </p:spPr>
        <p:txBody>
          <a:bodyPr>
            <a:normAutofit fontScale="90000"/>
          </a:bodyPr>
          <a:lstStyle/>
          <a:p>
            <a:pPr algn="ctr"/>
            <a:r>
              <a:rPr lang="en-GB" b="1" dirty="0" smtClean="0">
                <a:solidFill>
                  <a:srgbClr val="FF0000"/>
                </a:solidFill>
              </a:rPr>
              <a:t>eL</a:t>
            </a:r>
            <a:r>
              <a:rPr lang="en-GB" b="1" dirty="0">
                <a:solidFill>
                  <a:srgbClr val="FF0000"/>
                </a:solidFill>
              </a:rPr>
              <a:t>D</a:t>
            </a:r>
            <a:r>
              <a:rPr lang="en-GB" b="1" dirty="0" smtClean="0">
                <a:solidFill>
                  <a:srgbClr val="FF0000"/>
                </a:solidFill>
              </a:rPr>
              <a:t>a Tool – Novelty of the Research</a:t>
            </a:r>
            <a:endParaRPr lang="en-GB" b="1" dirty="0">
              <a:solidFill>
                <a:srgbClr val="FF0000"/>
              </a:solidFill>
            </a:endParaRPr>
          </a:p>
        </p:txBody>
      </p:sp>
      <p:sp>
        <p:nvSpPr>
          <p:cNvPr id="8" name="Content Placeholder 7"/>
          <p:cNvSpPr>
            <a:spLocks noGrp="1"/>
          </p:cNvSpPr>
          <p:nvPr>
            <p:ph sz="half" idx="1"/>
          </p:nvPr>
        </p:nvSpPr>
        <p:spPr>
          <a:xfrm>
            <a:off x="228600" y="1600200"/>
            <a:ext cx="4267200" cy="4525963"/>
          </a:xfrm>
        </p:spPr>
        <p:txBody>
          <a:bodyPr/>
          <a:lstStyle/>
          <a:p>
            <a:endParaRPr lang="en-GB" dirty="0" smtClean="0"/>
          </a:p>
          <a:p>
            <a:pPr marL="0" indent="0">
              <a:buNone/>
            </a:pPr>
            <a:endParaRPr lang="en-GB" dirty="0"/>
          </a:p>
        </p:txBody>
      </p:sp>
      <p:sp>
        <p:nvSpPr>
          <p:cNvPr id="2" name="Content Placeholder 1"/>
          <p:cNvSpPr>
            <a:spLocks noGrp="1"/>
          </p:cNvSpPr>
          <p:nvPr>
            <p:ph sz="half" idx="2"/>
          </p:nvPr>
        </p:nvSpPr>
        <p:spPr/>
        <p:txBody>
          <a:bodyPr/>
          <a:lstStyle/>
          <a:p>
            <a:pPr marL="0" indent="0">
              <a:buNone/>
            </a:pPr>
            <a:endParaRPr lang="en-GB"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4400" y="1524000"/>
            <a:ext cx="4114800" cy="4191000"/>
          </a:xfrm>
          <a:prstGeom prst="rect">
            <a:avLst/>
          </a:prstGeom>
          <a:noFill/>
          <a:ln>
            <a:noFill/>
          </a:ln>
        </p:spPr>
      </p:pic>
      <p:pic>
        <p:nvPicPr>
          <p:cNvPr id="5" name="Picture 4" descr="Architectur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600200"/>
            <a:ext cx="4662546" cy="4191722"/>
          </a:xfrm>
          <a:prstGeom prst="rect">
            <a:avLst/>
          </a:prstGeom>
        </p:spPr>
      </p:pic>
      <p:sp>
        <p:nvSpPr>
          <p:cNvPr id="9" name="TextBox 8"/>
          <p:cNvSpPr txBox="1"/>
          <p:nvPr/>
        </p:nvSpPr>
        <p:spPr>
          <a:xfrm>
            <a:off x="1" y="5791200"/>
            <a:ext cx="4648200" cy="461665"/>
          </a:xfrm>
          <a:prstGeom prst="rect">
            <a:avLst/>
          </a:prstGeom>
          <a:noFill/>
        </p:spPr>
        <p:txBody>
          <a:bodyPr wrap="square" rtlCol="0">
            <a:spAutoFit/>
          </a:bodyPr>
          <a:lstStyle/>
          <a:p>
            <a:pPr algn="ctr"/>
            <a:r>
              <a:rPr lang="en-GB" b="1" dirty="0" smtClean="0"/>
              <a:t>Figure 1.</a:t>
            </a:r>
            <a:r>
              <a:rPr lang="en-GB" dirty="0" smtClean="0"/>
              <a:t>The course architecture</a:t>
            </a:r>
            <a:endParaRPr lang="en-GB" dirty="0"/>
          </a:p>
        </p:txBody>
      </p:sp>
      <p:sp>
        <p:nvSpPr>
          <p:cNvPr id="10" name="TextBox 9"/>
          <p:cNvSpPr txBox="1"/>
          <p:nvPr/>
        </p:nvSpPr>
        <p:spPr>
          <a:xfrm>
            <a:off x="4191000" y="5715000"/>
            <a:ext cx="4571999" cy="461665"/>
          </a:xfrm>
          <a:prstGeom prst="rect">
            <a:avLst/>
          </a:prstGeom>
          <a:noFill/>
        </p:spPr>
        <p:txBody>
          <a:bodyPr wrap="square" rtlCol="0">
            <a:spAutoFit/>
          </a:bodyPr>
          <a:lstStyle/>
          <a:p>
            <a:pPr algn="ctr"/>
            <a:r>
              <a:rPr lang="en-GB" b="1" dirty="0" smtClean="0"/>
              <a:t>Figure 2</a:t>
            </a:r>
            <a:r>
              <a:rPr lang="en-GB" dirty="0" smtClean="0"/>
              <a:t>.Course interface</a:t>
            </a:r>
            <a:endParaRPr lang="en-GB" dirty="0"/>
          </a:p>
        </p:txBody>
      </p:sp>
      <p:sp>
        <p:nvSpPr>
          <p:cNvPr id="3" name="TextBox 2"/>
          <p:cNvSpPr txBox="1"/>
          <p:nvPr/>
        </p:nvSpPr>
        <p:spPr>
          <a:xfrm>
            <a:off x="914400" y="6248400"/>
            <a:ext cx="7010400" cy="461665"/>
          </a:xfrm>
          <a:prstGeom prst="rect">
            <a:avLst/>
          </a:prstGeom>
          <a:noFill/>
        </p:spPr>
        <p:txBody>
          <a:bodyPr wrap="square" rtlCol="0">
            <a:spAutoFit/>
          </a:bodyPr>
          <a:lstStyle/>
          <a:p>
            <a:r>
              <a:rPr lang="en-GB" b="1" dirty="0" err="1" smtClean="0">
                <a:solidFill>
                  <a:srgbClr val="FF0000"/>
                </a:solidFill>
              </a:rPr>
              <a:t>eLDaMOOC</a:t>
            </a:r>
            <a:r>
              <a:rPr lang="en-GB" b="1" dirty="0" smtClean="0">
                <a:solidFill>
                  <a:srgbClr val="FF0000"/>
                </a:solidFill>
              </a:rPr>
              <a:t> Platform </a:t>
            </a:r>
            <a:r>
              <a:rPr lang="en-GB" dirty="0" smtClean="0">
                <a:solidFill>
                  <a:srgbClr val="0000FF"/>
                </a:solidFill>
              </a:rPr>
              <a:t>:-    http://eldamooc.org/</a:t>
            </a:r>
            <a:endParaRPr lang="en-GB" dirty="0">
              <a:solidFill>
                <a:srgbClr val="0000FF"/>
              </a:solidFill>
            </a:endParaRPr>
          </a:p>
        </p:txBody>
      </p:sp>
    </p:spTree>
    <p:extLst>
      <p:ext uri="{BB962C8B-B14F-4D97-AF65-F5344CB8AC3E}">
        <p14:creationId xmlns:p14="http://schemas.microsoft.com/office/powerpoint/2010/main" val="3791890500"/>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28600"/>
            <a:ext cx="7772400" cy="1066800"/>
          </a:xfrm>
        </p:spPr>
        <p:txBody>
          <a:bodyPr>
            <a:normAutofit fontScale="90000"/>
          </a:bodyPr>
          <a:lstStyle/>
          <a:p>
            <a:pPr algn="ctr"/>
            <a:r>
              <a:rPr lang="en-GB" b="1" dirty="0" smtClean="0">
                <a:solidFill>
                  <a:srgbClr val="FF0000"/>
                </a:solidFill>
              </a:rPr>
              <a:t>Support &amp; Motivational </a:t>
            </a:r>
            <a:r>
              <a:rPr lang="en-GB" b="1" dirty="0">
                <a:solidFill>
                  <a:srgbClr val="FF0000"/>
                </a:solidFill>
              </a:rPr>
              <a:t>Incentives</a:t>
            </a:r>
            <a:endParaRPr lang="en-GB" dirty="0"/>
          </a:p>
        </p:txBody>
      </p:sp>
      <p:pic>
        <p:nvPicPr>
          <p:cNvPr id="5" name="Content Placeholder 4" descr="Tutor-student-forum.png"/>
          <p:cNvPicPr>
            <a:picLocks noGrp="1" noChangeAspect="1"/>
          </p:cNvPicPr>
          <p:nvPr>
            <p:ph sz="half" idx="4294967295"/>
          </p:nvPr>
        </p:nvPicPr>
        <p:blipFill>
          <a:blip r:embed="rId2">
            <a:extLst>
              <a:ext uri="{28A0092B-C50C-407E-A947-70E740481C1C}">
                <a14:useLocalDpi xmlns:a14="http://schemas.microsoft.com/office/drawing/2010/main" val="0"/>
              </a:ext>
            </a:extLst>
          </a:blip>
          <a:srcRect t="-14416" b="-14416"/>
          <a:stretch>
            <a:fillRect/>
          </a:stretch>
        </p:blipFill>
        <p:spPr>
          <a:xfrm>
            <a:off x="304800" y="1205379"/>
            <a:ext cx="4953000" cy="5119221"/>
          </a:xfrm>
        </p:spPr>
      </p:pic>
      <p:sp>
        <p:nvSpPr>
          <p:cNvPr id="4" name="Content Placeholder 3"/>
          <p:cNvSpPr>
            <a:spLocks noGrp="1"/>
          </p:cNvSpPr>
          <p:nvPr>
            <p:ph sz="half" idx="4294967295"/>
          </p:nvPr>
        </p:nvSpPr>
        <p:spPr>
          <a:xfrm>
            <a:off x="5334000" y="1371600"/>
            <a:ext cx="3810000" cy="4114800"/>
          </a:xfrm>
        </p:spPr>
        <p:txBody>
          <a:bodyPr>
            <a:normAutofit/>
          </a:bodyPr>
          <a:lstStyle/>
          <a:p>
            <a:endParaRPr lang="en-GB" sz="2000" dirty="0" smtClean="0"/>
          </a:p>
          <a:p>
            <a:r>
              <a:rPr lang="en-GB" sz="2000" dirty="0" smtClean="0"/>
              <a:t>Progress </a:t>
            </a:r>
            <a:r>
              <a:rPr lang="en-GB" sz="2000" dirty="0"/>
              <a:t>bar</a:t>
            </a:r>
          </a:p>
          <a:p>
            <a:r>
              <a:rPr lang="en-GB" sz="2000" dirty="0"/>
              <a:t>Visualization</a:t>
            </a:r>
          </a:p>
          <a:p>
            <a:r>
              <a:rPr lang="en-GB" sz="2000" dirty="0"/>
              <a:t>Prerequisites</a:t>
            </a:r>
          </a:p>
          <a:p>
            <a:r>
              <a:rPr lang="en-GB" sz="2000" dirty="0"/>
              <a:t>Discussion forum</a:t>
            </a:r>
          </a:p>
          <a:p>
            <a:r>
              <a:rPr lang="en-GB" sz="2000" dirty="0"/>
              <a:t>Badges</a:t>
            </a:r>
          </a:p>
          <a:p>
            <a:r>
              <a:rPr lang="en-GB" sz="2000" dirty="0" smtClean="0"/>
              <a:t>Certificate</a:t>
            </a:r>
          </a:p>
          <a:p>
            <a:r>
              <a:rPr lang="en-GB" sz="2000" dirty="0" smtClean="0"/>
              <a:t>Private messages</a:t>
            </a:r>
            <a:endParaRPr lang="en-GB" sz="2000" dirty="0"/>
          </a:p>
          <a:p>
            <a:pPr marL="0" indent="0">
              <a:buNone/>
            </a:pPr>
            <a:endParaRPr lang="en-GB" sz="2000" dirty="0"/>
          </a:p>
        </p:txBody>
      </p:sp>
      <p:sp>
        <p:nvSpPr>
          <p:cNvPr id="6" name="TextBox 5"/>
          <p:cNvSpPr txBox="1"/>
          <p:nvPr/>
        </p:nvSpPr>
        <p:spPr>
          <a:xfrm>
            <a:off x="-424186" y="6015335"/>
            <a:ext cx="6367786" cy="400110"/>
          </a:xfrm>
          <a:prstGeom prst="rect">
            <a:avLst/>
          </a:prstGeom>
          <a:noFill/>
        </p:spPr>
        <p:txBody>
          <a:bodyPr wrap="square" rtlCol="0">
            <a:spAutoFit/>
          </a:bodyPr>
          <a:lstStyle/>
          <a:p>
            <a:pPr algn="ctr"/>
            <a:r>
              <a:rPr lang="en-GB" sz="2000" b="1" dirty="0" smtClean="0"/>
              <a:t>Figure 3.</a:t>
            </a:r>
            <a:r>
              <a:rPr lang="en-GB" sz="2000" dirty="0" smtClean="0"/>
              <a:t> Student-Tutor support discussion forum</a:t>
            </a:r>
            <a:endParaRPr lang="en-GB" sz="2000" dirty="0"/>
          </a:p>
        </p:txBody>
      </p:sp>
    </p:spTree>
    <p:extLst>
      <p:ext uri="{BB962C8B-B14F-4D97-AF65-F5344CB8AC3E}">
        <p14:creationId xmlns:p14="http://schemas.microsoft.com/office/powerpoint/2010/main" val="1900061728"/>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838200"/>
            <a:ext cx="7772400" cy="1066800"/>
          </a:xfrm>
        </p:spPr>
        <p:txBody>
          <a:bodyPr>
            <a:normAutofit fontScale="90000"/>
          </a:bodyPr>
          <a:lstStyle/>
          <a:p>
            <a:pPr algn="ctr"/>
            <a:r>
              <a:rPr lang="en-GB" b="1" dirty="0">
                <a:solidFill>
                  <a:srgbClr val="FF0000"/>
                </a:solidFill>
              </a:rPr>
              <a:t>Instrument</a:t>
            </a:r>
            <a:br>
              <a:rPr lang="en-GB" b="1" dirty="0">
                <a:solidFill>
                  <a:srgbClr val="FF0000"/>
                </a:solidFill>
              </a:rPr>
            </a:br>
            <a:endParaRPr lang="en-GB" b="1" dirty="0">
              <a:solidFill>
                <a:srgbClr val="FF0000"/>
              </a:solidFill>
            </a:endParaRPr>
          </a:p>
        </p:txBody>
      </p:sp>
      <p:sp>
        <p:nvSpPr>
          <p:cNvPr id="3" name="Content Placeholder 2"/>
          <p:cNvSpPr>
            <a:spLocks noGrp="1"/>
          </p:cNvSpPr>
          <p:nvPr>
            <p:ph idx="4294967295"/>
          </p:nvPr>
        </p:nvSpPr>
        <p:spPr>
          <a:xfrm>
            <a:off x="533400" y="1676400"/>
            <a:ext cx="8077200" cy="4114800"/>
          </a:xfrm>
        </p:spPr>
        <p:txBody>
          <a:bodyPr/>
          <a:lstStyle/>
          <a:p>
            <a:pPr marL="0" indent="0" algn="just">
              <a:lnSpc>
                <a:spcPct val="150000"/>
              </a:lnSpc>
              <a:buNone/>
            </a:pPr>
            <a:r>
              <a:rPr lang="en-US" sz="2000" dirty="0" smtClean="0"/>
              <a:t>According </a:t>
            </a:r>
            <a:r>
              <a:rPr lang="en-US" sz="2000" dirty="0"/>
              <a:t>to </a:t>
            </a:r>
            <a:r>
              <a:rPr lang="en-US" sz="2000" b="1" dirty="0">
                <a:solidFill>
                  <a:srgbClr val="008000"/>
                </a:solidFill>
              </a:rPr>
              <a:t>Barnard et al</a:t>
            </a:r>
            <a:r>
              <a:rPr lang="en-US" sz="2000" b="1" dirty="0" smtClean="0">
                <a:solidFill>
                  <a:srgbClr val="008000"/>
                </a:solidFill>
              </a:rPr>
              <a:t>. </a:t>
            </a:r>
            <a:r>
              <a:rPr lang="en-US" sz="2000" dirty="0"/>
              <a:t>[8], they developed an instrument to measure self-regulation in an online learning environment.  This instrument is known as an “</a:t>
            </a:r>
            <a:r>
              <a:rPr lang="en-US" sz="2000" dirty="0">
                <a:solidFill>
                  <a:srgbClr val="0000FF"/>
                </a:solidFill>
              </a:rPr>
              <a:t>online self-regulated learning questionnaire</a:t>
            </a:r>
            <a:r>
              <a:rPr lang="en-US" sz="2000" dirty="0"/>
              <a:t>” (</a:t>
            </a:r>
            <a:r>
              <a:rPr lang="en-US" sz="2000" b="1" dirty="0"/>
              <a:t>OSLQ</a:t>
            </a:r>
            <a:r>
              <a:rPr lang="en-US" sz="2000" dirty="0"/>
              <a:t>). They mentioned the OSLQ instrument was an acceptable measure for the self-regulated learning skills of their blended course students. </a:t>
            </a:r>
            <a:endParaRPr lang="en-GB" sz="2000" dirty="0"/>
          </a:p>
          <a:p>
            <a:endParaRPr lang="en-GB" dirty="0"/>
          </a:p>
        </p:txBody>
      </p:sp>
    </p:spTree>
    <p:extLst>
      <p:ext uri="{BB962C8B-B14F-4D97-AF65-F5344CB8AC3E}">
        <p14:creationId xmlns:p14="http://schemas.microsoft.com/office/powerpoint/2010/main" val="165302007"/>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04800"/>
            <a:ext cx="7772400" cy="1066800"/>
          </a:xfrm>
        </p:spPr>
        <p:txBody>
          <a:bodyPr>
            <a:normAutofit fontScale="90000"/>
          </a:bodyPr>
          <a:lstStyle/>
          <a:p>
            <a:pPr algn="ctr"/>
            <a:r>
              <a:rPr lang="en-GB" b="1" dirty="0" smtClean="0">
                <a:solidFill>
                  <a:srgbClr val="FF0000"/>
                </a:solidFill>
              </a:rPr>
              <a:t>Result 1 </a:t>
            </a:r>
            <a:r>
              <a:rPr lang="en-GB" b="1" dirty="0">
                <a:solidFill>
                  <a:srgbClr val="FF0000"/>
                </a:solidFill>
              </a:rPr>
              <a:t>: L</a:t>
            </a:r>
            <a:r>
              <a:rPr lang="en-GB" b="1" dirty="0" smtClean="0">
                <a:solidFill>
                  <a:srgbClr val="FF0000"/>
                </a:solidFill>
              </a:rPr>
              <a:t>earners’ </a:t>
            </a:r>
            <a:r>
              <a:rPr lang="en-GB" b="1" dirty="0">
                <a:solidFill>
                  <a:srgbClr val="FF0000"/>
                </a:solidFill>
              </a:rPr>
              <a:t>SRL Dimensions</a:t>
            </a:r>
            <a:endParaRPr lang="en-GB" dirty="0"/>
          </a:p>
        </p:txBody>
      </p:sp>
      <p:pic>
        <p:nvPicPr>
          <p:cNvPr id="4" name="Content Placeholder 3" descr="PaOveralStrat.png"/>
          <p:cNvPicPr>
            <a:picLocks noGrp="1" noChangeAspect="1"/>
          </p:cNvPicPr>
          <p:nvPr>
            <p:ph idx="4294967295"/>
          </p:nvPr>
        </p:nvPicPr>
        <p:blipFill>
          <a:blip r:embed="rId2">
            <a:extLst>
              <a:ext uri="{28A0092B-C50C-407E-A947-70E740481C1C}">
                <a14:useLocalDpi xmlns:a14="http://schemas.microsoft.com/office/drawing/2010/main" val="0"/>
              </a:ext>
            </a:extLst>
          </a:blip>
          <a:srcRect l="-36882" r="-36882"/>
          <a:stretch>
            <a:fillRect/>
          </a:stretch>
        </p:blipFill>
        <p:spPr>
          <a:xfrm>
            <a:off x="228600" y="1447800"/>
            <a:ext cx="8763000" cy="4724400"/>
          </a:xfrm>
        </p:spPr>
      </p:pic>
      <p:sp>
        <p:nvSpPr>
          <p:cNvPr id="5" name="TextBox 4"/>
          <p:cNvSpPr txBox="1"/>
          <p:nvPr/>
        </p:nvSpPr>
        <p:spPr>
          <a:xfrm>
            <a:off x="2114272" y="6397010"/>
            <a:ext cx="4936192" cy="400110"/>
          </a:xfrm>
          <a:prstGeom prst="rect">
            <a:avLst/>
          </a:prstGeom>
          <a:noFill/>
        </p:spPr>
        <p:txBody>
          <a:bodyPr wrap="none" rtlCol="0">
            <a:spAutoFit/>
          </a:bodyPr>
          <a:lstStyle/>
          <a:p>
            <a:pPr algn="ctr"/>
            <a:r>
              <a:rPr lang="en-GB" sz="2000" b="1" dirty="0" smtClean="0"/>
              <a:t>Figure 4. </a:t>
            </a:r>
            <a:r>
              <a:rPr lang="en-GB" sz="2000" dirty="0" smtClean="0"/>
              <a:t>Overall</a:t>
            </a:r>
            <a:r>
              <a:rPr lang="en-GB" sz="2000" b="1" dirty="0" smtClean="0"/>
              <a:t> </a:t>
            </a:r>
            <a:r>
              <a:rPr lang="en-GB" sz="2000" dirty="0" smtClean="0"/>
              <a:t>Individual </a:t>
            </a:r>
            <a:r>
              <a:rPr lang="en-GB" sz="2000" dirty="0" smtClean="0">
                <a:solidFill>
                  <a:srgbClr val="000000"/>
                </a:solidFill>
              </a:rPr>
              <a:t> </a:t>
            </a:r>
            <a:r>
              <a:rPr lang="en-GB" sz="2000" dirty="0">
                <a:solidFill>
                  <a:srgbClr val="000000"/>
                </a:solidFill>
              </a:rPr>
              <a:t>SRL </a:t>
            </a:r>
            <a:r>
              <a:rPr lang="en-GB" sz="2000" dirty="0" smtClean="0">
                <a:solidFill>
                  <a:srgbClr val="000000"/>
                </a:solidFill>
              </a:rPr>
              <a:t>dimensions</a:t>
            </a:r>
            <a:endParaRPr lang="en-GB" sz="2000" dirty="0">
              <a:solidFill>
                <a:srgbClr val="000000"/>
              </a:solidFill>
            </a:endParaRPr>
          </a:p>
        </p:txBody>
      </p:sp>
    </p:spTree>
    <p:extLst>
      <p:ext uri="{BB962C8B-B14F-4D97-AF65-F5344CB8AC3E}">
        <p14:creationId xmlns:p14="http://schemas.microsoft.com/office/powerpoint/2010/main" val="2189446098"/>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0" y="304800"/>
            <a:ext cx="7772400" cy="1066800"/>
          </a:xfrm>
        </p:spPr>
        <p:txBody>
          <a:bodyPr>
            <a:normAutofit fontScale="90000"/>
          </a:bodyPr>
          <a:lstStyle/>
          <a:p>
            <a:pPr algn="ctr"/>
            <a:r>
              <a:rPr lang="en-GB" b="1" dirty="0" smtClean="0">
                <a:solidFill>
                  <a:srgbClr val="FF0000"/>
                </a:solidFill>
              </a:rPr>
              <a:t>Result 2 : Learners’ SRL Dimensions</a:t>
            </a:r>
            <a:endParaRPr lang="en-GB" dirty="0"/>
          </a:p>
        </p:txBody>
      </p:sp>
      <p:pic>
        <p:nvPicPr>
          <p:cNvPr id="9" name="Content Placeholder 8" descr="PaMode&amp;SRL.png"/>
          <p:cNvPicPr>
            <a:picLocks noGrp="1" noChangeAspect="1"/>
          </p:cNvPicPr>
          <p:nvPr>
            <p:ph idx="4294967295"/>
          </p:nvPr>
        </p:nvPicPr>
        <p:blipFill>
          <a:blip r:embed="rId2" cstate="print">
            <a:extLst>
              <a:ext uri="{28A0092B-C50C-407E-A947-70E740481C1C}">
                <a14:useLocalDpi xmlns:a14="http://schemas.microsoft.com/office/drawing/2010/main" val="0"/>
              </a:ext>
            </a:extLst>
          </a:blip>
          <a:srcRect l="-22849" r="-22849"/>
          <a:stretch>
            <a:fillRect/>
          </a:stretch>
        </p:blipFill>
        <p:spPr>
          <a:xfrm>
            <a:off x="609600" y="1676400"/>
            <a:ext cx="7772400" cy="4114800"/>
          </a:xfrm>
        </p:spPr>
      </p:pic>
      <p:sp>
        <p:nvSpPr>
          <p:cNvPr id="10" name="TextBox 9"/>
          <p:cNvSpPr txBox="1"/>
          <p:nvPr/>
        </p:nvSpPr>
        <p:spPr>
          <a:xfrm>
            <a:off x="386220" y="6096000"/>
            <a:ext cx="8392291" cy="400110"/>
          </a:xfrm>
          <a:prstGeom prst="rect">
            <a:avLst/>
          </a:prstGeom>
          <a:noFill/>
        </p:spPr>
        <p:txBody>
          <a:bodyPr wrap="none" rtlCol="0">
            <a:spAutoFit/>
          </a:bodyPr>
          <a:lstStyle/>
          <a:p>
            <a:pPr algn="ctr"/>
            <a:r>
              <a:rPr lang="en-GB" sz="2000" b="1" dirty="0" smtClean="0"/>
              <a:t>Figure 5. </a:t>
            </a:r>
            <a:r>
              <a:rPr lang="en-GB" sz="2000" dirty="0">
                <a:solidFill>
                  <a:srgbClr val="000000"/>
                </a:solidFill>
              </a:rPr>
              <a:t>Learners’ SRL dimensions in relation to </a:t>
            </a:r>
            <a:r>
              <a:rPr lang="en-GB" sz="2000" dirty="0" smtClean="0">
                <a:solidFill>
                  <a:srgbClr val="000000"/>
                </a:solidFill>
              </a:rPr>
              <a:t>their preferred mode of study    </a:t>
            </a:r>
            <a:endParaRPr lang="en-GB" sz="2000" dirty="0">
              <a:solidFill>
                <a:srgbClr val="000000"/>
              </a:solidFill>
            </a:endParaRPr>
          </a:p>
        </p:txBody>
      </p:sp>
    </p:spTree>
    <p:extLst>
      <p:ext uri="{BB962C8B-B14F-4D97-AF65-F5344CB8AC3E}">
        <p14:creationId xmlns:p14="http://schemas.microsoft.com/office/powerpoint/2010/main" val="202667982"/>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solidFill>
                  <a:srgbClr val="FF0000"/>
                </a:solidFill>
              </a:rPr>
              <a:t>Result 3 : SRL Comparison</a:t>
            </a:r>
            <a:endParaRPr lang="en-GB" b="1" dirty="0">
              <a:solidFill>
                <a:srgbClr val="FF0000"/>
              </a:solidFill>
            </a:endParaRPr>
          </a:p>
        </p:txBody>
      </p:sp>
      <p:sp>
        <p:nvSpPr>
          <p:cNvPr id="3" name="Text Placeholder 2"/>
          <p:cNvSpPr>
            <a:spLocks noGrp="1"/>
          </p:cNvSpPr>
          <p:nvPr>
            <p:ph type="body" orient="vert" idx="1"/>
          </p:nvPr>
        </p:nvSpPr>
        <p:spPr/>
        <p:txBody>
          <a:bodyPr/>
          <a:lstStyle/>
          <a:p>
            <a:pPr algn="ctr"/>
            <a:r>
              <a:rPr lang="en-GB" dirty="0" smtClean="0">
                <a:solidFill>
                  <a:srgbClr val="0000FF"/>
                </a:solidFill>
              </a:rPr>
              <a:t>Self-study Mode</a:t>
            </a:r>
            <a:endParaRPr lang="en-GB" dirty="0">
              <a:solidFill>
                <a:srgbClr val="0000FF"/>
              </a:solidFill>
            </a:endParaRPr>
          </a:p>
        </p:txBody>
      </p:sp>
      <p:pic>
        <p:nvPicPr>
          <p:cNvPr id="7" name="Content Placeholder 6" descr="selfmode.png"/>
          <p:cNvPicPr>
            <a:picLocks noGrp="1" noChangeAspect="1"/>
          </p:cNvPicPr>
          <p:nvPr>
            <p:ph sz="half" idx="4294967295"/>
          </p:nvPr>
        </p:nvPicPr>
        <p:blipFill>
          <a:blip r:embed="rId2" cstate="print">
            <a:extLst>
              <a:ext uri="{28A0092B-C50C-407E-A947-70E740481C1C}">
                <a14:useLocalDpi xmlns:a14="http://schemas.microsoft.com/office/drawing/2010/main" val="0"/>
              </a:ext>
            </a:extLst>
          </a:blip>
          <a:srcRect l="7864" r="7864"/>
          <a:stretch>
            <a:fillRect/>
          </a:stretch>
        </p:blipFill>
        <p:spPr>
          <a:xfrm>
            <a:off x="228600" y="2209800"/>
            <a:ext cx="4798533" cy="4038600"/>
          </a:xfrm>
        </p:spPr>
      </p:pic>
      <p:sp>
        <p:nvSpPr>
          <p:cNvPr id="5" name="Text Placeholder 4"/>
          <p:cNvSpPr>
            <a:spLocks noGrp="1"/>
          </p:cNvSpPr>
          <p:nvPr>
            <p:ph type="body" sz="quarter" idx="4294967295"/>
          </p:nvPr>
        </p:nvSpPr>
        <p:spPr>
          <a:xfrm>
            <a:off x="5102225" y="1535113"/>
            <a:ext cx="4041775" cy="639762"/>
          </a:xfrm>
        </p:spPr>
        <p:txBody>
          <a:bodyPr/>
          <a:lstStyle/>
          <a:p>
            <a:pPr marL="0" indent="0" algn="ctr">
              <a:buNone/>
            </a:pPr>
            <a:r>
              <a:rPr lang="en-GB" dirty="0" smtClean="0">
                <a:solidFill>
                  <a:srgbClr val="0000FF"/>
                </a:solidFill>
              </a:rPr>
              <a:t>Guided Mode</a:t>
            </a:r>
            <a:endParaRPr lang="en-GB" dirty="0">
              <a:solidFill>
                <a:srgbClr val="0000FF"/>
              </a:solidFill>
            </a:endParaRPr>
          </a:p>
        </p:txBody>
      </p:sp>
      <p:pic>
        <p:nvPicPr>
          <p:cNvPr id="8" name="Content Placeholder 7" descr="guidedmode.png"/>
          <p:cNvPicPr>
            <a:picLocks noGrp="1" noChangeAspect="1"/>
          </p:cNvPicPr>
          <p:nvPr>
            <p:ph sz="quarter" idx="4294967295"/>
          </p:nvPr>
        </p:nvPicPr>
        <p:blipFill>
          <a:blip r:embed="rId3">
            <a:extLst>
              <a:ext uri="{28A0092B-C50C-407E-A947-70E740481C1C}">
                <a14:useLocalDpi xmlns:a14="http://schemas.microsoft.com/office/drawing/2010/main" val="0"/>
              </a:ext>
            </a:extLst>
          </a:blip>
          <a:srcRect l="11363" r="11363"/>
          <a:stretch>
            <a:fillRect/>
          </a:stretch>
        </p:blipFill>
        <p:spPr>
          <a:xfrm>
            <a:off x="5029200" y="2209800"/>
            <a:ext cx="4041775" cy="4038600"/>
          </a:xfrm>
        </p:spPr>
      </p:pic>
      <p:sp>
        <p:nvSpPr>
          <p:cNvPr id="4" name="TextBox 3"/>
          <p:cNvSpPr txBox="1"/>
          <p:nvPr/>
        </p:nvSpPr>
        <p:spPr>
          <a:xfrm>
            <a:off x="-76200" y="6389888"/>
            <a:ext cx="4876800" cy="400110"/>
          </a:xfrm>
          <a:prstGeom prst="rect">
            <a:avLst/>
          </a:prstGeom>
          <a:noFill/>
        </p:spPr>
        <p:txBody>
          <a:bodyPr wrap="square" rtlCol="0">
            <a:spAutoFit/>
          </a:bodyPr>
          <a:lstStyle/>
          <a:p>
            <a:pPr algn="ctr"/>
            <a:r>
              <a:rPr lang="en-GB" sz="2000" b="1" dirty="0" smtClean="0"/>
              <a:t>Figure 6.</a:t>
            </a:r>
            <a:r>
              <a:rPr lang="en-GB" sz="2000" dirty="0" smtClean="0"/>
              <a:t>Self-directed mode SRL dimensions</a:t>
            </a:r>
            <a:endParaRPr lang="en-GB" sz="2000" dirty="0"/>
          </a:p>
        </p:txBody>
      </p:sp>
      <p:sp>
        <p:nvSpPr>
          <p:cNvPr id="6" name="TextBox 5"/>
          <p:cNvSpPr txBox="1"/>
          <p:nvPr/>
        </p:nvSpPr>
        <p:spPr>
          <a:xfrm>
            <a:off x="4267200" y="6376794"/>
            <a:ext cx="5715474" cy="400110"/>
          </a:xfrm>
          <a:prstGeom prst="rect">
            <a:avLst/>
          </a:prstGeom>
          <a:noFill/>
        </p:spPr>
        <p:txBody>
          <a:bodyPr wrap="square" rtlCol="0">
            <a:spAutoFit/>
          </a:bodyPr>
          <a:lstStyle/>
          <a:p>
            <a:pPr algn="ctr"/>
            <a:r>
              <a:rPr lang="en-GB" sz="2000" b="1" dirty="0" smtClean="0"/>
              <a:t>Figure 7.</a:t>
            </a:r>
            <a:r>
              <a:rPr lang="en-GB" sz="2000" dirty="0" smtClean="0"/>
              <a:t>Instructor led mode SRL dimensions</a:t>
            </a:r>
            <a:endParaRPr lang="en-GB" sz="2000" dirty="0"/>
          </a:p>
        </p:txBody>
      </p:sp>
      <p:sp>
        <p:nvSpPr>
          <p:cNvPr id="9" name="Text Placeholder 4"/>
          <p:cNvSpPr txBox="1">
            <a:spLocks/>
          </p:cNvSpPr>
          <p:nvPr/>
        </p:nvSpPr>
        <p:spPr>
          <a:xfrm>
            <a:off x="304800" y="1600200"/>
            <a:ext cx="4041775" cy="63976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dirty="0" smtClean="0">
                <a:solidFill>
                  <a:srgbClr val="0000FF"/>
                </a:solidFill>
              </a:rPr>
              <a:t>Self-study Mode</a:t>
            </a:r>
            <a:endParaRPr lang="en-GB" dirty="0">
              <a:solidFill>
                <a:srgbClr val="0000FF"/>
              </a:solidFill>
            </a:endParaRPr>
          </a:p>
        </p:txBody>
      </p:sp>
    </p:spTree>
    <p:extLst>
      <p:ext uri="{BB962C8B-B14F-4D97-AF65-F5344CB8AC3E}">
        <p14:creationId xmlns:p14="http://schemas.microsoft.com/office/powerpoint/2010/main" val="2543020374"/>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4294967295"/>
          </p:nvPr>
        </p:nvSpPr>
        <p:spPr>
          <a:xfrm>
            <a:off x="838200" y="2133600"/>
            <a:ext cx="7772400" cy="4114800"/>
          </a:xfrm>
        </p:spPr>
        <p:txBody>
          <a:bodyPr/>
          <a:lstStyle/>
          <a:p>
            <a:endParaRPr lang="en-GB" dirty="0" smtClean="0"/>
          </a:p>
          <a:p>
            <a:pPr marL="0" indent="0" algn="ctr">
              <a:buNone/>
            </a:pPr>
            <a:r>
              <a:rPr lang="en-GB" sz="4400" b="1" dirty="0">
                <a:solidFill>
                  <a:srgbClr val="FF0000"/>
                </a:solidFill>
              </a:rPr>
              <a:t>Thank you</a:t>
            </a:r>
          </a:p>
        </p:txBody>
      </p:sp>
      <p:pic>
        <p:nvPicPr>
          <p:cNvPr id="2" name="Picture 1"/>
          <p:cNvPicPr>
            <a:picLocks noChangeAspect="1"/>
          </p:cNvPicPr>
          <p:nvPr/>
        </p:nvPicPr>
        <p:blipFill>
          <a:blip r:embed="rId2"/>
          <a:stretch>
            <a:fillRect/>
          </a:stretch>
        </p:blipFill>
        <p:spPr>
          <a:xfrm>
            <a:off x="4267200" y="3733800"/>
            <a:ext cx="1086308" cy="1810512"/>
          </a:xfrm>
          <a:prstGeom prst="rect">
            <a:avLst/>
          </a:prstGeom>
        </p:spPr>
      </p:pic>
    </p:spTree>
    <p:extLst>
      <p:ext uri="{BB962C8B-B14F-4D97-AF65-F5344CB8AC3E}">
        <p14:creationId xmlns:p14="http://schemas.microsoft.com/office/powerpoint/2010/main" val="2343038569"/>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889" y="533400"/>
            <a:ext cx="7772400" cy="1066800"/>
          </a:xfrm>
        </p:spPr>
        <p:txBody>
          <a:bodyPr/>
          <a:lstStyle/>
          <a:p>
            <a:pPr algn="ctr"/>
            <a:r>
              <a:rPr lang="en-GB" b="1" dirty="0" smtClean="0">
                <a:solidFill>
                  <a:srgbClr val="FF0000"/>
                </a:solidFill>
              </a:rPr>
              <a:t>References</a:t>
            </a:r>
            <a:endParaRPr lang="en-GB" b="1" dirty="0">
              <a:solidFill>
                <a:srgbClr val="FF0000"/>
              </a:solidFill>
            </a:endParaRPr>
          </a:p>
        </p:txBody>
      </p:sp>
      <p:sp>
        <p:nvSpPr>
          <p:cNvPr id="3" name="Content Placeholder 2"/>
          <p:cNvSpPr>
            <a:spLocks noGrp="1"/>
          </p:cNvSpPr>
          <p:nvPr>
            <p:ph idx="4294967295"/>
          </p:nvPr>
        </p:nvSpPr>
        <p:spPr>
          <a:xfrm>
            <a:off x="228600" y="1828800"/>
            <a:ext cx="8458200" cy="4114800"/>
          </a:xfrm>
        </p:spPr>
        <p:txBody>
          <a:bodyPr>
            <a:normAutofit fontScale="77500" lnSpcReduction="20000"/>
          </a:bodyPr>
          <a:lstStyle/>
          <a:p>
            <a:pPr marL="0" indent="0" algn="just">
              <a:buNone/>
            </a:pPr>
            <a:r>
              <a:rPr lang="en-US" sz="2000" dirty="0" smtClean="0"/>
              <a:t>Auvinen</a:t>
            </a:r>
            <a:r>
              <a:rPr lang="en-US" sz="2000" dirty="0"/>
              <a:t>, T. (2015). Educational Technologies for Supporting Self-Regulated Learning in Online Learning </a:t>
            </a:r>
            <a:r>
              <a:rPr lang="en-US" sz="2000" dirty="0" smtClean="0"/>
              <a:t>Environments. PhD Thesis </a:t>
            </a:r>
            <a:r>
              <a:rPr lang="en-GB" sz="2000" dirty="0"/>
              <a:t>Aalto </a:t>
            </a:r>
            <a:r>
              <a:rPr lang="en-GB" sz="2000" dirty="0" smtClean="0"/>
              <a:t>University, Finland.</a:t>
            </a:r>
          </a:p>
          <a:p>
            <a:pPr marL="0" indent="0" algn="just">
              <a:buNone/>
            </a:pPr>
            <a:endParaRPr lang="en-US" sz="2000" dirty="0" smtClean="0"/>
          </a:p>
          <a:p>
            <a:pPr marL="0" indent="0" algn="just">
              <a:buNone/>
            </a:pPr>
            <a:r>
              <a:rPr lang="en-US" sz="2000" dirty="0" smtClean="0"/>
              <a:t>Bandura</a:t>
            </a:r>
            <a:r>
              <a:rPr lang="en-US" sz="2000" dirty="0"/>
              <a:t>, A. (1997). Self-efﬁcacy: The exercise of control. New York: </a:t>
            </a:r>
            <a:r>
              <a:rPr lang="en-US" sz="2000" dirty="0" smtClean="0"/>
              <a:t>Freeman</a:t>
            </a:r>
          </a:p>
          <a:p>
            <a:pPr marL="0" indent="0" algn="just">
              <a:buNone/>
            </a:pPr>
            <a:endParaRPr lang="en-US" sz="2000" dirty="0"/>
          </a:p>
          <a:p>
            <a:pPr marL="0" indent="0" algn="just">
              <a:buNone/>
            </a:pPr>
            <a:r>
              <a:rPr lang="en-US" sz="2000" dirty="0" smtClean="0"/>
              <a:t> </a:t>
            </a:r>
            <a:r>
              <a:rPr lang="en-US" sz="2000" dirty="0"/>
              <a:t>Barnard, L., </a:t>
            </a:r>
            <a:r>
              <a:rPr lang="en-US" sz="2000" dirty="0" err="1"/>
              <a:t>Lan</a:t>
            </a:r>
            <a:r>
              <a:rPr lang="en-US" sz="2000" dirty="0"/>
              <a:t>, W. Y., To, Y. M., Paton, V. O., &amp; Lai, S. L. (2009). Measuring self-regulation in online and blended learning environments. </a:t>
            </a:r>
            <a:r>
              <a:rPr lang="en-US" sz="2000" i="1" dirty="0"/>
              <a:t>The Internet and Higher Education</a:t>
            </a:r>
            <a:r>
              <a:rPr lang="en-US" sz="2000" dirty="0"/>
              <a:t>, </a:t>
            </a:r>
            <a:r>
              <a:rPr lang="en-US" sz="2000" i="1" dirty="0"/>
              <a:t>12</a:t>
            </a:r>
            <a:r>
              <a:rPr lang="en-US" sz="2000" dirty="0"/>
              <a:t>(1), 1-6</a:t>
            </a:r>
            <a:r>
              <a:rPr lang="en-US" sz="2000" dirty="0" smtClean="0"/>
              <a:t>.</a:t>
            </a:r>
          </a:p>
          <a:p>
            <a:pPr marL="0" indent="0" algn="just">
              <a:buNone/>
            </a:pPr>
            <a:endParaRPr lang="en-US" sz="2000" dirty="0"/>
          </a:p>
          <a:p>
            <a:pPr marL="0" indent="0" algn="just">
              <a:buNone/>
            </a:pPr>
            <a:r>
              <a:rPr lang="en-US" sz="2000" dirty="0" smtClean="0"/>
              <a:t>Barnard</a:t>
            </a:r>
            <a:r>
              <a:rPr lang="en-US" sz="2000" dirty="0"/>
              <a:t>, L., Paton, V., &amp; </a:t>
            </a:r>
            <a:r>
              <a:rPr lang="en-US" sz="2000" dirty="0" err="1" smtClean="0"/>
              <a:t>Lan</a:t>
            </a:r>
            <a:r>
              <a:rPr lang="en-US" sz="2000" dirty="0"/>
              <a:t>, W. (2008). Online self-regulatory learning behaviors as a mediator in the relationship between online course perceptions with achievement. </a:t>
            </a:r>
            <a:r>
              <a:rPr lang="en-US" sz="2000" i="1" dirty="0"/>
              <a:t>The International Review of Research in Open and Distributed Learning</a:t>
            </a:r>
            <a:r>
              <a:rPr lang="en-US" sz="2000" dirty="0"/>
              <a:t>, </a:t>
            </a:r>
            <a:r>
              <a:rPr lang="en-US" sz="2000" i="1" dirty="0"/>
              <a:t>9</a:t>
            </a:r>
            <a:r>
              <a:rPr lang="en-US" sz="2000" dirty="0"/>
              <a:t>(2)</a:t>
            </a:r>
            <a:r>
              <a:rPr lang="en-US" sz="2000" dirty="0" smtClean="0"/>
              <a:t>.</a:t>
            </a:r>
          </a:p>
          <a:p>
            <a:pPr marL="0" indent="0" algn="just">
              <a:buNone/>
            </a:pPr>
            <a:endParaRPr lang="en-US" sz="2000" dirty="0" smtClean="0"/>
          </a:p>
          <a:p>
            <a:pPr marL="0" indent="0" algn="just">
              <a:buNone/>
            </a:pPr>
            <a:r>
              <a:rPr lang="en-US" sz="2000" dirty="0" smtClean="0"/>
              <a:t>Cunningham</a:t>
            </a:r>
            <a:r>
              <a:rPr lang="en-US" sz="2000" dirty="0"/>
              <a:t>, C. A., &amp; Billingsley, M. (2003). Curriculum Webs: A practical guide to weaving the web into teaching and learning. Boston: </a:t>
            </a:r>
            <a:r>
              <a:rPr lang="en-US" sz="2000" dirty="0" err="1"/>
              <a:t>Allyn</a:t>
            </a:r>
            <a:r>
              <a:rPr lang="en-US" sz="2000" dirty="0"/>
              <a:t> &amp; Bacon</a:t>
            </a:r>
            <a:r>
              <a:rPr lang="en-US" sz="2000" dirty="0" smtClean="0"/>
              <a:t>.</a:t>
            </a:r>
          </a:p>
          <a:p>
            <a:pPr marL="0" indent="0" algn="just">
              <a:buNone/>
            </a:pPr>
            <a:endParaRPr lang="en-US" sz="2000" dirty="0"/>
          </a:p>
          <a:p>
            <a:pPr marL="0" indent="0" algn="just">
              <a:buNone/>
            </a:pPr>
            <a:r>
              <a:rPr lang="en-US" sz="2000" dirty="0" smtClean="0"/>
              <a:t>Locke</a:t>
            </a:r>
            <a:r>
              <a:rPr lang="en-US" sz="2000" dirty="0"/>
              <a:t>, E. A., &amp; Latham, G. P. (2002). Building a practically useful theory of goal setting and task motivation: A 35-year odyssey. </a:t>
            </a:r>
            <a:r>
              <a:rPr lang="en-US" sz="2000" i="1" dirty="0"/>
              <a:t>American psychologist</a:t>
            </a:r>
            <a:r>
              <a:rPr lang="en-US" sz="2000" dirty="0"/>
              <a:t>, </a:t>
            </a:r>
            <a:r>
              <a:rPr lang="en-US" sz="2000" i="1" dirty="0"/>
              <a:t>57</a:t>
            </a:r>
            <a:r>
              <a:rPr lang="en-US" sz="2000" dirty="0"/>
              <a:t>(9), 705. </a:t>
            </a:r>
            <a:endParaRPr lang="en-US" sz="2000" dirty="0" smtClean="0"/>
          </a:p>
          <a:p>
            <a:pPr marL="0" indent="0" algn="just">
              <a:buNone/>
            </a:pPr>
            <a:endParaRPr lang="en-US" sz="2000" dirty="0"/>
          </a:p>
          <a:p>
            <a:pPr marL="0" indent="0" algn="just">
              <a:buNone/>
            </a:pPr>
            <a:endParaRPr lang="en-US" sz="2000" dirty="0"/>
          </a:p>
          <a:p>
            <a:pPr algn="just"/>
            <a:endParaRPr lang="en-GB" dirty="0"/>
          </a:p>
        </p:txBody>
      </p:sp>
    </p:spTree>
    <p:extLst>
      <p:ext uri="{BB962C8B-B14F-4D97-AF65-F5344CB8AC3E}">
        <p14:creationId xmlns:p14="http://schemas.microsoft.com/office/powerpoint/2010/main" val="764149738"/>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Some possible discussion </a:t>
            </a:r>
            <a:r>
              <a:rPr lang="en-GB" sz="3600" dirty="0"/>
              <a:t>q</a:t>
            </a:r>
            <a:r>
              <a:rPr lang="en-GB" sz="3600" dirty="0" smtClean="0"/>
              <a:t>uestions</a:t>
            </a:r>
            <a:endParaRPr lang="en-GB" sz="3600" dirty="0"/>
          </a:p>
        </p:txBody>
      </p:sp>
      <p:sp>
        <p:nvSpPr>
          <p:cNvPr id="3" name="Content Placeholder 2"/>
          <p:cNvSpPr>
            <a:spLocks noGrp="1"/>
          </p:cNvSpPr>
          <p:nvPr>
            <p:ph idx="1"/>
          </p:nvPr>
        </p:nvSpPr>
        <p:spPr/>
        <p:txBody>
          <a:bodyPr>
            <a:normAutofit fontScale="77500" lnSpcReduction="20000"/>
          </a:bodyPr>
          <a:lstStyle/>
          <a:p>
            <a:r>
              <a:rPr lang="en-GB" dirty="0"/>
              <a:t>How massive is massive</a:t>
            </a:r>
            <a:r>
              <a:rPr lang="en-GB" dirty="0" smtClean="0"/>
              <a:t>?</a:t>
            </a:r>
          </a:p>
          <a:p>
            <a:r>
              <a:rPr lang="en-GB" dirty="0" smtClean="0"/>
              <a:t>Who </a:t>
            </a:r>
            <a:r>
              <a:rPr lang="en-GB" dirty="0"/>
              <a:t>in practice uses MOOCs</a:t>
            </a:r>
            <a:r>
              <a:rPr lang="en-GB" dirty="0" smtClean="0"/>
              <a:t>?</a:t>
            </a:r>
          </a:p>
          <a:p>
            <a:r>
              <a:rPr lang="en-GB" dirty="0" smtClean="0"/>
              <a:t>Does </a:t>
            </a:r>
            <a:r>
              <a:rPr lang="en-GB" dirty="0"/>
              <a:t>it matter if so many drop out</a:t>
            </a:r>
            <a:r>
              <a:rPr lang="en-GB" dirty="0" smtClean="0"/>
              <a:t>?</a:t>
            </a:r>
          </a:p>
          <a:p>
            <a:r>
              <a:rPr lang="en-GB" dirty="0" smtClean="0"/>
              <a:t>What </a:t>
            </a:r>
            <a:r>
              <a:rPr lang="en-GB" dirty="0"/>
              <a:t>typologies of MOOCs are there</a:t>
            </a:r>
            <a:r>
              <a:rPr lang="en-GB" dirty="0" smtClean="0"/>
              <a:t>?</a:t>
            </a:r>
          </a:p>
          <a:p>
            <a:r>
              <a:rPr lang="en-GB" dirty="0" smtClean="0"/>
              <a:t>Are </a:t>
            </a:r>
            <a:r>
              <a:rPr lang="en-GB" dirty="0"/>
              <a:t>MOOCs and the study of MOOCs on the way out</a:t>
            </a:r>
            <a:r>
              <a:rPr lang="en-GB" dirty="0" smtClean="0"/>
              <a:t>?</a:t>
            </a:r>
          </a:p>
          <a:p>
            <a:r>
              <a:rPr lang="en-GB" dirty="0" smtClean="0"/>
              <a:t>Where </a:t>
            </a:r>
            <a:r>
              <a:rPr lang="en-GB" dirty="0"/>
              <a:t>are the compelling cases showing the value of MOOCs</a:t>
            </a:r>
            <a:r>
              <a:rPr lang="en-GB" dirty="0" smtClean="0"/>
              <a:t>?</a:t>
            </a:r>
          </a:p>
          <a:p>
            <a:r>
              <a:rPr lang="en-GB" dirty="0" smtClean="0"/>
              <a:t>Where </a:t>
            </a:r>
            <a:r>
              <a:rPr lang="en-GB" dirty="0"/>
              <a:t>are the causes for concern</a:t>
            </a:r>
            <a:r>
              <a:rPr lang="en-GB" dirty="0" smtClean="0"/>
              <a:t>?</a:t>
            </a:r>
          </a:p>
          <a:p>
            <a:r>
              <a:rPr lang="en-GB" dirty="0"/>
              <a:t>What is good pedagogy in a </a:t>
            </a:r>
            <a:r>
              <a:rPr lang="en-GB" dirty="0" smtClean="0"/>
              <a:t>MOOC?</a:t>
            </a:r>
          </a:p>
          <a:p>
            <a:r>
              <a:rPr lang="en-GB" dirty="0" smtClean="0"/>
              <a:t>Can </a:t>
            </a:r>
            <a:r>
              <a:rPr lang="en-GB" dirty="0"/>
              <a:t>MOOCs really provide an effective form of education?</a:t>
            </a:r>
          </a:p>
          <a:p>
            <a:pPr marL="0" indent="0">
              <a:buNone/>
            </a:pPr>
            <a:endParaRPr lang="en-GB" dirty="0"/>
          </a:p>
        </p:txBody>
      </p:sp>
    </p:spTree>
    <p:extLst>
      <p:ext uri="{BB962C8B-B14F-4D97-AF65-F5344CB8AC3E}">
        <p14:creationId xmlns:p14="http://schemas.microsoft.com/office/powerpoint/2010/main" val="357206527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920" y="694947"/>
            <a:ext cx="8228707" cy="617876"/>
          </a:xfrm>
        </p:spPr>
        <p:txBody>
          <a:bodyPr>
            <a:normAutofit fontScale="90000"/>
          </a:bodyPr>
          <a:lstStyle/>
          <a:p>
            <a:r>
              <a:rPr lang="en-GB" b="1" dirty="0" smtClean="0">
                <a:solidFill>
                  <a:schemeClr val="accent6"/>
                </a:solidFill>
              </a:rPr>
              <a:t>Different ways of using MOOCs</a:t>
            </a:r>
            <a:endParaRPr lang="en-GB" b="1" dirty="0">
              <a:solidFill>
                <a:schemeClr val="accent6"/>
              </a:solidFill>
            </a:endParaRPr>
          </a:p>
        </p:txBody>
      </p:sp>
      <p:sp>
        <p:nvSpPr>
          <p:cNvPr id="3" name="Content Placeholder 2"/>
          <p:cNvSpPr>
            <a:spLocks noGrp="1"/>
          </p:cNvSpPr>
          <p:nvPr>
            <p:ph idx="1"/>
          </p:nvPr>
        </p:nvSpPr>
        <p:spPr/>
        <p:txBody>
          <a:bodyPr/>
          <a:lstStyle/>
          <a:p>
            <a:pPr marL="66437" indent="0">
              <a:buNone/>
            </a:pPr>
            <a:r>
              <a:rPr lang="en-GB" dirty="0" smtClean="0"/>
              <a:t>Open courseware</a:t>
            </a:r>
          </a:p>
          <a:p>
            <a:pPr marL="66437" indent="0">
              <a:buNone/>
            </a:pPr>
            <a:endParaRPr lang="en-GB" dirty="0"/>
          </a:p>
          <a:p>
            <a:pPr marL="66437" indent="0">
              <a:buNone/>
            </a:pPr>
            <a:r>
              <a:rPr lang="en-GB" dirty="0" smtClean="0"/>
              <a:t>Distance learning – supported</a:t>
            </a:r>
          </a:p>
          <a:p>
            <a:pPr marL="66437" indent="0">
              <a:buNone/>
            </a:pPr>
            <a:endParaRPr lang="en-GB" dirty="0"/>
          </a:p>
          <a:p>
            <a:pPr marL="66437" indent="0">
              <a:buNone/>
            </a:pPr>
            <a:r>
              <a:rPr lang="en-GB" dirty="0" smtClean="0"/>
              <a:t>Blended learning (flipping classroom?)</a:t>
            </a:r>
          </a:p>
          <a:p>
            <a:pPr marL="66437" indent="0">
              <a:buNone/>
            </a:pPr>
            <a:endParaRPr lang="en-GB" dirty="0"/>
          </a:p>
          <a:p>
            <a:pPr marL="66437" indent="0">
              <a:buNone/>
            </a:pPr>
            <a:r>
              <a:rPr lang="en-GB" dirty="0" smtClean="0"/>
              <a:t>Continuing professional development</a:t>
            </a:r>
          </a:p>
        </p:txBody>
      </p:sp>
    </p:spTree>
    <p:extLst>
      <p:ext uri="{BB962C8B-B14F-4D97-AF65-F5344CB8AC3E}">
        <p14:creationId xmlns:p14="http://schemas.microsoft.com/office/powerpoint/2010/main" val="36796016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920" y="694947"/>
            <a:ext cx="8228707" cy="617876"/>
          </a:xfrm>
        </p:spPr>
        <p:txBody>
          <a:bodyPr>
            <a:noAutofit/>
          </a:bodyPr>
          <a:lstStyle/>
          <a:p>
            <a:r>
              <a:rPr lang="en-GB" sz="3200" b="1" dirty="0" smtClean="0">
                <a:solidFill>
                  <a:schemeClr val="accent6"/>
                </a:solidFill>
              </a:rPr>
              <a:t>Computing for Teachers MOOC - Moodle</a:t>
            </a:r>
            <a:endParaRPr lang="en-GB" sz="3200" b="1" dirty="0">
              <a:solidFill>
                <a:schemeClr val="accent6"/>
              </a:solidFill>
            </a:endParaRPr>
          </a:p>
        </p:txBody>
      </p:sp>
      <p:sp>
        <p:nvSpPr>
          <p:cNvPr id="3" name="Content Placeholder 2"/>
          <p:cNvSpPr>
            <a:spLocks noGrp="1"/>
          </p:cNvSpPr>
          <p:nvPr>
            <p:ph idx="1"/>
          </p:nvPr>
        </p:nvSpPr>
        <p:spPr>
          <a:xfrm>
            <a:off x="685800" y="1762472"/>
            <a:ext cx="7772400" cy="4114800"/>
          </a:xfrm>
        </p:spPr>
        <p:txBody>
          <a:bodyPr>
            <a:normAutofit/>
          </a:bodyPr>
          <a:lstStyle/>
          <a:p>
            <a:r>
              <a:rPr lang="en-GB" sz="2000" dirty="0"/>
              <a:t>For a specific target audience and identified need</a:t>
            </a:r>
          </a:p>
          <a:p>
            <a:r>
              <a:rPr lang="en-GB" sz="2000" dirty="0"/>
              <a:t>To help support UK teachers in preparation for the new computing curriculum</a:t>
            </a:r>
          </a:p>
          <a:p>
            <a:r>
              <a:rPr lang="en-GB" sz="2000" dirty="0"/>
              <a:t>Previous twilight course – need to reach more people, provide more resources</a:t>
            </a:r>
          </a:p>
          <a:p>
            <a:r>
              <a:rPr lang="en-GB" sz="2000" dirty="0"/>
              <a:t>Distinct advantages</a:t>
            </a:r>
          </a:p>
          <a:p>
            <a:pPr marL="0" indent="0">
              <a:buNone/>
            </a:pPr>
            <a:r>
              <a:rPr lang="en-GB" sz="2000" dirty="0"/>
              <a:t>        - identified community</a:t>
            </a:r>
          </a:p>
          <a:p>
            <a:pPr marL="0" indent="0">
              <a:buNone/>
            </a:pPr>
            <a:r>
              <a:rPr lang="en-GB" sz="2000" dirty="0"/>
              <a:t>        - competent autonomous learners</a:t>
            </a:r>
          </a:p>
          <a:p>
            <a:pPr marL="0" indent="0">
              <a:buNone/>
            </a:pPr>
            <a:r>
              <a:rPr lang="en-GB" sz="2000" dirty="0"/>
              <a:t>        - might assume some relevant digital skills </a:t>
            </a:r>
          </a:p>
          <a:p>
            <a:pPr marL="0" indent="0">
              <a:buNone/>
            </a:pPr>
            <a:r>
              <a:rPr lang="en-GB" sz="2000" dirty="0"/>
              <a:t>        - highly motivated </a:t>
            </a:r>
          </a:p>
          <a:p>
            <a:r>
              <a:rPr lang="en-GB" sz="2000" dirty="0"/>
              <a:t>(Some) funding from Google</a:t>
            </a:r>
          </a:p>
          <a:p>
            <a:pPr marL="66437" indent="0">
              <a:buNone/>
            </a:pPr>
            <a:endParaRPr lang="en-GB" sz="2000" dirty="0"/>
          </a:p>
        </p:txBody>
      </p:sp>
    </p:spTree>
    <p:extLst>
      <p:ext uri="{BB962C8B-B14F-4D97-AF65-F5344CB8AC3E}">
        <p14:creationId xmlns:p14="http://schemas.microsoft.com/office/powerpoint/2010/main" val="39578311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920" y="694947"/>
            <a:ext cx="8228707" cy="617876"/>
          </a:xfrm>
        </p:spPr>
        <p:txBody>
          <a:bodyPr>
            <a:normAutofit fontScale="90000"/>
          </a:bodyPr>
          <a:lstStyle/>
          <a:p>
            <a:r>
              <a:rPr lang="en-GB" b="1" dirty="0">
                <a:solidFill>
                  <a:schemeClr val="accent2"/>
                </a:solidFill>
              </a:rPr>
              <a:t>Decisions in planning the </a:t>
            </a:r>
            <a:r>
              <a:rPr lang="en-GB" b="1" dirty="0" smtClean="0">
                <a:solidFill>
                  <a:schemeClr val="accent2"/>
                </a:solidFill>
              </a:rPr>
              <a:t>CFT </a:t>
            </a:r>
            <a:r>
              <a:rPr lang="en-GB" b="1" dirty="0">
                <a:solidFill>
                  <a:schemeClr val="accent2"/>
                </a:solidFill>
              </a:rPr>
              <a:t>MOOC</a:t>
            </a:r>
            <a:endParaRPr lang="en-GB" b="1" dirty="0">
              <a:solidFill>
                <a:schemeClr val="accent6"/>
              </a:solidFill>
            </a:endParaRPr>
          </a:p>
        </p:txBody>
      </p:sp>
      <p:sp>
        <p:nvSpPr>
          <p:cNvPr id="3" name="Content Placeholder 2"/>
          <p:cNvSpPr>
            <a:spLocks noGrp="1"/>
          </p:cNvSpPr>
          <p:nvPr>
            <p:ph idx="1"/>
          </p:nvPr>
        </p:nvSpPr>
        <p:spPr/>
        <p:txBody>
          <a:bodyPr>
            <a:noAutofit/>
          </a:bodyPr>
          <a:lstStyle/>
          <a:p>
            <a:r>
              <a:rPr lang="en-GB" sz="2000" dirty="0"/>
              <a:t>Moodle as a platform – Vimeo for video hosting</a:t>
            </a:r>
          </a:p>
          <a:p>
            <a:r>
              <a:rPr lang="en-GB" sz="2000" dirty="0"/>
              <a:t>Course </a:t>
            </a:r>
            <a:r>
              <a:rPr lang="en-GB" sz="2000" dirty="0" smtClean="0"/>
              <a:t>to </a:t>
            </a:r>
            <a:r>
              <a:rPr lang="en-GB" sz="2000" dirty="0"/>
              <a:t>cover Teaching Agency requirements for trainee teachers and to teach Python programming</a:t>
            </a:r>
          </a:p>
          <a:p>
            <a:r>
              <a:rPr lang="en-GB" sz="2000" dirty="0"/>
              <a:t>Material divided into 8 main sessions - plus a “pre” session as an intro</a:t>
            </a:r>
          </a:p>
          <a:p>
            <a:r>
              <a:rPr lang="en-GB" sz="2000" dirty="0"/>
              <a:t>Sessions to be released fortnightly (with a break over Christmas) (teachers very keen on this!)</a:t>
            </a:r>
          </a:p>
          <a:p>
            <a:r>
              <a:rPr lang="en-GB" sz="2000" dirty="0"/>
              <a:t>Three strands – concepts, programming and teaching</a:t>
            </a:r>
          </a:p>
          <a:p>
            <a:r>
              <a:rPr lang="en-GB" sz="2000" dirty="0"/>
              <a:t>Materials: header videos, teaching videos, slides, transcripts, quizzes, labs (and solutions), forums, lots of links to other resources</a:t>
            </a:r>
          </a:p>
          <a:p>
            <a:r>
              <a:rPr lang="en-GB" sz="2000" dirty="0"/>
              <a:t>These materials all freely available to all registered – they can download, reuse etc. </a:t>
            </a:r>
          </a:p>
          <a:p>
            <a:pPr marL="66437" indent="0">
              <a:buNone/>
            </a:pPr>
            <a:endParaRPr lang="en-GB" sz="2000" dirty="0"/>
          </a:p>
        </p:txBody>
      </p:sp>
    </p:spTree>
    <p:extLst>
      <p:ext uri="{BB962C8B-B14F-4D97-AF65-F5344CB8AC3E}">
        <p14:creationId xmlns:p14="http://schemas.microsoft.com/office/powerpoint/2010/main" val="38418490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920" y="694947"/>
            <a:ext cx="8228707" cy="617876"/>
          </a:xfrm>
        </p:spPr>
        <p:txBody>
          <a:bodyPr>
            <a:normAutofit fontScale="90000"/>
          </a:bodyPr>
          <a:lstStyle/>
          <a:p>
            <a:r>
              <a:rPr lang="en-GB" b="1" dirty="0">
                <a:solidFill>
                  <a:schemeClr val="accent6"/>
                </a:solidFill>
              </a:rPr>
              <a:t>Supported mode</a:t>
            </a:r>
          </a:p>
        </p:txBody>
      </p:sp>
      <p:sp>
        <p:nvSpPr>
          <p:cNvPr id="3" name="Content Placeholder 2"/>
          <p:cNvSpPr>
            <a:spLocks noGrp="1"/>
          </p:cNvSpPr>
          <p:nvPr>
            <p:ph idx="1"/>
          </p:nvPr>
        </p:nvSpPr>
        <p:spPr/>
        <p:txBody>
          <a:bodyPr>
            <a:normAutofit/>
          </a:bodyPr>
          <a:lstStyle/>
          <a:p>
            <a:pPr>
              <a:spcAft>
                <a:spcPts val="1507"/>
              </a:spcAft>
            </a:pPr>
            <a:r>
              <a:rPr lang="en-GB" sz="2000" dirty="0"/>
              <a:t>To help students learn programming</a:t>
            </a:r>
          </a:p>
          <a:p>
            <a:pPr>
              <a:spcAft>
                <a:spcPts val="1507"/>
              </a:spcAft>
            </a:pPr>
            <a:r>
              <a:rPr lang="en-GB" sz="2000" dirty="0"/>
              <a:t>“Real time” lab sessions with tutors online using Google hangout</a:t>
            </a:r>
          </a:p>
          <a:p>
            <a:pPr>
              <a:spcAft>
                <a:spcPts val="1507"/>
              </a:spcAft>
            </a:pPr>
            <a:r>
              <a:rPr lang="en-GB" sz="2000" dirty="0"/>
              <a:t>Postgrad/postdoc tutors working with small groups of teachers</a:t>
            </a:r>
          </a:p>
          <a:p>
            <a:pPr>
              <a:spcAft>
                <a:spcPts val="1507"/>
              </a:spcAft>
            </a:pPr>
            <a:r>
              <a:rPr lang="en-GB" sz="2000" dirty="0"/>
              <a:t>For this mode also – special forum,  final assessment and workshop</a:t>
            </a:r>
          </a:p>
          <a:p>
            <a:pPr>
              <a:spcAft>
                <a:spcPts val="1507"/>
              </a:spcAft>
            </a:pPr>
            <a:r>
              <a:rPr lang="en-GB" sz="2000" dirty="0"/>
              <a:t>Needs to be sustainable – we are charging a nominal amount for teachers on this mode</a:t>
            </a:r>
          </a:p>
          <a:p>
            <a:pPr>
              <a:spcAft>
                <a:spcPts val="1507"/>
              </a:spcAft>
            </a:pPr>
            <a:r>
              <a:rPr lang="en-GB" sz="2000" dirty="0"/>
              <a:t>Access to all materials and other parts of the course – the same  </a:t>
            </a:r>
          </a:p>
          <a:p>
            <a:pPr marL="66437" indent="0">
              <a:buNone/>
            </a:pPr>
            <a:endParaRPr lang="en-GB" sz="2000" dirty="0"/>
          </a:p>
        </p:txBody>
      </p:sp>
    </p:spTree>
    <p:extLst>
      <p:ext uri="{BB962C8B-B14F-4D97-AF65-F5344CB8AC3E}">
        <p14:creationId xmlns:p14="http://schemas.microsoft.com/office/powerpoint/2010/main" val="18981419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920" y="694947"/>
            <a:ext cx="8228707" cy="617876"/>
          </a:xfrm>
        </p:spPr>
        <p:txBody>
          <a:bodyPr>
            <a:normAutofit fontScale="90000"/>
          </a:bodyPr>
          <a:lstStyle/>
          <a:p>
            <a:r>
              <a:rPr lang="en-GB" b="1" dirty="0" smtClean="0">
                <a:solidFill>
                  <a:schemeClr val="accent6"/>
                </a:solidFill>
              </a:rPr>
              <a:t>How it went</a:t>
            </a:r>
            <a:endParaRPr lang="en-GB" b="1" dirty="0">
              <a:solidFill>
                <a:schemeClr val="accent6"/>
              </a:solidFill>
            </a:endParaRPr>
          </a:p>
        </p:txBody>
      </p:sp>
      <p:sp>
        <p:nvSpPr>
          <p:cNvPr id="3" name="Content Placeholder 2"/>
          <p:cNvSpPr>
            <a:spLocks noGrp="1"/>
          </p:cNvSpPr>
          <p:nvPr>
            <p:ph idx="1"/>
          </p:nvPr>
        </p:nvSpPr>
        <p:spPr>
          <a:xfrm>
            <a:off x="470920" y="1268760"/>
            <a:ext cx="8228707" cy="4751964"/>
          </a:xfrm>
        </p:spPr>
        <p:txBody>
          <a:bodyPr>
            <a:noAutofit/>
          </a:bodyPr>
          <a:lstStyle/>
          <a:p>
            <a:pPr marL="0" indent="0">
              <a:spcBef>
                <a:spcPts val="2009"/>
              </a:spcBef>
              <a:buNone/>
            </a:pPr>
            <a:r>
              <a:rPr lang="en-GB" sz="2000" dirty="0" smtClean="0"/>
              <a:t>First run started October 2013 </a:t>
            </a:r>
            <a:endParaRPr lang="en-GB" sz="2000" dirty="0"/>
          </a:p>
          <a:p>
            <a:pPr marL="0" indent="0">
              <a:spcBef>
                <a:spcPts val="2009"/>
              </a:spcBef>
              <a:buNone/>
            </a:pPr>
            <a:r>
              <a:rPr lang="en-GB" sz="2000" b="1" dirty="0">
                <a:solidFill>
                  <a:srgbClr val="FF0000"/>
                </a:solidFill>
              </a:rPr>
              <a:t>Registration</a:t>
            </a:r>
          </a:p>
          <a:p>
            <a:pPr marL="0" indent="0">
              <a:spcBef>
                <a:spcPts val="1004"/>
              </a:spcBef>
              <a:buNone/>
            </a:pPr>
            <a:r>
              <a:rPr lang="en-GB" sz="2000" dirty="0">
                <a:solidFill>
                  <a:srgbClr val="FF0000"/>
                </a:solidFill>
              </a:rPr>
              <a:t>Traditional    </a:t>
            </a:r>
            <a:r>
              <a:rPr lang="en-GB" sz="2000" dirty="0" smtClean="0">
                <a:solidFill>
                  <a:srgbClr val="FF0000"/>
                </a:solidFill>
              </a:rPr>
              <a:t>	618</a:t>
            </a:r>
            <a:endParaRPr lang="en-GB" sz="2000" dirty="0">
              <a:solidFill>
                <a:srgbClr val="FF0000"/>
              </a:solidFill>
            </a:endParaRPr>
          </a:p>
          <a:p>
            <a:pPr marL="0" indent="0">
              <a:spcBef>
                <a:spcPts val="1004"/>
              </a:spcBef>
              <a:buNone/>
            </a:pPr>
            <a:r>
              <a:rPr lang="en-GB" sz="2000" dirty="0">
                <a:solidFill>
                  <a:srgbClr val="FF0000"/>
                </a:solidFill>
              </a:rPr>
              <a:t>Supported      </a:t>
            </a:r>
            <a:r>
              <a:rPr lang="en-GB" sz="2000" dirty="0" smtClean="0">
                <a:solidFill>
                  <a:srgbClr val="FF0000"/>
                </a:solidFill>
              </a:rPr>
              <a:t>	30</a:t>
            </a:r>
            <a:endParaRPr lang="en-GB" sz="2000" dirty="0">
              <a:solidFill>
                <a:srgbClr val="FF0000"/>
              </a:solidFill>
            </a:endParaRPr>
          </a:p>
          <a:p>
            <a:pPr marL="0" indent="0">
              <a:spcBef>
                <a:spcPts val="1004"/>
              </a:spcBef>
              <a:buNone/>
            </a:pPr>
            <a:r>
              <a:rPr lang="en-GB" sz="2000" dirty="0">
                <a:solidFill>
                  <a:srgbClr val="FF0000"/>
                </a:solidFill>
              </a:rPr>
              <a:t>Total             </a:t>
            </a:r>
            <a:r>
              <a:rPr lang="en-GB" sz="2000" dirty="0" smtClean="0">
                <a:solidFill>
                  <a:srgbClr val="FF0000"/>
                </a:solidFill>
              </a:rPr>
              <a:t>	648</a:t>
            </a:r>
            <a:endParaRPr lang="en-GB" sz="2000" dirty="0">
              <a:solidFill>
                <a:srgbClr val="FF0000"/>
              </a:solidFill>
            </a:endParaRPr>
          </a:p>
          <a:p>
            <a:pPr>
              <a:spcBef>
                <a:spcPts val="2009"/>
              </a:spcBef>
            </a:pPr>
            <a:r>
              <a:rPr lang="en-GB" sz="2000" dirty="0"/>
              <a:t>Further requests to register turned down </a:t>
            </a:r>
          </a:p>
          <a:p>
            <a:pPr>
              <a:spcBef>
                <a:spcPts val="2009"/>
              </a:spcBef>
            </a:pPr>
            <a:r>
              <a:rPr lang="en-GB" sz="2000" dirty="0" smtClean="0"/>
              <a:t>73 </a:t>
            </a:r>
            <a:r>
              <a:rPr lang="en-GB" sz="2000" dirty="0"/>
              <a:t>never logged </a:t>
            </a:r>
            <a:r>
              <a:rPr lang="en-GB" sz="2000" dirty="0" smtClean="0"/>
              <a:t>in</a:t>
            </a:r>
          </a:p>
          <a:p>
            <a:pPr>
              <a:spcBef>
                <a:spcPts val="2009"/>
              </a:spcBef>
            </a:pPr>
            <a:r>
              <a:rPr lang="en-GB" sz="2000" dirty="0" smtClean="0"/>
              <a:t>A </a:t>
            </a:r>
            <a:r>
              <a:rPr lang="en-GB" sz="2000" dirty="0"/>
              <a:t>tough timetable for both us and the students</a:t>
            </a:r>
            <a:r>
              <a:rPr lang="en-GB" sz="2000" dirty="0" smtClean="0"/>
              <a:t>!</a:t>
            </a:r>
          </a:p>
          <a:p>
            <a:pPr>
              <a:spcBef>
                <a:spcPts val="2009"/>
              </a:spcBef>
            </a:pPr>
            <a:endParaRPr lang="en-GB" sz="2000" dirty="0"/>
          </a:p>
          <a:p>
            <a:pPr marL="66437" indent="0">
              <a:buNone/>
            </a:pPr>
            <a:r>
              <a:rPr lang="en-GB" sz="2000" dirty="0" smtClean="0"/>
              <a:t>Second run in 2014 – but no supported mode.</a:t>
            </a:r>
            <a:endParaRPr lang="en-GB" sz="2000" dirty="0"/>
          </a:p>
        </p:txBody>
      </p:sp>
    </p:spTree>
    <p:extLst>
      <p:ext uri="{BB962C8B-B14F-4D97-AF65-F5344CB8AC3E}">
        <p14:creationId xmlns:p14="http://schemas.microsoft.com/office/powerpoint/2010/main" val="22847398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template_warwick_aubergine_2810">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template_warwick_aubergine_2810</Template>
  <TotalTime>23</TotalTime>
  <Words>3762</Words>
  <Application>Microsoft Macintosh PowerPoint</Application>
  <PresentationFormat>On-screen Show (4:3)</PresentationFormat>
  <Paragraphs>417</Paragraphs>
  <Slides>49</Slides>
  <Notes>24</Notes>
  <HiddenSlides>6</HiddenSlides>
  <MMClips>0</MMClips>
  <ScaleCrop>false</ScaleCrop>
  <HeadingPairs>
    <vt:vector size="4" baseType="variant">
      <vt:variant>
        <vt:lpstr>Theme</vt:lpstr>
      </vt:variant>
      <vt:variant>
        <vt:i4>3</vt:i4>
      </vt:variant>
      <vt:variant>
        <vt:lpstr>Slide Titles</vt:lpstr>
      </vt:variant>
      <vt:variant>
        <vt:i4>49</vt:i4>
      </vt:variant>
    </vt:vector>
  </HeadingPairs>
  <TitlesOfParts>
    <vt:vector size="52" baseType="lpstr">
      <vt:lpstr>template_warwick_aubergine_2810</vt:lpstr>
      <vt:lpstr>1_Custom Design</vt:lpstr>
      <vt:lpstr>Custom Design</vt:lpstr>
      <vt:lpstr>TEL Research Group MOOCs </vt:lpstr>
      <vt:lpstr>Session outline</vt:lpstr>
      <vt:lpstr>MOOCs – some numbers</vt:lpstr>
      <vt:lpstr>“MOOC backlash”?</vt:lpstr>
      <vt:lpstr>Different ways of using MOOCs</vt:lpstr>
      <vt:lpstr>Computing for Teachers MOOC - Moodle</vt:lpstr>
      <vt:lpstr>Decisions in planning the CFT MOOC</vt:lpstr>
      <vt:lpstr>Supported mode</vt:lpstr>
      <vt:lpstr>How it went</vt:lpstr>
      <vt:lpstr>Previous online learning experience</vt:lpstr>
      <vt:lpstr>Comparing quiz submision</vt:lpstr>
      <vt:lpstr>Comparing quiz scores</vt:lpstr>
      <vt:lpstr>What we learned</vt:lpstr>
      <vt:lpstr>What we learned about the participants</vt:lpstr>
      <vt:lpstr>Futurelearn at Warwick</vt:lpstr>
      <vt:lpstr>Futurelearn global statistics (2014-15)</vt:lpstr>
      <vt:lpstr>Researching MOOC pedagogy</vt:lpstr>
      <vt:lpstr>Does it really add up? </vt:lpstr>
      <vt:lpstr>Pedagogy – what pedagogy?</vt:lpstr>
      <vt:lpstr>Some specific teaching and learning issues</vt:lpstr>
      <vt:lpstr>Stuff we’ve looked at: support</vt:lpstr>
      <vt:lpstr>Stuff we’ve looked at: flexibility</vt:lpstr>
      <vt:lpstr>Things we’ve found: student engagement</vt:lpstr>
      <vt:lpstr>Stuff we’ve looked at: self-regulation</vt:lpstr>
      <vt:lpstr>Where next?</vt:lpstr>
      <vt:lpstr>Video in online learning – what have we learnt from MOOCs?</vt:lpstr>
      <vt:lpstr>Video in online learning – what have we learnt from MOOCs?</vt:lpstr>
      <vt:lpstr>Video in online learning – what have we learnt from MOOCs?</vt:lpstr>
      <vt:lpstr>MOOCs &amp; Self-Regulation</vt:lpstr>
      <vt:lpstr>Problem Statement</vt:lpstr>
      <vt:lpstr>Research questions </vt:lpstr>
      <vt:lpstr>Self-regulated learning</vt:lpstr>
      <vt:lpstr> Dimensions of Self-regulated learning</vt:lpstr>
      <vt:lpstr> Goal setting </vt:lpstr>
      <vt:lpstr>Time management </vt:lpstr>
      <vt:lpstr>Help seeking </vt:lpstr>
      <vt:lpstr>Task strategies </vt:lpstr>
      <vt:lpstr>Environment structuring </vt:lpstr>
      <vt:lpstr>Self-evaluation </vt:lpstr>
      <vt:lpstr>Procedure</vt:lpstr>
      <vt:lpstr>eLDa Tool – Novelty of the Research</vt:lpstr>
      <vt:lpstr>Support &amp; Motivational Incentives</vt:lpstr>
      <vt:lpstr>Instrument </vt:lpstr>
      <vt:lpstr>Result 1 : Learners’ SRL Dimensions</vt:lpstr>
      <vt:lpstr>Result 2 : Learners’ SRL Dimensions</vt:lpstr>
      <vt:lpstr>Result 3 : SRL Comparison</vt:lpstr>
      <vt:lpstr>PowerPoint Presentation</vt:lpstr>
      <vt:lpstr>References</vt:lpstr>
      <vt:lpstr>Some possible discussion questions</vt:lpstr>
    </vt:vector>
  </TitlesOfParts>
  <Company>WBS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TEL Research Group MOOCs</dc:title>
  <dc:creator>Powell, Dot</dc:creator>
  <cp:lastModifiedBy>Michael Hammond</cp:lastModifiedBy>
  <cp:revision>6</cp:revision>
  <cp:lastPrinted>2001-12-07T16:14:49Z</cp:lastPrinted>
  <dcterms:created xsi:type="dcterms:W3CDTF">2016-05-13T07:41:50Z</dcterms:created>
  <dcterms:modified xsi:type="dcterms:W3CDTF">2016-05-27T15:29:49Z</dcterms:modified>
</cp:coreProperties>
</file>