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1"/>
    <p:sldMasterId id="2147483686" r:id="rId2"/>
  </p:sldMasterIdLst>
  <p:handoutMasterIdLst>
    <p:handoutMasterId r:id="rId20"/>
  </p:handoutMasterIdLst>
  <p:sldIdLst>
    <p:sldId id="256" r:id="rId3"/>
    <p:sldId id="257" r:id="rId4"/>
    <p:sldId id="290" r:id="rId5"/>
    <p:sldId id="266" r:id="rId6"/>
    <p:sldId id="269" r:id="rId7"/>
    <p:sldId id="267" r:id="rId8"/>
    <p:sldId id="286" r:id="rId9"/>
    <p:sldId id="287" r:id="rId10"/>
    <p:sldId id="281" r:id="rId11"/>
    <p:sldId id="288" r:id="rId12"/>
    <p:sldId id="282" r:id="rId13"/>
    <p:sldId id="289" r:id="rId14"/>
    <p:sldId id="292" r:id="rId15"/>
    <p:sldId id="293" r:id="rId16"/>
    <p:sldId id="294" r:id="rId17"/>
    <p:sldId id="295" r:id="rId18"/>
    <p:sldId id="291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12" d="100"/>
          <a:sy n="112" d="100"/>
        </p:scale>
        <p:origin x="-1544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EFE9F6-E11E-D943-96B3-B558793C7FD6}" type="datetimeFigureOut">
              <a:rPr lang="en-US" smtClean="0"/>
              <a:t>18/07/18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D6425D-541A-6943-9545-1E983F7FAD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046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8E03-0D17-BE49-B257-6766BE482D97}" type="datetimeFigureOut">
              <a:rPr lang="en-US" smtClean="0"/>
              <a:t>18/07/18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9066-ED9B-5042-81AF-1B3C8F6A4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862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8E03-0D17-BE49-B257-6766BE482D97}" type="datetimeFigureOut">
              <a:rPr lang="en-US" smtClean="0"/>
              <a:t>18/07/18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9066-ED9B-5042-81AF-1B3C8F6A4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017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8E03-0D17-BE49-B257-6766BE482D97}" type="datetimeFigureOut">
              <a:rPr lang="en-US" smtClean="0"/>
              <a:t>18/07/18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9066-ED9B-5042-81AF-1B3C8F6A4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102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8E03-0D17-BE49-B257-6766BE482D97}" type="datetimeFigureOut">
              <a:rPr lang="en-US" smtClean="0"/>
              <a:t>18/07/18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9066-ED9B-5042-81AF-1B3C8F6A4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7273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8E03-0D17-BE49-B257-6766BE482D97}" type="datetimeFigureOut">
              <a:rPr lang="en-US" smtClean="0"/>
              <a:t>18/07/18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9066-ED9B-5042-81AF-1B3C8F6A41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8E03-0D17-BE49-B257-6766BE482D97}" type="datetimeFigureOut">
              <a:rPr lang="en-US" smtClean="0"/>
              <a:t>18/07/18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9066-ED9B-5042-81AF-1B3C8F6A41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8E03-0D17-BE49-B257-6766BE482D97}" type="datetimeFigureOut">
              <a:rPr lang="en-US" smtClean="0"/>
              <a:t>18/07/18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9066-ED9B-5042-81AF-1B3C8F6A41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8E03-0D17-BE49-B257-6766BE482D97}" type="datetimeFigureOut">
              <a:rPr lang="en-US" smtClean="0"/>
              <a:t>18/07/18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9066-ED9B-5042-81AF-1B3C8F6A41E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8E03-0D17-BE49-B257-6766BE482D97}" type="datetimeFigureOut">
              <a:rPr lang="en-US" smtClean="0"/>
              <a:t>18/07/18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9066-ED9B-5042-81AF-1B3C8F6A41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8E03-0D17-BE49-B257-6766BE482D97}" type="datetimeFigureOut">
              <a:rPr lang="en-US" smtClean="0"/>
              <a:t>18/07/18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9066-ED9B-5042-81AF-1B3C8F6A41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8E03-0D17-BE49-B257-6766BE482D97}" type="datetimeFigureOut">
              <a:rPr lang="en-US" smtClean="0"/>
              <a:t>18/07/18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9066-ED9B-5042-81AF-1B3C8F6A41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8E03-0D17-BE49-B257-6766BE482D97}" type="datetimeFigureOut">
              <a:rPr lang="en-US" smtClean="0"/>
              <a:t>18/07/18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9066-ED9B-5042-81AF-1B3C8F6A4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59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8E03-0D17-BE49-B257-6766BE482D97}" type="datetimeFigureOut">
              <a:rPr lang="en-US" smtClean="0"/>
              <a:t>18/07/18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9066-ED9B-5042-81AF-1B3C8F6A41E7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8E03-0D17-BE49-B257-6766BE482D97}" type="datetimeFigureOut">
              <a:rPr lang="en-US" smtClean="0"/>
              <a:t>18/07/18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9066-ED9B-5042-81AF-1B3C8F6A41E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8E03-0D17-BE49-B257-6766BE482D97}" type="datetimeFigureOut">
              <a:rPr lang="en-US" smtClean="0"/>
              <a:t>18/07/18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9066-ED9B-5042-81AF-1B3C8F6A41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8E03-0D17-BE49-B257-6766BE482D97}" type="datetimeFigureOut">
              <a:rPr lang="en-US" smtClean="0"/>
              <a:t>18/07/18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9066-ED9B-5042-81AF-1B3C8F6A41E7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8E03-0D17-BE49-B257-6766BE482D97}" type="datetimeFigureOut">
              <a:rPr lang="en-US" smtClean="0"/>
              <a:t>18/07/18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9066-ED9B-5042-81AF-1B3C8F6A4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579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8E03-0D17-BE49-B257-6766BE482D97}" type="datetimeFigureOut">
              <a:rPr lang="en-US" smtClean="0"/>
              <a:t>18/07/18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9066-ED9B-5042-81AF-1B3C8F6A4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044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8E03-0D17-BE49-B257-6766BE482D97}" type="datetimeFigureOut">
              <a:rPr lang="en-US" smtClean="0"/>
              <a:t>18/07/18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9066-ED9B-5042-81AF-1B3C8F6A4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554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8E03-0D17-BE49-B257-6766BE482D97}" type="datetimeFigureOut">
              <a:rPr lang="en-US" smtClean="0"/>
              <a:t>18/07/18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9066-ED9B-5042-81AF-1B3C8F6A4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958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8E03-0D17-BE49-B257-6766BE482D97}" type="datetimeFigureOut">
              <a:rPr lang="en-US" smtClean="0"/>
              <a:t>18/07/18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9066-ED9B-5042-81AF-1B3C8F6A4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871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8E03-0D17-BE49-B257-6766BE482D97}" type="datetimeFigureOut">
              <a:rPr lang="en-US" smtClean="0"/>
              <a:t>18/07/18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9066-ED9B-5042-81AF-1B3C8F6A4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638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38E03-0D17-BE49-B257-6766BE482D97}" type="datetimeFigureOut">
              <a:rPr lang="en-US" smtClean="0"/>
              <a:t>18/07/18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9066-ED9B-5042-81AF-1B3C8F6A4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240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38E03-0D17-BE49-B257-6766BE482D97}" type="datetimeFigureOut">
              <a:rPr lang="en-US" smtClean="0"/>
              <a:t>18/07/18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BE9066-ED9B-5042-81AF-1B3C8F6A4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469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98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1"/>
            <a:ext cx="8348137" cy="1141216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7839508" cy="8031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Theorising and technology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076403E-430B-2942-A1B7-F4C2C8C7D93D}" type="datetimeFigureOut">
              <a:rPr lang="en-US" smtClean="0"/>
              <a:t>18/07/18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E141A1B-10D1-2E44-81D5-1A54DAB13B5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Theory, technology and education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Cristina Costa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Michael </a:t>
            </a:r>
            <a:r>
              <a:rPr lang="en-US" dirty="0" smtClean="0">
                <a:solidFill>
                  <a:schemeClr val="tx1"/>
                </a:solidFill>
              </a:rPr>
              <a:t>Hammond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Sarah </a:t>
            </a:r>
            <a:r>
              <a:rPr lang="en-US" dirty="0" err="1" smtClean="0">
                <a:solidFill>
                  <a:schemeClr val="tx1"/>
                </a:solidFill>
              </a:rPr>
              <a:t>Younie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57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77236" y="1474229"/>
            <a:ext cx="7408333" cy="3676675"/>
          </a:xfrm>
        </p:spPr>
        <p:txBody>
          <a:bodyPr>
            <a:normAutofit fontScale="55000" lnSpcReduction="20000"/>
          </a:bodyPr>
          <a:lstStyle/>
          <a:p>
            <a:r>
              <a:rPr lang="en-US" sz="5600" dirty="0" smtClean="0"/>
              <a:t>We could have filled several editions (47)</a:t>
            </a:r>
          </a:p>
          <a:p>
            <a:r>
              <a:rPr lang="en-US" sz="5600" dirty="0" smtClean="0"/>
              <a:t>Some </a:t>
            </a:r>
            <a:r>
              <a:rPr lang="en-US" sz="5600" dirty="0"/>
              <a:t>i</a:t>
            </a:r>
            <a:r>
              <a:rPr lang="en-US" sz="5600" dirty="0" smtClean="0"/>
              <a:t>nconsistency in </a:t>
            </a:r>
            <a:r>
              <a:rPr lang="en-US" sz="5600" dirty="0"/>
              <a:t>our </a:t>
            </a:r>
            <a:r>
              <a:rPr lang="en-US" sz="5600" dirty="0" smtClean="0"/>
              <a:t>reviews but around half would have been workable, other were </a:t>
            </a:r>
            <a:r>
              <a:rPr lang="en-US" sz="5600" dirty="0"/>
              <a:t>too descriptive, framework heavy in uncritical way </a:t>
            </a:r>
            <a:endParaRPr lang="en-US" sz="5600" dirty="0" smtClean="0"/>
          </a:p>
          <a:p>
            <a:r>
              <a:rPr lang="en-US" sz="5600" dirty="0" smtClean="0"/>
              <a:t>Eclectic approaches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found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263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805356"/>
            <a:ext cx="7408333" cy="3450696"/>
          </a:xfrm>
        </p:spPr>
        <p:txBody>
          <a:bodyPr/>
          <a:lstStyle/>
          <a:p>
            <a:r>
              <a:rPr lang="en-US" dirty="0" smtClean="0"/>
              <a:t>A mix so some very good ones missed out</a:t>
            </a:r>
          </a:p>
          <a:p>
            <a:r>
              <a:rPr lang="en-US" dirty="0" smtClean="0"/>
              <a:t>Two broadly interested in narrative</a:t>
            </a:r>
          </a:p>
          <a:p>
            <a:r>
              <a:rPr lang="en-US" dirty="0" smtClean="0"/>
              <a:t>Two ‘very theoretical’</a:t>
            </a:r>
          </a:p>
          <a:p>
            <a:r>
              <a:rPr lang="en-US" dirty="0"/>
              <a:t>R</a:t>
            </a:r>
            <a:r>
              <a:rPr lang="en-US" dirty="0" smtClean="0"/>
              <a:t>est more standard social science eg critical application of ANT, Bourdieu, identity, CHAT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These offered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123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81350" y="1904332"/>
            <a:ext cx="7408333" cy="3450696"/>
          </a:xfrm>
        </p:spPr>
        <p:txBody>
          <a:bodyPr>
            <a:normAutofit/>
          </a:bodyPr>
          <a:lstStyle/>
          <a:p>
            <a:r>
              <a:rPr lang="en-US" dirty="0" smtClean="0"/>
              <a:t>Stronger interest in theory than anticipated but we can all have good careers without theorising that much</a:t>
            </a:r>
          </a:p>
          <a:p>
            <a:r>
              <a:rPr lang="en-US" dirty="0" smtClean="0"/>
              <a:t>Eclecticism </a:t>
            </a:r>
            <a:r>
              <a:rPr lang="mr-IN" dirty="0" smtClean="0"/>
              <a:t>–</a:t>
            </a:r>
            <a:r>
              <a:rPr lang="en-US" dirty="0" smtClean="0"/>
              <a:t>where will this lead?</a:t>
            </a:r>
          </a:p>
          <a:p>
            <a:r>
              <a:rPr lang="en-US" dirty="0" smtClean="0"/>
              <a:t>Researchers find it difficult to say how or why </a:t>
            </a:r>
            <a:r>
              <a:rPr lang="en-GB" dirty="0" smtClean="0"/>
              <a:t>they went for one framework over another</a:t>
            </a:r>
          </a:p>
          <a:p>
            <a:r>
              <a:rPr lang="en-GB" dirty="0" smtClean="0"/>
              <a:t>The value of theory needs to be made and remade</a:t>
            </a:r>
          </a:p>
          <a:p>
            <a:endParaRPr lang="en-GB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Reflections on the process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7084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65897" y="1700208"/>
            <a:ext cx="7408333" cy="3450696"/>
          </a:xfrm>
        </p:spPr>
        <p:txBody>
          <a:bodyPr/>
          <a:lstStyle/>
          <a:p>
            <a:r>
              <a:rPr lang="en-US" dirty="0" smtClean="0"/>
              <a:t>Using Bernstein’s </a:t>
            </a:r>
            <a:r>
              <a:rPr lang="en-US" dirty="0"/>
              <a:t>pedagogic discourse </a:t>
            </a:r>
            <a:r>
              <a:rPr lang="en-US" dirty="0" smtClean="0"/>
              <a:t>to throw light on </a:t>
            </a:r>
            <a:r>
              <a:rPr lang="en-US" dirty="0" err="1" smtClean="0"/>
              <a:t>ipad</a:t>
            </a:r>
            <a:r>
              <a:rPr lang="en-US" dirty="0" smtClean="0"/>
              <a:t> lessons </a:t>
            </a:r>
            <a:r>
              <a:rPr lang="mr-IN" dirty="0" smtClean="0"/>
              <a:t>–</a:t>
            </a:r>
            <a:r>
              <a:rPr lang="en-US" dirty="0" smtClean="0"/>
              <a:t> Neil Ingram </a:t>
            </a:r>
          </a:p>
          <a:p>
            <a:r>
              <a:rPr lang="en-US" dirty="0" smtClean="0"/>
              <a:t>A framework for looking at technology adoption </a:t>
            </a:r>
            <a:r>
              <a:rPr lang="mr-IN" dirty="0" smtClean="0"/>
              <a:t>–</a:t>
            </a:r>
            <a:r>
              <a:rPr lang="en-US" dirty="0" smtClean="0"/>
              <a:t> Robert O’Toole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theory work for 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651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75465"/>
            <a:ext cx="7408333" cy="3450696"/>
          </a:xfrm>
        </p:spPr>
        <p:txBody>
          <a:bodyPr/>
          <a:lstStyle/>
          <a:p>
            <a:r>
              <a:rPr lang="en-US" dirty="0" smtClean="0"/>
              <a:t>What for you is theory?</a:t>
            </a:r>
          </a:p>
          <a:p>
            <a:r>
              <a:rPr lang="en-US" dirty="0" smtClean="0"/>
              <a:t>In your work how and where do you use theory?</a:t>
            </a:r>
          </a:p>
          <a:p>
            <a:r>
              <a:rPr lang="en-US" dirty="0" smtClean="0"/>
              <a:t>Where did this ‘theory’ come from?</a:t>
            </a:r>
          </a:p>
          <a:p>
            <a:r>
              <a:rPr lang="en-US" dirty="0" smtClean="0"/>
              <a:t>What does it allow? What does it constrain?</a:t>
            </a:r>
          </a:p>
          <a:p>
            <a:r>
              <a:rPr lang="en-US" dirty="0" smtClean="0"/>
              <a:t>(How has </a:t>
            </a:r>
            <a:r>
              <a:rPr lang="en-US" smtClean="0"/>
              <a:t>your work </a:t>
            </a:r>
            <a:r>
              <a:rPr lang="en-US" dirty="0" smtClean="0"/>
              <a:t>moved on from last time)</a:t>
            </a:r>
          </a:p>
          <a:p>
            <a:r>
              <a:rPr lang="en-US" dirty="0" smtClean="0"/>
              <a:t>Where is theory going?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 and theory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587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20826"/>
            <a:ext cx="7408333" cy="3450696"/>
          </a:xfrm>
        </p:spPr>
        <p:txBody>
          <a:bodyPr/>
          <a:lstStyle/>
          <a:p>
            <a:r>
              <a:rPr lang="en-US" dirty="0" smtClean="0"/>
              <a:t>Theory and theorising in the Social Science: the value of the bigger picture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 Murphy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016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64125"/>
            <a:ext cx="8024849" cy="3450696"/>
          </a:xfrm>
        </p:spPr>
        <p:txBody>
          <a:bodyPr/>
          <a:lstStyle/>
          <a:p>
            <a:r>
              <a:rPr lang="en-US" dirty="0" smtClean="0"/>
              <a:t>What is next </a:t>
            </a:r>
            <a:r>
              <a:rPr lang="en-US" dirty="0" smtClean="0"/>
              <a:t>for theory?</a:t>
            </a:r>
          </a:p>
          <a:p>
            <a:r>
              <a:rPr lang="en-US" dirty="0" smtClean="0"/>
              <a:t>How does theory move us on?</a:t>
            </a:r>
          </a:p>
          <a:p>
            <a:r>
              <a:rPr lang="en-US" dirty="0" smtClean="0"/>
              <a:t>What are implications of Big Data for theory?</a:t>
            </a:r>
          </a:p>
          <a:p>
            <a:r>
              <a:rPr lang="en-US" dirty="0" smtClean="0"/>
              <a:t>What about Interdisciplinarity?</a:t>
            </a:r>
            <a:endParaRPr lang="en-US" dirty="0"/>
          </a:p>
          <a:p>
            <a:r>
              <a:rPr lang="en-US" dirty="0" smtClean="0"/>
              <a:t>How do we describe theorising?</a:t>
            </a:r>
          </a:p>
          <a:p>
            <a:r>
              <a:rPr lang="en-US" dirty="0" smtClean="0"/>
              <a:t>Are we as </a:t>
            </a:r>
            <a:r>
              <a:rPr lang="en-US" dirty="0" err="1" smtClean="0"/>
              <a:t>untheoretical</a:t>
            </a:r>
            <a:r>
              <a:rPr lang="en-US" dirty="0" smtClean="0"/>
              <a:t> as we are sometimes painted?</a:t>
            </a:r>
          </a:p>
          <a:p>
            <a:r>
              <a:rPr lang="en-US" dirty="0" smtClean="0"/>
              <a:t>How do we join the research up?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points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5684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43804" y="792989"/>
            <a:ext cx="7408333" cy="5875062"/>
          </a:xfrm>
        </p:spPr>
        <p:txBody>
          <a:bodyPr>
            <a:normAutofit fontScale="40000" lnSpcReduction="20000"/>
          </a:bodyPr>
          <a:lstStyle/>
          <a:p>
            <a:r>
              <a:rPr lang="en-US" sz="5600" dirty="0" smtClean="0"/>
              <a:t>One we went with covered:</a:t>
            </a:r>
          </a:p>
          <a:p>
            <a:pPr lvl="1"/>
            <a:r>
              <a:rPr lang="en-US" sz="5400" dirty="0" smtClean="0"/>
              <a:t> Algorithmic Culture, Networked Learning </a:t>
            </a:r>
          </a:p>
          <a:p>
            <a:pPr lvl="1"/>
            <a:r>
              <a:rPr lang="en-US" sz="5400" dirty="0" smtClean="0"/>
              <a:t>Engaging with Bourdieu’s theory practice: An empirical tool for understanding inequality in children and young peoples’ technology practice	</a:t>
            </a:r>
          </a:p>
          <a:p>
            <a:pPr lvl="1"/>
            <a:r>
              <a:rPr lang="en-US" sz="5400" dirty="0" smtClean="0"/>
              <a:t>Internet of Toys in early childhood education: A social ecological exploration	</a:t>
            </a:r>
          </a:p>
          <a:p>
            <a:pPr lvl="1"/>
            <a:r>
              <a:rPr lang="en-US" sz="5400" dirty="0" smtClean="0"/>
              <a:t>When theories fail: applying Valsiner’s Zones to adolescent girls’ use of digital technologies</a:t>
            </a:r>
          </a:p>
          <a:p>
            <a:pPr lvl="1"/>
            <a:r>
              <a:rPr lang="en-US" sz="5400" dirty="0" smtClean="0"/>
              <a:t>Re-theorizing effective use of digital technology with activity theory</a:t>
            </a:r>
          </a:p>
          <a:p>
            <a:pPr lvl="1"/>
            <a:r>
              <a:rPr lang="en-US" sz="5400" dirty="0" smtClean="0"/>
              <a:t>Breaking out, finding information and making presentations: theorising learner identities in assemblages of teaching and learning with technology</a:t>
            </a:r>
          </a:p>
          <a:p>
            <a:pPr lvl="1"/>
            <a:r>
              <a:rPr lang="en-US" sz="5400" dirty="0" smtClean="0"/>
              <a:t>Critical Interaction: Toward a New Theoretical Approach to </a:t>
            </a:r>
            <a:r>
              <a:rPr lang="en-US" sz="5400" dirty="0" err="1" smtClean="0"/>
              <a:t>Writerly</a:t>
            </a:r>
            <a:r>
              <a:rPr lang="en-US" sz="5400" dirty="0" smtClean="0"/>
              <a:t> Online Instruction</a:t>
            </a:r>
          </a:p>
          <a:p>
            <a:pPr lvl="1"/>
            <a:r>
              <a:rPr lang="en-US" sz="5400" dirty="0" smtClean="0"/>
              <a:t>Does technology flatten authenticity? Exploring the effective use of </a:t>
            </a:r>
            <a:r>
              <a:rPr lang="en-US" sz="5400" dirty="0" err="1" smtClean="0"/>
              <a:t>narratology</a:t>
            </a:r>
            <a:r>
              <a:rPr lang="en-US" sz="5400" dirty="0" smtClean="0"/>
              <a:t> in digital mediums.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0957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9316" y="1651853"/>
            <a:ext cx="7408333" cy="3978899"/>
          </a:xfrm>
        </p:spPr>
        <p:txBody>
          <a:bodyPr>
            <a:normAutofit/>
          </a:bodyPr>
          <a:lstStyle/>
          <a:p>
            <a:pPr marL="301943" lvl="1" indent="0">
              <a:buNone/>
            </a:pPr>
            <a:r>
              <a:rPr lang="en-US" dirty="0" smtClean="0"/>
              <a:t>Morning</a:t>
            </a:r>
          </a:p>
          <a:p>
            <a:pPr lvl="1"/>
            <a:r>
              <a:rPr lang="en-US" dirty="0" smtClean="0"/>
              <a:t>Theory in educational technology: picking it up again</a:t>
            </a:r>
          </a:p>
          <a:p>
            <a:pPr lvl="1"/>
            <a:r>
              <a:rPr lang="en-US" dirty="0" smtClean="0"/>
              <a:t>Reflections on preparing a special edition on theory</a:t>
            </a:r>
          </a:p>
          <a:p>
            <a:pPr lvl="1"/>
            <a:r>
              <a:rPr lang="en-US" dirty="0" smtClean="0"/>
              <a:t>Neil and Robert and their use of theory</a:t>
            </a:r>
          </a:p>
          <a:p>
            <a:pPr lvl="1"/>
            <a:r>
              <a:rPr lang="en-US" dirty="0" smtClean="0"/>
              <a:t>Your use of theory </a:t>
            </a:r>
          </a:p>
          <a:p>
            <a:pPr marL="301943" lvl="1" indent="0">
              <a:buNone/>
            </a:pPr>
            <a:r>
              <a:rPr lang="en-US" dirty="0" smtClean="0"/>
              <a:t>After Lunch</a:t>
            </a:r>
            <a:endParaRPr lang="en-US" dirty="0"/>
          </a:p>
          <a:p>
            <a:pPr lvl="1"/>
            <a:r>
              <a:rPr lang="en-US" dirty="0" smtClean="0"/>
              <a:t>Theory and theorising in social science: Mark Murphy</a:t>
            </a:r>
          </a:p>
          <a:p>
            <a:pPr lvl="1"/>
            <a:r>
              <a:rPr lang="en-US" dirty="0" smtClean="0"/>
              <a:t>Panel discussion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What we are doing today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1530079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36290"/>
            <a:ext cx="7408333" cy="3450696"/>
          </a:xfrm>
        </p:spPr>
        <p:txBody>
          <a:bodyPr/>
          <a:lstStyle/>
          <a:p>
            <a:r>
              <a:rPr lang="en-US" dirty="0" smtClean="0"/>
              <a:t>Many different associations with theory</a:t>
            </a:r>
          </a:p>
          <a:p>
            <a:r>
              <a:rPr lang="en-US" dirty="0" smtClean="0"/>
              <a:t>The are several dimensions to theory </a:t>
            </a:r>
          </a:p>
          <a:p>
            <a:r>
              <a:rPr lang="en-US" dirty="0" smtClean="0"/>
              <a:t>Theory comes with opportunities and difficulties</a:t>
            </a:r>
          </a:p>
          <a:p>
            <a:r>
              <a:rPr lang="en-US" dirty="0" smtClean="0"/>
              <a:t>Theory and technology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did we decide before?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62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626231"/>
            <a:ext cx="7408333" cy="3688978"/>
          </a:xfrm>
        </p:spPr>
        <p:txBody>
          <a:bodyPr>
            <a:normAutofit/>
          </a:bodyPr>
          <a:lstStyle/>
          <a:p>
            <a:r>
              <a:rPr lang="en-GB" dirty="0" smtClean="0"/>
              <a:t>Many different associations (eg Abend, 2008)</a:t>
            </a:r>
          </a:p>
          <a:p>
            <a:r>
              <a:rPr lang="en-GB" i="1" dirty="0" smtClean="0"/>
              <a:t>exploring </a:t>
            </a:r>
            <a:r>
              <a:rPr lang="en-GB" i="1" dirty="0"/>
              <a:t>the meaning of a particular social phenomenon; the study of key thinkers; </a:t>
            </a:r>
            <a:r>
              <a:rPr lang="en-GB" dirty="0"/>
              <a:t>and</a:t>
            </a:r>
            <a:r>
              <a:rPr lang="en-GB" i="1" dirty="0"/>
              <a:t> how to look at, grasp, and represent the </a:t>
            </a:r>
            <a:r>
              <a:rPr lang="en-GB" i="1" dirty="0" smtClean="0"/>
              <a:t>world</a:t>
            </a:r>
            <a:r>
              <a:rPr lang="en-GB" dirty="0" smtClean="0"/>
              <a:t>; </a:t>
            </a:r>
            <a:r>
              <a:rPr lang="en-GB" i="1" dirty="0" smtClean="0"/>
              <a:t>can be </a:t>
            </a:r>
            <a:r>
              <a:rPr lang="en-GB" i="1" dirty="0"/>
              <a:t> </a:t>
            </a:r>
            <a:r>
              <a:rPr lang="en-US" i="1" dirty="0" smtClean="0"/>
              <a:t>normative </a:t>
            </a:r>
            <a:r>
              <a:rPr lang="en-US" i="1" dirty="0"/>
              <a:t>and </a:t>
            </a:r>
            <a:r>
              <a:rPr lang="en-US" i="1" dirty="0" smtClean="0"/>
              <a:t>have </a:t>
            </a:r>
            <a:r>
              <a:rPr lang="en-US" i="1" dirty="0"/>
              <a:t>a </a:t>
            </a:r>
            <a:r>
              <a:rPr lang="en-GB" i="1" dirty="0"/>
              <a:t>meta </a:t>
            </a:r>
            <a:r>
              <a:rPr lang="en-GB" i="1" dirty="0" smtClean="0"/>
              <a:t>dimension</a:t>
            </a:r>
            <a:r>
              <a:rPr lang="en-GB" dirty="0" smtClean="0"/>
              <a:t>. </a:t>
            </a:r>
          </a:p>
          <a:p>
            <a:r>
              <a:rPr lang="en-GB" dirty="0" smtClean="0"/>
              <a:t>Core to theorising is explanation (Martindale, 1960) based on abstracting key issues and how things fit together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Theory?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881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88375" y="1734807"/>
            <a:ext cx="7408333" cy="345069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Theory on a spectrum with dimensions including: </a:t>
            </a:r>
          </a:p>
          <a:p>
            <a:r>
              <a:rPr lang="en-GB" dirty="0" smtClean="0"/>
              <a:t>prescriptive - descriptive</a:t>
            </a:r>
          </a:p>
          <a:p>
            <a:r>
              <a:rPr lang="en-GB" dirty="0" smtClean="0"/>
              <a:t>agency -  structure </a:t>
            </a:r>
          </a:p>
          <a:p>
            <a:r>
              <a:rPr lang="en-GB" dirty="0"/>
              <a:t>t</a:t>
            </a:r>
            <a:r>
              <a:rPr lang="en-GB" dirty="0" smtClean="0"/>
              <a:t>op down - bottom up</a:t>
            </a:r>
          </a:p>
          <a:p>
            <a:r>
              <a:rPr lang="en-GB" dirty="0" smtClean="0"/>
              <a:t>sensitising – predictive</a:t>
            </a:r>
          </a:p>
          <a:p>
            <a:r>
              <a:rPr lang="en-GB" dirty="0" smtClean="0"/>
              <a:t>parsimony - fidelity </a:t>
            </a:r>
          </a:p>
          <a:p>
            <a:r>
              <a:rPr lang="en-GB" dirty="0" smtClean="0"/>
              <a:t>local (substantive) – formal</a:t>
            </a:r>
          </a:p>
          <a:p>
            <a:r>
              <a:rPr lang="en-GB" dirty="0" smtClean="0"/>
              <a:t>small – grand 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Dimensions to theory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998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88375" y="1709065"/>
            <a:ext cx="7408333" cy="3450696"/>
          </a:xfrm>
        </p:spPr>
        <p:txBody>
          <a:bodyPr/>
          <a:lstStyle/>
          <a:p>
            <a:pPr lvl="0"/>
            <a:r>
              <a:rPr lang="en-GB" dirty="0" smtClean="0"/>
              <a:t>Practical (‘nothing so practical as a good theory’) </a:t>
            </a:r>
            <a:r>
              <a:rPr lang="en-GB" dirty="0" err="1"/>
              <a:t>generalisable</a:t>
            </a:r>
            <a:r>
              <a:rPr lang="en-GB" dirty="0"/>
              <a:t> / </a:t>
            </a:r>
            <a:r>
              <a:rPr lang="en-GB" dirty="0" smtClean="0"/>
              <a:t>transferable / </a:t>
            </a:r>
            <a:r>
              <a:rPr lang="en-GB" dirty="0"/>
              <a:t>‘</a:t>
            </a:r>
            <a:r>
              <a:rPr lang="en-GB" dirty="0" err="1"/>
              <a:t>appliable</a:t>
            </a:r>
            <a:r>
              <a:rPr lang="en-GB" dirty="0"/>
              <a:t>’ </a:t>
            </a:r>
            <a:endParaRPr lang="en-GB" dirty="0" smtClean="0"/>
          </a:p>
          <a:p>
            <a:pPr lvl="0"/>
            <a:r>
              <a:rPr lang="en-GB" dirty="0"/>
              <a:t>W</a:t>
            </a:r>
            <a:r>
              <a:rPr lang="en-GB" dirty="0" smtClean="0"/>
              <a:t>ays </a:t>
            </a:r>
            <a:r>
              <a:rPr lang="en-GB" dirty="0"/>
              <a:t>of </a:t>
            </a:r>
            <a:r>
              <a:rPr lang="en-GB" dirty="0" smtClean="0"/>
              <a:t>seeing / unsettling a view of the world </a:t>
            </a:r>
          </a:p>
          <a:p>
            <a:pPr lvl="0"/>
            <a:r>
              <a:rPr lang="en-GB" dirty="0" smtClean="0"/>
              <a:t>Natural step in research </a:t>
            </a:r>
            <a:r>
              <a:rPr lang="en-GB" dirty="0"/>
              <a:t>/ </a:t>
            </a:r>
            <a:r>
              <a:rPr lang="en-GB" dirty="0" smtClean="0"/>
              <a:t>interesting </a:t>
            </a:r>
            <a:r>
              <a:rPr lang="en-GB" dirty="0"/>
              <a:t>in its own right</a:t>
            </a:r>
          </a:p>
          <a:p>
            <a:pPr lvl="0"/>
            <a:r>
              <a:rPr lang="en-GB" dirty="0"/>
              <a:t>Creates the conversation in the discipline and between </a:t>
            </a:r>
            <a:r>
              <a:rPr lang="en-GB" dirty="0" smtClean="0"/>
              <a:t>disciplines</a:t>
            </a:r>
          </a:p>
          <a:p>
            <a:pPr lvl="0"/>
            <a:r>
              <a:rPr lang="en-GB" dirty="0" smtClean="0"/>
              <a:t>Supports higher order thinking (Vygotsky)</a:t>
            </a:r>
            <a:endParaRPr lang="en-GB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Theory?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782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88576" y="1711548"/>
            <a:ext cx="7408333" cy="3450696"/>
          </a:xfrm>
        </p:spPr>
        <p:txBody>
          <a:bodyPr>
            <a:normAutofit/>
          </a:bodyPr>
          <a:lstStyle/>
          <a:p>
            <a:pPr lvl="0"/>
            <a:r>
              <a:rPr lang="en-GB" dirty="0" smtClean="0"/>
              <a:t>Theory as a fetish</a:t>
            </a:r>
          </a:p>
          <a:p>
            <a:pPr lvl="0"/>
            <a:r>
              <a:rPr lang="en-GB" dirty="0" smtClean="0"/>
              <a:t>Theory games and discipline games</a:t>
            </a:r>
            <a:endParaRPr lang="en-GB" dirty="0"/>
          </a:p>
          <a:p>
            <a:pPr lvl="0"/>
            <a:r>
              <a:rPr lang="en-GB" dirty="0" smtClean="0"/>
              <a:t>Biased: white men with beards</a:t>
            </a:r>
          </a:p>
          <a:p>
            <a:pPr lvl="0"/>
            <a:r>
              <a:rPr lang="en-GB" dirty="0" smtClean="0"/>
              <a:t>Theory as distant</a:t>
            </a:r>
          </a:p>
          <a:p>
            <a:pPr lvl="0"/>
            <a:r>
              <a:rPr lang="en-GB" dirty="0" smtClean="0"/>
              <a:t>Theory as an identity</a:t>
            </a:r>
            <a:r>
              <a:rPr lang="mr-IN" dirty="0" smtClean="0"/>
              <a:t>…</a:t>
            </a:r>
            <a:r>
              <a:rPr lang="en-GB" dirty="0" smtClean="0"/>
              <a:t> for life</a:t>
            </a:r>
          </a:p>
          <a:p>
            <a:pPr lvl="0"/>
            <a:endParaRPr lang="en-GB" dirty="0" smtClean="0"/>
          </a:p>
          <a:p>
            <a:pPr lvl="0"/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 difficulties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4389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90928"/>
            <a:ext cx="7408333" cy="520598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Pluses</a:t>
            </a:r>
          </a:p>
          <a:p>
            <a:r>
              <a:rPr lang="en-US" dirty="0" smtClean="0"/>
              <a:t>Links well with practice</a:t>
            </a:r>
          </a:p>
          <a:p>
            <a:r>
              <a:rPr lang="en-US" dirty="0" smtClean="0"/>
              <a:t>Rich and diverse tradition</a:t>
            </a:r>
          </a:p>
          <a:p>
            <a:r>
              <a:rPr lang="en-US" dirty="0" smtClean="0"/>
              <a:t>Pragmatic</a:t>
            </a:r>
          </a:p>
          <a:p>
            <a:r>
              <a:rPr lang="en-US" dirty="0" smtClean="0"/>
              <a:t>Action oriented</a:t>
            </a:r>
          </a:p>
          <a:p>
            <a:pPr marL="0" indent="0">
              <a:buNone/>
            </a:pPr>
            <a:r>
              <a:rPr lang="en-US" dirty="0" smtClean="0"/>
              <a:t>Problems</a:t>
            </a:r>
          </a:p>
          <a:p>
            <a:r>
              <a:rPr lang="en-US" dirty="0" smtClean="0"/>
              <a:t>Overly descriptive eg case studies</a:t>
            </a:r>
          </a:p>
          <a:p>
            <a:r>
              <a:rPr lang="en-US" dirty="0" smtClean="0"/>
              <a:t>Surface Interdisciplinarity</a:t>
            </a:r>
          </a:p>
          <a:p>
            <a:r>
              <a:rPr lang="en-US" dirty="0" smtClean="0"/>
              <a:t>Distortion  by Big Data</a:t>
            </a:r>
          </a:p>
          <a:p>
            <a:r>
              <a:rPr lang="en-GB" dirty="0" smtClean="0"/>
              <a:t>Reductionist</a:t>
            </a:r>
          </a:p>
          <a:p>
            <a:pPr lvl="0"/>
            <a:r>
              <a:rPr lang="en-GB" dirty="0" smtClean="0"/>
              <a:t>Excessive </a:t>
            </a:r>
            <a:r>
              <a:rPr lang="en-GB" dirty="0"/>
              <a:t>optimism as a </a:t>
            </a:r>
            <a:r>
              <a:rPr lang="en-GB" dirty="0" smtClean="0"/>
              <a:t>stance </a:t>
            </a:r>
            <a:endParaRPr lang="en-GB" dirty="0"/>
          </a:p>
          <a:p>
            <a:pPr lvl="0"/>
            <a:r>
              <a:rPr lang="en-GB" dirty="0" smtClean="0"/>
              <a:t>Evaluation </a:t>
            </a:r>
            <a:r>
              <a:rPr lang="en-GB" dirty="0"/>
              <a:t>dominating over theorisation </a:t>
            </a:r>
            <a:endParaRPr lang="en-GB" dirty="0" smtClean="0"/>
          </a:p>
          <a:p>
            <a:pPr lvl="0"/>
            <a:r>
              <a:rPr lang="en-GB" dirty="0" smtClean="0"/>
              <a:t>Disassociation </a:t>
            </a:r>
            <a:r>
              <a:rPr lang="en-GB" dirty="0"/>
              <a:t>of pedagogical belief from research practice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Within technology research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467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72166" y="1652499"/>
            <a:ext cx="7408333" cy="345069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Theory and theorising:</a:t>
            </a:r>
          </a:p>
          <a:p>
            <a:pPr marL="0" indent="0">
              <a:buNone/>
            </a:pPr>
            <a:r>
              <a:rPr lang="en-US" dirty="0" smtClean="0"/>
              <a:t>A call for papers</a:t>
            </a:r>
          </a:p>
          <a:p>
            <a:r>
              <a:rPr lang="en-US" dirty="0"/>
              <a:t>Addressing a general concern </a:t>
            </a:r>
            <a:endParaRPr lang="en-US" dirty="0" smtClean="0"/>
          </a:p>
          <a:p>
            <a:r>
              <a:rPr lang="en-US" dirty="0" smtClean="0"/>
              <a:t>Identifying </a:t>
            </a:r>
            <a:r>
              <a:rPr lang="en-US" dirty="0"/>
              <a:t>theorising as a distinctive step in the research </a:t>
            </a:r>
            <a:r>
              <a:rPr lang="en-US" dirty="0" smtClean="0"/>
              <a:t>process</a:t>
            </a:r>
          </a:p>
          <a:p>
            <a:r>
              <a:rPr lang="en-US" dirty="0" smtClean="0"/>
              <a:t>Identifying </a:t>
            </a:r>
            <a:r>
              <a:rPr lang="en-US" dirty="0"/>
              <a:t>shifts in the use of theoretical </a:t>
            </a:r>
            <a:r>
              <a:rPr lang="en-US" dirty="0" smtClean="0"/>
              <a:t>frameworks </a:t>
            </a:r>
          </a:p>
          <a:p>
            <a:r>
              <a:rPr lang="en-US" dirty="0" smtClean="0"/>
              <a:t>Evaluating </a:t>
            </a:r>
            <a:r>
              <a:rPr lang="en-US" dirty="0"/>
              <a:t>different kinds of theoretical contribution in the field. </a:t>
            </a:r>
            <a:endParaRPr lang="en-US" dirty="0" smtClean="0"/>
          </a:p>
          <a:p>
            <a:r>
              <a:rPr lang="en-US" dirty="0" smtClean="0"/>
              <a:t>Where next?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Theory: a special edition in TPE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8511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2133</TotalTime>
  <Words>684</Words>
  <Application>Microsoft Macintosh PowerPoint</Application>
  <PresentationFormat>On-screen Show (4:3)</PresentationFormat>
  <Paragraphs>111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Custom Design</vt:lpstr>
      <vt:lpstr>Waveform</vt:lpstr>
      <vt:lpstr>Theory, technology and education</vt:lpstr>
      <vt:lpstr>What we are doing today </vt:lpstr>
      <vt:lpstr>What did we decide before?</vt:lpstr>
      <vt:lpstr>What is Theory?</vt:lpstr>
      <vt:lpstr>Dimensions to theory</vt:lpstr>
      <vt:lpstr>Why Theory?</vt:lpstr>
      <vt:lpstr>But difficulties</vt:lpstr>
      <vt:lpstr>Within technology research</vt:lpstr>
      <vt:lpstr>Theory: a special edition in TPE</vt:lpstr>
      <vt:lpstr>What we found</vt:lpstr>
      <vt:lpstr>These offered</vt:lpstr>
      <vt:lpstr>Reflections on the process</vt:lpstr>
      <vt:lpstr>How does theory work for me</vt:lpstr>
      <vt:lpstr>Me and theory</vt:lpstr>
      <vt:lpstr>Mark Murphy</vt:lpstr>
      <vt:lpstr>Final points </vt:lpstr>
      <vt:lpstr>PowerPoint Presentation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Theory, technology and education</dc:title>
  <dc:creator>Michael Hammond</dc:creator>
  <cp:lastModifiedBy>Michael Hammond</cp:lastModifiedBy>
  <cp:revision>45</cp:revision>
  <cp:lastPrinted>2018-07-03T14:11:50Z</cp:lastPrinted>
  <dcterms:created xsi:type="dcterms:W3CDTF">2017-08-21T13:30:11Z</dcterms:created>
  <dcterms:modified xsi:type="dcterms:W3CDTF">2018-07-18T11:22:06Z</dcterms:modified>
</cp:coreProperties>
</file>