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1" r:id="rId1"/>
  </p:sldMasterIdLst>
  <p:sldIdLst>
    <p:sldId id="256" r:id="rId2"/>
    <p:sldId id="261" r:id="rId3"/>
    <p:sldId id="263" r:id="rId4"/>
    <p:sldId id="257" r:id="rId5"/>
    <p:sldId id="258" r:id="rId6"/>
    <p:sldId id="262" r:id="rId7"/>
    <p:sldId id="264" r:id="rId8"/>
    <p:sldId id="259" r:id="rId9"/>
    <p:sldId id="26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8" d="100"/>
          <a:sy n="88" d="100"/>
        </p:scale>
        <p:origin x="-12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6538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5595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4136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5606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0835762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4460711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915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0388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7541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30/08/17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190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30/08/17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67783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30/08/17</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437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30/08/17</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2748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30/08/17</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4493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30/08/17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9750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35E72C73-2D91-4E12-BA25-F0AA0C03599B}" type="datetimeFigureOut">
              <a:rPr lang="en-US" smtClean="0"/>
              <a:t>30/08/17</a:t>
            </a:fld>
            <a:endParaRPr lang="en-US" dirty="0"/>
          </a:p>
        </p:txBody>
      </p:sp>
    </p:spTree>
    <p:extLst>
      <p:ext uri="{BB962C8B-B14F-4D97-AF65-F5344CB8AC3E}">
        <p14:creationId xmlns:p14="http://schemas.microsoft.com/office/powerpoint/2010/main" val="42843202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E451C3-0FF4-47C4-B829-773ADF60F88C}" type="datetimeFigureOut">
              <a:rPr lang="en-US" smtClean="0"/>
              <a:t>30/08/17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347282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9EC060-13FD-4FB0-AAA9-19E629EB366B}"/>
              </a:ext>
            </a:extLst>
          </p:cNvPr>
          <p:cNvSpPr>
            <a:spLocks noGrp="1"/>
          </p:cNvSpPr>
          <p:nvPr>
            <p:ph type="ctrTitle"/>
          </p:nvPr>
        </p:nvSpPr>
        <p:spPr/>
        <p:txBody>
          <a:bodyPr/>
          <a:lstStyle/>
          <a:p>
            <a:r>
              <a:rPr lang="en-GB" dirty="0"/>
              <a:t>Theorising Technology and Education</a:t>
            </a:r>
          </a:p>
        </p:txBody>
      </p:sp>
      <p:sp>
        <p:nvSpPr>
          <p:cNvPr id="3" name="Subtitle 2">
            <a:extLst>
              <a:ext uri="{FF2B5EF4-FFF2-40B4-BE49-F238E27FC236}">
                <a16:creationId xmlns:a16="http://schemas.microsoft.com/office/drawing/2014/main" xmlns="" id="{7A681031-2A79-415D-94EC-F3EB47CCA550}"/>
              </a:ext>
            </a:extLst>
          </p:cNvPr>
          <p:cNvSpPr>
            <a:spLocks noGrp="1"/>
          </p:cNvSpPr>
          <p:nvPr>
            <p:ph type="subTitle" idx="1"/>
          </p:nvPr>
        </p:nvSpPr>
        <p:spPr/>
        <p:txBody>
          <a:bodyPr/>
          <a:lstStyle/>
          <a:p>
            <a:r>
              <a:rPr lang="en-GB" dirty="0"/>
              <a:t>Dr Sarah </a:t>
            </a:r>
            <a:r>
              <a:rPr lang="en-GB" dirty="0" err="1"/>
              <a:t>Younie</a:t>
            </a:r>
            <a:r>
              <a:rPr lang="en-GB" dirty="0"/>
              <a:t>, Professor of Education Innovation, at the Institute for Education Futures, De Montfort University</a:t>
            </a:r>
          </a:p>
          <a:p>
            <a:r>
              <a:rPr lang="en-GB" dirty="0"/>
              <a:t>Editor-in-chief Technology, Pedagogy and Education.  </a:t>
            </a:r>
          </a:p>
        </p:txBody>
      </p:sp>
    </p:spTree>
    <p:extLst>
      <p:ext uri="{BB962C8B-B14F-4D97-AF65-F5344CB8AC3E}">
        <p14:creationId xmlns:p14="http://schemas.microsoft.com/office/powerpoint/2010/main" val="537402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0E0243-5506-4D5B-887E-B29FCCB51971}"/>
              </a:ext>
            </a:extLst>
          </p:cNvPr>
          <p:cNvSpPr>
            <a:spLocks noGrp="1"/>
          </p:cNvSpPr>
          <p:nvPr>
            <p:ph type="title"/>
          </p:nvPr>
        </p:nvSpPr>
        <p:spPr/>
        <p:txBody>
          <a:bodyPr>
            <a:normAutofit fontScale="90000"/>
          </a:bodyPr>
          <a:lstStyle/>
          <a:p>
            <a:pPr algn="ctr"/>
            <a:r>
              <a:rPr lang="en-GB" i="1" dirty="0"/>
              <a:t>It is the theory that decides what we can observe </a:t>
            </a:r>
            <a:r>
              <a:rPr lang="en-GB" dirty="0"/>
              <a:t>- Albert Einstein</a:t>
            </a:r>
            <a:br>
              <a:rPr lang="en-GB" dirty="0"/>
            </a:br>
            <a:endParaRPr lang="en-GB" dirty="0"/>
          </a:p>
        </p:txBody>
      </p:sp>
      <p:sp>
        <p:nvSpPr>
          <p:cNvPr id="3" name="Content Placeholder 2">
            <a:extLst>
              <a:ext uri="{FF2B5EF4-FFF2-40B4-BE49-F238E27FC236}">
                <a16:creationId xmlns:a16="http://schemas.microsoft.com/office/drawing/2014/main" xmlns="" id="{9D051E99-752B-43CC-AB45-40463F05C726}"/>
              </a:ext>
            </a:extLst>
          </p:cNvPr>
          <p:cNvSpPr>
            <a:spLocks noGrp="1"/>
          </p:cNvSpPr>
          <p:nvPr>
            <p:ph idx="1"/>
          </p:nvPr>
        </p:nvSpPr>
        <p:spPr/>
        <p:txBody>
          <a:bodyPr/>
          <a:lstStyle/>
          <a:p>
            <a:r>
              <a:rPr lang="en-GB" dirty="0"/>
              <a:t>Theories establish a language and discourse - whereby we can discuss, agree/disagree and build new perspectives and new ways to become knowledgeable</a:t>
            </a:r>
          </a:p>
          <a:p>
            <a:r>
              <a:rPr lang="en-GB" dirty="0"/>
              <a:t>Brent Wilson in ‘’Thoughts on Theory in Educational Technology’’ (1997:23) writes,</a:t>
            </a:r>
          </a:p>
          <a:p>
            <a:endParaRPr lang="en-GB" dirty="0"/>
          </a:p>
          <a:p>
            <a:r>
              <a:rPr lang="en-GB" dirty="0"/>
              <a:t>theory helps us formulate ideas; it forms the creative process. When we see the world differently, we act to make things different by the relationship between theory and technology. Such relationships allow for new technology or conversely, ‘‘…a new technology spawns new theory. ’’</a:t>
            </a:r>
          </a:p>
          <a:p>
            <a:endParaRPr lang="en-GB" dirty="0"/>
          </a:p>
        </p:txBody>
      </p:sp>
    </p:spTree>
    <p:extLst>
      <p:ext uri="{BB962C8B-B14F-4D97-AF65-F5344CB8AC3E}">
        <p14:creationId xmlns:p14="http://schemas.microsoft.com/office/powerpoint/2010/main" val="659333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1B5345-A4AA-472C-8577-931E87309C95}"/>
              </a:ext>
            </a:extLst>
          </p:cNvPr>
          <p:cNvSpPr>
            <a:spLocks noGrp="1"/>
          </p:cNvSpPr>
          <p:nvPr>
            <p:ph type="title"/>
          </p:nvPr>
        </p:nvSpPr>
        <p:spPr/>
        <p:txBody>
          <a:bodyPr/>
          <a:lstStyle/>
          <a:p>
            <a:pPr algn="ctr"/>
            <a:r>
              <a:rPr lang="en-GB" dirty="0"/>
              <a:t>Epistemological perspectives</a:t>
            </a:r>
            <a:br>
              <a:rPr lang="en-GB" dirty="0"/>
            </a:br>
            <a:endParaRPr lang="en-GB" dirty="0"/>
          </a:p>
        </p:txBody>
      </p:sp>
      <p:sp>
        <p:nvSpPr>
          <p:cNvPr id="3" name="Content Placeholder 2">
            <a:extLst>
              <a:ext uri="{FF2B5EF4-FFF2-40B4-BE49-F238E27FC236}">
                <a16:creationId xmlns:a16="http://schemas.microsoft.com/office/drawing/2014/main" xmlns="" id="{1B0AC71B-6801-47B6-839E-C0BBA082930C}"/>
              </a:ext>
            </a:extLst>
          </p:cNvPr>
          <p:cNvSpPr>
            <a:spLocks noGrp="1"/>
          </p:cNvSpPr>
          <p:nvPr>
            <p:ph idx="1"/>
          </p:nvPr>
        </p:nvSpPr>
        <p:spPr/>
        <p:txBody>
          <a:bodyPr/>
          <a:lstStyle/>
          <a:p>
            <a:r>
              <a:rPr lang="en-GB" dirty="0"/>
              <a:t>Epistemological perspectives: x2 </a:t>
            </a:r>
          </a:p>
          <a:p>
            <a:r>
              <a:rPr lang="en-GB" dirty="0"/>
              <a:t>objectivism: knowledge is absolute and matches reality</a:t>
            </a:r>
          </a:p>
          <a:p>
            <a:r>
              <a:rPr lang="en-GB" dirty="0"/>
              <a:t>constructivism: knowledge is created to fit with reality</a:t>
            </a:r>
          </a:p>
          <a:p>
            <a:endParaRPr lang="en-GB" dirty="0"/>
          </a:p>
          <a:p>
            <a:r>
              <a:rPr lang="en-GB" dirty="0"/>
              <a:t> Constructivist epistemologies hold –</a:t>
            </a:r>
          </a:p>
          <a:p>
            <a:r>
              <a:rPr lang="en-GB" dirty="0"/>
              <a:t>‘that knowledge is essentially subjective in nature, constructed from our perceptions and usually agreed-upon conventions. According to this view, we construct new knowledge rather than simply acquire it via memorisation or through transmission of those who know how to those who do not.’</a:t>
            </a:r>
          </a:p>
          <a:p>
            <a:r>
              <a:rPr lang="en-GB" dirty="0"/>
              <a:t>(Bates and Poole, 2003:28)</a:t>
            </a:r>
          </a:p>
          <a:p>
            <a:endParaRPr lang="en-GB" dirty="0"/>
          </a:p>
        </p:txBody>
      </p:sp>
    </p:spTree>
    <p:extLst>
      <p:ext uri="{BB962C8B-B14F-4D97-AF65-F5344CB8AC3E}">
        <p14:creationId xmlns:p14="http://schemas.microsoft.com/office/powerpoint/2010/main" val="2938402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2EC054-5D11-43C4-999D-F87D7D024C7A}"/>
              </a:ext>
            </a:extLst>
          </p:cNvPr>
          <p:cNvSpPr>
            <a:spLocks noGrp="1"/>
          </p:cNvSpPr>
          <p:nvPr>
            <p:ph type="title"/>
          </p:nvPr>
        </p:nvSpPr>
        <p:spPr/>
        <p:txBody>
          <a:bodyPr/>
          <a:lstStyle/>
          <a:p>
            <a:pPr algn="ctr"/>
            <a:r>
              <a:rPr lang="en-GB" dirty="0"/>
              <a:t>Case study: </a:t>
            </a:r>
            <a:br>
              <a:rPr lang="en-GB" dirty="0"/>
            </a:br>
            <a:r>
              <a:rPr lang="en-GB" dirty="0"/>
              <a:t>context - longitudinal research </a:t>
            </a:r>
          </a:p>
        </p:txBody>
      </p:sp>
      <p:sp>
        <p:nvSpPr>
          <p:cNvPr id="3" name="Content Placeholder 2">
            <a:extLst>
              <a:ext uri="{FF2B5EF4-FFF2-40B4-BE49-F238E27FC236}">
                <a16:creationId xmlns:a16="http://schemas.microsoft.com/office/drawing/2014/main" xmlns="" id="{A9E9A411-0B08-43E6-8D3F-618A67E9D41C}"/>
              </a:ext>
            </a:extLst>
          </p:cNvPr>
          <p:cNvSpPr>
            <a:spLocks noGrp="1"/>
          </p:cNvSpPr>
          <p:nvPr>
            <p:ph idx="1"/>
          </p:nvPr>
        </p:nvSpPr>
        <p:spPr>
          <a:xfrm>
            <a:off x="677334" y="2160589"/>
            <a:ext cx="8596668" cy="4240211"/>
          </a:xfrm>
        </p:spPr>
        <p:txBody>
          <a:bodyPr>
            <a:normAutofit lnSpcReduction="10000"/>
          </a:bodyPr>
          <a:lstStyle/>
          <a:p>
            <a:r>
              <a:rPr lang="en-GB" dirty="0"/>
              <a:t>Research investigation into how teachers engage with education technology such that new pedagogic practice is developed</a:t>
            </a:r>
          </a:p>
          <a:p>
            <a:r>
              <a:rPr lang="en-GB" dirty="0"/>
              <a:t>MULITPLE CASE STUDY – x 12 SITES </a:t>
            </a:r>
          </a:p>
          <a:p>
            <a:r>
              <a:rPr lang="en-GB" dirty="0"/>
              <a:t>Over 100 teachers (x 116)</a:t>
            </a:r>
          </a:p>
          <a:p>
            <a:endParaRPr lang="en-GB" dirty="0"/>
          </a:p>
          <a:p>
            <a:r>
              <a:rPr lang="en-GB" dirty="0"/>
              <a:t>How teachers create ‘</a:t>
            </a:r>
            <a:r>
              <a:rPr lang="en-GB" b="1" dirty="0"/>
              <a:t>meaning</a:t>
            </a:r>
            <a:r>
              <a:rPr lang="en-GB" dirty="0"/>
              <a:t>’?</a:t>
            </a:r>
          </a:p>
          <a:p>
            <a:r>
              <a:rPr lang="en-GB" b="1" dirty="0"/>
              <a:t>how and why</a:t>
            </a:r>
            <a:r>
              <a:rPr lang="en-GB" dirty="0"/>
              <a:t> - come to integrate technology into professional pedagogic practice</a:t>
            </a:r>
          </a:p>
          <a:p>
            <a:r>
              <a:rPr lang="en-GB" dirty="0"/>
              <a:t>-	why AND why not ? </a:t>
            </a:r>
          </a:p>
          <a:p>
            <a:r>
              <a:rPr lang="en-GB" b="1" dirty="0"/>
              <a:t>Where Theory Comes In…</a:t>
            </a:r>
            <a:endParaRPr lang="en-GB" dirty="0"/>
          </a:p>
          <a:p>
            <a:r>
              <a:rPr lang="en-GB" dirty="0"/>
              <a:t>= lens to explain phenomena under investigation</a:t>
            </a:r>
          </a:p>
          <a:p>
            <a:r>
              <a:rPr lang="en-GB" dirty="0"/>
              <a:t>Phenomenological paradigm </a:t>
            </a:r>
          </a:p>
          <a:p>
            <a:endParaRPr lang="en-GB" dirty="0"/>
          </a:p>
          <a:p>
            <a:endParaRPr lang="en-GB" dirty="0"/>
          </a:p>
          <a:p>
            <a:endParaRPr lang="en-GB" dirty="0"/>
          </a:p>
        </p:txBody>
      </p:sp>
    </p:spTree>
    <p:extLst>
      <p:ext uri="{BB962C8B-B14F-4D97-AF65-F5344CB8AC3E}">
        <p14:creationId xmlns:p14="http://schemas.microsoft.com/office/powerpoint/2010/main" val="4062340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3F0E26-5BE4-49EF-9029-0F1B3D07FD88}"/>
              </a:ext>
            </a:extLst>
          </p:cNvPr>
          <p:cNvSpPr>
            <a:spLocks noGrp="1"/>
          </p:cNvSpPr>
          <p:nvPr>
            <p:ph type="title"/>
          </p:nvPr>
        </p:nvSpPr>
        <p:spPr/>
        <p:txBody>
          <a:bodyPr/>
          <a:lstStyle/>
          <a:p>
            <a:pPr algn="ctr"/>
            <a:r>
              <a:rPr lang="en-GB" dirty="0"/>
              <a:t>Theorising phenomena under investigation  </a:t>
            </a:r>
          </a:p>
        </p:txBody>
      </p:sp>
      <p:sp>
        <p:nvSpPr>
          <p:cNvPr id="3" name="Content Placeholder 2">
            <a:extLst>
              <a:ext uri="{FF2B5EF4-FFF2-40B4-BE49-F238E27FC236}">
                <a16:creationId xmlns:a16="http://schemas.microsoft.com/office/drawing/2014/main" xmlns="" id="{3CE52B0C-6FD5-496D-BAD9-74D98D326B7F}"/>
              </a:ext>
            </a:extLst>
          </p:cNvPr>
          <p:cNvSpPr>
            <a:spLocks noGrp="1"/>
          </p:cNvSpPr>
          <p:nvPr>
            <p:ph idx="1"/>
          </p:nvPr>
        </p:nvSpPr>
        <p:spPr/>
        <p:txBody>
          <a:bodyPr>
            <a:normAutofit fontScale="92500" lnSpcReduction="20000"/>
          </a:bodyPr>
          <a:lstStyle/>
          <a:p>
            <a:r>
              <a:rPr lang="en-GB" dirty="0"/>
              <a:t> Krause (2016) </a:t>
            </a:r>
            <a:r>
              <a:rPr lang="en-GB" i="1" dirty="0"/>
              <a:t>applying </a:t>
            </a:r>
            <a:r>
              <a:rPr lang="en-US" i="1" dirty="0"/>
              <a:t>existing concepts to new observations</a:t>
            </a:r>
            <a:r>
              <a:rPr lang="en-GB" i="1" dirty="0"/>
              <a:t>; </a:t>
            </a:r>
          </a:p>
          <a:p>
            <a:r>
              <a:rPr lang="en-GB" dirty="0" err="1">
                <a:solidFill>
                  <a:srgbClr val="00B050"/>
                </a:solidFill>
              </a:rPr>
              <a:t>CoP</a:t>
            </a:r>
            <a:r>
              <a:rPr lang="en-GB" dirty="0">
                <a:solidFill>
                  <a:srgbClr val="00B050"/>
                </a:solidFill>
              </a:rPr>
              <a:t> concepts as lens/framework for understanding teachers practices</a:t>
            </a:r>
          </a:p>
          <a:p>
            <a:pPr lvl="1"/>
            <a:r>
              <a:rPr lang="en-GB" dirty="0">
                <a:solidFill>
                  <a:srgbClr val="00B050"/>
                </a:solidFill>
              </a:rPr>
              <a:t>Situated cognition &amp; distributed cognition – teachers uses of technology for pedagogic purposes = explained the HOW &amp; WHY </a:t>
            </a:r>
          </a:p>
          <a:p>
            <a:r>
              <a:rPr lang="en-GB" dirty="0"/>
              <a:t>Krause (2016) </a:t>
            </a:r>
            <a:r>
              <a:rPr lang="en-US" i="1" dirty="0"/>
              <a:t>developing new concepts in dialogue with observations and previous concepts</a:t>
            </a:r>
            <a:r>
              <a:rPr lang="en-GB" i="1" dirty="0"/>
              <a:t>; </a:t>
            </a:r>
          </a:p>
          <a:p>
            <a:pPr lvl="0"/>
            <a:r>
              <a:rPr lang="en-GB" dirty="0" err="1"/>
              <a:t>Swedberg</a:t>
            </a:r>
            <a:r>
              <a:rPr lang="en-GB" dirty="0"/>
              <a:t> (2012) - theorising is distinctive to theory </a:t>
            </a:r>
            <a:r>
              <a:rPr lang="en-GB" dirty="0">
                <a:sym typeface="Wingdings" panose="05000000000000000000" pitchFamily="2" charset="2"/>
              </a:rPr>
              <a:t></a:t>
            </a:r>
            <a:r>
              <a:rPr lang="en-GB" dirty="0"/>
              <a:t>  Theorising is the process about discovery </a:t>
            </a:r>
          </a:p>
          <a:p>
            <a:pPr lvl="0"/>
            <a:r>
              <a:rPr lang="en-GB" dirty="0"/>
              <a:t>Theorising is a personal undertaking, which draws on own </a:t>
            </a:r>
            <a:r>
              <a:rPr lang="en-GB" dirty="0" err="1"/>
              <a:t>resources,ideas</a:t>
            </a:r>
            <a:r>
              <a:rPr lang="en-GB" dirty="0"/>
              <a:t> &amp; </a:t>
            </a:r>
            <a:r>
              <a:rPr lang="en-GB" dirty="0" err="1"/>
              <a:t>expc</a:t>
            </a:r>
            <a:r>
              <a:rPr lang="en-GB" dirty="0"/>
              <a:t> experiences</a:t>
            </a:r>
          </a:p>
          <a:p>
            <a:pPr lvl="0"/>
            <a:r>
              <a:rPr lang="en-GB" dirty="0"/>
              <a:t>Theorising can take many different forms but is more intuitive, less procedural</a:t>
            </a:r>
          </a:p>
          <a:p>
            <a:pPr lvl="0"/>
            <a:r>
              <a:rPr lang="en-GB" dirty="0"/>
              <a:t>Critical in theorising is observation by which </a:t>
            </a:r>
            <a:r>
              <a:rPr lang="en-GB" dirty="0" err="1"/>
              <a:t>Swedberg</a:t>
            </a:r>
            <a:r>
              <a:rPr lang="en-GB" dirty="0"/>
              <a:t> means concentrating on a phenomenon, </a:t>
            </a:r>
            <a:r>
              <a:rPr lang="en-GB" b="1" dirty="0"/>
              <a:t>‘staying with it; and trying to understand it’</a:t>
            </a:r>
            <a:endParaRPr lang="en-US" b="1" dirty="0"/>
          </a:p>
          <a:p>
            <a:endParaRPr lang="en-GB" dirty="0"/>
          </a:p>
        </p:txBody>
      </p:sp>
    </p:spTree>
    <p:extLst>
      <p:ext uri="{BB962C8B-B14F-4D97-AF65-F5344CB8AC3E}">
        <p14:creationId xmlns:p14="http://schemas.microsoft.com/office/powerpoint/2010/main" val="848613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1C02B4-1728-49A9-9AED-30F45622616C}"/>
              </a:ext>
            </a:extLst>
          </p:cNvPr>
          <p:cNvSpPr>
            <a:spLocks noGrp="1"/>
          </p:cNvSpPr>
          <p:nvPr>
            <p:ph type="title"/>
          </p:nvPr>
        </p:nvSpPr>
        <p:spPr/>
        <p:txBody>
          <a:bodyPr/>
          <a:lstStyle/>
          <a:p>
            <a:r>
              <a:rPr lang="en-GB" b="1" dirty="0"/>
              <a:t>Difficulties the theory posed…</a:t>
            </a:r>
            <a:r>
              <a:rPr lang="en-GB" dirty="0"/>
              <a:t/>
            </a:r>
            <a:br>
              <a:rPr lang="en-GB" dirty="0"/>
            </a:br>
            <a:endParaRPr lang="en-GB" dirty="0"/>
          </a:p>
        </p:txBody>
      </p:sp>
      <p:sp>
        <p:nvSpPr>
          <p:cNvPr id="3" name="Content Placeholder 2">
            <a:extLst>
              <a:ext uri="{FF2B5EF4-FFF2-40B4-BE49-F238E27FC236}">
                <a16:creationId xmlns:a16="http://schemas.microsoft.com/office/drawing/2014/main" xmlns="" id="{3C87594D-C405-4CAA-A32F-5C5CE9C069D1}"/>
              </a:ext>
            </a:extLst>
          </p:cNvPr>
          <p:cNvSpPr>
            <a:spLocks noGrp="1"/>
          </p:cNvSpPr>
          <p:nvPr>
            <p:ph idx="1"/>
          </p:nvPr>
        </p:nvSpPr>
        <p:spPr/>
        <p:txBody>
          <a:bodyPr/>
          <a:lstStyle/>
          <a:p>
            <a:r>
              <a:rPr lang="en-GB" b="1" dirty="0"/>
              <a:t>Difficulties the theory posed…</a:t>
            </a:r>
            <a:endParaRPr lang="en-GB" dirty="0"/>
          </a:p>
          <a:p>
            <a:r>
              <a:rPr lang="en-GB" dirty="0" err="1"/>
              <a:t>CoP</a:t>
            </a:r>
            <a:r>
              <a:rPr lang="en-GB" b="1" dirty="0"/>
              <a:t> </a:t>
            </a:r>
            <a:r>
              <a:rPr lang="en-GB" dirty="0"/>
              <a:t>Lave &amp; Wenger (1998) </a:t>
            </a:r>
            <a:r>
              <a:rPr lang="en-GB" i="1" dirty="0"/>
              <a:t>failed </a:t>
            </a:r>
            <a:r>
              <a:rPr lang="en-GB" dirty="0"/>
              <a:t>to account for </a:t>
            </a:r>
            <a:r>
              <a:rPr lang="en-GB" u="sng" dirty="0"/>
              <a:t>online</a:t>
            </a:r>
            <a:r>
              <a:rPr lang="en-GB" dirty="0"/>
              <a:t> communities of practice</a:t>
            </a:r>
          </a:p>
          <a:p>
            <a:r>
              <a:rPr lang="en-GB" dirty="0"/>
              <a:t>Lave &amp; Wenger (ibid) theory was for ‘in-situ’ communities, </a:t>
            </a:r>
            <a:r>
              <a:rPr lang="en-GB" i="1" dirty="0"/>
              <a:t>not</a:t>
            </a:r>
            <a:r>
              <a:rPr lang="en-GB" dirty="0"/>
              <a:t> distributed communities</a:t>
            </a:r>
          </a:p>
          <a:p>
            <a:endParaRPr lang="en-GB" dirty="0"/>
          </a:p>
          <a:p>
            <a:r>
              <a:rPr lang="en-GB" dirty="0"/>
              <a:t>Social constructivism </a:t>
            </a:r>
            <a:r>
              <a:rPr lang="en-GB" i="1" dirty="0"/>
              <a:t>failed</a:t>
            </a:r>
            <a:r>
              <a:rPr lang="en-GB" dirty="0"/>
              <a:t> to account for teachers creating new knowledge/pedagogic practices with technology, as peers - rather than ‘more knowledgeable other’ (Vygotsky 1978, ZPD)</a:t>
            </a:r>
          </a:p>
          <a:p>
            <a:endParaRPr lang="en-GB" dirty="0"/>
          </a:p>
        </p:txBody>
      </p:sp>
    </p:spTree>
    <p:extLst>
      <p:ext uri="{BB962C8B-B14F-4D97-AF65-F5344CB8AC3E}">
        <p14:creationId xmlns:p14="http://schemas.microsoft.com/office/powerpoint/2010/main" val="2343555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E014AD-1985-4DD2-9B1A-7BC5A15686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xmlns="" id="{6FEAAD20-6FE8-421B-AFF5-04661C942EBD}"/>
              </a:ext>
            </a:extLst>
          </p:cNvPr>
          <p:cNvSpPr>
            <a:spLocks noGrp="1"/>
          </p:cNvSpPr>
          <p:nvPr>
            <p:ph idx="1"/>
          </p:nvPr>
        </p:nvSpPr>
        <p:spPr/>
        <p:txBody>
          <a:bodyPr/>
          <a:lstStyle/>
          <a:p>
            <a:r>
              <a:rPr lang="en-GB" dirty="0"/>
              <a:t>Where there is collaborative endeavour, and </a:t>
            </a:r>
            <a:r>
              <a:rPr lang="en-GB" b="1" dirty="0"/>
              <a:t>teachers learn together, </a:t>
            </a:r>
          </a:p>
          <a:p>
            <a:r>
              <a:rPr lang="en-GB" b="1" i="1" dirty="0"/>
              <a:t>“from and for’’</a:t>
            </a:r>
            <a:r>
              <a:rPr lang="en-GB" b="1" dirty="0"/>
              <a:t> each other</a:t>
            </a:r>
          </a:p>
          <a:p>
            <a:endParaRPr lang="en-GB" dirty="0"/>
          </a:p>
          <a:p>
            <a:r>
              <a:rPr lang="en-GB" dirty="0"/>
              <a:t>= communal constructivism</a:t>
            </a:r>
          </a:p>
          <a:p>
            <a:endParaRPr lang="en-GB" dirty="0"/>
          </a:p>
          <a:p>
            <a:r>
              <a:rPr lang="en-GB" dirty="0"/>
              <a:t>Query - could this be a new theory? </a:t>
            </a:r>
          </a:p>
          <a:p>
            <a:endParaRPr lang="en-GB" dirty="0"/>
          </a:p>
        </p:txBody>
      </p:sp>
    </p:spTree>
    <p:extLst>
      <p:ext uri="{BB962C8B-B14F-4D97-AF65-F5344CB8AC3E}">
        <p14:creationId xmlns:p14="http://schemas.microsoft.com/office/powerpoint/2010/main" val="3497334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1BF06F-010F-4A63-8F07-DECCDBA28C50}"/>
              </a:ext>
            </a:extLst>
          </p:cNvPr>
          <p:cNvSpPr>
            <a:spLocks noGrp="1"/>
          </p:cNvSpPr>
          <p:nvPr>
            <p:ph type="title"/>
          </p:nvPr>
        </p:nvSpPr>
        <p:spPr/>
        <p:txBody>
          <a:bodyPr/>
          <a:lstStyle/>
          <a:p>
            <a:pPr algn="ctr"/>
            <a:r>
              <a:rPr lang="en-GB" dirty="0"/>
              <a:t>Theory and knowledge communities</a:t>
            </a:r>
            <a:br>
              <a:rPr lang="en-GB" dirty="0"/>
            </a:br>
            <a:endParaRPr lang="en-GB" dirty="0"/>
          </a:p>
        </p:txBody>
      </p:sp>
      <p:sp>
        <p:nvSpPr>
          <p:cNvPr id="3" name="Content Placeholder 2">
            <a:extLst>
              <a:ext uri="{FF2B5EF4-FFF2-40B4-BE49-F238E27FC236}">
                <a16:creationId xmlns:a16="http://schemas.microsoft.com/office/drawing/2014/main" xmlns="" id="{66D10B60-BCA2-4DE6-B880-D8B683DC5776}"/>
              </a:ext>
            </a:extLst>
          </p:cNvPr>
          <p:cNvSpPr>
            <a:spLocks noGrp="1"/>
          </p:cNvSpPr>
          <p:nvPr>
            <p:ph idx="1"/>
          </p:nvPr>
        </p:nvSpPr>
        <p:spPr/>
        <p:txBody>
          <a:bodyPr/>
          <a:lstStyle/>
          <a:p>
            <a:r>
              <a:rPr lang="en-GB" dirty="0"/>
              <a:t>Theory and knowledge communities</a:t>
            </a:r>
          </a:p>
          <a:p>
            <a:r>
              <a:rPr lang="en-GB" dirty="0"/>
              <a:t>knowledge communities – scholarly / expert groups associated with a particular field/discipline</a:t>
            </a:r>
          </a:p>
          <a:p>
            <a:r>
              <a:rPr lang="en-GB" dirty="0"/>
              <a:t>knowledge creation is a deliberate process of advancing the frontiers in a particular discipline knowledge is viewed as constructed through informed dialogue and conversations conducted members of a knowledge community</a:t>
            </a:r>
          </a:p>
          <a:p>
            <a:r>
              <a:rPr lang="en-GB" dirty="0"/>
              <a:t>theories existing context</a:t>
            </a:r>
          </a:p>
          <a:p>
            <a:r>
              <a:rPr lang="en-GB" dirty="0"/>
              <a:t>theories change and improve over time</a:t>
            </a:r>
          </a:p>
          <a:p>
            <a:r>
              <a:rPr lang="en-GB" dirty="0"/>
              <a:t>knowledge in a field does more than accumulate, it advances</a:t>
            </a:r>
          </a:p>
          <a:p>
            <a:r>
              <a:rPr lang="en-GB" dirty="0"/>
              <a:t>(Kuhn, 1970 - scientific communities and the structure of scientific revolutions / paradigms shifts)</a:t>
            </a:r>
          </a:p>
          <a:p>
            <a:endParaRPr lang="en-GB" dirty="0"/>
          </a:p>
        </p:txBody>
      </p:sp>
    </p:spTree>
    <p:extLst>
      <p:ext uri="{BB962C8B-B14F-4D97-AF65-F5344CB8AC3E}">
        <p14:creationId xmlns:p14="http://schemas.microsoft.com/office/powerpoint/2010/main" val="602820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9F99FB-0E21-4385-B91D-0B4122C863D2}"/>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xmlns="" id="{E9EF21AF-3218-43C8-A6AC-AAA4AFB893C9}"/>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093130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78</TotalTime>
  <Words>552</Words>
  <Application>Microsoft Macintosh PowerPoint</Application>
  <PresentationFormat>Custom</PresentationFormat>
  <Paragraphs>58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Facet</vt:lpstr>
      <vt:lpstr>Theorising Technology and Education</vt:lpstr>
      <vt:lpstr>It is the theory that decides what we can observe - Albert Einstein </vt:lpstr>
      <vt:lpstr>Epistemological perspectives </vt:lpstr>
      <vt:lpstr>Case study:  context - longitudinal research </vt:lpstr>
      <vt:lpstr>Theorising phenomena under investigation  </vt:lpstr>
      <vt:lpstr>Difficulties the theory posed… </vt:lpstr>
      <vt:lpstr>PowerPoint Presentation</vt:lpstr>
      <vt:lpstr>Theory and knowledge communities </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Theorising Technology and Education</dc:title>
  <dc:creator>Sarah Younie</dc:creator>
  <cp:lastModifiedBy>Michael Hammond</cp:lastModifiedBy>
  <cp:revision>7</cp:revision>
  <dcterms:created xsi:type="dcterms:W3CDTF">2017-08-29T19:24:54Z</dcterms:created>
  <dcterms:modified xsi:type="dcterms:W3CDTF">2017-08-30T07:20:38Z</dcterms:modified>
</cp:coreProperties>
</file>