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  <p:sldMasterId id="2147483686" r:id="rId2"/>
  </p:sldMasterIdLst>
  <p:handoutMasterIdLst>
    <p:handoutMasterId r:id="rId31"/>
  </p:handoutMasterIdLst>
  <p:sldIdLst>
    <p:sldId id="256" r:id="rId3"/>
    <p:sldId id="257" r:id="rId4"/>
    <p:sldId id="258" r:id="rId5"/>
    <p:sldId id="266" r:id="rId6"/>
    <p:sldId id="269" r:id="rId7"/>
    <p:sldId id="267" r:id="rId8"/>
    <p:sldId id="281" r:id="rId9"/>
    <p:sldId id="282" r:id="rId10"/>
    <p:sldId id="264" r:id="rId11"/>
    <p:sldId id="285" r:id="rId12"/>
    <p:sldId id="260" r:id="rId13"/>
    <p:sldId id="265" r:id="rId14"/>
    <p:sldId id="261" r:id="rId15"/>
    <p:sldId id="273" r:id="rId16"/>
    <p:sldId id="262" r:id="rId17"/>
    <p:sldId id="268" r:id="rId18"/>
    <p:sldId id="270" r:id="rId19"/>
    <p:sldId id="263" r:id="rId20"/>
    <p:sldId id="272" r:id="rId21"/>
    <p:sldId id="274" r:id="rId22"/>
    <p:sldId id="275" r:id="rId23"/>
    <p:sldId id="276" r:id="rId24"/>
    <p:sldId id="278" r:id="rId25"/>
    <p:sldId id="277" r:id="rId26"/>
    <p:sldId id="279" r:id="rId27"/>
    <p:sldId id="284" r:id="rId28"/>
    <p:sldId id="283" r:id="rId29"/>
    <p:sldId id="280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12" d="100"/>
          <a:sy n="112" d="100"/>
        </p:scale>
        <p:origin x="-256" y="12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handoutMaster" Target="handoutMasters/handout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EFE9F6-E11E-D943-96B3-B558793C7FD6}" type="datetimeFigureOut">
              <a:rPr lang="en-US" smtClean="0"/>
              <a:t>29/08/17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D6425D-541A-6943-9545-1E983F7FAD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046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8E03-0D17-BE49-B257-6766BE482D97}" type="datetimeFigureOut">
              <a:rPr lang="en-US" smtClean="0"/>
              <a:t>29/08/17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9066-ED9B-5042-81AF-1B3C8F6A4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862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8E03-0D17-BE49-B257-6766BE482D97}" type="datetimeFigureOut">
              <a:rPr lang="en-US" smtClean="0"/>
              <a:t>29/08/17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9066-ED9B-5042-81AF-1B3C8F6A4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017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8E03-0D17-BE49-B257-6766BE482D97}" type="datetimeFigureOut">
              <a:rPr lang="en-US" smtClean="0"/>
              <a:t>29/08/17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9066-ED9B-5042-81AF-1B3C8F6A4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102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8E03-0D17-BE49-B257-6766BE482D97}" type="datetimeFigureOut">
              <a:rPr lang="en-US" smtClean="0"/>
              <a:t>29/08/17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9066-ED9B-5042-81AF-1B3C8F6A41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8E03-0D17-BE49-B257-6766BE482D97}" type="datetimeFigureOut">
              <a:rPr lang="en-US" smtClean="0"/>
              <a:t>29/08/17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9066-ED9B-5042-81AF-1B3C8F6A41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8E03-0D17-BE49-B257-6766BE482D97}" type="datetimeFigureOut">
              <a:rPr lang="en-US" smtClean="0"/>
              <a:t>29/08/17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9066-ED9B-5042-81AF-1B3C8F6A41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8E03-0D17-BE49-B257-6766BE482D97}" type="datetimeFigureOut">
              <a:rPr lang="en-US" smtClean="0"/>
              <a:t>29/08/17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9066-ED9B-5042-81AF-1B3C8F6A41E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8E03-0D17-BE49-B257-6766BE482D97}" type="datetimeFigureOut">
              <a:rPr lang="en-US" smtClean="0"/>
              <a:t>29/08/17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9066-ED9B-5042-81AF-1B3C8F6A41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8E03-0D17-BE49-B257-6766BE482D97}" type="datetimeFigureOut">
              <a:rPr lang="en-US" smtClean="0"/>
              <a:t>29/08/17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9066-ED9B-5042-81AF-1B3C8F6A41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8E03-0D17-BE49-B257-6766BE482D97}" type="datetimeFigureOut">
              <a:rPr lang="en-US" smtClean="0"/>
              <a:t>29/08/17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9066-ED9B-5042-81AF-1B3C8F6A41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8E03-0D17-BE49-B257-6766BE482D97}" type="datetimeFigureOut">
              <a:rPr lang="en-US" smtClean="0"/>
              <a:t>29/08/17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9066-ED9B-5042-81AF-1B3C8F6A41E7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8E03-0D17-BE49-B257-6766BE482D97}" type="datetimeFigureOut">
              <a:rPr lang="en-US" smtClean="0"/>
              <a:t>29/08/17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9066-ED9B-5042-81AF-1B3C8F6A4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59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8E03-0D17-BE49-B257-6766BE482D97}" type="datetimeFigureOut">
              <a:rPr lang="en-US" smtClean="0"/>
              <a:t>29/08/17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9066-ED9B-5042-81AF-1B3C8F6A41E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8E03-0D17-BE49-B257-6766BE482D97}" type="datetimeFigureOut">
              <a:rPr lang="en-US" smtClean="0"/>
              <a:t>29/08/17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9066-ED9B-5042-81AF-1B3C8F6A41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8E03-0D17-BE49-B257-6766BE482D97}" type="datetimeFigureOut">
              <a:rPr lang="en-US" smtClean="0"/>
              <a:t>29/08/17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9066-ED9B-5042-81AF-1B3C8F6A41E7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8E03-0D17-BE49-B257-6766BE482D97}" type="datetimeFigureOut">
              <a:rPr lang="en-US" smtClean="0"/>
              <a:t>29/08/17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9066-ED9B-5042-81AF-1B3C8F6A4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579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8E03-0D17-BE49-B257-6766BE482D97}" type="datetimeFigureOut">
              <a:rPr lang="en-US" smtClean="0"/>
              <a:t>29/08/17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9066-ED9B-5042-81AF-1B3C8F6A4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044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8E03-0D17-BE49-B257-6766BE482D97}" type="datetimeFigureOut">
              <a:rPr lang="en-US" smtClean="0"/>
              <a:t>29/08/17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9066-ED9B-5042-81AF-1B3C8F6A4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554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8E03-0D17-BE49-B257-6766BE482D97}" type="datetimeFigureOut">
              <a:rPr lang="en-US" smtClean="0"/>
              <a:t>29/08/17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9066-ED9B-5042-81AF-1B3C8F6A4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958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8E03-0D17-BE49-B257-6766BE482D97}" type="datetimeFigureOut">
              <a:rPr lang="en-US" smtClean="0"/>
              <a:t>29/08/17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9066-ED9B-5042-81AF-1B3C8F6A4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871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8E03-0D17-BE49-B257-6766BE482D97}" type="datetimeFigureOut">
              <a:rPr lang="en-US" smtClean="0"/>
              <a:t>29/08/17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9066-ED9B-5042-81AF-1B3C8F6A4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638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8E03-0D17-BE49-B257-6766BE482D97}" type="datetimeFigureOut">
              <a:rPr lang="en-US" smtClean="0"/>
              <a:t>29/08/17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9066-ED9B-5042-81AF-1B3C8F6A4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240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38E03-0D17-BE49-B257-6766BE482D97}" type="datetimeFigureOut">
              <a:rPr lang="en-US" smtClean="0"/>
              <a:t>29/08/17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BE9066-ED9B-5042-81AF-1B3C8F6A4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469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1"/>
            <a:ext cx="8348137" cy="1141216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7839508" cy="8031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Theorising and technology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076403E-430B-2942-A1B7-F4C2C8C7D93D}" type="datetimeFigureOut">
              <a:rPr lang="en-US" smtClean="0"/>
              <a:t>29/08/17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E141A1B-10D1-2E44-81D5-1A54DAB13B5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Theory, technology and education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Cristina Costa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Michael </a:t>
            </a:r>
            <a:r>
              <a:rPr lang="en-US" dirty="0" smtClean="0">
                <a:solidFill>
                  <a:schemeClr val="tx1"/>
                </a:solidFill>
              </a:rPr>
              <a:t>Hammond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Sarah </a:t>
            </a:r>
            <a:r>
              <a:rPr lang="en-US" dirty="0" err="1" smtClean="0">
                <a:solidFill>
                  <a:schemeClr val="tx1"/>
                </a:solidFill>
              </a:rPr>
              <a:t>Younie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57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0632" y="1632166"/>
            <a:ext cx="7408333" cy="3450696"/>
          </a:xfrm>
        </p:spPr>
        <p:txBody>
          <a:bodyPr/>
          <a:lstStyle/>
          <a:p>
            <a:r>
              <a:rPr lang="en-GB" dirty="0"/>
              <a:t>Professional, practical focus has strengths</a:t>
            </a:r>
          </a:p>
          <a:p>
            <a:r>
              <a:rPr lang="en-GB" dirty="0" smtClean="0"/>
              <a:t>Descriptive and evaluative studies have their place</a:t>
            </a:r>
          </a:p>
          <a:p>
            <a:r>
              <a:rPr lang="en-GB" dirty="0" smtClean="0"/>
              <a:t>Small scale appropriate for new initiatives</a:t>
            </a:r>
          </a:p>
          <a:p>
            <a:r>
              <a:rPr lang="en-GB" dirty="0" smtClean="0"/>
              <a:t>Why sociological theory?</a:t>
            </a:r>
          </a:p>
          <a:p>
            <a:r>
              <a:rPr lang="en-GB" dirty="0" smtClean="0"/>
              <a:t>Theory games absent from the field</a:t>
            </a:r>
          </a:p>
          <a:p>
            <a:pPr lvl="0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 Is </a:t>
            </a:r>
            <a:r>
              <a:rPr lang="en-US" dirty="0"/>
              <a:t>I</a:t>
            </a:r>
            <a:r>
              <a:rPr lang="en-US" dirty="0" smtClean="0"/>
              <a:t>t Really So Bad?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1567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0214" y="1604544"/>
            <a:ext cx="7408333" cy="3450696"/>
          </a:xfrm>
        </p:spPr>
        <p:txBody>
          <a:bodyPr>
            <a:normAutofit/>
          </a:bodyPr>
          <a:lstStyle/>
          <a:p>
            <a:pPr lvl="0"/>
            <a:r>
              <a:rPr lang="en-GB" dirty="0" smtClean="0"/>
              <a:t>Understand </a:t>
            </a:r>
            <a:r>
              <a:rPr lang="en-GB" dirty="0"/>
              <a:t>the tradition and the strength / weaknesses of that </a:t>
            </a:r>
            <a:r>
              <a:rPr lang="en-GB" dirty="0" smtClean="0"/>
              <a:t>tradition</a:t>
            </a:r>
          </a:p>
          <a:p>
            <a:pPr lvl="0"/>
            <a:r>
              <a:rPr lang="en-GB" dirty="0" smtClean="0"/>
              <a:t>Creatively </a:t>
            </a:r>
            <a:r>
              <a:rPr lang="en-GB" dirty="0"/>
              <a:t>rework ‘theoretical ideas</a:t>
            </a:r>
            <a:r>
              <a:rPr lang="en-GB" dirty="0" smtClean="0"/>
              <a:t>’</a:t>
            </a:r>
          </a:p>
          <a:p>
            <a:pPr lvl="0"/>
            <a:r>
              <a:rPr lang="en-GB" dirty="0" smtClean="0"/>
              <a:t>Triangulate frameworks</a:t>
            </a:r>
            <a:endParaRPr lang="en-GB" dirty="0"/>
          </a:p>
          <a:p>
            <a:pPr lvl="0"/>
            <a:r>
              <a:rPr lang="en-GB" dirty="0" smtClean="0"/>
              <a:t>Go wide </a:t>
            </a:r>
            <a:r>
              <a:rPr lang="en-GB" dirty="0"/>
              <a:t>(</a:t>
            </a:r>
            <a:r>
              <a:rPr lang="en-GB" dirty="0" smtClean="0"/>
              <a:t>interdisciplinary </a:t>
            </a:r>
            <a:r>
              <a:rPr lang="en-GB" dirty="0"/>
              <a:t>and </a:t>
            </a:r>
            <a:r>
              <a:rPr lang="en-GB" dirty="0" smtClean="0"/>
              <a:t>globalisation)</a:t>
            </a:r>
          </a:p>
          <a:p>
            <a:r>
              <a:rPr lang="en-GB" dirty="0" smtClean="0"/>
              <a:t>Be imaginative (</a:t>
            </a:r>
            <a:r>
              <a:rPr lang="en-GB" dirty="0" smtClean="0"/>
              <a:t>Swedberg)</a:t>
            </a:r>
          </a:p>
          <a:p>
            <a:r>
              <a:rPr lang="en-GB" dirty="0" smtClean="0"/>
              <a:t>Are theories for life?</a:t>
            </a:r>
            <a:endParaRPr lang="en-GB" dirty="0" smtClean="0"/>
          </a:p>
          <a:p>
            <a:pPr lvl="0"/>
            <a:endParaRPr lang="en-GB" dirty="0"/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in </a:t>
            </a:r>
            <a:r>
              <a:rPr lang="en-US" dirty="0" smtClean="0"/>
              <a:t>Theorising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60305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1791900"/>
            <a:ext cx="7408333" cy="3450696"/>
          </a:xfrm>
        </p:spPr>
        <p:txBody>
          <a:bodyPr/>
          <a:lstStyle/>
          <a:p>
            <a:r>
              <a:rPr lang="en-US" dirty="0" smtClean="0"/>
              <a:t>What does theory mean for you? Where have you acquired your </a:t>
            </a:r>
            <a:r>
              <a:rPr lang="en-US" dirty="0" smtClean="0"/>
              <a:t>views of theory?</a:t>
            </a:r>
            <a:endParaRPr lang="en-US" dirty="0" smtClean="0"/>
          </a:p>
          <a:p>
            <a:r>
              <a:rPr lang="en-US" dirty="0" smtClean="0"/>
              <a:t>What do you </a:t>
            </a:r>
            <a:r>
              <a:rPr lang="en-US" dirty="0" smtClean="0"/>
              <a:t>see as strengths / weaknesses </a:t>
            </a:r>
            <a:r>
              <a:rPr lang="en-US" dirty="0" smtClean="0"/>
              <a:t>about theorising in education research?  In technology </a:t>
            </a:r>
            <a:r>
              <a:rPr lang="en-US" dirty="0" smtClean="0"/>
              <a:t>research?</a:t>
            </a:r>
            <a:endParaRPr lang="en-US" dirty="0" smtClean="0"/>
          </a:p>
          <a:p>
            <a:r>
              <a:rPr lang="en-US" dirty="0" smtClean="0"/>
              <a:t>What contribution is made </a:t>
            </a:r>
            <a:r>
              <a:rPr lang="en-US" dirty="0" smtClean="0"/>
              <a:t>by </a:t>
            </a:r>
            <a:r>
              <a:rPr lang="en-US" dirty="0" smtClean="0"/>
              <a:t>social science </a:t>
            </a:r>
            <a:r>
              <a:rPr lang="en-US" dirty="0" smtClean="0"/>
              <a:t>research in general </a:t>
            </a:r>
            <a:r>
              <a:rPr lang="en-US" dirty="0" smtClean="0"/>
              <a:t>or more specifically media / sociological </a:t>
            </a:r>
            <a:r>
              <a:rPr lang="en-US" dirty="0" smtClean="0"/>
              <a:t>studies?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and </a:t>
            </a:r>
            <a:r>
              <a:rPr lang="en-US" dirty="0" smtClean="0"/>
              <a:t>Theory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632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095626"/>
            <a:ext cx="7408333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2462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88375" y="1605466"/>
            <a:ext cx="7408333" cy="3450696"/>
          </a:xfrm>
        </p:spPr>
        <p:txBody>
          <a:bodyPr/>
          <a:lstStyle/>
          <a:p>
            <a:r>
              <a:rPr lang="en-GB" dirty="0" smtClean="0"/>
              <a:t>the </a:t>
            </a:r>
            <a:r>
              <a:rPr lang="en-GB" dirty="0"/>
              <a:t>take-up of mathematical software and generic ICT </a:t>
            </a:r>
            <a:r>
              <a:rPr lang="en-GB" dirty="0" smtClean="0"/>
              <a:t>tools </a:t>
            </a:r>
            <a:r>
              <a:rPr lang="en-GB" dirty="0"/>
              <a:t>by lecturers in higher education institutions in Saudi Arabia. </a:t>
            </a:r>
            <a:endParaRPr lang="en-GB" dirty="0" smtClean="0"/>
          </a:p>
          <a:p>
            <a:r>
              <a:rPr lang="en-GB" dirty="0" smtClean="0"/>
              <a:t>how </a:t>
            </a:r>
            <a:r>
              <a:rPr lang="en-GB" dirty="0"/>
              <a:t>do we understand the gap between the opportunities afforded by ICT and the take-up of ICT, which in HE, as in the school sector, has not been on the scale that is often </a:t>
            </a:r>
            <a:r>
              <a:rPr lang="en-GB" dirty="0" smtClean="0"/>
              <a:t>anticipated?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72653" y="474411"/>
            <a:ext cx="7839508" cy="803186"/>
          </a:xfrm>
        </p:spPr>
        <p:txBody>
          <a:bodyPr>
            <a:normAutofit fontScale="90000"/>
          </a:bodyPr>
          <a:lstStyle/>
          <a:p>
            <a:r>
              <a:rPr lang="en-GB" sz="3100" dirty="0" smtClean="0"/>
              <a:t>Case: Theorising </a:t>
            </a:r>
            <a:r>
              <a:rPr lang="en-GB" sz="3100" dirty="0"/>
              <a:t>the </a:t>
            </a:r>
            <a:r>
              <a:rPr lang="en-GB" sz="3100" dirty="0" smtClean="0"/>
              <a:t>take</a:t>
            </a:r>
            <a:r>
              <a:rPr lang="en-GB" sz="3100" dirty="0"/>
              <a:t>-up of ICT: </a:t>
            </a:r>
            <a:r>
              <a:rPr lang="en-GB" sz="3100" dirty="0" smtClean="0"/>
              <a:t/>
            </a:r>
            <a:br>
              <a:rPr lang="en-GB" sz="3100" dirty="0" smtClean="0"/>
            </a:br>
            <a:r>
              <a:rPr lang="en-GB" sz="3100" dirty="0" smtClean="0"/>
              <a:t>Can </a:t>
            </a:r>
            <a:r>
              <a:rPr lang="en-GB" sz="3100" dirty="0"/>
              <a:t>Valsiner's three zones framework make a contribution</a:t>
            </a:r>
            <a:r>
              <a:rPr lang="en-GB" dirty="0"/>
              <a:t>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836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1485714"/>
            <a:ext cx="7408333" cy="3450696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‘Take up’ </a:t>
            </a:r>
            <a:r>
              <a:rPr lang="en-GB" dirty="0" smtClean="0"/>
              <a:t>studies often </a:t>
            </a:r>
            <a:r>
              <a:rPr lang="en-GB" dirty="0" smtClean="0"/>
              <a:t>draw </a:t>
            </a:r>
            <a:r>
              <a:rPr lang="en-GB" dirty="0" smtClean="0"/>
              <a:t>on </a:t>
            </a:r>
            <a:r>
              <a:rPr lang="en-GB" dirty="0" smtClean="0"/>
              <a:t>positivist approach</a:t>
            </a:r>
            <a:r>
              <a:rPr lang="en-GB" dirty="0" smtClean="0"/>
              <a:t>….cause </a:t>
            </a:r>
            <a:r>
              <a:rPr lang="en-GB" dirty="0"/>
              <a:t>and effect explanation and traditional notions of </a:t>
            </a:r>
            <a:r>
              <a:rPr lang="en-GB" dirty="0" smtClean="0"/>
              <a:t>validity</a:t>
            </a:r>
            <a:r>
              <a:rPr lang="en-GB" dirty="0"/>
              <a:t> </a:t>
            </a:r>
            <a:r>
              <a:rPr lang="en-GB" dirty="0" smtClean="0"/>
              <a:t>e.g. </a:t>
            </a:r>
            <a:r>
              <a:rPr lang="en-GB" dirty="0" smtClean="0"/>
              <a:t>teachers</a:t>
            </a:r>
            <a:r>
              <a:rPr lang="en-GB" dirty="0"/>
              <a:t>’ beliefs </a:t>
            </a:r>
            <a:r>
              <a:rPr lang="en-GB" dirty="0" smtClean="0"/>
              <a:t>(</a:t>
            </a:r>
            <a:r>
              <a:rPr lang="en-GB" dirty="0" err="1"/>
              <a:t>e.g</a:t>
            </a:r>
            <a:r>
              <a:rPr lang="en-GB" dirty="0"/>
              <a:t> </a:t>
            </a:r>
            <a:r>
              <a:rPr lang="en-GB" dirty="0" err="1"/>
              <a:t>Hermans</a:t>
            </a:r>
            <a:r>
              <a:rPr lang="en-GB" dirty="0"/>
              <a:t> et al, </a:t>
            </a:r>
            <a:r>
              <a:rPr lang="en-GB" dirty="0" smtClean="0"/>
              <a:t>2008) or orientation </a:t>
            </a:r>
            <a:r>
              <a:rPr lang="en-GB" dirty="0"/>
              <a:t>to professional development (e.g. </a:t>
            </a:r>
            <a:r>
              <a:rPr lang="en-GB" dirty="0" err="1"/>
              <a:t>Drent</a:t>
            </a:r>
            <a:r>
              <a:rPr lang="en-GB" dirty="0"/>
              <a:t> &amp; </a:t>
            </a:r>
            <a:r>
              <a:rPr lang="en-GB" dirty="0" err="1"/>
              <a:t>Meelissen</a:t>
            </a:r>
            <a:r>
              <a:rPr lang="en-GB" dirty="0"/>
              <a:t>, </a:t>
            </a:r>
            <a:r>
              <a:rPr lang="en-GB" dirty="0" smtClean="0"/>
              <a:t>2008) constructivist beliefs (Sang </a:t>
            </a:r>
            <a:r>
              <a:rPr lang="en-GB" dirty="0"/>
              <a:t>et al, 2010; So et al, 2012). </a:t>
            </a:r>
          </a:p>
          <a:p>
            <a:r>
              <a:rPr lang="en-GB" dirty="0" smtClean="0"/>
              <a:t>Theorising </a:t>
            </a:r>
            <a:r>
              <a:rPr lang="en-GB" dirty="0"/>
              <a:t>in an interpretive </a:t>
            </a:r>
            <a:r>
              <a:rPr lang="en-GB" dirty="0" smtClean="0"/>
              <a:t>tradition includes  Olson </a:t>
            </a:r>
            <a:r>
              <a:rPr lang="en-GB" dirty="0"/>
              <a:t>(</a:t>
            </a:r>
            <a:r>
              <a:rPr lang="en-GB" dirty="0" smtClean="0"/>
              <a:t>1988, Levin </a:t>
            </a:r>
            <a:r>
              <a:rPr lang="en-GB" dirty="0"/>
              <a:t>&amp; </a:t>
            </a:r>
            <a:r>
              <a:rPr lang="en-GB" dirty="0" err="1"/>
              <a:t>Wadmany</a:t>
            </a:r>
            <a:r>
              <a:rPr lang="en-GB" dirty="0"/>
              <a:t>, 2005; </a:t>
            </a:r>
            <a:r>
              <a:rPr lang="en-GB" dirty="0" err="1"/>
              <a:t>Windschitl</a:t>
            </a:r>
            <a:r>
              <a:rPr lang="en-GB" dirty="0"/>
              <a:t> &amp; </a:t>
            </a:r>
            <a:r>
              <a:rPr lang="en-GB" dirty="0" err="1"/>
              <a:t>Sahl</a:t>
            </a:r>
            <a:r>
              <a:rPr lang="en-GB" dirty="0"/>
              <a:t>, 2002</a:t>
            </a:r>
            <a:r>
              <a:rPr lang="en-GB" dirty="0" smtClean="0"/>
              <a:t>) 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Background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4180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793598"/>
            <a:ext cx="7408333" cy="3450696"/>
          </a:xfrm>
        </p:spPr>
        <p:txBody>
          <a:bodyPr>
            <a:normAutofit/>
          </a:bodyPr>
          <a:lstStyle/>
          <a:p>
            <a:r>
              <a:rPr lang="en-GB" dirty="0" smtClean="0"/>
              <a:t>Many examples of a tight or loose factors approach Cox </a:t>
            </a:r>
            <a:r>
              <a:rPr lang="en-GB" dirty="0"/>
              <a:t>et al., (1999</a:t>
            </a:r>
            <a:r>
              <a:rPr lang="en-GB" dirty="0" smtClean="0"/>
              <a:t>), </a:t>
            </a:r>
            <a:r>
              <a:rPr lang="en-GB" dirty="0"/>
              <a:t>Gaffney, (2010), Hammond, </a:t>
            </a:r>
            <a:r>
              <a:rPr lang="en-GB" dirty="0" smtClean="0"/>
              <a:t>et al. (</a:t>
            </a:r>
            <a:r>
              <a:rPr lang="en-GB" dirty="0"/>
              <a:t>2011), </a:t>
            </a:r>
            <a:r>
              <a:rPr lang="en-GB" dirty="0" err="1"/>
              <a:t>Mumtaz</a:t>
            </a:r>
            <a:r>
              <a:rPr lang="en-GB" dirty="0"/>
              <a:t> (2000), Scrimshaw (2004) </a:t>
            </a:r>
            <a:r>
              <a:rPr lang="en-GB" dirty="0" err="1" smtClean="0"/>
              <a:t>Drent</a:t>
            </a:r>
            <a:r>
              <a:rPr lang="en-GB" dirty="0" smtClean="0"/>
              <a:t> </a:t>
            </a:r>
            <a:r>
              <a:rPr lang="en-GB" dirty="0"/>
              <a:t>&amp; </a:t>
            </a:r>
            <a:r>
              <a:rPr lang="en-GB" dirty="0" err="1"/>
              <a:t>Meelissen</a:t>
            </a:r>
            <a:r>
              <a:rPr lang="en-GB" dirty="0"/>
              <a:t> (2008) </a:t>
            </a:r>
            <a:r>
              <a:rPr lang="en-GB" dirty="0" smtClean="0"/>
              <a:t>and </a:t>
            </a:r>
            <a:r>
              <a:rPr lang="en-GB" dirty="0" err="1" smtClean="0"/>
              <a:t>Hermans</a:t>
            </a:r>
            <a:r>
              <a:rPr lang="en-GB" dirty="0" smtClean="0"/>
              <a:t> </a:t>
            </a:r>
            <a:r>
              <a:rPr lang="en-GB" dirty="0"/>
              <a:t>et al. (2008). </a:t>
            </a:r>
            <a:endParaRPr lang="en-GB" dirty="0" smtClean="0"/>
          </a:p>
          <a:p>
            <a:r>
              <a:rPr lang="en-GB" dirty="0" smtClean="0"/>
              <a:t>Useful but limited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S</a:t>
            </a:r>
            <a:r>
              <a:rPr lang="en-US" dirty="0" smtClean="0"/>
              <a:t>earch </a:t>
            </a:r>
            <a:r>
              <a:rPr lang="en-US" dirty="0" smtClean="0"/>
              <a:t>for </a:t>
            </a:r>
            <a:r>
              <a:rPr lang="en-US" dirty="0" smtClean="0"/>
              <a:t>Factors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6737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651192"/>
            <a:ext cx="7408333" cy="3450696"/>
          </a:xfrm>
        </p:spPr>
        <p:txBody>
          <a:bodyPr>
            <a:normAutofit/>
          </a:bodyPr>
          <a:lstStyle/>
          <a:p>
            <a:r>
              <a:rPr lang="en-GB" dirty="0"/>
              <a:t>C</a:t>
            </a:r>
            <a:r>
              <a:rPr lang="en-GB" dirty="0" smtClean="0"/>
              <a:t>omplexity </a:t>
            </a:r>
            <a:r>
              <a:rPr lang="en-GB" dirty="0"/>
              <a:t>theory (e.g. Morrison, 2005; Phelps, Graham &amp; Watts, 2011), </a:t>
            </a:r>
            <a:endParaRPr lang="en-GB" dirty="0" smtClean="0"/>
          </a:p>
          <a:p>
            <a:r>
              <a:rPr lang="en-GB" dirty="0"/>
              <a:t>C</a:t>
            </a:r>
            <a:r>
              <a:rPr lang="en-GB" dirty="0" smtClean="0"/>
              <a:t>ommunity </a:t>
            </a:r>
            <a:r>
              <a:rPr lang="en-GB" dirty="0"/>
              <a:t>of practice (e.g. Hung, </a:t>
            </a:r>
            <a:r>
              <a:rPr lang="en-GB" dirty="0" err="1"/>
              <a:t>Chee</a:t>
            </a:r>
            <a:r>
              <a:rPr lang="en-GB" dirty="0"/>
              <a:t>, </a:t>
            </a:r>
            <a:r>
              <a:rPr lang="en-GB" dirty="0" err="1"/>
              <a:t>Hedberg</a:t>
            </a:r>
            <a:r>
              <a:rPr lang="en-GB" dirty="0"/>
              <a:t> &amp; </a:t>
            </a:r>
            <a:r>
              <a:rPr lang="en-GB" dirty="0" err="1"/>
              <a:t>Thiam</a:t>
            </a:r>
            <a:r>
              <a:rPr lang="en-GB" dirty="0"/>
              <a:t> </a:t>
            </a:r>
            <a:r>
              <a:rPr lang="en-GB" dirty="0" err="1"/>
              <a:t>Seng</a:t>
            </a:r>
            <a:r>
              <a:rPr lang="en-GB" dirty="0"/>
              <a:t> (2005), </a:t>
            </a:r>
            <a:r>
              <a:rPr lang="en-GB" dirty="0" err="1"/>
              <a:t>Johannesen</a:t>
            </a:r>
            <a:r>
              <a:rPr lang="en-GB" dirty="0"/>
              <a:t> and </a:t>
            </a:r>
            <a:r>
              <a:rPr lang="en-GB" dirty="0" err="1"/>
              <a:t>Habib</a:t>
            </a:r>
            <a:r>
              <a:rPr lang="en-GB" dirty="0"/>
              <a:t> (2010) </a:t>
            </a:r>
            <a:endParaRPr lang="en-GB" dirty="0" smtClean="0"/>
          </a:p>
          <a:p>
            <a:r>
              <a:rPr lang="en-GB" dirty="0" smtClean="0"/>
              <a:t>Activity </a:t>
            </a:r>
            <a:r>
              <a:rPr lang="en-GB" dirty="0"/>
              <a:t>theory (e.g. </a:t>
            </a:r>
            <a:r>
              <a:rPr lang="en-GB" dirty="0" err="1"/>
              <a:t>Demiraslan</a:t>
            </a:r>
            <a:r>
              <a:rPr lang="en-GB" dirty="0"/>
              <a:t> &amp; Usluel, 2008; Lim &amp; Hang, 2003). </a:t>
            </a:r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</a:t>
            </a:r>
            <a:r>
              <a:rPr lang="en-US" dirty="0" smtClean="0"/>
              <a:t>Lens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904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8375" y="1711291"/>
            <a:ext cx="7408333" cy="3450696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Explanations need to </a:t>
            </a:r>
            <a:r>
              <a:rPr lang="en-GB" dirty="0" smtClean="0"/>
              <a:t>consider </a:t>
            </a:r>
            <a:r>
              <a:rPr lang="en-GB" dirty="0" smtClean="0"/>
              <a:t>the </a:t>
            </a:r>
            <a:r>
              <a:rPr lang="en-GB" b="1" dirty="0"/>
              <a:t>agency </a:t>
            </a:r>
            <a:r>
              <a:rPr lang="en-GB" dirty="0"/>
              <a:t>of social actors and the environmental or </a:t>
            </a:r>
            <a:r>
              <a:rPr lang="en-GB" b="1" dirty="0"/>
              <a:t>structural </a:t>
            </a:r>
            <a:r>
              <a:rPr lang="en-GB" dirty="0"/>
              <a:t>forces </a:t>
            </a:r>
            <a:endParaRPr lang="en-GB" dirty="0" smtClean="0"/>
          </a:p>
          <a:p>
            <a:r>
              <a:rPr lang="en-GB" dirty="0" smtClean="0"/>
              <a:t>Agency </a:t>
            </a:r>
            <a:r>
              <a:rPr lang="en-GB" dirty="0"/>
              <a:t>and structure are </a:t>
            </a:r>
            <a:r>
              <a:rPr lang="en-GB" i="1" dirty="0"/>
              <a:t>alternating</a:t>
            </a:r>
            <a:r>
              <a:rPr lang="en-GB" dirty="0"/>
              <a:t> not simultaneous perspectives on a </a:t>
            </a:r>
            <a:r>
              <a:rPr lang="en-GB" dirty="0" smtClean="0"/>
              <a:t>phenomena </a:t>
            </a:r>
            <a:r>
              <a:rPr lang="en-GB" dirty="0" err="1"/>
              <a:t>Eraut’s</a:t>
            </a:r>
            <a:r>
              <a:rPr lang="en-GB" dirty="0"/>
              <a:t> (2010</a:t>
            </a:r>
            <a:r>
              <a:rPr lang="en-GB" dirty="0" smtClean="0"/>
              <a:t>)</a:t>
            </a:r>
          </a:p>
          <a:p>
            <a:r>
              <a:rPr lang="en-GB" dirty="0" smtClean="0"/>
              <a:t>If we focus </a:t>
            </a:r>
            <a:r>
              <a:rPr lang="en-GB" dirty="0" smtClean="0"/>
              <a:t>on </a:t>
            </a:r>
            <a:r>
              <a:rPr lang="en-GB" dirty="0"/>
              <a:t>agency </a:t>
            </a:r>
            <a:r>
              <a:rPr lang="en-GB" dirty="0" smtClean="0"/>
              <a:t>this </a:t>
            </a:r>
            <a:r>
              <a:rPr lang="en-GB" dirty="0" smtClean="0"/>
              <a:t>suggests an infeasible </a:t>
            </a:r>
            <a:r>
              <a:rPr lang="en-GB" dirty="0"/>
              <a:t>degree of free will </a:t>
            </a:r>
            <a:r>
              <a:rPr lang="en-GB" dirty="0" smtClean="0"/>
              <a:t>and results in romantic </a:t>
            </a:r>
            <a:r>
              <a:rPr lang="en-GB" dirty="0"/>
              <a:t>or condemnatory accounts. </a:t>
            </a:r>
            <a:endParaRPr lang="en-GB" dirty="0" smtClean="0"/>
          </a:p>
          <a:p>
            <a:r>
              <a:rPr lang="en-GB" dirty="0" smtClean="0"/>
              <a:t>If </a:t>
            </a:r>
            <a:r>
              <a:rPr lang="en-GB" dirty="0"/>
              <a:t>structural </a:t>
            </a:r>
            <a:r>
              <a:rPr lang="en-GB" dirty="0" smtClean="0"/>
              <a:t>then we impose </a:t>
            </a:r>
            <a:r>
              <a:rPr lang="en-GB" dirty="0"/>
              <a:t>regularity and stability on a context that is unpredictable, even chaotic, and </a:t>
            </a:r>
            <a:r>
              <a:rPr lang="en-GB" dirty="0" smtClean="0"/>
              <a:t>we </a:t>
            </a:r>
            <a:r>
              <a:rPr lang="en-GB" dirty="0"/>
              <a:t>may miss emergent behaviour.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</a:t>
            </a:r>
            <a:r>
              <a:rPr lang="en-US" dirty="0" smtClean="0"/>
              <a:t>Take-up </a:t>
            </a:r>
            <a:r>
              <a:rPr lang="en-US" dirty="0"/>
              <a:t>O</a:t>
            </a:r>
            <a:r>
              <a:rPr lang="en-US" dirty="0" smtClean="0"/>
              <a:t>ur Key </a:t>
            </a:r>
            <a:r>
              <a:rPr lang="en-US" dirty="0"/>
              <a:t>I</a:t>
            </a:r>
            <a:r>
              <a:rPr lang="en-US" dirty="0" smtClean="0"/>
              <a:t>ssue </a:t>
            </a:r>
            <a:r>
              <a:rPr lang="en-US" dirty="0" smtClean="0"/>
              <a:t>was </a:t>
            </a:r>
            <a:r>
              <a:rPr lang="en-US" dirty="0" smtClean="0"/>
              <a:t>Agency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8775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58671" y="1711548"/>
            <a:ext cx="7408333" cy="3450696"/>
          </a:xfrm>
        </p:spPr>
        <p:txBody>
          <a:bodyPr/>
          <a:lstStyle/>
          <a:p>
            <a:r>
              <a:rPr lang="en-GB" dirty="0" smtClean="0"/>
              <a:t>mixed </a:t>
            </a:r>
            <a:r>
              <a:rPr lang="en-GB" dirty="0"/>
              <a:t>methods study, </a:t>
            </a:r>
            <a:r>
              <a:rPr lang="en-GB" dirty="0" smtClean="0"/>
              <a:t> 8 universities;  </a:t>
            </a:r>
            <a:endParaRPr lang="en-GB" dirty="0"/>
          </a:p>
          <a:p>
            <a:r>
              <a:rPr lang="en-GB" dirty="0"/>
              <a:t>semi-structured interviews (n=18) and large scale survey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6000" y="474345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800" dirty="0" smtClean="0"/>
              <a:t>The</a:t>
            </a:r>
            <a:r>
              <a:rPr lang="en-GB" dirty="0" smtClean="0"/>
              <a:t> </a:t>
            </a:r>
            <a:r>
              <a:rPr lang="en-GB" sz="2800" dirty="0"/>
              <a:t>S</a:t>
            </a:r>
            <a:r>
              <a:rPr lang="en-GB" sz="2800" dirty="0" smtClean="0"/>
              <a:t>tudy </a:t>
            </a:r>
            <a:r>
              <a:rPr lang="en-GB" sz="2800" dirty="0"/>
              <a:t>I</a:t>
            </a:r>
            <a:r>
              <a:rPr lang="en-GB" sz="2800" dirty="0" smtClean="0"/>
              <a:t>tself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57646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9316" y="1651853"/>
            <a:ext cx="7408333" cy="39788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Introduction</a:t>
            </a:r>
          </a:p>
          <a:p>
            <a:pPr lvl="1"/>
            <a:r>
              <a:rPr lang="en-US" dirty="0" smtClean="0"/>
              <a:t>the </a:t>
            </a:r>
            <a:r>
              <a:rPr lang="en-US" dirty="0" smtClean="0"/>
              <a:t>idea of theorising / theory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tate </a:t>
            </a:r>
            <a:r>
              <a:rPr lang="en-US" dirty="0" smtClean="0"/>
              <a:t>of theory in educational technology</a:t>
            </a:r>
          </a:p>
          <a:p>
            <a:pPr lvl="1"/>
            <a:r>
              <a:rPr lang="en-US" dirty="0"/>
              <a:t>w</a:t>
            </a:r>
            <a:r>
              <a:rPr lang="en-US" dirty="0" smtClean="0"/>
              <a:t>hy </a:t>
            </a:r>
            <a:r>
              <a:rPr lang="en-US" dirty="0" smtClean="0"/>
              <a:t>theory?</a:t>
            </a:r>
          </a:p>
          <a:p>
            <a:pPr lvl="1"/>
            <a:r>
              <a:rPr lang="en-US" dirty="0"/>
              <a:t>l</a:t>
            </a:r>
            <a:r>
              <a:rPr lang="en-US" dirty="0" smtClean="0"/>
              <a:t>imits </a:t>
            </a:r>
            <a:r>
              <a:rPr lang="en-US" dirty="0" smtClean="0"/>
              <a:t>on theory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heorising </a:t>
            </a:r>
            <a:r>
              <a:rPr lang="en-US" dirty="0" smtClean="0"/>
              <a:t>v theory</a:t>
            </a:r>
          </a:p>
          <a:p>
            <a:pPr marL="0" indent="0">
              <a:buNone/>
            </a:pPr>
            <a:r>
              <a:rPr lang="en-US" dirty="0" smtClean="0"/>
              <a:t>Case studies on using theory</a:t>
            </a:r>
          </a:p>
          <a:p>
            <a:pPr lvl="1"/>
            <a:r>
              <a:rPr lang="en-US" dirty="0" smtClean="0"/>
              <a:t>Valsiner Bourdieu…..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 special issue on theory and theorising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What we are doing today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1530079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495408"/>
            <a:ext cx="7408333" cy="3450696"/>
          </a:xfrm>
        </p:spPr>
        <p:txBody>
          <a:bodyPr>
            <a:noAutofit/>
          </a:bodyPr>
          <a:lstStyle/>
          <a:p>
            <a:pPr lvl="0"/>
            <a:r>
              <a:rPr lang="en-US" sz="1200" dirty="0"/>
              <a:t>A wide range of available tools were </a:t>
            </a:r>
            <a:r>
              <a:rPr lang="en-US" sz="1200" dirty="0" smtClean="0"/>
              <a:t>accessible</a:t>
            </a:r>
            <a:endParaRPr lang="en-GB" sz="1200" dirty="0"/>
          </a:p>
          <a:p>
            <a:pPr lvl="0"/>
            <a:r>
              <a:rPr lang="en-US" sz="1200" dirty="0"/>
              <a:t>There were differing perspectives on the accessibility of tools. </a:t>
            </a:r>
            <a:endParaRPr lang="en-US" sz="1200" dirty="0" smtClean="0"/>
          </a:p>
          <a:p>
            <a:pPr lvl="0"/>
            <a:r>
              <a:rPr lang="en-US" sz="1200" dirty="0" smtClean="0"/>
              <a:t>Training </a:t>
            </a:r>
            <a:r>
              <a:rPr lang="en-US" sz="1200" dirty="0"/>
              <a:t>in the use of tools was provided though CPD was not personalized. </a:t>
            </a:r>
            <a:endParaRPr lang="en-US" sz="1200" dirty="0" smtClean="0"/>
          </a:p>
          <a:p>
            <a:pPr lvl="0"/>
            <a:r>
              <a:rPr lang="de-DE" sz="1200" dirty="0" err="1" smtClean="0"/>
              <a:t>Lecturer</a:t>
            </a:r>
            <a:r>
              <a:rPr lang="de-DE" sz="1200" dirty="0" smtClean="0"/>
              <a:t> </a:t>
            </a:r>
            <a:r>
              <a:rPr lang="de-DE" sz="1200" dirty="0" err="1"/>
              <a:t>autonomy</a:t>
            </a:r>
            <a:r>
              <a:rPr lang="en-US" sz="1200" dirty="0"/>
              <a:t> was wide but contradictory. </a:t>
            </a:r>
            <a:endParaRPr lang="en-US" sz="1200" dirty="0" smtClean="0"/>
          </a:p>
          <a:p>
            <a:pPr lvl="0"/>
            <a:r>
              <a:rPr lang="en-US" sz="1200" dirty="0" smtClean="0"/>
              <a:t>The </a:t>
            </a:r>
            <a:r>
              <a:rPr lang="en-US" sz="1200" dirty="0"/>
              <a:t>use of ICT was </a:t>
            </a:r>
            <a:r>
              <a:rPr lang="en-US" sz="1200" dirty="0" smtClean="0"/>
              <a:t>underdeveloped.</a:t>
            </a:r>
            <a:endParaRPr lang="en-GB" sz="1200" dirty="0"/>
          </a:p>
          <a:p>
            <a:pPr lvl="0"/>
            <a:r>
              <a:rPr lang="en-GB" sz="1200" dirty="0"/>
              <a:t>The use of ICT was differentiated. </a:t>
            </a:r>
            <a:endParaRPr lang="en-GB" sz="1200" dirty="0" smtClean="0"/>
          </a:p>
          <a:p>
            <a:pPr lvl="0"/>
            <a:r>
              <a:rPr lang="en-US" sz="1200" dirty="0" smtClean="0"/>
              <a:t>ICT </a:t>
            </a:r>
            <a:r>
              <a:rPr lang="en-US" sz="1200" dirty="0"/>
              <a:t>use was channeled in particular cases. </a:t>
            </a:r>
            <a:endParaRPr lang="en-US" sz="1200" dirty="0" smtClean="0"/>
          </a:p>
          <a:p>
            <a:pPr lvl="0"/>
            <a:r>
              <a:rPr lang="en-US" sz="1200" dirty="0" smtClean="0"/>
              <a:t>There </a:t>
            </a:r>
            <a:r>
              <a:rPr lang="en-US" sz="1200" dirty="0"/>
              <a:t>was a widespread perception that the use of ICT had value</a:t>
            </a:r>
            <a:r>
              <a:rPr lang="en-US" sz="1200" dirty="0" smtClean="0"/>
              <a:t>.</a:t>
            </a:r>
          </a:p>
          <a:p>
            <a:pPr lvl="0"/>
            <a:r>
              <a:rPr lang="en-US" sz="1200" dirty="0" smtClean="0"/>
              <a:t> There </a:t>
            </a:r>
            <a:r>
              <a:rPr lang="en-US" sz="1200" dirty="0"/>
              <a:t>was a wide perception that ICT has become easier to use</a:t>
            </a:r>
            <a:r>
              <a:rPr lang="en-US" sz="1200" dirty="0" smtClean="0"/>
              <a:t>.) </a:t>
            </a:r>
            <a:endParaRPr lang="en-GB" sz="1200" dirty="0"/>
          </a:p>
          <a:p>
            <a:pPr lvl="0"/>
            <a:r>
              <a:rPr lang="en-US" sz="1200" dirty="0"/>
              <a:t>ICT use was promoted, but inconsistently. </a:t>
            </a:r>
            <a:endParaRPr lang="en-US" sz="1200" dirty="0" smtClean="0"/>
          </a:p>
          <a:p>
            <a:pPr lvl="0"/>
            <a:r>
              <a:rPr lang="en-US" sz="1200" dirty="0" smtClean="0"/>
              <a:t>There </a:t>
            </a:r>
            <a:r>
              <a:rPr lang="en-US" sz="1200" dirty="0"/>
              <a:t>were some negative perceptions about ICT use. </a:t>
            </a:r>
            <a:endParaRPr lang="en-US" sz="1200" dirty="0" smtClean="0"/>
          </a:p>
          <a:p>
            <a:pPr lvl="0"/>
            <a:r>
              <a:rPr lang="en-US" sz="1200" dirty="0" smtClean="0"/>
              <a:t>There </a:t>
            </a:r>
            <a:r>
              <a:rPr lang="en-US" sz="1200" dirty="0"/>
              <a:t>were constraints on ICT use </a:t>
            </a:r>
            <a:endParaRPr lang="en-US" sz="1200" dirty="0" smtClean="0"/>
          </a:p>
          <a:p>
            <a:pPr lvl="0"/>
            <a:r>
              <a:rPr lang="en-US" sz="1200" dirty="0" smtClean="0"/>
              <a:t>There </a:t>
            </a:r>
            <a:r>
              <a:rPr lang="en-US" sz="1200" dirty="0"/>
              <a:t>were </a:t>
            </a:r>
            <a:r>
              <a:rPr lang="en-US" sz="1200" i="1" dirty="0"/>
              <a:t>curriculum</a:t>
            </a:r>
            <a:r>
              <a:rPr lang="en-US" sz="1200" dirty="0"/>
              <a:t> constraints on ICT use. </a:t>
            </a:r>
          </a:p>
          <a:p>
            <a:pPr lvl="0"/>
            <a:r>
              <a:rPr lang="en-US" sz="1200" dirty="0" smtClean="0"/>
              <a:t>There </a:t>
            </a:r>
            <a:r>
              <a:rPr lang="en-US" sz="1200" dirty="0"/>
              <a:t>were </a:t>
            </a:r>
            <a:r>
              <a:rPr lang="en-US" sz="1200" i="1" dirty="0"/>
              <a:t>training</a:t>
            </a:r>
            <a:r>
              <a:rPr lang="en-US" sz="1200" dirty="0"/>
              <a:t> constraints on ICT use. </a:t>
            </a:r>
            <a:endParaRPr lang="en-US" sz="1200" dirty="0" smtClean="0"/>
          </a:p>
          <a:p>
            <a:pPr lvl="0"/>
            <a:r>
              <a:rPr lang="en-US" sz="1200" dirty="0" smtClean="0"/>
              <a:t>There </a:t>
            </a:r>
            <a:r>
              <a:rPr lang="en-US" sz="1200" dirty="0"/>
              <a:t>were </a:t>
            </a:r>
            <a:r>
              <a:rPr lang="en-US" sz="1200" i="1" dirty="0"/>
              <a:t>access </a:t>
            </a:r>
            <a:r>
              <a:rPr lang="en-US" sz="1200" dirty="0"/>
              <a:t>constraints on ICT use. </a:t>
            </a:r>
            <a:endParaRPr lang="en-US" sz="1200" dirty="0" smtClean="0"/>
          </a:p>
          <a:p>
            <a:pPr lvl="0"/>
            <a:r>
              <a:rPr lang="en-US" sz="1200" dirty="0" smtClean="0"/>
              <a:t>There </a:t>
            </a:r>
            <a:r>
              <a:rPr lang="en-US" sz="1200" dirty="0"/>
              <a:t>were </a:t>
            </a:r>
            <a:r>
              <a:rPr lang="en-US" sz="1200" i="1" dirty="0"/>
              <a:t>student</a:t>
            </a:r>
            <a:r>
              <a:rPr lang="en-US" sz="1200" dirty="0"/>
              <a:t> constraints on ICT use</a:t>
            </a:r>
            <a:r>
              <a:rPr lang="en-US" sz="1800" dirty="0"/>
              <a:t>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key findings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178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817113"/>
            <a:ext cx="7408333" cy="3579923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A case </a:t>
            </a:r>
            <a:r>
              <a:rPr lang="en-GB" dirty="0"/>
              <a:t>in which take-up of ICT was relatively modest [5] or underdeveloped. Access [1], perception of access [2], appreciation of the value of ICT [8] and ease of use [9] were clear factors in the take-up of ICT and restrictions on access [15], training [14], curriculum [13] and general environment [12] [16] offered constraints even if ICT use was promoted [10] [7]. There were the expected ‘second order’ factors (Ertmer, 2005) so that those who saw benefit in using ICT were innovative in its use [6] and those that had doubts less likely to use ICT [11] – thus illustrating the enduring relevance of Becker (1995).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These Facts did Support a Factors </a:t>
            </a:r>
            <a:r>
              <a:rPr lang="en-US" dirty="0"/>
              <a:t>A</a:t>
            </a:r>
            <a:r>
              <a:rPr lang="en-US" dirty="0" smtClean="0"/>
              <a:t>pproach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872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586494"/>
            <a:ext cx="7408333" cy="3450696"/>
          </a:xfrm>
        </p:spPr>
        <p:txBody>
          <a:bodyPr>
            <a:normAutofit fontScale="25000" lnSpcReduction="20000"/>
          </a:bodyPr>
          <a:lstStyle/>
          <a:p>
            <a:r>
              <a:rPr lang="en-GB" sz="8000" dirty="0" smtClean="0"/>
              <a:t>Lecturers </a:t>
            </a:r>
            <a:r>
              <a:rPr lang="en-GB" sz="8000" dirty="0"/>
              <a:t>exercised agency: they possessed beliefs, they identified opportunities, they developed, or chose not to develop, the competence and confidence to use ICT. </a:t>
            </a:r>
            <a:r>
              <a:rPr lang="en-GB" sz="8000" dirty="0" smtClean="0"/>
              <a:t>Agency is not a </a:t>
            </a:r>
            <a:r>
              <a:rPr lang="en-GB" sz="8000" dirty="0"/>
              <a:t>factor that ‘caused’ the use of </a:t>
            </a:r>
            <a:r>
              <a:rPr lang="en-GB" sz="8000" dirty="0" smtClean="0"/>
              <a:t>ICT</a:t>
            </a:r>
          </a:p>
          <a:p>
            <a:r>
              <a:rPr lang="en-GB" sz="8000" dirty="0"/>
              <a:t>L</a:t>
            </a:r>
            <a:r>
              <a:rPr lang="en-GB" sz="8000" dirty="0" smtClean="0"/>
              <a:t>ecturers </a:t>
            </a:r>
            <a:r>
              <a:rPr lang="en-GB" sz="8000" dirty="0"/>
              <a:t>were </a:t>
            </a:r>
            <a:r>
              <a:rPr lang="en-GB" sz="8000" dirty="0" smtClean="0"/>
              <a:t>not seeing </a:t>
            </a:r>
            <a:r>
              <a:rPr lang="en-GB" sz="8000" dirty="0"/>
              <a:t>the same environment differently but rather they were seeing different environments </a:t>
            </a:r>
            <a:endParaRPr lang="en-GB" sz="8000" dirty="0" smtClean="0"/>
          </a:p>
          <a:p>
            <a:r>
              <a:rPr lang="en-GB" sz="8000" dirty="0"/>
              <a:t>L</a:t>
            </a:r>
            <a:r>
              <a:rPr lang="en-GB" sz="8000" dirty="0" smtClean="0"/>
              <a:t>ecturers </a:t>
            </a:r>
            <a:r>
              <a:rPr lang="en-GB" sz="8000" dirty="0"/>
              <a:t>were stepping in and out of contexts which were both open (they could teach how they liked) and constrained </a:t>
            </a:r>
            <a:endParaRPr lang="en-GB" sz="8000" dirty="0" smtClean="0"/>
          </a:p>
          <a:p>
            <a:r>
              <a:rPr lang="en-GB" sz="8000" dirty="0" smtClean="0"/>
              <a:t>Finally value </a:t>
            </a:r>
            <a:r>
              <a:rPr lang="en-GB" sz="8000" dirty="0"/>
              <a:t>judgements were bound up in the language of encouraging and discouraging. </a:t>
            </a:r>
            <a:endParaRPr lang="en-US" sz="8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Why </a:t>
            </a:r>
            <a:r>
              <a:rPr lang="en-US" dirty="0"/>
              <a:t>N</a:t>
            </a:r>
            <a:r>
              <a:rPr lang="en-US" dirty="0" smtClean="0"/>
              <a:t>ot Settle </a:t>
            </a:r>
            <a:r>
              <a:rPr lang="en-US" dirty="0" smtClean="0"/>
              <a:t>on a </a:t>
            </a:r>
            <a:r>
              <a:rPr lang="en-US" dirty="0" smtClean="0"/>
              <a:t>Factors </a:t>
            </a:r>
            <a:r>
              <a:rPr lang="en-US" dirty="0"/>
              <a:t>A</a:t>
            </a:r>
            <a:r>
              <a:rPr lang="en-US" dirty="0" smtClean="0"/>
              <a:t>pproach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9591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711291"/>
            <a:ext cx="7408333" cy="345069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dirty="0"/>
              <a:t>Valsiner is best known for a ‘zones framework</a:t>
            </a:r>
            <a:r>
              <a:rPr lang="en-GB" dirty="0" smtClean="0"/>
              <a:t>’</a:t>
            </a:r>
          </a:p>
          <a:p>
            <a:r>
              <a:rPr lang="en-GB" dirty="0"/>
              <a:t>t</a:t>
            </a:r>
            <a:r>
              <a:rPr lang="en-GB" dirty="0" smtClean="0"/>
              <a:t>he </a:t>
            </a:r>
            <a:r>
              <a:rPr lang="en-GB" dirty="0"/>
              <a:t>framework sees human activity as taking place within three zones: the Zone of Free Movement (ZFM), the Zone of Promoted Action (ZPA), and the Zone of Proximal Development (ZPD). </a:t>
            </a:r>
            <a:endParaRPr lang="en-GB" dirty="0" smtClean="0"/>
          </a:p>
          <a:p>
            <a:r>
              <a:rPr lang="en-GB" dirty="0"/>
              <a:t>t</a:t>
            </a:r>
            <a:r>
              <a:rPr lang="en-GB" dirty="0" smtClean="0"/>
              <a:t>he </a:t>
            </a:r>
            <a:r>
              <a:rPr lang="en-GB" dirty="0"/>
              <a:t>ZFM defines possibilities: ‘what is available to the person acting in a particular environment at a given </a:t>
            </a:r>
            <a:r>
              <a:rPr lang="en-GB" dirty="0" smtClean="0"/>
              <a:t>time’; a </a:t>
            </a:r>
            <a:r>
              <a:rPr lang="en-GB" dirty="0"/>
              <a:t>ZFM is a zone of constraint as well as opportunity. </a:t>
            </a:r>
            <a:endParaRPr lang="en-GB" dirty="0" smtClean="0"/>
          </a:p>
          <a:p>
            <a:r>
              <a:rPr lang="en-GB" dirty="0" smtClean="0"/>
              <a:t>the </a:t>
            </a:r>
            <a:r>
              <a:rPr lang="en-GB" dirty="0"/>
              <a:t>ZPA defines what, in respect to the person's actions, is being </a:t>
            </a:r>
            <a:r>
              <a:rPr lang="en-GB" dirty="0" smtClean="0"/>
              <a:t>promoted.</a:t>
            </a:r>
          </a:p>
          <a:p>
            <a:r>
              <a:rPr lang="en-GB" dirty="0"/>
              <a:t>t</a:t>
            </a:r>
            <a:r>
              <a:rPr lang="en-GB" dirty="0" smtClean="0"/>
              <a:t>he </a:t>
            </a:r>
            <a:r>
              <a:rPr lang="en-GB" dirty="0"/>
              <a:t>ZPD, borrowed from Vygotsky, defines the set of possible next states in the person's developing relationship with his or her </a:t>
            </a:r>
            <a:r>
              <a:rPr lang="en-GB" dirty="0" smtClean="0"/>
              <a:t>environment. </a:t>
            </a:r>
          </a:p>
          <a:p>
            <a:r>
              <a:rPr lang="en-GB" dirty="0" smtClean="0"/>
              <a:t>A </a:t>
            </a:r>
            <a:r>
              <a:rPr lang="en-GB" dirty="0"/>
              <a:t>key term in the framework is that of ‘canalisation’ to describe how activity is channelled in particular ways within the three zones. </a:t>
            </a:r>
            <a:endParaRPr lang="en-GB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</a:t>
            </a:r>
            <a:r>
              <a:rPr lang="en-US" dirty="0" smtClean="0"/>
              <a:t>Turned </a:t>
            </a:r>
            <a:r>
              <a:rPr lang="en-US" dirty="0" smtClean="0"/>
              <a:t>to Valsiner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858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72166" y="1534917"/>
            <a:ext cx="7408333" cy="345069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 smtClean="0"/>
              <a:t>In our study</a:t>
            </a:r>
          </a:p>
          <a:p>
            <a:endParaRPr lang="en-GB" dirty="0"/>
          </a:p>
          <a:p>
            <a:r>
              <a:rPr lang="en-GB" dirty="0" smtClean="0"/>
              <a:t>The </a:t>
            </a:r>
            <a:r>
              <a:rPr lang="en-GB" b="1" dirty="0" smtClean="0"/>
              <a:t>ZFM</a:t>
            </a:r>
            <a:r>
              <a:rPr lang="en-GB" dirty="0" smtClean="0"/>
              <a:t> offered an </a:t>
            </a:r>
            <a:r>
              <a:rPr lang="en-GB" dirty="0"/>
              <a:t>almost excessive range of possible actions in terms of delivery of teaching but </a:t>
            </a:r>
            <a:r>
              <a:rPr lang="en-GB" dirty="0" smtClean="0"/>
              <a:t>was </a:t>
            </a:r>
            <a:r>
              <a:rPr lang="en-GB" dirty="0"/>
              <a:t>constrained in terms of the curriculum and the possibility for reform.  </a:t>
            </a:r>
          </a:p>
          <a:p>
            <a:r>
              <a:rPr lang="en-GB" dirty="0" smtClean="0"/>
              <a:t>The </a:t>
            </a:r>
            <a:r>
              <a:rPr lang="en-GB" b="1" dirty="0" smtClean="0"/>
              <a:t>ZPA </a:t>
            </a:r>
            <a:r>
              <a:rPr lang="en-GB" dirty="0" smtClean="0"/>
              <a:t>was  contradictory </a:t>
            </a:r>
            <a:r>
              <a:rPr lang="en-GB" dirty="0"/>
              <a:t>in terms of what was being promoted and in respect to mathematical software in particular. </a:t>
            </a:r>
          </a:p>
          <a:p>
            <a:r>
              <a:rPr lang="en-GB" dirty="0" smtClean="0"/>
              <a:t>the </a:t>
            </a:r>
            <a:r>
              <a:rPr lang="en-GB" b="1" dirty="0"/>
              <a:t>ZPD</a:t>
            </a:r>
            <a:r>
              <a:rPr lang="en-GB" dirty="0"/>
              <a:t>, was highly personal </a:t>
            </a:r>
            <a:r>
              <a:rPr lang="en-GB" dirty="0" smtClean="0"/>
              <a:t>– but promoted actions were not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Valsiner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3434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54479" y="1723048"/>
            <a:ext cx="7408333" cy="4060465"/>
          </a:xfrm>
        </p:spPr>
        <p:txBody>
          <a:bodyPr>
            <a:noAutofit/>
          </a:bodyPr>
          <a:lstStyle/>
          <a:p>
            <a:r>
              <a:rPr lang="en-GB" sz="1800" b="1" dirty="0" smtClean="0"/>
              <a:t>abstracts</a:t>
            </a:r>
            <a:r>
              <a:rPr lang="en-GB" sz="1800" dirty="0" smtClean="0"/>
              <a:t> </a:t>
            </a:r>
            <a:r>
              <a:rPr lang="en-GB" sz="1800" dirty="0"/>
              <a:t>out the key facts of a case and in important ways the zones framework </a:t>
            </a:r>
            <a:r>
              <a:rPr lang="en-GB" sz="1800" dirty="0" smtClean="0"/>
              <a:t>covers </a:t>
            </a:r>
            <a:r>
              <a:rPr lang="en-GB" sz="1800" dirty="0"/>
              <a:t>all the findings deemed to be of significance</a:t>
            </a:r>
            <a:r>
              <a:rPr lang="en-GB" sz="1800" dirty="0" smtClean="0"/>
              <a:t>.</a:t>
            </a:r>
          </a:p>
          <a:p>
            <a:r>
              <a:rPr lang="en-GB" sz="1800" b="1" dirty="0" smtClean="0"/>
              <a:t>sensitises</a:t>
            </a:r>
            <a:r>
              <a:rPr lang="en-GB" sz="1800" dirty="0" smtClean="0"/>
              <a:t> rather than predicts</a:t>
            </a:r>
            <a:endParaRPr lang="en-GB" sz="1800" dirty="0" smtClean="0"/>
          </a:p>
          <a:p>
            <a:r>
              <a:rPr lang="en-GB" sz="1800" b="1" dirty="0" smtClean="0"/>
              <a:t>sees </a:t>
            </a:r>
            <a:r>
              <a:rPr lang="en-GB" sz="1800" b="1" dirty="0"/>
              <a:t>agency as developmental</a:t>
            </a:r>
            <a:r>
              <a:rPr lang="en-GB" sz="1800" dirty="0"/>
              <a:t>, something that takes place through interaction with an environment rather than a one-off decision to use ICT or not. </a:t>
            </a:r>
            <a:endParaRPr lang="en-GB" sz="1800" dirty="0" smtClean="0"/>
          </a:p>
          <a:p>
            <a:r>
              <a:rPr lang="en-GB" sz="1800" b="1" dirty="0" smtClean="0"/>
              <a:t>agency involves  </a:t>
            </a:r>
            <a:r>
              <a:rPr lang="en-GB" sz="1800" b="1" dirty="0" smtClean="0"/>
              <a:t>self</a:t>
            </a:r>
            <a:r>
              <a:rPr lang="en-GB" sz="1800" b="1" dirty="0"/>
              <a:t>-</a:t>
            </a:r>
            <a:r>
              <a:rPr lang="en-GB" sz="1800" b="1" dirty="0" smtClean="0"/>
              <a:t>scaffolding </a:t>
            </a:r>
            <a:r>
              <a:rPr lang="en-GB" sz="1800" dirty="0" smtClean="0"/>
              <a:t>however  </a:t>
            </a:r>
            <a:r>
              <a:rPr lang="en-GB" sz="1800" dirty="0"/>
              <a:t>social interaction </a:t>
            </a:r>
            <a:r>
              <a:rPr lang="en-GB" sz="1800" dirty="0" smtClean="0"/>
              <a:t>is </a:t>
            </a:r>
            <a:r>
              <a:rPr lang="en-GB" sz="1800" dirty="0"/>
              <a:t>needed to ‘canalise’ the use of </a:t>
            </a:r>
            <a:r>
              <a:rPr lang="en-GB" sz="1800" dirty="0" smtClean="0"/>
              <a:t>ICT </a:t>
            </a:r>
            <a:r>
              <a:rPr lang="en-GB" sz="1800" dirty="0" smtClean="0"/>
              <a:t>(as </a:t>
            </a:r>
            <a:r>
              <a:rPr lang="en-GB" sz="1800" dirty="0" smtClean="0"/>
              <a:t>happened in use of statistical </a:t>
            </a:r>
            <a:r>
              <a:rPr lang="en-GB" sz="1800" dirty="0" smtClean="0"/>
              <a:t>software). </a:t>
            </a:r>
            <a:r>
              <a:rPr lang="en-GB" sz="1800" dirty="0"/>
              <a:t>Thus patchy take-up of social media was an emergent practice in our study </a:t>
            </a:r>
            <a:endParaRPr lang="en-GB" sz="1800" dirty="0" smtClean="0"/>
          </a:p>
          <a:p>
            <a:r>
              <a:rPr lang="en-GB" sz="1800" b="1" dirty="0" smtClean="0"/>
              <a:t>Enabled </a:t>
            </a:r>
            <a:r>
              <a:rPr lang="en-GB" sz="1800" dirty="0"/>
              <a:t>our findings to better connect with the wider field of professional learning. </a:t>
            </a:r>
            <a:endParaRPr lang="en-GB" sz="1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</a:t>
            </a:r>
            <a:r>
              <a:rPr lang="en-US" dirty="0" smtClean="0"/>
              <a:t>of the </a:t>
            </a:r>
            <a:r>
              <a:rPr lang="en-US" dirty="0" smtClean="0"/>
              <a:t>3 Zones Framework </a:t>
            </a:r>
            <a:r>
              <a:rPr lang="en-US" dirty="0" smtClean="0"/>
              <a:t>in </a:t>
            </a:r>
            <a:r>
              <a:rPr lang="en-US" dirty="0" smtClean="0"/>
              <a:t>This </a:t>
            </a:r>
            <a:r>
              <a:rPr lang="en-US" dirty="0"/>
              <a:t>S</a:t>
            </a:r>
            <a:r>
              <a:rPr lang="en-US" dirty="0" smtClean="0"/>
              <a:t>tudy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148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33935" y="1598146"/>
            <a:ext cx="7408333" cy="3450696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The use of the zones </a:t>
            </a:r>
            <a:r>
              <a:rPr lang="en-GB" dirty="0"/>
              <a:t>framework was not taken at the start of the research – in fact it had not even been considered. </a:t>
            </a:r>
            <a:r>
              <a:rPr lang="en-GB" dirty="0" smtClean="0"/>
              <a:t>Was this good / bad / inevitable?</a:t>
            </a:r>
            <a:endParaRPr lang="en-GB" dirty="0"/>
          </a:p>
          <a:p>
            <a:r>
              <a:rPr lang="en-GB" dirty="0" smtClean="0"/>
              <a:t>We finished </a:t>
            </a:r>
            <a:r>
              <a:rPr lang="en-GB" dirty="0"/>
              <a:t>with only a local or ‘substantive’ </a:t>
            </a:r>
            <a:r>
              <a:rPr lang="en-GB" dirty="0" smtClean="0"/>
              <a:t>explanation</a:t>
            </a:r>
          </a:p>
          <a:p>
            <a:r>
              <a:rPr lang="en-GB" dirty="0" smtClean="0"/>
              <a:t>The </a:t>
            </a:r>
            <a:r>
              <a:rPr lang="en-GB" dirty="0" smtClean="0"/>
              <a:t>framework </a:t>
            </a:r>
            <a:r>
              <a:rPr lang="en-GB" dirty="0" smtClean="0"/>
              <a:t>lacks </a:t>
            </a:r>
            <a:r>
              <a:rPr lang="en-GB" dirty="0"/>
              <a:t>the sociologist’s interest in where </a:t>
            </a:r>
            <a:r>
              <a:rPr lang="en-GB" dirty="0" smtClean="0"/>
              <a:t>practices </a:t>
            </a:r>
            <a:r>
              <a:rPr lang="en-GB" dirty="0"/>
              <a:t>come from and whose purposes they </a:t>
            </a:r>
            <a:r>
              <a:rPr lang="en-GB" dirty="0" smtClean="0"/>
              <a:t>serve </a:t>
            </a:r>
            <a:r>
              <a:rPr lang="en-GB" dirty="0" smtClean="0"/>
              <a:t>(</a:t>
            </a:r>
            <a:r>
              <a:rPr lang="en-GB" dirty="0" err="1" smtClean="0"/>
              <a:t>cf</a:t>
            </a:r>
            <a:r>
              <a:rPr lang="en-GB" dirty="0" smtClean="0"/>
              <a:t> </a:t>
            </a:r>
            <a:r>
              <a:rPr lang="en-GB" dirty="0" smtClean="0"/>
              <a:t>with policy to practice framework of Ball).</a:t>
            </a:r>
            <a:endParaRPr lang="en-GB" dirty="0"/>
          </a:p>
          <a:p>
            <a:r>
              <a:rPr lang="en-GB" dirty="0" smtClean="0"/>
              <a:t>The zones </a:t>
            </a:r>
            <a:r>
              <a:rPr lang="en-GB" dirty="0"/>
              <a:t>framework is not a pedagogical one; it shows, for example, that there is a ZPD that needs to be crossed </a:t>
            </a:r>
            <a:r>
              <a:rPr lang="en-GB" dirty="0" smtClean="0"/>
              <a:t>but not </a:t>
            </a:r>
            <a:r>
              <a:rPr lang="en-GB" dirty="0"/>
              <a:t>what lies on the other side.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76255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81350" y="1824950"/>
            <a:ext cx="7408333" cy="3450696"/>
          </a:xfrm>
        </p:spPr>
        <p:txBody>
          <a:bodyPr/>
          <a:lstStyle/>
          <a:p>
            <a:r>
              <a:rPr lang="en-US" dirty="0" smtClean="0"/>
              <a:t>Can you think of a context in which you </a:t>
            </a:r>
            <a:r>
              <a:rPr lang="en-US" dirty="0" err="1" smtClean="0"/>
              <a:t>theorised</a:t>
            </a:r>
            <a:r>
              <a:rPr lang="en-US" dirty="0" smtClean="0"/>
              <a:t> about technology?</a:t>
            </a:r>
          </a:p>
          <a:p>
            <a:pPr lvl="0"/>
            <a:r>
              <a:rPr lang="en-GB" dirty="0" smtClean="0"/>
              <a:t>Where / when did theory come in? </a:t>
            </a:r>
            <a:endParaRPr lang="en-GB" dirty="0"/>
          </a:p>
          <a:p>
            <a:pPr lvl="0"/>
            <a:r>
              <a:rPr lang="en-GB" dirty="0" smtClean="0"/>
              <a:t>What did </a:t>
            </a:r>
            <a:r>
              <a:rPr lang="en-GB" dirty="0"/>
              <a:t>it </a:t>
            </a:r>
            <a:r>
              <a:rPr lang="en-GB" dirty="0" smtClean="0"/>
              <a:t>allow?</a:t>
            </a:r>
          </a:p>
          <a:p>
            <a:pPr lvl="0"/>
            <a:r>
              <a:rPr lang="en-GB" dirty="0" smtClean="0"/>
              <a:t>What </a:t>
            </a:r>
            <a:r>
              <a:rPr lang="en-GB" dirty="0"/>
              <a:t>difficulties </a:t>
            </a:r>
            <a:r>
              <a:rPr lang="en-GB" dirty="0" smtClean="0"/>
              <a:t>did theorising pose?</a:t>
            </a:r>
          </a:p>
          <a:p>
            <a:pPr lvl="0"/>
            <a:r>
              <a:rPr lang="en-GB" dirty="0" smtClean="0"/>
              <a:t>Did you experience theorising as an </a:t>
            </a:r>
            <a:r>
              <a:rPr lang="en-GB" dirty="0" smtClean="0"/>
              <a:t>‘aha moment’ </a:t>
            </a:r>
            <a:r>
              <a:rPr lang="en-GB" dirty="0" smtClean="0"/>
              <a:t>or something more gradual?</a:t>
            </a:r>
            <a:endParaRPr lang="en-GB" dirty="0"/>
          </a:p>
          <a:p>
            <a:pPr lvl="0"/>
            <a:r>
              <a:rPr lang="en-GB" dirty="0"/>
              <a:t>The future: me and this theory</a:t>
            </a:r>
            <a:r>
              <a:rPr lang="en-GB" dirty="0" smtClean="0"/>
              <a:t>…? </a:t>
            </a:r>
            <a:endParaRPr lang="en-GB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Discuss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800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19201" y="1628982"/>
            <a:ext cx="7408333" cy="3450696"/>
          </a:xfrm>
        </p:spPr>
        <p:txBody>
          <a:bodyPr>
            <a:normAutofit fontScale="85000" lnSpcReduction="20000"/>
          </a:bodyPr>
          <a:lstStyle/>
          <a:p>
            <a:pPr marL="0" lvl="0" indent="0">
              <a:buNone/>
            </a:pPr>
            <a:r>
              <a:rPr lang="en-GB" dirty="0" smtClean="0"/>
              <a:t>What </a:t>
            </a:r>
            <a:r>
              <a:rPr lang="en-GB" dirty="0"/>
              <a:t>would you like to read about / write about..</a:t>
            </a:r>
          </a:p>
          <a:p>
            <a:r>
              <a:rPr lang="en-GB" dirty="0" smtClean="0"/>
              <a:t>Case studies </a:t>
            </a:r>
            <a:r>
              <a:rPr lang="en-GB" dirty="0"/>
              <a:t>on theorising</a:t>
            </a:r>
          </a:p>
          <a:p>
            <a:r>
              <a:rPr lang="en-GB" dirty="0"/>
              <a:t>Discussion of specific theories</a:t>
            </a:r>
          </a:p>
          <a:p>
            <a:r>
              <a:rPr lang="en-GB" dirty="0"/>
              <a:t>Critique of theory</a:t>
            </a:r>
          </a:p>
          <a:p>
            <a:r>
              <a:rPr lang="en-GB" dirty="0"/>
              <a:t>Celebration of theory</a:t>
            </a:r>
          </a:p>
          <a:p>
            <a:r>
              <a:rPr lang="en-GB" dirty="0"/>
              <a:t>Theorising v  theory </a:t>
            </a:r>
          </a:p>
          <a:p>
            <a:r>
              <a:rPr lang="en-GB" dirty="0"/>
              <a:t>Future challenges </a:t>
            </a:r>
            <a:endParaRPr lang="en-GB" dirty="0" smtClean="0"/>
          </a:p>
          <a:p>
            <a:r>
              <a:rPr lang="en-GB" dirty="0" smtClean="0"/>
              <a:t>Going </a:t>
            </a:r>
            <a:r>
              <a:rPr lang="en-GB" dirty="0" smtClean="0"/>
              <a:t>wider</a:t>
            </a:r>
          </a:p>
          <a:p>
            <a:r>
              <a:rPr lang="en-GB" dirty="0" smtClean="0"/>
              <a:t>Something else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Invited abstracts – does that sound OK?</a:t>
            </a:r>
            <a:endParaRPr lang="en-GB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</a:t>
            </a:r>
            <a:r>
              <a:rPr lang="en-US" dirty="0" smtClean="0"/>
              <a:t>Issue </a:t>
            </a:r>
            <a:r>
              <a:rPr lang="en-US" dirty="0" smtClean="0"/>
              <a:t>on </a:t>
            </a:r>
            <a:r>
              <a:rPr lang="en-US" dirty="0" smtClean="0"/>
              <a:t>Theorising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482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775" y="1681453"/>
            <a:ext cx="7408333" cy="3450696"/>
          </a:xfrm>
        </p:spPr>
        <p:txBody>
          <a:bodyPr>
            <a:normAutofit/>
          </a:bodyPr>
          <a:lstStyle/>
          <a:p>
            <a:pPr lvl="0"/>
            <a:r>
              <a:rPr lang="en-GB" dirty="0" smtClean="0"/>
              <a:t>What is theory / theorising</a:t>
            </a:r>
            <a:endParaRPr lang="en-GB" dirty="0"/>
          </a:p>
          <a:p>
            <a:pPr lvl="0"/>
            <a:r>
              <a:rPr lang="en-GB" dirty="0"/>
              <a:t>State of theory in education and technology</a:t>
            </a:r>
          </a:p>
          <a:p>
            <a:pPr lvl="0"/>
            <a:r>
              <a:rPr lang="en-GB" dirty="0"/>
              <a:t>Why theory?</a:t>
            </a:r>
          </a:p>
          <a:p>
            <a:pPr lvl="0"/>
            <a:r>
              <a:rPr lang="en-GB" dirty="0"/>
              <a:t>Limits on theory?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Introduction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396365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626231"/>
            <a:ext cx="7408333" cy="3688978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Abend (2008</a:t>
            </a:r>
            <a:r>
              <a:rPr lang="en-GB" dirty="0" smtClean="0"/>
              <a:t>) </a:t>
            </a:r>
            <a:r>
              <a:rPr lang="en-GB" i="1" dirty="0"/>
              <a:t>exploring the meaning of a particular social phenomenon; the study of key thinkers; </a:t>
            </a:r>
            <a:r>
              <a:rPr lang="en-GB" dirty="0"/>
              <a:t>and</a:t>
            </a:r>
            <a:r>
              <a:rPr lang="en-GB" i="1" dirty="0"/>
              <a:t> how to look at, grasp, and represent the world</a:t>
            </a:r>
            <a:r>
              <a:rPr lang="en-GB" dirty="0" smtClean="0"/>
              <a:t>. </a:t>
            </a:r>
            <a:endParaRPr lang="en-GB" dirty="0" smtClean="0"/>
          </a:p>
          <a:p>
            <a:r>
              <a:rPr lang="en-GB" dirty="0" smtClean="0"/>
              <a:t>Krause </a:t>
            </a:r>
            <a:r>
              <a:rPr lang="en-GB" dirty="0"/>
              <a:t>(2016) </a:t>
            </a:r>
            <a:r>
              <a:rPr lang="en-GB" dirty="0" smtClean="0"/>
              <a:t>six </a:t>
            </a:r>
            <a:r>
              <a:rPr lang="en-GB" dirty="0"/>
              <a:t>associations </a:t>
            </a:r>
            <a:r>
              <a:rPr lang="en-GB" i="1" dirty="0" smtClean="0"/>
              <a:t>applying </a:t>
            </a:r>
            <a:r>
              <a:rPr lang="en-US" i="1" dirty="0"/>
              <a:t>existing concepts to new observations</a:t>
            </a:r>
            <a:r>
              <a:rPr lang="en-GB" i="1" dirty="0"/>
              <a:t>; </a:t>
            </a:r>
            <a:r>
              <a:rPr lang="en-US" i="1" dirty="0"/>
              <a:t>linking a new fact or observation to an existential issue or a historical trend</a:t>
            </a:r>
            <a:r>
              <a:rPr lang="en-GB" i="1" dirty="0"/>
              <a:t>; </a:t>
            </a:r>
            <a:r>
              <a:rPr lang="en-GB" dirty="0"/>
              <a:t>and</a:t>
            </a:r>
            <a:r>
              <a:rPr lang="en-GB" i="1" dirty="0"/>
              <a:t> </a:t>
            </a:r>
            <a:r>
              <a:rPr lang="en-US" i="1" dirty="0"/>
              <a:t>developing new concepts in dialogue with observations and previous concepts</a:t>
            </a:r>
            <a:r>
              <a:rPr lang="en-GB" i="1" dirty="0"/>
              <a:t>. </a:t>
            </a:r>
            <a:endParaRPr lang="en-GB" i="1" dirty="0" smtClean="0"/>
          </a:p>
          <a:p>
            <a:r>
              <a:rPr lang="en-US" dirty="0" smtClean="0"/>
              <a:t>In </a:t>
            </a:r>
            <a:r>
              <a:rPr lang="en-US" dirty="0" smtClean="0"/>
              <a:t>addition </a:t>
            </a:r>
            <a:r>
              <a:rPr lang="en-US" dirty="0" smtClean="0"/>
              <a:t>theory can be </a:t>
            </a:r>
            <a:r>
              <a:rPr lang="en-US" dirty="0"/>
              <a:t>normative and it can have a </a:t>
            </a:r>
            <a:r>
              <a:rPr lang="en-GB" dirty="0"/>
              <a:t>meta </a:t>
            </a:r>
            <a:r>
              <a:rPr lang="en-GB" dirty="0" smtClean="0"/>
              <a:t>dimension. </a:t>
            </a:r>
          </a:p>
          <a:p>
            <a:r>
              <a:rPr lang="en-GB" dirty="0" smtClean="0"/>
              <a:t>Core to theorising </a:t>
            </a:r>
            <a:r>
              <a:rPr lang="en-GB" dirty="0" smtClean="0"/>
              <a:t>is explanation </a:t>
            </a:r>
            <a:r>
              <a:rPr lang="en-GB" dirty="0" smtClean="0"/>
              <a:t>(Martindale, 1960) based on abstracting key issues and how things fit together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smtClean="0"/>
              <a:t>Theory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881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88375" y="1734807"/>
            <a:ext cx="7408333" cy="345069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Theory on a spectrum </a:t>
            </a:r>
            <a:r>
              <a:rPr lang="en-US" dirty="0" smtClean="0"/>
              <a:t>with </a:t>
            </a:r>
            <a:r>
              <a:rPr lang="en-US" dirty="0" smtClean="0"/>
              <a:t>dimensions </a:t>
            </a:r>
            <a:r>
              <a:rPr lang="en-US" dirty="0" smtClean="0"/>
              <a:t>including: </a:t>
            </a:r>
            <a:endParaRPr lang="en-US" dirty="0" smtClean="0"/>
          </a:p>
          <a:p>
            <a:r>
              <a:rPr lang="en-GB" dirty="0" smtClean="0"/>
              <a:t>prescriptive </a:t>
            </a:r>
            <a:r>
              <a:rPr lang="en-GB" dirty="0" smtClean="0"/>
              <a:t>- </a:t>
            </a:r>
            <a:r>
              <a:rPr lang="en-GB" dirty="0" smtClean="0"/>
              <a:t>descriptive</a:t>
            </a:r>
          </a:p>
          <a:p>
            <a:r>
              <a:rPr lang="en-GB" dirty="0" smtClean="0"/>
              <a:t>agency </a:t>
            </a:r>
            <a:r>
              <a:rPr lang="en-GB" dirty="0" smtClean="0"/>
              <a:t>-  </a:t>
            </a:r>
            <a:r>
              <a:rPr lang="en-GB" dirty="0" smtClean="0"/>
              <a:t>structure </a:t>
            </a:r>
          </a:p>
          <a:p>
            <a:r>
              <a:rPr lang="en-GB" dirty="0"/>
              <a:t>t</a:t>
            </a:r>
            <a:r>
              <a:rPr lang="en-GB" dirty="0" smtClean="0"/>
              <a:t>op down - bottom </a:t>
            </a:r>
            <a:r>
              <a:rPr lang="en-GB" dirty="0" smtClean="0"/>
              <a:t>up</a:t>
            </a:r>
          </a:p>
          <a:p>
            <a:r>
              <a:rPr lang="en-GB" dirty="0" smtClean="0"/>
              <a:t>sensitising </a:t>
            </a:r>
            <a:r>
              <a:rPr lang="en-GB" dirty="0" smtClean="0"/>
              <a:t>– </a:t>
            </a:r>
            <a:r>
              <a:rPr lang="en-GB" dirty="0" smtClean="0"/>
              <a:t>predictive</a:t>
            </a:r>
          </a:p>
          <a:p>
            <a:r>
              <a:rPr lang="en-GB" dirty="0" smtClean="0"/>
              <a:t>parsimony - fidelity </a:t>
            </a:r>
            <a:endParaRPr lang="en-GB" dirty="0" smtClean="0"/>
          </a:p>
          <a:p>
            <a:r>
              <a:rPr lang="en-GB" dirty="0" smtClean="0"/>
              <a:t>local </a:t>
            </a:r>
            <a:r>
              <a:rPr lang="en-GB" dirty="0" smtClean="0"/>
              <a:t>(substantive) – formal</a:t>
            </a:r>
          </a:p>
          <a:p>
            <a:r>
              <a:rPr lang="en-GB" dirty="0" smtClean="0"/>
              <a:t>small – grand </a:t>
            </a:r>
            <a:r>
              <a:rPr lang="en-GB" dirty="0" smtClean="0"/>
              <a:t> </a:t>
            </a:r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smtClean="0"/>
              <a:t>Theory (cont.)?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998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88375" y="1709065"/>
            <a:ext cx="7408333" cy="3450696"/>
          </a:xfrm>
        </p:spPr>
        <p:txBody>
          <a:bodyPr/>
          <a:lstStyle/>
          <a:p>
            <a:pPr lvl="0"/>
            <a:r>
              <a:rPr lang="en-GB" dirty="0" smtClean="0"/>
              <a:t>Practical (‘nothing so practical as a good theory’) </a:t>
            </a:r>
            <a:r>
              <a:rPr lang="en-GB" dirty="0" err="1"/>
              <a:t>generalisable</a:t>
            </a:r>
            <a:r>
              <a:rPr lang="en-GB" dirty="0"/>
              <a:t> / </a:t>
            </a:r>
            <a:r>
              <a:rPr lang="en-GB" dirty="0" smtClean="0"/>
              <a:t>transferable </a:t>
            </a:r>
            <a:r>
              <a:rPr lang="en-GB" dirty="0" smtClean="0"/>
              <a:t>/ </a:t>
            </a:r>
            <a:r>
              <a:rPr lang="en-GB" dirty="0"/>
              <a:t>‘</a:t>
            </a:r>
            <a:r>
              <a:rPr lang="en-GB" dirty="0" err="1"/>
              <a:t>appliable</a:t>
            </a:r>
            <a:r>
              <a:rPr lang="en-GB" dirty="0"/>
              <a:t>’ </a:t>
            </a:r>
            <a:endParaRPr lang="en-GB" dirty="0" smtClean="0"/>
          </a:p>
          <a:p>
            <a:pPr lvl="0"/>
            <a:r>
              <a:rPr lang="en-GB" dirty="0"/>
              <a:t>W</a:t>
            </a:r>
            <a:r>
              <a:rPr lang="en-GB" dirty="0" smtClean="0"/>
              <a:t>ays </a:t>
            </a:r>
            <a:r>
              <a:rPr lang="en-GB" dirty="0"/>
              <a:t>of </a:t>
            </a:r>
            <a:r>
              <a:rPr lang="en-GB" dirty="0" smtClean="0"/>
              <a:t>seeing / </a:t>
            </a:r>
            <a:r>
              <a:rPr lang="en-GB" dirty="0" smtClean="0"/>
              <a:t>unsettling </a:t>
            </a:r>
            <a:r>
              <a:rPr lang="en-GB" dirty="0" smtClean="0"/>
              <a:t>a view of the world </a:t>
            </a:r>
          </a:p>
          <a:p>
            <a:pPr lvl="0"/>
            <a:r>
              <a:rPr lang="en-GB" dirty="0" smtClean="0"/>
              <a:t>Natural </a:t>
            </a:r>
            <a:r>
              <a:rPr lang="en-GB" dirty="0" smtClean="0"/>
              <a:t>step in research </a:t>
            </a:r>
            <a:r>
              <a:rPr lang="en-GB" dirty="0"/>
              <a:t>/ </a:t>
            </a:r>
            <a:r>
              <a:rPr lang="en-GB" dirty="0" smtClean="0"/>
              <a:t>interesting </a:t>
            </a:r>
            <a:r>
              <a:rPr lang="en-GB" dirty="0"/>
              <a:t>in its own right</a:t>
            </a:r>
          </a:p>
          <a:p>
            <a:pPr lvl="0"/>
            <a:r>
              <a:rPr lang="en-GB" dirty="0"/>
              <a:t>Creates the conversation in the discipline and between </a:t>
            </a:r>
            <a:r>
              <a:rPr lang="en-GB" dirty="0" smtClean="0"/>
              <a:t>disciplines</a:t>
            </a:r>
          </a:p>
          <a:p>
            <a:pPr lvl="0"/>
            <a:r>
              <a:rPr lang="en-GB" dirty="0" smtClean="0"/>
              <a:t>Higher order </a:t>
            </a:r>
            <a:r>
              <a:rPr lang="en-GB" dirty="0" smtClean="0"/>
              <a:t>thinking (Vygotsky)</a:t>
            </a:r>
            <a:endParaRPr lang="en-GB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</a:t>
            </a:r>
            <a:r>
              <a:rPr lang="en-US" dirty="0" smtClean="0"/>
              <a:t>Theory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782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72166" y="1652499"/>
            <a:ext cx="7408333" cy="345069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 smtClean="0"/>
              <a:t>Swedberg </a:t>
            </a:r>
            <a:r>
              <a:rPr lang="en-GB" dirty="0"/>
              <a:t>(2012</a:t>
            </a:r>
            <a:r>
              <a:rPr lang="en-GB" dirty="0" smtClean="0"/>
              <a:t>) suggests:</a:t>
            </a:r>
          </a:p>
          <a:p>
            <a:pPr lvl="0"/>
            <a:r>
              <a:rPr lang="en-GB" dirty="0" smtClean="0"/>
              <a:t>Theorising </a:t>
            </a:r>
            <a:r>
              <a:rPr lang="en-GB" dirty="0"/>
              <a:t>is distinctive to theory.  Theorising is the process </a:t>
            </a:r>
            <a:r>
              <a:rPr lang="en-GB" dirty="0" smtClean="0"/>
              <a:t>about discovery </a:t>
            </a:r>
            <a:r>
              <a:rPr lang="en-GB" dirty="0"/>
              <a:t>rather than justification; justifying comes later.</a:t>
            </a:r>
          </a:p>
          <a:p>
            <a:pPr lvl="0"/>
            <a:r>
              <a:rPr lang="en-GB" dirty="0"/>
              <a:t>Theorising is a personal undertaking, which draws on one’s own resources and on one’s own ideas and experiences</a:t>
            </a:r>
          </a:p>
          <a:p>
            <a:pPr lvl="0"/>
            <a:r>
              <a:rPr lang="en-GB" dirty="0"/>
              <a:t>Theorising can take many different forms but </a:t>
            </a:r>
            <a:r>
              <a:rPr lang="en-GB" dirty="0" smtClean="0"/>
              <a:t>is </a:t>
            </a:r>
            <a:r>
              <a:rPr lang="en-GB" dirty="0"/>
              <a:t>more intuitive, less </a:t>
            </a:r>
            <a:r>
              <a:rPr lang="en-GB" dirty="0" smtClean="0"/>
              <a:t>procedural</a:t>
            </a:r>
          </a:p>
          <a:p>
            <a:pPr lvl="0"/>
            <a:r>
              <a:rPr lang="en-GB" dirty="0" smtClean="0"/>
              <a:t>Critical </a:t>
            </a:r>
            <a:r>
              <a:rPr lang="en-GB" dirty="0"/>
              <a:t>in theorising is observation by which Swedberg means concentrating on a phenomenon, ‘staying with it; and trying to understand it</a:t>
            </a:r>
            <a:r>
              <a:rPr lang="en-GB" dirty="0" smtClean="0"/>
              <a:t>’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Theorising as </a:t>
            </a:r>
            <a:r>
              <a:rPr lang="en-US" dirty="0" smtClean="0"/>
              <a:t>Distinct from Theory </a:t>
            </a:r>
            <a:r>
              <a:rPr lang="en-US" dirty="0" smtClean="0"/>
              <a:t>(Swedberg)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8511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805356"/>
            <a:ext cx="7408333" cy="3450696"/>
          </a:xfrm>
        </p:spPr>
        <p:txBody>
          <a:bodyPr/>
          <a:lstStyle/>
          <a:p>
            <a:r>
              <a:rPr lang="en-GB" i="1" dirty="0"/>
              <a:t>Observe and choose something interesting; </a:t>
            </a:r>
            <a:endParaRPr lang="en-GB" i="1" dirty="0" smtClean="0"/>
          </a:p>
          <a:p>
            <a:r>
              <a:rPr lang="en-GB" i="1" dirty="0" smtClean="0"/>
              <a:t>Name </a:t>
            </a:r>
            <a:r>
              <a:rPr lang="en-GB" i="1" dirty="0"/>
              <a:t>and formulate the central concept; </a:t>
            </a:r>
            <a:endParaRPr lang="en-GB" i="1" dirty="0" smtClean="0"/>
          </a:p>
          <a:p>
            <a:r>
              <a:rPr lang="en-GB" i="1" dirty="0" smtClean="0"/>
              <a:t>Build </a:t>
            </a:r>
            <a:r>
              <a:rPr lang="en-GB" i="1" dirty="0"/>
              <a:t>at the central concept; </a:t>
            </a:r>
            <a:endParaRPr lang="en-GB" i="1" dirty="0" smtClean="0"/>
          </a:p>
          <a:p>
            <a:r>
              <a:rPr lang="en-GB" i="1" dirty="0" smtClean="0"/>
              <a:t>Complete </a:t>
            </a:r>
            <a:r>
              <a:rPr lang="en-GB" i="1" dirty="0"/>
              <a:t>the tentative theory and provide an explanation</a:t>
            </a:r>
            <a:r>
              <a:rPr lang="en-GB" dirty="0"/>
              <a:t>. (Swedberg 2012 : 17).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in the </a:t>
            </a:r>
            <a:r>
              <a:rPr lang="en-US" dirty="0" smtClean="0"/>
              <a:t>Process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123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8799" y="1709561"/>
            <a:ext cx="7408333" cy="393786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GB" sz="7400" b="1" dirty="0"/>
              <a:t>The state of theorising in respect to education and technology</a:t>
            </a:r>
          </a:p>
          <a:p>
            <a:r>
              <a:rPr lang="en-GB" sz="7400" dirty="0"/>
              <a:t>Often thought to be </a:t>
            </a:r>
            <a:r>
              <a:rPr lang="en-GB" sz="7400" dirty="0" smtClean="0"/>
              <a:t>poor (</a:t>
            </a:r>
            <a:r>
              <a:rPr lang="en-GB" sz="7400" dirty="0" smtClean="0"/>
              <a:t>Underwood 2004)</a:t>
            </a:r>
            <a:endParaRPr lang="en-GB" sz="7400" dirty="0"/>
          </a:p>
          <a:p>
            <a:pPr lvl="0"/>
            <a:r>
              <a:rPr lang="en-GB" sz="7400" dirty="0" smtClean="0"/>
              <a:t>Models </a:t>
            </a:r>
            <a:r>
              <a:rPr lang="en-GB" sz="7400" dirty="0"/>
              <a:t>that show associations misread as </a:t>
            </a:r>
            <a:r>
              <a:rPr lang="en-GB" sz="7400" dirty="0" smtClean="0"/>
              <a:t>predictive (</a:t>
            </a:r>
            <a:r>
              <a:rPr lang="en-GB" sz="7400" dirty="0" smtClean="0"/>
              <a:t>Valsiner, 1998)</a:t>
            </a:r>
            <a:endParaRPr lang="en-GB" sz="7400" dirty="0"/>
          </a:p>
          <a:p>
            <a:pPr lvl="0"/>
            <a:r>
              <a:rPr lang="en-GB" sz="7400" dirty="0" smtClean="0"/>
              <a:t>Re-presents </a:t>
            </a:r>
            <a:r>
              <a:rPr lang="en-GB" sz="7400" dirty="0"/>
              <a:t>frameworks such as ANT, </a:t>
            </a:r>
            <a:r>
              <a:rPr lang="en-GB" sz="7400" dirty="0" smtClean="0"/>
              <a:t>AT, </a:t>
            </a:r>
            <a:r>
              <a:rPr lang="en-GB" sz="7400" dirty="0" err="1" smtClean="0"/>
              <a:t>CoP</a:t>
            </a:r>
            <a:r>
              <a:rPr lang="en-GB" sz="7400" dirty="0" smtClean="0"/>
              <a:t> </a:t>
            </a:r>
            <a:r>
              <a:rPr lang="en-GB" sz="7400" dirty="0"/>
              <a:t>rather than </a:t>
            </a:r>
            <a:r>
              <a:rPr lang="en-GB" sz="7400" dirty="0" smtClean="0"/>
              <a:t>re-imagines </a:t>
            </a:r>
            <a:r>
              <a:rPr lang="en-GB" sz="7400" dirty="0" smtClean="0"/>
              <a:t>them</a:t>
            </a:r>
          </a:p>
          <a:p>
            <a:pPr lvl="0"/>
            <a:r>
              <a:rPr lang="en-GB" sz="7400" dirty="0" smtClean="0"/>
              <a:t>Reinvents sensitising as </a:t>
            </a:r>
            <a:r>
              <a:rPr lang="en-GB" sz="7400" dirty="0" smtClean="0"/>
              <a:t>predictive</a:t>
            </a:r>
          </a:p>
          <a:p>
            <a:pPr lvl="0"/>
            <a:r>
              <a:rPr lang="en-GB" sz="7400" dirty="0" smtClean="0"/>
              <a:t>If you look for it you will find it…..</a:t>
            </a:r>
            <a:endParaRPr lang="en-GB" sz="7400" dirty="0" smtClean="0"/>
          </a:p>
          <a:p>
            <a:pPr lvl="0"/>
            <a:r>
              <a:rPr lang="en-GB" sz="7400" dirty="0" smtClean="0"/>
              <a:t>Susceptible </a:t>
            </a:r>
            <a:r>
              <a:rPr lang="en-GB" sz="7400" dirty="0"/>
              <a:t>to fads of all </a:t>
            </a:r>
            <a:r>
              <a:rPr lang="en-GB" sz="7400" dirty="0" smtClean="0"/>
              <a:t>kinds </a:t>
            </a:r>
            <a:r>
              <a:rPr lang="en-GB" sz="7400" dirty="0" smtClean="0"/>
              <a:t>(Vygotsky, </a:t>
            </a:r>
            <a:r>
              <a:rPr lang="en-GB" sz="7400" dirty="0" err="1" smtClean="0"/>
              <a:t>CoP</a:t>
            </a:r>
            <a:r>
              <a:rPr lang="en-GB" sz="7400" dirty="0" smtClean="0"/>
              <a:t>) </a:t>
            </a:r>
            <a:endParaRPr lang="en-GB" sz="7400" dirty="0"/>
          </a:p>
          <a:p>
            <a:pPr lvl="0"/>
            <a:r>
              <a:rPr lang="en-GB" sz="7400" dirty="0" smtClean="0"/>
              <a:t>Case </a:t>
            </a:r>
            <a:r>
              <a:rPr lang="en-GB" sz="7400" dirty="0"/>
              <a:t>studies which fail to </a:t>
            </a:r>
            <a:r>
              <a:rPr lang="en-GB" sz="7400" dirty="0" smtClean="0"/>
              <a:t>theorise (see notes by </a:t>
            </a:r>
            <a:r>
              <a:rPr lang="en-GB" sz="7400" dirty="0" smtClean="0"/>
              <a:t>Twinning, 2017)</a:t>
            </a:r>
            <a:endParaRPr lang="en-GB" sz="7400" dirty="0"/>
          </a:p>
          <a:p>
            <a:pPr lvl="0"/>
            <a:r>
              <a:rPr lang="en-GB" sz="7400" dirty="0" smtClean="0"/>
              <a:t>Excessive </a:t>
            </a:r>
            <a:r>
              <a:rPr lang="en-GB" sz="7400" dirty="0"/>
              <a:t>optimism </a:t>
            </a:r>
            <a:r>
              <a:rPr lang="en-GB" sz="7400" dirty="0" smtClean="0"/>
              <a:t>as a framework (e.g. online discussion) </a:t>
            </a:r>
            <a:endParaRPr lang="en-GB" sz="7400" dirty="0"/>
          </a:p>
          <a:p>
            <a:pPr lvl="0"/>
            <a:r>
              <a:rPr lang="en-GB" sz="7400" dirty="0" smtClean="0"/>
              <a:t>Evaluation </a:t>
            </a:r>
            <a:r>
              <a:rPr lang="en-GB" sz="7400" dirty="0"/>
              <a:t>dominating over </a:t>
            </a:r>
            <a:r>
              <a:rPr lang="en-GB" sz="7400" dirty="0" smtClean="0"/>
              <a:t>theorisation (</a:t>
            </a:r>
            <a:r>
              <a:rPr lang="en-GB" sz="7400" dirty="0" err="1" smtClean="0"/>
              <a:t>Becta</a:t>
            </a:r>
            <a:r>
              <a:rPr lang="en-GB" sz="7400" dirty="0" smtClean="0"/>
              <a:t> tradition)</a:t>
            </a:r>
            <a:endParaRPr lang="en-GB" sz="7400" dirty="0" smtClean="0"/>
          </a:p>
          <a:p>
            <a:pPr lvl="0"/>
            <a:r>
              <a:rPr lang="en-GB" sz="7400" dirty="0" smtClean="0"/>
              <a:t>Disassociation of pedagogical belief </a:t>
            </a:r>
            <a:r>
              <a:rPr lang="en-GB" sz="7400" dirty="0" smtClean="0"/>
              <a:t>from </a:t>
            </a:r>
            <a:r>
              <a:rPr lang="en-GB" sz="7400" dirty="0" smtClean="0"/>
              <a:t>research </a:t>
            </a:r>
            <a:r>
              <a:rPr lang="en-GB" sz="7400" dirty="0" smtClean="0"/>
              <a:t>practice</a:t>
            </a:r>
          </a:p>
          <a:p>
            <a:pPr lvl="0"/>
            <a:r>
              <a:rPr lang="en-GB" sz="7400" dirty="0" smtClean="0"/>
              <a:t>Small scale </a:t>
            </a:r>
            <a:r>
              <a:rPr lang="en-GB" sz="7400" dirty="0"/>
              <a:t>(e.g. Underwood, 2004) and </a:t>
            </a:r>
            <a:r>
              <a:rPr lang="en-GB" sz="7400" dirty="0" smtClean="0"/>
              <a:t>neglects </a:t>
            </a:r>
            <a:r>
              <a:rPr lang="en-GB" sz="7400" dirty="0"/>
              <a:t>broader sociological theory (e.g. Selwyn, 2011). </a:t>
            </a:r>
          </a:p>
          <a:p>
            <a:pPr marL="0" lvl="0" indent="0">
              <a:buNone/>
            </a:pPr>
            <a:endParaRPr lang="en-GB" sz="7400" dirty="0"/>
          </a:p>
          <a:p>
            <a:endParaRPr lang="en-GB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Theorising </a:t>
            </a:r>
            <a:r>
              <a:rPr lang="en-US" dirty="0" smtClean="0"/>
              <a:t>in Education </a:t>
            </a:r>
            <a:r>
              <a:rPr lang="en-US" dirty="0" smtClean="0"/>
              <a:t>and Technology?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140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2046</Words>
  <Application>Microsoft Macintosh PowerPoint</Application>
  <PresentationFormat>On-screen Show (4:3)</PresentationFormat>
  <Paragraphs>170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Custom Design</vt:lpstr>
      <vt:lpstr>Waveform</vt:lpstr>
      <vt:lpstr>Theory, technology and education</vt:lpstr>
      <vt:lpstr>What we are doing today </vt:lpstr>
      <vt:lpstr>Introduction</vt:lpstr>
      <vt:lpstr>What is Theory?</vt:lpstr>
      <vt:lpstr>What is Theory (cont.)?</vt:lpstr>
      <vt:lpstr>Why Theory?</vt:lpstr>
      <vt:lpstr>Theorising as Distinct from Theory (Swedberg)</vt:lpstr>
      <vt:lpstr>Steps in the Process</vt:lpstr>
      <vt:lpstr>Theorising in Education and Technology?</vt:lpstr>
      <vt:lpstr>But Is It Really So Bad?</vt:lpstr>
      <vt:lpstr>Challenges in Theorising</vt:lpstr>
      <vt:lpstr>You and Theory</vt:lpstr>
      <vt:lpstr>Break</vt:lpstr>
      <vt:lpstr>Case: Theorising the take-up of ICT:  Can Valsiner's three zones framework make a contribution? </vt:lpstr>
      <vt:lpstr>Background</vt:lpstr>
      <vt:lpstr>The Search for Factors</vt:lpstr>
      <vt:lpstr>Theoretical Lens</vt:lpstr>
      <vt:lpstr>In Take-up Our Key Issue was Agency</vt:lpstr>
      <vt:lpstr>PowerPoint Presentation</vt:lpstr>
      <vt:lpstr>The key findings</vt:lpstr>
      <vt:lpstr>These Facts did Support a Factors Approach</vt:lpstr>
      <vt:lpstr>So Why Not Settle on a Factors Approach?</vt:lpstr>
      <vt:lpstr>We Turned to Valsiner</vt:lpstr>
      <vt:lpstr>Valsiner</vt:lpstr>
      <vt:lpstr>Benefits of the 3 Zones Framework in This Study</vt:lpstr>
      <vt:lpstr>But</vt:lpstr>
      <vt:lpstr>To Discuss</vt:lpstr>
      <vt:lpstr>Special Issue on Theorising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Theory, technology and education</dc:title>
  <dc:creator>Michael Hammond</dc:creator>
  <cp:lastModifiedBy>Michael Hammond</cp:lastModifiedBy>
  <cp:revision>26</cp:revision>
  <cp:lastPrinted>2017-08-29T15:48:18Z</cp:lastPrinted>
  <dcterms:created xsi:type="dcterms:W3CDTF">2017-08-21T13:30:11Z</dcterms:created>
  <dcterms:modified xsi:type="dcterms:W3CDTF">2017-08-29T16:10:01Z</dcterms:modified>
</cp:coreProperties>
</file>