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8" r:id="rId2"/>
    <p:sldId id="337" r:id="rId3"/>
    <p:sldId id="344" r:id="rId4"/>
    <p:sldId id="346" r:id="rId5"/>
    <p:sldId id="338" r:id="rId6"/>
    <p:sldId id="341" r:id="rId7"/>
    <p:sldId id="342" r:id="rId8"/>
    <p:sldId id="340" r:id="rId9"/>
    <p:sldId id="343" r:id="rId10"/>
    <p:sldId id="345" r:id="rId11"/>
    <p:sldId id="339" r:id="rId12"/>
    <p:sldId id="347" r:id="rId13"/>
    <p:sldId id="348" r:id="rId14"/>
    <p:sldId id="349" r:id="rId15"/>
    <p:sldId id="350" r:id="rId16"/>
    <p:sldId id="351" r:id="rId17"/>
    <p:sldId id="352" r:id="rId18"/>
    <p:sldId id="353" r:id="rId19"/>
    <p:sldId id="354" r:id="rId20"/>
    <p:sldId id="355" r:id="rId21"/>
    <p:sldId id="356" r:id="rId22"/>
    <p:sldId id="357" r:id="rId23"/>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0B4387"/>
    <a:srgbClr val="C78627"/>
    <a:srgbClr val="062346"/>
    <a:srgbClr val="09366D"/>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1756" autoAdjust="0"/>
  </p:normalViewPr>
  <p:slideViewPr>
    <p:cSldViewPr>
      <p:cViewPr varScale="1">
        <p:scale>
          <a:sx n="78" d="100"/>
          <a:sy n="78" d="100"/>
        </p:scale>
        <p:origin x="-378"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0" d="100"/>
          <a:sy n="50" d="100"/>
        </p:scale>
        <p:origin x="-1956"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defTabSz="915988">
              <a:defRPr sz="1200"/>
            </a:lvl1pPr>
          </a:lstStyle>
          <a:p>
            <a:pPr>
              <a:defRPr/>
            </a:pPr>
            <a:endParaRPr lang="en-GB"/>
          </a:p>
        </p:txBody>
      </p:sp>
      <p:sp>
        <p:nvSpPr>
          <p:cNvPr id="26627" name="Rectangle 3"/>
          <p:cNvSpPr>
            <a:spLocks noGrp="1" noChangeArrowheads="1"/>
          </p:cNvSpPr>
          <p:nvPr>
            <p:ph type="dt" sz="quarter" idx="1"/>
          </p:nvPr>
        </p:nvSpPr>
        <p:spPr bwMode="auto">
          <a:xfrm>
            <a:off x="3851275"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algn="r" defTabSz="915988">
              <a:defRPr sz="1200"/>
            </a:lvl1pPr>
          </a:lstStyle>
          <a:p>
            <a:pPr>
              <a:defRPr/>
            </a:pPr>
            <a:endParaRPr lang="en-GB"/>
          </a:p>
        </p:txBody>
      </p:sp>
      <p:sp>
        <p:nvSpPr>
          <p:cNvPr id="26628" name="Rectangle 4"/>
          <p:cNvSpPr>
            <a:spLocks noGrp="1" noChangeArrowheads="1"/>
          </p:cNvSpPr>
          <p:nvPr>
            <p:ph type="ftr" sz="quarter" idx="2"/>
          </p:nvPr>
        </p:nvSpPr>
        <p:spPr bwMode="auto">
          <a:xfrm>
            <a:off x="0"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defTabSz="915988">
              <a:defRPr sz="1200"/>
            </a:lvl1pPr>
          </a:lstStyle>
          <a:p>
            <a:pPr>
              <a:defRPr/>
            </a:pPr>
            <a:endParaRPr lang="en-GB"/>
          </a:p>
        </p:txBody>
      </p:sp>
      <p:sp>
        <p:nvSpPr>
          <p:cNvPr id="26629" name="Rectangle 5"/>
          <p:cNvSpPr>
            <a:spLocks noGrp="1" noChangeArrowheads="1"/>
          </p:cNvSpPr>
          <p:nvPr>
            <p:ph type="sldNum" sz="quarter" idx="3"/>
          </p:nvPr>
        </p:nvSpPr>
        <p:spPr bwMode="auto">
          <a:xfrm>
            <a:off x="3851275"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algn="r" defTabSz="915988">
              <a:defRPr sz="1200"/>
            </a:lvl1pPr>
          </a:lstStyle>
          <a:p>
            <a:pPr>
              <a:defRPr/>
            </a:pPr>
            <a:fld id="{8D3ABD20-8330-4A44-8813-DC8990FF49E4}" type="slidenum">
              <a:rPr lang="en-GB"/>
              <a:pPr>
                <a:defRPr/>
              </a:pPr>
              <a:t>‹#›</a:t>
            </a:fld>
            <a:endParaRPr lang="en-GB"/>
          </a:p>
        </p:txBody>
      </p:sp>
    </p:spTree>
    <p:extLst>
      <p:ext uri="{BB962C8B-B14F-4D97-AF65-F5344CB8AC3E}">
        <p14:creationId xmlns:p14="http://schemas.microsoft.com/office/powerpoint/2010/main" val="2670436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defTabSz="915988">
              <a:defRPr sz="1200"/>
            </a:lvl1pPr>
          </a:lstStyle>
          <a:p>
            <a:pPr>
              <a:defRPr/>
            </a:pPr>
            <a:endParaRPr lang="en-GB"/>
          </a:p>
        </p:txBody>
      </p:sp>
      <p:sp>
        <p:nvSpPr>
          <p:cNvPr id="29699" name="Rectangle 3"/>
          <p:cNvSpPr>
            <a:spLocks noGrp="1" noChangeArrowheads="1"/>
          </p:cNvSpPr>
          <p:nvPr>
            <p:ph type="dt" idx="1"/>
          </p:nvPr>
        </p:nvSpPr>
        <p:spPr bwMode="auto">
          <a:xfrm>
            <a:off x="3851275" y="0"/>
            <a:ext cx="2944813" cy="495300"/>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lvl1pPr algn="r" defTabSz="915988">
              <a:defRPr sz="1200"/>
            </a:lvl1pPr>
          </a:lstStyle>
          <a:p>
            <a:pPr>
              <a:defRPr/>
            </a:pPr>
            <a:endParaRPr lang="en-GB"/>
          </a:p>
        </p:txBody>
      </p:sp>
      <p:sp>
        <p:nvSpPr>
          <p:cNvPr id="7172"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559" tIns="45779" rIns="91559" bIns="4577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9702" name="Rectangle 6"/>
          <p:cNvSpPr>
            <a:spLocks noGrp="1" noChangeArrowheads="1"/>
          </p:cNvSpPr>
          <p:nvPr>
            <p:ph type="ftr" sz="quarter" idx="4"/>
          </p:nvPr>
        </p:nvSpPr>
        <p:spPr bwMode="auto">
          <a:xfrm>
            <a:off x="0"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defTabSz="915988">
              <a:defRPr sz="1200"/>
            </a:lvl1pPr>
          </a:lstStyle>
          <a:p>
            <a:pPr>
              <a:defRPr/>
            </a:pPr>
            <a:endParaRPr lang="en-GB"/>
          </a:p>
        </p:txBody>
      </p:sp>
      <p:sp>
        <p:nvSpPr>
          <p:cNvPr id="29703" name="Rectangle 7"/>
          <p:cNvSpPr>
            <a:spLocks noGrp="1" noChangeArrowheads="1"/>
          </p:cNvSpPr>
          <p:nvPr>
            <p:ph type="sldNum" sz="quarter" idx="5"/>
          </p:nvPr>
        </p:nvSpPr>
        <p:spPr bwMode="auto">
          <a:xfrm>
            <a:off x="3851275" y="9429750"/>
            <a:ext cx="2944813" cy="495300"/>
          </a:xfrm>
          <a:prstGeom prst="rect">
            <a:avLst/>
          </a:prstGeom>
          <a:noFill/>
          <a:ln w="9525">
            <a:noFill/>
            <a:miter lim="800000"/>
            <a:headEnd/>
            <a:tailEnd/>
          </a:ln>
          <a:effectLst/>
        </p:spPr>
        <p:txBody>
          <a:bodyPr vert="horz" wrap="square" lIns="91559" tIns="45779" rIns="91559" bIns="45779" numCol="1" anchor="b" anchorCtr="0" compatLnSpc="1">
            <a:prstTxWarp prst="textNoShape">
              <a:avLst/>
            </a:prstTxWarp>
          </a:bodyPr>
          <a:lstStyle>
            <a:lvl1pPr algn="r" defTabSz="915988">
              <a:defRPr sz="1200"/>
            </a:lvl1pPr>
          </a:lstStyle>
          <a:p>
            <a:pPr>
              <a:defRPr/>
            </a:pPr>
            <a:fld id="{3E426D17-4969-4D3F-9654-E0CB7F883EFD}" type="slidenum">
              <a:rPr lang="en-GB"/>
              <a:pPr>
                <a:defRPr/>
              </a:pPr>
              <a:t>‹#›</a:t>
            </a:fld>
            <a:endParaRPr lang="en-GB"/>
          </a:p>
        </p:txBody>
      </p:sp>
    </p:spTree>
    <p:extLst>
      <p:ext uri="{BB962C8B-B14F-4D97-AF65-F5344CB8AC3E}">
        <p14:creationId xmlns:p14="http://schemas.microsoft.com/office/powerpoint/2010/main" val="894348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eaLnBrk="0" hangingPunct="0">
              <a:defRPr>
                <a:solidFill>
                  <a:schemeClr val="tx1"/>
                </a:solidFill>
                <a:latin typeface="Arial" charset="0"/>
              </a:defRPr>
            </a:lvl1pPr>
            <a:lvl2pPr marL="742950" indent="-285750" defTabSz="915988" eaLnBrk="0" hangingPunct="0">
              <a:defRPr>
                <a:solidFill>
                  <a:schemeClr val="tx1"/>
                </a:solidFill>
                <a:latin typeface="Arial" charset="0"/>
              </a:defRPr>
            </a:lvl2pPr>
            <a:lvl3pPr marL="1143000" indent="-228600" defTabSz="915988" eaLnBrk="0" hangingPunct="0">
              <a:defRPr>
                <a:solidFill>
                  <a:schemeClr val="tx1"/>
                </a:solidFill>
                <a:latin typeface="Arial" charset="0"/>
              </a:defRPr>
            </a:lvl3pPr>
            <a:lvl4pPr marL="1600200" indent="-228600" defTabSz="915988" eaLnBrk="0" hangingPunct="0">
              <a:defRPr>
                <a:solidFill>
                  <a:schemeClr val="tx1"/>
                </a:solidFill>
                <a:latin typeface="Arial" charset="0"/>
              </a:defRPr>
            </a:lvl4pPr>
            <a:lvl5pPr marL="2057400" indent="-228600" defTabSz="915988" eaLnBrk="0" hangingPunct="0">
              <a:defRPr>
                <a:solidFill>
                  <a:schemeClr val="tx1"/>
                </a:solidFill>
                <a:latin typeface="Arial" charset="0"/>
              </a:defRPr>
            </a:lvl5pPr>
            <a:lvl6pPr marL="2514600" indent="-228600" defTabSz="915988" eaLnBrk="0" fontAlgn="base" hangingPunct="0">
              <a:spcBef>
                <a:spcPct val="0"/>
              </a:spcBef>
              <a:spcAft>
                <a:spcPct val="0"/>
              </a:spcAft>
              <a:defRPr>
                <a:solidFill>
                  <a:schemeClr val="tx1"/>
                </a:solidFill>
                <a:latin typeface="Arial" charset="0"/>
              </a:defRPr>
            </a:lvl6pPr>
            <a:lvl7pPr marL="2971800" indent="-228600" defTabSz="915988" eaLnBrk="0" fontAlgn="base" hangingPunct="0">
              <a:spcBef>
                <a:spcPct val="0"/>
              </a:spcBef>
              <a:spcAft>
                <a:spcPct val="0"/>
              </a:spcAft>
              <a:defRPr>
                <a:solidFill>
                  <a:schemeClr val="tx1"/>
                </a:solidFill>
                <a:latin typeface="Arial" charset="0"/>
              </a:defRPr>
            </a:lvl7pPr>
            <a:lvl8pPr marL="3429000" indent="-228600" defTabSz="915988" eaLnBrk="0" fontAlgn="base" hangingPunct="0">
              <a:spcBef>
                <a:spcPct val="0"/>
              </a:spcBef>
              <a:spcAft>
                <a:spcPct val="0"/>
              </a:spcAft>
              <a:defRPr>
                <a:solidFill>
                  <a:schemeClr val="tx1"/>
                </a:solidFill>
                <a:latin typeface="Arial" charset="0"/>
              </a:defRPr>
            </a:lvl8pPr>
            <a:lvl9pPr marL="3886200" indent="-228600" defTabSz="915988" eaLnBrk="0" fontAlgn="base" hangingPunct="0">
              <a:spcBef>
                <a:spcPct val="0"/>
              </a:spcBef>
              <a:spcAft>
                <a:spcPct val="0"/>
              </a:spcAft>
              <a:defRPr>
                <a:solidFill>
                  <a:schemeClr val="tx1"/>
                </a:solidFill>
                <a:latin typeface="Arial" charset="0"/>
              </a:defRPr>
            </a:lvl9pPr>
          </a:lstStyle>
          <a:p>
            <a:pPr eaLnBrk="1" hangingPunct="1"/>
            <a:fld id="{3DA8E82E-36FD-449D-9987-240110D0E602}" type="slidenum">
              <a:rPr lang="en-GB" smtClean="0"/>
              <a:pPr eaLnBrk="1" hangingPunct="1"/>
              <a:t>1</a:t>
            </a:fld>
            <a:endParaRPr lang="en-GB" smtClean="0"/>
          </a:p>
        </p:txBody>
      </p:sp>
      <p:sp>
        <p:nvSpPr>
          <p:cNvPr id="8195" name="Rectangle 2"/>
          <p:cNvSpPr>
            <a:spLocks noGrp="1" noRot="1" noChangeAspect="1" noChangeArrowheads="1" noTextEdit="1"/>
          </p:cNvSpPr>
          <p:nvPr>
            <p:ph type="sldImg"/>
          </p:nvPr>
        </p:nvSpPr>
        <p:spPr>
          <a:xfrm>
            <a:off x="917575" y="744538"/>
            <a:ext cx="4962525" cy="3722687"/>
          </a:xfrm>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4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AFCB28A-9FD3-4E97-8F55-DF84088158E7}" type="slidenum">
              <a:rPr lang="en-GB"/>
              <a:pPr>
                <a:defRPr/>
              </a:pPr>
              <a:t>‹#›</a:t>
            </a:fld>
            <a:endParaRPr lang="en-GB"/>
          </a:p>
        </p:txBody>
      </p:sp>
    </p:spTree>
    <p:extLst>
      <p:ext uri="{BB962C8B-B14F-4D97-AF65-F5344CB8AC3E}">
        <p14:creationId xmlns:p14="http://schemas.microsoft.com/office/powerpoint/2010/main" val="4098080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08DA16E-F89A-4EC8-BC31-593C393CE4EF}" type="slidenum">
              <a:rPr lang="en-GB"/>
              <a:pPr>
                <a:defRPr/>
              </a:pPr>
              <a:t>‹#›</a:t>
            </a:fld>
            <a:endParaRPr lang="en-GB"/>
          </a:p>
        </p:txBody>
      </p:sp>
    </p:spTree>
    <p:extLst>
      <p:ext uri="{BB962C8B-B14F-4D97-AF65-F5344CB8AC3E}">
        <p14:creationId xmlns:p14="http://schemas.microsoft.com/office/powerpoint/2010/main" val="2934866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9E16430-39E5-4B52-9FDC-17E8604C9703}" type="slidenum">
              <a:rPr lang="en-GB"/>
              <a:pPr>
                <a:defRPr/>
              </a:pPr>
              <a:t>‹#›</a:t>
            </a:fld>
            <a:endParaRPr lang="en-GB"/>
          </a:p>
        </p:txBody>
      </p:sp>
    </p:spTree>
    <p:extLst>
      <p:ext uri="{BB962C8B-B14F-4D97-AF65-F5344CB8AC3E}">
        <p14:creationId xmlns:p14="http://schemas.microsoft.com/office/powerpoint/2010/main" val="2085548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dt" sz="half" idx="10"/>
          </p:nvPr>
        </p:nvSpPr>
        <p:spPr>
          <a:ln/>
        </p:spPr>
        <p:txBody>
          <a:bodyPr/>
          <a:lstStyle>
            <a:lvl1pPr>
              <a:defRPr/>
            </a:lvl1pPr>
          </a:lstStyle>
          <a:p>
            <a:pPr>
              <a:defRPr/>
            </a:pPr>
            <a:endParaRPr lang="en-GB"/>
          </a:p>
        </p:txBody>
      </p:sp>
      <p:sp>
        <p:nvSpPr>
          <p:cNvPr id="7" name="Rectangle 5"/>
          <p:cNvSpPr>
            <a:spLocks noGrp="1" noChangeArrowheads="1"/>
          </p:cNvSpPr>
          <p:nvPr>
            <p:ph type="ftr" sz="quarter" idx="11"/>
          </p:nvPr>
        </p:nvSpPr>
        <p:spPr>
          <a:ln/>
        </p:spPr>
        <p:txBody>
          <a:bodyPr/>
          <a:lstStyle>
            <a:lvl1pPr>
              <a:defRPr/>
            </a:lvl1pPr>
          </a:lstStyle>
          <a:p>
            <a:pPr>
              <a:defRPr/>
            </a:pPr>
            <a:endParaRPr lang="en-GB"/>
          </a:p>
        </p:txBody>
      </p:sp>
      <p:sp>
        <p:nvSpPr>
          <p:cNvPr id="8" name="Rectangle 6"/>
          <p:cNvSpPr>
            <a:spLocks noGrp="1" noChangeArrowheads="1"/>
          </p:cNvSpPr>
          <p:nvPr>
            <p:ph type="sldNum" sz="quarter" idx="12"/>
          </p:nvPr>
        </p:nvSpPr>
        <p:spPr>
          <a:ln/>
        </p:spPr>
        <p:txBody>
          <a:bodyPr/>
          <a:lstStyle>
            <a:lvl1pPr>
              <a:defRPr/>
            </a:lvl1pPr>
          </a:lstStyle>
          <a:p>
            <a:pPr>
              <a:defRPr/>
            </a:pPr>
            <a:fld id="{39DFA3C4-6152-4A67-95D8-2490D86D5F9D}" type="slidenum">
              <a:rPr lang="en-GB"/>
              <a:pPr>
                <a:defRPr/>
              </a:pPr>
              <a:t>‹#›</a:t>
            </a:fld>
            <a:endParaRPr lang="en-GB"/>
          </a:p>
        </p:txBody>
      </p:sp>
    </p:spTree>
    <p:extLst>
      <p:ext uri="{BB962C8B-B14F-4D97-AF65-F5344CB8AC3E}">
        <p14:creationId xmlns:p14="http://schemas.microsoft.com/office/powerpoint/2010/main" val="25447028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DBAB113-8F5F-4479-884F-0AA17C89CB33}" type="slidenum">
              <a:rPr lang="en-GB"/>
              <a:pPr>
                <a:defRPr/>
              </a:pPr>
              <a:t>‹#›</a:t>
            </a:fld>
            <a:endParaRPr lang="en-GB"/>
          </a:p>
        </p:txBody>
      </p:sp>
    </p:spTree>
    <p:extLst>
      <p:ext uri="{BB962C8B-B14F-4D97-AF65-F5344CB8AC3E}">
        <p14:creationId xmlns:p14="http://schemas.microsoft.com/office/powerpoint/2010/main" val="4148800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1"/>
            </a:lvl2pPr>
            <a:lvl3pPr>
              <a:defRPr b="1"/>
            </a:lvl3pPr>
            <a:lvl4pPr>
              <a:defRPr b="1"/>
            </a:lvl4pPr>
            <a:lvl5pPr>
              <a:defRPr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7FDA50A-794E-4110-A4D1-56562752AAC9}" type="slidenum">
              <a:rPr lang="en-GB"/>
              <a:pPr>
                <a:defRPr/>
              </a:pPr>
              <a:t>‹#›</a:t>
            </a:fld>
            <a:endParaRPr lang="en-GB"/>
          </a:p>
        </p:txBody>
      </p:sp>
    </p:spTree>
    <p:extLst>
      <p:ext uri="{BB962C8B-B14F-4D97-AF65-F5344CB8AC3E}">
        <p14:creationId xmlns:p14="http://schemas.microsoft.com/office/powerpoint/2010/main" val="9103898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2DB734F-BE5C-49A8-9410-CB48458730C2}" type="slidenum">
              <a:rPr lang="en-GB"/>
              <a:pPr>
                <a:defRPr/>
              </a:pPr>
              <a:t>‹#›</a:t>
            </a:fld>
            <a:endParaRPr lang="en-GB"/>
          </a:p>
        </p:txBody>
      </p:sp>
    </p:spTree>
    <p:extLst>
      <p:ext uri="{BB962C8B-B14F-4D97-AF65-F5344CB8AC3E}">
        <p14:creationId xmlns:p14="http://schemas.microsoft.com/office/powerpoint/2010/main" val="1950175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320DB26-1F39-43FB-B83E-98AF33B2CA2D}" type="slidenum">
              <a:rPr lang="en-GB"/>
              <a:pPr>
                <a:defRPr/>
              </a:pPr>
              <a:t>‹#›</a:t>
            </a:fld>
            <a:endParaRPr lang="en-GB"/>
          </a:p>
        </p:txBody>
      </p:sp>
    </p:spTree>
    <p:extLst>
      <p:ext uri="{BB962C8B-B14F-4D97-AF65-F5344CB8AC3E}">
        <p14:creationId xmlns:p14="http://schemas.microsoft.com/office/powerpoint/2010/main" val="4015992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CBB6528E-0768-4DA9-A1B1-5F92ABF6C38C}" type="slidenum">
              <a:rPr lang="en-GB"/>
              <a:pPr>
                <a:defRPr/>
              </a:pPr>
              <a:t>‹#›</a:t>
            </a:fld>
            <a:endParaRPr lang="en-GB"/>
          </a:p>
        </p:txBody>
      </p:sp>
    </p:spTree>
    <p:extLst>
      <p:ext uri="{BB962C8B-B14F-4D97-AF65-F5344CB8AC3E}">
        <p14:creationId xmlns:p14="http://schemas.microsoft.com/office/powerpoint/2010/main" val="3947497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85906A00-79D2-4F9C-A68D-AB72BD537476}" type="slidenum">
              <a:rPr lang="en-GB"/>
              <a:pPr>
                <a:defRPr/>
              </a:pPr>
              <a:t>‹#›</a:t>
            </a:fld>
            <a:endParaRPr lang="en-GB"/>
          </a:p>
        </p:txBody>
      </p:sp>
    </p:spTree>
    <p:extLst>
      <p:ext uri="{BB962C8B-B14F-4D97-AF65-F5344CB8AC3E}">
        <p14:creationId xmlns:p14="http://schemas.microsoft.com/office/powerpoint/2010/main" val="1742201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9E30C148-CBB8-4B2F-A5B3-D2CF7CE991DD}" type="slidenum">
              <a:rPr lang="en-GB"/>
              <a:pPr>
                <a:defRPr/>
              </a:pPr>
              <a:t>‹#›</a:t>
            </a:fld>
            <a:endParaRPr lang="en-GB"/>
          </a:p>
        </p:txBody>
      </p:sp>
    </p:spTree>
    <p:extLst>
      <p:ext uri="{BB962C8B-B14F-4D97-AF65-F5344CB8AC3E}">
        <p14:creationId xmlns:p14="http://schemas.microsoft.com/office/powerpoint/2010/main" val="424497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5CEFC8E-4676-4F51-80DB-9EB306DA591D}" type="slidenum">
              <a:rPr lang="en-GB"/>
              <a:pPr>
                <a:defRPr/>
              </a:pPr>
              <a:t>‹#›</a:t>
            </a:fld>
            <a:endParaRPr lang="en-GB"/>
          </a:p>
        </p:txBody>
      </p:sp>
    </p:spTree>
    <p:extLst>
      <p:ext uri="{BB962C8B-B14F-4D97-AF65-F5344CB8AC3E}">
        <p14:creationId xmlns:p14="http://schemas.microsoft.com/office/powerpoint/2010/main" val="2347166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9F0AC21-A935-4409-BC9E-E0DA5A1CC3A4}" type="slidenum">
              <a:rPr lang="en-GB"/>
              <a:pPr>
                <a:defRPr/>
              </a:pPr>
              <a:t>‹#›</a:t>
            </a:fld>
            <a:endParaRPr lang="en-GB"/>
          </a:p>
        </p:txBody>
      </p:sp>
    </p:spTree>
    <p:extLst>
      <p:ext uri="{BB962C8B-B14F-4D97-AF65-F5344CB8AC3E}">
        <p14:creationId xmlns:p14="http://schemas.microsoft.com/office/powerpoint/2010/main" val="3871178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F004833-F244-4D0B-A92A-120B17430B2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4400" b="1">
          <a:solidFill>
            <a:srgbClr val="09366D"/>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b="1">
          <a:solidFill>
            <a:srgbClr val="09366D"/>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har char="•"/>
        <a:defRPr sz="3200">
          <a:solidFill>
            <a:srgbClr val="09366D"/>
          </a:solidFill>
          <a:latin typeface="+mn-lt"/>
          <a:ea typeface="+mn-ea"/>
          <a:cs typeface="+mn-cs"/>
        </a:defRPr>
      </a:lvl1pPr>
      <a:lvl2pPr marL="742950" indent="-285750" algn="l" rtl="0" eaLnBrk="0" fontAlgn="base" hangingPunct="0">
        <a:spcBef>
          <a:spcPct val="20000"/>
        </a:spcBef>
        <a:spcAft>
          <a:spcPct val="0"/>
        </a:spcAft>
        <a:buChar char="–"/>
        <a:defRPr sz="2800">
          <a:solidFill>
            <a:srgbClr val="09366D"/>
          </a:solidFill>
          <a:latin typeface="+mn-lt"/>
        </a:defRPr>
      </a:lvl2pPr>
      <a:lvl3pPr marL="1143000" indent="-228600" algn="l" rtl="0" eaLnBrk="0" fontAlgn="base" hangingPunct="0">
        <a:spcBef>
          <a:spcPct val="20000"/>
        </a:spcBef>
        <a:spcAft>
          <a:spcPct val="0"/>
        </a:spcAft>
        <a:buChar char="•"/>
        <a:defRPr sz="2400">
          <a:solidFill>
            <a:srgbClr val="09366D"/>
          </a:solidFill>
          <a:latin typeface="+mn-lt"/>
        </a:defRPr>
      </a:lvl3pPr>
      <a:lvl4pPr marL="1600200" indent="-228600" algn="l" rtl="0" eaLnBrk="0" fontAlgn="base" hangingPunct="0">
        <a:spcBef>
          <a:spcPct val="20000"/>
        </a:spcBef>
        <a:spcAft>
          <a:spcPct val="0"/>
        </a:spcAft>
        <a:buChar char="–"/>
        <a:defRPr sz="2000">
          <a:solidFill>
            <a:srgbClr val="09366D"/>
          </a:solidFill>
          <a:latin typeface="+mn-lt"/>
        </a:defRPr>
      </a:lvl4pPr>
      <a:lvl5pPr marL="2057400" indent="-228600" algn="l" rtl="0" eaLnBrk="0" fontAlgn="base" hangingPunct="0">
        <a:spcBef>
          <a:spcPct val="20000"/>
        </a:spcBef>
        <a:spcAft>
          <a:spcPct val="0"/>
        </a:spcAft>
        <a:buChar char="»"/>
        <a:defRPr sz="2000">
          <a:solidFill>
            <a:srgbClr val="09366D"/>
          </a:solidFill>
          <a:latin typeface="+mn-lt"/>
        </a:defRPr>
      </a:lvl5pPr>
      <a:lvl6pPr marL="2514600" indent="-228600" algn="l" rtl="0" fontAlgn="base">
        <a:spcBef>
          <a:spcPct val="20000"/>
        </a:spcBef>
        <a:spcAft>
          <a:spcPct val="0"/>
        </a:spcAft>
        <a:buChar char="»"/>
        <a:defRPr sz="2000">
          <a:solidFill>
            <a:srgbClr val="09366D"/>
          </a:solidFill>
          <a:latin typeface="+mn-lt"/>
        </a:defRPr>
      </a:lvl6pPr>
      <a:lvl7pPr marL="2971800" indent="-228600" algn="l" rtl="0" fontAlgn="base">
        <a:spcBef>
          <a:spcPct val="20000"/>
        </a:spcBef>
        <a:spcAft>
          <a:spcPct val="0"/>
        </a:spcAft>
        <a:buChar char="»"/>
        <a:defRPr sz="2000">
          <a:solidFill>
            <a:srgbClr val="09366D"/>
          </a:solidFill>
          <a:latin typeface="+mn-lt"/>
        </a:defRPr>
      </a:lvl7pPr>
      <a:lvl8pPr marL="3429000" indent="-228600" algn="l" rtl="0" fontAlgn="base">
        <a:spcBef>
          <a:spcPct val="20000"/>
        </a:spcBef>
        <a:spcAft>
          <a:spcPct val="0"/>
        </a:spcAft>
        <a:buChar char="»"/>
        <a:defRPr sz="2000">
          <a:solidFill>
            <a:srgbClr val="09366D"/>
          </a:solidFill>
          <a:latin typeface="+mn-lt"/>
        </a:defRPr>
      </a:lvl8pPr>
      <a:lvl9pPr marL="3886200" indent="-228600" algn="l" rtl="0" fontAlgn="base">
        <a:spcBef>
          <a:spcPct val="20000"/>
        </a:spcBef>
        <a:spcAft>
          <a:spcPct val="0"/>
        </a:spcAft>
        <a:buChar char="»"/>
        <a:defRPr sz="2000">
          <a:solidFill>
            <a:srgbClr val="09366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ananova.com/news/story/sm_349369.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3.%20From%20the%20Science%20Line%20web%20site%20(http:/www.sciencenet.org.uk/database/phys/astronomy/solarsystem/Jupiter/p00958b.html)%20(undated%20page)"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pubweb.acns.nwu.edu/~abutz/di/intro.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9389" y="260350"/>
            <a:ext cx="5976788" cy="3600450"/>
          </a:xfrm>
        </p:spPr>
        <p:txBody>
          <a:bodyPr anchor="t"/>
          <a:lstStyle/>
          <a:p>
            <a:pPr algn="l" eaLnBrk="1" hangingPunct="1">
              <a:defRPr/>
            </a:pPr>
            <a:r>
              <a:rPr lang="en-GB" sz="4000" dirty="0" smtClean="0"/>
              <a:t/>
            </a:r>
            <a:br>
              <a:rPr lang="en-GB" sz="4000" dirty="0" smtClean="0"/>
            </a:br>
            <a:r>
              <a:rPr lang="en-GB" sz="4000" dirty="0" smtClean="0">
                <a:solidFill>
                  <a:srgbClr val="FF0000"/>
                </a:solidFill>
              </a:rPr>
              <a:t>Developing a critical </a:t>
            </a:r>
            <a:br>
              <a:rPr lang="en-GB" sz="4000" dirty="0" smtClean="0">
                <a:solidFill>
                  <a:srgbClr val="FF0000"/>
                </a:solidFill>
              </a:rPr>
            </a:br>
            <a:r>
              <a:rPr lang="en-GB" sz="4000" dirty="0" smtClean="0">
                <a:solidFill>
                  <a:srgbClr val="FF0000"/>
                </a:solidFill>
              </a:rPr>
              <a:t>approach to literacy</a:t>
            </a:r>
            <a:r>
              <a:rPr lang="en-GB" sz="3600" dirty="0" smtClean="0"/>
              <a:t/>
            </a:r>
            <a:br>
              <a:rPr lang="en-GB" sz="3600" dirty="0" smtClean="0"/>
            </a:br>
            <a:r>
              <a:rPr lang="en-GB" sz="3600" dirty="0" smtClean="0"/>
              <a:t/>
            </a:r>
            <a:br>
              <a:rPr lang="en-GB" sz="3600" dirty="0" smtClean="0"/>
            </a:br>
            <a:r>
              <a:rPr lang="en-GB" sz="4000" dirty="0"/>
              <a:t/>
            </a:r>
            <a:br>
              <a:rPr lang="en-GB" sz="4000" dirty="0"/>
            </a:br>
            <a:r>
              <a:rPr lang="en-GB" sz="4000" dirty="0" smtClean="0"/>
              <a:t>Using reading and writing as tools of critical thinking</a:t>
            </a:r>
            <a:r>
              <a:rPr lang="en-GB" sz="4000" dirty="0" smtClean="0"/>
              <a:t/>
            </a:r>
            <a:br>
              <a:rPr lang="en-GB" sz="4000" dirty="0" smtClean="0"/>
            </a:br>
            <a:r>
              <a:rPr lang="en-GB" sz="4000" dirty="0"/>
              <a:t/>
            </a:r>
            <a:br>
              <a:rPr lang="en-GB" sz="4000" dirty="0"/>
            </a:br>
            <a:endParaRPr lang="en-GB" sz="2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Textual analysis</a:t>
            </a:r>
            <a:endParaRPr lang="en-GB" dirty="0"/>
          </a:p>
        </p:txBody>
      </p:sp>
      <p:sp>
        <p:nvSpPr>
          <p:cNvPr id="3" name="Content Placeholder 2"/>
          <p:cNvSpPr>
            <a:spLocks noGrp="1"/>
          </p:cNvSpPr>
          <p:nvPr>
            <p:ph idx="1"/>
          </p:nvPr>
        </p:nvSpPr>
        <p:spPr>
          <a:xfrm>
            <a:off x="457200" y="1340768"/>
            <a:ext cx="8229600" cy="4785395"/>
          </a:xfrm>
        </p:spPr>
        <p:txBody>
          <a:bodyPr>
            <a:normAutofit fontScale="70000" lnSpcReduction="20000"/>
          </a:bodyPr>
          <a:lstStyle/>
          <a:p>
            <a:pPr marL="0" indent="0">
              <a:buNone/>
            </a:pPr>
            <a:r>
              <a:rPr lang="en-GB" dirty="0" smtClean="0"/>
              <a:t>Key questions:</a:t>
            </a:r>
          </a:p>
          <a:p>
            <a:pPr lvl="0"/>
            <a:r>
              <a:rPr lang="en-GB" dirty="0" smtClean="0"/>
              <a:t>Why </a:t>
            </a:r>
            <a:r>
              <a:rPr lang="en-GB" dirty="0"/>
              <a:t>might the author have written this?</a:t>
            </a:r>
          </a:p>
          <a:p>
            <a:pPr lvl="0"/>
            <a:r>
              <a:rPr lang="en-GB" dirty="0"/>
              <a:t>Who is it written for? How do you know?</a:t>
            </a:r>
          </a:p>
          <a:p>
            <a:pPr lvl="0"/>
            <a:r>
              <a:rPr lang="en-GB" dirty="0"/>
              <a:t>What values does the author assume the reader holds? How do you know?</a:t>
            </a:r>
          </a:p>
          <a:p>
            <a:pPr lvl="0"/>
            <a:r>
              <a:rPr lang="en-GB" dirty="0"/>
              <a:t>What knowledge does the reader need to bring to the text in order to understand it?</a:t>
            </a:r>
          </a:p>
          <a:p>
            <a:pPr lvl="0"/>
            <a:r>
              <a:rPr lang="en-GB" dirty="0"/>
              <a:t>Who would feel ‘left out’ in this text and why? Who would feel that the claims made in the text clash with their own values, beliefs or experiences?</a:t>
            </a:r>
          </a:p>
          <a:p>
            <a:pPr lvl="0"/>
            <a:r>
              <a:rPr lang="en-GB" dirty="0"/>
              <a:t>How is the reader ‘positioned’ in relation to the author (e.g. as a friend, as an opponent, as someone who needs to be persuaded, as invisible, as someone who agrees with the author’s views</a:t>
            </a:r>
            <a:r>
              <a:rPr lang="en-GB" dirty="0" smtClean="0"/>
              <a:t>)?</a:t>
            </a:r>
            <a:endParaRPr lang="en-GB" dirty="0"/>
          </a:p>
        </p:txBody>
      </p:sp>
    </p:spTree>
    <p:extLst>
      <p:ext uri="{BB962C8B-B14F-4D97-AF65-F5344CB8AC3E}">
        <p14:creationId xmlns:p14="http://schemas.microsoft.com/office/powerpoint/2010/main" val="35555025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CARS checklist</a:t>
            </a:r>
            <a:endParaRPr lang="en-GB" dirty="0"/>
          </a:p>
        </p:txBody>
      </p:sp>
      <p:sp>
        <p:nvSpPr>
          <p:cNvPr id="3" name="Content Placeholder 2"/>
          <p:cNvSpPr>
            <a:spLocks noGrp="1"/>
          </p:cNvSpPr>
          <p:nvPr>
            <p:ph idx="1"/>
          </p:nvPr>
        </p:nvSpPr>
        <p:spPr>
          <a:xfrm>
            <a:off x="457200" y="1600201"/>
            <a:ext cx="8229600" cy="4277072"/>
          </a:xfrm>
        </p:spPr>
        <p:txBody>
          <a:bodyPr numCol="2"/>
          <a:lstStyle/>
          <a:p>
            <a:pPr>
              <a:spcAft>
                <a:spcPts val="0"/>
              </a:spcAft>
            </a:pPr>
            <a:r>
              <a:rPr lang="en-GB" dirty="0" smtClean="0">
                <a:latin typeface="Times New Roman"/>
                <a:ea typeface="Times New Roman"/>
              </a:rPr>
              <a:t>Credibility</a:t>
            </a:r>
          </a:p>
          <a:p>
            <a:pPr lvl="1">
              <a:spcAft>
                <a:spcPts val="0"/>
              </a:spcAft>
            </a:pPr>
            <a:r>
              <a:rPr lang="en-GB" dirty="0" smtClean="0">
                <a:solidFill>
                  <a:srgbClr val="FF0000"/>
                </a:solidFill>
                <a:latin typeface="Times New Roman"/>
                <a:ea typeface="Times New Roman"/>
              </a:rPr>
              <a:t>Author’s credentials</a:t>
            </a:r>
          </a:p>
          <a:p>
            <a:pPr lvl="1">
              <a:spcAft>
                <a:spcPts val="0"/>
              </a:spcAft>
            </a:pPr>
            <a:r>
              <a:rPr lang="en-GB" dirty="0" smtClean="0">
                <a:solidFill>
                  <a:srgbClr val="FF0000"/>
                </a:solidFill>
                <a:latin typeface="Times New Roman"/>
                <a:ea typeface="Times New Roman"/>
              </a:rPr>
              <a:t>Quality control</a:t>
            </a:r>
          </a:p>
          <a:p>
            <a:pPr lvl="1">
              <a:spcAft>
                <a:spcPts val="0"/>
              </a:spcAft>
            </a:pPr>
            <a:r>
              <a:rPr lang="en-GB" dirty="0" err="1" smtClean="0">
                <a:solidFill>
                  <a:srgbClr val="FF0000"/>
                </a:solidFill>
                <a:latin typeface="Times New Roman"/>
                <a:ea typeface="Times New Roman"/>
              </a:rPr>
              <a:t>Metainformation</a:t>
            </a:r>
            <a:endParaRPr lang="en-GB" dirty="0">
              <a:solidFill>
                <a:srgbClr val="FF0000"/>
              </a:solidFill>
              <a:latin typeface="Times New Roman"/>
              <a:ea typeface="Times New Roman"/>
            </a:endParaRPr>
          </a:p>
          <a:p>
            <a:pPr>
              <a:spcAft>
                <a:spcPts val="0"/>
              </a:spcAft>
            </a:pPr>
            <a:r>
              <a:rPr lang="en-GB" dirty="0" smtClean="0">
                <a:latin typeface="Times New Roman"/>
                <a:ea typeface="Times New Roman"/>
              </a:rPr>
              <a:t>Accuracy</a:t>
            </a:r>
          </a:p>
          <a:p>
            <a:pPr lvl="1">
              <a:spcAft>
                <a:spcPts val="0"/>
              </a:spcAft>
            </a:pPr>
            <a:r>
              <a:rPr lang="en-GB" dirty="0" smtClean="0">
                <a:solidFill>
                  <a:srgbClr val="FF0000"/>
                </a:solidFill>
                <a:latin typeface="Times New Roman"/>
                <a:ea typeface="Times New Roman"/>
              </a:rPr>
              <a:t>Timeliness</a:t>
            </a:r>
          </a:p>
          <a:p>
            <a:pPr lvl="1">
              <a:spcAft>
                <a:spcPts val="0"/>
              </a:spcAft>
            </a:pPr>
            <a:r>
              <a:rPr lang="en-GB" dirty="0" smtClean="0">
                <a:solidFill>
                  <a:srgbClr val="FF0000"/>
                </a:solidFill>
                <a:latin typeface="Times New Roman"/>
                <a:ea typeface="Times New Roman"/>
              </a:rPr>
              <a:t>Comprehensiveness</a:t>
            </a:r>
          </a:p>
          <a:p>
            <a:pPr lvl="1">
              <a:spcAft>
                <a:spcPts val="0"/>
              </a:spcAft>
            </a:pPr>
            <a:r>
              <a:rPr lang="en-GB" dirty="0" smtClean="0">
                <a:solidFill>
                  <a:srgbClr val="FF0000"/>
                </a:solidFill>
                <a:latin typeface="Times New Roman"/>
                <a:ea typeface="Times New Roman"/>
              </a:rPr>
              <a:t>Audience / purpose</a:t>
            </a:r>
          </a:p>
          <a:p>
            <a:pPr lvl="1">
              <a:spcAft>
                <a:spcPts val="0"/>
              </a:spcAft>
            </a:pPr>
            <a:endParaRPr lang="en-GB" dirty="0">
              <a:solidFill>
                <a:srgbClr val="FF0000"/>
              </a:solidFill>
              <a:latin typeface="Times New Roman"/>
              <a:ea typeface="Times New Roman"/>
            </a:endParaRPr>
          </a:p>
          <a:p>
            <a:pPr>
              <a:spcAft>
                <a:spcPts val="0"/>
              </a:spcAft>
            </a:pPr>
            <a:r>
              <a:rPr lang="en-GB" dirty="0" smtClean="0">
                <a:latin typeface="Times New Roman"/>
                <a:ea typeface="Times New Roman"/>
              </a:rPr>
              <a:t>Reasonableness</a:t>
            </a:r>
          </a:p>
          <a:p>
            <a:pPr lvl="1">
              <a:spcAft>
                <a:spcPts val="0"/>
              </a:spcAft>
            </a:pPr>
            <a:r>
              <a:rPr lang="en-GB" dirty="0" smtClean="0">
                <a:solidFill>
                  <a:srgbClr val="FF0000"/>
                </a:solidFill>
                <a:latin typeface="Times New Roman"/>
                <a:ea typeface="Times New Roman"/>
              </a:rPr>
              <a:t>Fairness</a:t>
            </a:r>
          </a:p>
          <a:p>
            <a:pPr lvl="1">
              <a:spcAft>
                <a:spcPts val="0"/>
              </a:spcAft>
            </a:pPr>
            <a:r>
              <a:rPr lang="en-GB" dirty="0" smtClean="0">
                <a:solidFill>
                  <a:srgbClr val="FF0000"/>
                </a:solidFill>
                <a:latin typeface="Times New Roman"/>
                <a:ea typeface="Times New Roman"/>
              </a:rPr>
              <a:t>Moderateness</a:t>
            </a:r>
          </a:p>
          <a:p>
            <a:pPr lvl="1">
              <a:spcAft>
                <a:spcPts val="0"/>
              </a:spcAft>
            </a:pPr>
            <a:r>
              <a:rPr lang="en-GB" dirty="0" smtClean="0">
                <a:solidFill>
                  <a:srgbClr val="FF0000"/>
                </a:solidFill>
                <a:latin typeface="Times New Roman"/>
                <a:ea typeface="Times New Roman"/>
              </a:rPr>
              <a:t>Consistency</a:t>
            </a:r>
            <a:endParaRPr lang="en-GB" dirty="0">
              <a:solidFill>
                <a:srgbClr val="FF0000"/>
              </a:solidFill>
              <a:latin typeface="Times New Roman"/>
              <a:ea typeface="Times New Roman"/>
            </a:endParaRPr>
          </a:p>
          <a:p>
            <a:pPr>
              <a:spcAft>
                <a:spcPts val="0"/>
              </a:spcAft>
            </a:pPr>
            <a:r>
              <a:rPr lang="en-GB" dirty="0" smtClean="0">
                <a:latin typeface="Times New Roman"/>
                <a:ea typeface="Times New Roman"/>
              </a:rPr>
              <a:t>Support</a:t>
            </a:r>
          </a:p>
          <a:p>
            <a:pPr lvl="1">
              <a:spcAft>
                <a:spcPts val="0"/>
              </a:spcAft>
            </a:pPr>
            <a:r>
              <a:rPr lang="en-GB" dirty="0" smtClean="0">
                <a:solidFill>
                  <a:srgbClr val="FF0000"/>
                </a:solidFill>
                <a:latin typeface="Times New Roman"/>
                <a:ea typeface="Times New Roman"/>
              </a:rPr>
              <a:t>Documentation</a:t>
            </a:r>
          </a:p>
          <a:p>
            <a:pPr lvl="1">
              <a:spcAft>
                <a:spcPts val="0"/>
              </a:spcAft>
            </a:pPr>
            <a:r>
              <a:rPr lang="en-GB" dirty="0" smtClean="0">
                <a:solidFill>
                  <a:srgbClr val="FF0000"/>
                </a:solidFill>
                <a:latin typeface="Times New Roman"/>
                <a:ea typeface="Times New Roman"/>
              </a:rPr>
              <a:t>Corroboration</a:t>
            </a:r>
          </a:p>
          <a:p>
            <a:pPr lvl="1">
              <a:spcAft>
                <a:spcPts val="0"/>
              </a:spcAft>
            </a:pPr>
            <a:r>
              <a:rPr lang="en-GB" dirty="0" smtClean="0">
                <a:solidFill>
                  <a:srgbClr val="FF0000"/>
                </a:solidFill>
                <a:latin typeface="Times New Roman"/>
                <a:ea typeface="Times New Roman"/>
              </a:rPr>
              <a:t>External consistency</a:t>
            </a:r>
            <a:endParaRPr lang="en-GB" dirty="0">
              <a:solidFill>
                <a:srgbClr val="FF0000"/>
              </a:solidFill>
              <a:latin typeface="Times New Roman"/>
              <a:ea typeface="Times New Roman"/>
            </a:endParaRPr>
          </a:p>
          <a:p>
            <a:endParaRPr lang="en-GB" dirty="0"/>
          </a:p>
        </p:txBody>
      </p:sp>
    </p:spTree>
    <p:extLst>
      <p:ext uri="{BB962C8B-B14F-4D97-AF65-F5344CB8AC3E}">
        <p14:creationId xmlns:p14="http://schemas.microsoft.com/office/powerpoint/2010/main" val="426646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Text clustering</a:t>
            </a:r>
            <a:endParaRPr lang="en-GB" dirty="0"/>
          </a:p>
        </p:txBody>
      </p:sp>
      <p:sp>
        <p:nvSpPr>
          <p:cNvPr id="3" name="Content Placeholder 2"/>
          <p:cNvSpPr>
            <a:spLocks noGrp="1"/>
          </p:cNvSpPr>
          <p:nvPr>
            <p:ph idx="1"/>
          </p:nvPr>
        </p:nvSpPr>
        <p:spPr>
          <a:xfrm>
            <a:off x="457200" y="1340768"/>
            <a:ext cx="8229600" cy="4785395"/>
          </a:xfrm>
        </p:spPr>
        <p:txBody>
          <a:bodyPr>
            <a:normAutofit fontScale="62500" lnSpcReduction="20000"/>
          </a:bodyPr>
          <a:lstStyle/>
          <a:p>
            <a:pPr marL="0" indent="0">
              <a:buNone/>
            </a:pPr>
            <a:r>
              <a:rPr lang="en-GB" dirty="0"/>
              <a:t>1. From the BBC News web site (http://news.bbc.co.uk/1/hi/sci/tech/992494.stm) </a:t>
            </a:r>
            <a:r>
              <a:rPr lang="en-GB" dirty="0" smtClean="0"/>
              <a:t>(26 Oct, </a:t>
            </a:r>
            <a:r>
              <a:rPr lang="en-GB" dirty="0"/>
              <a:t>2000)</a:t>
            </a:r>
          </a:p>
          <a:p>
            <a:pPr marL="0" indent="0">
              <a:buNone/>
            </a:pPr>
            <a:endParaRPr lang="en-GB" dirty="0"/>
          </a:p>
          <a:p>
            <a:pPr marL="0" indent="0" algn="ctr">
              <a:buNone/>
            </a:pPr>
            <a:r>
              <a:rPr lang="en-GB" sz="4500" dirty="0"/>
              <a:t>Four new moons found circling Saturn</a:t>
            </a:r>
          </a:p>
          <a:p>
            <a:pPr marL="0" indent="0">
              <a:buNone/>
            </a:pPr>
            <a:endParaRPr lang="en-GB" dirty="0"/>
          </a:p>
          <a:p>
            <a:pPr marL="0" indent="0">
              <a:buNone/>
            </a:pPr>
            <a:r>
              <a:rPr lang="en-GB" sz="2600" i="1" dirty="0"/>
              <a:t>By BBC News Online science editor Dr David Whitehouse</a:t>
            </a:r>
          </a:p>
          <a:p>
            <a:pPr marL="0" indent="0">
              <a:buNone/>
            </a:pPr>
            <a:endParaRPr lang="en-GB" dirty="0"/>
          </a:p>
          <a:p>
            <a:pPr marL="0" indent="0">
              <a:buNone/>
            </a:pPr>
            <a:r>
              <a:rPr lang="en-GB" dirty="0"/>
              <a:t>Saturn has become the planet with the greatest number of known moons, 22, following the discovery of four new satellites around it. </a:t>
            </a:r>
          </a:p>
          <a:p>
            <a:pPr marL="0" indent="0">
              <a:buNone/>
            </a:pPr>
            <a:endParaRPr lang="en-GB" dirty="0"/>
          </a:p>
          <a:p>
            <a:pPr marL="0" indent="0">
              <a:buNone/>
            </a:pPr>
            <a:r>
              <a:rPr lang="en-GB" dirty="0"/>
              <a:t>The four, faint bodies were detected during the past few months by several telescopes around the world. Further studies in the next few months will establish the satellites' precise orbits around the ringed planet.</a:t>
            </a:r>
          </a:p>
          <a:p>
            <a:pPr marL="0" indent="0">
              <a:buNone/>
            </a:pPr>
            <a:endParaRPr lang="en-GB" dirty="0"/>
          </a:p>
        </p:txBody>
      </p:sp>
    </p:spTree>
    <p:extLst>
      <p:ext uri="{BB962C8B-B14F-4D97-AF65-F5344CB8AC3E}">
        <p14:creationId xmlns:p14="http://schemas.microsoft.com/office/powerpoint/2010/main" val="8364280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Text clustering</a:t>
            </a:r>
            <a:endParaRPr lang="en-GB" dirty="0"/>
          </a:p>
        </p:txBody>
      </p:sp>
      <p:sp>
        <p:nvSpPr>
          <p:cNvPr id="3" name="Content Placeholder 2"/>
          <p:cNvSpPr>
            <a:spLocks noGrp="1"/>
          </p:cNvSpPr>
          <p:nvPr>
            <p:ph idx="1"/>
          </p:nvPr>
        </p:nvSpPr>
        <p:spPr>
          <a:xfrm>
            <a:off x="457200" y="1340768"/>
            <a:ext cx="8229600" cy="4785395"/>
          </a:xfrm>
        </p:spPr>
        <p:txBody>
          <a:bodyPr>
            <a:normAutofit fontScale="70000" lnSpcReduction="20000"/>
          </a:bodyPr>
          <a:lstStyle/>
          <a:p>
            <a:pPr marL="0" indent="0">
              <a:buNone/>
            </a:pPr>
            <a:r>
              <a:rPr lang="en-GB" dirty="0"/>
              <a:t>2. From the </a:t>
            </a:r>
            <a:r>
              <a:rPr lang="en-GB" dirty="0" err="1"/>
              <a:t>Ananova</a:t>
            </a:r>
            <a:r>
              <a:rPr lang="en-GB" dirty="0"/>
              <a:t> web site (</a:t>
            </a:r>
            <a:r>
              <a:rPr lang="en-GB" u="sng" dirty="0">
                <a:hlinkClick r:id="rId2"/>
              </a:rPr>
              <a:t>http://www.ananova.com/news/story/sm_349369.html</a:t>
            </a:r>
            <a:r>
              <a:rPr lang="en-GB" dirty="0"/>
              <a:t>) </a:t>
            </a:r>
            <a:r>
              <a:rPr lang="en-GB" dirty="0" smtClean="0"/>
              <a:t>(11 </a:t>
            </a:r>
            <a:r>
              <a:rPr lang="en-GB" dirty="0"/>
              <a:t>July, 2001)</a:t>
            </a:r>
          </a:p>
          <a:p>
            <a:pPr marL="0" indent="0">
              <a:buNone/>
            </a:pPr>
            <a:r>
              <a:rPr lang="en-GB" dirty="0"/>
              <a:t> </a:t>
            </a:r>
          </a:p>
          <a:p>
            <a:pPr marL="0" indent="0" algn="ctr">
              <a:buNone/>
            </a:pPr>
            <a:r>
              <a:rPr lang="en-GB" sz="3800" dirty="0"/>
              <a:t>New moons discovered around Saturn</a:t>
            </a:r>
          </a:p>
          <a:p>
            <a:pPr marL="0" indent="0">
              <a:buNone/>
            </a:pPr>
            <a:r>
              <a:rPr lang="en-GB" dirty="0"/>
              <a:t> </a:t>
            </a:r>
          </a:p>
          <a:p>
            <a:pPr marL="0" indent="0">
              <a:buNone/>
            </a:pPr>
            <a:r>
              <a:rPr lang="en-GB" dirty="0"/>
              <a:t>Astronomers have discovered 12 new moons around Saturn, bringing the planet's tally to 30 - the largest satellite family in the Solar System.</a:t>
            </a:r>
          </a:p>
          <a:p>
            <a:pPr marL="0" indent="0">
              <a:buNone/>
            </a:pPr>
            <a:r>
              <a:rPr lang="en-GB" dirty="0" smtClean="0"/>
              <a:t>The </a:t>
            </a:r>
            <a:r>
              <a:rPr lang="en-GB" dirty="0"/>
              <a:t>new moons are small, measuring between six and 30 kilometres in diameter, and move in irregular, tilted orbits</a:t>
            </a:r>
            <a:r>
              <a:rPr lang="en-GB" dirty="0" smtClean="0"/>
              <a:t>.</a:t>
            </a:r>
            <a:endParaRPr lang="en-GB" dirty="0"/>
          </a:p>
          <a:p>
            <a:pPr marL="0" indent="0">
              <a:buNone/>
            </a:pPr>
            <a:r>
              <a:rPr lang="en-GB" dirty="0"/>
              <a:t>They fall into several clusters, leading scientists to conclude that they are the remnants of larger moons fragmented by collisions. The moons probably began life as wandering bodies that were captured by Saturn's gravity.</a:t>
            </a:r>
            <a:endParaRPr lang="en-GB" dirty="0"/>
          </a:p>
        </p:txBody>
      </p:sp>
    </p:spTree>
    <p:extLst>
      <p:ext uri="{BB962C8B-B14F-4D97-AF65-F5344CB8AC3E}">
        <p14:creationId xmlns:p14="http://schemas.microsoft.com/office/powerpoint/2010/main" val="18401104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Text clustering</a:t>
            </a:r>
            <a:endParaRPr lang="en-GB" dirty="0"/>
          </a:p>
        </p:txBody>
      </p:sp>
      <p:sp>
        <p:nvSpPr>
          <p:cNvPr id="3" name="Content Placeholder 2"/>
          <p:cNvSpPr>
            <a:spLocks noGrp="1"/>
          </p:cNvSpPr>
          <p:nvPr>
            <p:ph idx="1"/>
          </p:nvPr>
        </p:nvSpPr>
        <p:spPr>
          <a:xfrm>
            <a:off x="457200" y="1340768"/>
            <a:ext cx="8229600" cy="4785395"/>
          </a:xfrm>
        </p:spPr>
        <p:txBody>
          <a:bodyPr>
            <a:normAutofit fontScale="77500" lnSpcReduction="20000"/>
          </a:bodyPr>
          <a:lstStyle/>
          <a:p>
            <a:pPr marL="0" indent="0">
              <a:buNone/>
            </a:pPr>
            <a:r>
              <a:rPr lang="en-GB" dirty="0"/>
              <a:t>3. From the Science Line web site (</a:t>
            </a:r>
            <a:r>
              <a:rPr lang="en-GB" dirty="0">
                <a:hlinkClick r:id="rId2"/>
              </a:rPr>
              <a:t>http://www.sciencenet.org.uk/database/phys/astronomy/solarsystem/Jupiter/p00958b.html</a:t>
            </a:r>
            <a:r>
              <a:rPr lang="en-GB" dirty="0"/>
              <a:t>) (</a:t>
            </a:r>
            <a:r>
              <a:rPr lang="en-GB" dirty="0" smtClean="0"/>
              <a:t>undated)</a:t>
            </a:r>
            <a:endParaRPr lang="en-GB" dirty="0"/>
          </a:p>
          <a:p>
            <a:pPr marL="0" indent="0">
              <a:buNone/>
            </a:pPr>
            <a:endParaRPr lang="en-GB" dirty="0"/>
          </a:p>
          <a:p>
            <a:pPr marL="0" indent="0" algn="ctr">
              <a:buNone/>
            </a:pPr>
            <a:r>
              <a:rPr lang="en-GB" dirty="0"/>
              <a:t>Satellites orbiting Saturn (date discovered in brackets)</a:t>
            </a:r>
          </a:p>
          <a:p>
            <a:pPr marL="0" indent="0">
              <a:buNone/>
            </a:pPr>
            <a:endParaRPr lang="en-GB" dirty="0"/>
          </a:p>
          <a:p>
            <a:pPr marL="0" indent="0">
              <a:buNone/>
            </a:pPr>
            <a:r>
              <a:rPr lang="en-GB" dirty="0"/>
              <a:t>Pan (1990); Atlas (1980); Prometheus (1980); Janus (1966); </a:t>
            </a:r>
            <a:r>
              <a:rPr lang="en-GB" dirty="0" err="1"/>
              <a:t>Enceladus</a:t>
            </a:r>
            <a:r>
              <a:rPr lang="en-GB" dirty="0"/>
              <a:t> (1789); Tethys (1684); </a:t>
            </a:r>
            <a:r>
              <a:rPr lang="en-GB" dirty="0" err="1"/>
              <a:t>Telesto</a:t>
            </a:r>
            <a:r>
              <a:rPr lang="en-GB" dirty="0"/>
              <a:t> (1980); Pandora (1980); </a:t>
            </a:r>
            <a:r>
              <a:rPr lang="en-GB" dirty="0" err="1"/>
              <a:t>Epimetheus</a:t>
            </a:r>
            <a:r>
              <a:rPr lang="en-GB" dirty="0"/>
              <a:t> (1966); </a:t>
            </a:r>
            <a:r>
              <a:rPr lang="en-GB" dirty="0" err="1"/>
              <a:t>Mimas</a:t>
            </a:r>
            <a:r>
              <a:rPr lang="en-GB" dirty="0"/>
              <a:t> (1789); Calypso (1980); </a:t>
            </a:r>
            <a:r>
              <a:rPr lang="en-GB" dirty="0" err="1"/>
              <a:t>Dione</a:t>
            </a:r>
            <a:r>
              <a:rPr lang="en-GB" dirty="0"/>
              <a:t> (1684); Helene (1980); Rhea (1672); Titan (1655); Hyperion (1848); </a:t>
            </a:r>
            <a:r>
              <a:rPr lang="en-GB" dirty="0" err="1"/>
              <a:t>Iapetus</a:t>
            </a:r>
            <a:r>
              <a:rPr lang="en-GB" dirty="0"/>
              <a:t> (1671); Phoebe (1898).</a:t>
            </a:r>
          </a:p>
        </p:txBody>
      </p:sp>
    </p:spTree>
    <p:extLst>
      <p:ext uri="{BB962C8B-B14F-4D97-AF65-F5344CB8AC3E}">
        <p14:creationId xmlns:p14="http://schemas.microsoft.com/office/powerpoint/2010/main" val="15431830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458616" cy="1714202"/>
          </a:xfrm>
        </p:spPr>
        <p:txBody>
          <a:bodyPr anchor="t"/>
          <a:lstStyle/>
          <a:p>
            <a:r>
              <a:rPr lang="en-GB" sz="4000" dirty="0" smtClean="0"/>
              <a:t>Everyday texts</a:t>
            </a:r>
            <a:br>
              <a:rPr lang="en-GB" sz="4000" dirty="0" smtClean="0"/>
            </a:br>
            <a:r>
              <a:rPr lang="en-GB" sz="4000" dirty="0"/>
              <a:t>1</a:t>
            </a:r>
          </a:p>
        </p:txBody>
      </p:sp>
      <p:pic>
        <p:nvPicPr>
          <p:cNvPr id="3074" name="Picture 2" descr="E:\Documents\Documents\Dropbox\British Council KL seminar\Critical literacy\towelsirelan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56879" y="14880"/>
            <a:ext cx="5887122" cy="6843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43286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458616" cy="1714202"/>
          </a:xfrm>
        </p:spPr>
        <p:txBody>
          <a:bodyPr anchor="t"/>
          <a:lstStyle/>
          <a:p>
            <a:r>
              <a:rPr lang="en-GB" sz="4000" dirty="0" smtClean="0"/>
              <a:t>Everyday texts</a:t>
            </a:r>
            <a:br>
              <a:rPr lang="en-GB" sz="4000" dirty="0" smtClean="0"/>
            </a:br>
            <a:r>
              <a:rPr lang="en-GB" sz="4000" dirty="0" smtClean="0"/>
              <a:t>2</a:t>
            </a:r>
            <a:endParaRPr lang="en-GB" sz="4000" dirty="0"/>
          </a:p>
        </p:txBody>
      </p:sp>
      <p:pic>
        <p:nvPicPr>
          <p:cNvPr id="4098" name="Picture 2" descr="E:\Documents\Documents\Dropbox\British Council KL seminar\Critical literacy\towelsscotla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2460" y="-39330"/>
            <a:ext cx="5341541" cy="6897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54146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36104"/>
          </a:xfrm>
        </p:spPr>
        <p:txBody>
          <a:bodyPr/>
          <a:lstStyle/>
          <a:p>
            <a:r>
              <a:rPr lang="en-GB" dirty="0" smtClean="0"/>
              <a:t>Stories</a:t>
            </a:r>
            <a:endParaRPr lang="en-GB" dirty="0"/>
          </a:p>
        </p:txBody>
      </p:sp>
      <p:sp>
        <p:nvSpPr>
          <p:cNvPr id="3" name="Content Placeholder 2"/>
          <p:cNvSpPr>
            <a:spLocks noGrp="1"/>
          </p:cNvSpPr>
          <p:nvPr>
            <p:ph idx="1"/>
          </p:nvPr>
        </p:nvSpPr>
        <p:spPr>
          <a:xfrm>
            <a:off x="457200" y="980728"/>
            <a:ext cx="8229600" cy="5145435"/>
          </a:xfrm>
        </p:spPr>
        <p:txBody>
          <a:bodyPr/>
          <a:lstStyle/>
          <a:p>
            <a:endParaRPr lang="en-GB" dirty="0"/>
          </a:p>
        </p:txBody>
      </p:sp>
      <p:pic>
        <p:nvPicPr>
          <p:cNvPr id="5122" name="Picture 2" descr="E:\Documents\Documents\Dropbox\British Council KL seminar\Critical literacy\perraultwolf.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980728"/>
            <a:ext cx="5017446"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69588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36104"/>
          </a:xfrm>
        </p:spPr>
        <p:txBody>
          <a:bodyPr/>
          <a:lstStyle/>
          <a:p>
            <a:r>
              <a:rPr lang="en-GB" dirty="0" smtClean="0"/>
              <a:t>Stories</a:t>
            </a:r>
            <a:endParaRPr lang="en-GB" dirty="0"/>
          </a:p>
        </p:txBody>
      </p:sp>
      <p:sp>
        <p:nvSpPr>
          <p:cNvPr id="3" name="Content Placeholder 2"/>
          <p:cNvSpPr>
            <a:spLocks noGrp="1"/>
          </p:cNvSpPr>
          <p:nvPr>
            <p:ph idx="1"/>
          </p:nvPr>
        </p:nvSpPr>
        <p:spPr>
          <a:xfrm>
            <a:off x="457200" y="980728"/>
            <a:ext cx="8229600" cy="5145435"/>
          </a:xfrm>
        </p:spPr>
        <p:txBody>
          <a:bodyPr>
            <a:normAutofit fontScale="85000" lnSpcReduction="10000"/>
          </a:bodyPr>
          <a:lstStyle/>
          <a:p>
            <a:pPr marL="0" indent="0">
              <a:buNone/>
            </a:pPr>
            <a:r>
              <a:rPr lang="en-GB" dirty="0"/>
              <a:t>"Grandmother dear, what big ears you have</a:t>
            </a:r>
            <a:r>
              <a:rPr lang="en-GB" dirty="0" smtClean="0"/>
              <a:t>!"</a:t>
            </a:r>
            <a:endParaRPr lang="en-GB" dirty="0"/>
          </a:p>
          <a:p>
            <a:pPr marL="0" indent="0">
              <a:buNone/>
            </a:pPr>
            <a:r>
              <a:rPr lang="en-GB" dirty="0"/>
              <a:t>"The better to hear with, my child</a:t>
            </a:r>
            <a:r>
              <a:rPr lang="en-GB" dirty="0" smtClean="0"/>
              <a:t>!"</a:t>
            </a:r>
            <a:endParaRPr lang="en-GB" dirty="0"/>
          </a:p>
          <a:p>
            <a:pPr marL="0" indent="0">
              <a:buNone/>
            </a:pPr>
            <a:r>
              <a:rPr lang="en-GB" dirty="0"/>
              <a:t>"Grandmother dear, what big eyes you have</a:t>
            </a:r>
            <a:r>
              <a:rPr lang="en-GB" dirty="0" smtClean="0"/>
              <a:t>!"</a:t>
            </a:r>
            <a:endParaRPr lang="en-GB" dirty="0"/>
          </a:p>
          <a:p>
            <a:pPr marL="0" indent="0">
              <a:buNone/>
            </a:pPr>
            <a:r>
              <a:rPr lang="en-GB" dirty="0"/>
              <a:t>"The better to see with, my child</a:t>
            </a:r>
            <a:r>
              <a:rPr lang="en-GB" dirty="0" smtClean="0"/>
              <a:t>!"</a:t>
            </a:r>
            <a:endParaRPr lang="en-GB" dirty="0"/>
          </a:p>
          <a:p>
            <a:pPr marL="0" indent="0">
              <a:buNone/>
            </a:pPr>
            <a:r>
              <a:rPr lang="en-GB" dirty="0"/>
              <a:t>"Grandmother dear, what big teeth you have</a:t>
            </a:r>
            <a:r>
              <a:rPr lang="en-GB" dirty="0" smtClean="0"/>
              <a:t>!"</a:t>
            </a:r>
            <a:endParaRPr lang="en-GB" dirty="0"/>
          </a:p>
          <a:p>
            <a:pPr marL="0" indent="0">
              <a:buNone/>
            </a:pPr>
            <a:r>
              <a:rPr lang="en-GB" dirty="0"/>
              <a:t>"The better to eat you with!"</a:t>
            </a:r>
          </a:p>
          <a:p>
            <a:pPr marL="0" indent="0">
              <a:buNone/>
            </a:pPr>
            <a:endParaRPr lang="en-GB" dirty="0"/>
          </a:p>
          <a:p>
            <a:pPr marL="0" indent="0">
              <a:buNone/>
            </a:pPr>
            <a:r>
              <a:rPr lang="en-GB" dirty="0"/>
              <a:t>With these words the wicked Wolf leapt upon Little Red Riding Hood and gobbled her </a:t>
            </a:r>
            <a:r>
              <a:rPr lang="en-GB" dirty="0" smtClean="0"/>
              <a:t>up.</a:t>
            </a:r>
            <a:endParaRPr lang="en-GB" dirty="0"/>
          </a:p>
          <a:p>
            <a:endParaRPr lang="en-GB" dirty="0"/>
          </a:p>
        </p:txBody>
      </p:sp>
    </p:spTree>
    <p:extLst>
      <p:ext uri="{BB962C8B-B14F-4D97-AF65-F5344CB8AC3E}">
        <p14:creationId xmlns:p14="http://schemas.microsoft.com/office/powerpoint/2010/main" val="10203456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Stories</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2788325116"/>
              </p:ext>
            </p:extLst>
          </p:nvPr>
        </p:nvGraphicFramePr>
        <p:xfrm>
          <a:off x="323528" y="1196752"/>
          <a:ext cx="8566150" cy="4692650"/>
        </p:xfrm>
        <a:graphic>
          <a:graphicData uri="http://schemas.openxmlformats.org/presentationml/2006/ole">
            <mc:AlternateContent xmlns:mc="http://schemas.openxmlformats.org/markup-compatibility/2006">
              <mc:Choice xmlns:v="urn:schemas-microsoft-com:vml" Requires="v">
                <p:oleObj spid="_x0000_s7170" name="Document" r:id="rId3" imgW="8672736" imgH="4751661" progId="Word.Document.8">
                  <p:embed/>
                </p:oleObj>
              </mc:Choice>
              <mc:Fallback>
                <p:oleObj name="Document" r:id="rId3" imgW="8672736" imgH="4751661" progId="Word.Document.8">
                  <p:embed/>
                  <p:pic>
                    <p:nvPicPr>
                      <p:cNvPr id="0" name=""/>
                      <p:cNvPicPr/>
                      <p:nvPr/>
                    </p:nvPicPr>
                    <p:blipFill>
                      <a:blip r:embed="rId4"/>
                      <a:stretch>
                        <a:fillRect/>
                      </a:stretch>
                    </p:blipFill>
                    <p:spPr>
                      <a:xfrm>
                        <a:off x="323528" y="1196752"/>
                        <a:ext cx="8566150" cy="4692650"/>
                      </a:xfrm>
                      <a:prstGeom prst="rect">
                        <a:avLst/>
                      </a:prstGeom>
                    </p:spPr>
                  </p:pic>
                </p:oleObj>
              </mc:Fallback>
            </mc:AlternateContent>
          </a:graphicData>
        </a:graphic>
      </p:graphicFrame>
    </p:spTree>
    <p:extLst>
      <p:ext uri="{BB962C8B-B14F-4D97-AF65-F5344CB8AC3E}">
        <p14:creationId xmlns:p14="http://schemas.microsoft.com/office/powerpoint/2010/main" val="1718854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ffectLst/>
              </a:rPr>
              <a:t>Why is critical literacy important?</a:t>
            </a:r>
          </a:p>
        </p:txBody>
      </p:sp>
      <p:sp>
        <p:nvSpPr>
          <p:cNvPr id="3" name="Content Placeholder 2"/>
          <p:cNvSpPr>
            <a:spLocks noGrp="1"/>
          </p:cNvSpPr>
          <p:nvPr>
            <p:ph idx="1"/>
          </p:nvPr>
        </p:nvSpPr>
        <p:spPr>
          <a:xfrm>
            <a:off x="467544" y="1700809"/>
            <a:ext cx="4968552" cy="4248472"/>
          </a:xfrm>
        </p:spPr>
        <p:txBody>
          <a:bodyPr>
            <a:normAutofit/>
          </a:bodyPr>
          <a:lstStyle/>
          <a:p>
            <a:r>
              <a:rPr lang="en-GB" dirty="0" smtClean="0"/>
              <a:t>Critical reading and critical writing belong in the CALP part of the iceberg.</a:t>
            </a:r>
          </a:p>
          <a:p>
            <a:r>
              <a:rPr lang="en-GB" dirty="0" smtClean="0"/>
              <a:t>Success in secondary school, college and university depend upon them.</a:t>
            </a:r>
            <a:endParaRPr lang="en-GB" dirty="0"/>
          </a:p>
        </p:txBody>
      </p:sp>
      <p:pic>
        <p:nvPicPr>
          <p:cNvPr id="1026" name="Picture 2" descr="E:\Documents\Documents\Dropbox\British Council KL seminar\iceber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1668637"/>
            <a:ext cx="3164408" cy="4279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68492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Stories</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334252637"/>
              </p:ext>
            </p:extLst>
          </p:nvPr>
        </p:nvGraphicFramePr>
        <p:xfrm>
          <a:off x="352423" y="1196752"/>
          <a:ext cx="8612064" cy="4676998"/>
        </p:xfrm>
        <a:graphic>
          <a:graphicData uri="http://schemas.openxmlformats.org/drawingml/2006/table">
            <a:tbl>
              <a:tblPr firstRow="1" firstCol="1" lastRow="1" lastCol="1" bandRow="1" bandCol="1">
                <a:tableStyleId>{5C22544A-7EE6-4342-B048-85BDC9FD1C3A}</a:tableStyleId>
              </a:tblPr>
              <a:tblGrid>
                <a:gridCol w="4306032"/>
                <a:gridCol w="4306032"/>
              </a:tblGrid>
              <a:tr h="4676998">
                <a:tc>
                  <a:txBody>
                    <a:bodyPr/>
                    <a:lstStyle/>
                    <a:p>
                      <a:pPr>
                        <a:spcAft>
                          <a:spcPts val="0"/>
                        </a:spcAft>
                      </a:pPr>
                      <a:endParaRPr lang="en-GB" sz="2300" dirty="0">
                        <a:effectLst/>
                        <a:latin typeface="Arial"/>
                        <a:ea typeface="Times New Roman"/>
                      </a:endParaRPr>
                    </a:p>
                  </a:txBody>
                  <a:tcPr marL="65104" marR="65104" marT="0" marB="0">
                    <a:solidFill>
                      <a:schemeClr val="bg1"/>
                    </a:solidFill>
                  </a:tcPr>
                </a:tc>
                <a:tc>
                  <a:txBody>
                    <a:bodyPr/>
                    <a:lstStyle/>
                    <a:p>
                      <a:pPr>
                        <a:spcAft>
                          <a:spcPts val="0"/>
                        </a:spcAft>
                      </a:pPr>
                      <a:r>
                        <a:rPr lang="en-GB" sz="1800" dirty="0">
                          <a:solidFill>
                            <a:schemeClr val="tx1"/>
                          </a:solidFill>
                          <a:effectLst/>
                        </a:rPr>
                        <a:t>"Oh Grandma, I was so scared!"  sobbed Little Red Riding Hood, "I'll never speak to strangers or dawdle in the forest again." </a:t>
                      </a:r>
                    </a:p>
                    <a:p>
                      <a:r>
                        <a:rPr lang="en-GB" sz="1800" dirty="0">
                          <a:solidFill>
                            <a:schemeClr val="tx1"/>
                          </a:solidFill>
                          <a:effectLst/>
                        </a:rPr>
                        <a:t>"There, there, child.  You've learned an important lesson.  Thank goodness you shouted loud enough for this kind woodsman to hear you!"</a:t>
                      </a:r>
                    </a:p>
                    <a:p>
                      <a:r>
                        <a:rPr lang="en-GB" sz="1800" dirty="0">
                          <a:solidFill>
                            <a:schemeClr val="tx1"/>
                          </a:solidFill>
                          <a:effectLst/>
                        </a:rPr>
                        <a:t>The woodsman knocked out the wolf and carried him deep into the forest where he wouldn't bother people any longer.</a:t>
                      </a:r>
                    </a:p>
                    <a:p>
                      <a:r>
                        <a:rPr lang="en-GB" sz="1800" dirty="0">
                          <a:solidFill>
                            <a:schemeClr val="tx1"/>
                          </a:solidFill>
                          <a:effectLst/>
                        </a:rPr>
                        <a:t>Little Red Riding Hood and her Grandmother had a nice lunch and a long chat.</a:t>
                      </a:r>
                    </a:p>
                    <a:p>
                      <a:pPr>
                        <a:spcAft>
                          <a:spcPts val="0"/>
                        </a:spcAft>
                      </a:pPr>
                      <a:r>
                        <a:rPr lang="en-GB" sz="2300" dirty="0">
                          <a:effectLst/>
                        </a:rPr>
                        <a:t> </a:t>
                      </a:r>
                      <a:endParaRPr lang="en-GB" sz="1100" dirty="0">
                        <a:effectLst/>
                        <a:latin typeface="Times New Roman"/>
                        <a:ea typeface="Times New Roman"/>
                      </a:endParaRPr>
                    </a:p>
                  </a:txBody>
                  <a:tcPr marL="65104" marR="65104" marT="0" marB="0">
                    <a:solidFill>
                      <a:schemeClr val="bg1"/>
                    </a:solidFill>
                  </a:tcPr>
                </a:tc>
              </a:tr>
            </a:tbl>
          </a:graphicData>
        </a:graphic>
      </p:graphicFrame>
      <p:pic>
        <p:nvPicPr>
          <p:cNvPr id="614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340768"/>
            <a:ext cx="4010025" cy="4229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82488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2746648" cy="3717032"/>
          </a:xfrm>
        </p:spPr>
        <p:txBody>
          <a:bodyPr/>
          <a:lstStyle/>
          <a:p>
            <a:r>
              <a:rPr lang="en-GB" dirty="0" smtClean="0"/>
              <a:t>Texts for social action</a:t>
            </a:r>
            <a:endParaRPr lang="en-GB" dirty="0"/>
          </a:p>
        </p:txBody>
      </p:sp>
      <p:pic>
        <p:nvPicPr>
          <p:cNvPr id="9218" name="Picture 2" descr="E:\Documents\Documents\Dropbox\British Council KL seminar\Critical literacy\figure 7.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11448"/>
            <a:ext cx="5725960" cy="6925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85063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2746648" cy="3717032"/>
          </a:xfrm>
        </p:spPr>
        <p:txBody>
          <a:bodyPr/>
          <a:lstStyle/>
          <a:p>
            <a:r>
              <a:rPr lang="en-GB" dirty="0" smtClean="0"/>
              <a:t>Texts for social action</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346199317"/>
              </p:ext>
            </p:extLst>
          </p:nvPr>
        </p:nvGraphicFramePr>
        <p:xfrm>
          <a:off x="3419872" y="8408"/>
          <a:ext cx="5724128" cy="6849592"/>
        </p:xfrm>
        <a:graphic>
          <a:graphicData uri="http://schemas.openxmlformats.org/drawingml/2006/table">
            <a:tbl>
              <a:tblPr firstRow="1" firstCol="1" lastRow="1" lastCol="1" bandRow="1" bandCol="1">
                <a:tableStyleId>{5C22544A-7EE6-4342-B048-85BDC9FD1C3A}</a:tableStyleId>
              </a:tblPr>
              <a:tblGrid>
                <a:gridCol w="5724128"/>
              </a:tblGrid>
              <a:tr h="6849592">
                <a:tc>
                  <a:txBody>
                    <a:bodyPr/>
                    <a:lstStyle/>
                    <a:p>
                      <a:pPr algn="r">
                        <a:spcAft>
                          <a:spcPts val="0"/>
                        </a:spcAft>
                      </a:pPr>
                      <a:r>
                        <a:rPr lang="en-GB" sz="1400" dirty="0" err="1">
                          <a:solidFill>
                            <a:schemeClr val="tx1"/>
                          </a:solidFill>
                          <a:effectLst/>
                        </a:rPr>
                        <a:t>Harefield</a:t>
                      </a:r>
                      <a:r>
                        <a:rPr lang="en-GB" sz="1400" dirty="0">
                          <a:solidFill>
                            <a:schemeClr val="tx1"/>
                          </a:solidFill>
                          <a:effectLst/>
                        </a:rPr>
                        <a:t> Middle School.</a:t>
                      </a:r>
                    </a:p>
                    <a:p>
                      <a:pPr algn="r">
                        <a:spcAft>
                          <a:spcPts val="0"/>
                        </a:spcAft>
                      </a:pPr>
                      <a:r>
                        <a:rPr lang="en-GB" sz="1400" dirty="0">
                          <a:solidFill>
                            <a:schemeClr val="tx1"/>
                          </a:solidFill>
                          <a:effectLst/>
                        </a:rPr>
                        <a:t>Yeovil Chase,</a:t>
                      </a:r>
                    </a:p>
                    <a:p>
                      <a:pPr algn="r">
                        <a:spcAft>
                          <a:spcPts val="0"/>
                        </a:spcAft>
                      </a:pPr>
                      <a:r>
                        <a:rPr lang="en-GB" sz="1400" dirty="0" err="1">
                          <a:solidFill>
                            <a:schemeClr val="tx1"/>
                          </a:solidFill>
                          <a:effectLst/>
                        </a:rPr>
                        <a:t>Harefield</a:t>
                      </a:r>
                      <a:r>
                        <a:rPr lang="en-GB" sz="1400" dirty="0">
                          <a:solidFill>
                            <a:schemeClr val="tx1"/>
                          </a:solidFill>
                          <a:effectLst/>
                        </a:rPr>
                        <a:t>,</a:t>
                      </a:r>
                    </a:p>
                    <a:p>
                      <a:pPr algn="r">
                        <a:spcAft>
                          <a:spcPts val="0"/>
                        </a:spcAft>
                      </a:pPr>
                      <a:r>
                        <a:rPr lang="en-GB" sz="1400" dirty="0">
                          <a:solidFill>
                            <a:schemeClr val="tx1"/>
                          </a:solidFill>
                          <a:effectLst/>
                        </a:rPr>
                        <a:t>Southampton. </a:t>
                      </a:r>
                    </a:p>
                    <a:p>
                      <a:pPr algn="r">
                        <a:spcAft>
                          <a:spcPts val="0"/>
                        </a:spcAft>
                      </a:pPr>
                      <a:r>
                        <a:rPr lang="en-GB" sz="1400" dirty="0">
                          <a:solidFill>
                            <a:schemeClr val="tx1"/>
                          </a:solidFill>
                          <a:effectLst/>
                        </a:rPr>
                        <a:t>SO2 5NZ </a:t>
                      </a:r>
                    </a:p>
                    <a:p>
                      <a:pPr algn="r">
                        <a:spcAft>
                          <a:spcPts val="0"/>
                        </a:spcAft>
                      </a:pPr>
                      <a:r>
                        <a:rPr lang="en-GB" sz="1400" dirty="0">
                          <a:solidFill>
                            <a:schemeClr val="tx1"/>
                          </a:solidFill>
                          <a:effectLst/>
                        </a:rPr>
                        <a:t>  </a:t>
                      </a:r>
                    </a:p>
                    <a:p>
                      <a:pPr>
                        <a:spcAft>
                          <a:spcPts val="0"/>
                        </a:spcAft>
                      </a:pPr>
                      <a:r>
                        <a:rPr lang="en-GB" sz="1400" dirty="0">
                          <a:solidFill>
                            <a:schemeClr val="tx1"/>
                          </a:solidFill>
                          <a:effectLst/>
                        </a:rPr>
                        <a:t>Dear Sir or Madam,</a:t>
                      </a:r>
                    </a:p>
                    <a:p>
                      <a:pPr>
                        <a:spcAft>
                          <a:spcPts val="0"/>
                        </a:spcAft>
                      </a:pPr>
                      <a:r>
                        <a:rPr lang="en-GB" sz="1400" dirty="0">
                          <a:solidFill>
                            <a:schemeClr val="tx1"/>
                          </a:solidFill>
                          <a:effectLst/>
                        </a:rPr>
                        <a:t> </a:t>
                      </a:r>
                    </a:p>
                    <a:p>
                      <a:pPr>
                        <a:spcAft>
                          <a:spcPts val="0"/>
                        </a:spcAft>
                      </a:pPr>
                      <a:r>
                        <a:rPr lang="en-GB" sz="1400" dirty="0">
                          <a:solidFill>
                            <a:schemeClr val="tx1"/>
                          </a:solidFill>
                          <a:effectLst/>
                        </a:rPr>
                        <a:t>You are very deceitful, just trying to do a good report, eh? Well I totally disagree with what that Lucy </a:t>
                      </a:r>
                      <a:r>
                        <a:rPr lang="en-GB" sz="1400" dirty="0" smtClean="0">
                          <a:solidFill>
                            <a:schemeClr val="tx1"/>
                          </a:solidFill>
                          <a:effectLst/>
                        </a:rPr>
                        <a:t>Wray </a:t>
                      </a:r>
                      <a:r>
                        <a:rPr lang="en-GB" sz="1400" dirty="0">
                          <a:solidFill>
                            <a:schemeClr val="tx1"/>
                          </a:solidFill>
                          <a:effectLst/>
                        </a:rPr>
                        <a:t>has reported. How COULD she say that the dinner ladies glare down at you and make you eat all your dinner up? If you don't want it, you don't have to eat it. We have the best dinner ladies any school could ever wish for. Mrs Self and her dinner ladies cook the dinners as best they can. And Lucy said that the peas are mushy. Well of course they're mushy, </a:t>
                      </a:r>
                      <a:r>
                        <a:rPr lang="en-GB" sz="1400" dirty="0" err="1">
                          <a:solidFill>
                            <a:schemeClr val="tx1"/>
                          </a:solidFill>
                          <a:effectLst/>
                        </a:rPr>
                        <a:t>thats</a:t>
                      </a:r>
                      <a:r>
                        <a:rPr lang="en-GB" sz="1400" dirty="0">
                          <a:solidFill>
                            <a:schemeClr val="tx1"/>
                          </a:solidFill>
                          <a:effectLst/>
                        </a:rPr>
                        <a:t> why they're called MUSHY PEAS! As for soggy carrots, well they were tinned and grated carrots. If Lucy didn't like them she shouldn't have taken them. And how DARE she lie and say we had lumpy custard and gravy? We didn't even have any of them! In fact here's the menu:</a:t>
                      </a:r>
                    </a:p>
                    <a:p>
                      <a:pPr>
                        <a:spcAft>
                          <a:spcPts val="0"/>
                        </a:spcAft>
                      </a:pPr>
                      <a:r>
                        <a:rPr lang="en-GB" sz="1400" dirty="0">
                          <a:solidFill>
                            <a:schemeClr val="tx1"/>
                          </a:solidFill>
                          <a:effectLst/>
                        </a:rPr>
                        <a:t> </a:t>
                      </a:r>
                    </a:p>
                    <a:p>
                      <a:pPr>
                        <a:spcAft>
                          <a:spcPts val="0"/>
                        </a:spcAft>
                      </a:pPr>
                      <a:r>
                        <a:rPr lang="en-GB" sz="1400" dirty="0">
                          <a:solidFill>
                            <a:schemeClr val="tx1"/>
                          </a:solidFill>
                          <a:effectLst/>
                        </a:rPr>
                        <a:t>DINNER: Spaghetti Bolognaise, Fish, Burgers, Peas, Carrots, Sweet Corn, Salad, Beetroot, Coleslaw. </a:t>
                      </a:r>
                    </a:p>
                    <a:p>
                      <a:pPr>
                        <a:spcAft>
                          <a:spcPts val="0"/>
                        </a:spcAft>
                      </a:pPr>
                      <a:r>
                        <a:rPr lang="en-GB" sz="1400" dirty="0">
                          <a:solidFill>
                            <a:schemeClr val="tx1"/>
                          </a:solidFill>
                          <a:effectLst/>
                        </a:rPr>
                        <a:t>PUDDING: Cream Bun, Biscuits, Fruit, Yoghurt, Fruit Juice.</a:t>
                      </a:r>
                    </a:p>
                    <a:p>
                      <a:pPr>
                        <a:spcAft>
                          <a:spcPts val="0"/>
                        </a:spcAft>
                      </a:pPr>
                      <a:r>
                        <a:rPr lang="en-GB" sz="1400" dirty="0">
                          <a:solidFill>
                            <a:schemeClr val="tx1"/>
                          </a:solidFill>
                          <a:effectLst/>
                        </a:rPr>
                        <a:t> </a:t>
                      </a:r>
                    </a:p>
                    <a:p>
                      <a:pPr>
                        <a:spcAft>
                          <a:spcPts val="0"/>
                        </a:spcAft>
                      </a:pPr>
                      <a:r>
                        <a:rPr lang="en-GB" sz="1400" dirty="0">
                          <a:solidFill>
                            <a:schemeClr val="tx1"/>
                          </a:solidFill>
                          <a:effectLst/>
                        </a:rPr>
                        <a:t>Healthy or what? Well that sly, dopey Lucy </a:t>
                      </a:r>
                      <a:r>
                        <a:rPr lang="en-GB" sz="1400" dirty="0" smtClean="0">
                          <a:solidFill>
                            <a:schemeClr val="tx1"/>
                          </a:solidFill>
                          <a:effectLst/>
                        </a:rPr>
                        <a:t>Wray </a:t>
                      </a:r>
                      <a:r>
                        <a:rPr lang="en-GB" sz="1400" dirty="0">
                          <a:solidFill>
                            <a:schemeClr val="tx1"/>
                          </a:solidFill>
                          <a:effectLst/>
                        </a:rPr>
                        <a:t>should lose her job as far as </a:t>
                      </a:r>
                      <a:r>
                        <a:rPr lang="en-GB" sz="1400" dirty="0" err="1">
                          <a:solidFill>
                            <a:schemeClr val="tx1"/>
                          </a:solidFill>
                          <a:effectLst/>
                        </a:rPr>
                        <a:t>Harefield</a:t>
                      </a:r>
                      <a:r>
                        <a:rPr lang="en-GB" sz="1400" dirty="0">
                          <a:solidFill>
                            <a:schemeClr val="tx1"/>
                          </a:solidFill>
                          <a:effectLst/>
                        </a:rPr>
                        <a:t> Middle School and I are concerned. We are feeling extremely cross about it and most defiant.</a:t>
                      </a:r>
                    </a:p>
                    <a:p>
                      <a:pPr>
                        <a:spcAft>
                          <a:spcPts val="0"/>
                        </a:spcAft>
                      </a:pPr>
                      <a:r>
                        <a:rPr lang="en-GB" sz="1400" dirty="0">
                          <a:solidFill>
                            <a:schemeClr val="tx1"/>
                          </a:solidFill>
                          <a:effectLst/>
                        </a:rPr>
                        <a:t> </a:t>
                      </a:r>
                    </a:p>
                    <a:p>
                      <a:pPr>
                        <a:spcAft>
                          <a:spcPts val="0"/>
                        </a:spcAft>
                      </a:pPr>
                      <a:r>
                        <a:rPr lang="en-GB" sz="1400" dirty="0">
                          <a:solidFill>
                            <a:schemeClr val="tx1"/>
                          </a:solidFill>
                          <a:effectLst/>
                        </a:rPr>
                        <a:t>Yours Sincerely,</a:t>
                      </a:r>
                    </a:p>
                    <a:p>
                      <a:pPr>
                        <a:spcAft>
                          <a:spcPts val="0"/>
                        </a:spcAft>
                      </a:pPr>
                      <a:r>
                        <a:rPr lang="en-GB" sz="1400" dirty="0">
                          <a:solidFill>
                            <a:schemeClr val="tx1"/>
                          </a:solidFill>
                          <a:effectLst/>
                        </a:rPr>
                        <a:t> </a:t>
                      </a:r>
                    </a:p>
                    <a:p>
                      <a:pPr>
                        <a:spcAft>
                          <a:spcPts val="0"/>
                        </a:spcAft>
                      </a:pPr>
                      <a:r>
                        <a:rPr lang="en-GB" sz="1400" dirty="0">
                          <a:solidFill>
                            <a:schemeClr val="tx1"/>
                          </a:solidFill>
                          <a:effectLst/>
                        </a:rPr>
                        <a:t>Sophie Thomson</a:t>
                      </a:r>
                      <a:endParaRPr lang="en-GB" sz="1400" dirty="0">
                        <a:solidFill>
                          <a:schemeClr val="tx1"/>
                        </a:solidFill>
                        <a:effectLst/>
                        <a:latin typeface="Times New Roman"/>
                        <a:ea typeface="Times New Roman"/>
                      </a:endParaRPr>
                    </a:p>
                  </a:txBody>
                  <a:tcPr marL="40430" marR="40430" marT="0" marB="0"/>
                </a:tc>
              </a:tr>
            </a:tbl>
          </a:graphicData>
        </a:graphic>
      </p:graphicFrame>
    </p:spTree>
    <p:extLst>
      <p:ext uri="{BB962C8B-B14F-4D97-AF65-F5344CB8AC3E}">
        <p14:creationId xmlns:p14="http://schemas.microsoft.com/office/powerpoint/2010/main" val="4240581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ffectLst/>
              </a:rPr>
              <a:t>Why is critical literacy important?</a:t>
            </a:r>
          </a:p>
        </p:txBody>
      </p:sp>
      <p:sp>
        <p:nvSpPr>
          <p:cNvPr id="3" name="Content Placeholder 2"/>
          <p:cNvSpPr>
            <a:spLocks noGrp="1"/>
          </p:cNvSpPr>
          <p:nvPr>
            <p:ph idx="1"/>
          </p:nvPr>
        </p:nvSpPr>
        <p:spPr/>
        <p:txBody>
          <a:bodyPr>
            <a:normAutofit fontScale="55000" lnSpcReduction="20000"/>
          </a:bodyPr>
          <a:lstStyle/>
          <a:p>
            <a:pPr marL="0" indent="0">
              <a:buNone/>
            </a:pPr>
            <a:r>
              <a:rPr lang="en-GB" b="1" dirty="0"/>
              <a:t>A short introduction to the study of Holocaust revisionism</a:t>
            </a:r>
            <a:endParaRPr lang="en-GB" dirty="0"/>
          </a:p>
          <a:p>
            <a:pPr marL="0" indent="0">
              <a:buNone/>
            </a:pPr>
            <a:r>
              <a:rPr lang="en-GB" b="1" dirty="0"/>
              <a:t>By Arthur R. </a:t>
            </a:r>
            <a:r>
              <a:rPr lang="en-GB" b="1" dirty="0" err="1"/>
              <a:t>Butz</a:t>
            </a:r>
            <a:endParaRPr lang="en-GB" b="1" dirty="0"/>
          </a:p>
          <a:p>
            <a:pPr marL="0" indent="0">
              <a:buNone/>
            </a:pPr>
            <a:r>
              <a:rPr lang="en-GB" i="1" dirty="0">
                <a:hlinkClick r:id="rId2"/>
              </a:rPr>
              <a:t>http://pubweb.acns.nwu.edu/~</a:t>
            </a:r>
            <a:r>
              <a:rPr lang="en-GB" i="1" dirty="0" smtClean="0">
                <a:hlinkClick r:id="rId2"/>
              </a:rPr>
              <a:t>abutz/di/intro.html</a:t>
            </a:r>
            <a:endParaRPr lang="en-GB" dirty="0"/>
          </a:p>
          <a:p>
            <a:pPr marL="0" indent="0">
              <a:buNone/>
            </a:pPr>
            <a:r>
              <a:rPr lang="en-GB" dirty="0"/>
              <a:t> </a:t>
            </a:r>
          </a:p>
          <a:p>
            <a:pPr marL="0" indent="0">
              <a:buNone/>
            </a:pPr>
            <a:r>
              <a:rPr lang="en-GB" dirty="0"/>
              <a:t>I see three principal reasons for the widespread but erroneous belief in the legend of millions of Jews killed by the Germans during World War II: US and British troops found horrible piles of corpses in the west German camps they captured in 1945 (e.g. Dachau and </a:t>
            </a:r>
            <a:r>
              <a:rPr lang="en-GB" dirty="0" err="1"/>
              <a:t>Belsen</a:t>
            </a:r>
            <a:r>
              <a:rPr lang="en-GB" dirty="0"/>
              <a:t>), there are no longer large communities of Jews in Poland, and historians generally support the legend.</a:t>
            </a:r>
          </a:p>
          <a:p>
            <a:pPr marL="0" indent="0">
              <a:buNone/>
            </a:pPr>
            <a:r>
              <a:rPr lang="en-GB" dirty="0"/>
              <a:t>During both world wars Germany was forced to fight typhus, carried by lice in the constant traffic with the east. That is why all accounts of entry into the German concentration camps speak of shaving of hair and showering and other delousing procedures, such as treatment of quarters with the pesticide </a:t>
            </a:r>
            <a:r>
              <a:rPr lang="en-GB" dirty="0" err="1"/>
              <a:t>Zyklon</a:t>
            </a:r>
            <a:r>
              <a:rPr lang="en-GB" dirty="0"/>
              <a:t>. That was also the main reason for a high death rate in the camps, and the crematoria that existed in all.</a:t>
            </a:r>
          </a:p>
          <a:p>
            <a:endParaRPr lang="en-GB" dirty="0"/>
          </a:p>
        </p:txBody>
      </p:sp>
    </p:spTree>
    <p:extLst>
      <p:ext uri="{BB962C8B-B14F-4D97-AF65-F5344CB8AC3E}">
        <p14:creationId xmlns:p14="http://schemas.microsoft.com/office/powerpoint/2010/main" val="32034447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ffectLst/>
              </a:rPr>
              <a:t>Why is critical literacy important?</a:t>
            </a:r>
          </a:p>
        </p:txBody>
      </p:sp>
      <p:sp>
        <p:nvSpPr>
          <p:cNvPr id="3" name="Content Placeholder 2"/>
          <p:cNvSpPr>
            <a:spLocks noGrp="1"/>
          </p:cNvSpPr>
          <p:nvPr>
            <p:ph idx="1"/>
          </p:nvPr>
        </p:nvSpPr>
        <p:spPr/>
        <p:txBody>
          <a:bodyPr>
            <a:normAutofit fontScale="47500" lnSpcReduction="20000"/>
          </a:bodyPr>
          <a:lstStyle/>
          <a:p>
            <a:pPr marL="0" indent="0">
              <a:buNone/>
            </a:pPr>
            <a:r>
              <a:rPr lang="en-GB" dirty="0"/>
              <a:t>Chairman Committee On Foreign Contract And Inheritance fund </a:t>
            </a:r>
          </a:p>
          <a:p>
            <a:pPr marL="0" indent="0">
              <a:buNone/>
            </a:pPr>
            <a:r>
              <a:rPr lang="en-GB" dirty="0"/>
              <a:t>Payment Notification From United Nations And USA Government </a:t>
            </a:r>
          </a:p>
          <a:p>
            <a:pPr marL="0" indent="0">
              <a:buNone/>
            </a:pPr>
            <a:r>
              <a:rPr lang="en-GB" dirty="0"/>
              <a:t> </a:t>
            </a:r>
          </a:p>
          <a:p>
            <a:pPr marL="0" indent="0">
              <a:buNone/>
            </a:pPr>
            <a:r>
              <a:rPr lang="en-GB" dirty="0"/>
              <a:t>Attn: Beneficiary</a:t>
            </a:r>
          </a:p>
          <a:p>
            <a:pPr marL="0" indent="0">
              <a:buNone/>
            </a:pPr>
            <a:r>
              <a:rPr lang="en-GB" dirty="0"/>
              <a:t> </a:t>
            </a:r>
          </a:p>
          <a:p>
            <a:pPr marL="0" indent="0">
              <a:buNone/>
            </a:pPr>
            <a:r>
              <a:rPr lang="en-GB" dirty="0"/>
              <a:t>U.S.A Government, World Bank And United Nations Organization Official Has Approved To Pay You Part Payment Of Your Inheritance Fund And </a:t>
            </a:r>
            <a:r>
              <a:rPr lang="en-GB" dirty="0" err="1"/>
              <a:t>Lottrey</a:t>
            </a:r>
            <a:r>
              <a:rPr lang="en-GB" dirty="0"/>
              <a:t>/Award Winning Payment Valued Of USD8.5m.</a:t>
            </a:r>
          </a:p>
          <a:p>
            <a:pPr marL="0" indent="0">
              <a:buNone/>
            </a:pPr>
            <a:r>
              <a:rPr lang="en-GB" dirty="0"/>
              <a:t> </a:t>
            </a:r>
          </a:p>
          <a:p>
            <a:pPr marL="0" indent="0">
              <a:buNone/>
            </a:pPr>
            <a:r>
              <a:rPr lang="en-GB" dirty="0"/>
              <a:t>The British Prime Minister in conjunction with U.S.A GOVERNMENT, WORLD BANK AND UNITED NATIONS ORGANIZATION do hereby give this irrevocable approval order with This Release Code: GNC/3480/02/08 In Your </a:t>
            </a:r>
            <a:r>
              <a:rPr lang="en-GB" dirty="0" err="1"/>
              <a:t>Favor</a:t>
            </a:r>
            <a:r>
              <a:rPr lang="en-GB" dirty="0"/>
              <a:t> For Your Contract Entitlement And Your Inheritance Fund Which You Have Not Received Yet, Now It Was Approved By The World Bank, That Your Contract/Inheritance Fund should be released through UNITED NATIONS ORGANIZATION. So You Are Advised To Present Any Of Your Choice, On How You Want To Receive Your Fund, Either By BANK DRAFT OR BY ATM CARD OR WIRE TRANSFER, So In Regards To The Transfer You Can Provide Any Of Your BANK ACCOUNT DETAILS For The Transfer Of Your Fund With Out Delay. I Am Contacting You In Regards To The Instruction Given By United Nations, Please I Will Urge You To Try And Indicate On How You Want Your Fund To Be Released To You From The Three Options Above.</a:t>
            </a:r>
          </a:p>
          <a:p>
            <a:endParaRPr lang="en-GB" dirty="0"/>
          </a:p>
        </p:txBody>
      </p:sp>
    </p:spTree>
    <p:extLst>
      <p:ext uri="{BB962C8B-B14F-4D97-AF65-F5344CB8AC3E}">
        <p14:creationId xmlns:p14="http://schemas.microsoft.com/office/powerpoint/2010/main" val="4216430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critical literacy?</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b="1" dirty="0" err="1"/>
              <a:t>Shor</a:t>
            </a:r>
            <a:r>
              <a:rPr lang="en-GB" b="1" dirty="0"/>
              <a:t> (</a:t>
            </a:r>
            <a:r>
              <a:rPr lang="en-GB" b="1" dirty="0" smtClean="0"/>
              <a:t>1992):</a:t>
            </a:r>
            <a:endParaRPr lang="en-GB" b="1" dirty="0"/>
          </a:p>
          <a:p>
            <a:pPr marL="0" indent="0">
              <a:buNone/>
            </a:pPr>
            <a:r>
              <a:rPr lang="en-GB" b="1" i="1" dirty="0" smtClean="0"/>
              <a:t>“analytic </a:t>
            </a:r>
            <a:r>
              <a:rPr lang="en-GB" b="1" i="1" dirty="0"/>
              <a:t>habits of thinking, reading, writing, speaking, or discussing which go beneath surface impressions, traditional myths, mere opinions, and routine clichés; understanding the social contexts and consequences of any subject matter; discovering the deep meaning of any event, text, technique, process, object, statement, image, or situation; applying that meaning to your own context</a:t>
            </a:r>
            <a:r>
              <a:rPr lang="en-GB" b="1" i="1" dirty="0" smtClean="0"/>
              <a:t>.”</a:t>
            </a:r>
            <a:endParaRPr lang="en-GB" b="1" dirty="0"/>
          </a:p>
        </p:txBody>
      </p:sp>
    </p:spTree>
    <p:extLst>
      <p:ext uri="{BB962C8B-B14F-4D97-AF65-F5344CB8AC3E}">
        <p14:creationId xmlns:p14="http://schemas.microsoft.com/office/powerpoint/2010/main" val="39551846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critical literacy?</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GB" b="1" dirty="0" smtClean="0"/>
              <a:t>Four assumptions:</a:t>
            </a:r>
          </a:p>
          <a:p>
            <a:r>
              <a:rPr lang="en-GB" dirty="0"/>
              <a:t>C</a:t>
            </a:r>
            <a:r>
              <a:rPr lang="en-GB" dirty="0" smtClean="0"/>
              <a:t>ritical </a:t>
            </a:r>
            <a:r>
              <a:rPr lang="en-GB" dirty="0"/>
              <a:t>literacy rests on an assumption that language education can make a difference in children’s </a:t>
            </a:r>
            <a:r>
              <a:rPr lang="en-GB" dirty="0" smtClean="0"/>
              <a:t>lives.</a:t>
            </a:r>
            <a:endParaRPr lang="en-GB" dirty="0"/>
          </a:p>
          <a:p>
            <a:r>
              <a:rPr lang="en-GB" dirty="0"/>
              <a:t>Secondly, critical literacy approaches assume that the meanings of words and texts cannot be separated from the cultural and social practices in which - and by which - they are constructed.  </a:t>
            </a:r>
          </a:p>
          <a:p>
            <a:r>
              <a:rPr lang="en-GB" dirty="0"/>
              <a:t>Thirdly, critical literacy is about analysing and evaluating </a:t>
            </a:r>
            <a:r>
              <a:rPr lang="en-GB" dirty="0" smtClean="0"/>
              <a:t>texts.</a:t>
            </a:r>
          </a:p>
          <a:p>
            <a:r>
              <a:rPr lang="en-GB" dirty="0" smtClean="0"/>
              <a:t>Fourthly</a:t>
            </a:r>
            <a:r>
              <a:rPr lang="en-GB" dirty="0"/>
              <a:t>, </a:t>
            </a:r>
            <a:r>
              <a:rPr lang="en-GB" dirty="0"/>
              <a:t>critical </a:t>
            </a:r>
            <a:r>
              <a:rPr lang="en-GB" dirty="0" smtClean="0"/>
              <a:t>literacy aims to produce </a:t>
            </a:r>
            <a:r>
              <a:rPr lang="en-GB" dirty="0"/>
              <a:t>socially aware and active </a:t>
            </a:r>
            <a:r>
              <a:rPr lang="en-GB" dirty="0" smtClean="0"/>
              <a:t>citizens.</a:t>
            </a:r>
            <a:endParaRPr lang="en-GB" b="1" dirty="0"/>
          </a:p>
        </p:txBody>
      </p:sp>
    </p:spTree>
    <p:extLst>
      <p:ext uri="{BB962C8B-B14F-4D97-AF65-F5344CB8AC3E}">
        <p14:creationId xmlns:p14="http://schemas.microsoft.com/office/powerpoint/2010/main" val="37509731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to teach critical literacy?</a:t>
            </a:r>
            <a:endParaRPr lang="en-GB" dirty="0"/>
          </a:p>
        </p:txBody>
      </p:sp>
      <p:sp>
        <p:nvSpPr>
          <p:cNvPr id="3" name="Content Placeholder 2"/>
          <p:cNvSpPr>
            <a:spLocks noGrp="1"/>
          </p:cNvSpPr>
          <p:nvPr>
            <p:ph idx="1"/>
          </p:nvPr>
        </p:nvSpPr>
        <p:spPr/>
        <p:txBody>
          <a:bodyPr>
            <a:normAutofit/>
          </a:bodyPr>
          <a:lstStyle/>
          <a:p>
            <a:r>
              <a:rPr lang="en-GB" dirty="0" smtClean="0"/>
              <a:t>Textual analysis</a:t>
            </a:r>
            <a:endParaRPr lang="en-GB" dirty="0"/>
          </a:p>
          <a:p>
            <a:r>
              <a:rPr lang="en-GB" dirty="0" smtClean="0"/>
              <a:t>Text clustering </a:t>
            </a:r>
            <a:r>
              <a:rPr lang="en-GB" dirty="0"/>
              <a:t> </a:t>
            </a:r>
          </a:p>
          <a:p>
            <a:r>
              <a:rPr lang="en-GB" dirty="0" smtClean="0"/>
              <a:t>Texts for social action</a:t>
            </a:r>
            <a:endParaRPr lang="en-GB" b="1" dirty="0"/>
          </a:p>
        </p:txBody>
      </p:sp>
    </p:spTree>
    <p:extLst>
      <p:ext uri="{BB962C8B-B14F-4D97-AF65-F5344CB8AC3E}">
        <p14:creationId xmlns:p14="http://schemas.microsoft.com/office/powerpoint/2010/main" val="26459771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Textual analysis</a:t>
            </a:r>
            <a:endParaRPr lang="en-GB" dirty="0"/>
          </a:p>
        </p:txBody>
      </p:sp>
      <p:sp>
        <p:nvSpPr>
          <p:cNvPr id="3" name="Content Placeholder 2"/>
          <p:cNvSpPr>
            <a:spLocks noGrp="1"/>
          </p:cNvSpPr>
          <p:nvPr>
            <p:ph idx="1"/>
          </p:nvPr>
        </p:nvSpPr>
        <p:spPr>
          <a:xfrm>
            <a:off x="457200" y="1340768"/>
            <a:ext cx="8229600" cy="4785395"/>
          </a:xfrm>
        </p:spPr>
        <p:txBody>
          <a:bodyPr>
            <a:normAutofit fontScale="70000" lnSpcReduction="20000"/>
          </a:bodyPr>
          <a:lstStyle/>
          <a:p>
            <a:pPr marL="0" indent="0">
              <a:buNone/>
            </a:pPr>
            <a:r>
              <a:rPr lang="en-GB" dirty="0" smtClean="0"/>
              <a:t>Extract from </a:t>
            </a:r>
            <a:r>
              <a:rPr lang="en-GB" i="1" dirty="0" smtClean="0"/>
              <a:t>History </a:t>
            </a:r>
            <a:r>
              <a:rPr lang="en-GB" i="1" dirty="0"/>
              <a:t>can be fun</a:t>
            </a:r>
            <a:r>
              <a:rPr lang="en-GB" dirty="0"/>
              <a:t> by Munro Leaf. </a:t>
            </a:r>
            <a:endParaRPr lang="en-GB" dirty="0" smtClean="0"/>
          </a:p>
          <a:p>
            <a:pPr marL="0" indent="0">
              <a:buNone/>
            </a:pPr>
            <a:r>
              <a:rPr lang="en-GB" dirty="0" smtClean="0"/>
              <a:t>“… </a:t>
            </a:r>
            <a:r>
              <a:rPr lang="en-GB" dirty="0"/>
              <a:t>now that you’ve read this far you’ll know what generally happened as soon as a new country was discovered.  Two things, first, other nations came along and tried to get a share, second, the native people, like the Indians and ‘red’ Indians, found themselves being ruled by white men.  With Australia and New Zealand things were better.  No other European nation tried to take them, and in Australia there were only a very few black people so that colonists did not have to lead armies against them.  In New Zealand there were splendid native people called Maoris and they fought against the British at first.  But now the Maoris and the settlers who have come from Britain live peacefully side by side and there are Maori members of the New Zealand Parliament</a:t>
            </a:r>
            <a:r>
              <a:rPr lang="en-GB" dirty="0" smtClean="0"/>
              <a:t>.”</a:t>
            </a:r>
            <a:endParaRPr lang="en-GB" dirty="0"/>
          </a:p>
          <a:p>
            <a:endParaRPr lang="en-GB" dirty="0"/>
          </a:p>
        </p:txBody>
      </p:sp>
    </p:spTree>
    <p:extLst>
      <p:ext uri="{BB962C8B-B14F-4D97-AF65-F5344CB8AC3E}">
        <p14:creationId xmlns:p14="http://schemas.microsoft.com/office/powerpoint/2010/main" val="15818013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Textual analysis</a:t>
            </a:r>
            <a:endParaRPr lang="en-GB" dirty="0"/>
          </a:p>
        </p:txBody>
      </p:sp>
      <p:sp>
        <p:nvSpPr>
          <p:cNvPr id="3" name="Content Placeholder 2"/>
          <p:cNvSpPr>
            <a:spLocks noGrp="1"/>
          </p:cNvSpPr>
          <p:nvPr>
            <p:ph idx="1"/>
          </p:nvPr>
        </p:nvSpPr>
        <p:spPr>
          <a:xfrm>
            <a:off x="457200" y="1340768"/>
            <a:ext cx="8229600" cy="4785395"/>
          </a:xfrm>
        </p:spPr>
        <p:txBody>
          <a:bodyPr>
            <a:normAutofit fontScale="77500" lnSpcReduction="20000"/>
          </a:bodyPr>
          <a:lstStyle/>
          <a:p>
            <a:pPr marL="0" indent="0">
              <a:buNone/>
            </a:pPr>
            <a:r>
              <a:rPr lang="en-GB" dirty="0" smtClean="0"/>
              <a:t>Key points to draw children’s attention to:</a:t>
            </a:r>
          </a:p>
          <a:p>
            <a:pPr marR="542925" lvl="0">
              <a:spcAft>
                <a:spcPts val="0"/>
              </a:spcAft>
              <a:buFont typeface="Symbol"/>
              <a:buChar char=""/>
              <a:tabLst>
                <a:tab pos="228600" algn="l"/>
              </a:tabLst>
            </a:pPr>
            <a:r>
              <a:rPr lang="en-GB" dirty="0">
                <a:ea typeface="Times New Roman"/>
              </a:rPr>
              <a:t>The suggestion that countries were unknown before Europeans set foot there: “… as soon as a </a:t>
            </a:r>
            <a:r>
              <a:rPr lang="en-GB" i="1" dirty="0">
                <a:ea typeface="Times New Roman"/>
              </a:rPr>
              <a:t>new country</a:t>
            </a:r>
            <a:r>
              <a:rPr lang="en-GB" dirty="0">
                <a:ea typeface="Times New Roman"/>
              </a:rPr>
              <a:t> was </a:t>
            </a:r>
            <a:r>
              <a:rPr lang="en-GB" i="1" dirty="0">
                <a:ea typeface="Times New Roman"/>
              </a:rPr>
              <a:t>discovered </a:t>
            </a:r>
            <a:r>
              <a:rPr lang="en-GB" dirty="0">
                <a:ea typeface="Times New Roman"/>
              </a:rPr>
              <a:t>…”.</a:t>
            </a:r>
          </a:p>
          <a:p>
            <a:pPr marR="542925" lvl="0">
              <a:spcAft>
                <a:spcPts val="0"/>
              </a:spcAft>
              <a:buFont typeface="Symbol"/>
              <a:buChar char=""/>
              <a:tabLst>
                <a:tab pos="228600" algn="l"/>
              </a:tabLst>
            </a:pPr>
            <a:r>
              <a:rPr lang="en-GB" dirty="0">
                <a:ea typeface="Times New Roman"/>
              </a:rPr>
              <a:t>The way the text provides the opinions or viewpoint of one group only: “With Australia and New Zealand </a:t>
            </a:r>
            <a:r>
              <a:rPr lang="en-GB" i="1" dirty="0">
                <a:ea typeface="Times New Roman"/>
              </a:rPr>
              <a:t>things were better</a:t>
            </a:r>
            <a:r>
              <a:rPr lang="en-GB" dirty="0">
                <a:ea typeface="Times New Roman"/>
              </a:rPr>
              <a:t>.” Better for whom?</a:t>
            </a:r>
          </a:p>
          <a:p>
            <a:pPr marR="542925" lvl="0">
              <a:spcAft>
                <a:spcPts val="0"/>
              </a:spcAft>
              <a:buFont typeface="Symbol"/>
              <a:buChar char=""/>
              <a:tabLst>
                <a:tab pos="228600" algn="l"/>
              </a:tabLst>
            </a:pPr>
            <a:r>
              <a:rPr lang="en-GB" dirty="0">
                <a:ea typeface="Times New Roman"/>
              </a:rPr>
              <a:t>The way it minimises the damage and distress caused by colonisation to indigenous peoples: “…the Indians and ‘red’ Indians </a:t>
            </a:r>
            <a:r>
              <a:rPr lang="en-GB" i="1" dirty="0">
                <a:ea typeface="Times New Roman"/>
              </a:rPr>
              <a:t>found themselves being ruled</a:t>
            </a:r>
            <a:r>
              <a:rPr lang="en-GB" dirty="0">
                <a:ea typeface="Times New Roman"/>
              </a:rPr>
              <a:t> by white men.” “But now the Maoris and the settlers… </a:t>
            </a:r>
            <a:r>
              <a:rPr lang="en-GB" i="1" dirty="0">
                <a:ea typeface="Times New Roman"/>
              </a:rPr>
              <a:t>live peacefully side by side</a:t>
            </a:r>
            <a:r>
              <a:rPr lang="en-GB" dirty="0">
                <a:ea typeface="Times New Roman"/>
              </a:rPr>
              <a:t>…”</a:t>
            </a:r>
          </a:p>
          <a:p>
            <a:endParaRPr lang="en-GB" dirty="0"/>
          </a:p>
        </p:txBody>
      </p:sp>
    </p:spTree>
    <p:extLst>
      <p:ext uri="{BB962C8B-B14F-4D97-AF65-F5344CB8AC3E}">
        <p14:creationId xmlns:p14="http://schemas.microsoft.com/office/powerpoint/2010/main" val="342484475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5392</TotalTime>
  <Words>982</Words>
  <Application>Microsoft Office PowerPoint</Application>
  <PresentationFormat>On-screen Show (4:3)</PresentationFormat>
  <Paragraphs>131</Paragraphs>
  <Slides>22</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Default Design</vt:lpstr>
      <vt:lpstr>Microsoft Word 97 - 2003 Document</vt:lpstr>
      <vt:lpstr> Developing a critical  approach to literacy   Using reading and writing as tools of critical thinking  </vt:lpstr>
      <vt:lpstr>Why is critical literacy important?</vt:lpstr>
      <vt:lpstr>Why is critical literacy important?</vt:lpstr>
      <vt:lpstr>Why is critical literacy important?</vt:lpstr>
      <vt:lpstr>What is critical literacy?</vt:lpstr>
      <vt:lpstr>What is critical literacy?</vt:lpstr>
      <vt:lpstr>How to teach critical literacy?</vt:lpstr>
      <vt:lpstr>Textual analysis</vt:lpstr>
      <vt:lpstr>Textual analysis</vt:lpstr>
      <vt:lpstr>Textual analysis</vt:lpstr>
      <vt:lpstr>The CARS checklist</vt:lpstr>
      <vt:lpstr>Text clustering</vt:lpstr>
      <vt:lpstr>Text clustering</vt:lpstr>
      <vt:lpstr>Text clustering</vt:lpstr>
      <vt:lpstr>Everyday texts 1</vt:lpstr>
      <vt:lpstr>Everyday texts 2</vt:lpstr>
      <vt:lpstr>Stories</vt:lpstr>
      <vt:lpstr>Stories</vt:lpstr>
      <vt:lpstr>Stories</vt:lpstr>
      <vt:lpstr>Stories</vt:lpstr>
      <vt:lpstr>Texts for social action</vt:lpstr>
      <vt:lpstr>Texts for social action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Heads of Department away day, May 2008</dc:title>
  <dc:creator>John Dale</dc:creator>
  <cp:lastModifiedBy>David Wray</cp:lastModifiedBy>
  <cp:revision>187</cp:revision>
  <dcterms:created xsi:type="dcterms:W3CDTF">2008-05-05T08:42:05Z</dcterms:created>
  <dcterms:modified xsi:type="dcterms:W3CDTF">2013-03-20T21:39:43Z</dcterms:modified>
</cp:coreProperties>
</file>