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338" r:id="rId3"/>
    <p:sldId id="339" r:id="rId4"/>
    <p:sldId id="340" r:id="rId5"/>
    <p:sldId id="344" r:id="rId6"/>
    <p:sldId id="347" r:id="rId7"/>
    <p:sldId id="348" r:id="rId8"/>
    <p:sldId id="349" r:id="rId9"/>
    <p:sldId id="346" r:id="rId10"/>
    <p:sldId id="345" r:id="rId11"/>
    <p:sldId id="342" r:id="rId12"/>
    <p:sldId id="352" r:id="rId1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B4387"/>
    <a:srgbClr val="C78627"/>
    <a:srgbClr val="062346"/>
    <a:srgbClr val="09366D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1756" autoAdjust="0"/>
  </p:normalViewPr>
  <p:slideViewPr>
    <p:cSldViewPr>
      <p:cViewPr varScale="1">
        <p:scale>
          <a:sx n="72" d="100"/>
          <a:sy n="72" d="100"/>
        </p:scale>
        <p:origin x="-34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95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8D3ABD20-8330-4A44-8813-DC8990FF49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43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3E426D17-4969-4D3F-9654-E0CB7F883E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348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A8E82E-36FD-449D-9987-240110D0E602}" type="slidenum">
              <a:rPr lang="en-GB" smtClean="0"/>
              <a:pPr eaLnBrk="1" hangingPunct="1"/>
              <a:t>1</a:t>
            </a:fld>
            <a:endParaRPr lang="en-GB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z="14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426D17-4969-4D3F-9654-E0CB7F883EF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075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CB28A-9FD3-4E97-8F55-DF84088158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08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DA16E-F89A-4EC8-BC31-593C393CE4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6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16430-39E5-4B52-9FDC-17E8604C97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548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FA3C4-6152-4A67-95D8-2490D86D5F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702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AB113-8F5F-4479-884F-0AA17C89CB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800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DA50A-794E-4110-A4D1-56562752AA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38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B734F-BE5C-49A8-9410-CB48458730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17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0DB26-1F39-43FB-B83E-98AF33B2CA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992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6528E-0768-4DA9-A1B1-5F92ABF6C3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497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06A00-79D2-4F9C-A68D-AB72BD5374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201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0C148-CBB8-4B2F-A5B3-D2CF7CE991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974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EFC8E-4676-4F51-80DB-9EB306DA59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16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0AC21-A935-4409-BC9E-E0DA5A1CC3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17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F004833-F244-4D0B-A92A-120B17430B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9366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9366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9366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9366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60350"/>
            <a:ext cx="8137525" cy="3600450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>
                <a:solidFill>
                  <a:srgbClr val="FF0000"/>
                </a:solidFill>
              </a:rPr>
              <a:t>Higher Order Thinking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3600" dirty="0" smtClean="0"/>
              <a:t>Primary Schools</a:t>
            </a:r>
            <a:br>
              <a:rPr lang="en-GB" sz="3600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2800" dirty="0" smtClean="0"/>
              <a:t>David Wray</a:t>
            </a:r>
            <a:br>
              <a:rPr lang="en-GB" sz="2800" dirty="0" smtClean="0"/>
            </a:br>
            <a:r>
              <a:rPr lang="en-GB" sz="2800" dirty="0" smtClean="0"/>
              <a:t>Professor of Literacy Education</a:t>
            </a:r>
            <a:br>
              <a:rPr lang="en-GB" sz="2800" dirty="0" smtClean="0"/>
            </a:br>
            <a:r>
              <a:rPr lang="en-GB" sz="2800" dirty="0" smtClean="0"/>
              <a:t>University of Warwick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David\Documents\HOTS and Bloom\6700283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295"/>
            <a:ext cx="7946524" cy="5941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69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2460049"/>
              </p:ext>
            </p:extLst>
          </p:nvPr>
        </p:nvGraphicFramePr>
        <p:xfrm>
          <a:off x="457200" y="260646"/>
          <a:ext cx="8229600" cy="5472606"/>
        </p:xfrm>
        <a:graphic>
          <a:graphicData uri="http://schemas.openxmlformats.org/drawingml/2006/table">
            <a:tbl>
              <a:tblPr firstRow="1" firstCol="1" bandRow="1">
                <a:solidFill>
                  <a:schemeClr val="accent1">
                    <a:lumMod val="90000"/>
                  </a:schemeClr>
                </a:solidFill>
                <a:tableStyleId>{F5AB1C69-6EDB-4FF4-983F-18BD219EF322}</a:tableStyleId>
              </a:tblPr>
              <a:tblGrid>
                <a:gridCol w="4114800"/>
                <a:gridCol w="4114800"/>
              </a:tblGrid>
              <a:tr h="912101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 dirty="0">
                          <a:solidFill>
                            <a:schemeClr val="tx1"/>
                          </a:solidFill>
                          <a:effectLst/>
                        </a:rPr>
                        <a:t>Creating</a:t>
                      </a:r>
                      <a:endParaRPr lang="en-GB" sz="2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 dirty="0">
                          <a:solidFill>
                            <a:schemeClr val="tx1"/>
                          </a:solidFill>
                          <a:effectLst/>
                        </a:rPr>
                        <a:t>construct, create, design,</a:t>
                      </a:r>
                      <a:endParaRPr lang="en-GB" sz="2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 dirty="0">
                          <a:solidFill>
                            <a:schemeClr val="tx1"/>
                          </a:solidFill>
                          <a:effectLst/>
                        </a:rPr>
                        <a:t>Evaluating</a:t>
                      </a:r>
                      <a:endParaRPr lang="en-GB" sz="2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 dirty="0">
                          <a:solidFill>
                            <a:schemeClr val="tx1"/>
                          </a:solidFill>
                          <a:effectLst/>
                        </a:rPr>
                        <a:t>defend, judge, value</a:t>
                      </a:r>
                      <a:endParaRPr lang="en-GB" sz="2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 dirty="0" err="1">
                          <a:solidFill>
                            <a:schemeClr val="tx1"/>
                          </a:solidFill>
                          <a:effectLst/>
                        </a:rPr>
                        <a:t>Analyzing</a:t>
                      </a:r>
                      <a:endParaRPr lang="en-GB" sz="2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 dirty="0">
                          <a:solidFill>
                            <a:schemeClr val="tx1"/>
                          </a:solidFill>
                          <a:effectLst/>
                        </a:rPr>
                        <a:t>compare, contrast, criticize</a:t>
                      </a:r>
                      <a:endParaRPr lang="en-GB" sz="2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>
                          <a:solidFill>
                            <a:schemeClr val="tx1"/>
                          </a:solidFill>
                          <a:effectLst/>
                        </a:rPr>
                        <a:t>Applying</a:t>
                      </a:r>
                      <a:endParaRPr lang="en-GB" sz="2800" b="1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 dirty="0">
                          <a:solidFill>
                            <a:schemeClr val="tx1"/>
                          </a:solidFill>
                          <a:effectLst/>
                        </a:rPr>
                        <a:t>interpret, illustrate, solve</a:t>
                      </a:r>
                      <a:endParaRPr lang="en-GB" sz="2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>
                          <a:solidFill>
                            <a:schemeClr val="tx1"/>
                          </a:solidFill>
                          <a:effectLst/>
                        </a:rPr>
                        <a:t>Understanding</a:t>
                      </a:r>
                      <a:endParaRPr lang="en-GB" sz="2800" b="1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 dirty="0">
                          <a:solidFill>
                            <a:schemeClr val="tx1"/>
                          </a:solidFill>
                          <a:effectLst/>
                        </a:rPr>
                        <a:t>describe, discuss, explain</a:t>
                      </a:r>
                      <a:endParaRPr lang="en-GB" sz="2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>
                          <a:solidFill>
                            <a:schemeClr val="tx1"/>
                          </a:solidFill>
                          <a:effectLst/>
                        </a:rPr>
                        <a:t>Remembering</a:t>
                      </a:r>
                      <a:endParaRPr lang="en-GB" sz="2800" b="1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GB" sz="2800" b="1" spc="0" dirty="0">
                          <a:solidFill>
                            <a:schemeClr val="tx1"/>
                          </a:solidFill>
                          <a:effectLst/>
                        </a:rPr>
                        <a:t>define, duplicate, list</a:t>
                      </a:r>
                      <a:endParaRPr lang="en-GB" sz="2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55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points about HOTS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Students need to be stretched by the questions they are asked and the activities they engage in.</a:t>
            </a:r>
          </a:p>
          <a:p>
            <a:r>
              <a:rPr lang="en-GB" b="1" dirty="0" smtClean="0"/>
              <a:t>Students need time to think more deeply.</a:t>
            </a:r>
          </a:p>
          <a:p>
            <a:r>
              <a:rPr lang="en-GB" b="1" dirty="0" smtClean="0"/>
              <a:t>Reading and writing are crucial activities to develop CALP.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4743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Higher order thinking skills</a:t>
            </a:r>
            <a:br>
              <a:rPr lang="en-GB" dirty="0" smtClean="0">
                <a:effectLst/>
              </a:rPr>
            </a:br>
            <a:r>
              <a:rPr lang="en-GB" dirty="0" smtClean="0">
                <a:effectLst/>
              </a:rPr>
              <a:t>HOTS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5259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b="1" dirty="0" smtClean="0"/>
              <a:t>Why? Why do we need to develop HOTS?</a:t>
            </a:r>
          </a:p>
          <a:p>
            <a:pPr>
              <a:lnSpc>
                <a:spcPct val="200000"/>
              </a:lnSpc>
            </a:pPr>
            <a:r>
              <a:rPr lang="en-GB" b="1" dirty="0" smtClean="0"/>
              <a:t>What? What are HOTS?</a:t>
            </a:r>
          </a:p>
          <a:p>
            <a:pPr>
              <a:lnSpc>
                <a:spcPct val="200000"/>
              </a:lnSpc>
            </a:pPr>
            <a:r>
              <a:rPr lang="en-GB" b="1" dirty="0" smtClean="0"/>
              <a:t>How? How can we develop HOTS?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4649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HOTS?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/>
              <a:t>The </a:t>
            </a:r>
            <a:r>
              <a:rPr lang="en-GB" sz="2800" b="1" dirty="0" err="1"/>
              <a:t>griney</a:t>
            </a:r>
            <a:r>
              <a:rPr lang="en-GB" sz="2800" b="1" dirty="0"/>
              <a:t> </a:t>
            </a:r>
            <a:r>
              <a:rPr lang="en-GB" sz="2800" b="1" dirty="0" err="1"/>
              <a:t>grollers</a:t>
            </a:r>
            <a:r>
              <a:rPr lang="en-GB" sz="2800" b="1" dirty="0"/>
              <a:t> </a:t>
            </a:r>
            <a:r>
              <a:rPr lang="en-GB" sz="2800" b="1" dirty="0" err="1"/>
              <a:t>grangled</a:t>
            </a:r>
            <a:r>
              <a:rPr lang="en-GB" sz="2800" b="1" dirty="0"/>
              <a:t> in the </a:t>
            </a:r>
            <a:r>
              <a:rPr lang="en-GB" sz="2800" b="1" dirty="0" err="1"/>
              <a:t>granchy</a:t>
            </a:r>
            <a:r>
              <a:rPr lang="en-GB" sz="2800" b="1" dirty="0"/>
              <a:t> </a:t>
            </a:r>
            <a:r>
              <a:rPr lang="en-GB" sz="2800" b="1" dirty="0" err="1" smtClean="0"/>
              <a:t>gak</a:t>
            </a:r>
            <a:r>
              <a:rPr lang="en-GB" sz="2800" b="1" dirty="0" smtClean="0"/>
              <a:t>.</a:t>
            </a:r>
          </a:p>
          <a:p>
            <a:pPr marL="0" indent="0">
              <a:buNone/>
            </a:pPr>
            <a:endParaRPr lang="en-GB" sz="2800" b="1" dirty="0"/>
          </a:p>
          <a:p>
            <a:pPr marL="0" indent="0">
              <a:buNone/>
            </a:pPr>
            <a:r>
              <a:rPr lang="en-GB" sz="2800" b="1" dirty="0"/>
              <a:t>1)	What kind of </a:t>
            </a:r>
            <a:r>
              <a:rPr lang="en-GB" sz="2800" b="1" dirty="0" err="1"/>
              <a:t>grollers</a:t>
            </a:r>
            <a:r>
              <a:rPr lang="en-GB" sz="2800" b="1" dirty="0"/>
              <a:t> were they?</a:t>
            </a:r>
          </a:p>
          <a:p>
            <a:pPr marL="0" indent="0">
              <a:buNone/>
            </a:pPr>
            <a:r>
              <a:rPr lang="en-GB" sz="2800" b="1" dirty="0"/>
              <a:t>2)	What did the </a:t>
            </a:r>
            <a:r>
              <a:rPr lang="en-GB" sz="2800" b="1" dirty="0" err="1"/>
              <a:t>grollers</a:t>
            </a:r>
            <a:r>
              <a:rPr lang="en-GB" sz="2800" b="1" dirty="0"/>
              <a:t> do?</a:t>
            </a:r>
          </a:p>
          <a:p>
            <a:pPr marL="0" indent="0">
              <a:buNone/>
            </a:pPr>
            <a:r>
              <a:rPr lang="en-GB" sz="2800" b="1" dirty="0"/>
              <a:t>3)	Where did they do it?</a:t>
            </a:r>
          </a:p>
          <a:p>
            <a:pPr marL="0" indent="0">
              <a:buNone/>
            </a:pPr>
            <a:r>
              <a:rPr lang="en-GB" sz="2800" b="1" dirty="0"/>
              <a:t>4)	In what kind of </a:t>
            </a:r>
            <a:r>
              <a:rPr lang="en-GB" sz="2800" b="1" dirty="0" err="1"/>
              <a:t>gak</a:t>
            </a:r>
            <a:r>
              <a:rPr lang="en-GB" sz="2800" b="1" dirty="0"/>
              <a:t> did they </a:t>
            </a:r>
            <a:r>
              <a:rPr lang="en-GB" sz="2800" b="1" dirty="0" err="1"/>
              <a:t>grangle</a:t>
            </a:r>
            <a:r>
              <a:rPr lang="en-GB" sz="2800" b="1" dirty="0"/>
              <a:t>?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617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HOTS?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Being asked low level questions requires only low level thinking.</a:t>
            </a:r>
          </a:p>
          <a:p>
            <a:r>
              <a:rPr lang="en-GB" b="1" dirty="0" smtClean="0"/>
              <a:t>The two thirds rule of classroom questions:</a:t>
            </a:r>
          </a:p>
          <a:p>
            <a:r>
              <a:rPr lang="en-GB" b="1" dirty="0" smtClean="0"/>
              <a:t>2/3 of classroom talk is by teachers</a:t>
            </a:r>
          </a:p>
          <a:p>
            <a:r>
              <a:rPr lang="en-GB" b="1" dirty="0" smtClean="0"/>
              <a:t>2/3 of teachers’ talk involves questions</a:t>
            </a:r>
          </a:p>
          <a:p>
            <a:r>
              <a:rPr lang="en-GB" b="1" dirty="0" smtClean="0"/>
              <a:t>2/3 of teachers’ questions are low level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4774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HOTS?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en-GB" b="1" dirty="0"/>
              <a:t>L</a:t>
            </a:r>
            <a:r>
              <a:rPr lang="en-GB" b="1" dirty="0" smtClean="0"/>
              <a:t>ow level questions require only the recall of information.</a:t>
            </a:r>
          </a:p>
          <a:p>
            <a:r>
              <a:rPr lang="en-GB" b="1" dirty="0" smtClean="0"/>
              <a:t>Teachers already know this information.</a:t>
            </a:r>
          </a:p>
          <a:p>
            <a:r>
              <a:rPr lang="en-GB" b="1" dirty="0" smtClean="0"/>
              <a:t>Therefore their questions are ‘display’ questions – to check whether children know.</a:t>
            </a:r>
          </a:p>
          <a:p>
            <a:r>
              <a:rPr lang="en-GB" b="1" dirty="0" smtClean="0"/>
              <a:t>They do not stretch children’s thinking.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0474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this especially important in an ESL context?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endParaRPr lang="en-GB" sz="2800" dirty="0"/>
          </a:p>
        </p:txBody>
      </p:sp>
      <p:pic>
        <p:nvPicPr>
          <p:cNvPr id="46082" name="Picture 2" descr="C:\Users\David\Documents\HOTS and Bloom\icebe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92398"/>
            <a:ext cx="3816424" cy="516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5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this especially important in an ESL context?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endParaRPr lang="en-GB" sz="2800" dirty="0"/>
          </a:p>
        </p:txBody>
      </p:sp>
      <p:pic>
        <p:nvPicPr>
          <p:cNvPr id="47106" name="Picture 2" descr="C:\Users\David\Documents\HOTS and Bloom\bics-vs-cal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864"/>
            <a:ext cx="9144000" cy="689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37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endParaRPr lang="en-GB" sz="2800" dirty="0"/>
          </a:p>
        </p:txBody>
      </p:sp>
      <p:pic>
        <p:nvPicPr>
          <p:cNvPr id="48130" name="Picture 2" descr="C:\Users\David\Documents\HOTS and Bloom\bics and cal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69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r>
              <a:rPr lang="en-GB" dirty="0" smtClean="0"/>
              <a:t>What are HOTS?</a:t>
            </a:r>
            <a:br>
              <a:rPr lang="en-GB" dirty="0" smtClean="0"/>
            </a:br>
            <a:r>
              <a:rPr lang="en-GB" dirty="0" smtClean="0"/>
              <a:t>Bloom’s Taxonomy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07553"/>
              </p:ext>
            </p:extLst>
          </p:nvPr>
        </p:nvGraphicFramePr>
        <p:xfrm>
          <a:off x="1259632" y="1772816"/>
          <a:ext cx="6984776" cy="3992489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3491633"/>
                <a:gridCol w="3493143"/>
              </a:tblGrid>
              <a:tr h="627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Old Version</a:t>
                      </a:r>
                      <a:endParaRPr lang="en-GB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Revised Version</a:t>
                      </a:r>
                      <a:endParaRPr lang="en-GB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0" dirty="0">
                          <a:effectLst/>
                        </a:rPr>
                        <a:t>Evaluate</a:t>
                      </a:r>
                      <a:endParaRPr lang="en-GB" sz="3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1" dirty="0">
                          <a:effectLst/>
                        </a:rPr>
                        <a:t>Creating</a:t>
                      </a:r>
                      <a:endParaRPr lang="en-GB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0" dirty="0">
                          <a:effectLst/>
                        </a:rPr>
                        <a:t>Synthesis</a:t>
                      </a:r>
                      <a:endParaRPr lang="en-GB" sz="3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1" dirty="0">
                          <a:effectLst/>
                        </a:rPr>
                        <a:t>Evaluating</a:t>
                      </a:r>
                      <a:endParaRPr lang="en-GB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0" dirty="0">
                          <a:effectLst/>
                        </a:rPr>
                        <a:t>Analysis</a:t>
                      </a:r>
                      <a:endParaRPr lang="en-GB" sz="3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1" dirty="0">
                          <a:effectLst/>
                        </a:rPr>
                        <a:t>Analysing</a:t>
                      </a:r>
                      <a:endParaRPr lang="en-GB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0" dirty="0">
                          <a:effectLst/>
                        </a:rPr>
                        <a:t>Application</a:t>
                      </a:r>
                      <a:endParaRPr lang="en-GB" sz="3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1" dirty="0">
                          <a:effectLst/>
                        </a:rPr>
                        <a:t>Applying</a:t>
                      </a:r>
                      <a:endParaRPr lang="en-GB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0" dirty="0">
                          <a:effectLst/>
                        </a:rPr>
                        <a:t>Comprehension</a:t>
                      </a:r>
                      <a:endParaRPr lang="en-GB" sz="3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1" dirty="0">
                          <a:effectLst/>
                        </a:rPr>
                        <a:t>Understanding</a:t>
                      </a:r>
                      <a:endParaRPr lang="en-GB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0" dirty="0">
                          <a:effectLst/>
                        </a:rPr>
                        <a:t>Knowledge</a:t>
                      </a:r>
                      <a:endParaRPr lang="en-GB" sz="3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1" dirty="0">
                          <a:effectLst/>
                        </a:rPr>
                        <a:t>Remembering</a:t>
                      </a:r>
                      <a:endParaRPr lang="en-GB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798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5317</TotalTime>
  <Words>246</Words>
  <Application>Microsoft Office PowerPoint</Application>
  <PresentationFormat>On-screen Show (4:3)</PresentationFormat>
  <Paragraphs>58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 Higher Order Thinking Primary Schools    David Wray Professor of Literacy Education University of Warwick</vt:lpstr>
      <vt:lpstr>Higher order thinking skills HOTS</vt:lpstr>
      <vt:lpstr>Why HOTS?</vt:lpstr>
      <vt:lpstr>Why HOTS?</vt:lpstr>
      <vt:lpstr>Why HOTS?</vt:lpstr>
      <vt:lpstr>Why is this especially important in an ESL context?</vt:lpstr>
      <vt:lpstr>Why is this especially important in an ESL context?</vt:lpstr>
      <vt:lpstr>PowerPoint Presentation</vt:lpstr>
      <vt:lpstr>What are HOTS? Bloom’s Taxonomy</vt:lpstr>
      <vt:lpstr>PowerPoint Presentation</vt:lpstr>
      <vt:lpstr>PowerPoint Presentation</vt:lpstr>
      <vt:lpstr>Key points about HOTS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Heads of Department away day, May 2008</dc:title>
  <dc:creator>John Dale</dc:creator>
  <cp:lastModifiedBy>David</cp:lastModifiedBy>
  <cp:revision>181</cp:revision>
  <dcterms:created xsi:type="dcterms:W3CDTF">2008-05-05T08:42:05Z</dcterms:created>
  <dcterms:modified xsi:type="dcterms:W3CDTF">2013-03-25T14:46:47Z</dcterms:modified>
</cp:coreProperties>
</file>