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312" r:id="rId20"/>
    <p:sldId id="313" r:id="rId21"/>
    <p:sldId id="314" r:id="rId22"/>
    <p:sldId id="277" r:id="rId23"/>
    <p:sldId id="315" r:id="rId24"/>
    <p:sldId id="276" r:id="rId25"/>
    <p:sldId id="317" r:id="rId26"/>
    <p:sldId id="318" r:id="rId27"/>
    <p:sldId id="287" r:id="rId28"/>
    <p:sldId id="319" r:id="rId29"/>
    <p:sldId id="288" r:id="rId30"/>
    <p:sldId id="291" r:id="rId31"/>
    <p:sldId id="293" r:id="rId32"/>
    <p:sldId id="294" r:id="rId33"/>
    <p:sldId id="292" r:id="rId34"/>
    <p:sldId id="295" r:id="rId35"/>
    <p:sldId id="278" r:id="rId36"/>
    <p:sldId id="279" r:id="rId37"/>
    <p:sldId id="280" r:id="rId38"/>
    <p:sldId id="281" r:id="rId39"/>
    <p:sldId id="282" r:id="rId40"/>
    <p:sldId id="283" r:id="rId41"/>
    <p:sldId id="284" r:id="rId42"/>
    <p:sldId id="302" r:id="rId43"/>
    <p:sldId id="303" r:id="rId44"/>
    <p:sldId id="304" r:id="rId45"/>
    <p:sldId id="305" r:id="rId46"/>
    <p:sldId id="306" r:id="rId47"/>
    <p:sldId id="307" r:id="rId48"/>
    <p:sldId id="308" r:id="rId49"/>
    <p:sldId id="309" r:id="rId50"/>
    <p:sldId id="310" r:id="rId51"/>
    <p:sldId id="311" r:id="rId52"/>
    <p:sldId id="316"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119" y="-109"/>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9EE6DEC-922E-4092-8A92-699898A58723}" type="datetimeFigureOut">
              <a:rPr lang="en-US" smtClean="0"/>
              <a:pPr/>
              <a:t>3/24/2013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2428A6-08B0-48AA-AB32-AC483E55BDC3}"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9EE6DEC-922E-4092-8A92-699898A58723}" type="datetimeFigureOut">
              <a:rPr lang="en-US" smtClean="0"/>
              <a:pPr/>
              <a:t>3/24/2013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2428A6-08B0-48AA-AB32-AC483E55BDC3}"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9EE6DEC-922E-4092-8A92-699898A58723}" type="datetimeFigureOut">
              <a:rPr lang="en-US" smtClean="0"/>
              <a:pPr/>
              <a:t>3/24/2013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2428A6-08B0-48AA-AB32-AC483E55BDC3}"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9EE6DEC-922E-4092-8A92-699898A58723}" type="datetimeFigureOut">
              <a:rPr lang="en-US" smtClean="0"/>
              <a:pPr/>
              <a:t>3/24/2013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2428A6-08B0-48AA-AB32-AC483E55BDC3}"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EE6DEC-922E-4092-8A92-699898A58723}" type="datetimeFigureOut">
              <a:rPr lang="en-US" smtClean="0"/>
              <a:pPr/>
              <a:t>3/24/2013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2428A6-08B0-48AA-AB32-AC483E55BDC3}"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9EE6DEC-922E-4092-8A92-699898A58723}" type="datetimeFigureOut">
              <a:rPr lang="en-US" smtClean="0"/>
              <a:pPr/>
              <a:t>3/24/2013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2428A6-08B0-48AA-AB32-AC483E55BDC3}"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9EE6DEC-922E-4092-8A92-699898A58723}" type="datetimeFigureOut">
              <a:rPr lang="en-US" smtClean="0"/>
              <a:pPr/>
              <a:t>3/24/2013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42428A6-08B0-48AA-AB32-AC483E55BDC3}"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9EE6DEC-922E-4092-8A92-699898A58723}" type="datetimeFigureOut">
              <a:rPr lang="en-US" smtClean="0"/>
              <a:pPr/>
              <a:t>3/24/2013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42428A6-08B0-48AA-AB32-AC483E55BDC3}"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EE6DEC-922E-4092-8A92-699898A58723}" type="datetimeFigureOut">
              <a:rPr lang="en-US" smtClean="0"/>
              <a:pPr/>
              <a:t>3/24/2013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42428A6-08B0-48AA-AB32-AC483E55BDC3}"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EE6DEC-922E-4092-8A92-699898A58723}" type="datetimeFigureOut">
              <a:rPr lang="en-US" smtClean="0"/>
              <a:pPr/>
              <a:t>3/24/2013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2428A6-08B0-48AA-AB32-AC483E55BDC3}"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EE6DEC-922E-4092-8A92-699898A58723}" type="datetimeFigureOut">
              <a:rPr lang="en-US" smtClean="0"/>
              <a:pPr/>
              <a:t>3/24/2013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2428A6-08B0-48AA-AB32-AC483E55BDC3}"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EE6DEC-922E-4092-8A92-699898A58723}" type="datetimeFigureOut">
              <a:rPr lang="en-US" smtClean="0"/>
              <a:pPr/>
              <a:t>3/24/2013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2428A6-08B0-48AA-AB32-AC483E55BDC3}"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1.gi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2.gi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3.gi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4.gi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7.gi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8.gi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cene3d>
            <a:camera prst="isometricOffAxis1Right"/>
            <a:lightRig rig="threePt" dir="t"/>
          </a:scene3d>
        </p:spPr>
        <p:txBody>
          <a:bodyPr>
            <a:noAutofit/>
            <a:scene3d>
              <a:camera prst="orthographicFront"/>
              <a:lightRig rig="threePt" dir="t"/>
            </a:scene3d>
            <a:sp3d extrusionH="57150">
              <a:bevelT w="38100" h="38100"/>
            </a:sp3d>
          </a:bodyPr>
          <a:lstStyle/>
          <a:p>
            <a:r>
              <a:rPr lang="en-GB" sz="6000" b="1" dirty="0" smtClean="0">
                <a:ln w="18000">
                  <a:solidFill>
                    <a:schemeClr val="accent2">
                      <a:satMod val="140000"/>
                    </a:schemeClr>
                  </a:solidFill>
                  <a:prstDash val="solid"/>
                  <a:miter lim="800000"/>
                </a:ln>
                <a:solidFill>
                  <a:schemeClr val="accent1"/>
                </a:solidFill>
                <a:effectLst>
                  <a:outerShdw blurRad="50800" dist="38100" dir="8100000" algn="tr" rotWithShape="0">
                    <a:prstClr val="black">
                      <a:alpha val="40000"/>
                    </a:prstClr>
                  </a:outerShdw>
                </a:effectLst>
              </a:rPr>
              <a:t>Higher order </a:t>
            </a:r>
            <a:br>
              <a:rPr lang="en-GB" sz="6000" b="1" dirty="0" smtClean="0">
                <a:ln w="18000">
                  <a:solidFill>
                    <a:schemeClr val="accent2">
                      <a:satMod val="140000"/>
                    </a:schemeClr>
                  </a:solidFill>
                  <a:prstDash val="solid"/>
                  <a:miter lim="800000"/>
                </a:ln>
                <a:solidFill>
                  <a:schemeClr val="accent1"/>
                </a:solidFill>
                <a:effectLst>
                  <a:outerShdw blurRad="50800" dist="38100" dir="8100000" algn="tr" rotWithShape="0">
                    <a:prstClr val="black">
                      <a:alpha val="40000"/>
                    </a:prstClr>
                  </a:outerShdw>
                </a:effectLst>
              </a:rPr>
            </a:br>
            <a:r>
              <a:rPr lang="en-GB" sz="6000" b="1" dirty="0" smtClean="0">
                <a:ln w="18000">
                  <a:solidFill>
                    <a:schemeClr val="accent2">
                      <a:satMod val="140000"/>
                    </a:schemeClr>
                  </a:solidFill>
                  <a:prstDash val="solid"/>
                  <a:miter lim="800000"/>
                </a:ln>
                <a:solidFill>
                  <a:schemeClr val="accent1"/>
                </a:solidFill>
                <a:effectLst>
                  <a:outerShdw blurRad="50800" dist="38100" dir="8100000" algn="tr" rotWithShape="0">
                    <a:prstClr val="black">
                      <a:alpha val="40000"/>
                    </a:prstClr>
                  </a:outerShdw>
                </a:effectLst>
              </a:rPr>
              <a:t>reading </a:t>
            </a:r>
            <a:br>
              <a:rPr lang="en-GB" sz="6000" b="1" dirty="0" smtClean="0">
                <a:ln w="18000">
                  <a:solidFill>
                    <a:schemeClr val="accent2">
                      <a:satMod val="140000"/>
                    </a:schemeClr>
                  </a:solidFill>
                  <a:prstDash val="solid"/>
                  <a:miter lim="800000"/>
                </a:ln>
                <a:solidFill>
                  <a:schemeClr val="accent1"/>
                </a:solidFill>
                <a:effectLst>
                  <a:outerShdw blurRad="50800" dist="38100" dir="8100000" algn="tr" rotWithShape="0">
                    <a:prstClr val="black">
                      <a:alpha val="40000"/>
                    </a:prstClr>
                  </a:outerShdw>
                </a:effectLst>
              </a:rPr>
            </a:br>
            <a:r>
              <a:rPr lang="en-GB" sz="6000" b="1" dirty="0" smtClean="0">
                <a:ln w="18000">
                  <a:solidFill>
                    <a:schemeClr val="accent2">
                      <a:satMod val="140000"/>
                    </a:schemeClr>
                  </a:solidFill>
                  <a:prstDash val="solid"/>
                  <a:miter lim="800000"/>
                </a:ln>
                <a:solidFill>
                  <a:schemeClr val="accent1"/>
                </a:solidFill>
                <a:effectLst>
                  <a:outerShdw blurRad="50800" dist="38100" dir="8100000" algn="tr" rotWithShape="0">
                    <a:prstClr val="black">
                      <a:alpha val="40000"/>
                    </a:prstClr>
                  </a:outerShdw>
                </a:effectLst>
              </a:rPr>
              <a:t>skills</a:t>
            </a:r>
            <a:endParaRPr lang="en-GB" sz="6000" b="1" dirty="0">
              <a:ln w="18000">
                <a:solidFill>
                  <a:schemeClr val="accent2">
                    <a:satMod val="140000"/>
                  </a:schemeClr>
                </a:solidFill>
                <a:prstDash val="solid"/>
                <a:miter lim="800000"/>
              </a:ln>
              <a:solidFill>
                <a:schemeClr val="accent1"/>
              </a:solidFill>
              <a:effectLst>
                <a:outerShdw blurRad="50800" dist="38100" dir="8100000" algn="tr" rotWithShape="0">
                  <a:prstClr val="black">
                    <a:alpha val="40000"/>
                  </a:prstClr>
                </a:outerShdw>
              </a:effectLst>
            </a:endParaRPr>
          </a:p>
        </p:txBody>
      </p:sp>
      <p:pic>
        <p:nvPicPr>
          <p:cNvPr id="4" name="Picture 3" descr="books.jpg"/>
          <p:cNvPicPr>
            <a:picLocks noChangeAspect="1"/>
          </p:cNvPicPr>
          <p:nvPr/>
        </p:nvPicPr>
        <p:blipFill>
          <a:blip r:embed="rId2" cstate="print"/>
          <a:stretch>
            <a:fillRect/>
          </a:stretch>
        </p:blipFill>
        <p:spPr>
          <a:xfrm>
            <a:off x="6573746" y="3789040"/>
            <a:ext cx="2570254" cy="3068960"/>
          </a:xfrm>
          <a:prstGeom prst="rect">
            <a:avLst/>
          </a:prstGeom>
        </p:spPr>
      </p:pic>
      <p:pic>
        <p:nvPicPr>
          <p:cNvPr id="5" name="Picture 4" descr="books.jpg"/>
          <p:cNvPicPr>
            <a:picLocks noChangeAspect="1"/>
          </p:cNvPicPr>
          <p:nvPr/>
        </p:nvPicPr>
        <p:blipFill>
          <a:blip r:embed="rId2" cstate="print"/>
          <a:stretch>
            <a:fillRect/>
          </a:stretch>
        </p:blipFill>
        <p:spPr>
          <a:xfrm>
            <a:off x="0" y="0"/>
            <a:ext cx="2570254" cy="3068960"/>
          </a:xfrm>
          <a:prstGeom prst="rect">
            <a:avLst/>
          </a:prstGeom>
        </p:spPr>
      </p:pic>
      <p:pic>
        <p:nvPicPr>
          <p:cNvPr id="6" name="Picture 5" descr="computer.jpg"/>
          <p:cNvPicPr>
            <a:picLocks noChangeAspect="1"/>
          </p:cNvPicPr>
          <p:nvPr/>
        </p:nvPicPr>
        <p:blipFill>
          <a:blip r:embed="rId3" cstate="print"/>
          <a:stretch>
            <a:fillRect/>
          </a:stretch>
        </p:blipFill>
        <p:spPr>
          <a:xfrm>
            <a:off x="6651104" y="0"/>
            <a:ext cx="2492896" cy="2492896"/>
          </a:xfrm>
          <a:prstGeom prst="rect">
            <a:avLst/>
          </a:prstGeom>
        </p:spPr>
      </p:pic>
      <p:pic>
        <p:nvPicPr>
          <p:cNvPr id="7" name="Picture 6" descr="computer.jpg"/>
          <p:cNvPicPr>
            <a:picLocks noChangeAspect="1"/>
          </p:cNvPicPr>
          <p:nvPr/>
        </p:nvPicPr>
        <p:blipFill>
          <a:blip r:embed="rId3" cstate="print"/>
          <a:stretch>
            <a:fillRect/>
          </a:stretch>
        </p:blipFill>
        <p:spPr>
          <a:xfrm>
            <a:off x="0" y="4365104"/>
            <a:ext cx="2492896" cy="2492896"/>
          </a:xfrm>
          <a:prstGeom prst="rect">
            <a:avLst/>
          </a:prstGeom>
        </p:spPr>
      </p:pic>
      <p:sp>
        <p:nvSpPr>
          <p:cNvPr id="3" name="TextBox 2"/>
          <p:cNvSpPr txBox="1"/>
          <p:nvPr/>
        </p:nvSpPr>
        <p:spPr>
          <a:xfrm>
            <a:off x="2699792" y="4941168"/>
            <a:ext cx="3600400" cy="1200329"/>
          </a:xfrm>
          <a:prstGeom prst="rect">
            <a:avLst/>
          </a:prstGeom>
          <a:noFill/>
        </p:spPr>
        <p:txBody>
          <a:bodyPr wrap="square" rtlCol="0">
            <a:spAutoFit/>
          </a:bodyPr>
          <a:lstStyle/>
          <a:p>
            <a:pPr algn="ctr"/>
            <a:r>
              <a:rPr lang="en-GB" sz="3600" b="1" dirty="0" smtClean="0"/>
              <a:t>Reading for learning</a:t>
            </a:r>
            <a:endParaRPr lang="en-GB" sz="36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2220304" y="-2"/>
            <a:ext cx="4848992" cy="6858001"/>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0" y="0"/>
            <a:ext cx="9144000" cy="4260923"/>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1" y="0"/>
            <a:ext cx="9075079" cy="6858000"/>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1780153" y="0"/>
            <a:ext cx="5514770" cy="6858000"/>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2415864" y="0"/>
            <a:ext cx="4243348" cy="6858000"/>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Three main processes in learning from reading</a:t>
            </a:r>
            <a:endParaRPr lang="en-GB" b="1" dirty="0"/>
          </a:p>
        </p:txBody>
      </p:sp>
      <p:sp>
        <p:nvSpPr>
          <p:cNvPr id="4" name="Content Placeholder 3"/>
          <p:cNvSpPr>
            <a:spLocks noGrp="1"/>
          </p:cNvSpPr>
          <p:nvPr>
            <p:ph idx="1"/>
          </p:nvPr>
        </p:nvSpPr>
        <p:spPr/>
        <p:txBody>
          <a:bodyPr>
            <a:normAutofit/>
          </a:bodyPr>
          <a:lstStyle/>
          <a:p>
            <a:pPr marL="514350" indent="-514350">
              <a:buFont typeface="+mj-lt"/>
              <a:buAutoNum type="arabicPeriod"/>
            </a:pPr>
            <a:r>
              <a:rPr lang="en-GB" sz="3200" b="1" dirty="0" smtClean="0">
                <a:latin typeface="Comic Sans MS" pitchFamily="66" charset="0"/>
              </a:rPr>
              <a:t>Establish prior knowledge</a:t>
            </a:r>
          </a:p>
          <a:p>
            <a:pPr marL="914400" lvl="1" indent="-514350"/>
            <a:r>
              <a:rPr lang="en-GB" b="1" dirty="0" smtClean="0">
                <a:solidFill>
                  <a:srgbClr val="FF0000"/>
                </a:solidFill>
                <a:latin typeface="Comic Sans MS" pitchFamily="66" charset="0"/>
              </a:rPr>
              <a:t>What do I know already?</a:t>
            </a:r>
            <a:endParaRPr lang="en-GB" b="1" dirty="0">
              <a:solidFill>
                <a:srgbClr val="FF0000"/>
              </a:solidFill>
              <a:latin typeface="Comic Sans MS" pitchFamily="66" charset="0"/>
            </a:endParaRPr>
          </a:p>
          <a:p>
            <a:pPr marL="514350" indent="-514350">
              <a:buFont typeface="+mj-lt"/>
              <a:buAutoNum type="arabicPeriod"/>
            </a:pPr>
            <a:r>
              <a:rPr lang="en-GB" sz="3200" b="1" dirty="0" smtClean="0">
                <a:latin typeface="Comic Sans MS" pitchFamily="66" charset="0"/>
              </a:rPr>
              <a:t>Develop questions</a:t>
            </a:r>
          </a:p>
          <a:p>
            <a:pPr marL="914400" lvl="1" indent="-514350"/>
            <a:r>
              <a:rPr lang="en-GB" sz="2800" b="1" dirty="0" smtClean="0">
                <a:solidFill>
                  <a:srgbClr val="FF0000"/>
                </a:solidFill>
                <a:latin typeface="Comic Sans MS" pitchFamily="66" charset="0"/>
              </a:rPr>
              <a:t>What do I want to know?</a:t>
            </a:r>
            <a:endParaRPr lang="en-GB" b="1" dirty="0">
              <a:solidFill>
                <a:srgbClr val="FF0000"/>
              </a:solidFill>
              <a:latin typeface="Comic Sans MS" pitchFamily="66" charset="0"/>
            </a:endParaRPr>
          </a:p>
          <a:p>
            <a:pPr marL="514350" indent="-514350">
              <a:buFont typeface="+mj-lt"/>
              <a:buAutoNum type="arabicPeriod"/>
            </a:pPr>
            <a:r>
              <a:rPr lang="en-GB" sz="3200" b="1" dirty="0" smtClean="0">
                <a:latin typeface="Comic Sans MS" pitchFamily="66" charset="0"/>
              </a:rPr>
              <a:t>Restructure information found</a:t>
            </a:r>
          </a:p>
          <a:p>
            <a:pPr lvl="1"/>
            <a:r>
              <a:rPr lang="en-GB" sz="2800" b="1" dirty="0" smtClean="0">
                <a:solidFill>
                  <a:srgbClr val="FF0000"/>
                </a:solidFill>
                <a:latin typeface="Comic Sans MS" pitchFamily="66" charset="0"/>
              </a:rPr>
              <a:t>What shall I do when I have found the information?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20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2000"/>
                                        <p:tgtEl>
                                          <p:spTgt spid="4">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fade">
                                      <p:cBhvr>
                                        <p:cTn id="18" dur="2000"/>
                                        <p:tgtEl>
                                          <p:spTgt spid="4">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2000"/>
                                        <p:tgtEl>
                                          <p:spTgt spid="4">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txEl>
                                              <p:pRg st="5" end="5"/>
                                            </p:txEl>
                                          </p:spTgt>
                                        </p:tgtEl>
                                        <p:attrNameLst>
                                          <p:attrName>style.visibility</p:attrName>
                                        </p:attrNameLst>
                                      </p:cBhvr>
                                      <p:to>
                                        <p:strVal val="visible"/>
                                      </p:to>
                                    </p:set>
                                    <p:animEffect transition="in" filter="fade">
                                      <p:cBhvr>
                                        <p:cTn id="26" dur="2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a:t>
            </a:r>
            <a:r>
              <a:rPr lang="en-GB" b="1" dirty="0" smtClean="0"/>
              <a:t>stablishing prior knowledge</a:t>
            </a:r>
            <a:endParaRPr lang="en-GB" b="1" dirty="0"/>
          </a:p>
        </p:txBody>
      </p:sp>
      <p:pic>
        <p:nvPicPr>
          <p:cNvPr id="5" name="Content Placeholder 4" descr="concept map tigers.jpg"/>
          <p:cNvPicPr>
            <a:picLocks noGrp="1" noChangeAspect="1"/>
          </p:cNvPicPr>
          <p:nvPr>
            <p:ph idx="1"/>
          </p:nvPr>
        </p:nvPicPr>
        <p:blipFill>
          <a:blip r:embed="rId2" cstate="print"/>
          <a:stretch>
            <a:fillRect/>
          </a:stretch>
        </p:blipFill>
        <p:spPr>
          <a:xfrm>
            <a:off x="1" y="1285859"/>
            <a:ext cx="9144000" cy="5480739"/>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0" y="0"/>
            <a:ext cx="9164732" cy="5286388"/>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0" y="-1"/>
            <a:ext cx="9144000" cy="6466245"/>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1978955" y="0"/>
            <a:ext cx="4871895" cy="6857999"/>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71546"/>
          </a:xfrm>
        </p:spPr>
        <p:txBody>
          <a:bodyPr>
            <a:normAutofit/>
          </a:bodyPr>
          <a:lstStyle/>
          <a:p>
            <a:r>
              <a:rPr lang="en-GB" b="1" dirty="0" smtClean="0"/>
              <a:t>Why is non-fiction so important?</a:t>
            </a:r>
            <a:endParaRPr lang="en-GB" b="1" dirty="0"/>
          </a:p>
        </p:txBody>
      </p:sp>
      <p:pic>
        <p:nvPicPr>
          <p:cNvPr id="4" name="Content Placeholder 3" descr="Brio.JPG"/>
          <p:cNvPicPr>
            <a:picLocks noGrp="1" noChangeAspect="1"/>
          </p:cNvPicPr>
          <p:nvPr>
            <p:ph idx="1"/>
          </p:nvPr>
        </p:nvPicPr>
        <p:blipFill>
          <a:blip r:embed="rId2" cstate="print"/>
          <a:stretch>
            <a:fillRect/>
          </a:stretch>
        </p:blipFill>
        <p:spPr>
          <a:xfrm>
            <a:off x="500034" y="1000108"/>
            <a:ext cx="8143897" cy="5572140"/>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1664789" y="-1"/>
            <a:ext cx="5500229" cy="6858001"/>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4290"/>
            <a:ext cx="8229600" cy="6286544"/>
          </a:xfrm>
        </p:spPr>
        <p:txBody>
          <a:bodyPr>
            <a:noAutofit/>
          </a:bodyPr>
          <a:lstStyle/>
          <a:p>
            <a:pPr marL="0" indent="0" algn="ctr">
              <a:buNone/>
            </a:pPr>
            <a:r>
              <a:rPr lang="en-GB" sz="2800" b="1" dirty="0" smtClean="0"/>
              <a:t>Jupiter</a:t>
            </a:r>
            <a:endParaRPr lang="en-GB" sz="800" b="1" dirty="0" smtClean="0"/>
          </a:p>
          <a:p>
            <a:pPr marL="0" indent="0">
              <a:buNone/>
            </a:pPr>
            <a:r>
              <a:rPr lang="en-GB" sz="800" dirty="0" smtClean="0"/>
              <a:t> </a:t>
            </a:r>
          </a:p>
          <a:p>
            <a:pPr marL="0" indent="0">
              <a:buNone/>
            </a:pPr>
            <a:r>
              <a:rPr lang="en-GB" sz="2800" b="1" dirty="0" smtClean="0"/>
              <a:t>The largest of the giant planets is Jupiter, which is made of the same poison gases as the Sun. Jupiter has at least sixteen moons and two almost invisible rings of dust, unlike Saturn's bright rings made of rocks as well as dust. Jupiter's surface is covered in clouds which are often lit up by lightning, but below these thick clouds there is total darkness. The atmosphere on Jupiter is so dense that we would be crushed to death by its weight. The planet's famous red spot, first observed 320 years ago, is a hurricane storm which has been raging for more than three centuries. Among Jupiter's moons are Ganymede, which appears to have moving continents, and Io, which has at least eight active volcanoes.</a:t>
            </a:r>
            <a:endParaRPr lang="en-GB" sz="28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2494440" y="-1"/>
            <a:ext cx="3840925" cy="6858001"/>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kwfl.jpg"/>
          <p:cNvPicPr>
            <a:picLocks noGrp="1" noChangeAspect="1"/>
          </p:cNvPicPr>
          <p:nvPr>
            <p:ph idx="1"/>
          </p:nvPr>
        </p:nvPicPr>
        <p:blipFill>
          <a:blip r:embed="rId2" cstate="print"/>
          <a:stretch>
            <a:fillRect/>
          </a:stretch>
        </p:blipFill>
        <p:spPr>
          <a:xfrm>
            <a:off x="-14804" y="692696"/>
            <a:ext cx="9158804" cy="6165304"/>
          </a:xfrm>
        </p:spPr>
      </p:pic>
      <p:sp>
        <p:nvSpPr>
          <p:cNvPr id="3" name="TextBox 2"/>
          <p:cNvSpPr txBox="1"/>
          <p:nvPr/>
        </p:nvSpPr>
        <p:spPr>
          <a:xfrm>
            <a:off x="0" y="1"/>
            <a:ext cx="9144000" cy="769441"/>
          </a:xfrm>
          <a:prstGeom prst="rect">
            <a:avLst/>
          </a:prstGeom>
          <a:noFill/>
        </p:spPr>
        <p:txBody>
          <a:bodyPr wrap="square" rtlCol="0">
            <a:spAutoFit/>
          </a:bodyPr>
          <a:lstStyle/>
          <a:p>
            <a:pPr algn="ctr"/>
            <a:r>
              <a:rPr lang="en-GB" sz="4400" dirty="0" smtClean="0"/>
              <a:t>Asking questions</a:t>
            </a:r>
            <a:endParaRPr lang="en-GB" sz="4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a:p>
        </p:txBody>
      </p:sp>
      <p:pic>
        <p:nvPicPr>
          <p:cNvPr id="1026" name="Picture 2" descr="D:\British Council KL seminar\Sun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726" y="37487"/>
            <a:ext cx="9077016" cy="620126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a:p>
        </p:txBody>
      </p:sp>
      <p:pic>
        <p:nvPicPr>
          <p:cNvPr id="2050" name="Picture 2" descr="D:\British Council KL seminar\Sun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80" y="-1"/>
            <a:ext cx="9128720" cy="62365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3283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Sun.jpg"/>
          <p:cNvPicPr>
            <a:picLocks noGrp="1" noChangeAspect="1"/>
          </p:cNvPicPr>
          <p:nvPr>
            <p:ph idx="1"/>
          </p:nvPr>
        </p:nvPicPr>
        <p:blipFill>
          <a:blip r:embed="rId2" cstate="print"/>
          <a:stretch>
            <a:fillRect/>
          </a:stretch>
        </p:blipFill>
        <p:spPr>
          <a:xfrm>
            <a:off x="0" y="-1"/>
            <a:ext cx="9144000" cy="6247023"/>
          </a:xfrm>
        </p:spPr>
      </p:pic>
    </p:spTree>
    <p:extLst>
      <p:ext uri="{BB962C8B-B14F-4D97-AF65-F5344CB8AC3E}">
        <p14:creationId xmlns:p14="http://schemas.microsoft.com/office/powerpoint/2010/main" val="7066766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1" y="0"/>
            <a:ext cx="9088775" cy="6858000"/>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a:p>
        </p:txBody>
      </p:sp>
      <p:pic>
        <p:nvPicPr>
          <p:cNvPr id="3074" name="Picture 2" descr="D:\British Council KL seminar\Quads dinosaurs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232" y="-20852"/>
            <a:ext cx="9116405" cy="6878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81589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a:p>
        </p:txBody>
      </p:sp>
      <p:pic>
        <p:nvPicPr>
          <p:cNvPr id="4098" name="Picture 2" descr="D:\British Council KL seminar\quads toy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
            <a:ext cx="9144000" cy="662307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28670"/>
          </a:xfrm>
        </p:spPr>
        <p:txBody>
          <a:bodyPr>
            <a:normAutofit/>
          </a:bodyPr>
          <a:lstStyle/>
          <a:p>
            <a:r>
              <a:rPr lang="en-GB" b="1" dirty="0"/>
              <a:t>Why is non-fiction so important?</a:t>
            </a:r>
            <a:endParaRPr lang="en-GB" dirty="0"/>
          </a:p>
        </p:txBody>
      </p:sp>
      <p:pic>
        <p:nvPicPr>
          <p:cNvPr id="6" name="Content Placeholder 5" descr="kid_reading_newspaper.jpg"/>
          <p:cNvPicPr>
            <a:picLocks noGrp="1" noChangeAspect="1"/>
          </p:cNvPicPr>
          <p:nvPr>
            <p:ph idx="1"/>
          </p:nvPr>
        </p:nvPicPr>
        <p:blipFill>
          <a:blip r:embed="rId2" cstate="print"/>
          <a:stretch>
            <a:fillRect/>
          </a:stretch>
        </p:blipFill>
        <p:spPr>
          <a:xfrm>
            <a:off x="1285852" y="928670"/>
            <a:ext cx="6542710" cy="5929330"/>
          </a:xfr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1643738" y="0"/>
            <a:ext cx="5801296" cy="6858000"/>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1511979" y="0"/>
            <a:ext cx="6064815" cy="6858000"/>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2226506" y="0"/>
            <a:ext cx="4635760" cy="6858000"/>
          </a:xfr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1" y="647684"/>
            <a:ext cx="9088775" cy="5562632"/>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2976" y="1071546"/>
            <a:ext cx="6972320" cy="5786454"/>
          </a:xfrm>
        </p:spPr>
        <p:txBody>
          <a:bodyPr>
            <a:normAutofit fontScale="70000" lnSpcReduction="20000"/>
          </a:bodyPr>
          <a:lstStyle/>
          <a:p>
            <a:pPr marL="0" indent="0" algn="ctr">
              <a:buNone/>
            </a:pPr>
            <a:r>
              <a:rPr lang="en-GB" b="1" dirty="0"/>
              <a:t>Venice</a:t>
            </a:r>
            <a:endParaRPr lang="en-GB" dirty="0"/>
          </a:p>
          <a:p>
            <a:pPr marL="0" indent="0">
              <a:buNone/>
            </a:pPr>
            <a:r>
              <a:rPr lang="en-GB" b="1" dirty="0"/>
              <a:t> </a:t>
            </a:r>
            <a:endParaRPr lang="en-GB" dirty="0"/>
          </a:p>
          <a:p>
            <a:pPr marL="0" indent="0">
              <a:buNone/>
            </a:pPr>
            <a:r>
              <a:rPr lang="en-GB" dirty="0"/>
              <a:t>Venice is a city of the sea.  Her greatness in the Middle Ages was based upon sea trade. For 600 years on Ascension Day the ruler of Venice (called the Doge), dressed in a cloth of gold, was rowed out in his state galleon to the middle of the Lagoon to throw a wedding ring into the sea.  He said the words, “We wed thee sea, in token of our perpetual rule”.</a:t>
            </a:r>
          </a:p>
          <a:p>
            <a:pPr marL="0" indent="0">
              <a:buNone/>
            </a:pPr>
            <a:r>
              <a:rPr lang="en-GB" dirty="0"/>
              <a:t> </a:t>
            </a:r>
          </a:p>
          <a:p>
            <a:pPr marL="0" indent="0">
              <a:buNone/>
            </a:pPr>
            <a:r>
              <a:rPr lang="en-GB" dirty="0"/>
              <a:t>However, Venice did not rule for ever.  In 1798 it lost its power and independence as a republic.  It is still a fascinating city built on stilts and on 117 islands.  The city has 150 canals and 400 bridges with hump backs so that boats and barges can go under them.  The most famous bridge is the ‘Bridge of Sighs’ which criminals crossed from the Doge’s Palace on the way to prison</a:t>
            </a:r>
            <a:r>
              <a:rPr lang="en-GB" dirty="0" smtClean="0"/>
              <a:t>.</a:t>
            </a:r>
            <a:endParaRPr lang="en-GB" dirty="0"/>
          </a:p>
        </p:txBody>
      </p:sp>
      <p:sp>
        <p:nvSpPr>
          <p:cNvPr id="6" name="TextBox 5"/>
          <p:cNvSpPr txBox="1"/>
          <p:nvPr/>
        </p:nvSpPr>
        <p:spPr>
          <a:xfrm>
            <a:off x="0" y="214290"/>
            <a:ext cx="9144000" cy="769441"/>
          </a:xfrm>
          <a:prstGeom prst="rect">
            <a:avLst/>
          </a:prstGeom>
          <a:noFill/>
        </p:spPr>
        <p:txBody>
          <a:bodyPr wrap="square" rtlCol="0">
            <a:spAutoFit/>
          </a:bodyPr>
          <a:lstStyle/>
          <a:p>
            <a:pPr algn="ctr"/>
            <a:r>
              <a:rPr lang="en-GB" sz="4400" dirty="0" smtClean="0"/>
              <a:t>Restructuring information</a:t>
            </a:r>
            <a:endParaRPr lang="en-GB" sz="44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3004686" y="-1"/>
            <a:ext cx="2820432" cy="6858001"/>
          </a:xfr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2214546" y="0"/>
            <a:ext cx="4671051" cy="6858000"/>
          </a:xfr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2214546" y="34783"/>
            <a:ext cx="4671051" cy="6788434"/>
          </a:xfr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0" y="-1"/>
            <a:ext cx="9144000" cy="6466243"/>
          </a:xfr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2355956" y="-1"/>
            <a:ext cx="4644935" cy="6776782"/>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Why is non-fiction so important?</a:t>
            </a:r>
            <a:endParaRPr lang="en-GB" dirty="0"/>
          </a:p>
        </p:txBody>
      </p:sp>
      <p:sp>
        <p:nvSpPr>
          <p:cNvPr id="4" name="Content Placeholder 3"/>
          <p:cNvSpPr>
            <a:spLocks noGrp="1"/>
          </p:cNvSpPr>
          <p:nvPr>
            <p:ph idx="1"/>
          </p:nvPr>
        </p:nvSpPr>
        <p:spPr/>
        <p:txBody>
          <a:bodyPr>
            <a:normAutofit lnSpcReduction="10000"/>
          </a:bodyPr>
          <a:lstStyle/>
          <a:p>
            <a:r>
              <a:rPr lang="en-GB" sz="3200" b="1" dirty="0" smtClean="0">
                <a:latin typeface="Comic Sans MS" pitchFamily="66" charset="0"/>
              </a:rPr>
              <a:t>Because non-fiction accounts for about three quarters of adult reading,</a:t>
            </a:r>
          </a:p>
          <a:p>
            <a:r>
              <a:rPr lang="en-GB" sz="3200" b="1" dirty="0" smtClean="0">
                <a:latin typeface="Comic Sans MS" pitchFamily="66" charset="0"/>
              </a:rPr>
              <a:t>And 90% of their writing.</a:t>
            </a:r>
          </a:p>
          <a:p>
            <a:r>
              <a:rPr lang="en-GB" sz="3200" b="1" dirty="0" smtClean="0">
                <a:latin typeface="Comic Sans MS" pitchFamily="66" charset="0"/>
              </a:rPr>
              <a:t>Non-fiction texts require different literacy skills,</a:t>
            </a:r>
          </a:p>
          <a:p>
            <a:r>
              <a:rPr lang="en-GB" sz="3200" b="1" dirty="0" smtClean="0">
                <a:latin typeface="Comic Sans MS" pitchFamily="66" charset="0"/>
              </a:rPr>
              <a:t>And they need to be taught.</a:t>
            </a:r>
          </a:p>
          <a:p>
            <a:pPr>
              <a:buNone/>
            </a:pPr>
            <a:endParaRPr lang="en-GB" sz="3200" b="1" dirty="0" smtClean="0">
              <a:latin typeface="Comic Sans MS" pitchFamily="66" charset="0"/>
            </a:endParaRPr>
          </a:p>
          <a:p>
            <a:pPr algn="ctr">
              <a:buNone/>
            </a:pPr>
            <a:r>
              <a:rPr lang="en-GB" sz="4000" b="1" dirty="0" smtClean="0">
                <a:latin typeface="Comic Sans MS" pitchFamily="66" charset="0"/>
              </a:rPr>
              <a:t>What can go wrong?</a:t>
            </a:r>
            <a:endParaRPr lang="en-GB" sz="4000" b="1"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20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20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fade">
                                      <p:cBhvr>
                                        <p:cTn id="27" dur="2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1000099" y="0"/>
            <a:ext cx="6641373" cy="6858000"/>
          </a:xfr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2014468" y="0"/>
            <a:ext cx="4612634" cy="6858000"/>
          </a:xfr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1" y="-1"/>
            <a:ext cx="9144001" cy="6705231"/>
          </a:xfr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1" y="335999"/>
            <a:ext cx="9144001" cy="6033231"/>
          </a:xfr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1589124" y="0"/>
            <a:ext cx="6101674" cy="6858000"/>
          </a:xfr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2455111" y="0"/>
            <a:ext cx="4369699" cy="6858000"/>
          </a:xfr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2455111" y="0"/>
            <a:ext cx="4369699" cy="6857999"/>
          </a:xfr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2455111" y="57551"/>
            <a:ext cx="4369699" cy="6742897"/>
          </a:xfr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2322831" y="0"/>
            <a:ext cx="4634262" cy="6858000"/>
          </a:xfr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1789488" y="0"/>
            <a:ext cx="5700948" cy="68580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1571604" y="0"/>
            <a:ext cx="6012162" cy="6858000"/>
          </a:xfr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2874990" y="0"/>
            <a:ext cx="3529944" cy="6858000"/>
          </a:xfr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2817758" y="0"/>
            <a:ext cx="3644407" cy="6858000"/>
          </a:xfrm>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97136" y="2924944"/>
            <a:ext cx="5659040" cy="3539430"/>
          </a:xfrm>
          <a:prstGeom prst="rect">
            <a:avLst/>
          </a:prstGeom>
          <a:noFill/>
        </p:spPr>
        <p:txBody>
          <a:bodyPr wrap="square" rtlCol="0">
            <a:spAutoFit/>
          </a:bodyPr>
          <a:lstStyle/>
          <a:p>
            <a:r>
              <a:rPr lang="en-GB" sz="3200" b="1" dirty="0" smtClean="0"/>
              <a:t>These examples show learners of a range of ages, and in a range of curriculum areas, using reading as a means to develop their learning.</a:t>
            </a:r>
          </a:p>
          <a:p>
            <a:r>
              <a:rPr lang="en-GB" sz="3200" b="1" dirty="0" smtClean="0"/>
              <a:t>As they read, they develop their language and their thinking.</a:t>
            </a:r>
            <a:endParaRPr lang="en-GB" sz="3200" b="1" dirty="0"/>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552" y="692696"/>
            <a:ext cx="5078739" cy="2232248"/>
          </a:xfr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6176" y="3109610"/>
            <a:ext cx="2448272" cy="3310876"/>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Hastings.jpg"/>
          <p:cNvPicPr>
            <a:picLocks noGrp="1" noChangeAspect="1"/>
          </p:cNvPicPr>
          <p:nvPr>
            <p:ph idx="1"/>
          </p:nvPr>
        </p:nvPicPr>
        <p:blipFill>
          <a:blip r:embed="rId2" cstate="print"/>
          <a:stretch>
            <a:fillRect/>
          </a:stretch>
        </p:blipFill>
        <p:spPr>
          <a:xfrm>
            <a:off x="1357290" y="50946"/>
            <a:ext cx="5643602" cy="6692594"/>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28670"/>
          </a:xfrm>
        </p:spPr>
        <p:txBody>
          <a:bodyPr>
            <a:normAutofit/>
          </a:bodyPr>
          <a:lstStyle/>
          <a:p>
            <a:r>
              <a:rPr lang="en-GB" b="1" dirty="0" smtClean="0"/>
              <a:t>How do we stop learners copying?</a:t>
            </a:r>
            <a:endParaRPr lang="en-GB" b="1" dirty="0"/>
          </a:p>
        </p:txBody>
      </p:sp>
      <p:pic>
        <p:nvPicPr>
          <p:cNvPr id="5" name="Content Placeholder 4" descr="Viking Houses typed.jpg"/>
          <p:cNvPicPr>
            <a:picLocks noGrp="1" noChangeAspect="1"/>
          </p:cNvPicPr>
          <p:nvPr>
            <p:ph idx="1"/>
          </p:nvPr>
        </p:nvPicPr>
        <p:blipFill>
          <a:blip r:embed="rId2" cstate="print"/>
          <a:stretch>
            <a:fillRect/>
          </a:stretch>
        </p:blipFill>
        <p:spPr>
          <a:xfrm>
            <a:off x="1500166" y="928953"/>
            <a:ext cx="6072230" cy="5929046"/>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0" y="0"/>
            <a:ext cx="9123648" cy="5143512"/>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oe1.jpg"/>
          <p:cNvPicPr>
            <a:picLocks noGrp="1" noChangeAspect="1"/>
          </p:cNvPicPr>
          <p:nvPr>
            <p:ph idx="1"/>
          </p:nvPr>
        </p:nvPicPr>
        <p:blipFill>
          <a:blip r:embed="rId2" cstate="print"/>
          <a:stretch>
            <a:fillRect/>
          </a:stretch>
        </p:blipFill>
        <p:spPr>
          <a:xfrm>
            <a:off x="1" y="-1"/>
            <a:ext cx="9144000" cy="6652078"/>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141</TotalTime>
  <Words>155</Words>
  <Application>Microsoft Office PowerPoint</Application>
  <PresentationFormat>On-screen Show (4:3)</PresentationFormat>
  <Paragraphs>32</Paragraphs>
  <Slides>52</Slides>
  <Notes>0</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Higher order  reading  skills</vt:lpstr>
      <vt:lpstr>Why is non-fiction so important?</vt:lpstr>
      <vt:lpstr>Why is non-fiction so important?</vt:lpstr>
      <vt:lpstr>Why is non-fiction so important?</vt:lpstr>
      <vt:lpstr>PowerPoint Presentation</vt:lpstr>
      <vt:lpstr>PowerPoint Presentation</vt:lpstr>
      <vt:lpstr>How do we stop learners copying?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Three main processes in learning from reading</vt:lpstr>
      <vt:lpstr>Establishing prior knowledge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Working with non-fiction</dc:title>
  <dc:creator>Wray</dc:creator>
  <cp:lastModifiedBy>David</cp:lastModifiedBy>
  <cp:revision>26</cp:revision>
  <dcterms:created xsi:type="dcterms:W3CDTF">2010-01-21T17:35:03Z</dcterms:created>
  <dcterms:modified xsi:type="dcterms:W3CDTF">2013-03-24T13:36:04Z</dcterms:modified>
</cp:coreProperties>
</file>