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19" y="-10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1A0B0-E53A-4890-9314-FED284DD88AC}"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61A0B0-E53A-4890-9314-FED284DD88AC}"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61A0B0-E53A-4890-9314-FED284DD88AC}"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61A0B0-E53A-4890-9314-FED284DD88AC}"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61A0B0-E53A-4890-9314-FED284DD88AC}"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61A0B0-E53A-4890-9314-FED284DD88AC}"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61A0B0-E53A-4890-9314-FED284DD88AC}" type="datetimeFigureOut">
              <a:rPr lang="en-US" smtClean="0"/>
              <a:t>4/7/2013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61A0B0-E53A-4890-9314-FED284DD88AC}" type="datetimeFigureOut">
              <a:rPr lang="en-US" smtClean="0"/>
              <a:t>4/7/2013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61A0B0-E53A-4890-9314-FED284DD88AC}" type="datetimeFigureOut">
              <a:rPr lang="en-US" smtClean="0"/>
              <a:t>4/7/2013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61A0B0-E53A-4890-9314-FED284DD88AC}"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61A0B0-E53A-4890-9314-FED284DD88AC}"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5FCC57-D76F-49B1-A1D8-BF25C82F571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61A0B0-E53A-4890-9314-FED284DD88AC}" type="datetimeFigureOut">
              <a:rPr lang="en-US" smtClean="0"/>
              <a:t>4/7/2013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FCC57-D76F-49B1-A1D8-BF25C82F571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Current </a:t>
            </a:r>
            <a:r>
              <a:rPr lang="en-US" b="1" dirty="0" smtClean="0"/>
              <a:t>research </a:t>
            </a:r>
            <a:r>
              <a:rPr lang="en-US" b="1" dirty="0"/>
              <a:t>on readability in Malay Language </a:t>
            </a:r>
          </a:p>
        </p:txBody>
      </p:sp>
      <p:sp>
        <p:nvSpPr>
          <p:cNvPr id="3" name="Subtitle 2"/>
          <p:cNvSpPr>
            <a:spLocks noGrp="1"/>
          </p:cNvSpPr>
          <p:nvPr>
            <p:ph type="subTitle" idx="1"/>
          </p:nvPr>
        </p:nvSpPr>
        <p:spPr/>
        <p:txBody>
          <a:bodyPr/>
          <a:lstStyle/>
          <a:p>
            <a:r>
              <a:rPr lang="en-GB" b="1" dirty="0" smtClean="0">
                <a:solidFill>
                  <a:schemeClr val="tx1"/>
                </a:solidFill>
              </a:rPr>
              <a:t>Dr. Dahlia </a:t>
            </a:r>
            <a:r>
              <a:rPr lang="en-GB" b="1" dirty="0" err="1" smtClean="0">
                <a:solidFill>
                  <a:schemeClr val="tx1"/>
                </a:solidFill>
              </a:rPr>
              <a:t>Janan</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620688"/>
            <a:ext cx="7772400" cy="1470025"/>
          </a:xfrm>
        </p:spPr>
        <p:txBody>
          <a:bodyPr/>
          <a:lstStyle/>
          <a:p>
            <a:r>
              <a:rPr lang="en-GB" dirty="0" smtClean="0"/>
              <a:t>Research title:</a:t>
            </a:r>
            <a:endParaRPr lang="en-US" dirty="0"/>
          </a:p>
        </p:txBody>
      </p:sp>
      <p:sp>
        <p:nvSpPr>
          <p:cNvPr id="5" name="Subtitle 4"/>
          <p:cNvSpPr>
            <a:spLocks noGrp="1"/>
          </p:cNvSpPr>
          <p:nvPr>
            <p:ph type="subTitle" idx="1"/>
          </p:nvPr>
        </p:nvSpPr>
        <p:spPr>
          <a:xfrm>
            <a:off x="1331640" y="1916832"/>
            <a:ext cx="6400800" cy="3312368"/>
          </a:xfrm>
        </p:spPr>
        <p:txBody>
          <a:bodyPr>
            <a:normAutofit fontScale="92500" lnSpcReduction="20000"/>
          </a:bodyPr>
          <a:lstStyle/>
          <a:p>
            <a:r>
              <a:rPr lang="en-GB" b="1" dirty="0">
                <a:solidFill>
                  <a:schemeClr val="tx1"/>
                </a:solidFill>
              </a:rPr>
              <a:t>Matching text to reader: exploring a new model of readability for Malay language </a:t>
            </a:r>
            <a:r>
              <a:rPr lang="en-GB" b="1" dirty="0" smtClean="0">
                <a:solidFill>
                  <a:schemeClr val="tx1"/>
                </a:solidFill>
              </a:rPr>
              <a:t>texts</a:t>
            </a:r>
          </a:p>
          <a:p>
            <a:endParaRPr lang="en-GB" b="1" dirty="0">
              <a:solidFill>
                <a:schemeClr val="tx1"/>
              </a:solidFill>
            </a:endParaRPr>
          </a:p>
          <a:p>
            <a:r>
              <a:rPr lang="en-GB" b="1" dirty="0" smtClean="0">
                <a:solidFill>
                  <a:schemeClr val="tx1"/>
                </a:solidFill>
              </a:rPr>
              <a:t>Funded by: </a:t>
            </a:r>
          </a:p>
          <a:p>
            <a:r>
              <a:rPr lang="en-GB" b="1" dirty="0" smtClean="0">
                <a:solidFill>
                  <a:schemeClr val="tx1"/>
                </a:solidFill>
              </a:rPr>
              <a:t>Research Acculturation Grants (RAGS)</a:t>
            </a:r>
          </a:p>
          <a:p>
            <a:r>
              <a:rPr lang="en-GB" b="1" dirty="0" smtClean="0">
                <a:solidFill>
                  <a:schemeClr val="tx1"/>
                </a:solidFill>
              </a:rPr>
              <a:t>MOHE</a:t>
            </a:r>
          </a:p>
          <a:p>
            <a:endParaRPr lang="en-US" dirty="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Aims </a:t>
            </a:r>
            <a:r>
              <a:rPr lang="en-GB" b="1" dirty="0" smtClean="0"/>
              <a:t>of research</a:t>
            </a:r>
            <a:endParaRPr lang="en-US" dirty="0"/>
          </a:p>
        </p:txBody>
      </p:sp>
      <p:sp>
        <p:nvSpPr>
          <p:cNvPr id="3" name="Content Placeholder 2"/>
          <p:cNvSpPr>
            <a:spLocks noGrp="1"/>
          </p:cNvSpPr>
          <p:nvPr>
            <p:ph idx="1"/>
          </p:nvPr>
        </p:nvSpPr>
        <p:spPr/>
        <p:txBody>
          <a:bodyPr>
            <a:normAutofit/>
          </a:bodyPr>
          <a:lstStyle/>
          <a:p>
            <a:pPr lvl="0"/>
            <a:r>
              <a:rPr lang="en-GB" b="1" smtClean="0"/>
              <a:t>To </a:t>
            </a:r>
            <a:r>
              <a:rPr lang="en-GB" b="1" dirty="0"/>
              <a:t>explore the concept of readability and its usefulness for writers of Malay language school texts, and teachers using these texts</a:t>
            </a:r>
            <a:endParaRPr lang="en-US" dirty="0"/>
          </a:p>
          <a:p>
            <a:pPr lvl="0"/>
            <a:r>
              <a:rPr lang="en-GB" b="1" dirty="0"/>
              <a:t>To test the relevance of a new model of readability, first developed in an English language </a:t>
            </a:r>
            <a:r>
              <a:rPr lang="en-GB" b="1" dirty="0" smtClean="0"/>
              <a:t>context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Aims of research</a:t>
            </a:r>
            <a:endParaRPr lang="en-US" dirty="0"/>
          </a:p>
        </p:txBody>
      </p:sp>
      <p:sp>
        <p:nvSpPr>
          <p:cNvPr id="3" name="Content Placeholder 2"/>
          <p:cNvSpPr>
            <a:spLocks noGrp="1"/>
          </p:cNvSpPr>
          <p:nvPr>
            <p:ph idx="1"/>
          </p:nvPr>
        </p:nvSpPr>
        <p:spPr/>
        <p:txBody>
          <a:bodyPr/>
          <a:lstStyle/>
          <a:p>
            <a:pPr lvl="0"/>
            <a:r>
              <a:rPr lang="en-GB" b="1" dirty="0" smtClean="0"/>
              <a:t>To highlight features of Malay language texts which contribute to the readability and/or comprehensibility of these texts for their intended readers</a:t>
            </a:r>
            <a:endParaRPr lang="en-US" dirty="0" smtClean="0"/>
          </a:p>
          <a:p>
            <a:pPr lvl="0"/>
            <a:r>
              <a:rPr lang="en-GB" b="1" dirty="0" smtClean="0"/>
              <a:t>To explore the effects on readers’ interactions with a range of Malay language texts of various reader characteristics, e.g. gender, background knowledge, etc.</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b="1" dirty="0" smtClean="0"/>
              <a:t>Methods </a:t>
            </a:r>
            <a:endParaRPr lang="en-US" b="1" dirty="0"/>
          </a:p>
        </p:txBody>
      </p:sp>
      <p:sp>
        <p:nvSpPr>
          <p:cNvPr id="7" name="Content Placeholder 6"/>
          <p:cNvSpPr>
            <a:spLocks noGrp="1"/>
          </p:cNvSpPr>
          <p:nvPr>
            <p:ph idx="1"/>
          </p:nvPr>
        </p:nvSpPr>
        <p:spPr/>
        <p:txBody>
          <a:bodyPr/>
          <a:lstStyle/>
          <a:p>
            <a:pPr lvl="0"/>
            <a:r>
              <a:rPr lang="en-GB" b="1" dirty="0"/>
              <a:t>This research will use mixed method data collection methods. Quantitative data will be collected through the measuring of the readability indices and the analysis of the text features of the texts </a:t>
            </a:r>
            <a:r>
              <a:rPr lang="en-GB" b="1" dirty="0" smtClean="0"/>
              <a:t>involved </a:t>
            </a:r>
            <a:r>
              <a:rPr lang="en-GB" b="1" dirty="0"/>
              <a:t>in the research. Qualitative data will be collected using the miscue analysis and retelling and interview procedures involving a sample of primary-aged readers. </a:t>
            </a:r>
            <a:endParaRPr lang="en-US" b="1"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lvl="0"/>
            <a:r>
              <a:rPr lang="en-GB" b="1" dirty="0"/>
              <a:t>15 girls and 15 boys of primary school age will be involved in this study. They will represent a range of urban and rural schools and different social economic backgrounds.</a:t>
            </a:r>
            <a:endParaRPr lang="en-US" b="1" dirty="0"/>
          </a:p>
          <a:p>
            <a:pPr lvl="0"/>
            <a:r>
              <a:rPr lang="en-GB" b="1" dirty="0"/>
              <a:t>These participants will be ask to read two sets of reading material, one chosen by them and the other chosen by their teachers. </a:t>
            </a:r>
            <a:endParaRPr lang="en-US" b="1" dirty="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lvl="0"/>
            <a:r>
              <a:rPr lang="en-GB" b="1" dirty="0"/>
              <a:t>The </a:t>
            </a:r>
            <a:r>
              <a:rPr lang="en-GB" b="1" dirty="0" err="1"/>
              <a:t>Yunus</a:t>
            </a:r>
            <a:r>
              <a:rPr lang="en-GB" b="1" dirty="0"/>
              <a:t> (1982) and Abdul (1991) formulae will be used to measure the readability index of the reading materials the pupils read. </a:t>
            </a:r>
            <a:endParaRPr lang="en-US" b="1" dirty="0"/>
          </a:p>
          <a:p>
            <a:pPr lvl="0"/>
            <a:r>
              <a:rPr lang="en-GB" b="1" dirty="0"/>
              <a:t>The data analyses will involve the comparison of the participants’ reading level while reading the text that they chose and the texts that teachers chose. Apart from that this research also aims to gather data about the differences or similarities of the text features of both these texts.  </a:t>
            </a:r>
            <a:endParaRPr lang="en-US" b="1" dirty="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79" name="Group 31"/>
          <p:cNvGrpSpPr>
            <a:grpSpLocks/>
          </p:cNvGrpSpPr>
          <p:nvPr/>
        </p:nvGrpSpPr>
        <p:grpSpPr bwMode="auto">
          <a:xfrm>
            <a:off x="611560" y="0"/>
            <a:ext cx="8064896" cy="6858000"/>
            <a:chOff x="1850" y="2567"/>
            <a:chExt cx="8134" cy="10108"/>
          </a:xfrm>
        </p:grpSpPr>
        <p:sp>
          <p:nvSpPr>
            <p:cNvPr id="19" name="Text Box 25"/>
            <p:cNvSpPr txBox="1">
              <a:spLocks noChangeArrowheads="1"/>
            </p:cNvSpPr>
            <p:nvPr/>
          </p:nvSpPr>
          <p:spPr bwMode="auto">
            <a:xfrm>
              <a:off x="1850" y="2567"/>
              <a:ext cx="8134" cy="1010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cs typeface="Arial" pitchFamily="34" charset="0"/>
                </a:rPr>
                <a:t>						</a:t>
              </a:r>
              <a:r>
                <a:rPr kumimoji="0" lang="en-US" sz="1100" b="0" i="0" u="none" strike="noStrike" cap="none" normalizeH="0" baseline="0" smtClean="0">
                  <a:ln>
                    <a:noFill/>
                  </a:ln>
                  <a:solidFill>
                    <a:schemeClr val="tx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Text Box 26"/>
            <p:cNvSpPr txBox="1">
              <a:spLocks noChangeArrowheads="1"/>
            </p:cNvSpPr>
            <p:nvPr/>
          </p:nvSpPr>
          <p:spPr bwMode="auto">
            <a:xfrm>
              <a:off x="4220" y="2775"/>
              <a:ext cx="3255" cy="498"/>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Data Collection Procedures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 name="Text Box 27"/>
            <p:cNvSpPr txBox="1">
              <a:spLocks noChangeArrowheads="1"/>
            </p:cNvSpPr>
            <p:nvPr/>
          </p:nvSpPr>
          <p:spPr bwMode="auto">
            <a:xfrm>
              <a:off x="2450" y="4375"/>
              <a:ext cx="2310" cy="470"/>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Reading Event One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9" name="Text Box 28"/>
            <p:cNvSpPr txBox="1">
              <a:spLocks noChangeArrowheads="1"/>
            </p:cNvSpPr>
            <p:nvPr/>
          </p:nvSpPr>
          <p:spPr bwMode="auto">
            <a:xfrm>
              <a:off x="6875" y="4375"/>
              <a:ext cx="2677" cy="470"/>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Reading Event Two</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 name="Text Box 29"/>
            <p:cNvSpPr txBox="1">
              <a:spLocks noChangeArrowheads="1"/>
            </p:cNvSpPr>
            <p:nvPr/>
          </p:nvSpPr>
          <p:spPr bwMode="auto">
            <a:xfrm>
              <a:off x="2150" y="7572"/>
              <a:ext cx="3225" cy="678"/>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2</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Miscue Analysis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2" name="Text Box 30"/>
            <p:cNvSpPr txBox="1">
              <a:spLocks noChangeArrowheads="1"/>
            </p:cNvSpPr>
            <p:nvPr/>
          </p:nvSpPr>
          <p:spPr bwMode="auto">
            <a:xfrm>
              <a:off x="2150" y="5604"/>
              <a:ext cx="3359" cy="1302"/>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1</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Text selected by the participants;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Individual readability index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Text Box 31"/>
            <p:cNvSpPr txBox="1">
              <a:spLocks noChangeArrowheads="1"/>
            </p:cNvSpPr>
            <p:nvPr/>
          </p:nvSpPr>
          <p:spPr bwMode="auto">
            <a:xfrm>
              <a:off x="2150" y="8781"/>
              <a:ext cx="3225" cy="889"/>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3</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Retelling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Text Box 32"/>
            <p:cNvSpPr txBox="1">
              <a:spLocks noChangeArrowheads="1"/>
            </p:cNvSpPr>
            <p:nvPr/>
          </p:nvSpPr>
          <p:spPr bwMode="auto">
            <a:xfrm>
              <a:off x="6590" y="5604"/>
              <a:ext cx="3225" cy="1302"/>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1</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Text selected by the teacher;</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Text Box 33"/>
            <p:cNvSpPr txBox="1">
              <a:spLocks noChangeArrowheads="1"/>
            </p:cNvSpPr>
            <p:nvPr/>
          </p:nvSpPr>
          <p:spPr bwMode="auto">
            <a:xfrm>
              <a:off x="6590" y="7572"/>
              <a:ext cx="3225" cy="678"/>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2</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Miscue Analysis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Text Box 34"/>
            <p:cNvSpPr txBox="1">
              <a:spLocks noChangeArrowheads="1"/>
            </p:cNvSpPr>
            <p:nvPr/>
          </p:nvSpPr>
          <p:spPr bwMode="auto">
            <a:xfrm>
              <a:off x="6590" y="8823"/>
              <a:ext cx="3225" cy="847"/>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3</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Retelling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7" name="Text Box 35"/>
            <p:cNvSpPr txBox="1">
              <a:spLocks noChangeArrowheads="1"/>
            </p:cNvSpPr>
            <p:nvPr/>
          </p:nvSpPr>
          <p:spPr bwMode="auto">
            <a:xfrm>
              <a:off x="2016" y="10191"/>
              <a:ext cx="3225" cy="677"/>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4</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Interview</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8" name="Text Box 36"/>
            <p:cNvSpPr txBox="1">
              <a:spLocks noChangeArrowheads="1"/>
            </p:cNvSpPr>
            <p:nvPr/>
          </p:nvSpPr>
          <p:spPr bwMode="auto">
            <a:xfrm>
              <a:off x="6590" y="10312"/>
              <a:ext cx="3225" cy="691"/>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4</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Interview</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059" name="AutoShape 37"/>
            <p:cNvCxnSpPr>
              <a:cxnSpLocks noChangeShapeType="1"/>
            </p:cNvCxnSpPr>
            <p:nvPr/>
          </p:nvCxnSpPr>
          <p:spPr bwMode="auto">
            <a:xfrm flipH="1">
              <a:off x="3623" y="4845"/>
              <a:ext cx="2" cy="759"/>
            </a:xfrm>
            <a:prstGeom prst="straightConnector1">
              <a:avLst/>
            </a:prstGeom>
            <a:noFill/>
            <a:ln w="9525">
              <a:solidFill>
                <a:srgbClr val="000000"/>
              </a:solidFill>
              <a:round/>
              <a:headEnd/>
              <a:tailEnd type="triangle" w="med" len="med"/>
            </a:ln>
          </p:spPr>
        </p:cxnSp>
        <p:cxnSp>
          <p:nvCxnSpPr>
            <p:cNvPr id="2060" name="AutoShape 39"/>
            <p:cNvCxnSpPr>
              <a:cxnSpLocks noChangeShapeType="1"/>
            </p:cNvCxnSpPr>
            <p:nvPr/>
          </p:nvCxnSpPr>
          <p:spPr bwMode="auto">
            <a:xfrm>
              <a:off x="4760" y="4576"/>
              <a:ext cx="749" cy="0"/>
            </a:xfrm>
            <a:prstGeom prst="straightConnector1">
              <a:avLst/>
            </a:prstGeom>
            <a:noFill/>
            <a:ln w="9525">
              <a:solidFill>
                <a:srgbClr val="000000"/>
              </a:solidFill>
              <a:round/>
              <a:headEnd/>
              <a:tailEnd type="triangle" w="med" len="med"/>
            </a:ln>
          </p:spPr>
        </p:cxnSp>
        <p:cxnSp>
          <p:nvCxnSpPr>
            <p:cNvPr id="2061" name="AutoShape 40"/>
            <p:cNvCxnSpPr>
              <a:cxnSpLocks noChangeShapeType="1"/>
            </p:cNvCxnSpPr>
            <p:nvPr/>
          </p:nvCxnSpPr>
          <p:spPr bwMode="auto">
            <a:xfrm>
              <a:off x="3625" y="3797"/>
              <a:ext cx="4426" cy="1"/>
            </a:xfrm>
            <a:prstGeom prst="straightConnector1">
              <a:avLst/>
            </a:prstGeom>
            <a:noFill/>
            <a:ln w="9525">
              <a:solidFill>
                <a:srgbClr val="000000"/>
              </a:solidFill>
              <a:round/>
              <a:headEnd/>
              <a:tailEnd/>
            </a:ln>
          </p:spPr>
        </p:cxnSp>
        <p:cxnSp>
          <p:nvCxnSpPr>
            <p:cNvPr id="2062" name="AutoShape 41"/>
            <p:cNvCxnSpPr>
              <a:cxnSpLocks noChangeShapeType="1"/>
            </p:cNvCxnSpPr>
            <p:nvPr/>
          </p:nvCxnSpPr>
          <p:spPr bwMode="auto">
            <a:xfrm flipH="1">
              <a:off x="3622" y="3797"/>
              <a:ext cx="3" cy="578"/>
            </a:xfrm>
            <a:prstGeom prst="straightConnector1">
              <a:avLst/>
            </a:prstGeom>
            <a:noFill/>
            <a:ln w="9525">
              <a:solidFill>
                <a:srgbClr val="000000"/>
              </a:solidFill>
              <a:round/>
              <a:headEnd/>
              <a:tailEnd type="triangle" w="med" len="med"/>
            </a:ln>
          </p:spPr>
        </p:cxnSp>
        <p:cxnSp>
          <p:nvCxnSpPr>
            <p:cNvPr id="2063" name="AutoShape 42"/>
            <p:cNvCxnSpPr>
              <a:cxnSpLocks noChangeShapeType="1"/>
            </p:cNvCxnSpPr>
            <p:nvPr/>
          </p:nvCxnSpPr>
          <p:spPr bwMode="auto">
            <a:xfrm>
              <a:off x="8033" y="3798"/>
              <a:ext cx="18" cy="577"/>
            </a:xfrm>
            <a:prstGeom prst="straightConnector1">
              <a:avLst/>
            </a:prstGeom>
            <a:noFill/>
            <a:ln w="9525">
              <a:solidFill>
                <a:srgbClr val="000000"/>
              </a:solidFill>
              <a:round/>
              <a:headEnd/>
              <a:tailEnd type="triangle" w="med" len="med"/>
            </a:ln>
          </p:spPr>
        </p:cxnSp>
        <p:cxnSp>
          <p:nvCxnSpPr>
            <p:cNvPr id="2064" name="AutoShape 43"/>
            <p:cNvCxnSpPr>
              <a:cxnSpLocks noChangeShapeType="1"/>
            </p:cNvCxnSpPr>
            <p:nvPr/>
          </p:nvCxnSpPr>
          <p:spPr bwMode="auto">
            <a:xfrm>
              <a:off x="5864" y="3273"/>
              <a:ext cx="0" cy="524"/>
            </a:xfrm>
            <a:prstGeom prst="straightConnector1">
              <a:avLst/>
            </a:prstGeom>
            <a:noFill/>
            <a:ln w="9525">
              <a:solidFill>
                <a:srgbClr val="000000"/>
              </a:solidFill>
              <a:round/>
              <a:headEnd/>
              <a:tailEnd type="triangle" w="med" len="med"/>
            </a:ln>
          </p:spPr>
        </p:cxnSp>
        <p:sp>
          <p:nvSpPr>
            <p:cNvPr id="2065" name="Text Box 44"/>
            <p:cNvSpPr txBox="1">
              <a:spLocks noChangeArrowheads="1"/>
            </p:cNvSpPr>
            <p:nvPr/>
          </p:nvSpPr>
          <p:spPr bwMode="auto">
            <a:xfrm>
              <a:off x="2016" y="11642"/>
              <a:ext cx="3225" cy="691"/>
            </a:xfrm>
            <a:prstGeom prst="rect">
              <a:avLst/>
            </a:prstGeom>
            <a:solidFill>
              <a:srgbClr val="F2F2F2"/>
            </a:soli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5</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Text Feature Analysis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066" name="AutoShape 45"/>
            <p:cNvCxnSpPr>
              <a:cxnSpLocks noChangeShapeType="1"/>
            </p:cNvCxnSpPr>
            <p:nvPr/>
          </p:nvCxnSpPr>
          <p:spPr bwMode="auto">
            <a:xfrm flipH="1">
              <a:off x="3613" y="6906"/>
              <a:ext cx="15" cy="666"/>
            </a:xfrm>
            <a:prstGeom prst="straightConnector1">
              <a:avLst/>
            </a:prstGeom>
            <a:noFill/>
            <a:ln w="9525">
              <a:solidFill>
                <a:srgbClr val="000000"/>
              </a:solidFill>
              <a:round/>
              <a:headEnd/>
              <a:tailEnd type="triangle" w="med" len="med"/>
            </a:ln>
          </p:spPr>
        </p:cxnSp>
        <p:cxnSp>
          <p:nvCxnSpPr>
            <p:cNvPr id="2067" name="AutoShape 46"/>
            <p:cNvCxnSpPr>
              <a:cxnSpLocks noChangeShapeType="1"/>
            </p:cNvCxnSpPr>
            <p:nvPr/>
          </p:nvCxnSpPr>
          <p:spPr bwMode="auto">
            <a:xfrm>
              <a:off x="8074" y="9670"/>
              <a:ext cx="0" cy="642"/>
            </a:xfrm>
            <a:prstGeom prst="straightConnector1">
              <a:avLst/>
            </a:prstGeom>
            <a:noFill/>
            <a:ln w="9525">
              <a:solidFill>
                <a:srgbClr val="000000"/>
              </a:solidFill>
              <a:round/>
              <a:headEnd/>
              <a:tailEnd type="triangle" w="med" len="med"/>
            </a:ln>
          </p:spPr>
        </p:cxnSp>
        <p:cxnSp>
          <p:nvCxnSpPr>
            <p:cNvPr id="2068" name="AutoShape 47"/>
            <p:cNvCxnSpPr>
              <a:cxnSpLocks noChangeShapeType="1"/>
            </p:cNvCxnSpPr>
            <p:nvPr/>
          </p:nvCxnSpPr>
          <p:spPr bwMode="auto">
            <a:xfrm>
              <a:off x="8074" y="8250"/>
              <a:ext cx="0" cy="573"/>
            </a:xfrm>
            <a:prstGeom prst="straightConnector1">
              <a:avLst/>
            </a:prstGeom>
            <a:noFill/>
            <a:ln w="9525">
              <a:solidFill>
                <a:srgbClr val="000000"/>
              </a:solidFill>
              <a:round/>
              <a:headEnd/>
              <a:tailEnd type="triangle" w="med" len="med"/>
            </a:ln>
          </p:spPr>
        </p:cxnSp>
        <p:cxnSp>
          <p:nvCxnSpPr>
            <p:cNvPr id="2069" name="AutoShape 48"/>
            <p:cNvCxnSpPr>
              <a:cxnSpLocks noChangeShapeType="1"/>
            </p:cNvCxnSpPr>
            <p:nvPr/>
          </p:nvCxnSpPr>
          <p:spPr bwMode="auto">
            <a:xfrm>
              <a:off x="8033" y="6906"/>
              <a:ext cx="1" cy="666"/>
            </a:xfrm>
            <a:prstGeom prst="straightConnector1">
              <a:avLst/>
            </a:prstGeom>
            <a:noFill/>
            <a:ln w="9525">
              <a:solidFill>
                <a:srgbClr val="000000"/>
              </a:solidFill>
              <a:round/>
              <a:headEnd/>
              <a:tailEnd type="triangle" w="med" len="med"/>
            </a:ln>
          </p:spPr>
        </p:cxnSp>
        <p:cxnSp>
          <p:nvCxnSpPr>
            <p:cNvPr id="2070" name="AutoShape 49"/>
            <p:cNvCxnSpPr>
              <a:cxnSpLocks noChangeShapeType="1"/>
            </p:cNvCxnSpPr>
            <p:nvPr/>
          </p:nvCxnSpPr>
          <p:spPr bwMode="auto">
            <a:xfrm>
              <a:off x="3628" y="8250"/>
              <a:ext cx="0" cy="531"/>
            </a:xfrm>
            <a:prstGeom prst="straightConnector1">
              <a:avLst/>
            </a:prstGeom>
            <a:noFill/>
            <a:ln w="9525">
              <a:solidFill>
                <a:srgbClr val="000000"/>
              </a:solidFill>
              <a:round/>
              <a:headEnd/>
              <a:tailEnd type="triangle" w="med" len="med"/>
            </a:ln>
          </p:spPr>
        </p:cxnSp>
        <p:cxnSp>
          <p:nvCxnSpPr>
            <p:cNvPr id="2071" name="AutoShape 50"/>
            <p:cNvCxnSpPr>
              <a:cxnSpLocks noChangeShapeType="1"/>
            </p:cNvCxnSpPr>
            <p:nvPr/>
          </p:nvCxnSpPr>
          <p:spPr bwMode="auto">
            <a:xfrm>
              <a:off x="8051" y="4845"/>
              <a:ext cx="0" cy="759"/>
            </a:xfrm>
            <a:prstGeom prst="straightConnector1">
              <a:avLst/>
            </a:prstGeom>
            <a:noFill/>
            <a:ln w="9525">
              <a:solidFill>
                <a:srgbClr val="000000"/>
              </a:solidFill>
              <a:round/>
              <a:headEnd/>
              <a:tailEnd type="triangle" w="med" len="med"/>
            </a:ln>
          </p:spPr>
        </p:cxnSp>
        <p:cxnSp>
          <p:nvCxnSpPr>
            <p:cNvPr id="2072" name="AutoShape 51"/>
            <p:cNvCxnSpPr>
              <a:cxnSpLocks noChangeShapeType="1"/>
            </p:cNvCxnSpPr>
            <p:nvPr/>
          </p:nvCxnSpPr>
          <p:spPr bwMode="auto">
            <a:xfrm>
              <a:off x="3628" y="10882"/>
              <a:ext cx="0" cy="760"/>
            </a:xfrm>
            <a:prstGeom prst="straightConnector1">
              <a:avLst/>
            </a:prstGeom>
            <a:noFill/>
            <a:ln w="9525">
              <a:solidFill>
                <a:srgbClr val="000000"/>
              </a:solidFill>
              <a:round/>
              <a:headEnd/>
              <a:tailEnd type="triangle" w="med" len="med"/>
            </a:ln>
          </p:spPr>
        </p:cxnSp>
        <p:cxnSp>
          <p:nvCxnSpPr>
            <p:cNvPr id="2073" name="AutoShape 52"/>
            <p:cNvCxnSpPr>
              <a:cxnSpLocks noChangeShapeType="1"/>
            </p:cNvCxnSpPr>
            <p:nvPr/>
          </p:nvCxnSpPr>
          <p:spPr bwMode="auto">
            <a:xfrm flipH="1">
              <a:off x="3619" y="9670"/>
              <a:ext cx="9" cy="521"/>
            </a:xfrm>
            <a:prstGeom prst="straightConnector1">
              <a:avLst/>
            </a:prstGeom>
            <a:noFill/>
            <a:ln w="9525">
              <a:solidFill>
                <a:srgbClr val="000000"/>
              </a:solidFill>
              <a:round/>
              <a:headEnd/>
              <a:tailEnd type="triangle" w="med" len="med"/>
            </a:ln>
          </p:spPr>
        </p:cxnSp>
        <p:cxnSp>
          <p:nvCxnSpPr>
            <p:cNvPr id="2074" name="AutoShape 53"/>
            <p:cNvCxnSpPr>
              <a:cxnSpLocks noChangeShapeType="1"/>
            </p:cNvCxnSpPr>
            <p:nvPr/>
          </p:nvCxnSpPr>
          <p:spPr bwMode="auto">
            <a:xfrm flipH="1">
              <a:off x="6240" y="4576"/>
              <a:ext cx="635" cy="0"/>
            </a:xfrm>
            <a:prstGeom prst="straightConnector1">
              <a:avLst/>
            </a:prstGeom>
            <a:noFill/>
            <a:ln w="9525">
              <a:solidFill>
                <a:srgbClr val="000000"/>
              </a:solidFill>
              <a:round/>
              <a:headEnd/>
              <a:tailEnd type="triangle" w="med" len="med"/>
            </a:ln>
          </p:spPr>
        </p:cxnSp>
        <p:sp>
          <p:nvSpPr>
            <p:cNvPr id="2108" name="Text Box 60"/>
            <p:cNvSpPr txBox="1">
              <a:spLocks noChangeArrowheads="1"/>
            </p:cNvSpPr>
            <p:nvPr/>
          </p:nvSpPr>
          <p:spPr bwMode="auto">
            <a:xfrm>
              <a:off x="6590" y="11642"/>
              <a:ext cx="3126" cy="691"/>
            </a:xfrm>
            <a:prstGeom prst="rect">
              <a:avLst/>
            </a:prstGeom>
            <a:solidFill>
              <a:srgbClr val="F2F2F2"/>
            </a:solidFill>
            <a:ln w="9525">
              <a:solidFill>
                <a:srgbClr val="C6D9F1"/>
              </a:solidFill>
              <a:miter lim="800000"/>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Step 5</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Text Feature Analysis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109" name="AutoShape 61"/>
            <p:cNvCxnSpPr>
              <a:cxnSpLocks noChangeShapeType="1"/>
            </p:cNvCxnSpPr>
            <p:nvPr/>
          </p:nvCxnSpPr>
          <p:spPr bwMode="auto">
            <a:xfrm>
              <a:off x="8074" y="11003"/>
              <a:ext cx="0" cy="639"/>
            </a:xfrm>
            <a:prstGeom prst="straightConnector1">
              <a:avLst/>
            </a:prstGeom>
            <a:noFill/>
            <a:ln w="9525">
              <a:solidFill>
                <a:srgbClr val="000000"/>
              </a:solidFill>
              <a:round/>
              <a:headEnd/>
              <a:tailEnd type="triangle" w="med" len="med"/>
            </a:ln>
          </p:spPr>
        </p:cxn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387</Words>
  <Application>Microsoft Office PowerPoint</Application>
  <PresentationFormat>On-screen Show (4:3)</PresentationFormat>
  <Paragraphs>74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Current research on readability in Malay Language </vt:lpstr>
      <vt:lpstr>Research title:</vt:lpstr>
      <vt:lpstr>Aims of research</vt:lpstr>
      <vt:lpstr>Aims of research</vt:lpstr>
      <vt:lpstr>Methods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conducted research on readability in Malay Language</dc:title>
  <dc:creator>DahliaJanan</dc:creator>
  <cp:lastModifiedBy>David</cp:lastModifiedBy>
  <cp:revision>6</cp:revision>
  <dcterms:created xsi:type="dcterms:W3CDTF">2013-03-31T19:13:00Z</dcterms:created>
  <dcterms:modified xsi:type="dcterms:W3CDTF">2013-04-07T04:27:04Z</dcterms:modified>
</cp:coreProperties>
</file>