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80" r:id="rId5"/>
    <p:sldId id="281" r:id="rId6"/>
    <p:sldId id="278" r:id="rId7"/>
    <p:sldId id="279" r:id="rId8"/>
    <p:sldId id="282" r:id="rId9"/>
    <p:sldId id="271" r:id="rId10"/>
    <p:sldId id="276" r:id="rId11"/>
    <p:sldId id="283" r:id="rId12"/>
    <p:sldId id="284" r:id="rId13"/>
    <p:sldId id="288" r:id="rId14"/>
    <p:sldId id="277" r:id="rId15"/>
    <p:sldId id="285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19" y="-10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90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291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60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94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15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65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23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337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33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71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10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7DFB-81DF-4F37-BA79-81AD69FC8EB4}" type="datetimeFigureOut">
              <a:rPr lang="en-GB" smtClean="0"/>
              <a:t>03/04/2013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FF9E9-AE98-495C-8920-7DA2D73D28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49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0"/>
            <a:ext cx="7704856" cy="836712"/>
          </a:xfrm>
        </p:spPr>
        <p:txBody>
          <a:bodyPr>
            <a:normAutofit lnSpcReduction="10000"/>
          </a:bodyPr>
          <a:lstStyle/>
          <a:p>
            <a:r>
              <a:rPr lang="en-GB" sz="5400" b="1" dirty="0" smtClean="0">
                <a:solidFill>
                  <a:schemeClr val="tx1"/>
                </a:solidFill>
              </a:rPr>
              <a:t>From</a:t>
            </a:r>
            <a:endParaRPr lang="en-GB" sz="5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Documents\SkyDrive\Projects\Readability\Dept seminar\readabil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" y="764704"/>
            <a:ext cx="914501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01317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 smtClean="0">
                <a:solidFill>
                  <a:srgbClr val="FF0000"/>
                </a:solidFill>
              </a:rPr>
              <a:t>To Text Complexity</a:t>
            </a:r>
            <a:endParaRPr lang="en-GB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1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T</a:t>
            </a:r>
            <a:r>
              <a:rPr lang="en-GB" sz="4000" dirty="0" smtClean="0"/>
              <a:t>ext complexity: Quantitative measures</a:t>
            </a:r>
            <a:br>
              <a:rPr lang="en-GB" sz="4000" dirty="0" smtClean="0"/>
            </a:br>
            <a:r>
              <a:rPr lang="en-GB" sz="4000" dirty="0" smtClean="0"/>
              <a:t>(computer calculation)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txBody>
          <a:bodyPr>
            <a:noAutofit/>
          </a:bodyPr>
          <a:lstStyle/>
          <a:p>
            <a:r>
              <a:rPr lang="en-GB" sz="3600" dirty="0"/>
              <a:t>Word </a:t>
            </a:r>
            <a:r>
              <a:rPr lang="en-GB" sz="3600" dirty="0" smtClean="0"/>
              <a:t>frequency</a:t>
            </a:r>
          </a:p>
          <a:p>
            <a:r>
              <a:rPr lang="en-GB" sz="3600" dirty="0" smtClean="0"/>
              <a:t>Word length</a:t>
            </a:r>
          </a:p>
          <a:p>
            <a:r>
              <a:rPr lang="en-GB" sz="3600" dirty="0" smtClean="0"/>
              <a:t>Sentence length</a:t>
            </a:r>
          </a:p>
          <a:p>
            <a:r>
              <a:rPr lang="en-GB" sz="3600" dirty="0" smtClean="0"/>
              <a:t>Sentence complexity</a:t>
            </a:r>
          </a:p>
          <a:p>
            <a:r>
              <a:rPr lang="en-GB" sz="3600" dirty="0" smtClean="0"/>
              <a:t>Within-sentence </a:t>
            </a:r>
            <a:r>
              <a:rPr lang="en-GB" sz="3600" dirty="0"/>
              <a:t>and between-sentence cohesion measures </a:t>
            </a:r>
            <a:endParaRPr lang="en-GB" sz="3600" dirty="0" smtClean="0"/>
          </a:p>
          <a:p>
            <a:r>
              <a:rPr lang="en-GB" sz="3600" dirty="0" smtClean="0"/>
              <a:t>Newer measures beginning to use corpus-based approaches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027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T</a:t>
            </a:r>
            <a:r>
              <a:rPr lang="en-GB" sz="4000" dirty="0" smtClean="0"/>
              <a:t>ext complexity: Qualitative measures</a:t>
            </a:r>
            <a:br>
              <a:rPr lang="en-GB" sz="4000" dirty="0" smtClean="0"/>
            </a:br>
            <a:r>
              <a:rPr lang="en-GB" sz="4000" dirty="0" smtClean="0"/>
              <a:t>(human judgement)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Autofit/>
          </a:bodyPr>
          <a:lstStyle/>
          <a:p>
            <a:r>
              <a:rPr lang="en-GB" sz="3600" dirty="0" smtClean="0"/>
              <a:t>Structure</a:t>
            </a:r>
          </a:p>
          <a:p>
            <a:r>
              <a:rPr lang="en-GB" sz="3600" dirty="0" smtClean="0"/>
              <a:t>Language </a:t>
            </a:r>
            <a:r>
              <a:rPr lang="en-GB" sz="3600" dirty="0"/>
              <a:t>Conventionality and </a:t>
            </a:r>
            <a:r>
              <a:rPr lang="en-GB" sz="3600" dirty="0" smtClean="0"/>
              <a:t>Clarity</a:t>
            </a:r>
            <a:endParaRPr lang="en-GB" sz="3600" dirty="0"/>
          </a:p>
          <a:p>
            <a:r>
              <a:rPr lang="en-GB" sz="3600" dirty="0" smtClean="0"/>
              <a:t>Knowledge Demands</a:t>
            </a:r>
          </a:p>
          <a:p>
            <a:r>
              <a:rPr lang="en-GB" sz="3600" dirty="0" smtClean="0"/>
              <a:t>Levels </a:t>
            </a:r>
            <a:r>
              <a:rPr lang="en-GB" sz="3600" dirty="0"/>
              <a:t>of Meaning (literary texts) or Purpose (</a:t>
            </a:r>
            <a:r>
              <a:rPr lang="en-GB" sz="3600" dirty="0" smtClean="0"/>
              <a:t>information texts)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720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r>
              <a:rPr lang="en-GB" sz="4000" dirty="0"/>
              <a:t>T</a:t>
            </a:r>
            <a:r>
              <a:rPr lang="en-GB" sz="4000" dirty="0" smtClean="0"/>
              <a:t>ext complexity</a:t>
            </a:r>
            <a:r>
              <a:rPr lang="en-GB" sz="4000" dirty="0"/>
              <a:t>: Reader and Task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Autofit/>
          </a:bodyPr>
          <a:lstStyle/>
          <a:p>
            <a:r>
              <a:rPr lang="en-GB" sz="3600" dirty="0" smtClean="0"/>
              <a:t>Variables </a:t>
            </a:r>
            <a:r>
              <a:rPr lang="en-GB" sz="3600" dirty="0"/>
              <a:t>specific to particular </a:t>
            </a:r>
            <a:r>
              <a:rPr lang="en-GB" sz="3600" dirty="0" smtClean="0"/>
              <a:t>readers: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motivation</a:t>
            </a:r>
            <a:r>
              <a:rPr lang="en-GB" dirty="0">
                <a:solidFill>
                  <a:srgbClr val="FF0000"/>
                </a:solidFill>
              </a:rPr>
              <a:t>, 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prior knowledge</a:t>
            </a:r>
            <a:r>
              <a:rPr lang="en-GB" dirty="0">
                <a:solidFill>
                  <a:srgbClr val="FF0000"/>
                </a:solidFill>
              </a:rPr>
              <a:t>, 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experience</a:t>
            </a:r>
          </a:p>
          <a:p>
            <a:r>
              <a:rPr lang="en-GB" sz="3600" dirty="0" smtClean="0"/>
              <a:t>Variables specific </a:t>
            </a:r>
            <a:r>
              <a:rPr lang="en-GB" sz="3600" dirty="0"/>
              <a:t>to particular </a:t>
            </a:r>
            <a:r>
              <a:rPr lang="en-GB" sz="3600" dirty="0" smtClean="0"/>
              <a:t>tasks: </a:t>
            </a:r>
            <a:endParaRPr lang="en-GB" sz="3600" dirty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purpose,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complexity </a:t>
            </a:r>
            <a:r>
              <a:rPr lang="en-GB" dirty="0">
                <a:solidFill>
                  <a:srgbClr val="FF0000"/>
                </a:solidFill>
              </a:rPr>
              <a:t>of the </a:t>
            </a:r>
            <a:r>
              <a:rPr lang="en-GB" dirty="0" smtClean="0">
                <a:solidFill>
                  <a:srgbClr val="FF0000"/>
                </a:solidFill>
              </a:rPr>
              <a:t>task,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complexity of questions posed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it-IT" dirty="0" smtClean="0"/>
              <a:t>A new model of readability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04" y="1268760"/>
            <a:ext cx="8697476" cy="5335218"/>
          </a:xfrm>
        </p:spPr>
      </p:pic>
    </p:spTree>
    <p:extLst>
      <p:ext uri="{BB962C8B-B14F-4D97-AF65-F5344CB8AC3E}">
        <p14:creationId xmlns:p14="http://schemas.microsoft.com/office/powerpoint/2010/main" val="4995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research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dirty="0" smtClean="0">
                <a:solidFill>
                  <a:srgbClr val="FF0000"/>
                </a:solidFill>
              </a:rPr>
              <a:t>Testing out the new model of </a:t>
            </a:r>
            <a:r>
              <a:rPr lang="en-GB" sz="3000" dirty="0">
                <a:solidFill>
                  <a:srgbClr val="FF0000"/>
                </a:solidFill>
              </a:rPr>
              <a:t>readability in other languages and </a:t>
            </a:r>
            <a:r>
              <a:rPr lang="en-GB" sz="3000" dirty="0" smtClean="0">
                <a:solidFill>
                  <a:srgbClr val="FF0000"/>
                </a:solidFill>
              </a:rPr>
              <a:t>scripts</a:t>
            </a:r>
          </a:p>
          <a:p>
            <a:endParaRPr lang="en-GB" sz="3000" dirty="0" smtClean="0"/>
          </a:p>
        </p:txBody>
      </p:sp>
    </p:spTree>
    <p:extLst>
      <p:ext uri="{BB962C8B-B14F-4D97-AF65-F5344CB8AC3E}">
        <p14:creationId xmlns:p14="http://schemas.microsoft.com/office/powerpoint/2010/main" val="28360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research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dirty="0" smtClean="0"/>
              <a:t>Testing out the new model of </a:t>
            </a:r>
            <a:r>
              <a:rPr lang="en-GB" sz="3000" dirty="0"/>
              <a:t>readability in other languages and </a:t>
            </a:r>
            <a:r>
              <a:rPr lang="en-GB" sz="3000" dirty="0" smtClean="0"/>
              <a:t>scripts</a:t>
            </a:r>
          </a:p>
          <a:p>
            <a:endParaRPr lang="en-GB" sz="3000" dirty="0" smtClean="0"/>
          </a:p>
          <a:p>
            <a:r>
              <a:rPr lang="en-GB" sz="3000" dirty="0" smtClean="0">
                <a:solidFill>
                  <a:srgbClr val="FF0000"/>
                </a:solidFill>
              </a:rPr>
              <a:t>Exploring whether the text complexity principle applies in other countries</a:t>
            </a:r>
          </a:p>
        </p:txBody>
      </p:sp>
    </p:spTree>
    <p:extLst>
      <p:ext uri="{BB962C8B-B14F-4D97-AF65-F5344CB8AC3E}">
        <p14:creationId xmlns:p14="http://schemas.microsoft.com/office/powerpoint/2010/main" val="337911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research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dirty="0" smtClean="0"/>
              <a:t>Testing out the new model of </a:t>
            </a:r>
            <a:r>
              <a:rPr lang="en-GB" sz="3000" dirty="0"/>
              <a:t>readability in other languages and </a:t>
            </a:r>
            <a:r>
              <a:rPr lang="en-GB" sz="3000" dirty="0" smtClean="0"/>
              <a:t>scripts</a:t>
            </a:r>
          </a:p>
          <a:p>
            <a:endParaRPr lang="en-GB" sz="3000" dirty="0" smtClean="0"/>
          </a:p>
          <a:p>
            <a:r>
              <a:rPr lang="en-GB" sz="3000" dirty="0" smtClean="0"/>
              <a:t>Exploring whether the text complexity principle applies in other countries</a:t>
            </a:r>
          </a:p>
          <a:p>
            <a:pPr marL="457200" lvl="1" indent="0">
              <a:buNone/>
            </a:pPr>
            <a:endParaRPr lang="en-GB" sz="3000" dirty="0" smtClean="0"/>
          </a:p>
          <a:p>
            <a:r>
              <a:rPr lang="en-GB" sz="3000" dirty="0" smtClean="0">
                <a:solidFill>
                  <a:srgbClr val="FF0000"/>
                </a:solidFill>
              </a:rPr>
              <a:t>Exploring how teachers match texts to readers and how they can be helped to improve this (includes textbook production systems)</a:t>
            </a:r>
            <a:endParaRPr lang="en-GB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</a:t>
            </a:r>
            <a:r>
              <a:rPr lang="en-GB" dirty="0" smtClean="0"/>
              <a:t>eadability morphs to text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ACT (2006) reported on the testing of American high school students for their readiness to embark on study at college and University level. </a:t>
            </a:r>
          </a:p>
          <a:p>
            <a:r>
              <a:rPr lang="en-GB" dirty="0"/>
              <a:t>Found that what differentiated the success of the students was not what are usually referred to as comprehension skills – looking for the main idea, making inferences, drawing conclusions from evidence, etc. </a:t>
            </a:r>
          </a:p>
          <a:p>
            <a:r>
              <a:rPr lang="en-GB" dirty="0"/>
              <a:t>The difference, rather, lay in the abilities of the students to successfully read and respond to harder, more complex texts. Performance on complex texts was the clearest differentiator.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91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From readability to text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r>
              <a:rPr lang="en-GB" sz="3600" dirty="0" smtClean="0"/>
              <a:t>Text complexity became a huge issue. </a:t>
            </a:r>
            <a:endParaRPr lang="en-GB" sz="3600" dirty="0"/>
          </a:p>
          <a:p>
            <a:r>
              <a:rPr lang="en-GB" sz="3600" dirty="0" smtClean="0"/>
              <a:t>It was also realised that high school texts in the US had become easier. </a:t>
            </a:r>
            <a:endParaRPr lang="en-GB" sz="3600" dirty="0"/>
          </a:p>
          <a:p>
            <a:r>
              <a:rPr lang="en-GB" sz="3600" dirty="0" smtClean="0"/>
              <a:t>But texts at college/university level, or in the workplace, had NOT become easier.</a:t>
            </a:r>
          </a:p>
          <a:p>
            <a:r>
              <a:rPr lang="en-GB" sz="3600" dirty="0" smtClean="0"/>
              <a:t>This inspired a reconfiguration of curricula to stress progressively more complex texts.</a:t>
            </a:r>
          </a:p>
        </p:txBody>
      </p:sp>
    </p:spTree>
    <p:extLst>
      <p:ext uri="{BB962C8B-B14F-4D97-AF65-F5344CB8AC3E}">
        <p14:creationId xmlns:p14="http://schemas.microsoft.com/office/powerpoint/2010/main" val="212540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From readability to text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GB" dirty="0" smtClean="0"/>
              <a:t>From the Goldilocks principle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552728" cy="436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87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From readability to text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GB" dirty="0" smtClean="0"/>
              <a:t>To the Case for Struggle.</a:t>
            </a:r>
            <a:endParaRPr lang="en-GB" dirty="0"/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54094"/>
            <a:ext cx="5760640" cy="447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4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Conceptualising text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A </a:t>
            </a:r>
            <a:r>
              <a:rPr lang="en-GB" sz="2400" dirty="0"/>
              <a:t>complex text can be described </a:t>
            </a:r>
            <a:r>
              <a:rPr lang="en-GB" sz="2400" dirty="0" smtClean="0"/>
              <a:t>by the </a:t>
            </a:r>
            <a:r>
              <a:rPr lang="en-GB" sz="2400" dirty="0"/>
              <a:t>following six aspects </a:t>
            </a:r>
            <a:r>
              <a:rPr lang="en-GB" sz="2400" dirty="0" smtClean="0"/>
              <a:t>(RSVP):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Relationships</a:t>
            </a:r>
            <a:r>
              <a:rPr lang="en-GB" sz="2400" dirty="0"/>
              <a:t>: Interactions among ideas or characters in the text are </a:t>
            </a:r>
            <a:r>
              <a:rPr lang="en-GB" sz="2400" dirty="0" smtClean="0"/>
              <a:t>subtle and</a:t>
            </a:r>
            <a:r>
              <a:rPr lang="en-GB" sz="2400" dirty="0"/>
              <a:t> </a:t>
            </a:r>
            <a:r>
              <a:rPr lang="en-GB" sz="2400" dirty="0" smtClean="0"/>
              <a:t>involved.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Richness</a:t>
            </a:r>
            <a:r>
              <a:rPr lang="en-GB" sz="2400" dirty="0"/>
              <a:t>: The text possesses a </a:t>
            </a:r>
            <a:r>
              <a:rPr lang="en-GB" sz="2400" dirty="0" smtClean="0"/>
              <a:t>large amount </a:t>
            </a:r>
            <a:r>
              <a:rPr lang="en-GB" sz="2400" dirty="0"/>
              <a:t>of </a:t>
            </a:r>
            <a:r>
              <a:rPr lang="en-GB" sz="2400" dirty="0" smtClean="0"/>
              <a:t>sophisticated </a:t>
            </a:r>
            <a:r>
              <a:rPr lang="en-GB" sz="2400" dirty="0"/>
              <a:t>information conveyed through data or literary devices.</a:t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Structure</a:t>
            </a:r>
            <a:r>
              <a:rPr lang="en-GB" sz="2400" dirty="0"/>
              <a:t>: The text is organized in ways that are elaborate and </a:t>
            </a:r>
            <a:r>
              <a:rPr lang="en-GB" sz="2400" dirty="0" smtClean="0"/>
              <a:t>sometimes unconventional</a:t>
            </a:r>
            <a:r>
              <a:rPr lang="en-GB" sz="2400" dirty="0"/>
              <a:t>.</a:t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Style</a:t>
            </a:r>
            <a:r>
              <a:rPr lang="en-GB" sz="2400" dirty="0"/>
              <a:t>: The </a:t>
            </a:r>
            <a:r>
              <a:rPr lang="en-GB" sz="2400" dirty="0" smtClean="0"/>
              <a:t>author's </a:t>
            </a:r>
            <a:r>
              <a:rPr lang="en-GB" sz="2400" dirty="0"/>
              <a:t>tone and use of language are often intricate.</a:t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Vocabulary</a:t>
            </a:r>
            <a:r>
              <a:rPr lang="en-GB" sz="2400" dirty="0"/>
              <a:t>: The </a:t>
            </a:r>
            <a:r>
              <a:rPr lang="en-GB" sz="2400" dirty="0" smtClean="0"/>
              <a:t>author's </a:t>
            </a:r>
            <a:r>
              <a:rPr lang="en-GB" sz="2400" dirty="0"/>
              <a:t>choice of words is demanding and highly context dependent.</a:t>
            </a:r>
            <a:br>
              <a:rPr lang="en-GB" sz="2400" dirty="0"/>
            </a:br>
            <a:r>
              <a:rPr lang="en-GB" sz="2400" dirty="0"/>
              <a:t>● </a:t>
            </a:r>
            <a:r>
              <a:rPr lang="en-GB" sz="2400" dirty="0">
                <a:solidFill>
                  <a:srgbClr val="FF0000"/>
                </a:solidFill>
              </a:rPr>
              <a:t>Purpose</a:t>
            </a:r>
            <a:r>
              <a:rPr lang="en-GB" sz="2400" dirty="0"/>
              <a:t>: The </a:t>
            </a:r>
            <a:r>
              <a:rPr lang="en-GB" sz="2400" dirty="0" smtClean="0"/>
              <a:t>author's </a:t>
            </a:r>
            <a:r>
              <a:rPr lang="en-GB" sz="2400" dirty="0"/>
              <a:t>intent in writing the text is implicit and sometimes ambiguous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4613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Conceptualising text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147248" cy="4857403"/>
          </a:xfrm>
        </p:spPr>
        <p:txBody>
          <a:bodyPr>
            <a:noAutofit/>
          </a:bodyPr>
          <a:lstStyle/>
          <a:p>
            <a:r>
              <a:rPr lang="en-GB" sz="2800" dirty="0" smtClean="0"/>
              <a:t>Current </a:t>
            </a:r>
            <a:r>
              <a:rPr lang="en-GB" sz="2800" dirty="0"/>
              <a:t>trends suggest that if students cannot </a:t>
            </a:r>
            <a:r>
              <a:rPr lang="en-GB" sz="2800" dirty="0" smtClean="0"/>
              <a:t>read challenging </a:t>
            </a:r>
            <a:r>
              <a:rPr lang="en-GB" sz="2800" dirty="0"/>
              <a:t>texts with </a:t>
            </a:r>
            <a:r>
              <a:rPr lang="en-GB" sz="2800" dirty="0" smtClean="0"/>
              <a:t>understanding — because </a:t>
            </a:r>
            <a:r>
              <a:rPr lang="en-GB" sz="2800" dirty="0"/>
              <a:t>they have not developed the skill, </a:t>
            </a:r>
            <a:r>
              <a:rPr lang="en-GB" sz="2800" dirty="0" smtClean="0"/>
              <a:t>concentration</a:t>
            </a:r>
            <a:r>
              <a:rPr lang="en-GB" sz="2800" dirty="0"/>
              <a:t>, and stamina </a:t>
            </a:r>
            <a:r>
              <a:rPr lang="en-GB" sz="2800" dirty="0" smtClean="0"/>
              <a:t>— they </a:t>
            </a:r>
            <a:r>
              <a:rPr lang="en-GB" sz="2800" dirty="0"/>
              <a:t>will read less in general. </a:t>
            </a:r>
            <a:endParaRPr lang="en-GB" sz="2800" dirty="0" smtClean="0"/>
          </a:p>
          <a:p>
            <a:r>
              <a:rPr lang="en-GB" sz="2800" dirty="0" smtClean="0"/>
              <a:t>In </a:t>
            </a:r>
            <a:r>
              <a:rPr lang="en-GB" sz="2800" dirty="0"/>
              <a:t>particular, if students cannot read complex </a:t>
            </a:r>
            <a:r>
              <a:rPr lang="en-GB" sz="2800" dirty="0" smtClean="0"/>
              <a:t>text </a:t>
            </a:r>
            <a:r>
              <a:rPr lang="en-GB" sz="2800" dirty="0"/>
              <a:t>to gain </a:t>
            </a:r>
            <a:r>
              <a:rPr lang="en-GB" sz="2800" dirty="0" smtClean="0"/>
              <a:t>information</a:t>
            </a:r>
            <a:r>
              <a:rPr lang="en-GB" sz="2800" dirty="0"/>
              <a:t>, they will </a:t>
            </a:r>
            <a:r>
              <a:rPr lang="en-GB" sz="2800" dirty="0" smtClean="0"/>
              <a:t>turn </a:t>
            </a:r>
            <a:r>
              <a:rPr lang="en-GB" sz="2800" dirty="0"/>
              <a:t>to text-free or text-light sources, </a:t>
            </a:r>
            <a:r>
              <a:rPr lang="en-GB" sz="2800" dirty="0" smtClean="0"/>
              <a:t>e.g. video</a:t>
            </a:r>
            <a:r>
              <a:rPr lang="en-GB" sz="2800" dirty="0"/>
              <a:t>, </a:t>
            </a:r>
            <a:r>
              <a:rPr lang="en-GB" sz="2800" dirty="0" smtClean="0"/>
              <a:t>podcasts</a:t>
            </a:r>
            <a:r>
              <a:rPr lang="en-GB" sz="2800" dirty="0"/>
              <a:t>, and tweets. These sources, </a:t>
            </a:r>
            <a:r>
              <a:rPr lang="en-GB" sz="2800" dirty="0" smtClean="0"/>
              <a:t>while not </a:t>
            </a:r>
            <a:r>
              <a:rPr lang="en-GB" sz="2800" dirty="0"/>
              <a:t>without value, cannot capture the nuance, </a:t>
            </a:r>
            <a:r>
              <a:rPr lang="en-GB" sz="2800" dirty="0" smtClean="0"/>
              <a:t>subtlety</a:t>
            </a:r>
            <a:r>
              <a:rPr lang="en-GB" sz="2800" dirty="0"/>
              <a:t>, depth, or breadth of ideas developed through complex text</a:t>
            </a:r>
            <a:r>
              <a:rPr lang="en-GB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2372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Conceptualising text complexity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4834880" cy="35283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As </a:t>
            </a:r>
            <a:r>
              <a:rPr lang="en-GB" sz="2200" dirty="0"/>
              <a:t>Adams (2009) puts it, “There may one day be modes and methods of information delivery that are as </a:t>
            </a:r>
            <a:r>
              <a:rPr lang="en-GB" sz="2200" dirty="0" smtClean="0"/>
              <a:t>efficient and </a:t>
            </a:r>
            <a:r>
              <a:rPr lang="en-GB" sz="2200" dirty="0"/>
              <a:t>powerful as text, but for now there is no contest. To grow, our students must read lots, and more specifically </a:t>
            </a:r>
            <a:r>
              <a:rPr lang="en-GB" sz="2200" dirty="0" smtClean="0"/>
              <a:t>they must </a:t>
            </a:r>
            <a:r>
              <a:rPr lang="en-GB" sz="2200" dirty="0"/>
              <a:t>read lots of </a:t>
            </a:r>
            <a:r>
              <a:rPr lang="en-GB" sz="2200" dirty="0" smtClean="0"/>
              <a:t>'complex' </a:t>
            </a:r>
            <a:r>
              <a:rPr lang="en-GB" sz="2200" dirty="0"/>
              <a:t>texts—texts that offer them new language, new </a:t>
            </a:r>
            <a:r>
              <a:rPr lang="en-GB" sz="2200" dirty="0" smtClean="0"/>
              <a:t>knowledge</a:t>
            </a:r>
            <a:r>
              <a:rPr lang="en-GB" sz="2200" dirty="0"/>
              <a:t>, and new modes of thought</a:t>
            </a:r>
            <a:r>
              <a:rPr lang="en-GB" sz="2200" dirty="0" smtClean="0"/>
              <a:t>”.</a:t>
            </a:r>
            <a:endParaRPr lang="en-GB" sz="2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Users\David\Documents\SkyDrive\Projects\Readability\British Academy seminar UPSI\britann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0" y="4727521"/>
            <a:ext cx="9122260" cy="190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>
            <a:off x="6444208" y="3284984"/>
            <a:ext cx="648072" cy="14425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3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Conceptualising text complexity</a:t>
            </a:r>
            <a:endParaRPr lang="en-GB" dirty="0"/>
          </a:p>
        </p:txBody>
      </p:sp>
      <p:pic>
        <p:nvPicPr>
          <p:cNvPr id="5122" name="Picture 2" descr="D:\Documents\SkyDrive\Projects\Readability\Dept seminar\Text complexity mod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555" y="1219512"/>
            <a:ext cx="6124781" cy="530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5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546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Readability morphs to text complexity</vt:lpstr>
      <vt:lpstr>From readability to text complexity</vt:lpstr>
      <vt:lpstr>From readability to text complexity</vt:lpstr>
      <vt:lpstr>From readability to text complexity</vt:lpstr>
      <vt:lpstr>Conceptualising text complexity</vt:lpstr>
      <vt:lpstr>Conceptualising text complexity</vt:lpstr>
      <vt:lpstr>Conceptualising text complexity</vt:lpstr>
      <vt:lpstr>Conceptualising text complexity</vt:lpstr>
      <vt:lpstr>Text complexity: Quantitative measures (computer calculation)</vt:lpstr>
      <vt:lpstr>Text complexity: Qualitative measures (human judgement)</vt:lpstr>
      <vt:lpstr>Text complexity: Reader and Task Considerations</vt:lpstr>
      <vt:lpstr>A new model of readability</vt:lpstr>
      <vt:lpstr>A research agenda</vt:lpstr>
      <vt:lpstr>A research agenda</vt:lpstr>
      <vt:lpstr>A research agenda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Wray</dc:creator>
  <cp:lastModifiedBy>David</cp:lastModifiedBy>
  <cp:revision>36</cp:revision>
  <dcterms:created xsi:type="dcterms:W3CDTF">2013-03-12T14:02:29Z</dcterms:created>
  <dcterms:modified xsi:type="dcterms:W3CDTF">2013-04-03T11:30:03Z</dcterms:modified>
</cp:coreProperties>
</file>