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1" r:id="rId7"/>
    <p:sldId id="269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2" r:id="rId18"/>
    <p:sldId id="263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1A2518-02AF-42A5-B6CD-1411C04B4CAF}" type="doc">
      <dgm:prSet loTypeId="urn:microsoft.com/office/officeart/2005/8/layout/cycle1" loCatId="cycle" qsTypeId="urn:microsoft.com/office/officeart/2005/8/quickstyle/simple1" qsCatId="simple" csTypeId="urn:microsoft.com/office/officeart/2005/8/colors/accent1_2#3" csCatId="accent1" phldr="1"/>
      <dgm:spPr/>
      <dgm:t>
        <a:bodyPr/>
        <a:lstStyle/>
        <a:p>
          <a:endParaRPr lang="en-GB"/>
        </a:p>
      </dgm:t>
    </dgm:pt>
    <dgm:pt modelId="{3341B985-0440-4797-A34D-70F31A927E2A}">
      <dgm:prSet phldrT="[Text]" custT="1"/>
      <dgm:spPr/>
      <dgm:t>
        <a:bodyPr/>
        <a:lstStyle/>
        <a:p>
          <a:r>
            <a:rPr lang="en-GB" sz="1000" b="1" dirty="0"/>
            <a:t>Problem </a:t>
          </a:r>
        </a:p>
        <a:p>
          <a:r>
            <a:rPr lang="en-GB" sz="1000" dirty="0"/>
            <a:t>Y7s are disengaged in my class</a:t>
          </a:r>
        </a:p>
      </dgm:t>
    </dgm:pt>
    <dgm:pt modelId="{D17E5DEA-6B49-42F9-B2B2-F02BE43F00CD}" type="parTrans" cxnId="{1BE97A55-3D8F-48B6-9768-D1CC6949BB8C}">
      <dgm:prSet/>
      <dgm:spPr/>
      <dgm:t>
        <a:bodyPr/>
        <a:lstStyle/>
        <a:p>
          <a:endParaRPr lang="en-GB"/>
        </a:p>
      </dgm:t>
    </dgm:pt>
    <dgm:pt modelId="{C9EA7DE6-6425-4742-887D-B818E5085F26}" type="sibTrans" cxnId="{1BE97A55-3D8F-48B6-9768-D1CC6949BB8C}">
      <dgm:prSet/>
      <dgm:spPr/>
      <dgm:t>
        <a:bodyPr/>
        <a:lstStyle/>
        <a:p>
          <a:endParaRPr lang="en-GB" dirty="0"/>
        </a:p>
      </dgm:t>
    </dgm:pt>
    <dgm:pt modelId="{54E6BEBB-0496-4BA0-9E47-B9DC305F86E4}">
      <dgm:prSet phldrT="[Text]" custT="1"/>
      <dgm:spPr/>
      <dgm:t>
        <a:bodyPr/>
        <a:lstStyle/>
        <a:p>
          <a:r>
            <a:rPr lang="en-GB" sz="1000" b="1" dirty="0" smtClean="0"/>
            <a:t>Reconnaissance</a:t>
          </a:r>
          <a:endParaRPr lang="en-GB" sz="1000" b="1" dirty="0"/>
        </a:p>
        <a:p>
          <a:r>
            <a:rPr lang="en-GB" sz="1000" dirty="0"/>
            <a:t>Are they? If so why? What have others done about it? What are my options ?</a:t>
          </a:r>
        </a:p>
      </dgm:t>
    </dgm:pt>
    <dgm:pt modelId="{EAEB693A-0E26-4432-A269-1995FE1AEF30}" type="parTrans" cxnId="{739FE38F-7DAA-4546-A4A3-7E2F74ABFD0C}">
      <dgm:prSet/>
      <dgm:spPr/>
      <dgm:t>
        <a:bodyPr/>
        <a:lstStyle/>
        <a:p>
          <a:endParaRPr lang="en-GB"/>
        </a:p>
      </dgm:t>
    </dgm:pt>
    <dgm:pt modelId="{9FE152DE-8695-49A2-87A2-E403B7F50328}" type="sibTrans" cxnId="{739FE38F-7DAA-4546-A4A3-7E2F74ABFD0C}">
      <dgm:prSet/>
      <dgm:spPr/>
      <dgm:t>
        <a:bodyPr/>
        <a:lstStyle/>
        <a:p>
          <a:endParaRPr lang="en-GB" dirty="0"/>
        </a:p>
      </dgm:t>
    </dgm:pt>
    <dgm:pt modelId="{2C0C9E4C-31ED-4DBF-9FFD-6E031BF0F90B}">
      <dgm:prSet phldrT="[Text]" custT="1"/>
      <dgm:spPr/>
      <dgm:t>
        <a:bodyPr/>
        <a:lstStyle/>
        <a:p>
          <a:r>
            <a:rPr lang="en-GB" sz="1000" b="1" dirty="0" smtClean="0"/>
            <a:t>Design and planning</a:t>
          </a:r>
        </a:p>
        <a:p>
          <a:r>
            <a:rPr lang="en-GB" sz="1000" dirty="0" smtClean="0"/>
            <a:t>What will I set out to do? How can I do it?</a:t>
          </a:r>
          <a:r>
            <a:rPr lang="en-GB" sz="900" dirty="0" smtClean="0"/>
            <a:t> </a:t>
          </a:r>
          <a:endParaRPr lang="en-GB" sz="900" dirty="0"/>
        </a:p>
      </dgm:t>
    </dgm:pt>
    <dgm:pt modelId="{21C9DADA-93A1-405B-8AC2-3C7197D9B34D}" type="parTrans" cxnId="{3A957CC3-2CCF-43E9-9BD7-2AC9A10D488D}">
      <dgm:prSet/>
      <dgm:spPr/>
      <dgm:t>
        <a:bodyPr/>
        <a:lstStyle/>
        <a:p>
          <a:endParaRPr lang="en-GB"/>
        </a:p>
      </dgm:t>
    </dgm:pt>
    <dgm:pt modelId="{3AE5A683-78C6-4C29-8AFF-8F21837F7FA4}" type="sibTrans" cxnId="{3A957CC3-2CCF-43E9-9BD7-2AC9A10D488D}">
      <dgm:prSet/>
      <dgm:spPr/>
      <dgm:t>
        <a:bodyPr/>
        <a:lstStyle/>
        <a:p>
          <a:endParaRPr lang="en-GB" dirty="0"/>
        </a:p>
      </dgm:t>
    </dgm:pt>
    <dgm:pt modelId="{02600AB2-54CE-4881-B397-2BA8B65F93BA}">
      <dgm:prSet phldrT="[Text]" custT="1"/>
      <dgm:spPr/>
      <dgm:t>
        <a:bodyPr/>
        <a:lstStyle/>
        <a:p>
          <a:r>
            <a:rPr lang="en-GB" sz="1000" dirty="0" smtClean="0"/>
            <a:t>I</a:t>
          </a:r>
          <a:r>
            <a:rPr lang="en-GB" sz="1000" b="1" dirty="0" smtClean="0"/>
            <a:t>mplementation</a:t>
          </a:r>
          <a:endParaRPr lang="en-GB" sz="1000" b="1" dirty="0"/>
        </a:p>
        <a:p>
          <a:r>
            <a:rPr lang="en-GB" sz="1000" dirty="0" smtClean="0"/>
            <a:t>What did I do?</a:t>
          </a:r>
        </a:p>
        <a:p>
          <a:r>
            <a:rPr lang="en-GB" sz="1000" dirty="0" smtClean="0"/>
            <a:t>What forms of evidence did I collect?</a:t>
          </a:r>
          <a:endParaRPr lang="en-GB" sz="1000" dirty="0"/>
        </a:p>
      </dgm:t>
    </dgm:pt>
    <dgm:pt modelId="{38030ED2-C6D3-49C7-AD25-53C9FB173CA8}" type="parTrans" cxnId="{29BD8A4B-3CC2-4E71-8280-1D7F92EA56A5}">
      <dgm:prSet/>
      <dgm:spPr/>
      <dgm:t>
        <a:bodyPr/>
        <a:lstStyle/>
        <a:p>
          <a:endParaRPr lang="en-GB"/>
        </a:p>
      </dgm:t>
    </dgm:pt>
    <dgm:pt modelId="{CDBA5C1F-E143-47EC-B53B-68618EDB71B6}" type="sibTrans" cxnId="{29BD8A4B-3CC2-4E71-8280-1D7F92EA56A5}">
      <dgm:prSet/>
      <dgm:spPr/>
      <dgm:t>
        <a:bodyPr/>
        <a:lstStyle/>
        <a:p>
          <a:endParaRPr lang="en-GB" dirty="0"/>
        </a:p>
      </dgm:t>
    </dgm:pt>
    <dgm:pt modelId="{C98652DC-7197-46FA-B36A-0B1BA4A3FE06}">
      <dgm:prSet phldrT="[Text]" custT="1"/>
      <dgm:spPr/>
      <dgm:t>
        <a:bodyPr/>
        <a:lstStyle/>
        <a:p>
          <a:r>
            <a:rPr lang="en-GB" sz="1000" b="1" dirty="0" smtClean="0"/>
            <a:t>Evaluation</a:t>
          </a:r>
          <a:r>
            <a:rPr lang="en-GB" sz="1000" dirty="0" smtClean="0"/>
            <a:t> </a:t>
          </a:r>
        </a:p>
        <a:p>
          <a:r>
            <a:rPr lang="en-GB" sz="1000" dirty="0" smtClean="0"/>
            <a:t>How did it go? Evidence for impact? What addressed / not addressed?, New problems ?</a:t>
          </a:r>
          <a:endParaRPr lang="en-GB" sz="1000" dirty="0"/>
        </a:p>
      </dgm:t>
    </dgm:pt>
    <dgm:pt modelId="{CE02F04B-765B-4220-B55A-21537145522D}" type="parTrans" cxnId="{552FA3F6-61FE-4F6A-BB3D-E5C285100A12}">
      <dgm:prSet/>
      <dgm:spPr/>
      <dgm:t>
        <a:bodyPr/>
        <a:lstStyle/>
        <a:p>
          <a:endParaRPr lang="en-GB"/>
        </a:p>
      </dgm:t>
    </dgm:pt>
    <dgm:pt modelId="{86C63AC0-98EC-440A-8773-4594A704AED9}" type="sibTrans" cxnId="{552FA3F6-61FE-4F6A-BB3D-E5C285100A12}">
      <dgm:prSet/>
      <dgm:spPr/>
      <dgm:t>
        <a:bodyPr/>
        <a:lstStyle/>
        <a:p>
          <a:endParaRPr lang="en-GB" dirty="0"/>
        </a:p>
      </dgm:t>
    </dgm:pt>
    <dgm:pt modelId="{0CF226A2-ACEA-405F-A915-E1E1B9B84B34}" type="pres">
      <dgm:prSet presAssocID="{F21A2518-02AF-42A5-B6CD-1411C04B4CA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673A5A5-632C-42FB-9194-3F133FCFA310}" type="pres">
      <dgm:prSet presAssocID="{3341B985-0440-4797-A34D-70F31A927E2A}" presName="dummy" presStyleCnt="0"/>
      <dgm:spPr/>
      <dgm:t>
        <a:bodyPr/>
        <a:lstStyle/>
        <a:p>
          <a:endParaRPr lang="en-GB"/>
        </a:p>
      </dgm:t>
    </dgm:pt>
    <dgm:pt modelId="{12098985-C876-4659-A1E9-A513A2024A67}" type="pres">
      <dgm:prSet presAssocID="{3341B985-0440-4797-A34D-70F31A927E2A}" presName="node" presStyleLbl="revTx" presStyleIdx="0" presStyleCnt="5" custScaleX="152836" custScaleY="93242" custRadScaleRad="107662" custRadScaleInc="336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CF8602-2E94-40A1-BCAD-A84890DF22AE}" type="pres">
      <dgm:prSet presAssocID="{C9EA7DE6-6425-4742-887D-B818E5085F26}" presName="sibTrans" presStyleLbl="node1" presStyleIdx="0" presStyleCnt="5" custLinFactNeighborX="1249" custLinFactNeighborY="-2469"/>
      <dgm:spPr/>
      <dgm:t>
        <a:bodyPr/>
        <a:lstStyle/>
        <a:p>
          <a:endParaRPr lang="en-GB"/>
        </a:p>
      </dgm:t>
    </dgm:pt>
    <dgm:pt modelId="{22B5C01A-90E5-4EF0-A083-62E13D865B5D}" type="pres">
      <dgm:prSet presAssocID="{54E6BEBB-0496-4BA0-9E47-B9DC305F86E4}" presName="dummy" presStyleCnt="0"/>
      <dgm:spPr/>
      <dgm:t>
        <a:bodyPr/>
        <a:lstStyle/>
        <a:p>
          <a:endParaRPr lang="en-GB"/>
        </a:p>
      </dgm:t>
    </dgm:pt>
    <dgm:pt modelId="{A6136F33-9DE5-4E35-9E2D-D793C10E5696}" type="pres">
      <dgm:prSet presAssocID="{54E6BEBB-0496-4BA0-9E47-B9DC305F86E4}" presName="node" presStyleLbl="revTx" presStyleIdx="1" presStyleCnt="5" custScaleX="254327" custScaleY="1369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A918BF-C90C-458A-9E2E-A4A018E378F9}" type="pres">
      <dgm:prSet presAssocID="{9FE152DE-8695-49A2-87A2-E403B7F50328}" presName="sibTrans" presStyleLbl="node1" presStyleIdx="1" presStyleCnt="5" custLinFactNeighborX="-987" custLinFactNeighborY="-7027"/>
      <dgm:spPr/>
      <dgm:t>
        <a:bodyPr/>
        <a:lstStyle/>
        <a:p>
          <a:endParaRPr lang="en-GB"/>
        </a:p>
      </dgm:t>
    </dgm:pt>
    <dgm:pt modelId="{83BEC38D-89B5-4C0E-8238-4D43BA963F82}" type="pres">
      <dgm:prSet presAssocID="{2C0C9E4C-31ED-4DBF-9FFD-6E031BF0F90B}" presName="dummy" presStyleCnt="0"/>
      <dgm:spPr/>
      <dgm:t>
        <a:bodyPr/>
        <a:lstStyle/>
        <a:p>
          <a:endParaRPr lang="en-GB"/>
        </a:p>
      </dgm:t>
    </dgm:pt>
    <dgm:pt modelId="{8C5BEA2C-839A-4023-B964-DE57A2839D82}" type="pres">
      <dgm:prSet presAssocID="{2C0C9E4C-31ED-4DBF-9FFD-6E031BF0F90B}" presName="node" presStyleLbl="revTx" presStyleIdx="2" presStyleCnt="5" custRadScaleRad="113362" custRadScaleInc="705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63791E-A3FD-4232-8C23-D7E5E0906447}" type="pres">
      <dgm:prSet presAssocID="{3AE5A683-78C6-4C29-8AFF-8F21837F7FA4}" presName="sibTrans" presStyleLbl="node1" presStyleIdx="2" presStyleCnt="5" custLinFactNeighborX="1488" custLinFactNeighborY="-3"/>
      <dgm:spPr/>
      <dgm:t>
        <a:bodyPr/>
        <a:lstStyle/>
        <a:p>
          <a:endParaRPr lang="en-GB"/>
        </a:p>
      </dgm:t>
    </dgm:pt>
    <dgm:pt modelId="{2875B10C-69BD-454E-B540-CFCDC2B246C5}" type="pres">
      <dgm:prSet presAssocID="{02600AB2-54CE-4881-B397-2BA8B65F93BA}" presName="dummy" presStyleCnt="0"/>
      <dgm:spPr/>
      <dgm:t>
        <a:bodyPr/>
        <a:lstStyle/>
        <a:p>
          <a:endParaRPr lang="en-GB"/>
        </a:p>
      </dgm:t>
    </dgm:pt>
    <dgm:pt modelId="{207536A3-E369-4963-9B7D-A36B34B7EAF4}" type="pres">
      <dgm:prSet presAssocID="{02600AB2-54CE-4881-B397-2BA8B65F93BA}" presName="node" presStyleLbl="revTx" presStyleIdx="3" presStyleCnt="5" custScaleX="1595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2153DE-437E-4A5A-997C-93C09539DF32}" type="pres">
      <dgm:prSet presAssocID="{CDBA5C1F-E143-47EC-B53B-68618EDB71B6}" presName="sibTrans" presStyleLbl="node1" presStyleIdx="3" presStyleCnt="5" custLinFactNeighborX="4467" custLinFactNeighborY="-6693"/>
      <dgm:spPr/>
      <dgm:t>
        <a:bodyPr/>
        <a:lstStyle/>
        <a:p>
          <a:endParaRPr lang="en-GB"/>
        </a:p>
      </dgm:t>
    </dgm:pt>
    <dgm:pt modelId="{8412F6C6-A52F-458F-BE54-0B6A730A0D1B}" type="pres">
      <dgm:prSet presAssocID="{C98652DC-7197-46FA-B36A-0B1BA4A3FE06}" presName="dummy" presStyleCnt="0"/>
      <dgm:spPr/>
    </dgm:pt>
    <dgm:pt modelId="{2124FB15-E63C-4EAF-849F-99DED21C322A}" type="pres">
      <dgm:prSet presAssocID="{C98652DC-7197-46FA-B36A-0B1BA4A3FE06}" presName="node" presStyleLbl="revTx" presStyleIdx="4" presStyleCnt="5" custScaleX="176220" custScaleY="1226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F85581-C8AD-409B-AC0B-A38FB68058A5}" type="pres">
      <dgm:prSet presAssocID="{86C63AC0-98EC-440A-8773-4594A704AED9}" presName="sibTrans" presStyleLbl="node1" presStyleIdx="4" presStyleCnt="5" custLinFactNeighborX="1249" custLinFactNeighborY="-2469"/>
      <dgm:spPr/>
      <dgm:t>
        <a:bodyPr/>
        <a:lstStyle/>
        <a:p>
          <a:endParaRPr lang="en-GB"/>
        </a:p>
      </dgm:t>
    </dgm:pt>
  </dgm:ptLst>
  <dgm:cxnLst>
    <dgm:cxn modelId="{13153024-D1AB-AC42-A58E-35D1D1951B66}" type="presOf" srcId="{F21A2518-02AF-42A5-B6CD-1411C04B4CAF}" destId="{0CF226A2-ACEA-405F-A915-E1E1B9B84B34}" srcOrd="0" destOrd="0" presId="urn:microsoft.com/office/officeart/2005/8/layout/cycle1"/>
    <dgm:cxn modelId="{EC683C59-4749-FB46-9B8A-81B10097B217}" type="presOf" srcId="{3AE5A683-78C6-4C29-8AFF-8F21837F7FA4}" destId="{2E63791E-A3FD-4232-8C23-D7E5E0906447}" srcOrd="0" destOrd="0" presId="urn:microsoft.com/office/officeart/2005/8/layout/cycle1"/>
    <dgm:cxn modelId="{72B6E9DE-97FE-0143-93AC-A7EDCC4B9121}" type="presOf" srcId="{02600AB2-54CE-4881-B397-2BA8B65F93BA}" destId="{207536A3-E369-4963-9B7D-A36B34B7EAF4}" srcOrd="0" destOrd="0" presId="urn:microsoft.com/office/officeart/2005/8/layout/cycle1"/>
    <dgm:cxn modelId="{E4A48310-F05D-BA46-8D28-F2851F553FAB}" type="presOf" srcId="{2C0C9E4C-31ED-4DBF-9FFD-6E031BF0F90B}" destId="{8C5BEA2C-839A-4023-B964-DE57A2839D82}" srcOrd="0" destOrd="0" presId="urn:microsoft.com/office/officeart/2005/8/layout/cycle1"/>
    <dgm:cxn modelId="{739FE38F-7DAA-4546-A4A3-7E2F74ABFD0C}" srcId="{F21A2518-02AF-42A5-B6CD-1411C04B4CAF}" destId="{54E6BEBB-0496-4BA0-9E47-B9DC305F86E4}" srcOrd="1" destOrd="0" parTransId="{EAEB693A-0E26-4432-A269-1995FE1AEF30}" sibTransId="{9FE152DE-8695-49A2-87A2-E403B7F50328}"/>
    <dgm:cxn modelId="{E0EB60EE-6668-D447-B63D-2AFB29A77E95}" type="presOf" srcId="{C9EA7DE6-6425-4742-887D-B818E5085F26}" destId="{BCCF8602-2E94-40A1-BCAD-A84890DF22AE}" srcOrd="0" destOrd="0" presId="urn:microsoft.com/office/officeart/2005/8/layout/cycle1"/>
    <dgm:cxn modelId="{29BD8A4B-3CC2-4E71-8280-1D7F92EA56A5}" srcId="{F21A2518-02AF-42A5-B6CD-1411C04B4CAF}" destId="{02600AB2-54CE-4881-B397-2BA8B65F93BA}" srcOrd="3" destOrd="0" parTransId="{38030ED2-C6D3-49C7-AD25-53C9FB173CA8}" sibTransId="{CDBA5C1F-E143-47EC-B53B-68618EDB71B6}"/>
    <dgm:cxn modelId="{E7B3D0E5-F214-3145-9184-CA799AF904BE}" type="presOf" srcId="{9FE152DE-8695-49A2-87A2-E403B7F50328}" destId="{EEA918BF-C90C-458A-9E2E-A4A018E378F9}" srcOrd="0" destOrd="0" presId="urn:microsoft.com/office/officeart/2005/8/layout/cycle1"/>
    <dgm:cxn modelId="{78C79CBE-93A4-9F4B-9708-7E5F60E9B3DF}" type="presOf" srcId="{3341B985-0440-4797-A34D-70F31A927E2A}" destId="{12098985-C876-4659-A1E9-A513A2024A67}" srcOrd="0" destOrd="0" presId="urn:microsoft.com/office/officeart/2005/8/layout/cycle1"/>
    <dgm:cxn modelId="{8C3F3FCC-3FAF-EF4F-B1EB-BE4EF0BB131A}" type="presOf" srcId="{CDBA5C1F-E143-47EC-B53B-68618EDB71B6}" destId="{342153DE-437E-4A5A-997C-93C09539DF32}" srcOrd="0" destOrd="0" presId="urn:microsoft.com/office/officeart/2005/8/layout/cycle1"/>
    <dgm:cxn modelId="{D588CC5A-126F-D249-9E03-7D6AA464898A}" type="presOf" srcId="{C98652DC-7197-46FA-B36A-0B1BA4A3FE06}" destId="{2124FB15-E63C-4EAF-849F-99DED21C322A}" srcOrd="0" destOrd="0" presId="urn:microsoft.com/office/officeart/2005/8/layout/cycle1"/>
    <dgm:cxn modelId="{552FA3F6-61FE-4F6A-BB3D-E5C285100A12}" srcId="{F21A2518-02AF-42A5-B6CD-1411C04B4CAF}" destId="{C98652DC-7197-46FA-B36A-0B1BA4A3FE06}" srcOrd="4" destOrd="0" parTransId="{CE02F04B-765B-4220-B55A-21537145522D}" sibTransId="{86C63AC0-98EC-440A-8773-4594A704AED9}"/>
    <dgm:cxn modelId="{3A957CC3-2CCF-43E9-9BD7-2AC9A10D488D}" srcId="{F21A2518-02AF-42A5-B6CD-1411C04B4CAF}" destId="{2C0C9E4C-31ED-4DBF-9FFD-6E031BF0F90B}" srcOrd="2" destOrd="0" parTransId="{21C9DADA-93A1-405B-8AC2-3C7197D9B34D}" sibTransId="{3AE5A683-78C6-4C29-8AFF-8F21837F7FA4}"/>
    <dgm:cxn modelId="{74159593-4D9D-AE43-93DA-8E37BA1F0D64}" type="presOf" srcId="{54E6BEBB-0496-4BA0-9E47-B9DC305F86E4}" destId="{A6136F33-9DE5-4E35-9E2D-D793C10E5696}" srcOrd="0" destOrd="0" presId="urn:microsoft.com/office/officeart/2005/8/layout/cycle1"/>
    <dgm:cxn modelId="{1BE97A55-3D8F-48B6-9768-D1CC6949BB8C}" srcId="{F21A2518-02AF-42A5-B6CD-1411C04B4CAF}" destId="{3341B985-0440-4797-A34D-70F31A927E2A}" srcOrd="0" destOrd="0" parTransId="{D17E5DEA-6B49-42F9-B2B2-F02BE43F00CD}" sibTransId="{C9EA7DE6-6425-4742-887D-B818E5085F26}"/>
    <dgm:cxn modelId="{F194DDB9-C437-664B-889E-410C164ADE0C}" type="presOf" srcId="{86C63AC0-98EC-440A-8773-4594A704AED9}" destId="{47F85581-C8AD-409B-AC0B-A38FB68058A5}" srcOrd="0" destOrd="0" presId="urn:microsoft.com/office/officeart/2005/8/layout/cycle1"/>
    <dgm:cxn modelId="{54185CAB-AA73-194F-A458-6899E835E356}" type="presParOf" srcId="{0CF226A2-ACEA-405F-A915-E1E1B9B84B34}" destId="{F673A5A5-632C-42FB-9194-3F133FCFA310}" srcOrd="0" destOrd="0" presId="urn:microsoft.com/office/officeart/2005/8/layout/cycle1"/>
    <dgm:cxn modelId="{DE8801F0-ECA9-D94D-977F-9FFD0E707685}" type="presParOf" srcId="{0CF226A2-ACEA-405F-A915-E1E1B9B84B34}" destId="{12098985-C876-4659-A1E9-A513A2024A67}" srcOrd="1" destOrd="0" presId="urn:microsoft.com/office/officeart/2005/8/layout/cycle1"/>
    <dgm:cxn modelId="{CB303781-CA71-EC4E-AEF8-E8B77B44B40B}" type="presParOf" srcId="{0CF226A2-ACEA-405F-A915-E1E1B9B84B34}" destId="{BCCF8602-2E94-40A1-BCAD-A84890DF22AE}" srcOrd="2" destOrd="0" presId="urn:microsoft.com/office/officeart/2005/8/layout/cycle1"/>
    <dgm:cxn modelId="{BBC972CE-15B9-F74A-BCEA-A317A7108ACD}" type="presParOf" srcId="{0CF226A2-ACEA-405F-A915-E1E1B9B84B34}" destId="{22B5C01A-90E5-4EF0-A083-62E13D865B5D}" srcOrd="3" destOrd="0" presId="urn:microsoft.com/office/officeart/2005/8/layout/cycle1"/>
    <dgm:cxn modelId="{2329D006-836D-C846-9CA3-518168A6FE22}" type="presParOf" srcId="{0CF226A2-ACEA-405F-A915-E1E1B9B84B34}" destId="{A6136F33-9DE5-4E35-9E2D-D793C10E5696}" srcOrd="4" destOrd="0" presId="urn:microsoft.com/office/officeart/2005/8/layout/cycle1"/>
    <dgm:cxn modelId="{36953225-29D4-884F-B7BA-666E09F2830E}" type="presParOf" srcId="{0CF226A2-ACEA-405F-A915-E1E1B9B84B34}" destId="{EEA918BF-C90C-458A-9E2E-A4A018E378F9}" srcOrd="5" destOrd="0" presId="urn:microsoft.com/office/officeart/2005/8/layout/cycle1"/>
    <dgm:cxn modelId="{E5956425-E7A0-B149-B50C-4879396C4964}" type="presParOf" srcId="{0CF226A2-ACEA-405F-A915-E1E1B9B84B34}" destId="{83BEC38D-89B5-4C0E-8238-4D43BA963F82}" srcOrd="6" destOrd="0" presId="urn:microsoft.com/office/officeart/2005/8/layout/cycle1"/>
    <dgm:cxn modelId="{352051C9-127F-2548-9CE1-78D606E37014}" type="presParOf" srcId="{0CF226A2-ACEA-405F-A915-E1E1B9B84B34}" destId="{8C5BEA2C-839A-4023-B964-DE57A2839D82}" srcOrd="7" destOrd="0" presId="urn:microsoft.com/office/officeart/2005/8/layout/cycle1"/>
    <dgm:cxn modelId="{ED5D2E43-DCC7-6C48-A9A4-A9AA188F2446}" type="presParOf" srcId="{0CF226A2-ACEA-405F-A915-E1E1B9B84B34}" destId="{2E63791E-A3FD-4232-8C23-D7E5E0906447}" srcOrd="8" destOrd="0" presId="urn:microsoft.com/office/officeart/2005/8/layout/cycle1"/>
    <dgm:cxn modelId="{D175FA69-44FA-8644-896D-D2B394665C7B}" type="presParOf" srcId="{0CF226A2-ACEA-405F-A915-E1E1B9B84B34}" destId="{2875B10C-69BD-454E-B540-CFCDC2B246C5}" srcOrd="9" destOrd="0" presId="urn:microsoft.com/office/officeart/2005/8/layout/cycle1"/>
    <dgm:cxn modelId="{3F66ECEF-4ACC-CB40-A138-92EB9F73049D}" type="presParOf" srcId="{0CF226A2-ACEA-405F-A915-E1E1B9B84B34}" destId="{207536A3-E369-4963-9B7D-A36B34B7EAF4}" srcOrd="10" destOrd="0" presId="urn:microsoft.com/office/officeart/2005/8/layout/cycle1"/>
    <dgm:cxn modelId="{16424B11-9C7F-A34F-A270-8BD0B80BA2DC}" type="presParOf" srcId="{0CF226A2-ACEA-405F-A915-E1E1B9B84B34}" destId="{342153DE-437E-4A5A-997C-93C09539DF32}" srcOrd="11" destOrd="0" presId="urn:microsoft.com/office/officeart/2005/8/layout/cycle1"/>
    <dgm:cxn modelId="{0934EAF5-D33A-C544-9FDF-8518FC52A049}" type="presParOf" srcId="{0CF226A2-ACEA-405F-A915-E1E1B9B84B34}" destId="{8412F6C6-A52F-458F-BE54-0B6A730A0D1B}" srcOrd="12" destOrd="0" presId="urn:microsoft.com/office/officeart/2005/8/layout/cycle1"/>
    <dgm:cxn modelId="{788DFE5F-C1E7-4C4D-B431-7C65FE7EBD72}" type="presParOf" srcId="{0CF226A2-ACEA-405F-A915-E1E1B9B84B34}" destId="{2124FB15-E63C-4EAF-849F-99DED21C322A}" srcOrd="13" destOrd="0" presId="urn:microsoft.com/office/officeart/2005/8/layout/cycle1"/>
    <dgm:cxn modelId="{27DB6602-C8BE-3345-98D5-CC5D8D3B323B}" type="presParOf" srcId="{0CF226A2-ACEA-405F-A915-E1E1B9B84B34}" destId="{47F85581-C8AD-409B-AC0B-A38FB68058A5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98985-C876-4659-A1E9-A513A2024A67}">
      <dsp:nvSpPr>
        <dsp:cNvPr id="0" name=""/>
        <dsp:cNvSpPr/>
      </dsp:nvSpPr>
      <dsp:spPr>
        <a:xfrm>
          <a:off x="3333696" y="134695"/>
          <a:ext cx="1252940" cy="764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/>
            <a:t>Problem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/>
            <a:t>Y7s are disengaged in my class</a:t>
          </a:r>
        </a:p>
      </dsp:txBody>
      <dsp:txXfrm>
        <a:off x="3333696" y="134695"/>
        <a:ext cx="1252940" cy="764392"/>
      </dsp:txXfrm>
    </dsp:sp>
    <dsp:sp modelId="{BCCF8602-2E94-40A1-BCAD-A84890DF22AE}">
      <dsp:nvSpPr>
        <dsp:cNvPr id="0" name=""/>
        <dsp:cNvSpPr/>
      </dsp:nvSpPr>
      <dsp:spPr>
        <a:xfrm>
          <a:off x="1438694" y="-318978"/>
          <a:ext cx="3075497" cy="3075497"/>
        </a:xfrm>
        <a:prstGeom prst="circularArrow">
          <a:avLst>
            <a:gd name="adj1" fmla="val 5198"/>
            <a:gd name="adj2" fmla="val 335745"/>
            <a:gd name="adj3" fmla="val 12467"/>
            <a:gd name="adj4" fmla="val 20588809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36F33-9DE5-4E35-9E2D-D793C10E5696}">
      <dsp:nvSpPr>
        <dsp:cNvPr id="0" name=""/>
        <dsp:cNvSpPr/>
      </dsp:nvSpPr>
      <dsp:spPr>
        <a:xfrm>
          <a:off x="3193499" y="1432686"/>
          <a:ext cx="2084958" cy="1122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Reconnaissance</a:t>
          </a:r>
          <a:endParaRPr lang="en-GB" sz="1000" b="1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/>
            <a:t>Are they? If so why? What have others done about it? What are my options ?</a:t>
          </a:r>
        </a:p>
      </dsp:txBody>
      <dsp:txXfrm>
        <a:off x="3193499" y="1432686"/>
        <a:ext cx="2084958" cy="1122585"/>
      </dsp:txXfrm>
    </dsp:sp>
    <dsp:sp modelId="{EEA918BF-C90C-458A-9E2E-A4A018E378F9}">
      <dsp:nvSpPr>
        <dsp:cNvPr id="0" name=""/>
        <dsp:cNvSpPr/>
      </dsp:nvSpPr>
      <dsp:spPr>
        <a:xfrm>
          <a:off x="1300385" y="-109312"/>
          <a:ext cx="3075497" cy="3075497"/>
        </a:xfrm>
        <a:prstGeom prst="circularArrow">
          <a:avLst>
            <a:gd name="adj1" fmla="val 5198"/>
            <a:gd name="adj2" fmla="val 335745"/>
            <a:gd name="adj3" fmla="val 4991585"/>
            <a:gd name="adj4" fmla="val 2512028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5BEA2C-839A-4023-B964-DE57A2839D82}">
      <dsp:nvSpPr>
        <dsp:cNvPr id="0" name=""/>
        <dsp:cNvSpPr/>
      </dsp:nvSpPr>
      <dsp:spPr>
        <a:xfrm>
          <a:off x="2077539" y="2526974"/>
          <a:ext cx="819794" cy="819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Design and planning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What will I set out to do? How can I do it?</a:t>
          </a:r>
          <a:r>
            <a:rPr lang="en-GB" sz="900" kern="1200" dirty="0" smtClean="0"/>
            <a:t> </a:t>
          </a:r>
          <a:endParaRPr lang="en-GB" sz="900" kern="1200" dirty="0"/>
        </a:p>
      </dsp:txBody>
      <dsp:txXfrm>
        <a:off x="2077539" y="2526974"/>
        <a:ext cx="819794" cy="819794"/>
      </dsp:txXfrm>
    </dsp:sp>
    <dsp:sp modelId="{2E63791E-A3FD-4232-8C23-D7E5E0906447}">
      <dsp:nvSpPr>
        <dsp:cNvPr id="0" name=""/>
        <dsp:cNvSpPr/>
      </dsp:nvSpPr>
      <dsp:spPr>
        <a:xfrm>
          <a:off x="1585112" y="256392"/>
          <a:ext cx="3075497" cy="3075497"/>
        </a:xfrm>
        <a:prstGeom prst="circularArrow">
          <a:avLst>
            <a:gd name="adj1" fmla="val 5198"/>
            <a:gd name="adj2" fmla="val 335745"/>
            <a:gd name="adj3" fmla="val 8872073"/>
            <a:gd name="adj4" fmla="val 8225833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7536A3-E369-4963-9B7D-A36B34B7EAF4}">
      <dsp:nvSpPr>
        <dsp:cNvPr id="0" name=""/>
        <dsp:cNvSpPr/>
      </dsp:nvSpPr>
      <dsp:spPr>
        <a:xfrm>
          <a:off x="986238" y="1584081"/>
          <a:ext cx="1308358" cy="819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I</a:t>
          </a:r>
          <a:r>
            <a:rPr lang="en-GB" sz="1000" b="1" kern="1200" dirty="0" smtClean="0"/>
            <a:t>mplementation</a:t>
          </a:r>
          <a:endParaRPr lang="en-GB" sz="1000" b="1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What did I do?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What forms of evidence did I collect?</a:t>
          </a:r>
          <a:endParaRPr lang="en-GB" sz="1000" kern="1200" dirty="0"/>
        </a:p>
      </dsp:txBody>
      <dsp:txXfrm>
        <a:off x="986238" y="1584081"/>
        <a:ext cx="1308358" cy="819794"/>
      </dsp:txXfrm>
    </dsp:sp>
    <dsp:sp modelId="{342153DE-437E-4A5A-997C-93C09539DF32}">
      <dsp:nvSpPr>
        <dsp:cNvPr id="0" name=""/>
        <dsp:cNvSpPr/>
      </dsp:nvSpPr>
      <dsp:spPr>
        <a:xfrm>
          <a:off x="1537831" y="-171287"/>
          <a:ext cx="3075497" cy="3075497"/>
        </a:xfrm>
        <a:prstGeom prst="circularArrow">
          <a:avLst>
            <a:gd name="adj1" fmla="val 5198"/>
            <a:gd name="adj2" fmla="val 335745"/>
            <a:gd name="adj3" fmla="val 12032737"/>
            <a:gd name="adj4" fmla="val 10770329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24FB15-E63C-4EAF-849F-99DED21C322A}">
      <dsp:nvSpPr>
        <dsp:cNvPr id="0" name=""/>
        <dsp:cNvSpPr/>
      </dsp:nvSpPr>
      <dsp:spPr>
        <a:xfrm>
          <a:off x="1413804" y="-34400"/>
          <a:ext cx="1444641" cy="10054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Evaluation</a:t>
          </a:r>
          <a:r>
            <a:rPr lang="en-GB" sz="1000" kern="1200" dirty="0" smtClean="0"/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How did it go? Evidence for impact? What addressed / not addressed?, New problems ?</a:t>
          </a:r>
          <a:endParaRPr lang="en-GB" sz="1000" kern="1200" dirty="0"/>
        </a:p>
      </dsp:txBody>
      <dsp:txXfrm>
        <a:off x="1413804" y="-34400"/>
        <a:ext cx="1444641" cy="1005493"/>
      </dsp:txXfrm>
    </dsp:sp>
    <dsp:sp modelId="{47F85581-C8AD-409B-AC0B-A38FB68058A5}">
      <dsp:nvSpPr>
        <dsp:cNvPr id="0" name=""/>
        <dsp:cNvSpPr/>
      </dsp:nvSpPr>
      <dsp:spPr>
        <a:xfrm>
          <a:off x="1744661" y="-94646"/>
          <a:ext cx="3075497" cy="3075497"/>
        </a:xfrm>
        <a:prstGeom prst="circularArrow">
          <a:avLst>
            <a:gd name="adj1" fmla="val 5198"/>
            <a:gd name="adj2" fmla="val 335745"/>
            <a:gd name="adj3" fmla="val 16090398"/>
            <a:gd name="adj4" fmla="val 15215273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0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19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49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421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56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90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470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19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96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B84FC-5285-074F-9535-DEBEAC1A17CE}" type="datetimeFigureOut">
              <a:rPr lang="en-US" smtClean="0"/>
              <a:t>29/06/19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8383F-270F-5F4C-BA89-8F5D617E54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1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Doing education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507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4" y="985292"/>
            <a:ext cx="8229600" cy="1143000"/>
          </a:xfrm>
        </p:spPr>
        <p:txBody>
          <a:bodyPr/>
          <a:lstStyle/>
          <a:p>
            <a:r>
              <a:rPr lang="en-US" dirty="0" smtClean="0"/>
              <a:t>Systematic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9666"/>
            <a:ext cx="8229600" cy="4525963"/>
          </a:xfrm>
        </p:spPr>
        <p:txBody>
          <a:bodyPr/>
          <a:lstStyle/>
          <a:p>
            <a:r>
              <a:rPr lang="en-US" dirty="0" smtClean="0"/>
              <a:t>Identify your question (eg does homework work)</a:t>
            </a:r>
          </a:p>
          <a:p>
            <a:r>
              <a:rPr lang="en-US" dirty="0" smtClean="0"/>
              <a:t>Identify sources (eg international academic journals)</a:t>
            </a:r>
          </a:p>
          <a:p>
            <a:r>
              <a:rPr lang="en-US" dirty="0" smtClean="0"/>
              <a:t>Access sources (identify key words) </a:t>
            </a:r>
          </a:p>
          <a:p>
            <a:r>
              <a:rPr lang="en-US" dirty="0" smtClean="0"/>
              <a:t>Synthesise findings around key ideas (eg pros cons methodologies)</a:t>
            </a:r>
          </a:p>
          <a:p>
            <a:r>
              <a:rPr lang="en-US" dirty="0" smtClean="0"/>
              <a:t>Report findings </a:t>
            </a:r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457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 studies- more quantitative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4" name="Picture 3" descr="Hattie-Effect-Sizes-600x46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368" y="1600200"/>
            <a:ext cx="5713632" cy="442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396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3" y="1421343"/>
            <a:ext cx="8229600" cy="1143000"/>
          </a:xfrm>
        </p:spPr>
        <p:txBody>
          <a:bodyPr/>
          <a:lstStyle/>
          <a:p>
            <a:r>
              <a:rPr lang="en-US" dirty="0" smtClean="0"/>
              <a:t>International 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51667"/>
            <a:ext cx="8229600" cy="4525963"/>
          </a:xfrm>
        </p:spPr>
        <p:txBody>
          <a:bodyPr/>
          <a:lstStyle/>
          <a:p>
            <a:r>
              <a:rPr lang="en-US" dirty="0" smtClean="0"/>
              <a:t>PISA results</a:t>
            </a:r>
          </a:p>
          <a:p>
            <a:r>
              <a:rPr lang="en-US" dirty="0" smtClean="0"/>
              <a:t>International testing of large numbers of students</a:t>
            </a:r>
          </a:p>
          <a:p>
            <a:r>
              <a:rPr lang="en-US" dirty="0" smtClean="0"/>
              <a:t>Identifies what works across systems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20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67" y="1404409"/>
            <a:ext cx="8229600" cy="1143000"/>
          </a:xfrm>
        </p:spPr>
        <p:txBody>
          <a:bodyPr/>
          <a:lstStyle/>
          <a:p>
            <a:r>
              <a:rPr lang="en-US" dirty="0" smtClean="0"/>
              <a:t>Scientific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7"/>
            <a:ext cx="8229600" cy="4525963"/>
          </a:xfrm>
        </p:spPr>
        <p:txBody>
          <a:bodyPr/>
          <a:lstStyle/>
          <a:p>
            <a:r>
              <a:rPr lang="en-US" dirty="0" smtClean="0"/>
              <a:t>Intuitively strong</a:t>
            </a:r>
          </a:p>
          <a:p>
            <a:r>
              <a:rPr lang="en-US" dirty="0" smtClean="0"/>
              <a:t>Highlight important issues</a:t>
            </a:r>
          </a:p>
          <a:p>
            <a:r>
              <a:rPr lang="en-US" dirty="0" smtClean="0"/>
              <a:t>Help policy makers</a:t>
            </a:r>
          </a:p>
          <a:p>
            <a:r>
              <a:rPr lang="en-US" dirty="0" smtClean="0"/>
              <a:t>But</a:t>
            </a:r>
          </a:p>
          <a:p>
            <a:r>
              <a:rPr lang="en-US" dirty="0" smtClean="0"/>
              <a:t>Education is not a science </a:t>
            </a:r>
            <a:r>
              <a:rPr lang="mr-IN" dirty="0" smtClean="0"/>
              <a:t>–</a:t>
            </a:r>
            <a:r>
              <a:rPr lang="en-US" dirty="0" smtClean="0"/>
              <a:t> too many factors, values in dispute and too much human agency!</a:t>
            </a:r>
          </a:p>
          <a:p>
            <a:r>
              <a:rPr lang="en-US" dirty="0" smtClean="0"/>
              <a:t>Distorting research to test outcomes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79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80572"/>
            <a:ext cx="8229600" cy="1143000"/>
          </a:xfrm>
        </p:spPr>
        <p:txBody>
          <a:bodyPr/>
          <a:lstStyle/>
          <a:p>
            <a:r>
              <a:rPr lang="en-US" dirty="0" smtClean="0"/>
              <a:t>Case study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Aims at locating what is happening and why happening</a:t>
            </a:r>
          </a:p>
          <a:p>
            <a:r>
              <a:rPr lang="en-US" dirty="0" smtClean="0"/>
              <a:t>Relatable rather than transferable </a:t>
            </a:r>
          </a:p>
          <a:p>
            <a:r>
              <a:rPr lang="en-US" dirty="0" smtClean="0"/>
              <a:t>Multi method, holistic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251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417638"/>
            <a:ext cx="822960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0867"/>
            <a:ext cx="8229600" cy="4525963"/>
          </a:xfrm>
        </p:spPr>
        <p:txBody>
          <a:bodyPr/>
          <a:lstStyle/>
          <a:p>
            <a:r>
              <a:rPr lang="en-US" dirty="0" smtClean="0"/>
              <a:t>Deep and surface learners (</a:t>
            </a:r>
            <a:r>
              <a:rPr lang="en-US" dirty="0" smtClean="0"/>
              <a:t>Saljo</a:t>
            </a:r>
            <a:r>
              <a:rPr lang="en-US" dirty="0" smtClean="0"/>
              <a:t> and </a:t>
            </a:r>
            <a:r>
              <a:rPr lang="en-US" dirty="0" smtClean="0"/>
              <a:t>Marton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Zone of proximal development (Vygotsky)</a:t>
            </a:r>
          </a:p>
          <a:p>
            <a:r>
              <a:rPr lang="en-US" dirty="0" smtClean="0"/>
              <a:t>Three forms of capital (Bourdieu)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502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3" y="1409172"/>
            <a:ext cx="82296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9201"/>
            <a:ext cx="8229600" cy="4525963"/>
          </a:xfrm>
        </p:spPr>
        <p:txBody>
          <a:bodyPr/>
          <a:lstStyle/>
          <a:p>
            <a:r>
              <a:rPr lang="en-US" dirty="0" smtClean="0"/>
              <a:t>Pro:</a:t>
            </a:r>
          </a:p>
          <a:p>
            <a:r>
              <a:rPr lang="en-US" dirty="0" smtClean="0"/>
              <a:t>Deep, context rich</a:t>
            </a:r>
          </a:p>
          <a:p>
            <a:r>
              <a:rPr lang="en-US" dirty="0" smtClean="0"/>
              <a:t>Organises</a:t>
            </a:r>
            <a:r>
              <a:rPr lang="en-US" dirty="0" smtClean="0"/>
              <a:t> our thoughts</a:t>
            </a:r>
          </a:p>
          <a:p>
            <a:r>
              <a:rPr lang="en-US" dirty="0" smtClean="0"/>
              <a:t>Assists practice and policy</a:t>
            </a:r>
          </a:p>
          <a:p>
            <a:pPr marL="0" indent="0">
              <a:buNone/>
            </a:pPr>
            <a:r>
              <a:rPr lang="en-US" dirty="0" smtClean="0"/>
              <a:t>Con</a:t>
            </a:r>
          </a:p>
          <a:p>
            <a:r>
              <a:rPr lang="en-US" dirty="0" smtClean="0"/>
              <a:t>Small scale</a:t>
            </a:r>
          </a:p>
          <a:p>
            <a:r>
              <a:rPr lang="en-US" dirty="0" smtClean="0"/>
              <a:t>Application uncertain</a:t>
            </a:r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897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66" y="1764772"/>
            <a:ext cx="8229600" cy="1143000"/>
          </a:xfrm>
        </p:spPr>
        <p:txBody>
          <a:bodyPr/>
          <a:lstStyle/>
          <a:p>
            <a:r>
              <a:rPr lang="en-US" dirty="0" smtClean="0"/>
              <a:t>Education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6" y="2887134"/>
            <a:ext cx="8229600" cy="4525963"/>
          </a:xfrm>
        </p:spPr>
        <p:txBody>
          <a:bodyPr/>
          <a:lstStyle/>
          <a:p>
            <a:r>
              <a:rPr lang="en-US" dirty="0" smtClean="0"/>
              <a:t>A science </a:t>
            </a:r>
            <a:r>
              <a:rPr lang="en-US" dirty="0" smtClean="0"/>
              <a:t>or an art?</a:t>
            </a:r>
          </a:p>
          <a:p>
            <a:r>
              <a:rPr lang="en-US" dirty="0" smtClean="0"/>
              <a:t>Driven by values or by evidence?</a:t>
            </a:r>
          </a:p>
          <a:p>
            <a:r>
              <a:rPr lang="en-US" dirty="0" smtClean="0"/>
              <a:t>What kind of research do you want to carry out?</a:t>
            </a:r>
          </a:p>
          <a:p>
            <a:r>
              <a:rPr lang="en-US" dirty="0" smtClean="0"/>
              <a:t>What are the key challenges in education </a:t>
            </a:r>
            <a:r>
              <a:rPr lang="en-US" dirty="0" smtClean="0"/>
              <a:t>research?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43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8229600" cy="1143000"/>
          </a:xfrm>
        </p:spPr>
        <p:txBody>
          <a:bodyPr/>
          <a:lstStyle/>
          <a:p>
            <a:r>
              <a:rPr lang="en-US" dirty="0" smtClean="0"/>
              <a:t>Problems and research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06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are the key problems in education</a:t>
            </a:r>
          </a:p>
          <a:p>
            <a:r>
              <a:rPr lang="en-US" dirty="0" smtClean="0"/>
              <a:t>Policy? Funding curriculum well being</a:t>
            </a:r>
          </a:p>
          <a:p>
            <a:r>
              <a:rPr lang="en-US" dirty="0" smtClean="0"/>
              <a:t>Practice? CPD, pedagogy, culture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What are the research priorities?</a:t>
            </a:r>
          </a:p>
          <a:p>
            <a:pPr marL="0" indent="0">
              <a:buNone/>
            </a:pPr>
            <a:r>
              <a:rPr lang="en-US" dirty="0" smtClean="0"/>
              <a:t>Large scale intervention programmes</a:t>
            </a:r>
          </a:p>
          <a:p>
            <a:pPr marL="0" indent="0">
              <a:buNone/>
            </a:pPr>
            <a:r>
              <a:rPr lang="en-US" dirty="0" smtClean="0"/>
              <a:t>Case studies, action research inquiries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669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8229600" cy="1143000"/>
          </a:xfrm>
        </p:spPr>
        <p:txBody>
          <a:bodyPr/>
          <a:lstStyle/>
          <a:p>
            <a:r>
              <a:rPr lang="en-US" dirty="0" smtClean="0"/>
              <a:t>Here we look 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47367"/>
            <a:ext cx="8229600" cy="4525963"/>
          </a:xfrm>
        </p:spPr>
        <p:txBody>
          <a:bodyPr/>
          <a:lstStyle/>
          <a:p>
            <a:r>
              <a:rPr lang="en-US" dirty="0" smtClean="0"/>
              <a:t>Why do education research?</a:t>
            </a:r>
          </a:p>
          <a:p>
            <a:r>
              <a:rPr lang="en-US" dirty="0" smtClean="0"/>
              <a:t>What types of problems do we have?</a:t>
            </a:r>
          </a:p>
          <a:p>
            <a:r>
              <a:rPr lang="en-US" dirty="0" smtClean="0"/>
              <a:t>What types of research are there?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33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66" y="1392239"/>
            <a:ext cx="8229600" cy="1143000"/>
          </a:xfrm>
        </p:spPr>
        <p:txBody>
          <a:bodyPr/>
          <a:lstStyle/>
          <a:p>
            <a:r>
              <a:rPr lang="en-US" dirty="0" smtClean="0"/>
              <a:t>Why do education research?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02467"/>
            <a:ext cx="8229600" cy="4525963"/>
          </a:xfrm>
        </p:spPr>
        <p:txBody>
          <a:bodyPr/>
          <a:lstStyle/>
          <a:p>
            <a:r>
              <a:rPr lang="en-US" dirty="0" smtClean="0"/>
              <a:t>Helps guide policy </a:t>
            </a:r>
          </a:p>
          <a:p>
            <a:r>
              <a:rPr lang="en-US" dirty="0" smtClean="0"/>
              <a:t>Helps guide practice</a:t>
            </a:r>
          </a:p>
          <a:p>
            <a:r>
              <a:rPr lang="en-US" dirty="0" smtClean="0"/>
              <a:t>Interesting in own right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099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67" y="14721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kind of practice questions do we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7" y="266118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Giving feedback</a:t>
            </a:r>
          </a:p>
          <a:p>
            <a:r>
              <a:rPr lang="en-US" dirty="0" smtClean="0"/>
              <a:t>Use of questioning</a:t>
            </a:r>
          </a:p>
          <a:p>
            <a:r>
              <a:rPr lang="en-US" dirty="0" smtClean="0"/>
              <a:t>Positive discipline</a:t>
            </a:r>
          </a:p>
          <a:p>
            <a:r>
              <a:rPr lang="en-US" dirty="0" smtClean="0"/>
              <a:t>Use of group work</a:t>
            </a:r>
          </a:p>
          <a:p>
            <a:r>
              <a:rPr lang="en-US" dirty="0" smtClean="0"/>
              <a:t>Online at home and in the classroom</a:t>
            </a:r>
          </a:p>
          <a:p>
            <a:pPr marL="0" indent="0">
              <a:buNone/>
            </a:pPr>
            <a:r>
              <a:rPr lang="en-US" dirty="0" smtClean="0"/>
              <a:t>(flipped classrooms, blended learning, VLEs and information presentation)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755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3" y="1595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kind of policy questions do we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38438"/>
            <a:ext cx="8229600" cy="4525963"/>
          </a:xfrm>
        </p:spPr>
        <p:txBody>
          <a:bodyPr/>
          <a:lstStyle/>
          <a:p>
            <a:r>
              <a:rPr lang="en-US" dirty="0" smtClean="0"/>
              <a:t>Funding </a:t>
            </a:r>
            <a:r>
              <a:rPr lang="mr-IN" dirty="0" smtClean="0"/>
              <a:t>–</a:t>
            </a:r>
            <a:r>
              <a:rPr lang="en-US" dirty="0" smtClean="0"/>
              <a:t> what are priorities?</a:t>
            </a:r>
          </a:p>
          <a:p>
            <a:r>
              <a:rPr lang="en-US" dirty="0" smtClean="0"/>
              <a:t>Social disadvantage</a:t>
            </a:r>
          </a:p>
          <a:p>
            <a:r>
              <a:rPr lang="en-US" dirty="0" smtClean="0"/>
              <a:t>Leadership</a:t>
            </a:r>
          </a:p>
          <a:p>
            <a:r>
              <a:rPr lang="en-US" dirty="0" smtClean="0"/>
              <a:t>CPD</a:t>
            </a:r>
          </a:p>
          <a:p>
            <a:r>
              <a:rPr lang="en-US" dirty="0" smtClean="0"/>
              <a:t>Reform and how to bring it about</a:t>
            </a:r>
          </a:p>
          <a:p>
            <a:r>
              <a:rPr lang="en-US" dirty="0" smtClean="0"/>
              <a:t>Competitiveness</a:t>
            </a:r>
          </a:p>
          <a:p>
            <a:r>
              <a:rPr lang="en-US" dirty="0" smtClean="0"/>
              <a:t>Happiness and well-being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201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7" y="107050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 where can we get the </a:t>
            </a:r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Types of research </a:t>
            </a:r>
          </a:p>
          <a:p>
            <a:r>
              <a:rPr lang="en-US" dirty="0" smtClean="0"/>
              <a:t>Practice</a:t>
            </a:r>
            <a:r>
              <a:rPr lang="en-US" dirty="0" smtClean="0"/>
              <a:t> </a:t>
            </a:r>
            <a:r>
              <a:rPr lang="en-US" dirty="0" smtClean="0"/>
              <a:t>research </a:t>
            </a:r>
            <a:endParaRPr lang="en-US" dirty="0" smtClean="0"/>
          </a:p>
          <a:p>
            <a:r>
              <a:rPr lang="en-US" dirty="0" smtClean="0"/>
              <a:t>generalised</a:t>
            </a:r>
            <a:r>
              <a:rPr lang="en-US" dirty="0" smtClean="0"/>
              <a:t> </a:t>
            </a:r>
            <a:r>
              <a:rPr lang="en-US" dirty="0" smtClean="0"/>
              <a:t>findings</a:t>
            </a:r>
          </a:p>
          <a:p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 smtClean="0"/>
              <a:t>study </a:t>
            </a:r>
            <a:r>
              <a:rPr lang="en-US" dirty="0" smtClean="0"/>
              <a:t>descriptions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628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67" y="1172104"/>
            <a:ext cx="8229600" cy="1143000"/>
          </a:xfrm>
        </p:spPr>
        <p:txBody>
          <a:bodyPr/>
          <a:lstStyle/>
          <a:p>
            <a:r>
              <a:rPr lang="en-US" dirty="0" smtClean="0"/>
              <a:t>Practice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6637"/>
            <a:ext cx="8229600" cy="4525963"/>
          </a:xfrm>
        </p:spPr>
        <p:txBody>
          <a:bodyPr/>
          <a:lstStyle/>
          <a:p>
            <a:r>
              <a:rPr lang="en-US" dirty="0" smtClean="0"/>
              <a:t>Action research, learning sets, reflective practice</a:t>
            </a:r>
          </a:p>
          <a:p>
            <a:r>
              <a:rPr lang="en-US" dirty="0" smtClean="0"/>
              <a:t>Problem based often collaborative approaches</a:t>
            </a:r>
          </a:p>
          <a:p>
            <a:r>
              <a:rPr lang="en-US" dirty="0" smtClean="0"/>
              <a:t>Bottom up  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532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What is action </a:t>
            </a:r>
            <a:r>
              <a:rPr lang="en-GB" dirty="0" smtClean="0"/>
              <a:t>research?</a:t>
            </a:r>
            <a:endParaRPr lang="en-GB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 </a:t>
            </a:r>
            <a:r>
              <a:rPr lang="en-GB" b="1" dirty="0"/>
              <a:t>systematic </a:t>
            </a:r>
            <a:r>
              <a:rPr lang="en-GB" b="1" dirty="0" smtClean="0"/>
              <a:t>attempt </a:t>
            </a:r>
            <a:r>
              <a:rPr lang="en-GB" dirty="0" smtClean="0"/>
              <a:t>to address a practical </a:t>
            </a:r>
            <a:r>
              <a:rPr lang="en-GB" b="1" dirty="0" smtClean="0"/>
              <a:t>problem</a:t>
            </a:r>
            <a:r>
              <a:rPr lang="en-GB" dirty="0" smtClean="0"/>
              <a:t> through </a:t>
            </a:r>
            <a:r>
              <a:rPr lang="en-GB" b="1" dirty="0" smtClean="0"/>
              <a:t>cycles</a:t>
            </a:r>
            <a:r>
              <a:rPr lang="en-GB" dirty="0" smtClean="0"/>
              <a:t> of planning, implementing and reflecting</a:t>
            </a:r>
          </a:p>
          <a:p>
            <a:pPr eaLnBrk="1" hangingPunct="1"/>
            <a:endParaRPr lang="en-GB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08084685"/>
              </p:ext>
            </p:extLst>
          </p:nvPr>
        </p:nvGraphicFramePr>
        <p:xfrm>
          <a:off x="1331640" y="3068960"/>
          <a:ext cx="626469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4905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7" y="1120759"/>
            <a:ext cx="8229600" cy="1143000"/>
          </a:xfrm>
        </p:spPr>
        <p:txBody>
          <a:bodyPr/>
          <a:lstStyle/>
          <a:p>
            <a:r>
              <a:rPr lang="en-US" dirty="0" smtClean="0"/>
              <a:t>‘scientific research’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2552171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control-and-experimental-group-differences-606113-FINAL1-5b7ad7d0c9e77c00574b71b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1" y="2489201"/>
            <a:ext cx="6553199" cy="4368799"/>
          </a:xfrm>
          <a:prstGeom prst="rect">
            <a:avLst/>
          </a:prstGeom>
        </p:spPr>
      </p:pic>
      <p:pic>
        <p:nvPicPr>
          <p:cNvPr id="5" name="Picture 4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956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486</Words>
  <Application>Microsoft Macintosh PowerPoint</Application>
  <PresentationFormat>On-screen Show (4:3)</PresentationFormat>
  <Paragraphs>95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Doing education research</vt:lpstr>
      <vt:lpstr>Here we look at</vt:lpstr>
      <vt:lpstr>Why do education research?</vt:lpstr>
      <vt:lpstr>What kind of practice questions do we face?</vt:lpstr>
      <vt:lpstr>What kind of policy questions do we face?</vt:lpstr>
      <vt:lpstr>So where can we get the evidence</vt:lpstr>
      <vt:lpstr>Practice research</vt:lpstr>
      <vt:lpstr>What is action research?</vt:lpstr>
      <vt:lpstr>‘scientific research’</vt:lpstr>
      <vt:lpstr>Systematic review</vt:lpstr>
      <vt:lpstr>Meta studies- more quantitative </vt:lpstr>
      <vt:lpstr>International comparisons</vt:lpstr>
      <vt:lpstr>Scientific approaches</vt:lpstr>
      <vt:lpstr>Case study research</vt:lpstr>
      <vt:lpstr>Examples</vt:lpstr>
      <vt:lpstr>Case study</vt:lpstr>
      <vt:lpstr>Education research</vt:lpstr>
      <vt:lpstr>Problems and research approaches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education research</dc:title>
  <dc:creator>Michael Hammond</dc:creator>
  <cp:lastModifiedBy>Michael Hammond</cp:lastModifiedBy>
  <cp:revision>5</cp:revision>
  <dcterms:created xsi:type="dcterms:W3CDTF">2019-06-29T12:00:02Z</dcterms:created>
  <dcterms:modified xsi:type="dcterms:W3CDTF">2019-06-30T05:49:12Z</dcterms:modified>
</cp:coreProperties>
</file>