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8"/>
  </p:handout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27677-AE33-9849-9943-9F6F086FC156}" type="datetimeFigureOut">
              <a:rPr lang="en-US" smtClean="0"/>
              <a:t>29/06/19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40B2D-7E3C-4D48-B943-C70E70402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41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7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40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33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6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8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2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0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1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9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052D1-3E6E-744F-B08A-FABE0BB63022}" type="datetimeFigureOut">
              <a:rPr lang="en-US" smtClean="0"/>
              <a:t>26/06/19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AAF64-C37B-7443-BBF0-DE46C481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5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could education be otherwise?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Hammond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63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603" y="1314556"/>
            <a:ext cx="8229600" cy="1143000"/>
          </a:xfrm>
        </p:spPr>
        <p:txBody>
          <a:bodyPr/>
          <a:lstStyle/>
          <a:p>
            <a:r>
              <a:rPr lang="en-US" dirty="0" smtClean="0"/>
              <a:t>Radical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603" y="2318201"/>
            <a:ext cx="8229600" cy="4525963"/>
          </a:xfrm>
        </p:spPr>
        <p:txBody>
          <a:bodyPr/>
          <a:lstStyle/>
          <a:p>
            <a:r>
              <a:rPr lang="en-US" dirty="0" smtClean="0"/>
              <a:t>Key issue is to address power imbalances in society</a:t>
            </a:r>
          </a:p>
          <a:p>
            <a:r>
              <a:rPr lang="en-US" dirty="0" smtClean="0"/>
              <a:t>What happens in education must work for change in society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Example, Freire + decolonizing pedagogy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79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33" y="1241387"/>
            <a:ext cx="8229600" cy="1143000"/>
          </a:xfrm>
        </p:spPr>
        <p:txBody>
          <a:bodyPr/>
          <a:lstStyle/>
          <a:p>
            <a:r>
              <a:rPr lang="en-US" dirty="0" smtClean="0"/>
              <a:t>Which 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you favour?</a:t>
            </a:r>
          </a:p>
          <a:p>
            <a:r>
              <a:rPr lang="en-US" dirty="0" smtClean="0"/>
              <a:t>Which do we have now?</a:t>
            </a:r>
          </a:p>
          <a:p>
            <a:r>
              <a:rPr lang="en-US" dirty="0" smtClean="0"/>
              <a:t>Where are the tensions?</a:t>
            </a:r>
          </a:p>
          <a:p>
            <a:endParaRPr lang="en-US" dirty="0"/>
          </a:p>
          <a:p>
            <a:r>
              <a:rPr lang="en-US" dirty="0" smtClean="0"/>
              <a:t>Example</a:t>
            </a:r>
          </a:p>
          <a:p>
            <a:pPr marL="0" indent="0">
              <a:buNone/>
            </a:pPr>
            <a:r>
              <a:rPr lang="en-US" dirty="0" smtClean="0"/>
              <a:t>Ken </a:t>
            </a:r>
            <a:r>
              <a:rPr lang="en-US" dirty="0"/>
              <a:t>R</a:t>
            </a:r>
            <a:r>
              <a:rPr lang="en-US" dirty="0" smtClean="0"/>
              <a:t>obinson changing paradigms</a:t>
            </a:r>
          </a:p>
          <a:p>
            <a:pPr marL="0" indent="0">
              <a:buNone/>
            </a:pPr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=zDZFcDGpL4U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691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320" y="162407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we go from what we have to where we want to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74" y="294964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Evolution or revolution?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125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690" y="1136625"/>
            <a:ext cx="8229600" cy="1143000"/>
          </a:xfrm>
        </p:spPr>
        <p:txBody>
          <a:bodyPr/>
          <a:lstStyle/>
          <a:p>
            <a:r>
              <a:rPr lang="en-US" dirty="0" smtClean="0"/>
              <a:t>Ecologies within education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4350"/>
            <a:ext cx="8229600" cy="4525963"/>
          </a:xfrm>
        </p:spPr>
        <p:txBody>
          <a:bodyPr/>
          <a:lstStyle/>
          <a:p>
            <a:r>
              <a:rPr lang="en-US" dirty="0" smtClean="0"/>
              <a:t>Micro: teachers and students, parents and children</a:t>
            </a:r>
          </a:p>
          <a:p>
            <a:r>
              <a:rPr lang="en-US" dirty="0" smtClean="0"/>
              <a:t>Meso (</a:t>
            </a:r>
            <a:r>
              <a:rPr lang="en-US" dirty="0" err="1" smtClean="0"/>
              <a:t>Exo</a:t>
            </a:r>
            <a:r>
              <a:rPr lang="en-US" dirty="0" smtClean="0"/>
              <a:t>): institutions, support staff</a:t>
            </a:r>
            <a:endParaRPr lang="en-US" dirty="0" smtClean="0"/>
          </a:p>
          <a:p>
            <a:r>
              <a:rPr lang="en-US" dirty="0" smtClean="0"/>
              <a:t>Macro: beyond the institution, policies, debates funding</a:t>
            </a:r>
            <a:r>
              <a:rPr lang="mr-IN" dirty="0" smtClean="0"/>
              <a:t>…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How do these different levels work in your systems?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894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we want to change do we need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Types of research </a:t>
            </a:r>
          </a:p>
          <a:p>
            <a:pPr marL="0" indent="0">
              <a:buNone/>
            </a:pPr>
            <a:r>
              <a:rPr lang="en-US" dirty="0" smtClean="0"/>
              <a:t>First is action research </a:t>
            </a:r>
            <a:r>
              <a:rPr lang="mr-IN" dirty="0" smtClean="0"/>
              <a:t>–</a:t>
            </a:r>
            <a:r>
              <a:rPr lang="en-US" dirty="0" smtClean="0"/>
              <a:t> slides</a:t>
            </a:r>
          </a:p>
          <a:p>
            <a:pPr marL="0" indent="0">
              <a:buNone/>
            </a:pPr>
            <a:r>
              <a:rPr lang="en-US" dirty="0" smtClean="0"/>
              <a:t>Second is </a:t>
            </a:r>
            <a:r>
              <a:rPr lang="en-US" dirty="0" err="1" smtClean="0"/>
              <a:t>generalised</a:t>
            </a:r>
            <a:r>
              <a:rPr lang="en-US" dirty="0" smtClean="0"/>
              <a:t> findings</a:t>
            </a:r>
          </a:p>
          <a:p>
            <a:pPr marL="0" indent="0">
              <a:buNone/>
            </a:pPr>
            <a:r>
              <a:rPr lang="en-US" dirty="0" smtClean="0"/>
              <a:t>Eg the model of systematic review</a:t>
            </a:r>
          </a:p>
          <a:p>
            <a:pPr marL="0" indent="0">
              <a:buNone/>
            </a:pPr>
            <a:r>
              <a:rPr lang="en-US" dirty="0" smtClean="0"/>
              <a:t>Experimental research </a:t>
            </a:r>
          </a:p>
          <a:p>
            <a:pPr marL="0" indent="0">
              <a:buNone/>
            </a:pPr>
            <a:r>
              <a:rPr lang="en-US" dirty="0" smtClean="0"/>
              <a:t>Case study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9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Ascinece</a:t>
            </a:r>
            <a:r>
              <a:rPr lang="en-US" dirty="0" smtClean="0"/>
              <a:t> or an art?</a:t>
            </a:r>
          </a:p>
          <a:p>
            <a:r>
              <a:rPr lang="en-US" dirty="0" smtClean="0"/>
              <a:t>Driven by values or by evidence?</a:t>
            </a:r>
          </a:p>
          <a:p>
            <a:r>
              <a:rPr lang="en-US" dirty="0" smtClean="0"/>
              <a:t>What kind of research do you want to carry out?</a:t>
            </a:r>
          </a:p>
          <a:p>
            <a:r>
              <a:rPr lang="en-US" dirty="0" smtClean="0"/>
              <a:t>What are the key challenges in education </a:t>
            </a:r>
            <a:r>
              <a:rPr lang="en-US" dirty="0" err="1" smtClean="0"/>
              <a:t>researh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0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34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University of Warwick, UK</a:t>
            </a:r>
          </a:p>
          <a:p>
            <a:r>
              <a:rPr lang="en-US" dirty="0" smtClean="0"/>
              <a:t>Interests in technology, social research and educational change</a:t>
            </a:r>
          </a:p>
          <a:p>
            <a:r>
              <a:rPr lang="en-US" dirty="0" smtClean="0"/>
              <a:t>Go to </a:t>
            </a:r>
            <a:r>
              <a:rPr lang="en-US" dirty="0" err="1" smtClean="0"/>
              <a:t>wordpressmichaelhammond</a:t>
            </a:r>
            <a:endParaRPr lang="en-US" dirty="0" smtClean="0"/>
          </a:p>
          <a:p>
            <a:r>
              <a:rPr lang="en-US" dirty="0" smtClean="0"/>
              <a:t>Education Research the Basics</a:t>
            </a:r>
          </a:p>
          <a:p>
            <a:r>
              <a:rPr lang="en-US" dirty="0" smtClean="0"/>
              <a:t>Michael Hammond and Jerry </a:t>
            </a:r>
            <a:r>
              <a:rPr lang="en-US" dirty="0"/>
              <a:t>Wellington, </a:t>
            </a:r>
            <a:endParaRPr lang="en-US" dirty="0" smtClean="0"/>
          </a:p>
          <a:p>
            <a:r>
              <a:rPr lang="hr-HR" dirty="0"/>
              <a:t>Pb: 978-1-138-38679-2 | £13.59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1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1346"/>
            <a:ext cx="8229600" cy="1143000"/>
          </a:xfrm>
        </p:spPr>
        <p:txBody>
          <a:bodyPr/>
          <a:lstStyle/>
          <a:p>
            <a:r>
              <a:rPr lang="en-US" dirty="0" smtClean="0"/>
              <a:t>Our starting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0137"/>
            <a:ext cx="8229600" cy="4525963"/>
          </a:xfrm>
        </p:spPr>
        <p:txBody>
          <a:bodyPr/>
          <a:lstStyle/>
          <a:p>
            <a:r>
              <a:rPr lang="en-US" dirty="0" smtClean="0"/>
              <a:t>What is the point of education?</a:t>
            </a:r>
          </a:p>
          <a:p>
            <a:r>
              <a:rPr lang="en-US" dirty="0" smtClean="0"/>
              <a:t>What would you like education of the future to be?</a:t>
            </a:r>
          </a:p>
          <a:p>
            <a:r>
              <a:rPr lang="en-US" dirty="0" smtClean="0"/>
              <a:t>Where have your views come from?</a:t>
            </a:r>
          </a:p>
          <a:p>
            <a:r>
              <a:rPr lang="en-US" dirty="0" smtClean="0"/>
              <a:t>How is education for you now?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-105839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324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2985"/>
            <a:ext cx="8229600" cy="1143000"/>
          </a:xfrm>
        </p:spPr>
        <p:txBody>
          <a:bodyPr/>
          <a:lstStyle/>
          <a:p>
            <a:r>
              <a:rPr lang="en-US" dirty="0" smtClean="0"/>
              <a:t>Purposes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7997"/>
            <a:ext cx="8229600" cy="4525963"/>
          </a:xfrm>
        </p:spPr>
        <p:txBody>
          <a:bodyPr/>
          <a:lstStyle/>
          <a:p>
            <a:r>
              <a:rPr lang="en-US" dirty="0" smtClean="0"/>
              <a:t>Vocational </a:t>
            </a:r>
          </a:p>
          <a:p>
            <a:r>
              <a:rPr lang="en-US" dirty="0" smtClean="0"/>
              <a:t>Liberal </a:t>
            </a:r>
          </a:p>
          <a:p>
            <a:r>
              <a:rPr lang="en-US" dirty="0" smtClean="0"/>
              <a:t>Socialisation into a ‘system’</a:t>
            </a:r>
          </a:p>
          <a:p>
            <a:endParaRPr lang="en-US" dirty="0" smtClean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94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6253"/>
            <a:ext cx="8229600" cy="1143000"/>
          </a:xfrm>
        </p:spPr>
        <p:txBody>
          <a:bodyPr/>
          <a:lstStyle/>
          <a:p>
            <a:r>
              <a:rPr lang="en-US" dirty="0" smtClean="0"/>
              <a:t>Some standpoints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20" y="2475417"/>
            <a:ext cx="8229600" cy="4525963"/>
          </a:xfrm>
        </p:spPr>
        <p:txBody>
          <a:bodyPr/>
          <a:lstStyle/>
          <a:p>
            <a:r>
              <a:rPr lang="en-US" dirty="0" smtClean="0"/>
              <a:t>Neo-liberalism</a:t>
            </a:r>
          </a:p>
          <a:p>
            <a:r>
              <a:rPr lang="en-US" dirty="0" smtClean="0"/>
              <a:t>Progressive</a:t>
            </a:r>
          </a:p>
          <a:p>
            <a:r>
              <a:rPr lang="en-US" dirty="0" smtClean="0"/>
              <a:t>Liberal</a:t>
            </a:r>
          </a:p>
          <a:p>
            <a:r>
              <a:rPr lang="en-US" dirty="0" smtClean="0"/>
              <a:t>Radical</a:t>
            </a:r>
          </a:p>
          <a:p>
            <a:r>
              <a:rPr lang="en-US" dirty="0" smtClean="0"/>
              <a:t>Reformist</a:t>
            </a:r>
          </a:p>
          <a:p>
            <a:r>
              <a:rPr lang="en-US" dirty="0" smtClean="0"/>
              <a:t>Conservative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91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864" y="1266873"/>
            <a:ext cx="8229600" cy="1143000"/>
          </a:xfrm>
        </p:spPr>
        <p:txBody>
          <a:bodyPr/>
          <a:lstStyle/>
          <a:p>
            <a:r>
              <a:rPr lang="en-US" dirty="0" smtClean="0"/>
              <a:t>Neoliberal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5044"/>
            <a:ext cx="8229600" cy="4525963"/>
          </a:xfrm>
        </p:spPr>
        <p:txBody>
          <a:bodyPr/>
          <a:lstStyle/>
          <a:p>
            <a:r>
              <a:rPr lang="en-US" dirty="0" smtClean="0"/>
              <a:t>Let the market decide</a:t>
            </a:r>
          </a:p>
          <a:p>
            <a:r>
              <a:rPr lang="en-US" dirty="0" smtClean="0"/>
              <a:t>In practice market price mechanism is grades and vocational value of degree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Example</a:t>
            </a:r>
          </a:p>
          <a:p>
            <a:pPr marL="0" indent="0">
              <a:buNone/>
            </a:pPr>
            <a:r>
              <a:rPr lang="en-US" dirty="0"/>
              <a:t>Private education is good for the poor (</a:t>
            </a:r>
            <a:r>
              <a:rPr lang="en-US" dirty="0" err="1"/>
              <a:t>Tooley</a:t>
            </a:r>
            <a:r>
              <a:rPr lang="en-US" dirty="0"/>
              <a:t> and Dixon, 2005)</a:t>
            </a:r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88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74" y="1089043"/>
            <a:ext cx="8229600" cy="1143000"/>
          </a:xfrm>
        </p:spPr>
        <p:txBody>
          <a:bodyPr/>
          <a:lstStyle/>
          <a:p>
            <a:r>
              <a:rPr lang="en-US" dirty="0" smtClean="0"/>
              <a:t>Conservative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74" y="2460137"/>
            <a:ext cx="8229600" cy="4525963"/>
          </a:xfrm>
        </p:spPr>
        <p:txBody>
          <a:bodyPr/>
          <a:lstStyle/>
          <a:p>
            <a:r>
              <a:rPr lang="en-US" dirty="0" smtClean="0"/>
              <a:t>Authority of the teacher</a:t>
            </a:r>
          </a:p>
          <a:p>
            <a:r>
              <a:rPr lang="en-US" dirty="0" smtClean="0"/>
              <a:t>Core knowledge</a:t>
            </a:r>
          </a:p>
          <a:p>
            <a:endParaRPr lang="en-US" dirty="0"/>
          </a:p>
          <a:p>
            <a:r>
              <a:rPr lang="en-US" dirty="0" smtClean="0"/>
              <a:t>Example Hirsch ‘The Schools We Need’ 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8" y="0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989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15" y="1211172"/>
            <a:ext cx="8229600" cy="1143000"/>
          </a:xfrm>
        </p:spPr>
        <p:txBody>
          <a:bodyPr/>
          <a:lstStyle/>
          <a:p>
            <a:r>
              <a:rPr lang="en-US" dirty="0" smtClean="0"/>
              <a:t>Liberal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4172"/>
            <a:ext cx="8229600" cy="4525963"/>
          </a:xfrm>
        </p:spPr>
        <p:txBody>
          <a:bodyPr/>
          <a:lstStyle/>
          <a:p>
            <a:r>
              <a:rPr lang="en-US" dirty="0" smtClean="0"/>
              <a:t>Autonomy of learner</a:t>
            </a:r>
          </a:p>
          <a:p>
            <a:r>
              <a:rPr lang="en-US" dirty="0" smtClean="0"/>
              <a:t>Intelligent agency</a:t>
            </a:r>
          </a:p>
          <a:p>
            <a:r>
              <a:rPr lang="en-US" dirty="0" smtClean="0"/>
              <a:t>Values as well as skills important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 John Dewey, J.S. Mill</a:t>
            </a:r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69335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907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7504"/>
            <a:ext cx="8229600" cy="1143000"/>
          </a:xfrm>
        </p:spPr>
        <p:txBody>
          <a:bodyPr/>
          <a:lstStyle/>
          <a:p>
            <a:r>
              <a:rPr lang="en-US" dirty="0" smtClean="0"/>
              <a:t>Progressive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4660"/>
            <a:ext cx="8229600" cy="4525963"/>
          </a:xfrm>
        </p:spPr>
        <p:txBody>
          <a:bodyPr/>
          <a:lstStyle/>
          <a:p>
            <a:r>
              <a:rPr lang="en-US" dirty="0" smtClean="0"/>
              <a:t>Education as a natural development</a:t>
            </a:r>
          </a:p>
          <a:p>
            <a:r>
              <a:rPr lang="en-US" dirty="0" smtClean="0"/>
              <a:t>Play and exploration encouraged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Examples Montessori, Froebel </a:t>
            </a:r>
          </a:p>
          <a:p>
            <a:endParaRPr lang="en-US" dirty="0"/>
          </a:p>
        </p:txBody>
      </p:sp>
      <p:pic>
        <p:nvPicPr>
          <p:cNvPr id="4" name="Picture 3" descr="\\MARLON\User57\e\edsnad\Documents\My Pictures\PPt\4-3_split_4-12_sky_blu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2608" y="-105839"/>
            <a:ext cx="9144000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60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4347</TotalTime>
  <Words>373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How could education be otherwise?</vt:lpstr>
      <vt:lpstr>Michael </vt:lpstr>
      <vt:lpstr>Our starting point</vt:lpstr>
      <vt:lpstr>Purposes of education</vt:lpstr>
      <vt:lpstr>Some standpoints</vt:lpstr>
      <vt:lpstr>Neoliberal</vt:lpstr>
      <vt:lpstr>Conservative</vt:lpstr>
      <vt:lpstr>Liberal</vt:lpstr>
      <vt:lpstr>Progressive</vt:lpstr>
      <vt:lpstr>Radical </vt:lpstr>
      <vt:lpstr>Which approach </vt:lpstr>
      <vt:lpstr>How can we go from what we have to where we want to be?</vt:lpstr>
      <vt:lpstr>Ecologies within education systems</vt:lpstr>
      <vt:lpstr>If we want to change do we need evidence</vt:lpstr>
      <vt:lpstr>Education research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Hammond</dc:creator>
  <cp:lastModifiedBy>Michael Hammond</cp:lastModifiedBy>
  <cp:revision>7</cp:revision>
  <cp:lastPrinted>2019-06-29T08:34:35Z</cp:lastPrinted>
  <dcterms:created xsi:type="dcterms:W3CDTF">2019-06-26T11:26:10Z</dcterms:created>
  <dcterms:modified xsi:type="dcterms:W3CDTF">2019-06-29T11:53:13Z</dcterms:modified>
</cp:coreProperties>
</file>