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0" r:id="rId4"/>
  </p:sldMasterIdLst>
  <p:notesMasterIdLst>
    <p:notesMasterId r:id="rId15"/>
  </p:notesMasterIdLst>
  <p:handoutMasterIdLst>
    <p:handoutMasterId r:id="rId16"/>
  </p:handoutMasterIdLst>
  <p:sldIdLst>
    <p:sldId id="313" r:id="rId5"/>
    <p:sldId id="316" r:id="rId6"/>
    <p:sldId id="283" r:id="rId7"/>
    <p:sldId id="309" r:id="rId8"/>
    <p:sldId id="273" r:id="rId9"/>
    <p:sldId id="286" r:id="rId10"/>
    <p:sldId id="303" r:id="rId11"/>
    <p:sldId id="302" r:id="rId12"/>
    <p:sldId id="317" r:id="rId13"/>
    <p:sldId id="281" r:id="rId14"/>
  </p:sldIdLst>
  <p:sldSz cx="9144000" cy="5143500" type="screen16x9"/>
  <p:notesSz cx="6858000" cy="9144000"/>
  <p:embeddedFontLst>
    <p:embeddedFont>
      <p:font typeface="Helvetica Neue" panose="020B0604020202020204" charset="0"/>
      <p:regular r:id="rId17"/>
      <p:bold r:id="rId18"/>
      <p:italic r:id="rId19"/>
      <p:boldItalic r:id="rId20"/>
    </p:embeddedFont>
    <p:embeddedFont>
      <p:font typeface="Satoshi-Bold" pitchFamily="50" charset="0"/>
      <p:bold r:id="rId21"/>
    </p:embeddedFont>
    <p:embeddedFont>
      <p:font typeface="Satoshi" pitchFamily="50" charset="0"/>
      <p:regular r:id="rId22"/>
      <p:bold r:id="rId23"/>
      <p:italic r:id="rId24"/>
      <p:boldItalic r:id="rId25"/>
    </p:embeddedFont>
    <p:embeddedFont>
      <p:font typeface="Satoshi Black Italic" pitchFamily="50" charset="0"/>
      <p:bold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096">
          <p15:clr>
            <a:srgbClr val="A4A3A4"/>
          </p15:clr>
        </p15:guide>
        <p15:guide id="2" pos="288">
          <p15:clr>
            <a:srgbClr val="A4A3A4"/>
          </p15:clr>
        </p15:guide>
        <p15:guide id="3" pos="576">
          <p15:clr>
            <a:srgbClr val="9AA0A6"/>
          </p15:clr>
        </p15:guide>
        <p15:guide id="4" pos="864">
          <p15:clr>
            <a:srgbClr val="9AA0A6"/>
          </p15:clr>
        </p15:guide>
        <p15:guide id="5" pos="1152">
          <p15:clr>
            <a:srgbClr val="9AA0A6"/>
          </p15:clr>
        </p15:guide>
        <p15:guide id="6" pos="1440">
          <p15:clr>
            <a:srgbClr val="9AA0A6"/>
          </p15:clr>
        </p15:guide>
        <p15:guide id="7" pos="1728">
          <p15:clr>
            <a:srgbClr val="9AA0A6"/>
          </p15:clr>
        </p15:guide>
        <p15:guide id="8" pos="2016">
          <p15:clr>
            <a:srgbClr val="9AA0A6"/>
          </p15:clr>
        </p15:guide>
        <p15:guide id="9" pos="2304">
          <p15:clr>
            <a:srgbClr val="9AA0A6"/>
          </p15:clr>
        </p15:guide>
        <p15:guide id="10" pos="2592">
          <p15:clr>
            <a:srgbClr val="9AA0A6"/>
          </p15:clr>
        </p15:guide>
        <p15:guide id="11" pos="2880">
          <p15:clr>
            <a:srgbClr val="9AA0A6"/>
          </p15:clr>
        </p15:guide>
        <p15:guide id="12" pos="3168">
          <p15:clr>
            <a:srgbClr val="9AA0A6"/>
          </p15:clr>
        </p15:guide>
        <p15:guide id="13" pos="3456">
          <p15:clr>
            <a:srgbClr val="9AA0A6"/>
          </p15:clr>
        </p15:guide>
        <p15:guide id="14" pos="3744">
          <p15:clr>
            <a:srgbClr val="9AA0A6"/>
          </p15:clr>
        </p15:guide>
        <p15:guide id="15" pos="4032">
          <p15:clr>
            <a:srgbClr val="9AA0A6"/>
          </p15:clr>
        </p15:guide>
        <p15:guide id="16" pos="4320">
          <p15:clr>
            <a:srgbClr val="9AA0A6"/>
          </p15:clr>
        </p15:guide>
        <p15:guide id="17" pos="4608">
          <p15:clr>
            <a:srgbClr val="9AA0A6"/>
          </p15:clr>
        </p15:guide>
        <p15:guide id="18" pos="4896">
          <p15:clr>
            <a:srgbClr val="9AA0A6"/>
          </p15:clr>
        </p15:guide>
        <p15:guide id="19" pos="5184">
          <p15:clr>
            <a:srgbClr val="9AA0A6"/>
          </p15:clr>
        </p15:guide>
        <p15:guide id="20" pos="5472">
          <p15:clr>
            <a:srgbClr val="9AA0A6"/>
          </p15:clr>
        </p15:guide>
        <p15:guide id="21" pos="5760">
          <p15:clr>
            <a:srgbClr val="9AA0A6"/>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BEE"/>
    <a:srgbClr val="78B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06C8C7-09B1-DA9D-D85B-35F479C433E5}" v="61" dt="2025-09-12T15:12:14.6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429" autoAdjust="0"/>
    <p:restoredTop sz="64428" autoAdjust="0"/>
  </p:normalViewPr>
  <p:slideViewPr>
    <p:cSldViewPr snapToGrid="0">
      <p:cViewPr varScale="1">
        <p:scale>
          <a:sx n="74" d="100"/>
          <a:sy n="74" d="100"/>
        </p:scale>
        <p:origin x="1171" y="43"/>
      </p:cViewPr>
      <p:guideLst>
        <p:guide orient="horz" pos="3096"/>
        <p:guide pos="288"/>
        <p:guide pos="576"/>
        <p:guide pos="864"/>
        <p:guide pos="1152"/>
        <p:guide pos="1440"/>
        <p:guide pos="1728"/>
        <p:guide pos="2016"/>
        <p:guide pos="2304"/>
        <p:guide pos="2592"/>
        <p:guide pos="2880"/>
        <p:guide pos="3168"/>
        <p:guide pos="3456"/>
        <p:guide pos="3744"/>
        <p:guide pos="4032"/>
        <p:guide pos="4320"/>
        <p:guide pos="4608"/>
        <p:guide pos="4896"/>
        <p:guide pos="5184"/>
        <p:guide pos="5472"/>
        <p:guide pos="576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52" d="100"/>
          <a:sy n="52" d="100"/>
        </p:scale>
        <p:origin x="268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customXml" Target="../customXml/item3.xml"/><Relationship Id="rId21" Type="http://schemas.openxmlformats.org/officeDocument/2006/relationships/font" Target="fonts/font5.fntdata"/><Relationship Id="rId42"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8.fntdata"/><Relationship Id="rId5" Type="http://schemas.openxmlformats.org/officeDocument/2006/relationships/slide" Target="slides/slide1.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6.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CA46F41-4147-4E9A-A84E-259396487ADC}" type="datetimeFigureOut">
              <a:rPr lang="en-GB" smtClean="0"/>
              <a:t>08/05/2026</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AD5ED8-7CBB-4EC9-8037-872F891DFA54}" type="slidenum">
              <a:rPr lang="en-GB" smtClean="0"/>
              <a:t>‹#›</a:t>
            </a:fld>
            <a:endParaRPr lang="en-GB"/>
          </a:p>
        </p:txBody>
      </p:sp>
    </p:spTree>
    <p:extLst>
      <p:ext uri="{BB962C8B-B14F-4D97-AF65-F5344CB8AC3E}">
        <p14:creationId xmlns:p14="http://schemas.microsoft.com/office/powerpoint/2010/main" val="20975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a:extLst>
            <a:ext uri="{FF2B5EF4-FFF2-40B4-BE49-F238E27FC236}">
              <a16:creationId xmlns:a16="http://schemas.microsoft.com/office/drawing/2014/main" id="{8C0A42A3-4ACE-DDD9-C72C-16351B96BD46}"/>
            </a:ext>
          </a:extLst>
        </p:cNvPr>
        <p:cNvGrpSpPr/>
        <p:nvPr/>
      </p:nvGrpSpPr>
      <p:grpSpPr>
        <a:xfrm>
          <a:off x="0" y="0"/>
          <a:ext cx="0" cy="0"/>
          <a:chOff x="0" y="0"/>
          <a:chExt cx="0" cy="0"/>
        </a:xfrm>
      </p:grpSpPr>
      <p:sp>
        <p:nvSpPr>
          <p:cNvPr id="62" name="Google Shape;62;g7664a8ff50_0_65:notes">
            <a:extLst>
              <a:ext uri="{FF2B5EF4-FFF2-40B4-BE49-F238E27FC236}">
                <a16:creationId xmlns:a16="http://schemas.microsoft.com/office/drawing/2014/main" id="{23CC6043-C5C7-6BC5-91C1-02D7E902658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a:extLst>
              <a:ext uri="{FF2B5EF4-FFF2-40B4-BE49-F238E27FC236}">
                <a16:creationId xmlns:a16="http://schemas.microsoft.com/office/drawing/2014/main" id="{A3D9B37B-115E-44F9-E5C5-AA857CFCCE3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66346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664a8ff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81278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89302da6a_0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e89302da6a_0_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1949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89302da6a_0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e89302da6a_0_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GB" sz="1100" b="0" i="0" u="none" strike="noStrike" cap="none" dirty="0" smtClean="0">
                <a:solidFill>
                  <a:srgbClr val="000000"/>
                </a:solidFill>
                <a:effectLst/>
                <a:latin typeface="Arial"/>
                <a:ea typeface="Arial"/>
                <a:cs typeface="Arial"/>
                <a:sym typeface="Arial"/>
              </a:rPr>
              <a:t>Who we</a:t>
            </a:r>
            <a:r>
              <a:rPr lang="en-GB" sz="1100" b="0" i="0" u="none" strike="noStrike" cap="none" baseline="0" dirty="0" smtClean="0">
                <a:solidFill>
                  <a:srgbClr val="000000"/>
                </a:solidFill>
                <a:effectLst/>
                <a:latin typeface="Arial"/>
                <a:ea typeface="Arial"/>
                <a:cs typeface="Arial"/>
                <a:sym typeface="Arial"/>
              </a:rPr>
              <a:t> are: </a:t>
            </a:r>
          </a:p>
          <a:p>
            <a:pPr marL="158750" indent="0">
              <a:buNone/>
            </a:pPr>
            <a:endParaRPr lang="en-GB" sz="1100" b="0" i="0" u="none" strike="noStrike" cap="none" baseline="0" dirty="0" smtClean="0">
              <a:solidFill>
                <a:srgbClr val="000000"/>
              </a:solidFill>
              <a:effectLst/>
              <a:latin typeface="Arial"/>
              <a:ea typeface="Arial"/>
              <a:cs typeface="Arial"/>
              <a:sym typeface="Arial"/>
            </a:endParaRPr>
          </a:p>
          <a:p>
            <a:pPr marL="158750" indent="0">
              <a:buNone/>
            </a:pPr>
            <a:r>
              <a:rPr lang="en-GB" sz="1100" b="0" i="0" u="none" strike="noStrike" cap="none" dirty="0" smtClean="0">
                <a:solidFill>
                  <a:srgbClr val="000000"/>
                </a:solidFill>
                <a:effectLst/>
                <a:latin typeface="Arial"/>
                <a:ea typeface="Arial"/>
                <a:cs typeface="Arial"/>
                <a:sym typeface="Arial"/>
              </a:rPr>
              <a:t>Our </a:t>
            </a:r>
            <a:r>
              <a:rPr lang="en-GB" sz="1100" b="0" i="0" u="none" strike="noStrike" cap="none" dirty="0">
                <a:solidFill>
                  <a:srgbClr val="000000"/>
                </a:solidFill>
                <a:effectLst/>
                <a:latin typeface="Arial"/>
                <a:ea typeface="Arial"/>
                <a:cs typeface="Arial"/>
                <a:sym typeface="Arial"/>
              </a:rPr>
              <a:t>mission is to improve the mental health and wellbeing of teachers and education staff. We believe that better mental health leads to better education</a:t>
            </a:r>
            <a:r>
              <a:rPr lang="en-GB" sz="1100" b="0" i="0" u="none" strike="noStrike" cap="none" dirty="0" smtClean="0">
                <a:solidFill>
                  <a:srgbClr val="000000"/>
                </a:solidFill>
                <a:effectLst/>
                <a:latin typeface="Arial"/>
                <a:ea typeface="Arial"/>
                <a:cs typeface="Arial"/>
                <a:sym typeface="Arial"/>
              </a:rPr>
              <a:t>.</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We support individuals and help schools, colleges and universities to improve the mental health and wellbeing of their staff. We also carry out research and advocate for changes in Government policy for the benefit of the education workforce. </a:t>
            </a:r>
            <a:endParaRPr lang="en-GB" sz="1100" b="0" i="0" u="none" strike="noStrike" cap="none" dirty="0" smtClean="0">
              <a:solidFill>
                <a:srgbClr val="000000"/>
              </a:solidFill>
              <a:effectLst/>
              <a:latin typeface="Arial"/>
              <a:ea typeface="Arial"/>
              <a:cs typeface="Arial"/>
              <a:sym typeface="Arial"/>
            </a:endParaRPr>
          </a:p>
          <a:p>
            <a:pPr marL="158750" indent="0">
              <a:buNone/>
            </a:pPr>
            <a:endParaRPr lang="en-GB"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3989400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GB"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97658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e9d4ce0cb7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e9d4ce0cb7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100" b="0" i="0" u="none" strike="noStrike" cap="none" dirty="0">
                <a:solidFill>
                  <a:srgbClr val="000000"/>
                </a:solidFill>
                <a:effectLst/>
                <a:latin typeface="Arial"/>
                <a:ea typeface="Arial"/>
                <a:cs typeface="Arial"/>
                <a:sym typeface="Arial"/>
              </a:rPr>
              <a:t>Our</a:t>
            </a:r>
            <a:r>
              <a:rPr lang="en-GB" sz="1100" b="0" i="0" u="none" strike="noStrike" cap="none" baseline="0" dirty="0">
                <a:solidFill>
                  <a:srgbClr val="000000"/>
                </a:solidFill>
                <a:effectLst/>
                <a:latin typeface="Arial"/>
                <a:ea typeface="Arial"/>
                <a:cs typeface="Arial"/>
                <a:sym typeface="Arial"/>
              </a:rPr>
              <a:t> helpline is</a:t>
            </a:r>
            <a:r>
              <a:rPr lang="en-GB" sz="1100" b="0" i="0" u="none" strike="noStrike" cap="none" dirty="0">
                <a:solidFill>
                  <a:srgbClr val="000000"/>
                </a:solidFill>
                <a:effectLst/>
                <a:latin typeface="Arial"/>
                <a:ea typeface="Arial"/>
                <a:cs typeface="Arial"/>
                <a:sym typeface="Arial"/>
              </a:rPr>
              <a:t> available for everyone working in education, including teachers, support staff, lecturers, administrators and teaching assistants. Our</a:t>
            </a:r>
            <a:r>
              <a:rPr lang="en-GB" sz="1100" b="0" i="0" u="none" strike="noStrike" cap="none" baseline="0" dirty="0">
                <a:solidFill>
                  <a:srgbClr val="000000"/>
                </a:solidFill>
                <a:effectLst/>
                <a:latin typeface="Arial"/>
                <a:ea typeface="Arial"/>
                <a:cs typeface="Arial"/>
                <a:sym typeface="Arial"/>
              </a:rPr>
              <a:t> </a:t>
            </a:r>
            <a:r>
              <a:rPr lang="en-GB" sz="1100" b="0" i="0" u="none" strike="noStrike" cap="none" dirty="0">
                <a:solidFill>
                  <a:srgbClr val="000000"/>
                </a:solidFill>
                <a:effectLst/>
                <a:latin typeface="Arial"/>
                <a:ea typeface="Arial"/>
                <a:cs typeface="Arial"/>
                <a:sym typeface="Arial"/>
              </a:rPr>
              <a:t>helpline offers immediate, emotional</a:t>
            </a:r>
            <a:r>
              <a:rPr lang="en-GB" sz="1100" b="0" i="0" u="none" strike="noStrike" cap="none" baseline="0" dirty="0">
                <a:solidFill>
                  <a:srgbClr val="000000"/>
                </a:solidFill>
                <a:effectLst/>
                <a:latin typeface="Arial"/>
                <a:ea typeface="Arial"/>
                <a:cs typeface="Arial"/>
                <a:sym typeface="Arial"/>
              </a:rPr>
              <a:t> support.</a:t>
            </a:r>
            <a:endParaRPr dirty="0"/>
          </a:p>
        </p:txBody>
      </p:sp>
    </p:spTree>
    <p:extLst>
      <p:ext uri="{BB962C8B-B14F-4D97-AF65-F5344CB8AC3E}">
        <p14:creationId xmlns:p14="http://schemas.microsoft.com/office/powerpoint/2010/main" val="409432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e9d4ce0cb7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e9d4ce0cb7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69734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e9d4ce0cb7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e9d4ce0cb7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100" b="0" i="0" u="none" strike="noStrike" cap="none" dirty="0">
                <a:solidFill>
                  <a:srgbClr val="000000"/>
                </a:solidFill>
                <a:effectLst/>
                <a:latin typeface="Arial"/>
                <a:ea typeface="Arial"/>
                <a:cs typeface="Arial"/>
                <a:sym typeface="Arial"/>
              </a:rPr>
              <a:t>We also</a:t>
            </a:r>
            <a:r>
              <a:rPr lang="en-GB" sz="1100" b="0" i="0" u="none" strike="noStrike" cap="none" baseline="0" dirty="0">
                <a:solidFill>
                  <a:srgbClr val="000000"/>
                </a:solidFill>
                <a:effectLst/>
                <a:latin typeface="Arial"/>
                <a:ea typeface="Arial"/>
                <a:cs typeface="Arial"/>
                <a:sym typeface="Arial"/>
              </a:rPr>
              <a:t> have </a:t>
            </a:r>
            <a:r>
              <a:rPr lang="en-GB" sz="1100" b="0" i="0" u="none" strike="noStrike" cap="none" baseline="0" dirty="0" smtClean="0">
                <a:solidFill>
                  <a:srgbClr val="000000"/>
                </a:solidFill>
                <a:effectLst/>
                <a:latin typeface="Arial"/>
                <a:ea typeface="Arial"/>
                <a:cs typeface="Arial"/>
                <a:sym typeface="Arial"/>
              </a:rPr>
              <a:t>a great </a:t>
            </a:r>
            <a:r>
              <a:rPr lang="en-GB" sz="1100" b="0" i="0" u="none" strike="noStrike" cap="none" baseline="0" dirty="0">
                <a:solidFill>
                  <a:srgbClr val="000000"/>
                </a:solidFill>
                <a:effectLst/>
                <a:latin typeface="Arial"/>
                <a:ea typeface="Arial"/>
                <a:cs typeface="Arial"/>
                <a:sym typeface="Arial"/>
              </a:rPr>
              <a:t>bunch of resources available online – a great starting point for education staff and teachers who are not quite ready to use and call our helpline service, but want to receive mental health support.</a:t>
            </a:r>
          </a:p>
          <a:p>
            <a:pPr marL="0" lvl="0" indent="0" algn="l" rtl="0">
              <a:spcBef>
                <a:spcPts val="0"/>
              </a:spcBef>
              <a:spcAft>
                <a:spcPts val="0"/>
              </a:spcAft>
              <a:buNone/>
            </a:pPr>
            <a:endParaRPr lang="en-GB" sz="1100" b="0" i="0" u="none" strike="noStrike" cap="none" baseline="0" dirty="0">
              <a:solidFill>
                <a:srgbClr val="000000"/>
              </a:solidFill>
              <a:effectLst/>
              <a:latin typeface="Arial"/>
              <a:ea typeface="Arial"/>
              <a:cs typeface="Arial"/>
              <a:sym typeface="Arial"/>
            </a:endParaRPr>
          </a:p>
          <a:p>
            <a:pPr marL="0" lvl="0" indent="0" algn="l" rtl="0">
              <a:spcBef>
                <a:spcPts val="0"/>
              </a:spcBef>
              <a:spcAft>
                <a:spcPts val="0"/>
              </a:spcAft>
              <a:buNone/>
            </a:pPr>
            <a:r>
              <a:rPr lang="en-GB" sz="1100" b="0" i="0" u="none" strike="noStrike" cap="none" baseline="0" dirty="0">
                <a:solidFill>
                  <a:srgbClr val="000000"/>
                </a:solidFill>
                <a:effectLst/>
                <a:latin typeface="Arial"/>
                <a:ea typeface="Arial"/>
                <a:cs typeface="Arial"/>
                <a:sym typeface="Arial"/>
              </a:rPr>
              <a:t>We also have articles, videos and guides to help </a:t>
            </a:r>
            <a:r>
              <a:rPr lang="en-GB" sz="1100" b="0" i="0" u="none" strike="noStrike" cap="none" dirty="0">
                <a:solidFill>
                  <a:srgbClr val="000000"/>
                </a:solidFill>
                <a:effectLst/>
                <a:latin typeface="Arial"/>
                <a:ea typeface="Arial"/>
                <a:cs typeface="Arial"/>
                <a:sym typeface="Arial"/>
              </a:rPr>
              <a:t>your organisation with mental health and wellbeing. </a:t>
            </a:r>
          </a:p>
          <a:p>
            <a:pPr marL="0" lvl="0" indent="0" algn="l" rtl="0">
              <a:spcBef>
                <a:spcPts val="0"/>
              </a:spcBef>
              <a:spcAft>
                <a:spcPts val="0"/>
              </a:spcAft>
              <a:buNone/>
            </a:pPr>
            <a:endParaRPr lang="en-GB"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r>
              <a:rPr lang="en-GB" sz="1100" b="0" i="0" u="none" strike="noStrike" cap="none" dirty="0">
                <a:solidFill>
                  <a:srgbClr val="000000"/>
                </a:solidFill>
                <a:effectLst/>
                <a:latin typeface="Arial"/>
                <a:ea typeface="Arial"/>
                <a:cs typeface="Arial"/>
                <a:sym typeface="Arial"/>
              </a:rPr>
              <a:t>Access</a:t>
            </a:r>
            <a:r>
              <a:rPr lang="en-GB" sz="1100" b="0" i="0" u="none" strike="noStrike" cap="none" baseline="0" dirty="0">
                <a:solidFill>
                  <a:srgbClr val="000000"/>
                </a:solidFill>
                <a:effectLst/>
                <a:latin typeface="Arial"/>
                <a:ea typeface="Arial"/>
                <a:cs typeface="Arial"/>
                <a:sym typeface="Arial"/>
              </a:rPr>
              <a:t> our resources on our website: educationsupport.org.uk/resources. </a:t>
            </a:r>
            <a:endParaRPr lang="en-GB" sz="1100" b="0" i="0" u="none" strike="noStrike" cap="none" baseline="0" dirty="0" smtClean="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871580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e9d4ce0cb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e9d4ce0cb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Please visi</a:t>
            </a:r>
            <a:r>
              <a:rPr lang="en-GB" baseline="0" dirty="0"/>
              <a:t>t our website: educationsupport.org.uk</a:t>
            </a:r>
            <a:endParaRPr dirty="0"/>
          </a:p>
        </p:txBody>
      </p:sp>
    </p:spTree>
    <p:extLst>
      <p:ext uri="{BB962C8B-B14F-4D97-AF65-F5344CB8AC3E}">
        <p14:creationId xmlns:p14="http://schemas.microsoft.com/office/powerpoint/2010/main" val="965120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e89302da6a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e89302da6a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aseline="0" dirty="0" smtClean="0"/>
              <a:t>We </a:t>
            </a:r>
            <a:r>
              <a:rPr lang="en-GB" baseline="0" dirty="0"/>
              <a:t>are a charity, and we are always grateful to anybody who is able to donate or support us with fundraising.</a:t>
            </a:r>
          </a:p>
          <a:p>
            <a:pPr marL="0" lvl="0" indent="0" algn="l" rtl="0">
              <a:spcBef>
                <a:spcPts val="0"/>
              </a:spcBef>
              <a:spcAft>
                <a:spcPts val="0"/>
              </a:spcAft>
              <a:buNone/>
            </a:pPr>
            <a:endParaRPr lang="en-GB" baseline="0" dirty="0"/>
          </a:p>
          <a:p>
            <a:pPr marL="0" lvl="0" indent="0" algn="l" rtl="0">
              <a:spcBef>
                <a:spcPts val="0"/>
              </a:spcBef>
              <a:spcAft>
                <a:spcPts val="0"/>
              </a:spcAft>
              <a:buNone/>
            </a:pPr>
            <a:r>
              <a:rPr lang="en-GB" dirty="0"/>
              <a:t>For</a:t>
            </a:r>
            <a:r>
              <a:rPr lang="en-GB" baseline="0" dirty="0"/>
              <a:t> information on how to get involved – whether that be to fundraise/donate or get involved in any other way, please visit our </a:t>
            </a:r>
            <a:r>
              <a:rPr lang="en-GB" baseline="0" dirty="0" smtClean="0"/>
              <a:t>website.</a:t>
            </a:r>
            <a:endParaRPr dirty="0"/>
          </a:p>
        </p:txBody>
      </p:sp>
    </p:spTree>
    <p:extLst>
      <p:ext uri="{BB962C8B-B14F-4D97-AF65-F5344CB8AC3E}">
        <p14:creationId xmlns:p14="http://schemas.microsoft.com/office/powerpoint/2010/main" val="3053987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ayout - Blank" type="title">
  <p:cSld name="TITLE">
    <p:spTree>
      <p:nvGrpSpPr>
        <p:cNvPr id="1" name="Shape 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ayout - Calm Teal">
  <p:cSld name="TITLE_3_1_2">
    <p:spTree>
      <p:nvGrpSpPr>
        <p:cNvPr id="1" name="Shape 16"/>
        <p:cNvGrpSpPr/>
        <p:nvPr/>
      </p:nvGrpSpPr>
      <p:grpSpPr>
        <a:xfrm>
          <a:off x="0" y="0"/>
          <a:ext cx="0" cy="0"/>
          <a:chOff x="0" y="0"/>
          <a:chExt cx="0" cy="0"/>
        </a:xfrm>
      </p:grpSpPr>
      <p:sp>
        <p:nvSpPr>
          <p:cNvPr id="17" name="Google Shape;17;p5"/>
          <p:cNvSpPr/>
          <p:nvPr/>
        </p:nvSpPr>
        <p:spPr>
          <a:xfrm>
            <a:off x="0" y="0"/>
            <a:ext cx="9144000" cy="5143500"/>
          </a:xfrm>
          <a:prstGeom prst="rect">
            <a:avLst/>
          </a:prstGeom>
          <a:solidFill>
            <a:srgbClr val="E6F6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 name="Google Shape;18;p5"/>
          <p:cNvPicPr preferRelativeResize="0"/>
          <p:nvPr/>
        </p:nvPicPr>
        <p:blipFill>
          <a:blip r:embed="rId2">
            <a:alphaModFix/>
          </a:blip>
          <a:stretch>
            <a:fillRect/>
          </a:stretch>
        </p:blipFill>
        <p:spPr>
          <a:xfrm>
            <a:off x="221000" y="4702250"/>
            <a:ext cx="291450" cy="1943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ayout - Bold Blue">
  <p:cSld name="TITLE_3_1_1">
    <p:spTree>
      <p:nvGrpSpPr>
        <p:cNvPr id="1" name="Shape 21"/>
        <p:cNvGrpSpPr/>
        <p:nvPr/>
      </p:nvGrpSpPr>
      <p:grpSpPr>
        <a:xfrm>
          <a:off x="0" y="0"/>
          <a:ext cx="0" cy="0"/>
          <a:chOff x="0" y="0"/>
          <a:chExt cx="0" cy="0"/>
        </a:xfrm>
      </p:grpSpPr>
      <p:sp>
        <p:nvSpPr>
          <p:cNvPr id="22" name="Google Shape;22;p6"/>
          <p:cNvSpPr/>
          <p:nvPr/>
        </p:nvSpPr>
        <p:spPr>
          <a:xfrm>
            <a:off x="0" y="0"/>
            <a:ext cx="9144000" cy="5143500"/>
          </a:xfrm>
          <a:prstGeom prst="rect">
            <a:avLst/>
          </a:prstGeom>
          <a:solidFill>
            <a:srgbClr val="0047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3" name="Google Shape;23;p6"/>
          <p:cNvPicPr preferRelativeResize="0"/>
          <p:nvPr/>
        </p:nvPicPr>
        <p:blipFill rotWithShape="1">
          <a:blip r:embed="rId2">
            <a:alphaModFix/>
          </a:blip>
          <a:srcRect/>
          <a:stretch/>
        </p:blipFill>
        <p:spPr>
          <a:xfrm>
            <a:off x="221000" y="4702250"/>
            <a:ext cx="291450" cy="1943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Layout - Bold Red">
  <p:cSld name="TITLE_3_1_1_2_1">
    <p:spTree>
      <p:nvGrpSpPr>
        <p:cNvPr id="1" name="Shape 31"/>
        <p:cNvGrpSpPr/>
        <p:nvPr/>
      </p:nvGrpSpPr>
      <p:grpSpPr>
        <a:xfrm>
          <a:off x="0" y="0"/>
          <a:ext cx="0" cy="0"/>
          <a:chOff x="0" y="0"/>
          <a:chExt cx="0" cy="0"/>
        </a:xfrm>
      </p:grpSpPr>
      <p:sp>
        <p:nvSpPr>
          <p:cNvPr id="32" name="Google Shape;32;p8"/>
          <p:cNvSpPr/>
          <p:nvPr userDrawn="1"/>
        </p:nvSpPr>
        <p:spPr>
          <a:xfrm>
            <a:off x="0" y="0"/>
            <a:ext cx="9144000" cy="5143500"/>
          </a:xfrm>
          <a:prstGeom prst="rect">
            <a:avLst/>
          </a:prstGeom>
          <a:solidFill>
            <a:srgbClr val="BC43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3" name="Google Shape;33;p8"/>
          <p:cNvPicPr preferRelativeResize="0"/>
          <p:nvPr/>
        </p:nvPicPr>
        <p:blipFill rotWithShape="1">
          <a:blip r:embed="rId2">
            <a:alphaModFix/>
          </a:blip>
          <a:srcRect/>
          <a:stretch/>
        </p:blipFill>
        <p:spPr>
          <a:xfrm>
            <a:off x="221000" y="4702250"/>
            <a:ext cx="291450" cy="1943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ayout - Calm Red">
  <p:cSld name="TITLE_3_1_1_2_1_1">
    <p:spTree>
      <p:nvGrpSpPr>
        <p:cNvPr id="1" name="Shape 36"/>
        <p:cNvGrpSpPr/>
        <p:nvPr/>
      </p:nvGrpSpPr>
      <p:grpSpPr>
        <a:xfrm>
          <a:off x="0" y="0"/>
          <a:ext cx="0" cy="0"/>
          <a:chOff x="0" y="0"/>
          <a:chExt cx="0" cy="0"/>
        </a:xfrm>
      </p:grpSpPr>
      <p:sp>
        <p:nvSpPr>
          <p:cNvPr id="37" name="Google Shape;37;p9"/>
          <p:cNvSpPr/>
          <p:nvPr/>
        </p:nvSpPr>
        <p:spPr>
          <a:xfrm>
            <a:off x="0" y="0"/>
            <a:ext cx="9144000" cy="5143500"/>
          </a:xfrm>
          <a:prstGeom prst="rect">
            <a:avLst/>
          </a:prstGeom>
          <a:solidFill>
            <a:srgbClr val="FFEB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8" name="Google Shape;38;p9"/>
          <p:cNvPicPr preferRelativeResize="0"/>
          <p:nvPr/>
        </p:nvPicPr>
        <p:blipFill rotWithShape="1">
          <a:blip r:embed="rId2">
            <a:alphaModFix/>
          </a:blip>
          <a:srcRect/>
          <a:stretch/>
        </p:blipFill>
        <p:spPr>
          <a:xfrm>
            <a:off x="221000" y="4702250"/>
            <a:ext cx="291450" cy="1943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Layout - Bold Orange">
  <p:cSld name="TITLE_3_1_1_2_1_1_1">
    <p:spTree>
      <p:nvGrpSpPr>
        <p:cNvPr id="1" name="Shape 41"/>
        <p:cNvGrpSpPr/>
        <p:nvPr/>
      </p:nvGrpSpPr>
      <p:grpSpPr>
        <a:xfrm>
          <a:off x="0" y="0"/>
          <a:ext cx="0" cy="0"/>
          <a:chOff x="0" y="0"/>
          <a:chExt cx="0" cy="0"/>
        </a:xfrm>
      </p:grpSpPr>
      <p:sp>
        <p:nvSpPr>
          <p:cNvPr id="42" name="Google Shape;42;p10"/>
          <p:cNvSpPr/>
          <p:nvPr/>
        </p:nvSpPr>
        <p:spPr>
          <a:xfrm>
            <a:off x="0" y="0"/>
            <a:ext cx="9144000" cy="5143500"/>
          </a:xfrm>
          <a:prstGeom prst="rect">
            <a:avLst/>
          </a:prstGeom>
          <a:solidFill>
            <a:srgbClr val="F275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3" name="Google Shape;43;p10"/>
          <p:cNvPicPr preferRelativeResize="0"/>
          <p:nvPr/>
        </p:nvPicPr>
        <p:blipFill rotWithShape="1">
          <a:blip r:embed="rId2">
            <a:alphaModFix/>
          </a:blip>
          <a:srcRect/>
          <a:stretch/>
        </p:blipFill>
        <p:spPr>
          <a:xfrm>
            <a:off x="221000" y="4702250"/>
            <a:ext cx="291450" cy="1943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Layout - Calm Orange">
  <p:cSld name="TITLE_3_1_1_2_1_1_1_1">
    <p:spTree>
      <p:nvGrpSpPr>
        <p:cNvPr id="1" name="Shape 46"/>
        <p:cNvGrpSpPr/>
        <p:nvPr/>
      </p:nvGrpSpPr>
      <p:grpSpPr>
        <a:xfrm>
          <a:off x="0" y="0"/>
          <a:ext cx="0" cy="0"/>
          <a:chOff x="0" y="0"/>
          <a:chExt cx="0" cy="0"/>
        </a:xfrm>
      </p:grpSpPr>
      <p:sp>
        <p:nvSpPr>
          <p:cNvPr id="47" name="Google Shape;47;p11"/>
          <p:cNvSpPr/>
          <p:nvPr/>
        </p:nvSpPr>
        <p:spPr>
          <a:xfrm>
            <a:off x="0" y="0"/>
            <a:ext cx="9144000" cy="5143500"/>
          </a:xfrm>
          <a:prstGeom prst="rect">
            <a:avLst/>
          </a:prstGeom>
          <a:solidFill>
            <a:srgbClr val="FFE7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8" name="Google Shape;48;p11"/>
          <p:cNvPicPr preferRelativeResize="0"/>
          <p:nvPr/>
        </p:nvPicPr>
        <p:blipFill rotWithShape="1">
          <a:blip r:embed="rId2">
            <a:alphaModFix/>
          </a:blip>
          <a:srcRect/>
          <a:stretch/>
        </p:blipFill>
        <p:spPr>
          <a:xfrm>
            <a:off x="221000" y="4702250"/>
            <a:ext cx="291450" cy="1943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Layout - Bold Yellow">
  <p:cSld name="TITLE_3_1_1_2_1_1_1_1_1">
    <p:spTree>
      <p:nvGrpSpPr>
        <p:cNvPr id="1" name="Shape 51"/>
        <p:cNvGrpSpPr/>
        <p:nvPr/>
      </p:nvGrpSpPr>
      <p:grpSpPr>
        <a:xfrm>
          <a:off x="0" y="0"/>
          <a:ext cx="0" cy="0"/>
          <a:chOff x="0" y="0"/>
          <a:chExt cx="0" cy="0"/>
        </a:xfrm>
      </p:grpSpPr>
      <p:sp>
        <p:nvSpPr>
          <p:cNvPr id="52" name="Google Shape;52;p12"/>
          <p:cNvSpPr/>
          <p:nvPr/>
        </p:nvSpPr>
        <p:spPr>
          <a:xfrm>
            <a:off x="0" y="0"/>
            <a:ext cx="9144000" cy="5143500"/>
          </a:xfrm>
          <a:prstGeom prst="rect">
            <a:avLst/>
          </a:prstGeom>
          <a:solidFill>
            <a:srgbClr val="FBE7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3" name="Google Shape;53;p12"/>
          <p:cNvPicPr preferRelativeResize="0"/>
          <p:nvPr/>
        </p:nvPicPr>
        <p:blipFill rotWithShape="1">
          <a:blip r:embed="rId2">
            <a:alphaModFix/>
          </a:blip>
          <a:srcRect/>
          <a:stretch/>
        </p:blipFill>
        <p:spPr>
          <a:xfrm>
            <a:off x="221000" y="4702250"/>
            <a:ext cx="291450" cy="1943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Layout - Calm Blue">
  <p:cSld name="Layout - Calm Blue">
    <p:spTree>
      <p:nvGrpSpPr>
        <p:cNvPr id="1" name="Shape 26"/>
        <p:cNvGrpSpPr/>
        <p:nvPr/>
      </p:nvGrpSpPr>
      <p:grpSpPr>
        <a:xfrm>
          <a:off x="0" y="0"/>
          <a:ext cx="0" cy="0"/>
          <a:chOff x="0" y="0"/>
          <a:chExt cx="0" cy="0"/>
        </a:xfrm>
      </p:grpSpPr>
      <p:sp>
        <p:nvSpPr>
          <p:cNvPr id="27" name="Google Shape;27;p7"/>
          <p:cNvSpPr/>
          <p:nvPr/>
        </p:nvSpPr>
        <p:spPr>
          <a:xfrm>
            <a:off x="0" y="0"/>
            <a:ext cx="9144000" cy="5143500"/>
          </a:xfrm>
          <a:prstGeom prst="rect">
            <a:avLst/>
          </a:prstGeom>
          <a:solidFill>
            <a:srgbClr val="DFE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49607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4" r:id="rId4"/>
    <p:sldLayoutId id="2147483655" r:id="rId5"/>
    <p:sldLayoutId id="2147483656" r:id="rId6"/>
    <p:sldLayoutId id="2147483657" r:id="rId7"/>
    <p:sldLayoutId id="2147483658" r:id="rId8"/>
    <p:sldLayoutId id="2147483661"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23.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9.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20.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0.pn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29.jpg"/><Relationship Id="rId5" Type="http://schemas.openxmlformats.org/officeDocument/2006/relationships/image" Target="../media/image9.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1.jp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a:extLst>
            <a:ext uri="{FF2B5EF4-FFF2-40B4-BE49-F238E27FC236}">
              <a16:creationId xmlns:a16="http://schemas.microsoft.com/office/drawing/2014/main" id="{B24E7D42-72E1-61DA-8E79-9290FA925DEF}"/>
            </a:ext>
          </a:extLst>
        </p:cNvPr>
        <p:cNvGrpSpPr/>
        <p:nvPr/>
      </p:nvGrpSpPr>
      <p:grpSpPr>
        <a:xfrm>
          <a:off x="0" y="0"/>
          <a:ext cx="0" cy="0"/>
          <a:chOff x="0" y="0"/>
          <a:chExt cx="0" cy="0"/>
        </a:xfrm>
      </p:grpSpPr>
      <p:sp>
        <p:nvSpPr>
          <p:cNvPr id="65" name="Google Shape;65;p14">
            <a:extLst>
              <a:ext uri="{FF2B5EF4-FFF2-40B4-BE49-F238E27FC236}">
                <a16:creationId xmlns:a16="http://schemas.microsoft.com/office/drawing/2014/main" id="{E000E94E-1270-2830-7BAF-F770D9AD4C9A}"/>
              </a:ext>
            </a:extLst>
          </p:cNvPr>
          <p:cNvSpPr/>
          <p:nvPr/>
        </p:nvSpPr>
        <p:spPr>
          <a:xfrm>
            <a:off x="-21750" y="0"/>
            <a:ext cx="9187500" cy="5148300"/>
          </a:xfrm>
          <a:prstGeom prst="rect">
            <a:avLst/>
          </a:prstGeom>
          <a:solidFill>
            <a:srgbClr val="DFEF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6" name="Google Shape;66;p14">
            <a:extLst>
              <a:ext uri="{FF2B5EF4-FFF2-40B4-BE49-F238E27FC236}">
                <a16:creationId xmlns:a16="http://schemas.microsoft.com/office/drawing/2014/main" id="{FF435A16-3B1C-7475-CBD3-959D57B8CD89}"/>
              </a:ext>
            </a:extLst>
          </p:cNvPr>
          <p:cNvPicPr preferRelativeResize="0"/>
          <p:nvPr/>
        </p:nvPicPr>
        <p:blipFill rotWithShape="1">
          <a:blip r:embed="rId3">
            <a:alphaModFix/>
          </a:blip>
          <a:srcRect b="10"/>
          <a:stretch/>
        </p:blipFill>
        <p:spPr>
          <a:xfrm>
            <a:off x="1057300" y="2434380"/>
            <a:ext cx="2423654" cy="270841"/>
          </a:xfrm>
          <a:prstGeom prst="rect">
            <a:avLst/>
          </a:prstGeom>
          <a:noFill/>
          <a:ln>
            <a:noFill/>
          </a:ln>
        </p:spPr>
      </p:pic>
      <p:pic>
        <p:nvPicPr>
          <p:cNvPr id="67" name="Google Shape;67;p14">
            <a:extLst>
              <a:ext uri="{FF2B5EF4-FFF2-40B4-BE49-F238E27FC236}">
                <a16:creationId xmlns:a16="http://schemas.microsoft.com/office/drawing/2014/main" id="{01A05E84-8E13-0BA4-7BDA-1A754EFC817F}"/>
              </a:ext>
            </a:extLst>
          </p:cNvPr>
          <p:cNvPicPr preferRelativeResize="0"/>
          <p:nvPr/>
        </p:nvPicPr>
        <p:blipFill rotWithShape="1">
          <a:blip r:embed="rId4">
            <a:alphaModFix/>
          </a:blip>
          <a:srcRect l="32331" t="1286" r="28643" b="1276"/>
          <a:stretch/>
        </p:blipFill>
        <p:spPr>
          <a:xfrm>
            <a:off x="5385448" y="152401"/>
            <a:ext cx="3442500" cy="4834800"/>
          </a:xfrm>
          <a:prstGeom prst="roundRect">
            <a:avLst>
              <a:gd name="adj" fmla="val 8068"/>
            </a:avLst>
          </a:prstGeom>
          <a:noFill/>
          <a:ln>
            <a:noFill/>
          </a:ln>
        </p:spPr>
      </p:pic>
      <p:pic>
        <p:nvPicPr>
          <p:cNvPr id="68" name="Google Shape;68;p14">
            <a:extLst>
              <a:ext uri="{FF2B5EF4-FFF2-40B4-BE49-F238E27FC236}">
                <a16:creationId xmlns:a16="http://schemas.microsoft.com/office/drawing/2014/main" id="{221ADB32-666B-0650-77F4-E92AE5816FFA}"/>
              </a:ext>
            </a:extLst>
          </p:cNvPr>
          <p:cNvPicPr preferRelativeResize="0"/>
          <p:nvPr/>
        </p:nvPicPr>
        <p:blipFill>
          <a:blip r:embed="rId5">
            <a:alphaModFix/>
          </a:blip>
          <a:stretch>
            <a:fillRect/>
          </a:stretch>
        </p:blipFill>
        <p:spPr>
          <a:xfrm>
            <a:off x="362100" y="396200"/>
            <a:ext cx="695200" cy="212150"/>
          </a:xfrm>
          <a:prstGeom prst="rect">
            <a:avLst/>
          </a:prstGeom>
          <a:noFill/>
          <a:ln>
            <a:noFill/>
          </a:ln>
        </p:spPr>
      </p:pic>
      <p:sp>
        <p:nvSpPr>
          <p:cNvPr id="70" name="Google Shape;70;p14">
            <a:extLst>
              <a:ext uri="{FF2B5EF4-FFF2-40B4-BE49-F238E27FC236}">
                <a16:creationId xmlns:a16="http://schemas.microsoft.com/office/drawing/2014/main" id="{864E757B-CAFC-121E-CEF1-01E50B67E6AE}"/>
              </a:ext>
            </a:extLst>
          </p:cNvPr>
          <p:cNvSpPr txBox="1"/>
          <p:nvPr/>
        </p:nvSpPr>
        <p:spPr>
          <a:xfrm>
            <a:off x="362100" y="1182627"/>
            <a:ext cx="5023348" cy="1872300"/>
          </a:xfrm>
          <a:prstGeom prst="rect">
            <a:avLst/>
          </a:prstGeom>
          <a:noFill/>
          <a:ln>
            <a:noFill/>
          </a:ln>
        </p:spPr>
        <p:txBody>
          <a:bodyPr spcFirstLastPara="1" wrap="square" lIns="91425" tIns="0" rIns="91425" bIns="0" anchor="t" anchorCtr="0">
            <a:noAutofit/>
          </a:bodyPr>
          <a:lstStyle/>
          <a:p>
            <a:pPr marL="0" lvl="0" indent="0" algn="l" rtl="0">
              <a:lnSpc>
                <a:spcPct val="75000"/>
              </a:lnSpc>
              <a:spcBef>
                <a:spcPts val="0"/>
              </a:spcBef>
              <a:spcAft>
                <a:spcPts val="0"/>
              </a:spcAft>
              <a:buNone/>
            </a:pPr>
            <a:r>
              <a:rPr lang="en" sz="5600" b="1" dirty="0">
                <a:solidFill>
                  <a:schemeClr val="dk1"/>
                </a:solidFill>
                <a:latin typeface="Satoshi" pitchFamily="50" charset="0"/>
                <a:ea typeface="Helvetica Neue"/>
                <a:cs typeface="Helvetica Neue"/>
                <a:sym typeface="Helvetica Neue"/>
              </a:rPr>
              <a:t>Education </a:t>
            </a:r>
            <a:r>
              <a:rPr lang="en" sz="5600" b="1" dirty="0" smtClean="0">
                <a:solidFill>
                  <a:schemeClr val="dk1"/>
                </a:solidFill>
                <a:latin typeface="Satoshi" pitchFamily="50" charset="0"/>
                <a:ea typeface="Helvetica Neue"/>
                <a:cs typeface="Helvetica Neue"/>
                <a:sym typeface="Helvetica Neue"/>
              </a:rPr>
              <a:t>Support:</a:t>
            </a:r>
          </a:p>
          <a:p>
            <a:pPr marL="0" lvl="0" indent="0" algn="l" rtl="0">
              <a:lnSpc>
                <a:spcPct val="75000"/>
              </a:lnSpc>
              <a:spcBef>
                <a:spcPts val="0"/>
              </a:spcBef>
              <a:spcAft>
                <a:spcPts val="0"/>
              </a:spcAft>
              <a:buNone/>
            </a:pPr>
            <a:endParaRPr lang="en" sz="2000" b="1" dirty="0">
              <a:solidFill>
                <a:schemeClr val="dk1"/>
              </a:solidFill>
              <a:latin typeface="Satoshi" pitchFamily="50" charset="0"/>
              <a:ea typeface="Helvetica Neue"/>
              <a:cs typeface="Helvetica Neue"/>
              <a:sym typeface="Helvetica Neue"/>
            </a:endParaRPr>
          </a:p>
          <a:p>
            <a:pPr marL="0" lvl="0" indent="0" algn="l" rtl="0">
              <a:lnSpc>
                <a:spcPct val="75000"/>
              </a:lnSpc>
              <a:spcBef>
                <a:spcPts val="0"/>
              </a:spcBef>
              <a:spcAft>
                <a:spcPts val="0"/>
              </a:spcAft>
              <a:buNone/>
            </a:pPr>
            <a:endParaRPr lang="en" sz="4400" dirty="0" smtClean="0">
              <a:solidFill>
                <a:schemeClr val="dk1"/>
              </a:solidFill>
              <a:latin typeface="Satoshi" pitchFamily="50" charset="0"/>
              <a:ea typeface="Helvetica Neue"/>
              <a:cs typeface="Helvetica Neue"/>
              <a:sym typeface="Helvetica Neue"/>
            </a:endParaRPr>
          </a:p>
          <a:p>
            <a:pPr marL="0" lvl="0" indent="0" algn="l" rtl="0">
              <a:lnSpc>
                <a:spcPct val="75000"/>
              </a:lnSpc>
              <a:spcBef>
                <a:spcPts val="0"/>
              </a:spcBef>
              <a:spcAft>
                <a:spcPts val="0"/>
              </a:spcAft>
              <a:buNone/>
            </a:pPr>
            <a:r>
              <a:rPr lang="en" sz="4400" dirty="0" smtClean="0">
                <a:solidFill>
                  <a:schemeClr val="dk1"/>
                </a:solidFill>
                <a:latin typeface="Satoshi" pitchFamily="50" charset="0"/>
                <a:ea typeface="Helvetica Neue"/>
                <a:cs typeface="Helvetica Neue"/>
                <a:sym typeface="Helvetica Neue"/>
              </a:rPr>
              <a:t>Prioritising wellbeing as an ECT</a:t>
            </a:r>
          </a:p>
          <a:p>
            <a:pPr marL="0" lvl="0" indent="0" algn="l" rtl="0">
              <a:lnSpc>
                <a:spcPct val="75000"/>
              </a:lnSpc>
              <a:spcBef>
                <a:spcPts val="0"/>
              </a:spcBef>
              <a:spcAft>
                <a:spcPts val="0"/>
              </a:spcAft>
              <a:buNone/>
            </a:pPr>
            <a:endParaRPr lang="en" sz="5600" b="1" dirty="0">
              <a:solidFill>
                <a:schemeClr val="dk1"/>
              </a:solidFill>
              <a:latin typeface="Satoshi" pitchFamily="50" charset="0"/>
              <a:ea typeface="Helvetica Neue"/>
              <a:cs typeface="Helvetica Neue"/>
              <a:sym typeface="Helvetica Neue"/>
            </a:endParaRPr>
          </a:p>
          <a:p>
            <a:pPr marL="0" lvl="0" indent="0" algn="l" rtl="0">
              <a:lnSpc>
                <a:spcPct val="75000"/>
              </a:lnSpc>
              <a:spcBef>
                <a:spcPts val="0"/>
              </a:spcBef>
              <a:spcAft>
                <a:spcPts val="0"/>
              </a:spcAft>
              <a:buNone/>
            </a:pPr>
            <a:endParaRPr sz="5600" b="1" dirty="0">
              <a:solidFill>
                <a:schemeClr val="dk1"/>
              </a:solidFill>
              <a:latin typeface="Satoshi" pitchFamily="50" charset="0"/>
              <a:ea typeface="Helvetica Neue"/>
              <a:cs typeface="Helvetica Neue"/>
              <a:sym typeface="Helvetica Neue"/>
            </a:endParaRPr>
          </a:p>
        </p:txBody>
      </p:sp>
    </p:spTree>
    <p:extLst>
      <p:ext uri="{BB962C8B-B14F-4D97-AF65-F5344CB8AC3E}">
        <p14:creationId xmlns:p14="http://schemas.microsoft.com/office/powerpoint/2010/main" val="21278101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7" name="Google Shape;67;p14"/>
          <p:cNvPicPr preferRelativeResize="0"/>
          <p:nvPr/>
        </p:nvPicPr>
        <p:blipFill rotWithShape="1">
          <a:blip r:embed="rId3">
            <a:alphaModFix/>
          </a:blip>
          <a:srcRect l="32331" t="1286" r="28643" b="1276"/>
          <a:stretch/>
        </p:blipFill>
        <p:spPr>
          <a:xfrm>
            <a:off x="5336287" y="125781"/>
            <a:ext cx="3442500" cy="4834800"/>
          </a:xfrm>
          <a:prstGeom prst="roundRect">
            <a:avLst>
              <a:gd name="adj" fmla="val 8068"/>
            </a:avLst>
          </a:prstGeom>
          <a:noFill/>
          <a:ln>
            <a:noFill/>
          </a:ln>
        </p:spPr>
      </p:pic>
      <p:pic>
        <p:nvPicPr>
          <p:cNvPr id="68" name="Google Shape;68;p14"/>
          <p:cNvPicPr preferRelativeResize="0"/>
          <p:nvPr/>
        </p:nvPicPr>
        <p:blipFill>
          <a:blip r:embed="rId4">
            <a:alphaModFix/>
          </a:blip>
          <a:stretch>
            <a:fillRect/>
          </a:stretch>
        </p:blipFill>
        <p:spPr>
          <a:xfrm>
            <a:off x="362100" y="396200"/>
            <a:ext cx="695200" cy="212150"/>
          </a:xfrm>
          <a:prstGeom prst="rect">
            <a:avLst/>
          </a:prstGeom>
          <a:noFill/>
          <a:ln>
            <a:noFill/>
          </a:ln>
        </p:spPr>
      </p:pic>
      <p:sp>
        <p:nvSpPr>
          <p:cNvPr id="70" name="Google Shape;70;p14"/>
          <p:cNvSpPr txBox="1"/>
          <p:nvPr/>
        </p:nvSpPr>
        <p:spPr>
          <a:xfrm>
            <a:off x="-223872" y="1749635"/>
            <a:ext cx="5181619" cy="1872300"/>
          </a:xfrm>
          <a:prstGeom prst="rect">
            <a:avLst/>
          </a:prstGeom>
          <a:noFill/>
          <a:ln>
            <a:noFill/>
          </a:ln>
        </p:spPr>
        <p:txBody>
          <a:bodyPr spcFirstLastPara="1" wrap="square" lIns="91425" tIns="0" rIns="91425" bIns="0" anchor="t" anchorCtr="0">
            <a:noAutofit/>
          </a:bodyPr>
          <a:lstStyle/>
          <a:p>
            <a:pPr marL="0" lvl="0" indent="0" algn="ctr" rtl="0">
              <a:lnSpc>
                <a:spcPct val="75000"/>
              </a:lnSpc>
              <a:spcBef>
                <a:spcPts val="0"/>
              </a:spcBef>
              <a:spcAft>
                <a:spcPts val="0"/>
              </a:spcAft>
              <a:buNone/>
            </a:pPr>
            <a:r>
              <a:rPr lang="en-GB" sz="3200" b="1" dirty="0">
                <a:solidFill>
                  <a:schemeClr val="dk1"/>
                </a:solidFill>
                <a:latin typeface="Satoshi" pitchFamily="50" charset="0"/>
                <a:ea typeface="Helvetica Neue"/>
                <a:cs typeface="Helvetica Neue"/>
                <a:sym typeface="Helvetica Neue"/>
              </a:rPr>
              <a:t>Thank </a:t>
            </a:r>
            <a:r>
              <a:rPr lang="en-GB" sz="3200" b="1" dirty="0" smtClean="0">
                <a:solidFill>
                  <a:schemeClr val="dk1"/>
                </a:solidFill>
                <a:latin typeface="Satoshi" pitchFamily="50" charset="0"/>
                <a:ea typeface="Helvetica Neue"/>
                <a:cs typeface="Helvetica Neue"/>
                <a:sym typeface="Helvetica Neue"/>
              </a:rPr>
              <a:t>you</a:t>
            </a:r>
          </a:p>
          <a:p>
            <a:pPr marL="0" lvl="0" indent="0" algn="ctr" rtl="0">
              <a:lnSpc>
                <a:spcPct val="75000"/>
              </a:lnSpc>
              <a:spcBef>
                <a:spcPts val="0"/>
              </a:spcBef>
              <a:spcAft>
                <a:spcPts val="0"/>
              </a:spcAft>
              <a:buNone/>
            </a:pPr>
            <a:endParaRPr lang="en-GB" sz="3200" b="1" dirty="0" smtClean="0">
              <a:solidFill>
                <a:schemeClr val="dk1"/>
              </a:solidFill>
              <a:latin typeface="Satoshi" pitchFamily="50" charset="0"/>
              <a:ea typeface="Helvetica Neue"/>
              <a:cs typeface="Helvetica Neue"/>
              <a:sym typeface="Helvetica Neue"/>
            </a:endParaRPr>
          </a:p>
          <a:p>
            <a:pPr marL="0" lvl="0" indent="0" algn="ctr" rtl="0">
              <a:lnSpc>
                <a:spcPct val="75000"/>
              </a:lnSpc>
              <a:spcBef>
                <a:spcPts val="0"/>
              </a:spcBef>
              <a:spcAft>
                <a:spcPts val="0"/>
              </a:spcAft>
              <a:buNone/>
            </a:pPr>
            <a:r>
              <a:rPr lang="en-GB" sz="2400" b="1" dirty="0" smtClean="0">
                <a:solidFill>
                  <a:schemeClr val="dk1"/>
                </a:solidFill>
                <a:latin typeface="Satoshi" pitchFamily="50" charset="0"/>
                <a:ea typeface="Helvetica Neue"/>
                <a:cs typeface="Helvetica Neue"/>
                <a:sym typeface="Helvetica Neue"/>
              </a:rPr>
              <a:t>Enquiries@edsupport.org.uk</a:t>
            </a:r>
            <a:endParaRPr lang="en-GB" sz="2400" b="1" dirty="0">
              <a:solidFill>
                <a:schemeClr val="dk1"/>
              </a:solidFill>
              <a:latin typeface="Satoshi" pitchFamily="50" charset="0"/>
              <a:ea typeface="Helvetica Neue"/>
              <a:cs typeface="Helvetica Neue"/>
              <a:sym typeface="Helvetica Neue"/>
            </a:endParaRPr>
          </a:p>
          <a:p>
            <a:pPr marL="0" lvl="0" indent="0" algn="ctr" rtl="0">
              <a:lnSpc>
                <a:spcPct val="75000"/>
              </a:lnSpc>
              <a:spcBef>
                <a:spcPts val="0"/>
              </a:spcBef>
              <a:spcAft>
                <a:spcPts val="0"/>
              </a:spcAft>
              <a:buNone/>
            </a:pPr>
            <a:endParaRPr lang="en-GB" sz="3200" b="1" dirty="0">
              <a:solidFill>
                <a:schemeClr val="dk1"/>
              </a:solidFill>
              <a:latin typeface="Satoshi" pitchFamily="50" charset="0"/>
              <a:ea typeface="Helvetica Neue"/>
              <a:cs typeface="Helvetica Neue"/>
              <a:sym typeface="Helvetica Neue"/>
            </a:endParaRPr>
          </a:p>
        </p:txBody>
      </p:sp>
      <p:sp>
        <p:nvSpPr>
          <p:cNvPr id="7" name="Google Shape;70;p14"/>
          <p:cNvSpPr txBox="1"/>
          <p:nvPr/>
        </p:nvSpPr>
        <p:spPr>
          <a:xfrm>
            <a:off x="263783" y="4417134"/>
            <a:ext cx="5181619" cy="1872300"/>
          </a:xfrm>
          <a:prstGeom prst="rect">
            <a:avLst/>
          </a:prstGeom>
          <a:noFill/>
          <a:ln>
            <a:noFill/>
          </a:ln>
        </p:spPr>
        <p:txBody>
          <a:bodyPr spcFirstLastPara="1" wrap="square" lIns="91425" tIns="0" rIns="91425" bIns="0" anchor="t" anchorCtr="0">
            <a:noAutofit/>
          </a:bodyPr>
          <a:lstStyle/>
          <a:p>
            <a:pPr lvl="0">
              <a:lnSpc>
                <a:spcPct val="75000"/>
              </a:lnSpc>
            </a:pPr>
            <a:r>
              <a:rPr lang="en-GB" sz="1800" b="1" dirty="0">
                <a:solidFill>
                  <a:schemeClr val="dk1"/>
                </a:solidFill>
                <a:latin typeface="Satoshi" pitchFamily="50" charset="0"/>
                <a:ea typeface="Helvetica Neue"/>
                <a:cs typeface="Helvetica Neue"/>
                <a:sym typeface="Helvetica Neue"/>
              </a:rPr>
              <a:t>   educationsupport.org.uk</a:t>
            </a:r>
            <a:br>
              <a:rPr lang="en-GB" sz="1800" b="1" dirty="0">
                <a:solidFill>
                  <a:schemeClr val="dk1"/>
                </a:solidFill>
                <a:latin typeface="Satoshi" pitchFamily="50" charset="0"/>
                <a:ea typeface="Helvetica Neue"/>
                <a:cs typeface="Helvetica Neue"/>
                <a:sym typeface="Helvetica Neue"/>
              </a:rPr>
            </a:br>
            <a:r>
              <a:rPr lang="en-GB" sz="1800" b="1" dirty="0">
                <a:solidFill>
                  <a:schemeClr val="dk1"/>
                </a:solidFill>
                <a:latin typeface="Satoshi" pitchFamily="50" charset="0"/>
                <a:ea typeface="Helvetica Neue"/>
                <a:cs typeface="Helvetica Neue"/>
                <a:sym typeface="Helvetica Neue"/>
              </a:rPr>
              <a:t/>
            </a:r>
            <a:br>
              <a:rPr lang="en-GB" sz="1800" b="1" dirty="0">
                <a:solidFill>
                  <a:schemeClr val="dk1"/>
                </a:solidFill>
                <a:latin typeface="Satoshi" pitchFamily="50" charset="0"/>
                <a:ea typeface="Helvetica Neue"/>
                <a:cs typeface="Helvetica Neue"/>
                <a:sym typeface="Helvetica Neue"/>
              </a:rPr>
            </a:br>
            <a:r>
              <a:rPr lang="en-GB" sz="1800" b="1" dirty="0">
                <a:solidFill>
                  <a:schemeClr val="dk1"/>
                </a:solidFill>
                <a:latin typeface="Satoshi" pitchFamily="50" charset="0"/>
                <a:ea typeface="Helvetica Neue"/>
                <a:cs typeface="Helvetica Neue"/>
                <a:sym typeface="Helvetica Neue"/>
              </a:rPr>
              <a:t>   @</a:t>
            </a:r>
            <a:r>
              <a:rPr lang="en-GB" sz="1800" b="1" dirty="0" err="1">
                <a:solidFill>
                  <a:schemeClr val="dk1"/>
                </a:solidFill>
                <a:latin typeface="Satoshi" pitchFamily="50" charset="0"/>
                <a:ea typeface="Helvetica Neue"/>
                <a:cs typeface="Helvetica Neue"/>
                <a:sym typeface="Helvetica Neue"/>
              </a:rPr>
              <a:t>edsupportuk</a:t>
            </a:r>
            <a:endParaRPr sz="1800" b="1" dirty="0">
              <a:solidFill>
                <a:schemeClr val="dk1"/>
              </a:solidFill>
              <a:latin typeface="Satoshi" pitchFamily="50" charset="0"/>
              <a:ea typeface="Helvetica Neue"/>
              <a:cs typeface="Helvetica Neue"/>
              <a:sym typeface="Helvetica Neue"/>
            </a:endParaRPr>
          </a:p>
        </p:txBody>
      </p:sp>
      <p:pic>
        <p:nvPicPr>
          <p:cNvPr id="3" name="Picture 2"/>
          <p:cNvPicPr>
            <a:picLocks noChangeAspect="1"/>
          </p:cNvPicPr>
          <p:nvPr/>
        </p:nvPicPr>
        <p:blipFill>
          <a:blip r:embed="rId5"/>
          <a:stretch>
            <a:fillRect/>
          </a:stretch>
        </p:blipFill>
        <p:spPr>
          <a:xfrm>
            <a:off x="1581486" y="2907105"/>
            <a:ext cx="1570904" cy="1020742"/>
          </a:xfrm>
          <a:prstGeom prst="rect">
            <a:avLst/>
          </a:prstGeom>
        </p:spPr>
      </p:pic>
      <p:pic>
        <p:nvPicPr>
          <p:cNvPr id="1028" name="Picture 4" descr="Web Icon Logo PNG Vector (EPS) Free Downloa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808" y="4329535"/>
            <a:ext cx="315951" cy="3159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ocial media - Free social media icon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916" y="4733085"/>
            <a:ext cx="313843" cy="313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3321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193345" y="38472"/>
            <a:ext cx="968713" cy="492228"/>
          </a:xfrm>
          <a:prstGeom prst="rect">
            <a:avLst/>
          </a:prstGeom>
        </p:spPr>
      </p:pic>
      <p:pic>
        <p:nvPicPr>
          <p:cNvPr id="8" name="Picture 7"/>
          <p:cNvPicPr>
            <a:picLocks noChangeAspect="1"/>
          </p:cNvPicPr>
          <p:nvPr/>
        </p:nvPicPr>
        <p:blipFill>
          <a:blip r:embed="rId3"/>
          <a:stretch>
            <a:fillRect/>
          </a:stretch>
        </p:blipFill>
        <p:spPr>
          <a:xfrm>
            <a:off x="297745" y="121920"/>
            <a:ext cx="968713" cy="515460"/>
          </a:xfrm>
          <a:prstGeom prst="rect">
            <a:avLst/>
          </a:prstGeom>
        </p:spPr>
      </p:pic>
      <p:pic>
        <p:nvPicPr>
          <p:cNvPr id="6" name="Picture 5"/>
          <p:cNvPicPr>
            <a:picLocks noChangeAspect="1"/>
          </p:cNvPicPr>
          <p:nvPr/>
        </p:nvPicPr>
        <p:blipFill>
          <a:blip r:embed="rId4"/>
          <a:stretch>
            <a:fillRect/>
          </a:stretch>
        </p:blipFill>
        <p:spPr>
          <a:xfrm>
            <a:off x="4995479" y="0"/>
            <a:ext cx="4172289" cy="5143500"/>
          </a:xfrm>
          <a:prstGeom prst="rect">
            <a:avLst/>
          </a:prstGeom>
        </p:spPr>
      </p:pic>
      <p:sp>
        <p:nvSpPr>
          <p:cNvPr id="7" name="Google Shape;134;p22"/>
          <p:cNvSpPr txBox="1"/>
          <p:nvPr/>
        </p:nvSpPr>
        <p:spPr>
          <a:xfrm>
            <a:off x="297744" y="893446"/>
            <a:ext cx="5295900" cy="1638900"/>
          </a:xfrm>
          <a:prstGeom prst="rect">
            <a:avLst/>
          </a:prstGeom>
          <a:noFill/>
          <a:ln>
            <a:noFill/>
          </a:ln>
        </p:spPr>
        <p:txBody>
          <a:bodyPr spcFirstLastPara="1" wrap="square" lIns="91425" tIns="91425" rIns="91425" bIns="91425" anchor="t" anchorCtr="0">
            <a:noAutofit/>
          </a:bodyPr>
          <a:lstStyle/>
          <a:p>
            <a:pPr defTabSz="914378">
              <a:lnSpc>
                <a:spcPct val="85000"/>
              </a:lnSpc>
              <a:defRPr/>
            </a:pPr>
            <a:r>
              <a:rPr lang="en" sz="3800" dirty="0">
                <a:latin typeface="Satoshi" pitchFamily="50" charset="0"/>
                <a:ea typeface="Helvetica Neue"/>
                <a:cs typeface="Helvetica Neue"/>
                <a:sym typeface="Helvetica Neue"/>
              </a:rPr>
              <a:t>“Caring for myself is not self-indulgence,</a:t>
            </a:r>
            <a:r>
              <a:rPr lang="en-GB" sz="3800" dirty="0">
                <a:latin typeface="Satoshi" pitchFamily="50" charset="0"/>
                <a:ea typeface="Helvetica Neue"/>
                <a:cs typeface="Helvetica Neue"/>
                <a:sym typeface="Helvetica Neue"/>
              </a:rPr>
              <a:t> it is self-preservation……..”</a:t>
            </a:r>
          </a:p>
          <a:p>
            <a:pPr defTabSz="914378">
              <a:lnSpc>
                <a:spcPct val="85000"/>
              </a:lnSpc>
              <a:defRPr/>
            </a:pPr>
            <a:endParaRPr sz="3800" dirty="0">
              <a:latin typeface="Satoshi" pitchFamily="50" charset="0"/>
              <a:ea typeface="Helvetica Neue"/>
              <a:cs typeface="Helvetica Neue"/>
              <a:sym typeface="Helvetica Neue"/>
            </a:endParaRPr>
          </a:p>
        </p:txBody>
      </p:sp>
      <p:sp>
        <p:nvSpPr>
          <p:cNvPr id="10" name="Google Shape;134;p22"/>
          <p:cNvSpPr txBox="1"/>
          <p:nvPr/>
        </p:nvSpPr>
        <p:spPr>
          <a:xfrm>
            <a:off x="1057275" y="2334420"/>
            <a:ext cx="5029200" cy="1638900"/>
          </a:xfrm>
          <a:prstGeom prst="rect">
            <a:avLst/>
          </a:prstGeom>
          <a:noFill/>
          <a:ln>
            <a:noFill/>
          </a:ln>
        </p:spPr>
        <p:txBody>
          <a:bodyPr spcFirstLastPara="1" wrap="square" lIns="91425" tIns="91425" rIns="91425" bIns="91425" anchor="t" anchorCtr="0">
            <a:noAutofit/>
          </a:bodyPr>
          <a:lstStyle/>
          <a:p>
            <a:pPr defTabSz="914378">
              <a:lnSpc>
                <a:spcPct val="85000"/>
              </a:lnSpc>
              <a:defRPr/>
            </a:pPr>
            <a:endParaRPr lang="en-GB" sz="3800" dirty="0">
              <a:latin typeface="Satoshi" pitchFamily="50" charset="0"/>
              <a:ea typeface="Helvetica Neue"/>
              <a:cs typeface="Helvetica Neue"/>
              <a:sym typeface="Helvetica Neue"/>
            </a:endParaRPr>
          </a:p>
          <a:p>
            <a:pPr defTabSz="914378">
              <a:lnSpc>
                <a:spcPct val="85000"/>
              </a:lnSpc>
              <a:defRPr/>
            </a:pPr>
            <a:r>
              <a:rPr lang="en-GB" sz="3800" dirty="0">
                <a:latin typeface="Satoshi" pitchFamily="50" charset="0"/>
                <a:ea typeface="Helvetica Neue"/>
                <a:cs typeface="Helvetica Neue"/>
                <a:sym typeface="Helvetica Neue"/>
              </a:rPr>
              <a:t>	- Audre Lorde</a:t>
            </a:r>
            <a:endParaRPr sz="3800" dirty="0">
              <a:latin typeface="Satoshi" pitchFamily="50" charset="0"/>
              <a:ea typeface="Helvetica Neue"/>
              <a:cs typeface="Helvetica Neue"/>
              <a:sym typeface="Helvetica Neue"/>
            </a:endParaRPr>
          </a:p>
        </p:txBody>
      </p:sp>
    </p:spTree>
    <p:extLst>
      <p:ext uri="{BB962C8B-B14F-4D97-AF65-F5344CB8AC3E}">
        <p14:creationId xmlns:p14="http://schemas.microsoft.com/office/powerpoint/2010/main" val="3000302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5" name="Google Shape;108;p19"/>
          <p:cNvPicPr preferRelativeResize="0"/>
          <p:nvPr/>
        </p:nvPicPr>
        <p:blipFill>
          <a:blip r:embed="rId3">
            <a:alphaModFix/>
          </a:blip>
          <a:stretch>
            <a:fillRect/>
          </a:stretch>
        </p:blipFill>
        <p:spPr>
          <a:xfrm>
            <a:off x="996926" y="3443416"/>
            <a:ext cx="1994184" cy="1090756"/>
          </a:xfrm>
          <a:prstGeom prst="rect">
            <a:avLst/>
          </a:prstGeom>
          <a:noFill/>
          <a:ln>
            <a:noFill/>
          </a:ln>
        </p:spPr>
      </p:pic>
      <p:pic>
        <p:nvPicPr>
          <p:cNvPr id="6" name="Google Shape;107;p19"/>
          <p:cNvPicPr preferRelativeResize="0"/>
          <p:nvPr/>
        </p:nvPicPr>
        <p:blipFill rotWithShape="1">
          <a:blip r:embed="rId4">
            <a:alphaModFix/>
          </a:blip>
          <a:srcRect/>
          <a:stretch/>
        </p:blipFill>
        <p:spPr>
          <a:xfrm>
            <a:off x="3577935" y="3361237"/>
            <a:ext cx="1994185" cy="1255114"/>
          </a:xfrm>
          <a:prstGeom prst="rect">
            <a:avLst/>
          </a:prstGeom>
          <a:noFill/>
          <a:ln>
            <a:noFill/>
          </a:ln>
        </p:spPr>
      </p:pic>
      <p:pic>
        <p:nvPicPr>
          <p:cNvPr id="7" name="Google Shape;112;p19"/>
          <p:cNvPicPr preferRelativeResize="0"/>
          <p:nvPr/>
        </p:nvPicPr>
        <p:blipFill rotWithShape="1">
          <a:blip r:embed="rId5">
            <a:alphaModFix/>
          </a:blip>
          <a:srcRect/>
          <a:stretch/>
        </p:blipFill>
        <p:spPr>
          <a:xfrm>
            <a:off x="6262756" y="3328325"/>
            <a:ext cx="1931082" cy="1292110"/>
          </a:xfrm>
          <a:prstGeom prst="rect">
            <a:avLst/>
          </a:prstGeom>
          <a:noFill/>
          <a:ln>
            <a:noFill/>
          </a:ln>
        </p:spPr>
      </p:pic>
      <p:sp>
        <p:nvSpPr>
          <p:cNvPr id="8" name="Google Shape;109;p19"/>
          <p:cNvSpPr txBox="1"/>
          <p:nvPr/>
        </p:nvSpPr>
        <p:spPr>
          <a:xfrm>
            <a:off x="3577935" y="3651689"/>
            <a:ext cx="1994185" cy="603900"/>
          </a:xfrm>
          <a:prstGeom prst="rect">
            <a:avLst/>
          </a:prstGeom>
          <a:noFill/>
          <a:ln>
            <a:noFill/>
          </a:ln>
        </p:spPr>
        <p:txBody>
          <a:bodyPr spcFirstLastPara="1" wrap="square" lIns="91425" tIns="91425" rIns="91425" bIns="91425" anchor="t" anchorCtr="0">
            <a:noAutofit/>
          </a:bodyPr>
          <a:lstStyle/>
          <a:p>
            <a:pPr marL="0" lvl="0" indent="0" algn="ctr" rtl="0">
              <a:lnSpc>
                <a:spcPct val="85000"/>
              </a:lnSpc>
              <a:spcBef>
                <a:spcPts val="0"/>
              </a:spcBef>
              <a:spcAft>
                <a:spcPts val="0"/>
              </a:spcAft>
              <a:buNone/>
            </a:pPr>
            <a:r>
              <a:rPr lang="en" sz="2400" dirty="0" smtClean="0">
                <a:solidFill>
                  <a:schemeClr val="dk1"/>
                </a:solidFill>
                <a:latin typeface="Satoshi"/>
                <a:ea typeface="Helvetica Neue"/>
                <a:cs typeface="Helvetica Neue"/>
                <a:sym typeface="Helvetica Neue"/>
              </a:rPr>
              <a:t>Education Focused</a:t>
            </a:r>
            <a:endParaRPr lang="en-US" sz="1100" dirty="0">
              <a:solidFill>
                <a:schemeClr val="dk1"/>
              </a:solidFill>
              <a:latin typeface="Satoshi"/>
              <a:ea typeface="Helvetica Neue"/>
              <a:cs typeface="Helvetica Neue"/>
            </a:endParaRPr>
          </a:p>
        </p:txBody>
      </p:sp>
      <p:sp>
        <p:nvSpPr>
          <p:cNvPr id="9" name="Google Shape;109;p19"/>
          <p:cNvSpPr txBox="1"/>
          <p:nvPr/>
        </p:nvSpPr>
        <p:spPr>
          <a:xfrm>
            <a:off x="6454485" y="2661484"/>
            <a:ext cx="1828800" cy="603900"/>
          </a:xfrm>
          <a:prstGeom prst="rect">
            <a:avLst/>
          </a:prstGeom>
          <a:noFill/>
          <a:ln>
            <a:noFill/>
          </a:ln>
        </p:spPr>
        <p:txBody>
          <a:bodyPr spcFirstLastPara="1" wrap="square" lIns="91425" tIns="91425" rIns="91425" bIns="91425" anchor="t" anchorCtr="0">
            <a:noAutofit/>
          </a:bodyPr>
          <a:lstStyle/>
          <a:p>
            <a:pPr lvl="0" algn="ctr">
              <a:lnSpc>
                <a:spcPct val="85000"/>
              </a:lnSpc>
            </a:pPr>
            <a:endParaRPr dirty="0">
              <a:solidFill>
                <a:schemeClr val="dk1"/>
              </a:solidFill>
              <a:latin typeface="Satoshi" pitchFamily="50" charset="0"/>
              <a:ea typeface="Helvetica Neue"/>
              <a:cs typeface="Helvetica Neue"/>
              <a:sym typeface="Helvetica Neue"/>
            </a:endParaRPr>
          </a:p>
        </p:txBody>
      </p:sp>
      <p:sp>
        <p:nvSpPr>
          <p:cNvPr id="10" name="Google Shape;109;p19"/>
          <p:cNvSpPr txBox="1"/>
          <p:nvPr/>
        </p:nvSpPr>
        <p:spPr>
          <a:xfrm>
            <a:off x="1079618" y="3731324"/>
            <a:ext cx="1828800" cy="603900"/>
          </a:xfrm>
          <a:prstGeom prst="rect">
            <a:avLst/>
          </a:prstGeom>
          <a:noFill/>
          <a:ln>
            <a:noFill/>
          </a:ln>
        </p:spPr>
        <p:txBody>
          <a:bodyPr spcFirstLastPara="1" wrap="square" lIns="91425" tIns="91425" rIns="91425" bIns="91425" anchor="t" anchorCtr="0">
            <a:noAutofit/>
          </a:bodyPr>
          <a:lstStyle/>
          <a:p>
            <a:pPr lvl="0" algn="ctr">
              <a:lnSpc>
                <a:spcPct val="85000"/>
              </a:lnSpc>
            </a:pPr>
            <a:r>
              <a:rPr lang="en" sz="3000" dirty="0" smtClean="0">
                <a:solidFill>
                  <a:schemeClr val="dk1"/>
                </a:solidFill>
                <a:latin typeface="Satoshi" pitchFamily="50" charset="0"/>
                <a:ea typeface="Helvetica Neue"/>
                <a:cs typeface="Helvetica Neue"/>
                <a:sym typeface="Helvetica Neue"/>
              </a:rPr>
              <a:t>150 years</a:t>
            </a:r>
            <a:endParaRPr dirty="0">
              <a:solidFill>
                <a:schemeClr val="dk1"/>
              </a:solidFill>
              <a:latin typeface="Satoshi" pitchFamily="50" charset="0"/>
              <a:ea typeface="Helvetica Neue"/>
              <a:cs typeface="Helvetica Neue"/>
              <a:sym typeface="Helvetica Neue"/>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9374" y="531725"/>
            <a:ext cx="6491313" cy="2796361"/>
          </a:xfrm>
          <a:prstGeom prst="rect">
            <a:avLst/>
          </a:prstGeom>
        </p:spPr>
      </p:pic>
      <p:sp>
        <p:nvSpPr>
          <p:cNvPr id="11" name="Google Shape;109;p19"/>
          <p:cNvSpPr txBox="1"/>
          <p:nvPr/>
        </p:nvSpPr>
        <p:spPr>
          <a:xfrm>
            <a:off x="6313897" y="3731324"/>
            <a:ext cx="1828800" cy="603900"/>
          </a:xfrm>
          <a:prstGeom prst="rect">
            <a:avLst/>
          </a:prstGeom>
          <a:noFill/>
          <a:ln>
            <a:noFill/>
          </a:ln>
        </p:spPr>
        <p:txBody>
          <a:bodyPr spcFirstLastPara="1" wrap="square" lIns="91425" tIns="91425" rIns="91425" bIns="91425" anchor="t" anchorCtr="0">
            <a:noAutofit/>
          </a:bodyPr>
          <a:lstStyle/>
          <a:p>
            <a:pPr lvl="0" algn="ctr">
              <a:lnSpc>
                <a:spcPct val="85000"/>
              </a:lnSpc>
            </a:pPr>
            <a:r>
              <a:rPr lang="en" sz="3000" dirty="0" smtClean="0">
                <a:solidFill>
                  <a:schemeClr val="dk1"/>
                </a:solidFill>
                <a:latin typeface="Satoshi" pitchFamily="50" charset="0"/>
                <a:ea typeface="Helvetica Neue"/>
                <a:cs typeface="Helvetica Neue"/>
                <a:sym typeface="Helvetica Neue"/>
              </a:rPr>
              <a:t>Charity</a:t>
            </a:r>
            <a:endParaRPr dirty="0">
              <a:solidFill>
                <a:schemeClr val="dk1"/>
              </a:solidFill>
              <a:latin typeface="Satoshi" pitchFamily="50" charset="0"/>
              <a:ea typeface="Helvetica Neue"/>
              <a:cs typeface="Helvetica Neue"/>
              <a:sym typeface="Helvetica Neue"/>
            </a:endParaRPr>
          </a:p>
        </p:txBody>
      </p:sp>
    </p:spTree>
    <p:extLst>
      <p:ext uri="{BB962C8B-B14F-4D97-AF65-F5344CB8AC3E}">
        <p14:creationId xmlns:p14="http://schemas.microsoft.com/office/powerpoint/2010/main" val="13335681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178;p28"/>
          <p:cNvPicPr preferRelativeResize="0"/>
          <p:nvPr/>
        </p:nvPicPr>
        <p:blipFill rotWithShape="1">
          <a:blip r:embed="rId3">
            <a:alphaModFix/>
          </a:blip>
          <a:srcRect b="10"/>
          <a:stretch/>
        </p:blipFill>
        <p:spPr>
          <a:xfrm>
            <a:off x="2674599" y="824875"/>
            <a:ext cx="1042406" cy="221580"/>
          </a:xfrm>
          <a:prstGeom prst="rect">
            <a:avLst/>
          </a:prstGeom>
          <a:noFill/>
          <a:ln>
            <a:noFill/>
          </a:ln>
        </p:spPr>
      </p:pic>
      <p:sp>
        <p:nvSpPr>
          <p:cNvPr id="2" name="Google Shape;179;p28"/>
          <p:cNvSpPr txBox="1"/>
          <p:nvPr/>
        </p:nvSpPr>
        <p:spPr>
          <a:xfrm>
            <a:off x="335132" y="339137"/>
            <a:ext cx="3322468" cy="62953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3600" dirty="0" smtClean="0">
                <a:solidFill>
                  <a:schemeClr val="dk1"/>
                </a:solidFill>
                <a:latin typeface="Satoshi" pitchFamily="50" charset="0"/>
                <a:ea typeface="Helvetica Neue"/>
                <a:cs typeface="Helvetica Neue"/>
                <a:sym typeface="Helvetica Neue"/>
              </a:rPr>
              <a:t>Supporting You</a:t>
            </a:r>
            <a:endParaRPr sz="3600" dirty="0">
              <a:solidFill>
                <a:schemeClr val="dk1"/>
              </a:solidFill>
              <a:latin typeface="Satoshi" pitchFamily="50" charset="0"/>
              <a:ea typeface="Helvetica Neue"/>
              <a:cs typeface="Helvetica Neue"/>
              <a:sym typeface="Helvetica Neue"/>
            </a:endParaRPr>
          </a:p>
        </p:txBody>
      </p:sp>
      <p:cxnSp>
        <p:nvCxnSpPr>
          <p:cNvPr id="4" name="Straight Arrow Connector 3">
            <a:extLst>
              <a:ext uri="{FF2B5EF4-FFF2-40B4-BE49-F238E27FC236}">
                <a16:creationId xmlns:a16="http://schemas.microsoft.com/office/drawing/2014/main" id="{EA3FA76B-8EF1-1C62-7EB1-532C00672357}"/>
              </a:ext>
            </a:extLst>
          </p:cNvPr>
          <p:cNvCxnSpPr>
            <a:cxnSpLocks/>
          </p:cNvCxnSpPr>
          <p:nvPr/>
        </p:nvCxnSpPr>
        <p:spPr>
          <a:xfrm>
            <a:off x="5019675" y="935665"/>
            <a:ext cx="2189199" cy="3019647"/>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5B88E648-9914-875F-4B6D-3CC5D0D6F078}"/>
              </a:ext>
            </a:extLst>
          </p:cNvPr>
          <p:cNvCxnSpPr>
            <a:cxnSpLocks/>
          </p:cNvCxnSpPr>
          <p:nvPr/>
        </p:nvCxnSpPr>
        <p:spPr>
          <a:xfrm>
            <a:off x="2555776" y="3402681"/>
            <a:ext cx="4302224" cy="786547"/>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F15EEACC-50E1-D3B8-F5A7-A7314D409888}"/>
              </a:ext>
            </a:extLst>
          </p:cNvPr>
          <p:cNvCxnSpPr>
            <a:cxnSpLocks/>
          </p:cNvCxnSpPr>
          <p:nvPr/>
        </p:nvCxnSpPr>
        <p:spPr>
          <a:xfrm flipV="1">
            <a:off x="1871589" y="790575"/>
            <a:ext cx="2700411" cy="2136923"/>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29730" y="339137"/>
            <a:ext cx="2072820" cy="1493649"/>
          </a:xfrm>
          <a:prstGeom prst="rect">
            <a:avLst/>
          </a:prstGeom>
        </p:spPr>
      </p:pic>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9079" y="2366387"/>
            <a:ext cx="2066723" cy="1493649"/>
          </a:xfrm>
          <a:prstGeom prst="rect">
            <a:avLst/>
          </a:prstGeom>
        </p:spPr>
      </p:pic>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2464" y="3265126"/>
            <a:ext cx="2072820" cy="1493649"/>
          </a:xfrm>
          <a:prstGeom prst="rect">
            <a:avLst/>
          </a:prstGeom>
        </p:spPr>
      </p:pic>
      <p:pic>
        <p:nvPicPr>
          <p:cNvPr id="10" name="Google Shape;112;p19"/>
          <p:cNvPicPr preferRelativeResize="0"/>
          <p:nvPr/>
        </p:nvPicPr>
        <p:blipFill rotWithShape="1">
          <a:blip r:embed="rId7">
            <a:alphaModFix/>
          </a:blip>
          <a:srcRect/>
          <a:stretch/>
        </p:blipFill>
        <p:spPr>
          <a:xfrm>
            <a:off x="5482462" y="2927498"/>
            <a:ext cx="3295870" cy="2082428"/>
          </a:xfrm>
          <a:prstGeom prst="rect">
            <a:avLst/>
          </a:prstGeom>
          <a:noFill/>
          <a:ln>
            <a:noFill/>
          </a:ln>
        </p:spPr>
      </p:pic>
    </p:spTree>
    <p:extLst>
      <p:ext uri="{BB962C8B-B14F-4D97-AF65-F5344CB8AC3E}">
        <p14:creationId xmlns:p14="http://schemas.microsoft.com/office/powerpoint/2010/main" val="493849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EBEE"/>
        </a:solidFill>
        <a:effectLst/>
      </p:bgPr>
    </p:bg>
    <p:spTree>
      <p:nvGrpSpPr>
        <p:cNvPr id="1" name="Shape 174"/>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2327" r="17858"/>
          <a:stretch/>
        </p:blipFill>
        <p:spPr>
          <a:xfrm>
            <a:off x="4885185" y="1"/>
            <a:ext cx="4030215" cy="3538728"/>
          </a:xfrm>
          <a:prstGeom prst="rect">
            <a:avLst/>
          </a:prstGeom>
        </p:spPr>
      </p:pic>
      <p:pic>
        <p:nvPicPr>
          <p:cNvPr id="6" name="Google Shape;99;p18"/>
          <p:cNvPicPr preferRelativeResize="0"/>
          <p:nvPr/>
        </p:nvPicPr>
        <p:blipFill>
          <a:blip r:embed="rId4">
            <a:alphaModFix/>
          </a:blip>
          <a:stretch>
            <a:fillRect/>
          </a:stretch>
        </p:blipFill>
        <p:spPr>
          <a:xfrm>
            <a:off x="256185" y="537105"/>
            <a:ext cx="1617220" cy="246257"/>
          </a:xfrm>
          <a:prstGeom prst="rect">
            <a:avLst/>
          </a:prstGeom>
          <a:noFill/>
          <a:ln>
            <a:noFill/>
          </a:ln>
        </p:spPr>
      </p:pic>
      <p:sp>
        <p:nvSpPr>
          <p:cNvPr id="4" name="Rectangle 3"/>
          <p:cNvSpPr/>
          <p:nvPr/>
        </p:nvSpPr>
        <p:spPr>
          <a:xfrm>
            <a:off x="175361" y="1000253"/>
            <a:ext cx="4939332" cy="1877437"/>
          </a:xfrm>
          <a:prstGeom prst="rect">
            <a:avLst/>
          </a:prstGeom>
        </p:spPr>
        <p:txBody>
          <a:bodyPr wrap="square">
            <a:spAutoFit/>
          </a:bodyPr>
          <a:lstStyle/>
          <a:p>
            <a:pPr marL="285750" indent="-285750">
              <a:buFont typeface="Arial" panose="020B0604020202020204" pitchFamily="34" charset="0"/>
              <a:buChar char="•"/>
            </a:pPr>
            <a:r>
              <a:rPr lang="en-GB" sz="2000" dirty="0">
                <a:latin typeface="Satoshi" pitchFamily="50" charset="0"/>
              </a:rPr>
              <a:t>Free and confidential</a:t>
            </a:r>
          </a:p>
          <a:p>
            <a:pPr marL="285750" indent="-285750">
              <a:buFont typeface="Arial" panose="020B0604020202020204" pitchFamily="34" charset="0"/>
              <a:buChar char="•"/>
            </a:pPr>
            <a:endParaRPr lang="en-GB" sz="2000" dirty="0">
              <a:latin typeface="Satoshi" pitchFamily="50" charset="0"/>
            </a:endParaRPr>
          </a:p>
          <a:p>
            <a:pPr marL="285750" indent="-285750">
              <a:buFont typeface="Arial" panose="020B0604020202020204" pitchFamily="34" charset="0"/>
              <a:buChar char="•"/>
            </a:pPr>
            <a:r>
              <a:rPr lang="en-GB" sz="2000" dirty="0">
                <a:latin typeface="Satoshi" pitchFamily="50" charset="0"/>
              </a:rPr>
              <a:t>Open 24/7</a:t>
            </a:r>
          </a:p>
          <a:p>
            <a:pPr marL="285750" indent="-285750">
              <a:buFont typeface="Arial" panose="020B0604020202020204" pitchFamily="34" charset="0"/>
              <a:buChar char="•"/>
            </a:pPr>
            <a:endParaRPr lang="en-GB" sz="2000" dirty="0">
              <a:latin typeface="Satoshi" pitchFamily="50" charset="0"/>
            </a:endParaRPr>
          </a:p>
          <a:p>
            <a:pPr marL="285750" indent="-285750">
              <a:buFont typeface="Arial" panose="020B0604020202020204" pitchFamily="34" charset="0"/>
              <a:buChar char="•"/>
            </a:pPr>
            <a:r>
              <a:rPr lang="en-GB" sz="2000" dirty="0">
                <a:latin typeface="Satoshi" pitchFamily="50" charset="0"/>
              </a:rPr>
              <a:t>Staffed by qualified counsellors</a:t>
            </a:r>
          </a:p>
          <a:p>
            <a:endParaRPr lang="en-GB" sz="1600" b="1" dirty="0">
              <a:latin typeface="Satoshi-Bold" pitchFamily="50" charset="0"/>
            </a:endParaRPr>
          </a:p>
        </p:txBody>
      </p:sp>
      <p:sp>
        <p:nvSpPr>
          <p:cNvPr id="5" name="Rectangle 4"/>
          <p:cNvSpPr/>
          <p:nvPr/>
        </p:nvSpPr>
        <p:spPr>
          <a:xfrm>
            <a:off x="256185" y="3662860"/>
            <a:ext cx="3390672" cy="646331"/>
          </a:xfrm>
          <a:prstGeom prst="rect">
            <a:avLst/>
          </a:prstGeom>
        </p:spPr>
        <p:txBody>
          <a:bodyPr wrap="none">
            <a:spAutoFit/>
          </a:bodyPr>
          <a:lstStyle/>
          <a:p>
            <a:r>
              <a:rPr lang="en-GB" sz="3600" b="1" dirty="0">
                <a:solidFill>
                  <a:srgbClr val="0070C0"/>
                </a:solidFill>
              </a:rPr>
              <a:t>08000 562 561 </a:t>
            </a:r>
          </a:p>
        </p:txBody>
      </p:sp>
      <p:sp>
        <p:nvSpPr>
          <p:cNvPr id="12" name="Rectangle 11"/>
          <p:cNvSpPr/>
          <p:nvPr/>
        </p:nvSpPr>
        <p:spPr>
          <a:xfrm>
            <a:off x="175361" y="235283"/>
            <a:ext cx="5161173" cy="510909"/>
          </a:xfrm>
          <a:prstGeom prst="rect">
            <a:avLst/>
          </a:prstGeom>
        </p:spPr>
        <p:txBody>
          <a:bodyPr wrap="square">
            <a:spAutoFit/>
          </a:bodyPr>
          <a:lstStyle/>
          <a:p>
            <a:pPr lvl="0">
              <a:lnSpc>
                <a:spcPct val="85000"/>
              </a:lnSpc>
            </a:pPr>
            <a:r>
              <a:rPr lang="en-GB" sz="3200" b="1" dirty="0">
                <a:solidFill>
                  <a:schemeClr val="dk1"/>
                </a:solidFill>
                <a:latin typeface="Satoshi" pitchFamily="50" charset="0"/>
                <a:ea typeface="Helvetica Neue"/>
                <a:cs typeface="Helvetica Neue"/>
                <a:sym typeface="Helvetica Neue"/>
              </a:rPr>
              <a:t>Helpline</a:t>
            </a:r>
          </a:p>
        </p:txBody>
      </p:sp>
      <p:pic>
        <p:nvPicPr>
          <p:cNvPr id="7" name="Google Shape;68;p14"/>
          <p:cNvPicPr preferRelativeResize="0"/>
          <p:nvPr/>
        </p:nvPicPr>
        <p:blipFill>
          <a:blip r:embed="rId5">
            <a:alphaModFix/>
          </a:blip>
          <a:stretch>
            <a:fillRect/>
          </a:stretch>
        </p:blipFill>
        <p:spPr>
          <a:xfrm>
            <a:off x="256185" y="4748030"/>
            <a:ext cx="695200" cy="212150"/>
          </a:xfrm>
          <a:prstGeom prst="rect">
            <a:avLst/>
          </a:prstGeom>
          <a:noFill/>
          <a:ln>
            <a:noFill/>
          </a:ln>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97496" y="3442276"/>
            <a:ext cx="1517904" cy="1517904"/>
          </a:xfrm>
          <a:prstGeom prst="rect">
            <a:avLst/>
          </a:prstGeom>
        </p:spPr>
      </p:pic>
    </p:spTree>
    <p:extLst>
      <p:ext uri="{BB962C8B-B14F-4D97-AF65-F5344CB8AC3E}">
        <p14:creationId xmlns:p14="http://schemas.microsoft.com/office/powerpoint/2010/main" val="4776530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2" name="Rectangle 1"/>
          <p:cNvSpPr/>
          <p:nvPr/>
        </p:nvSpPr>
        <p:spPr>
          <a:xfrm>
            <a:off x="524107" y="1243413"/>
            <a:ext cx="4572000" cy="3046988"/>
          </a:xfrm>
          <a:prstGeom prst="rect">
            <a:avLst/>
          </a:prstGeom>
        </p:spPr>
        <p:txBody>
          <a:bodyPr>
            <a:spAutoFit/>
          </a:bodyPr>
          <a:lstStyle/>
          <a:p>
            <a:r>
              <a:rPr lang="en-GB" sz="2400" dirty="0">
                <a:solidFill>
                  <a:schemeClr val="accent4">
                    <a:lumMod val="75000"/>
                  </a:schemeClr>
                </a:solidFill>
                <a:latin typeface="Satoshi Black Italic" pitchFamily="50" charset="0"/>
              </a:rPr>
              <a:t>“The helpline counsellor gave me permission to feel what I was feeling. Get in touch as soon as you feel things aren’t right. The call really helped me.”</a:t>
            </a:r>
          </a:p>
          <a:p>
            <a:endParaRPr lang="en-GB" sz="2400" dirty="0">
              <a:solidFill>
                <a:schemeClr val="accent4">
                  <a:lumMod val="75000"/>
                </a:schemeClr>
              </a:solidFill>
              <a:latin typeface="Satoshi Black Italic" pitchFamily="50" charset="0"/>
            </a:endParaRPr>
          </a:p>
          <a:p>
            <a:r>
              <a:rPr lang="en-GB" sz="2400" dirty="0">
                <a:solidFill>
                  <a:schemeClr val="accent4">
                    <a:lumMod val="75000"/>
                  </a:schemeClr>
                </a:solidFill>
                <a:latin typeface="Satoshi Black Italic" pitchFamily="50" charset="0"/>
              </a:rPr>
              <a:t>- Teacher </a:t>
            </a:r>
          </a:p>
        </p:txBody>
      </p:sp>
      <p:pic>
        <p:nvPicPr>
          <p:cNvPr id="6" name="Picture 5"/>
          <p:cNvPicPr>
            <a:picLocks noChangeAspect="1"/>
          </p:cNvPicPr>
          <p:nvPr/>
        </p:nvPicPr>
        <p:blipFill>
          <a:blip r:embed="rId3"/>
          <a:stretch>
            <a:fillRect/>
          </a:stretch>
        </p:blipFill>
        <p:spPr>
          <a:xfrm>
            <a:off x="5561671" y="331210"/>
            <a:ext cx="3071055" cy="4500403"/>
          </a:xfrm>
          <a:prstGeom prst="rect">
            <a:avLst/>
          </a:prstGeom>
        </p:spPr>
      </p:pic>
      <p:pic>
        <p:nvPicPr>
          <p:cNvPr id="9" name="Picture 8"/>
          <p:cNvPicPr>
            <a:picLocks noChangeAspect="1"/>
          </p:cNvPicPr>
          <p:nvPr/>
        </p:nvPicPr>
        <p:blipFill>
          <a:blip r:embed="rId4"/>
          <a:stretch>
            <a:fillRect/>
          </a:stretch>
        </p:blipFill>
        <p:spPr>
          <a:xfrm>
            <a:off x="3692784" y="3810871"/>
            <a:ext cx="1570904" cy="1020742"/>
          </a:xfrm>
          <a:prstGeom prst="rect">
            <a:avLst/>
          </a:prstGeom>
        </p:spPr>
      </p:pic>
      <p:pic>
        <p:nvPicPr>
          <p:cNvPr id="8" name="Google Shape;99;p18"/>
          <p:cNvPicPr preferRelativeResize="0"/>
          <p:nvPr/>
        </p:nvPicPr>
        <p:blipFill>
          <a:blip r:embed="rId5">
            <a:alphaModFix/>
          </a:blip>
          <a:stretch>
            <a:fillRect/>
          </a:stretch>
        </p:blipFill>
        <p:spPr>
          <a:xfrm>
            <a:off x="256185" y="537105"/>
            <a:ext cx="1617220" cy="246257"/>
          </a:xfrm>
          <a:prstGeom prst="rect">
            <a:avLst/>
          </a:prstGeom>
          <a:noFill/>
          <a:ln>
            <a:noFill/>
          </a:ln>
        </p:spPr>
      </p:pic>
      <p:sp>
        <p:nvSpPr>
          <p:cNvPr id="10" name="Rectangle 9"/>
          <p:cNvSpPr/>
          <p:nvPr/>
        </p:nvSpPr>
        <p:spPr>
          <a:xfrm>
            <a:off x="175361" y="235283"/>
            <a:ext cx="5161173" cy="510909"/>
          </a:xfrm>
          <a:prstGeom prst="rect">
            <a:avLst/>
          </a:prstGeom>
        </p:spPr>
        <p:txBody>
          <a:bodyPr wrap="square">
            <a:spAutoFit/>
          </a:bodyPr>
          <a:lstStyle/>
          <a:p>
            <a:pPr lvl="0">
              <a:lnSpc>
                <a:spcPct val="85000"/>
              </a:lnSpc>
            </a:pPr>
            <a:r>
              <a:rPr lang="en-GB" sz="3200" b="1" dirty="0">
                <a:solidFill>
                  <a:schemeClr val="dk1"/>
                </a:solidFill>
                <a:latin typeface="Satoshi" pitchFamily="50" charset="0"/>
                <a:ea typeface="Helvetica Neue"/>
                <a:cs typeface="Helvetica Neue"/>
                <a:sym typeface="Helvetica Neue"/>
              </a:rPr>
              <a:t>Helpline</a:t>
            </a:r>
          </a:p>
        </p:txBody>
      </p:sp>
      <p:pic>
        <p:nvPicPr>
          <p:cNvPr id="7" name="Google Shape;68;p14"/>
          <p:cNvPicPr preferRelativeResize="0"/>
          <p:nvPr/>
        </p:nvPicPr>
        <p:blipFill>
          <a:blip r:embed="rId6">
            <a:alphaModFix/>
          </a:blip>
          <a:stretch>
            <a:fillRect/>
          </a:stretch>
        </p:blipFill>
        <p:spPr>
          <a:xfrm>
            <a:off x="256185" y="4748030"/>
            <a:ext cx="695200" cy="212150"/>
          </a:xfrm>
          <a:prstGeom prst="rect">
            <a:avLst/>
          </a:prstGeom>
          <a:noFill/>
          <a:ln>
            <a:noFill/>
          </a:ln>
        </p:spPr>
      </p:pic>
    </p:spTree>
    <p:extLst>
      <p:ext uri="{BB962C8B-B14F-4D97-AF65-F5344CB8AC3E}">
        <p14:creationId xmlns:p14="http://schemas.microsoft.com/office/powerpoint/2010/main" val="34035040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pic>
        <p:nvPicPr>
          <p:cNvPr id="6" name="Google Shape;99;p18"/>
          <p:cNvPicPr preferRelativeResize="0"/>
          <p:nvPr/>
        </p:nvPicPr>
        <p:blipFill>
          <a:blip r:embed="rId3">
            <a:alphaModFix/>
          </a:blip>
          <a:stretch>
            <a:fillRect/>
          </a:stretch>
        </p:blipFill>
        <p:spPr>
          <a:xfrm>
            <a:off x="1544210" y="530942"/>
            <a:ext cx="1887248" cy="281917"/>
          </a:xfrm>
          <a:prstGeom prst="rect">
            <a:avLst/>
          </a:prstGeom>
          <a:noFill/>
          <a:ln>
            <a:noFill/>
          </a:ln>
        </p:spPr>
      </p:pic>
      <p:sp>
        <p:nvSpPr>
          <p:cNvPr id="10" name="Rectangle 9"/>
          <p:cNvSpPr/>
          <p:nvPr/>
        </p:nvSpPr>
        <p:spPr>
          <a:xfrm>
            <a:off x="175361" y="235283"/>
            <a:ext cx="5161173" cy="510909"/>
          </a:xfrm>
          <a:prstGeom prst="rect">
            <a:avLst/>
          </a:prstGeom>
        </p:spPr>
        <p:txBody>
          <a:bodyPr wrap="square">
            <a:spAutoFit/>
          </a:bodyPr>
          <a:lstStyle/>
          <a:p>
            <a:pPr lvl="0">
              <a:lnSpc>
                <a:spcPct val="85000"/>
              </a:lnSpc>
            </a:pPr>
            <a:r>
              <a:rPr lang="en-GB" sz="3200" b="1" dirty="0">
                <a:solidFill>
                  <a:schemeClr val="dk1"/>
                </a:solidFill>
                <a:latin typeface="Satoshi" pitchFamily="50" charset="0"/>
                <a:ea typeface="Helvetica Neue"/>
                <a:cs typeface="Helvetica Neue"/>
                <a:sym typeface="Helvetica Neue"/>
              </a:rPr>
              <a:t>Online resources</a:t>
            </a:r>
          </a:p>
        </p:txBody>
      </p:sp>
      <p:pic>
        <p:nvPicPr>
          <p:cNvPr id="12" name="Google Shape;68;p14"/>
          <p:cNvPicPr preferRelativeResize="0"/>
          <p:nvPr/>
        </p:nvPicPr>
        <p:blipFill>
          <a:blip r:embed="rId4">
            <a:alphaModFix/>
          </a:blip>
          <a:stretch>
            <a:fillRect/>
          </a:stretch>
        </p:blipFill>
        <p:spPr>
          <a:xfrm>
            <a:off x="7996517" y="384662"/>
            <a:ext cx="695200" cy="212150"/>
          </a:xfrm>
          <a:prstGeom prst="rect">
            <a:avLst/>
          </a:prstGeom>
          <a:noFill/>
          <a:ln>
            <a:noFill/>
          </a:ln>
        </p:spPr>
      </p:pic>
      <p:pic>
        <p:nvPicPr>
          <p:cNvPr id="13" name="Picture 12"/>
          <p:cNvPicPr>
            <a:picLocks noChangeAspect="1"/>
          </p:cNvPicPr>
          <p:nvPr/>
        </p:nvPicPr>
        <p:blipFill>
          <a:blip r:embed="rId5"/>
          <a:stretch>
            <a:fillRect/>
          </a:stretch>
        </p:blipFill>
        <p:spPr>
          <a:xfrm>
            <a:off x="134264" y="1535243"/>
            <a:ext cx="2282617" cy="2705518"/>
          </a:xfrm>
          <a:prstGeom prst="rect">
            <a:avLst/>
          </a:prstGeom>
        </p:spPr>
      </p:pic>
      <p:pic>
        <p:nvPicPr>
          <p:cNvPr id="14" name="Picture 13"/>
          <p:cNvPicPr>
            <a:picLocks noChangeAspect="1"/>
          </p:cNvPicPr>
          <p:nvPr/>
        </p:nvPicPr>
        <p:blipFill>
          <a:blip r:embed="rId6"/>
          <a:stretch>
            <a:fillRect/>
          </a:stretch>
        </p:blipFill>
        <p:spPr>
          <a:xfrm>
            <a:off x="2595086" y="1535245"/>
            <a:ext cx="2282617" cy="2705517"/>
          </a:xfrm>
          <a:prstGeom prst="rect">
            <a:avLst/>
          </a:prstGeom>
        </p:spPr>
      </p:pic>
      <p:pic>
        <p:nvPicPr>
          <p:cNvPr id="15" name="Picture 14"/>
          <p:cNvPicPr>
            <a:picLocks noChangeAspect="1"/>
          </p:cNvPicPr>
          <p:nvPr/>
        </p:nvPicPr>
        <p:blipFill>
          <a:blip r:embed="rId7"/>
          <a:stretch>
            <a:fillRect/>
          </a:stretch>
        </p:blipFill>
        <p:spPr>
          <a:xfrm>
            <a:off x="5063966" y="1535245"/>
            <a:ext cx="2282617" cy="2705516"/>
          </a:xfrm>
          <a:prstGeom prst="rect">
            <a:avLst/>
          </a:prstGeom>
        </p:spPr>
      </p:pic>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38525" y="3338025"/>
            <a:ext cx="1805475" cy="1805475"/>
          </a:xfrm>
          <a:prstGeom prst="rect">
            <a:avLst/>
          </a:prstGeom>
        </p:spPr>
      </p:pic>
    </p:spTree>
    <p:extLst>
      <p:ext uri="{BB962C8B-B14F-4D97-AF65-F5344CB8AC3E}">
        <p14:creationId xmlns:p14="http://schemas.microsoft.com/office/powerpoint/2010/main" val="36148091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22"/>
          <p:cNvPicPr preferRelativeResize="0"/>
          <p:nvPr/>
        </p:nvPicPr>
        <p:blipFill>
          <a:blip r:embed="rId3">
            <a:alphaModFix/>
          </a:blip>
          <a:stretch>
            <a:fillRect/>
          </a:stretch>
        </p:blipFill>
        <p:spPr>
          <a:xfrm>
            <a:off x="2102981" y="921835"/>
            <a:ext cx="1056531" cy="141249"/>
          </a:xfrm>
          <a:prstGeom prst="rect">
            <a:avLst/>
          </a:prstGeom>
          <a:noFill/>
          <a:ln>
            <a:noFill/>
          </a:ln>
        </p:spPr>
      </p:pic>
      <p:sp>
        <p:nvSpPr>
          <p:cNvPr id="136" name="Google Shape;136;p22"/>
          <p:cNvSpPr txBox="1"/>
          <p:nvPr/>
        </p:nvSpPr>
        <p:spPr>
          <a:xfrm>
            <a:off x="330223" y="992459"/>
            <a:ext cx="4729348" cy="1887454"/>
          </a:xfrm>
          <a:prstGeom prst="rect">
            <a:avLst/>
          </a:prstGeom>
          <a:noFill/>
          <a:ln>
            <a:noFill/>
          </a:ln>
        </p:spPr>
        <p:txBody>
          <a:bodyPr spcFirstLastPara="1" wrap="square" lIns="91425" tIns="91425" rIns="91425" bIns="91425" anchor="b" anchorCtr="0">
            <a:noAutofit/>
          </a:bodyPr>
          <a:lstStyle/>
          <a:p>
            <a:pPr marL="171450" lvl="0" algn="l" rtl="0">
              <a:lnSpc>
                <a:spcPct val="100000"/>
              </a:lnSpc>
              <a:spcBef>
                <a:spcPts val="0"/>
              </a:spcBef>
              <a:spcAft>
                <a:spcPts val="0"/>
              </a:spcAft>
              <a:buClr>
                <a:schemeClr val="dk1"/>
              </a:buClr>
              <a:buSzPts val="900"/>
            </a:pPr>
            <a:r>
              <a:rPr lang="en-GB" sz="2000" dirty="0">
                <a:solidFill>
                  <a:schemeClr val="dk1"/>
                </a:solidFill>
                <a:latin typeface="Satoshi" pitchFamily="50" charset="0"/>
                <a:ea typeface="Helvetica Neue"/>
                <a:cs typeface="Helvetica Neue"/>
                <a:sym typeface="Helvetica Neue"/>
              </a:rPr>
              <a:t>Our website has a wealth of free resources, all the latest news as</a:t>
            </a:r>
            <a:br>
              <a:rPr lang="en-GB" sz="2000" dirty="0">
                <a:solidFill>
                  <a:schemeClr val="dk1"/>
                </a:solidFill>
                <a:latin typeface="Satoshi" pitchFamily="50" charset="0"/>
                <a:ea typeface="Helvetica Neue"/>
                <a:cs typeface="Helvetica Neue"/>
                <a:sym typeface="Helvetica Neue"/>
              </a:rPr>
            </a:br>
            <a:r>
              <a:rPr lang="en-GB" sz="2000" dirty="0">
                <a:solidFill>
                  <a:schemeClr val="dk1"/>
                </a:solidFill>
                <a:latin typeface="Satoshi" pitchFamily="50" charset="0"/>
                <a:ea typeface="Helvetica Neue"/>
                <a:cs typeface="Helvetica Neue"/>
                <a:sym typeface="Helvetica Neue"/>
              </a:rPr>
              <a:t>well as wellbeing events you are welcome to join.</a:t>
            </a:r>
            <a:endParaRPr sz="2000" dirty="0">
              <a:solidFill>
                <a:schemeClr val="dk1"/>
              </a:solidFill>
              <a:latin typeface="Satoshi" pitchFamily="50" charset="0"/>
              <a:ea typeface="Helvetica Neue"/>
              <a:cs typeface="Helvetica Neue"/>
              <a:sym typeface="Helvetica Neue"/>
            </a:endParaRPr>
          </a:p>
        </p:txBody>
      </p:sp>
      <p:sp>
        <p:nvSpPr>
          <p:cNvPr id="10" name="Google Shape;136;p22"/>
          <p:cNvSpPr txBox="1"/>
          <p:nvPr/>
        </p:nvSpPr>
        <p:spPr>
          <a:xfrm>
            <a:off x="1188294" y="2879913"/>
            <a:ext cx="2229077" cy="1114095"/>
          </a:xfrm>
          <a:prstGeom prst="rect">
            <a:avLst/>
          </a:prstGeom>
          <a:noFill/>
          <a:ln>
            <a:noFill/>
          </a:ln>
        </p:spPr>
        <p:txBody>
          <a:bodyPr spcFirstLastPara="1" wrap="square" lIns="91425" tIns="91425" rIns="91425" bIns="91425" anchor="b" anchorCtr="0">
            <a:noAutofit/>
          </a:bodyPr>
          <a:lstStyle/>
          <a:p>
            <a:pPr marL="171450" lvl="0" algn="ctr" rtl="0">
              <a:lnSpc>
                <a:spcPct val="100000"/>
              </a:lnSpc>
              <a:spcBef>
                <a:spcPts val="0"/>
              </a:spcBef>
              <a:spcAft>
                <a:spcPts val="0"/>
              </a:spcAft>
              <a:buClr>
                <a:schemeClr val="dk1"/>
              </a:buClr>
              <a:buSzPts val="900"/>
            </a:pPr>
            <a:r>
              <a:rPr lang="en-GB" sz="1800" b="1" dirty="0">
                <a:solidFill>
                  <a:schemeClr val="dk1"/>
                </a:solidFill>
                <a:latin typeface="Satoshi" pitchFamily="50" charset="0"/>
                <a:ea typeface="Helvetica Neue"/>
                <a:cs typeface="Helvetica Neue"/>
                <a:sym typeface="Helvetica Neue"/>
              </a:rPr>
              <a:t>Sign up for our newsletter!</a:t>
            </a:r>
            <a:endParaRPr sz="1800" b="1" dirty="0">
              <a:solidFill>
                <a:schemeClr val="dk1"/>
              </a:solidFill>
              <a:latin typeface="Satoshi" pitchFamily="50" charset="0"/>
              <a:ea typeface="Helvetica Neue"/>
              <a:cs typeface="Helvetica Neue"/>
              <a:sym typeface="Helvetica Neue"/>
            </a:endParaRPr>
          </a:p>
        </p:txBody>
      </p:sp>
      <p:pic>
        <p:nvPicPr>
          <p:cNvPr id="16" name="Google Shape;108;p19"/>
          <p:cNvPicPr preferRelativeResize="0"/>
          <p:nvPr/>
        </p:nvPicPr>
        <p:blipFill>
          <a:blip r:embed="rId4">
            <a:alphaModFix/>
          </a:blip>
          <a:stretch>
            <a:fillRect/>
          </a:stretch>
        </p:blipFill>
        <p:spPr>
          <a:xfrm>
            <a:off x="1340213" y="3040812"/>
            <a:ext cx="2066482" cy="1062421"/>
          </a:xfrm>
          <a:prstGeom prst="rect">
            <a:avLst/>
          </a:prstGeom>
          <a:noFill/>
          <a:ln>
            <a:noFill/>
          </a:ln>
        </p:spPr>
      </p:pic>
      <p:sp>
        <p:nvSpPr>
          <p:cNvPr id="17" name="Google Shape;134;p22"/>
          <p:cNvSpPr txBox="1"/>
          <p:nvPr/>
        </p:nvSpPr>
        <p:spPr>
          <a:xfrm>
            <a:off x="504908" y="542977"/>
            <a:ext cx="5029200" cy="1638900"/>
          </a:xfrm>
          <a:prstGeom prst="rect">
            <a:avLst/>
          </a:prstGeom>
          <a:noFill/>
          <a:ln>
            <a:noFill/>
          </a:ln>
        </p:spPr>
        <p:txBody>
          <a:bodyPr spcFirstLastPara="1" wrap="square" lIns="91425" tIns="91425" rIns="91425" bIns="91425" anchor="t" anchorCtr="0">
            <a:noAutofit/>
          </a:bodyPr>
          <a:lstStyle/>
          <a:p>
            <a:pPr marL="0" lvl="0" indent="0" algn="l" rtl="0">
              <a:lnSpc>
                <a:spcPct val="85000"/>
              </a:lnSpc>
              <a:spcBef>
                <a:spcPts val="0"/>
              </a:spcBef>
              <a:spcAft>
                <a:spcPts val="0"/>
              </a:spcAft>
              <a:buNone/>
            </a:pPr>
            <a:r>
              <a:rPr lang="en" sz="3200" b="1" dirty="0">
                <a:solidFill>
                  <a:schemeClr val="dk1"/>
                </a:solidFill>
                <a:latin typeface="Satoshi" pitchFamily="50" charset="0"/>
                <a:ea typeface="Helvetica Neue"/>
                <a:cs typeface="Helvetica Neue"/>
                <a:sym typeface="Helvetica Neue"/>
              </a:rPr>
              <a:t>T</a:t>
            </a:r>
            <a:r>
              <a:rPr lang="en-GB" sz="3200" b="1" dirty="0">
                <a:solidFill>
                  <a:schemeClr val="dk1"/>
                </a:solidFill>
                <a:latin typeface="Satoshi" pitchFamily="50" charset="0"/>
                <a:ea typeface="Helvetica Neue"/>
                <a:cs typeface="Helvetica Neue"/>
                <a:sym typeface="Helvetica Neue"/>
              </a:rPr>
              <a:t>h</a:t>
            </a:r>
            <a:r>
              <a:rPr lang="en" sz="3200" b="1" dirty="0">
                <a:solidFill>
                  <a:schemeClr val="dk1"/>
                </a:solidFill>
                <a:latin typeface="Satoshi" pitchFamily="50" charset="0"/>
                <a:ea typeface="Helvetica Neue"/>
                <a:cs typeface="Helvetica Neue"/>
                <a:sym typeface="Helvetica Neue"/>
              </a:rPr>
              <a:t>ere’s more…</a:t>
            </a:r>
            <a:endParaRPr sz="3200" b="1" dirty="0">
              <a:solidFill>
                <a:schemeClr val="dk1"/>
              </a:solidFill>
              <a:latin typeface="Satoshi" pitchFamily="50" charset="0"/>
              <a:ea typeface="Helvetica Neue"/>
              <a:cs typeface="Helvetica Neue"/>
              <a:sym typeface="Helvetica Neue"/>
            </a:endParaRPr>
          </a:p>
        </p:txBody>
      </p:sp>
      <p:sp>
        <p:nvSpPr>
          <p:cNvPr id="2" name="Rectangle 1"/>
          <p:cNvSpPr/>
          <p:nvPr/>
        </p:nvSpPr>
        <p:spPr>
          <a:xfrm>
            <a:off x="1017024" y="4154907"/>
            <a:ext cx="2969083" cy="307777"/>
          </a:xfrm>
          <a:prstGeom prst="rect">
            <a:avLst/>
          </a:prstGeom>
        </p:spPr>
        <p:txBody>
          <a:bodyPr wrap="none">
            <a:spAutoFit/>
          </a:bodyPr>
          <a:lstStyle/>
          <a:p>
            <a:r>
              <a:rPr lang="en-GB" dirty="0">
                <a:latin typeface="Satoshi" pitchFamily="50" charset="0"/>
              </a:rPr>
              <a:t>educationsupport.org.uk/subscribe</a:t>
            </a:r>
          </a:p>
        </p:txBody>
      </p:sp>
      <p:pic>
        <p:nvPicPr>
          <p:cNvPr id="9" name="Google Shape;68;p14"/>
          <p:cNvPicPr preferRelativeResize="0"/>
          <p:nvPr/>
        </p:nvPicPr>
        <p:blipFill>
          <a:blip r:embed="rId5">
            <a:alphaModFix/>
          </a:blip>
          <a:stretch>
            <a:fillRect/>
          </a:stretch>
        </p:blipFill>
        <p:spPr>
          <a:xfrm>
            <a:off x="8065718" y="334033"/>
            <a:ext cx="695200" cy="212150"/>
          </a:xfrm>
          <a:prstGeom prst="rect">
            <a:avLst/>
          </a:prstGeom>
          <a:noFill/>
          <a:ln>
            <a:noFill/>
          </a:ln>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72083" y="992459"/>
            <a:ext cx="3736497" cy="2802373"/>
          </a:xfrm>
          <a:prstGeom prst="rect">
            <a:avLst/>
          </a:prstGeom>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15207" y="3479887"/>
            <a:ext cx="1288728" cy="1288728"/>
          </a:xfrm>
          <a:prstGeom prst="rect">
            <a:avLst/>
          </a:prstGeom>
        </p:spPr>
      </p:pic>
    </p:spTree>
    <p:extLst>
      <p:ext uri="{BB962C8B-B14F-4D97-AF65-F5344CB8AC3E}">
        <p14:creationId xmlns:p14="http://schemas.microsoft.com/office/powerpoint/2010/main" val="18758723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25" name="Google Shape;99;p18"/>
          <p:cNvPicPr preferRelativeResize="0"/>
          <p:nvPr/>
        </p:nvPicPr>
        <p:blipFill>
          <a:blip r:embed="rId3">
            <a:alphaModFix/>
          </a:blip>
          <a:stretch>
            <a:fillRect/>
          </a:stretch>
        </p:blipFill>
        <p:spPr>
          <a:xfrm>
            <a:off x="1079241" y="813258"/>
            <a:ext cx="1850773" cy="352396"/>
          </a:xfrm>
          <a:prstGeom prst="rect">
            <a:avLst/>
          </a:prstGeom>
          <a:noFill/>
          <a:ln>
            <a:noFill/>
          </a:ln>
        </p:spPr>
      </p:pic>
      <p:sp>
        <p:nvSpPr>
          <p:cNvPr id="3" name="Rectangle 2"/>
          <p:cNvSpPr/>
          <p:nvPr/>
        </p:nvSpPr>
        <p:spPr>
          <a:xfrm>
            <a:off x="7312200" y="3085754"/>
            <a:ext cx="184731" cy="229678"/>
          </a:xfrm>
          <a:prstGeom prst="rect">
            <a:avLst/>
          </a:prstGeom>
        </p:spPr>
        <p:txBody>
          <a:bodyPr wrap="none">
            <a:spAutoFit/>
          </a:bodyPr>
          <a:lstStyle/>
          <a:p>
            <a:pPr algn="ctr">
              <a:lnSpc>
                <a:spcPct val="85000"/>
              </a:lnSpc>
            </a:pPr>
            <a:endParaRPr lang="en-GB" sz="1050" dirty="0">
              <a:solidFill>
                <a:schemeClr val="dk1"/>
              </a:solidFill>
              <a:latin typeface="Satoshi" pitchFamily="50" charset="0"/>
              <a:ea typeface="Helvetica Neue"/>
              <a:cs typeface="Helvetica Neue"/>
              <a:sym typeface="Helvetica Neue"/>
            </a:endParaRPr>
          </a:p>
        </p:txBody>
      </p:sp>
      <p:pic>
        <p:nvPicPr>
          <p:cNvPr id="39" name="Google Shape;68;p14"/>
          <p:cNvPicPr preferRelativeResize="0"/>
          <p:nvPr/>
        </p:nvPicPr>
        <p:blipFill>
          <a:blip r:embed="rId4">
            <a:alphaModFix/>
          </a:blip>
          <a:stretch>
            <a:fillRect/>
          </a:stretch>
        </p:blipFill>
        <p:spPr>
          <a:xfrm>
            <a:off x="2667809" y="4737247"/>
            <a:ext cx="695200" cy="212150"/>
          </a:xfrm>
          <a:prstGeom prst="rect">
            <a:avLst/>
          </a:prstGeom>
          <a:noFill/>
          <a:ln>
            <a:noFill/>
          </a:ln>
        </p:spPr>
      </p:pic>
      <p:sp>
        <p:nvSpPr>
          <p:cNvPr id="23" name="Google Shape;179;p28"/>
          <p:cNvSpPr txBox="1"/>
          <p:nvPr/>
        </p:nvSpPr>
        <p:spPr>
          <a:xfrm>
            <a:off x="330224" y="440108"/>
            <a:ext cx="5103537" cy="1259070"/>
          </a:xfrm>
          <a:prstGeom prst="rect">
            <a:avLst/>
          </a:prstGeom>
          <a:noFill/>
          <a:ln>
            <a:noFill/>
          </a:ln>
        </p:spPr>
        <p:txBody>
          <a:bodyPr spcFirstLastPara="1" wrap="square" lIns="91425" tIns="91425" rIns="91425" bIns="91425" anchor="t" anchorCtr="0">
            <a:noAutofit/>
          </a:bodyPr>
          <a:lstStyle/>
          <a:p>
            <a:r>
              <a:rPr lang="en-GB" sz="3200" b="1" dirty="0">
                <a:latin typeface="Satoshi" pitchFamily="50" charset="0"/>
              </a:rPr>
              <a:t>Get Involved</a:t>
            </a:r>
          </a:p>
        </p:txBody>
      </p:sp>
      <p:sp>
        <p:nvSpPr>
          <p:cNvPr id="24" name="Google Shape;136;p22"/>
          <p:cNvSpPr txBox="1"/>
          <p:nvPr/>
        </p:nvSpPr>
        <p:spPr>
          <a:xfrm>
            <a:off x="330223" y="2142027"/>
            <a:ext cx="4359764" cy="1887454"/>
          </a:xfrm>
          <a:prstGeom prst="rect">
            <a:avLst/>
          </a:prstGeom>
          <a:noFill/>
          <a:ln>
            <a:noFill/>
          </a:ln>
        </p:spPr>
        <p:txBody>
          <a:bodyPr spcFirstLastPara="1" wrap="square" lIns="91425" tIns="91425" rIns="91425" bIns="91425" anchor="b" anchorCtr="0">
            <a:noAutofit/>
          </a:bodyPr>
          <a:lstStyle/>
          <a:p>
            <a:pPr lvl="0"/>
            <a:r>
              <a:rPr lang="en-GB" sz="2000" dirty="0">
                <a:latin typeface="Satoshi" pitchFamily="50" charset="0"/>
              </a:rPr>
              <a:t>As a charity, our services are funded </a:t>
            </a:r>
            <a:br>
              <a:rPr lang="en-GB" sz="2000" dirty="0">
                <a:latin typeface="Satoshi" pitchFamily="50" charset="0"/>
              </a:rPr>
            </a:br>
            <a:r>
              <a:rPr lang="en-GB" sz="2000" dirty="0">
                <a:latin typeface="Satoshi" pitchFamily="50" charset="0"/>
              </a:rPr>
              <a:t>by the generous support of our donors.</a:t>
            </a:r>
          </a:p>
          <a:p>
            <a:pPr lvl="0"/>
            <a:endParaRPr lang="en-GB" sz="2000" dirty="0">
              <a:latin typeface="Satoshi" pitchFamily="50" charset="0"/>
            </a:endParaRPr>
          </a:p>
          <a:p>
            <a:pPr lvl="0"/>
            <a:r>
              <a:rPr lang="en-GB" sz="2000" dirty="0">
                <a:latin typeface="Satoshi" pitchFamily="50" charset="0"/>
              </a:rPr>
              <a:t>Help us be there for teachers and </a:t>
            </a:r>
            <a:br>
              <a:rPr lang="en-GB" sz="2000" dirty="0">
                <a:latin typeface="Satoshi" pitchFamily="50" charset="0"/>
              </a:rPr>
            </a:br>
            <a:r>
              <a:rPr lang="en-GB" sz="2000" dirty="0">
                <a:latin typeface="Satoshi" pitchFamily="50" charset="0"/>
              </a:rPr>
              <a:t>education staff whenever they need support. </a:t>
            </a:r>
          </a:p>
          <a:p>
            <a:pPr lvl="0"/>
            <a:endParaRPr lang="en-GB" sz="2000" dirty="0">
              <a:latin typeface="Satoshi" pitchFamily="50" charset="0"/>
            </a:endParaRPr>
          </a:p>
          <a:p>
            <a:pPr lvl="0"/>
            <a:r>
              <a:rPr lang="en-GB" sz="2000" b="1" dirty="0">
                <a:latin typeface="Satoshi" pitchFamily="50" charset="0"/>
              </a:rPr>
              <a:t>educationsupport.org/donate</a:t>
            </a:r>
          </a:p>
        </p:txBody>
      </p:sp>
      <p:pic>
        <p:nvPicPr>
          <p:cNvPr id="30" name="Google Shape;175;p28"/>
          <p:cNvPicPr preferRelativeResize="0"/>
          <p:nvPr/>
        </p:nvPicPr>
        <p:blipFill rotWithShape="1">
          <a:blip r:embed="rId5">
            <a:alphaModFix/>
          </a:blip>
          <a:srcRect l="29637" t="484" r="30761" b="642"/>
          <a:stretch/>
        </p:blipFill>
        <p:spPr>
          <a:xfrm>
            <a:off x="5514463" y="125380"/>
            <a:ext cx="3442500" cy="4834800"/>
          </a:xfrm>
          <a:prstGeom prst="roundRect">
            <a:avLst>
              <a:gd name="adj" fmla="val 8068"/>
            </a:avLst>
          </a:prstGeom>
          <a:noFill/>
          <a:ln>
            <a:noFill/>
          </a:ln>
        </p:spPr>
      </p:pic>
    </p:spTree>
    <p:extLst>
      <p:ext uri="{BB962C8B-B14F-4D97-AF65-F5344CB8AC3E}">
        <p14:creationId xmlns:p14="http://schemas.microsoft.com/office/powerpoint/2010/main" val="1806241667"/>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72D214F5625B043B45C88FD0DB58DE7" ma:contentTypeVersion="13" ma:contentTypeDescription="Create a new document." ma:contentTypeScope="" ma:versionID="d5dd7615aa912190cf3eaf410d4e7faf">
  <xsd:schema xmlns:xsd="http://www.w3.org/2001/XMLSchema" xmlns:xs="http://www.w3.org/2001/XMLSchema" xmlns:p="http://schemas.microsoft.com/office/2006/metadata/properties" xmlns:ns2="b9601079-6faf-4ff7-9cde-01504ab4923f" xmlns:ns3="0a01c2ca-8fce-4bcc-80af-49afeab72342" targetNamespace="http://schemas.microsoft.com/office/2006/metadata/properties" ma:root="true" ma:fieldsID="66ab4234b392c5e01874f6f93f649f9b" ns2:_="" ns3:_="">
    <xsd:import namespace="b9601079-6faf-4ff7-9cde-01504ab4923f"/>
    <xsd:import namespace="0a01c2ca-8fce-4bcc-80af-49afeab7234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Loca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01079-6faf-4ff7-9cde-01504ab4923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Location" ma:index="16" nillable="true" ma:displayName="Location" ma:indexed="true" ma:internalName="MediaServiceLocation"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34e43a4d-eec5-46e9-b80f-1d330971c132"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a01c2ca-8fce-4bcc-80af-49afeab72342"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d509e549-c602-49dd-a371-f8dce39f1416}" ma:internalName="TaxCatchAll" ma:showField="CatchAllData" ma:web="0a01c2ca-8fce-4bcc-80af-49afeab723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a01c2ca-8fce-4bcc-80af-49afeab72342" xsi:nil="true"/>
    <lcf76f155ced4ddcb4097134ff3c332f xmlns="b9601079-6faf-4ff7-9cde-01504ab4923f">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0C6D237-2BC4-47B1-9944-DD69676A8C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601079-6faf-4ff7-9cde-01504ab4923f"/>
    <ds:schemaRef ds:uri="0a01c2ca-8fce-4bcc-80af-49afeab723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2CFB669-2F2E-40E6-AB0A-227AFBD8F659}">
  <ds:schemaRefs>
    <ds:schemaRef ds:uri="http://www.w3.org/XML/1998/namespace"/>
    <ds:schemaRef ds:uri="http://purl.org/dc/terms/"/>
    <ds:schemaRef ds:uri="http://schemas.openxmlformats.org/package/2006/metadata/core-properties"/>
    <ds:schemaRef ds:uri="http://purl.org/dc/elements/1.1/"/>
    <ds:schemaRef ds:uri="http://schemas.microsoft.com/office/2006/documentManagement/types"/>
    <ds:schemaRef ds:uri="0a01c2ca-8fce-4bcc-80af-49afeab72342"/>
    <ds:schemaRef ds:uri="http://schemas.microsoft.com/office/infopath/2007/PartnerControls"/>
    <ds:schemaRef ds:uri="b9601079-6faf-4ff7-9cde-01504ab4923f"/>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3495C382-C7C4-4258-8707-2E0AE3ED2A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2255</TotalTime>
  <Words>390</Words>
  <Application>Microsoft Office PowerPoint</Application>
  <PresentationFormat>On-screen Show (16:9)</PresentationFormat>
  <Paragraphs>52</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Helvetica Neue</vt:lpstr>
      <vt:lpstr>Satoshi-Bold</vt:lpstr>
      <vt:lpstr>Arial</vt:lpstr>
      <vt:lpstr>Satoshi</vt:lpstr>
      <vt:lpstr>Satoshi Black Italic</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 Renn</dc:creator>
  <cp:lastModifiedBy>Sophie Boettcher</cp:lastModifiedBy>
  <cp:revision>188</cp:revision>
  <dcterms:modified xsi:type="dcterms:W3CDTF">2026-05-08T07:25:36Z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0x010100E72D214F5625B043B45C88FD0DB58DE7</vt:lpwstr>
  </property>
  <property fmtid="{D5CDD505-2E9C-101B-9397-08002B2CF9AE}" pid="3" name="Order">
    <vt:r8>255200</vt:r8>
  </property>
  <property fmtid="{D5CDD505-2E9C-101B-9397-08002B2CF9AE}" pid="4" name="MediaServiceImageTags">
    <vt:lpwstr/>
  </property>
</Properties>
</file>