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70" r:id="rId6"/>
    <p:sldId id="257" r:id="rId7"/>
    <p:sldId id="272" r:id="rId8"/>
    <p:sldId id="264" r:id="rId9"/>
    <p:sldId id="258" r:id="rId10"/>
    <p:sldId id="271" r:id="rId11"/>
    <p:sldId id="259" r:id="rId12"/>
    <p:sldId id="260" r:id="rId13"/>
    <p:sldId id="262" r:id="rId14"/>
    <p:sldId id="261" r:id="rId1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BE3D03-94D8-4D8A-9772-7ACC382DA70C}" v="147" dt="2026-06-16T12:13:04.9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7438" autoAdjust="0"/>
  </p:normalViewPr>
  <p:slideViewPr>
    <p:cSldViewPr snapToGrid="0">
      <p:cViewPr varScale="1">
        <p:scale>
          <a:sx n="58" d="100"/>
          <a:sy n="58" d="100"/>
        </p:scale>
        <p:origin x="9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FA866-7C70-4FB1-ACB3-F6C784E414DA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658E-88B1-4641-9BA2-81E54698D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252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577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514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894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ea typeface="Calibri"/>
                <a:cs typeface="Calibri"/>
              </a:rPr>
              <a:t>BW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387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152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BW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091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24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SH </a:t>
            </a:r>
            <a:endParaRPr lang="en-GB" dirty="0"/>
          </a:p>
          <a:p>
            <a:r>
              <a:rPr lang="en-GB"/>
              <a:t>Transition plans should be shared with Mentors and Induction Tutors. The more you share about your development needs the more tailored your training can be.</a:t>
            </a:r>
            <a:endParaRPr lang="en-GB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039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842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834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7658E-88B1-4641-9BA2-81E54698DD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274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B4931-8402-4BE7-B00F-43061CEE5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EB1C4A-22F9-4768-8A3D-06B2B93F6C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7A8B1-6E9B-4CB5-8186-DF7E94487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35800-C830-403B-A0A9-621F49011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9C246-C68F-4648-BA85-A54E2ACBD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29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1E19E-7033-485D-A7A2-48DE5E903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467E7-FDA1-4B50-989C-1C341B31E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9527BC-DE6E-4079-BF0B-72B549B85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9C3ED-C426-4210-9C33-C2D29D4AC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73FC-04EA-45AE-BF55-1E72890F9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086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B781A7-F140-4C3F-B360-A1A2B03570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6474B4-0765-49EB-B864-F697518569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72584-0A13-4427-B3D1-43EC52B11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2ED12-F123-4AD8-B010-9907D94F5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DB7C6-F9AD-4E26-81AB-046192350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42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5690F-B1A6-4E94-AB11-8FB33BE80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44452-10EF-47BA-8C79-571372602E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527B1-A156-46F4-9456-CD894A493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53DCF-F8FF-46B0-A098-A3636E5FB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B0208-809F-48C6-B21E-02F686EF2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285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AC88F-040B-4CD5-8320-63D3E2AD2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3860E-571F-4543-9463-A87A8B298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228FA-3791-4057-AF1D-10B58A66D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672E1-9C63-49EF-8788-DD9431AB3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7AC5C-3D6E-4E64-810C-BC0EBD8A1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76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5B560-2360-4AD2-AE77-07443C223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16326-314E-4803-B868-2F315C94E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6ED5E-7885-4DC0-BEF6-0C055C98D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36797-6646-45C0-8E1C-4B7FA4F64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4450FC-F208-4038-97E4-8B6B988CF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893EED-FA1D-4C0C-A7A9-76820F899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47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AB932-7A77-42DD-B308-CCB62BC08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4AAEE-2BA1-4F41-94DD-69D8C3459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8C78BA-3A06-4824-B9C4-BD7512D9D9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CBB0E1-55AA-410E-BFB3-0654E209B8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B5AC53-F749-4E7E-8209-29F765A729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A9A536-4877-48D8-BF16-D0CC7E3C0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4259C3-CBAB-48A1-9947-5BDDF4670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2FB15E-208B-4D77-8731-94261ED50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63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5FE4F-AE64-4A89-A019-5DB2F8FEB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EE3FA-58B2-4051-8BAF-3892373DC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1C71F8-86CF-4F31-AB72-7CA78FB01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2AB476-8486-40E6-9D82-3AD5DB32D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9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E35004-92D0-4BD7-88FD-EF12E8732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869487-3C0E-4BDA-9B62-D6081ED99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7C500-5962-4B2A-B312-7893EFB93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133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F772-B766-4B1A-A1EB-F3D71E6D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0AD03-3F4C-457C-89FB-F9161ABC7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D8CF8C-11FA-4652-B0E3-13CFDAD7B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25E992-96E3-4126-8F39-9E29DF092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F5B632-E6EF-4BD7-AF83-9A3C28FBD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CD03A4-07DC-4040-909F-03B74822E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045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637F0-6611-4F6D-BAE4-B3F70D56B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7572CC-637E-4D6D-A8B3-9895901E67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B7762-DBD7-4329-9F9A-1D5D2F6BC6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708984-848B-4EC1-B32C-D56A308C8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6CA097-7635-4B48-BC36-7B39488FA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2F57C-AA90-4DC2-A43E-4808E55F0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29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BEBE5F-27A9-49E4-BEA7-53F05B6BC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2A97B-2611-4301-A9FA-E4E3BE0F4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1407E-5C45-4A28-82C8-670DFB59AC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1B055-9148-486E-B52F-EA5E5E0CE70F}" type="datetimeFigureOut">
              <a:rPr lang="en-GB" smtClean="0"/>
              <a:t>17/06/2026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9129E-B841-41FA-9EA8-2975585BE4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874C1-C654-42E0-A5BC-47194E87B0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88F6F-E308-4167-92B3-0675CD192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07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tshub@lawrencesheriffschool.com" TargetMode="External"/><Relationship Id="rId4" Type="http://schemas.openxmlformats.org/officeDocument/2006/relationships/hyperlink" Target="mailto:ab@lawrencesheriffschoo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hrome-extension:/efaidnbmnnnibpcajpcglclefindmkaj/https:/assets.publishing.service.gov.uk/media/5a750668ed915d3c7d529cad/Teachers_standard_information.pdf" TargetMode="External"/><Relationship Id="rId4" Type="http://schemas.openxmlformats.org/officeDocument/2006/relationships/hyperlink" Target="https://assets.publishing.service.gov.uk/media/6a26d8238e85b4e5346ac0e6/induction-for-early-career-teachers-England-june-2026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C5E161B-BF50-486B-8B58-4751E4374C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50" y="302570"/>
            <a:ext cx="10287000" cy="345757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F0419CE-9332-4E53-AE44-345809E9F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8791" y="2932264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Early Career Teacher </a:t>
            </a:r>
          </a:p>
          <a:p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Statutory Induction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57FFE2-3FDE-401D-A880-9CC4F1898F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513" y="4683087"/>
            <a:ext cx="1872343" cy="187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928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38DFD-534F-4CA2-A54E-CADC1F61D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7" y="365125"/>
            <a:ext cx="11070771" cy="1325563"/>
          </a:xfrm>
        </p:spPr>
        <p:txBody>
          <a:bodyPr/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What happens if I need support?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AFEC1B2-685A-4E7D-82CD-016EB20E34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424" y="123169"/>
            <a:ext cx="1747576" cy="174757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BEEC16-C9A7-4232-A8A4-D9E318A87D59}"/>
              </a:ext>
            </a:extLst>
          </p:cNvPr>
          <p:cNvSpPr txBox="1"/>
          <p:nvPr/>
        </p:nvSpPr>
        <p:spPr>
          <a:xfrm>
            <a:off x="838200" y="1870744"/>
            <a:ext cx="10069286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If an ECT is not making satisfactory progress towards meeting Teachers’ Standards, then a </a:t>
            </a:r>
            <a:r>
              <a:rPr lang="en-GB" sz="2800" b="1" dirty="0"/>
              <a:t>support plan </a:t>
            </a:r>
            <a:r>
              <a:rPr lang="en-GB" sz="2800" dirty="0"/>
              <a:t>must be put in place. </a:t>
            </a:r>
            <a:endParaRPr lang="en-GB" sz="28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The support plan must outline what has been put in place to assist you in getting back on track.</a:t>
            </a:r>
            <a:endParaRPr lang="en-GB" sz="28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ECTs must be made aware of where they need to improve </a:t>
            </a:r>
            <a:r>
              <a:rPr lang="en-GB" sz="2800" dirty="0"/>
              <a:t>their practice and given every </a:t>
            </a:r>
            <a:r>
              <a:rPr lang="en-GB" sz="2800"/>
              <a:t>opportunity to improve their performance.</a:t>
            </a:r>
            <a:endParaRPr lang="en-GB" sz="28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Support plans must be </a:t>
            </a:r>
            <a:r>
              <a:rPr lang="en-GB" sz="2800" b="1" dirty="0"/>
              <a:t>regularly monitored and reviewed</a:t>
            </a:r>
            <a:r>
              <a:rPr lang="en-GB" sz="2800" dirty="0"/>
              <a:t>.</a:t>
            </a:r>
            <a:endParaRPr lang="en-GB" sz="28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/>
              <a:t>The Appropriate Body can provide additional support in the form of advice or visits where needed</a:t>
            </a:r>
            <a:r>
              <a:rPr lang="en-GB" sz="2800" dirty="0"/>
              <a:t>.</a:t>
            </a:r>
            <a:endParaRPr lang="en-GB" sz="28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7892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6B462-9B7C-42D6-894B-C4A519ED4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b="1" dirty="0"/>
            </a:b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Contact Details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D9AA00E-E590-42A1-AADE-F2E1599AD2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4159" y="70761"/>
            <a:ext cx="1688983" cy="168898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85393F-2DB4-4C20-B30C-DE37960BC24E}"/>
              </a:ext>
            </a:extLst>
          </p:cNvPr>
          <p:cNvSpPr txBox="1"/>
          <p:nvPr/>
        </p:nvSpPr>
        <p:spPr>
          <a:xfrm>
            <a:off x="931177" y="1828800"/>
            <a:ext cx="10259337" cy="437042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/>
              <a:t>Dedicated email &amp; phone number for Appropriate Body Service </a:t>
            </a:r>
            <a:endParaRPr lang="en-GB" sz="2000" dirty="0"/>
          </a:p>
          <a:p>
            <a:r>
              <a:rPr lang="en-GB" sz="2000" dirty="0">
                <a:hlinkClick r:id="rId4"/>
              </a:rPr>
              <a:t>ab@lawrencesheriffschool.com</a:t>
            </a:r>
            <a:endParaRPr lang="en-GB" sz="2000">
              <a:ea typeface="Calibri"/>
              <a:cs typeface="Calibri"/>
            </a:endParaRPr>
          </a:p>
          <a:p>
            <a:r>
              <a:rPr lang="en-GB" sz="2000" dirty="0"/>
              <a:t> 01788 843755</a:t>
            </a:r>
            <a:endParaRPr lang="en-GB" sz="2000"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b="1"/>
              <a:t>Appropriate Body Personnel</a:t>
            </a:r>
            <a:endParaRPr lang="en-GB" sz="2000" b="1">
              <a:ea typeface="Calibri"/>
              <a:cs typeface="Calibri"/>
            </a:endParaRPr>
          </a:p>
          <a:p>
            <a:endParaRPr lang="en-GB" sz="2000" dirty="0"/>
          </a:p>
          <a:p>
            <a:r>
              <a:rPr lang="en-GB" sz="2000" b="1" dirty="0"/>
              <a:t>AB Leads</a:t>
            </a:r>
            <a:r>
              <a:rPr lang="en-GB" sz="2000" dirty="0"/>
              <a:t>: Becky Wheeler &amp; Sally Hewitt</a:t>
            </a:r>
          </a:p>
          <a:p>
            <a:r>
              <a:rPr lang="en-GB" sz="2000" b="1" dirty="0"/>
              <a:t>AB Administrator</a:t>
            </a:r>
            <a:r>
              <a:rPr lang="en-GB" sz="2000" dirty="0"/>
              <a:t>: Hannah Hutchins-Morant</a:t>
            </a:r>
          </a:p>
          <a:p>
            <a:r>
              <a:rPr lang="en-GB" sz="2000" b="1" dirty="0"/>
              <a:t>AB Induction Officers</a:t>
            </a:r>
            <a:r>
              <a:rPr lang="en-GB" sz="2000" dirty="0"/>
              <a:t>: Margot Brown, Jane Le </a:t>
            </a:r>
            <a:r>
              <a:rPr lang="en-GB" sz="2000"/>
              <a:t>Poidevin</a:t>
            </a:r>
            <a:r>
              <a:rPr lang="en-GB" sz="2000" dirty="0"/>
              <a:t>, Jon Heywood, Amy </a:t>
            </a:r>
            <a:r>
              <a:rPr lang="en-GB" sz="2000"/>
              <a:t>Preece</a:t>
            </a:r>
            <a:r>
              <a:rPr lang="en-GB" sz="2000" dirty="0"/>
              <a:t>, Ben Wilde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/>
              <a:t>Teaching School Hub Support (ECT Programme) – </a:t>
            </a:r>
            <a:r>
              <a:rPr lang="en-GB" sz="2000" dirty="0">
                <a:hlinkClick r:id="rId5"/>
              </a:rPr>
              <a:t>tshub@lawrencesheriffschool.com</a:t>
            </a:r>
            <a:endParaRPr lang="en-GB" sz="2000">
              <a:ea typeface="Calibri"/>
              <a:cs typeface="Calibri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0733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47058-69CE-4B8F-B121-043904F45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85514" cy="1823207"/>
          </a:xfrm>
        </p:spPr>
        <p:txBody>
          <a:bodyPr/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Things you need to know for your ECT years…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DEFA-F4CB-45E0-95BC-DA44466BA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8286" y="2134207"/>
            <a:ext cx="7220025" cy="3417507"/>
          </a:xfrm>
        </p:spPr>
        <p:txBody>
          <a:bodyPr>
            <a:normAutofit fontScale="92500" lnSpcReduction="10000"/>
          </a:bodyPr>
          <a:lstStyle/>
          <a:p>
            <a:r>
              <a:rPr lang="en-GB" sz="3600" dirty="0"/>
              <a:t>What is </a:t>
            </a:r>
            <a:r>
              <a:rPr lang="en-GB" sz="3600" b="1" dirty="0"/>
              <a:t>Statutory Induction</a:t>
            </a:r>
            <a:r>
              <a:rPr lang="en-GB" sz="3600" dirty="0"/>
              <a:t>? </a:t>
            </a:r>
          </a:p>
          <a:p>
            <a:r>
              <a:rPr lang="en-GB" sz="3600" dirty="0"/>
              <a:t>What is an </a:t>
            </a:r>
            <a:r>
              <a:rPr lang="en-GB" sz="3600" b="1" dirty="0"/>
              <a:t>Appropriate Body</a:t>
            </a:r>
            <a:r>
              <a:rPr lang="en-GB" sz="3600" dirty="0"/>
              <a:t>?</a:t>
            </a:r>
          </a:p>
          <a:p>
            <a:r>
              <a:rPr lang="en-GB" sz="3600" dirty="0"/>
              <a:t>The role of the </a:t>
            </a:r>
            <a:r>
              <a:rPr lang="en-GB" sz="3600" b="1" dirty="0"/>
              <a:t>Induction Tutor </a:t>
            </a:r>
          </a:p>
          <a:p>
            <a:r>
              <a:rPr lang="en-GB" sz="3600" dirty="0"/>
              <a:t>The role of the </a:t>
            </a:r>
            <a:r>
              <a:rPr lang="en-GB" sz="3600" b="1" dirty="0"/>
              <a:t>Mentor</a:t>
            </a:r>
          </a:p>
          <a:p>
            <a:r>
              <a:rPr lang="en-GB" sz="3600" dirty="0"/>
              <a:t>What is the </a:t>
            </a:r>
            <a:r>
              <a:rPr lang="en-GB" sz="3600" b="1" dirty="0"/>
              <a:t>ECT Training </a:t>
            </a:r>
            <a:r>
              <a:rPr lang="en-GB" sz="3600" dirty="0"/>
              <a:t>programme?</a:t>
            </a:r>
          </a:p>
          <a:p>
            <a:r>
              <a:rPr lang="en-GB" sz="3600" dirty="0"/>
              <a:t>How will ECT Induction be </a:t>
            </a:r>
            <a:r>
              <a:rPr lang="en-GB" sz="3600" b="1" dirty="0"/>
              <a:t>assessed</a:t>
            </a:r>
            <a:r>
              <a:rPr lang="en-GB" sz="3600" dirty="0"/>
              <a:t>?</a:t>
            </a:r>
            <a:endParaRPr lang="en-GB" sz="3600" b="1" dirty="0"/>
          </a:p>
          <a:p>
            <a:endParaRPr lang="en-GB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DC4B6918-864F-4C60-9870-3ABC665C0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96" y="0"/>
            <a:ext cx="1823207" cy="182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448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59650-D8B5-4AA7-ABFF-09043B2EB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What is Statutory Induction?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96B3EF-D5BF-45D1-A286-0247A6B516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682" y="116302"/>
            <a:ext cx="1823207" cy="182320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BA985D-B1A7-4B69-8FE7-5E33DDE16A6E}"/>
              </a:ext>
            </a:extLst>
          </p:cNvPr>
          <p:cNvSpPr txBox="1"/>
          <p:nvPr/>
        </p:nvSpPr>
        <p:spPr>
          <a:xfrm>
            <a:off x="375652" y="1540274"/>
            <a:ext cx="10387578" cy="48320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i="1" dirty="0"/>
              <a:t>“All qualified teachers who are employed in a relevant school in England must, by law, have completed an induction period satisfactorily, subject to specified exemptions.” </a:t>
            </a:r>
          </a:p>
          <a:p>
            <a:pPr lvl="8"/>
            <a:r>
              <a:rPr lang="en-GB" sz="2400" dirty="0">
                <a:ea typeface="+mn-lt"/>
                <a:cs typeface="+mn-lt"/>
                <a:hlinkClick r:id="rId4"/>
              </a:rPr>
              <a:t>Induction for early career teachers (England)</a:t>
            </a:r>
            <a:endParaRPr lang="en-GB" dirty="0">
              <a:ea typeface="Calibri"/>
              <a:cs typeface="Calibri"/>
            </a:endParaRPr>
          </a:p>
          <a:p>
            <a:pPr lvl="8"/>
            <a:endParaRPr lang="en-GB" sz="2400" dirty="0">
              <a:highlight>
                <a:srgbClr val="FFFF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Since 2021, all new teachers (ECTs) are required to serve a </a:t>
            </a:r>
            <a:r>
              <a:rPr lang="en-GB" sz="2400" b="1" dirty="0"/>
              <a:t>two year induction</a:t>
            </a:r>
            <a:r>
              <a:rPr lang="en-GB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Throughout the induction period, ECTs are </a:t>
            </a:r>
            <a:r>
              <a:rPr lang="en-GB" sz="2400" b="1" dirty="0"/>
              <a:t>monitored</a:t>
            </a:r>
            <a:r>
              <a:rPr lang="en-GB" sz="2400" dirty="0"/>
              <a:t> and </a:t>
            </a:r>
            <a:r>
              <a:rPr lang="en-GB" sz="2400" b="1" dirty="0"/>
              <a:t>supported</a:t>
            </a:r>
            <a:r>
              <a:rPr lang="en-GB" sz="2400" dirty="0"/>
              <a:t> to make progress against meeting </a:t>
            </a:r>
            <a:r>
              <a:rPr lang="en-GB" sz="2400" dirty="0">
                <a:hlinkClick r:id="rId5"/>
              </a:rPr>
              <a:t>Teachers’ Standards</a:t>
            </a:r>
            <a:r>
              <a:rPr lang="en-GB" sz="2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ITTECF (Initial Teacher Training &amp; Early Career Framework) </a:t>
            </a:r>
            <a:r>
              <a:rPr lang="en-GB" sz="2400" dirty="0"/>
              <a:t>based training is expected to be embedded as a central aspect of induction.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05047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72DDE-600E-4410-AE57-655A17EA3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What is an Appropriate Body?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1F23C-37B2-45E0-9AA6-AD344C1E55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An </a:t>
            </a:r>
            <a:r>
              <a:rPr lang="en-GB" sz="2800" b="1" dirty="0"/>
              <a:t>Appropriate Body (AB) </a:t>
            </a:r>
            <a:r>
              <a:rPr lang="en-GB" sz="2800" dirty="0"/>
              <a:t>has a </a:t>
            </a:r>
            <a:r>
              <a:rPr lang="en-GB" sz="2800" b="1" dirty="0"/>
              <a:t>quality assurance role </a:t>
            </a:r>
            <a:r>
              <a:rPr lang="en-GB" sz="2800" dirty="0"/>
              <a:t>and is responsible for checking that an induction programme for an ECT is in place and that that programme is clearly based on the ITTECF. </a:t>
            </a:r>
          </a:p>
          <a:p>
            <a:r>
              <a:rPr lang="en-GB" sz="2800" dirty="0"/>
              <a:t>The AB will check that </a:t>
            </a:r>
            <a:r>
              <a:rPr lang="en-GB" sz="2800" b="1" dirty="0"/>
              <a:t>adequate support is in place </a:t>
            </a:r>
            <a:r>
              <a:rPr lang="en-GB" sz="2800" dirty="0"/>
              <a:t>for ECTs and that their assessment is fair and consistent. </a:t>
            </a:r>
            <a:endParaRPr lang="en-GB" dirty="0"/>
          </a:p>
          <a:p>
            <a:r>
              <a:rPr lang="en-GB" b="1" dirty="0"/>
              <a:t>Teaching School Hubs</a:t>
            </a:r>
            <a:r>
              <a:rPr lang="en-GB" dirty="0"/>
              <a:t>, as well as offering ECT training, are the only institutions who are appointed by the Department of Education (DfE) to act an Appropriate Body (AB).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693B78-1CFA-46AF-A271-590189B8B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2512" y="116475"/>
            <a:ext cx="1822862" cy="182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725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7EE51-916F-4467-9252-FF437D803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What are your Entitlements as an ECT?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52DB2-7E45-4AC9-8FCB-524AB25DB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0634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400" b="1" dirty="0"/>
              <a:t>ITTECF </a:t>
            </a:r>
            <a:r>
              <a:rPr lang="en-GB" sz="2400" dirty="0"/>
              <a:t>based induction programme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Designated </a:t>
            </a:r>
            <a:r>
              <a:rPr lang="en-GB" sz="2400" b="1" dirty="0"/>
              <a:t>Induction Tutor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Designated </a:t>
            </a:r>
            <a:r>
              <a:rPr lang="en-GB" sz="2400" b="1" dirty="0"/>
              <a:t>Mentor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b="1" dirty="0"/>
              <a:t>Reduced timetable </a:t>
            </a:r>
            <a:r>
              <a:rPr lang="en-GB" sz="2400" dirty="0"/>
              <a:t>– 10% in Year 1 and 5% in Year 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You should be provided with the necessary </a:t>
            </a:r>
            <a:r>
              <a:rPr lang="en-GB" sz="2400" b="1" dirty="0"/>
              <a:t>support</a:t>
            </a:r>
            <a:r>
              <a:rPr lang="en-GB" sz="2400" dirty="0"/>
              <a:t> to enable you to demonstrate satisfactory performance against Teachers’ Standards by the end of the induction period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Must be registered </a:t>
            </a:r>
            <a:r>
              <a:rPr lang="en-GB" sz="2400"/>
              <a:t>with an  </a:t>
            </a:r>
            <a:r>
              <a:rPr lang="en-GB" sz="2400" b="1"/>
              <a:t>Appropriate Body</a:t>
            </a:r>
            <a:endParaRPr lang="en-GB" sz="2400" b="1">
              <a:ea typeface="Calibri"/>
              <a:cs typeface="Calibri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Must have a Headteacher who is able to make a final recommendation against </a:t>
            </a:r>
            <a:r>
              <a:rPr lang="en-GB" sz="2400" b="1" dirty="0"/>
              <a:t>Teachers’ Standards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7B4EF0-6455-4E22-AF58-35F048194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9138" y="2763"/>
            <a:ext cx="1822862" cy="182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68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EC477-E5C1-4834-9E6C-CB8A3007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9" y="365125"/>
            <a:ext cx="11223171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50000"/>
                  </a:schemeClr>
                </a:solidFill>
              </a:rPr>
              <a:t>What is the role of the Induction Tutor &amp; Mentor?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62D4E2-B2F5-4A27-A11C-A32C14266C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683" y="158247"/>
            <a:ext cx="1739317" cy="173931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D64E6C-5708-42BE-ABB9-B9848C77C9D1}"/>
              </a:ext>
            </a:extLst>
          </p:cNvPr>
          <p:cNvSpPr txBox="1"/>
          <p:nvPr/>
        </p:nvSpPr>
        <p:spPr>
          <a:xfrm>
            <a:off x="261258" y="1786071"/>
            <a:ext cx="1193074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Induction Tutors: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dirty="0"/>
              <a:t>Provide regular monitoring and support, and coordination of assessment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2400" b="1" dirty="0"/>
              <a:t>Observe ECTs at regular intervals </a:t>
            </a:r>
            <a:r>
              <a:rPr lang="en-GB" sz="2400" dirty="0"/>
              <a:t>(at least once per term). Feedback must be given, along with developmental targets that are based upon Teachers’ Standards.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2400" dirty="0"/>
              <a:t>Review an ECT’s progress against Teachers’ Standards – </a:t>
            </a:r>
            <a:r>
              <a:rPr lang="en-GB" sz="2400" b="1" dirty="0"/>
              <a:t>Progress Reviews &amp; Assessments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2400" dirty="0"/>
              <a:t>Recognise when action is needed in the case of an ECT who requires additional support</a:t>
            </a:r>
          </a:p>
          <a:p>
            <a:pPr marL="0" indent="0">
              <a:buNone/>
            </a:pPr>
            <a:endParaRPr lang="en-GB" sz="2400" b="1" dirty="0"/>
          </a:p>
          <a:p>
            <a:r>
              <a:rPr lang="en-GB" sz="2400" b="1" dirty="0"/>
              <a:t>ECT Mentors: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dirty="0"/>
              <a:t>Provide </a:t>
            </a:r>
            <a:r>
              <a:rPr lang="en-GB" sz="2400" b="1" dirty="0"/>
              <a:t>regular, timetabled mentoring </a:t>
            </a:r>
            <a:r>
              <a:rPr lang="en-GB" sz="2400" dirty="0"/>
              <a:t>for ECTs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dirty="0"/>
              <a:t>ECT and Mentor sessions are expected to be </a:t>
            </a:r>
            <a:r>
              <a:rPr lang="en-GB" sz="2400" b="1" dirty="0"/>
              <a:t>timetabled during teaching hours (unless there are exceptional circumstances)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dirty="0"/>
              <a:t>Work closely with ECTs to </a:t>
            </a:r>
            <a:r>
              <a:rPr lang="en-GB" sz="2400" b="1" dirty="0"/>
              <a:t>guide you through your ITTECF </a:t>
            </a:r>
            <a:r>
              <a:rPr lang="en-GB" sz="2000" b="1" dirty="0"/>
              <a:t>based training</a:t>
            </a:r>
            <a:r>
              <a:rPr lang="en-GB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5621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C8793-964A-4B58-BC77-7FEC11A5E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What is the ECT training programme?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9F26A-8E7C-4F37-B6F9-BF684F006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28" y="1542596"/>
            <a:ext cx="9851572" cy="503237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sz="2800" dirty="0"/>
              <a:t>ITTECF based training is a statutory entitlement for ECTs. It can be delivered in different ways. </a:t>
            </a:r>
          </a:p>
          <a:p>
            <a:r>
              <a:rPr lang="en-GB" sz="2800" dirty="0"/>
              <a:t>Most schools opt to enrol their ECTs on a </a:t>
            </a:r>
            <a:r>
              <a:rPr lang="en-GB" sz="2800" b="1" dirty="0"/>
              <a:t>DfE Fully Funded Training programme*</a:t>
            </a:r>
            <a:r>
              <a:rPr lang="en-GB" sz="2800" dirty="0"/>
              <a:t>, such as the one we deliver in partnership with UCL. </a:t>
            </a:r>
          </a:p>
          <a:p>
            <a:r>
              <a:rPr lang="en-GB" sz="2800" dirty="0"/>
              <a:t>Other schools might  choose to deliver their </a:t>
            </a:r>
            <a:r>
              <a:rPr lang="en-GB" sz="2800" b="1" dirty="0"/>
              <a:t>own training based on the ITTECF</a:t>
            </a:r>
            <a:r>
              <a:rPr lang="en-GB" sz="2800" dirty="0"/>
              <a:t>.</a:t>
            </a:r>
          </a:p>
          <a:p>
            <a:r>
              <a:rPr lang="en-GB" sz="2800" dirty="0"/>
              <a:t>As an ECT you are entitled to access </a:t>
            </a:r>
            <a:r>
              <a:rPr lang="en-GB" sz="2800" b="1" dirty="0"/>
              <a:t>ITTECF based training </a:t>
            </a:r>
            <a:r>
              <a:rPr lang="en-GB" sz="2800" dirty="0"/>
              <a:t>and your timetable reduction is there to give you time to access this. </a:t>
            </a:r>
          </a:p>
          <a:p>
            <a:r>
              <a:rPr lang="en-GB" dirty="0"/>
              <a:t>All ECT training programmes will consist of: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/>
              <a:t>Independent study</a:t>
            </a:r>
            <a:endParaRPr lang="en-GB">
              <a:ea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Mentor meetings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Live facilitated training sessions/conferences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400" dirty="0"/>
              <a:t>* </a:t>
            </a:r>
            <a:r>
              <a:rPr lang="en-GB" sz="2400" b="1" dirty="0"/>
              <a:t>Lead providers for the DfE </a:t>
            </a:r>
            <a:r>
              <a:rPr lang="en-GB" sz="2400" dirty="0"/>
              <a:t>are: </a:t>
            </a:r>
            <a:r>
              <a:rPr lang="en-GB" sz="2400" b="1" dirty="0"/>
              <a:t>UCL</a:t>
            </a:r>
            <a:r>
              <a:rPr lang="en-GB" sz="2400" dirty="0"/>
              <a:t> (University College London), </a:t>
            </a:r>
            <a:r>
              <a:rPr lang="en-GB" sz="2400" b="1" dirty="0"/>
              <a:t>NIOT</a:t>
            </a:r>
            <a:r>
              <a:rPr lang="en-GB" sz="2400"/>
              <a:t> (National </a:t>
            </a:r>
            <a:r>
              <a:rPr lang="en-GB" sz="2400" dirty="0"/>
              <a:t>Institute of Teaching), </a:t>
            </a:r>
            <a:r>
              <a:rPr lang="en-GB" sz="2400" b="1" dirty="0"/>
              <a:t>Teach First</a:t>
            </a:r>
            <a:r>
              <a:rPr lang="en-GB" sz="2400" dirty="0"/>
              <a:t>, </a:t>
            </a:r>
            <a:r>
              <a:rPr lang="en-GB" sz="2400" b="1" dirty="0"/>
              <a:t>EDT</a:t>
            </a:r>
            <a:r>
              <a:rPr lang="en-GB" sz="2400" dirty="0"/>
              <a:t> (Educational Development Trust), </a:t>
            </a:r>
            <a:r>
              <a:rPr lang="en-GB" sz="2400" b="1" dirty="0"/>
              <a:t>Ambition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7EB2E02-4851-4269-A6E9-4F58821103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369" y="158247"/>
            <a:ext cx="1739317" cy="173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2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68340-8069-4823-B3C7-FF73EDE07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71" y="321517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Is there a link between Statutory Induction &amp; ECT Training?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03F11D4-FEF3-4BB6-A104-EC5DEC8E79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367" y="57316"/>
            <a:ext cx="1853967" cy="185396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0DB32D-F633-49ED-880A-074745657BC6}"/>
              </a:ext>
            </a:extLst>
          </p:cNvPr>
          <p:cNvSpPr txBox="1"/>
          <p:nvPr/>
        </p:nvSpPr>
        <p:spPr>
          <a:xfrm>
            <a:off x="931649" y="1603474"/>
            <a:ext cx="9699320" cy="50167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The </a:t>
            </a:r>
            <a:r>
              <a:rPr lang="en-GB" sz="3200" b="1" dirty="0"/>
              <a:t>Appropriate Body </a:t>
            </a:r>
            <a:r>
              <a:rPr lang="en-GB" sz="3200" dirty="0"/>
              <a:t>ensures, as part of its </a:t>
            </a:r>
            <a:r>
              <a:rPr lang="en-GB" sz="3200" b="1" dirty="0"/>
              <a:t>quality assurance role</a:t>
            </a:r>
            <a:r>
              <a:rPr lang="en-GB" sz="3200" dirty="0"/>
              <a:t>, that ECTs have access to and are </a:t>
            </a:r>
            <a:r>
              <a:rPr lang="en-GB" sz="3200"/>
              <a:t>receiving training based upon the ITTECF. </a:t>
            </a:r>
            <a:endParaRPr lang="en-GB" sz="32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The </a:t>
            </a:r>
            <a:r>
              <a:rPr lang="en-GB" sz="3200" b="1" dirty="0"/>
              <a:t>ITTECF based training programme is not an assessment tool</a:t>
            </a:r>
            <a:r>
              <a:rPr lang="en-GB" sz="3200" dirty="0"/>
              <a:t>; it is training that should be embedded as an integral part of induction. </a:t>
            </a:r>
            <a:endParaRPr lang="en-GB" sz="3200" dirty="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Evidence for assessment against Teachers’ Standards must be drawn from the ECT’s work as a teacher.	</a:t>
            </a:r>
            <a:endParaRPr lang="en-GB" sz="32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1891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BE3C5-F8A2-409A-B4B2-0CD93F9EA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How will I be assessed?</a:t>
            </a:r>
            <a:br>
              <a:rPr lang="en-GB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</a:rPr>
              <a:t>Progress Reviews &amp; Assessments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3CC316-7BC4-4E9B-8CED-9128D8607C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014" y="0"/>
            <a:ext cx="1839985" cy="183998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DAD155-A5E6-4120-B83C-E9C72B94993C}"/>
              </a:ext>
            </a:extLst>
          </p:cNvPr>
          <p:cNvSpPr txBox="1"/>
          <p:nvPr/>
        </p:nvSpPr>
        <p:spPr>
          <a:xfrm>
            <a:off x="396573" y="1628776"/>
            <a:ext cx="10875433" cy="560153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Induction Tutor will review the ECT’s progress against the </a:t>
            </a:r>
            <a:r>
              <a:rPr lang="en-GB" sz="2000" b="1" dirty="0"/>
              <a:t>Teachers’ Standards.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You will have at least 2 progress reviews and one formal assessment per year.</a:t>
            </a:r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Progress reviews are expected to be informed by existing evidence of an ECT’s teaching and there should be </a:t>
            </a:r>
            <a:r>
              <a:rPr lang="en-GB" sz="2000" b="1" dirty="0"/>
              <a:t>nothing unexpected </a:t>
            </a:r>
            <a:r>
              <a:rPr lang="en-GB" sz="2000" dirty="0"/>
              <a:t>for you when it comes to your formal assessment.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Copies of the assessment reports must be made available to the Appropriate Body and you.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ECTs should add their comments and all assessments should be signed (digitally) by ECT, Induction Tutor and Headteacher.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</a:t>
            </a:r>
            <a:r>
              <a:rPr lang="en-GB" sz="2000" b="1" dirty="0"/>
              <a:t>final assessment </a:t>
            </a:r>
            <a:r>
              <a:rPr lang="en-GB" sz="2000" dirty="0"/>
              <a:t>will form the basis of the </a:t>
            </a:r>
            <a:r>
              <a:rPr lang="en-GB" sz="2000" b="1" dirty="0"/>
              <a:t>Headteacher’s recommendation </a:t>
            </a:r>
            <a:r>
              <a:rPr lang="en-GB" sz="2000" dirty="0"/>
              <a:t>to the Appropriate Body which states whether an ECT’s performance against Teachers’ Standards is satisfactory, unsatisfactory or </a:t>
            </a:r>
            <a:r>
              <a:rPr lang="en-GB" sz="2000"/>
              <a:t>whether</a:t>
            </a:r>
            <a:r>
              <a:rPr lang="en-GB" sz="2000" dirty="0"/>
              <a:t> an extension should be considered.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N.B. If an ECT leaves a post after serving one or more terms in an institution before the next formal assessment should take place, the Induction Tutor or Headteacher is expected to complete an </a:t>
            </a:r>
            <a:r>
              <a:rPr lang="en-GB" sz="2000" b="1" dirty="0"/>
              <a:t>Interim Assessment. (Any terms served at a previous school counts towards your induction and reports will be forwarded to your next school.)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820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135DC645912C45AE1E7C901F43F2CF" ma:contentTypeVersion="28" ma:contentTypeDescription="Create a new document." ma:contentTypeScope="" ma:versionID="2c7c5137a49d8e60f64791b2ca743dff">
  <xsd:schema xmlns:xsd="http://www.w3.org/2001/XMLSchema" xmlns:xs="http://www.w3.org/2001/XMLSchema" xmlns:p="http://schemas.microsoft.com/office/2006/metadata/properties" xmlns:ns2="3bae4dac-26dd-4e5c-a05f-3e0f2eda9e3b" xmlns:ns3="2e510fd4-0a6d-436e-9cc1-981c9f5ea0c7" targetNamespace="http://schemas.microsoft.com/office/2006/metadata/properties" ma:root="true" ma:fieldsID="75073d1982fba5f45bf74203a0275e36" ns2:_="" ns3:_="">
    <xsd:import namespace="3bae4dac-26dd-4e5c-a05f-3e0f2eda9e3b"/>
    <xsd:import namespace="2e510fd4-0a6d-436e-9cc1-981c9f5ea0c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BillingMetadata" minOccurs="0"/>
                <xsd:element ref="ns2:MediaServiceLocation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ae4dac-26dd-4e5c-a05f-3e0f2eda9e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description="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description="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description="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description="" ma:hidden="true" ma:internalName="MediaLengthInSeconds" ma:readOnly="true">
      <xsd:simpleType>
        <xsd:restriction base="dms:Unknown"/>
      </xsd:simpleType>
    </xsd:element>
    <xsd:element name="MediaServiceBillingMetadata" ma:index="15" nillable="true" ma:displayName="MediaServiceBillingMetadata" ma:description="" ma:hidden="true" ma:internalName="MediaServiceBillingMetadata" ma:readOnly="true">
      <xsd:simpleType>
        <xsd:restriction base="dms:Note"/>
      </xsd:simpleType>
    </xsd:element>
    <xsd:element name="MediaServiceLocation" ma:index="16" nillable="true" ma:displayName="Location" ma:description="" ma:indexed="true" ma:internalName="MediaServiceLocation" ma:readOnly="false">
      <xsd:simpleType>
        <xsd:restriction base="dms:Text"/>
      </xsd:simpleType>
    </xsd:element>
    <xsd:element name="MediaServiceOCR" ma:index="17" nillable="true" ma:displayName="Extracted Text" ma:description="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43063562-318d-46bb-99b9-624a92549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510fd4-0a6d-436e-9cc1-981c9f5ea0c7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b30990-ee37-4c47-a379-06c4b0bf8179}" ma:internalName="TaxCatchAll" ma:showField="CatchAllData" ma:web="2e510fd4-0a6d-436e-9cc1-981c9f5ea0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bae4dac-26dd-4e5c-a05f-3e0f2eda9e3b">
      <Terms xmlns="http://schemas.microsoft.com/office/infopath/2007/PartnerControls"/>
    </lcf76f155ced4ddcb4097134ff3c332f>
    <TaxCatchAll xmlns="2e510fd4-0a6d-436e-9cc1-981c9f5ea0c7" xsi:nil="true"/>
    <MediaServiceLocation xmlns="3bae4dac-26dd-4e5c-a05f-3e0f2eda9e3b" xsi:nil="true"/>
  </documentManagement>
</p:properties>
</file>

<file path=customXml/itemProps1.xml><?xml version="1.0" encoding="utf-8"?>
<ds:datastoreItem xmlns:ds="http://schemas.openxmlformats.org/officeDocument/2006/customXml" ds:itemID="{A68463A6-3532-4298-A1B3-FAAD9F8624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55A121-054D-42F5-8BB5-29F644102E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ae4dac-26dd-4e5c-a05f-3e0f2eda9e3b"/>
    <ds:schemaRef ds:uri="2e510fd4-0a6d-436e-9cc1-981c9f5ea0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BCA810-59FF-4F55-9B40-FC31FB45D878}">
  <ds:schemaRefs>
    <ds:schemaRef ds:uri="http://schemas.microsoft.com/office/2006/metadata/properties"/>
    <ds:schemaRef ds:uri="http://schemas.microsoft.com/office/infopath/2007/PartnerControls"/>
    <ds:schemaRef ds:uri="3bae4dac-26dd-4e5c-a05f-3e0f2eda9e3b"/>
    <ds:schemaRef ds:uri="2e510fd4-0a6d-436e-9cc1-981c9f5ea0c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1101</Words>
  <Application>Microsoft Office PowerPoint</Application>
  <PresentationFormat>Widescreen</PresentationFormat>
  <Paragraphs>112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PowerPoint Presentation</vt:lpstr>
      <vt:lpstr>Things you need to know for your ECT years…</vt:lpstr>
      <vt:lpstr>What is Statutory Induction?</vt:lpstr>
      <vt:lpstr>What is an Appropriate Body?</vt:lpstr>
      <vt:lpstr>What are your Entitlements as an ECT?</vt:lpstr>
      <vt:lpstr>What is the role of the Induction Tutor &amp; Mentor?</vt:lpstr>
      <vt:lpstr>What is the ECT training programme?</vt:lpstr>
      <vt:lpstr>Is there a link between Statutory Induction &amp; ECT Training?</vt:lpstr>
      <vt:lpstr>How will I be assessed? Progress Reviews &amp; Assessments</vt:lpstr>
      <vt:lpstr>What happens if I need support?</vt:lpstr>
      <vt:lpstr> Contact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Wheeler</dc:creator>
  <cp:lastModifiedBy>Ottewill, Penelope</cp:lastModifiedBy>
  <cp:revision>72</cp:revision>
  <cp:lastPrinted>2024-09-30T08:46:03Z</cp:lastPrinted>
  <dcterms:created xsi:type="dcterms:W3CDTF">2024-09-17T11:34:04Z</dcterms:created>
  <dcterms:modified xsi:type="dcterms:W3CDTF">2026-06-17T16:00:45Z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0x0101005B135DC645912C45AE1E7C901F43F2CF</vt:lpwstr>
  </property>
  <property fmtid="{D5CDD505-2E9C-101B-9397-08002B2CF9AE}" pid="3" name="Order">
    <vt:r8>35594600</vt:r8>
  </property>
  <property fmtid="{D5CDD505-2E9C-101B-9397-08002B2CF9AE}" pid="4" name="xd_ProgID">
    <vt:lpwstr/>
  </property>
  <property fmtid="{D5CDD505-2E9C-101B-9397-08002B2CF9AE}" pid="5" name="MediaServiceImageTags">
    <vt:lpwstr/>
  </property>
  <property fmtid="{D5CDD505-2E9C-101B-9397-08002B2CF9AE}" pid="6" name="TemplateUrl">
    <vt:lpwstr/>
  </property>
  <property fmtid="{D5CDD505-2E9C-101B-9397-08002B2CF9AE}" pid="7" name="_ExtendedDescription">
    <vt:lpwstr/>
  </property>
</Properties>
</file>