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6"/>
  </p:notesMasterIdLst>
  <p:sldIdLst>
    <p:sldId id="279" r:id="rId5"/>
    <p:sldId id="306" r:id="rId6"/>
    <p:sldId id="307" r:id="rId7"/>
    <p:sldId id="300" r:id="rId8"/>
    <p:sldId id="292" r:id="rId9"/>
    <p:sldId id="272" r:id="rId10"/>
    <p:sldId id="302" r:id="rId11"/>
    <p:sldId id="296" r:id="rId12"/>
    <p:sldId id="298" r:id="rId13"/>
    <p:sldId id="299" r:id="rId14"/>
    <p:sldId id="301" r:id="rId15"/>
    <p:sldId id="280" r:id="rId16"/>
    <p:sldId id="283" r:id="rId17"/>
    <p:sldId id="284" r:id="rId18"/>
    <p:sldId id="285" r:id="rId19"/>
    <p:sldId id="286" r:id="rId20"/>
    <p:sldId id="287" r:id="rId21"/>
    <p:sldId id="288" r:id="rId22"/>
    <p:sldId id="303" r:id="rId23"/>
    <p:sldId id="304" r:id="rId24"/>
    <p:sldId id="305"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EB"/>
    <a:srgbClr val="FFFFE5"/>
    <a:srgbClr val="FFFFCC"/>
    <a:srgbClr val="FFFFFF"/>
    <a:srgbClr val="FFF8E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14" autoAdjust="0"/>
    <p:restoredTop sz="77934" autoAdjust="0"/>
  </p:normalViewPr>
  <p:slideViewPr>
    <p:cSldViewPr snapToGrid="0">
      <p:cViewPr varScale="1">
        <p:scale>
          <a:sx n="85" d="100"/>
          <a:sy n="85" d="100"/>
        </p:scale>
        <p:origin x="948"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724409B-6622-47D1-B492-1D0EE9D5EADC}" type="datetimeFigureOut">
              <a:rPr lang="en-GB" smtClean="0"/>
              <a:t>25/06/2024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B633223-EA37-4132-8AD4-7807E0E481C1}" type="slidenum">
              <a:rPr lang="en-GB" smtClean="0"/>
              <a:t>‹#›</a:t>
            </a:fld>
            <a:endParaRPr lang="en-GB"/>
          </a:p>
        </p:txBody>
      </p:sp>
    </p:spTree>
    <p:extLst>
      <p:ext uri="{BB962C8B-B14F-4D97-AF65-F5344CB8AC3E}">
        <p14:creationId xmlns:p14="http://schemas.microsoft.com/office/powerpoint/2010/main" val="1537301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Google Shape;62;g7664a8ff50_0_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 name="Google Shape;63;g7664a8ff50_0_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dirty="0" smtClean="0"/>
              <a:t>Good morning. I’m Damian, and I’ve been invited here today</a:t>
            </a:r>
            <a:r>
              <a:rPr lang="en-GB" baseline="0" dirty="0" smtClean="0"/>
              <a:t> to talk to you about the Charity Education Support, and hopefully give you some valuable information and guidance about maintaining high levels of wellbeing and mental health.</a:t>
            </a:r>
            <a:endParaRPr lang="en-GB" baseline="0" dirty="0" smtClean="0"/>
          </a:p>
        </p:txBody>
      </p:sp>
    </p:spTree>
    <p:extLst>
      <p:ext uri="{BB962C8B-B14F-4D97-AF65-F5344CB8AC3E}">
        <p14:creationId xmlns:p14="http://schemas.microsoft.com/office/powerpoint/2010/main" val="230567836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Google Shape;62;g7664a8ff50_0_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 name="Google Shape;63;g7664a8ff50_0_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dirty="0" smtClean="0"/>
              <a:t>However,</a:t>
            </a:r>
            <a:r>
              <a:rPr lang="en-GB" baseline="0" dirty="0" smtClean="0"/>
              <a:t> t</a:t>
            </a:r>
            <a:r>
              <a:rPr lang="en-GB" dirty="0" smtClean="0"/>
              <a:t>hese</a:t>
            </a:r>
            <a:r>
              <a:rPr lang="en-GB" baseline="0" dirty="0" smtClean="0"/>
              <a:t> tips </a:t>
            </a:r>
            <a:r>
              <a:rPr lang="en-GB" dirty="0" smtClean="0"/>
              <a:t>we know do work for teachers.</a:t>
            </a:r>
          </a:p>
          <a:p>
            <a:pPr marL="0" lvl="0" indent="0" algn="l" rtl="0">
              <a:spcBef>
                <a:spcPts val="0"/>
              </a:spcBef>
              <a:spcAft>
                <a:spcPts val="0"/>
              </a:spcAft>
              <a:buNone/>
            </a:pPr>
            <a:endParaRPr lang="en-GB" dirty="0" smtClean="0"/>
          </a:p>
          <a:p>
            <a:pPr marL="0" lvl="0" indent="0" algn="l" rtl="0">
              <a:spcBef>
                <a:spcPts val="0"/>
              </a:spcBef>
              <a:spcAft>
                <a:spcPts val="0"/>
              </a:spcAft>
              <a:buNone/>
            </a:pPr>
            <a:r>
              <a:rPr lang="en-GB" dirty="0" smtClean="0"/>
              <a:t>I</a:t>
            </a:r>
            <a:r>
              <a:rPr lang="en-GB" baseline="0" dirty="0" smtClean="0"/>
              <a:t> wont go through them all </a:t>
            </a:r>
            <a:r>
              <a:rPr lang="en-GB" dirty="0" smtClean="0"/>
              <a:t>but I will flag up a few</a:t>
            </a:r>
          </a:p>
          <a:p>
            <a:pPr marL="0" lvl="0" indent="0" algn="l" rtl="0">
              <a:spcBef>
                <a:spcPts val="0"/>
              </a:spcBef>
              <a:spcAft>
                <a:spcPts val="0"/>
              </a:spcAft>
              <a:buNone/>
            </a:pPr>
            <a:endParaRPr lang="en-GB" dirty="0" smtClean="0"/>
          </a:p>
          <a:p>
            <a:pPr marL="0" lvl="0" indent="0" algn="l" rtl="0">
              <a:spcBef>
                <a:spcPts val="0"/>
              </a:spcBef>
              <a:spcAft>
                <a:spcPts val="0"/>
              </a:spcAft>
              <a:buNone/>
            </a:pPr>
            <a:r>
              <a:rPr lang="en-GB" dirty="0" smtClean="0"/>
              <a:t>CLICK</a:t>
            </a:r>
          </a:p>
          <a:p>
            <a:pPr marL="0" lvl="0" indent="0" algn="l" rtl="0">
              <a:spcBef>
                <a:spcPts val="0"/>
              </a:spcBef>
              <a:spcAft>
                <a:spcPts val="0"/>
              </a:spcAft>
              <a:buNone/>
            </a:pPr>
            <a:endParaRPr lang="en-GB" dirty="0" smtClean="0"/>
          </a:p>
          <a:p>
            <a:pPr marL="0" lvl="0" indent="0" algn="l" rtl="0">
              <a:spcBef>
                <a:spcPts val="0"/>
              </a:spcBef>
              <a:spcAft>
                <a:spcPts val="0"/>
              </a:spcAft>
              <a:buNone/>
            </a:pPr>
            <a:r>
              <a:rPr lang="en-GB" dirty="0" smtClean="0"/>
              <a:t>Fresh air</a:t>
            </a:r>
            <a:r>
              <a:rPr lang="en-GB" baseline="0" dirty="0" smtClean="0"/>
              <a:t> can make such a difference – so get as much as you can!</a:t>
            </a:r>
          </a:p>
          <a:p>
            <a:pPr marL="0" lvl="0" indent="0" algn="l" rtl="0">
              <a:spcBef>
                <a:spcPts val="0"/>
              </a:spcBef>
              <a:spcAft>
                <a:spcPts val="0"/>
              </a:spcAft>
              <a:buNone/>
            </a:pPr>
            <a:endParaRPr lang="en-GB" baseline="0" dirty="0" smtClean="0"/>
          </a:p>
          <a:p>
            <a:pPr marL="0" lvl="0" indent="0" algn="l" rtl="0">
              <a:spcBef>
                <a:spcPts val="0"/>
              </a:spcBef>
              <a:spcAft>
                <a:spcPts val="0"/>
              </a:spcAft>
              <a:buNone/>
            </a:pPr>
            <a:r>
              <a:rPr lang="en-GB" baseline="0" dirty="0" smtClean="0"/>
              <a:t>CLICK</a:t>
            </a:r>
          </a:p>
          <a:p>
            <a:pPr marL="0" lvl="0" indent="0" algn="l" rtl="0">
              <a:spcBef>
                <a:spcPts val="0"/>
              </a:spcBef>
              <a:spcAft>
                <a:spcPts val="0"/>
              </a:spcAft>
              <a:buNone/>
            </a:pPr>
            <a:endParaRPr lang="en-GB" dirty="0" smtClean="0"/>
          </a:p>
          <a:p>
            <a:pPr marL="0" lvl="0" indent="0" algn="l" rtl="0">
              <a:spcBef>
                <a:spcPts val="0"/>
              </a:spcBef>
              <a:spcAft>
                <a:spcPts val="0"/>
              </a:spcAft>
              <a:buNone/>
            </a:pPr>
            <a:r>
              <a:rPr lang="en-GB" dirty="0" smtClean="0"/>
              <a:t>Being able to switch</a:t>
            </a:r>
            <a:r>
              <a:rPr lang="en-GB" baseline="0" dirty="0" smtClean="0"/>
              <a:t> off is essential – and it wont happen if you have work on your personal device</a:t>
            </a:r>
          </a:p>
          <a:p>
            <a:pPr marL="0" lvl="0" indent="0" algn="l" rtl="0">
              <a:spcBef>
                <a:spcPts val="0"/>
              </a:spcBef>
              <a:spcAft>
                <a:spcPts val="0"/>
              </a:spcAft>
              <a:buNone/>
            </a:pPr>
            <a:endParaRPr lang="en-GB" baseline="0" dirty="0" smtClean="0"/>
          </a:p>
          <a:p>
            <a:pPr marL="0" lvl="0" indent="0" algn="l" rtl="0">
              <a:spcBef>
                <a:spcPts val="0"/>
              </a:spcBef>
              <a:spcAft>
                <a:spcPts val="0"/>
              </a:spcAft>
              <a:buNone/>
            </a:pPr>
            <a:r>
              <a:rPr lang="en-GB" baseline="0" dirty="0" smtClean="0"/>
              <a:t>CLICK</a:t>
            </a:r>
          </a:p>
          <a:p>
            <a:pPr marL="0" lvl="0" indent="0" algn="l" rtl="0">
              <a:spcBef>
                <a:spcPts val="0"/>
              </a:spcBef>
              <a:spcAft>
                <a:spcPts val="0"/>
              </a:spcAft>
              <a:buNone/>
            </a:pPr>
            <a:endParaRPr lang="en-GB" baseline="0" dirty="0" smtClean="0"/>
          </a:p>
          <a:p>
            <a:pPr marL="0" lvl="0" indent="0" algn="l" rtl="0">
              <a:spcBef>
                <a:spcPts val="0"/>
              </a:spcBef>
              <a:spcAft>
                <a:spcPts val="0"/>
              </a:spcAft>
              <a:buNone/>
            </a:pPr>
            <a:r>
              <a:rPr lang="en-GB" dirty="0" smtClean="0"/>
              <a:t>Create healthy habits</a:t>
            </a:r>
            <a:r>
              <a:rPr lang="en-GB" baseline="0" dirty="0" smtClean="0"/>
              <a:t> like leaving on the bell at least once a week</a:t>
            </a:r>
            <a:endParaRPr dirty="0"/>
          </a:p>
        </p:txBody>
      </p:sp>
    </p:spTree>
    <p:extLst>
      <p:ext uri="{BB962C8B-B14F-4D97-AF65-F5344CB8AC3E}">
        <p14:creationId xmlns:p14="http://schemas.microsoft.com/office/powerpoint/2010/main" val="5386496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Google Shape;130;ge9d4ce0cb7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1" name="Google Shape;131;ge9d4ce0cb7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228594">
              <a:buClr>
                <a:schemeClr val="dk1"/>
              </a:buClr>
              <a:buSzPts val="900"/>
            </a:pPr>
            <a:r>
              <a:rPr lang="en-GB" sz="1200" dirty="0" smtClean="0">
                <a:solidFill>
                  <a:schemeClr val="dk1"/>
                </a:solidFill>
                <a:latin typeface="Satoshi" pitchFamily="50" charset="0"/>
                <a:ea typeface="Helvetica Neue"/>
                <a:cs typeface="Helvetica Neue"/>
                <a:sym typeface="Helvetica Neue"/>
              </a:rPr>
              <a:t>Asking for support when you need it is important</a:t>
            </a:r>
          </a:p>
          <a:p>
            <a:pPr marL="228594">
              <a:buClr>
                <a:schemeClr val="dk1"/>
              </a:buClr>
              <a:buSzPts val="900"/>
            </a:pPr>
            <a:endParaRPr lang="en-GB" sz="1200" dirty="0" smtClean="0">
              <a:solidFill>
                <a:schemeClr val="dk1"/>
              </a:solidFill>
              <a:latin typeface="Satoshi" pitchFamily="50" charset="0"/>
              <a:ea typeface="Helvetica Neue"/>
              <a:cs typeface="Helvetica Neue"/>
              <a:sym typeface="Helvetica Neue"/>
            </a:endParaRPr>
          </a:p>
          <a:p>
            <a:pPr marL="228594">
              <a:buClr>
                <a:schemeClr val="dk1"/>
              </a:buClr>
              <a:buSzPts val="900"/>
            </a:pPr>
            <a:r>
              <a:rPr lang="en-GB" sz="1200" dirty="0" smtClean="0">
                <a:solidFill>
                  <a:schemeClr val="dk1"/>
                </a:solidFill>
                <a:latin typeface="Satoshi" pitchFamily="50" charset="0"/>
                <a:ea typeface="Helvetica Neue"/>
                <a:cs typeface="Helvetica Neue"/>
                <a:sym typeface="Helvetica Neue"/>
              </a:rPr>
              <a:t>So often we see that issues that are ignored or not properly addressed will escalate into</a:t>
            </a:r>
            <a:r>
              <a:rPr lang="en-GB" sz="1200" baseline="0" dirty="0" smtClean="0">
                <a:solidFill>
                  <a:schemeClr val="dk1"/>
                </a:solidFill>
                <a:latin typeface="Satoshi" pitchFamily="50" charset="0"/>
                <a:ea typeface="Helvetica Neue"/>
                <a:cs typeface="Helvetica Neue"/>
                <a:sym typeface="Helvetica Neue"/>
              </a:rPr>
              <a:t> more severe scenarios – so always ask for support at the earliest opportunity</a:t>
            </a:r>
          </a:p>
          <a:p>
            <a:pPr marL="228594">
              <a:buClr>
                <a:schemeClr val="dk1"/>
              </a:buClr>
              <a:buSzPts val="900"/>
            </a:pPr>
            <a:r>
              <a:rPr lang="en-GB" sz="1200" baseline="0" dirty="0" smtClean="0">
                <a:solidFill>
                  <a:schemeClr val="dk1"/>
                </a:solidFill>
                <a:latin typeface="Satoshi" pitchFamily="50" charset="0"/>
                <a:ea typeface="Helvetica Neue"/>
                <a:cs typeface="Helvetica Neue"/>
                <a:sym typeface="Helvetica Neue"/>
              </a:rPr>
              <a:t>CLICK</a:t>
            </a:r>
          </a:p>
          <a:p>
            <a:pPr marL="228594">
              <a:buClr>
                <a:schemeClr val="dk1"/>
              </a:buClr>
              <a:buSzPts val="900"/>
            </a:pPr>
            <a:r>
              <a:rPr lang="en-GB" sz="1200" dirty="0" smtClean="0">
                <a:solidFill>
                  <a:schemeClr val="dk1"/>
                </a:solidFill>
                <a:latin typeface="Satoshi" pitchFamily="50" charset="0"/>
                <a:ea typeface="Helvetica Neue"/>
                <a:cs typeface="Helvetica Neue"/>
                <a:sym typeface="Helvetica Neue"/>
              </a:rPr>
              <a:t>Lean on support mechanisms at school</a:t>
            </a:r>
          </a:p>
          <a:p>
            <a:pPr marL="228594">
              <a:buClr>
                <a:schemeClr val="dk1"/>
              </a:buClr>
              <a:buSzPts val="900"/>
            </a:pPr>
            <a:r>
              <a:rPr lang="en-GB" sz="1200" dirty="0" smtClean="0">
                <a:solidFill>
                  <a:schemeClr val="dk1"/>
                </a:solidFill>
                <a:latin typeface="Satoshi" pitchFamily="50" charset="0"/>
                <a:ea typeface="Helvetica Neue"/>
                <a:cs typeface="Helvetica Neue"/>
                <a:sym typeface="Helvetica Neue"/>
              </a:rPr>
              <a:t>CLICK</a:t>
            </a:r>
          </a:p>
          <a:p>
            <a:pPr marL="228594">
              <a:buClr>
                <a:schemeClr val="dk1"/>
              </a:buClr>
              <a:buSzPts val="900"/>
            </a:pPr>
            <a:r>
              <a:rPr lang="en-GB" sz="1200" dirty="0" smtClean="0">
                <a:solidFill>
                  <a:schemeClr val="dk1"/>
                </a:solidFill>
                <a:latin typeface="Satoshi" pitchFamily="50" charset="0"/>
                <a:ea typeface="Helvetica Neue"/>
                <a:cs typeface="Helvetica Neue"/>
                <a:sym typeface="Helvetica Neue"/>
              </a:rPr>
              <a:t>Speak to other professional</a:t>
            </a:r>
            <a:r>
              <a:rPr lang="en-GB" sz="1200" baseline="0" dirty="0" smtClean="0">
                <a:solidFill>
                  <a:schemeClr val="dk1"/>
                </a:solidFill>
                <a:latin typeface="Satoshi" pitchFamily="50" charset="0"/>
                <a:ea typeface="Helvetica Neue"/>
                <a:cs typeface="Helvetica Neue"/>
                <a:sym typeface="Helvetica Neue"/>
              </a:rPr>
              <a:t> support such as your unions</a:t>
            </a:r>
          </a:p>
          <a:p>
            <a:pPr marL="228594">
              <a:buClr>
                <a:schemeClr val="dk1"/>
              </a:buClr>
              <a:buSzPts val="900"/>
            </a:pPr>
            <a:r>
              <a:rPr lang="en-GB" sz="1200" dirty="0" smtClean="0">
                <a:solidFill>
                  <a:schemeClr val="dk1"/>
                </a:solidFill>
                <a:latin typeface="Satoshi" pitchFamily="50" charset="0"/>
                <a:ea typeface="Helvetica Neue"/>
                <a:cs typeface="Helvetica Neue"/>
                <a:sym typeface="Helvetica Neue"/>
              </a:rPr>
              <a:t>CLICK</a:t>
            </a:r>
          </a:p>
          <a:p>
            <a:pPr marL="228594">
              <a:buClr>
                <a:schemeClr val="dk1"/>
              </a:buClr>
              <a:buSzPts val="900"/>
            </a:pPr>
            <a:r>
              <a:rPr lang="en-GB" sz="1200" dirty="0" smtClean="0">
                <a:solidFill>
                  <a:schemeClr val="dk1"/>
                </a:solidFill>
                <a:latin typeface="Satoshi" pitchFamily="50" charset="0"/>
                <a:ea typeface="Helvetica Neue"/>
                <a:cs typeface="Helvetica Neue"/>
                <a:sym typeface="Helvetica Neue"/>
              </a:rPr>
              <a:t>Speak to you friends and family</a:t>
            </a:r>
          </a:p>
          <a:p>
            <a:pPr marL="228594">
              <a:buClr>
                <a:schemeClr val="dk1"/>
              </a:buClr>
              <a:buSzPts val="900"/>
            </a:pPr>
            <a:r>
              <a:rPr lang="en-GB" sz="1200" dirty="0" smtClean="0">
                <a:solidFill>
                  <a:schemeClr val="dk1"/>
                </a:solidFill>
                <a:latin typeface="Satoshi" pitchFamily="50" charset="0"/>
                <a:ea typeface="Helvetica Neue"/>
                <a:cs typeface="Helvetica Neue"/>
                <a:sym typeface="Helvetica Neue"/>
              </a:rPr>
              <a:t>CLICK</a:t>
            </a:r>
          </a:p>
          <a:p>
            <a:pPr marL="228594">
              <a:buClr>
                <a:schemeClr val="dk1"/>
              </a:buClr>
              <a:buSzPts val="900"/>
            </a:pPr>
            <a:r>
              <a:rPr lang="en-GB" sz="1200" dirty="0" smtClean="0">
                <a:solidFill>
                  <a:schemeClr val="dk1"/>
                </a:solidFill>
                <a:latin typeface="Satoshi" pitchFamily="50" charset="0"/>
                <a:ea typeface="Helvetica Neue"/>
                <a:cs typeface="Helvetica Neue"/>
                <a:sym typeface="Helvetica Neue"/>
              </a:rPr>
              <a:t>And finally, use the</a:t>
            </a:r>
            <a:r>
              <a:rPr lang="en-GB" sz="1200" baseline="0" dirty="0" smtClean="0">
                <a:solidFill>
                  <a:schemeClr val="dk1"/>
                </a:solidFill>
                <a:latin typeface="Satoshi" pitchFamily="50" charset="0"/>
                <a:ea typeface="Helvetica Neue"/>
                <a:cs typeface="Helvetica Neue"/>
                <a:sym typeface="Helvetica Neue"/>
              </a:rPr>
              <a:t> services Education Support that I will talk about now</a:t>
            </a:r>
            <a:endParaRPr lang="en-GB" sz="1200" dirty="0">
              <a:solidFill>
                <a:schemeClr val="dk1"/>
              </a:solidFill>
              <a:latin typeface="Satoshi" pitchFamily="50" charset="0"/>
              <a:ea typeface="Helvetica Neue"/>
              <a:cs typeface="Helvetica Neue"/>
              <a:sym typeface="Helvetica Neue"/>
            </a:endParaRPr>
          </a:p>
        </p:txBody>
      </p:sp>
    </p:spTree>
    <p:extLst>
      <p:ext uri="{BB962C8B-B14F-4D97-AF65-F5344CB8AC3E}">
        <p14:creationId xmlns:p14="http://schemas.microsoft.com/office/powerpoint/2010/main" val="299051014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ge89302da6a_0_20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6" name="Google Shape;96;ge89302da6a_0_20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lang="en-GB" sz="900" baseline="0" dirty="0" smtClean="0"/>
          </a:p>
          <a:p>
            <a:pPr marL="171450" marR="0" lvl="0" indent="-171450" algn="l" defTabSz="914400" rtl="0" eaLnBrk="1" fontAlgn="auto" latinLnBrk="0" hangingPunct="1">
              <a:lnSpc>
                <a:spcPct val="100000"/>
              </a:lnSpc>
              <a:spcBef>
                <a:spcPts val="0"/>
              </a:spcBef>
              <a:spcAft>
                <a:spcPts val="0"/>
              </a:spcAft>
              <a:buClr>
                <a:srgbClr val="000000"/>
              </a:buClr>
              <a:buSzPts val="1100"/>
              <a:tabLst/>
              <a:defRPr/>
            </a:pPr>
            <a:r>
              <a:rPr lang="en-GB" sz="900" b="0" dirty="0" smtClean="0">
                <a:solidFill>
                  <a:schemeClr val="dk1"/>
                </a:solidFill>
                <a:latin typeface="Satoshi" pitchFamily="50" charset="0"/>
                <a:ea typeface="Helvetica Neue"/>
                <a:cs typeface="Helvetica Neue"/>
                <a:sym typeface="Helvetica Neue"/>
              </a:rPr>
              <a:t>As a charity, our mission is to improve the mental health and wellbeing of teachers and education staff. We believe that better mental health leads to better education.</a:t>
            </a:r>
          </a:p>
          <a:p>
            <a:pPr marL="171450" marR="0" lvl="0" indent="-171450" algn="l" defTabSz="914400" rtl="0" eaLnBrk="1" fontAlgn="auto" latinLnBrk="0" hangingPunct="1">
              <a:lnSpc>
                <a:spcPct val="100000"/>
              </a:lnSpc>
              <a:spcBef>
                <a:spcPts val="0"/>
              </a:spcBef>
              <a:spcAft>
                <a:spcPts val="0"/>
              </a:spcAft>
              <a:buClr>
                <a:srgbClr val="000000"/>
              </a:buClr>
              <a:buSzPts val="1100"/>
              <a:tabLst/>
              <a:defRPr/>
            </a:pPr>
            <a:r>
              <a:rPr lang="en-GB" sz="900" b="0" dirty="0" smtClean="0">
                <a:solidFill>
                  <a:schemeClr val="dk1"/>
                </a:solidFill>
                <a:latin typeface="Satoshi" pitchFamily="50" charset="0"/>
                <a:ea typeface="Helvetica Neue"/>
                <a:cs typeface="Helvetica Neue"/>
                <a:sym typeface="Helvetica Neue"/>
              </a:rPr>
              <a:t>We support individuals and help schools, colleges and universities to improve the mental health and wellbeing of their staff. We also carry out research and advocate for changes in Government policy for the benefit </a:t>
            </a:r>
            <a:r>
              <a:rPr lang="en-GB" sz="900" b="0" dirty="0" smtClean="0">
                <a:solidFill>
                  <a:schemeClr val="dk1"/>
                </a:solidFill>
                <a:latin typeface="Satoshi" pitchFamily="50" charset="0"/>
                <a:ea typeface="Helvetica Neue"/>
                <a:cs typeface="Helvetica Neue"/>
                <a:sym typeface="Helvetica Neue"/>
              </a:rPr>
              <a:t>of</a:t>
            </a:r>
            <a:r>
              <a:rPr lang="en-GB" sz="900" b="0" baseline="0" dirty="0" smtClean="0">
                <a:solidFill>
                  <a:schemeClr val="dk1"/>
                </a:solidFill>
                <a:latin typeface="Satoshi" pitchFamily="50" charset="0"/>
                <a:ea typeface="Helvetica Neue"/>
                <a:cs typeface="Helvetica Neue"/>
                <a:sym typeface="Helvetica Neue"/>
              </a:rPr>
              <a:t> </a:t>
            </a:r>
          </a:p>
          <a:p>
            <a:pPr marL="171450" marR="0" lvl="0" indent="-171450" algn="l" defTabSz="914400" rtl="0" eaLnBrk="1" fontAlgn="auto" latinLnBrk="0" hangingPunct="1">
              <a:lnSpc>
                <a:spcPct val="100000"/>
              </a:lnSpc>
              <a:spcBef>
                <a:spcPts val="0"/>
              </a:spcBef>
              <a:spcAft>
                <a:spcPts val="0"/>
              </a:spcAft>
              <a:buClr>
                <a:srgbClr val="000000"/>
              </a:buClr>
              <a:buSzPts val="1100"/>
              <a:tabLst/>
              <a:defRPr/>
            </a:pPr>
            <a:r>
              <a:rPr lang="en-GB" sz="900" b="0" dirty="0" smtClean="0">
                <a:solidFill>
                  <a:schemeClr val="dk1"/>
                </a:solidFill>
                <a:latin typeface="Satoshi" pitchFamily="50" charset="0"/>
                <a:ea typeface="Helvetica Neue"/>
                <a:cs typeface="Helvetica Neue"/>
                <a:sym typeface="Helvetica Neue"/>
              </a:rPr>
              <a:t>the </a:t>
            </a:r>
            <a:r>
              <a:rPr lang="en-GB" sz="900" b="0" dirty="0" smtClean="0">
                <a:solidFill>
                  <a:schemeClr val="dk1"/>
                </a:solidFill>
                <a:latin typeface="Satoshi" pitchFamily="50" charset="0"/>
                <a:ea typeface="Helvetica Neue"/>
                <a:cs typeface="Helvetica Neue"/>
                <a:sym typeface="Helvetica Neue"/>
              </a:rPr>
              <a:t>education workforce. </a:t>
            </a:r>
          </a:p>
          <a:p>
            <a:pPr marL="0" marR="0" lvl="0" indent="0" algn="l" defTabSz="914400" rtl="0" eaLnBrk="1" fontAlgn="auto" latinLnBrk="0" hangingPunct="1">
              <a:lnSpc>
                <a:spcPct val="100000"/>
              </a:lnSpc>
              <a:spcBef>
                <a:spcPts val="0"/>
              </a:spcBef>
              <a:spcAft>
                <a:spcPts val="0"/>
              </a:spcAft>
              <a:buClr>
                <a:srgbClr val="000000"/>
              </a:buClr>
              <a:buSzPts val="1100"/>
              <a:buNone/>
              <a:tabLst/>
              <a:defRPr/>
            </a:pPr>
            <a:r>
              <a:rPr lang="en-GB" sz="900" b="0" i="0" u="none" strike="noStrike" cap="none" dirty="0" smtClean="0">
                <a:solidFill>
                  <a:srgbClr val="000000"/>
                </a:solidFill>
                <a:effectLst/>
                <a:latin typeface="Arial"/>
                <a:ea typeface="Arial"/>
                <a:cs typeface="Arial"/>
                <a:sym typeface="Arial"/>
              </a:rPr>
              <a:t>CLICK</a:t>
            </a:r>
            <a:endParaRPr lang="en-GB" sz="900" b="0" i="0" u="none" strike="noStrike" cap="none" dirty="0" smtClean="0">
              <a:solidFill>
                <a:srgbClr val="000000"/>
              </a:solidFill>
              <a:effectLst/>
              <a:latin typeface="Arial"/>
              <a:ea typeface="Arial"/>
              <a:cs typeface="Arial"/>
              <a:sym typeface="Arial"/>
            </a:endParaRPr>
          </a:p>
          <a:p>
            <a:pPr marL="171450" marR="0" lvl="0" indent="-171450" algn="l" defTabSz="914400" rtl="0" eaLnBrk="1" fontAlgn="auto" latinLnBrk="0" hangingPunct="1">
              <a:lnSpc>
                <a:spcPct val="100000"/>
              </a:lnSpc>
              <a:spcBef>
                <a:spcPts val="0"/>
              </a:spcBef>
              <a:spcAft>
                <a:spcPts val="0"/>
              </a:spcAft>
              <a:buClr>
                <a:srgbClr val="000000"/>
              </a:buClr>
              <a:buSzPts val="1100"/>
              <a:tabLst/>
              <a:defRPr/>
            </a:pPr>
            <a:r>
              <a:rPr lang="en-GB" sz="900" b="0" i="0" u="none" strike="noStrike" cap="none" dirty="0" smtClean="0">
                <a:solidFill>
                  <a:srgbClr val="000000"/>
                </a:solidFill>
                <a:effectLst/>
                <a:latin typeface="Arial"/>
                <a:ea typeface="Arial"/>
                <a:cs typeface="Arial"/>
                <a:sym typeface="Arial"/>
              </a:rPr>
              <a:t>We understand education and have supporting staff in education for almost 150 years.</a:t>
            </a:r>
          </a:p>
          <a:p>
            <a:pPr marL="171450" marR="0" lvl="0" indent="-171450" algn="l" defTabSz="914400" rtl="0" eaLnBrk="1" fontAlgn="auto" latinLnBrk="0" hangingPunct="1">
              <a:lnSpc>
                <a:spcPct val="100000"/>
              </a:lnSpc>
              <a:spcBef>
                <a:spcPts val="0"/>
              </a:spcBef>
              <a:spcAft>
                <a:spcPts val="0"/>
              </a:spcAft>
              <a:buClr>
                <a:srgbClr val="000000"/>
              </a:buClr>
              <a:buSzPts val="1100"/>
              <a:tabLst/>
              <a:defRPr/>
            </a:pPr>
            <a:r>
              <a:rPr lang="en-GB" sz="900" b="0" i="0" u="none" strike="noStrike" cap="none" dirty="0" smtClean="0">
                <a:solidFill>
                  <a:srgbClr val="000000"/>
                </a:solidFill>
                <a:effectLst/>
                <a:latin typeface="Arial"/>
                <a:ea typeface="Arial"/>
                <a:cs typeface="Arial"/>
                <a:sym typeface="Arial"/>
              </a:rPr>
              <a:t>CLICK</a:t>
            </a:r>
            <a:endParaRPr lang="en-GB" sz="900" b="0" i="0" u="none" strike="noStrike" cap="none" dirty="0" smtClean="0">
              <a:solidFill>
                <a:srgbClr val="000000"/>
              </a:solidFill>
              <a:effectLst/>
              <a:latin typeface="Arial"/>
              <a:ea typeface="Arial"/>
              <a:cs typeface="Arial"/>
              <a:sym typeface="Arial"/>
            </a:endParaRPr>
          </a:p>
          <a:p>
            <a:pPr marL="171450" marR="0" lvl="0" indent="-171450" algn="l" defTabSz="914400" rtl="0" eaLnBrk="1" fontAlgn="auto" latinLnBrk="0" hangingPunct="1">
              <a:lnSpc>
                <a:spcPct val="100000"/>
              </a:lnSpc>
              <a:spcBef>
                <a:spcPts val="0"/>
              </a:spcBef>
              <a:spcAft>
                <a:spcPts val="0"/>
              </a:spcAft>
              <a:buClr>
                <a:srgbClr val="000000"/>
              </a:buClr>
              <a:buSzPts val="1100"/>
              <a:tabLst/>
              <a:defRPr/>
            </a:pPr>
            <a:r>
              <a:rPr lang="en-GB" sz="900" b="0" i="0" u="none" strike="noStrike" cap="none" dirty="0" smtClean="0">
                <a:solidFill>
                  <a:srgbClr val="000000"/>
                </a:solidFill>
                <a:effectLst/>
                <a:latin typeface="Arial"/>
                <a:ea typeface="Arial"/>
                <a:cs typeface="Arial"/>
                <a:sym typeface="Arial"/>
              </a:rPr>
              <a:t>Our free helpline</a:t>
            </a:r>
            <a:r>
              <a:rPr lang="en-GB" sz="900" b="0" i="0" u="none" strike="noStrike" cap="none" baseline="0" dirty="0" smtClean="0">
                <a:solidFill>
                  <a:srgbClr val="000000"/>
                </a:solidFill>
                <a:effectLst/>
                <a:latin typeface="Arial"/>
                <a:ea typeface="Arial"/>
                <a:cs typeface="Arial"/>
                <a:sym typeface="Arial"/>
              </a:rPr>
              <a:t> provided </a:t>
            </a:r>
            <a:r>
              <a:rPr lang="en-GB" sz="900" b="0" i="0" u="none" strike="noStrike" cap="none" dirty="0" smtClean="0">
                <a:solidFill>
                  <a:srgbClr val="000000"/>
                </a:solidFill>
                <a:effectLst/>
                <a:latin typeface="Arial"/>
                <a:ea typeface="Arial"/>
                <a:cs typeface="Arial"/>
                <a:sym typeface="Arial"/>
              </a:rPr>
              <a:t>support</a:t>
            </a:r>
            <a:r>
              <a:rPr lang="en-GB" sz="900" b="0" i="0" u="none" strike="noStrike" cap="none" baseline="0" dirty="0" smtClean="0">
                <a:solidFill>
                  <a:srgbClr val="000000"/>
                </a:solidFill>
                <a:effectLst/>
                <a:latin typeface="Arial"/>
                <a:ea typeface="Arial"/>
                <a:cs typeface="Arial"/>
                <a:sym typeface="Arial"/>
              </a:rPr>
              <a:t> to over 4000 people last year</a:t>
            </a:r>
          </a:p>
          <a:p>
            <a:pPr marL="0" marR="0" lvl="0" indent="0" algn="l" defTabSz="914400" rtl="0" eaLnBrk="1" fontAlgn="auto" latinLnBrk="0" hangingPunct="1">
              <a:lnSpc>
                <a:spcPct val="100000"/>
              </a:lnSpc>
              <a:spcBef>
                <a:spcPts val="0"/>
              </a:spcBef>
              <a:spcAft>
                <a:spcPts val="0"/>
              </a:spcAft>
              <a:buClr>
                <a:srgbClr val="000000"/>
              </a:buClr>
              <a:buSzPts val="1100"/>
              <a:buNone/>
              <a:tabLst/>
              <a:defRPr/>
            </a:pPr>
            <a:r>
              <a:rPr lang="en-GB" sz="900" b="0" i="0" u="none" strike="noStrike" cap="none" baseline="0" dirty="0" smtClean="0">
                <a:solidFill>
                  <a:srgbClr val="000000"/>
                </a:solidFill>
                <a:effectLst/>
                <a:latin typeface="Arial"/>
                <a:ea typeface="Arial"/>
                <a:cs typeface="Arial"/>
                <a:sym typeface="Arial"/>
              </a:rPr>
              <a:t>CLICK</a:t>
            </a:r>
            <a:endParaRPr lang="en-GB" sz="900" b="0" i="0" u="none" strike="noStrike" cap="none" dirty="0" smtClean="0">
              <a:solidFill>
                <a:srgbClr val="000000"/>
              </a:solidFill>
              <a:effectLst/>
              <a:latin typeface="Arial"/>
              <a:ea typeface="Arial"/>
              <a:cs typeface="Arial"/>
              <a:sym typeface="Arial"/>
            </a:endParaRPr>
          </a:p>
          <a:p>
            <a:pPr marL="171450" marR="0" lvl="0" indent="-171450" algn="l" defTabSz="914400" rtl="0" eaLnBrk="1" fontAlgn="auto" latinLnBrk="0" hangingPunct="1">
              <a:lnSpc>
                <a:spcPct val="100000"/>
              </a:lnSpc>
              <a:spcBef>
                <a:spcPts val="0"/>
              </a:spcBef>
              <a:spcAft>
                <a:spcPts val="0"/>
              </a:spcAft>
              <a:buClr>
                <a:srgbClr val="000000"/>
              </a:buClr>
              <a:buSzPts val="1100"/>
              <a:tabLst/>
              <a:defRPr/>
            </a:pPr>
            <a:r>
              <a:rPr lang="en-GB" sz="900" b="0" i="0" u="none" strike="noStrike" cap="none" dirty="0" smtClean="0">
                <a:solidFill>
                  <a:srgbClr val="000000"/>
                </a:solidFill>
                <a:effectLst/>
                <a:latin typeface="Arial"/>
                <a:ea typeface="Arial"/>
                <a:cs typeface="Arial"/>
                <a:sym typeface="Arial"/>
              </a:rPr>
              <a:t>And in the same period we supported over 550 people with our Grants</a:t>
            </a:r>
            <a:r>
              <a:rPr lang="en-GB" sz="900" b="0" i="0" u="none" strike="noStrike" cap="none" baseline="0" dirty="0" smtClean="0">
                <a:solidFill>
                  <a:srgbClr val="000000"/>
                </a:solidFill>
                <a:effectLst/>
                <a:latin typeface="Arial"/>
                <a:ea typeface="Arial"/>
                <a:cs typeface="Arial"/>
                <a:sym typeface="Arial"/>
              </a:rPr>
              <a:t> service </a:t>
            </a:r>
            <a:endParaRPr lang="en-GB" sz="900" b="0" i="0" u="none" strike="noStrike" cap="none" dirty="0" smtClean="0">
              <a:solidFill>
                <a:srgbClr val="000000"/>
              </a:solidFill>
              <a:effectLst/>
              <a:latin typeface="Arial"/>
              <a:ea typeface="Arial"/>
              <a:cs typeface="Arial"/>
              <a:sym typeface="Arial"/>
            </a:endParaRPr>
          </a:p>
          <a:p>
            <a:pPr marL="0" lvl="0" indent="0" algn="l" rtl="0">
              <a:spcBef>
                <a:spcPts val="0"/>
              </a:spcBef>
              <a:spcAft>
                <a:spcPts val="0"/>
              </a:spcAft>
              <a:buNone/>
            </a:pPr>
            <a:endParaRPr lang="en-GB" sz="900" dirty="0" smtClean="0"/>
          </a:p>
          <a:p>
            <a:pPr marL="171450" lvl="0" indent="-171450" algn="l" rtl="0">
              <a:spcBef>
                <a:spcPts val="0"/>
              </a:spcBef>
              <a:spcAft>
                <a:spcPts val="0"/>
              </a:spcAft>
            </a:pPr>
            <a:r>
              <a:rPr lang="en-GB" sz="900" b="0" i="0" u="none" strike="noStrike" cap="none" dirty="0" smtClean="0">
                <a:solidFill>
                  <a:srgbClr val="000000"/>
                </a:solidFill>
                <a:effectLst/>
                <a:latin typeface="Arial"/>
                <a:ea typeface="Arial"/>
                <a:cs typeface="Arial"/>
                <a:sym typeface="Arial"/>
              </a:rPr>
              <a:t>As I am sure you can imagine, improving the health and wellbeing of the entire education workforce is not a straightforward task </a:t>
            </a:r>
          </a:p>
          <a:p>
            <a:pPr marL="171450" lvl="0" indent="-171450" algn="l" rtl="0">
              <a:spcBef>
                <a:spcPts val="0"/>
              </a:spcBef>
              <a:spcAft>
                <a:spcPts val="0"/>
              </a:spcAft>
            </a:pPr>
            <a:endParaRPr lang="en-GB" sz="900" b="0" i="0" u="none" strike="noStrike" cap="none" dirty="0" smtClean="0">
              <a:solidFill>
                <a:srgbClr val="000000"/>
              </a:solidFill>
              <a:effectLst/>
              <a:latin typeface="Arial"/>
              <a:ea typeface="Arial"/>
              <a:cs typeface="Arial"/>
              <a:sym typeface="Arial"/>
            </a:endParaRPr>
          </a:p>
          <a:p>
            <a:pPr marL="171450" lvl="0" indent="-171450" algn="l" rtl="0">
              <a:spcBef>
                <a:spcPts val="0"/>
              </a:spcBef>
              <a:spcAft>
                <a:spcPts val="0"/>
              </a:spcAft>
            </a:pPr>
            <a:r>
              <a:rPr lang="en-GB" sz="900" b="0" i="0" u="none" strike="noStrike" cap="none" dirty="0" smtClean="0">
                <a:solidFill>
                  <a:srgbClr val="000000"/>
                </a:solidFill>
                <a:effectLst/>
                <a:latin typeface="Arial"/>
                <a:ea typeface="Arial"/>
                <a:cs typeface="Arial"/>
                <a:sym typeface="Arial"/>
              </a:rPr>
              <a:t>So how do we approach this?</a:t>
            </a:r>
          </a:p>
          <a:p>
            <a:pPr marL="0" lvl="0" indent="0" algn="l" rtl="0">
              <a:spcBef>
                <a:spcPts val="0"/>
              </a:spcBef>
              <a:spcAft>
                <a:spcPts val="0"/>
              </a:spcAft>
              <a:buNone/>
            </a:pPr>
            <a:endParaRPr lang="en-GB" sz="900" dirty="0" smtClean="0"/>
          </a:p>
          <a:p>
            <a:pPr marL="0" lvl="0" indent="0" algn="l" rtl="0">
              <a:spcBef>
                <a:spcPts val="0"/>
              </a:spcBef>
              <a:spcAft>
                <a:spcPts val="0"/>
              </a:spcAft>
              <a:buNone/>
            </a:pPr>
            <a:endParaRPr lang="en-GB" sz="900" dirty="0" smtClean="0"/>
          </a:p>
        </p:txBody>
      </p:sp>
    </p:spTree>
    <p:extLst>
      <p:ext uri="{BB962C8B-B14F-4D97-AF65-F5344CB8AC3E}">
        <p14:creationId xmlns:p14="http://schemas.microsoft.com/office/powerpoint/2010/main" val="77281199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indent="0">
              <a:buNone/>
            </a:pPr>
            <a:endParaRPr lang="en-GB" sz="1100" b="0" i="0" u="none" strike="noStrike" cap="none" dirty="0" smtClean="0">
              <a:solidFill>
                <a:srgbClr val="000000"/>
              </a:solidFill>
              <a:effectLst/>
              <a:latin typeface="Arial"/>
              <a:ea typeface="Arial"/>
              <a:cs typeface="Arial"/>
              <a:sym typeface="Arial"/>
            </a:endParaRPr>
          </a:p>
          <a:p>
            <a:pPr marL="457200" indent="-298450"/>
            <a:r>
              <a:rPr lang="en-GB" sz="1100" b="0" i="0" u="none" strike="noStrike" cap="none" dirty="0" smtClean="0">
                <a:solidFill>
                  <a:srgbClr val="000000"/>
                </a:solidFill>
                <a:effectLst/>
                <a:latin typeface="Arial"/>
                <a:ea typeface="Arial"/>
                <a:cs typeface="Arial"/>
                <a:sym typeface="Arial"/>
              </a:rPr>
              <a:t>We often talk to teachers and education staff like you about setting boundaries and caring for yourselves. </a:t>
            </a:r>
          </a:p>
          <a:p>
            <a:pPr marL="457200" indent="-298450"/>
            <a:endParaRPr lang="en-GB" sz="1100" b="0" i="0" u="none" strike="noStrike" cap="none" dirty="0" smtClean="0">
              <a:solidFill>
                <a:srgbClr val="000000"/>
              </a:solidFill>
              <a:effectLst/>
              <a:latin typeface="Arial"/>
              <a:ea typeface="Arial"/>
              <a:cs typeface="Arial"/>
              <a:sym typeface="Arial"/>
            </a:endParaRPr>
          </a:p>
          <a:p>
            <a:pPr marL="457200" indent="-298450"/>
            <a:r>
              <a:rPr lang="en-GB" sz="1100" b="0" i="0" u="none" strike="noStrike" cap="none" dirty="0" smtClean="0">
                <a:solidFill>
                  <a:srgbClr val="000000"/>
                </a:solidFill>
                <a:effectLst/>
                <a:latin typeface="Arial"/>
                <a:ea typeface="Arial"/>
                <a:cs typeface="Arial"/>
                <a:sym typeface="Arial"/>
              </a:rPr>
              <a:t>Sometimes this involves meditation, yoga, or other stuff that might make you roll your eyes. </a:t>
            </a:r>
          </a:p>
          <a:p>
            <a:pPr marL="457200" indent="-298450"/>
            <a:endParaRPr lang="en-GB" sz="1100" b="0" i="0" u="none" strike="noStrike" cap="none" dirty="0" smtClean="0">
              <a:solidFill>
                <a:srgbClr val="000000"/>
              </a:solidFill>
              <a:effectLst/>
              <a:latin typeface="Arial"/>
              <a:ea typeface="Arial"/>
              <a:cs typeface="Arial"/>
              <a:sym typeface="Arial"/>
            </a:endParaRPr>
          </a:p>
          <a:p>
            <a:pPr marL="457200" indent="-298450"/>
            <a:r>
              <a:rPr lang="en-GB" sz="1100" b="0" i="0" u="none" strike="noStrike" cap="none" dirty="0" smtClean="0">
                <a:solidFill>
                  <a:srgbClr val="000000"/>
                </a:solidFill>
                <a:effectLst/>
                <a:latin typeface="Arial"/>
                <a:ea typeface="Arial"/>
                <a:cs typeface="Arial"/>
                <a:sym typeface="Arial"/>
              </a:rPr>
              <a:t>We get it,</a:t>
            </a:r>
            <a:r>
              <a:rPr lang="en-GB" sz="1100" b="0" i="0" u="none" strike="noStrike" cap="none" baseline="0" dirty="0" smtClean="0">
                <a:solidFill>
                  <a:srgbClr val="000000"/>
                </a:solidFill>
                <a:effectLst/>
                <a:latin typeface="Arial"/>
                <a:ea typeface="Arial"/>
                <a:cs typeface="Arial"/>
                <a:sym typeface="Arial"/>
              </a:rPr>
              <a:t> n</a:t>
            </a:r>
            <a:r>
              <a:rPr lang="en-GB" sz="1100" b="0" i="0" u="none" strike="noStrike" cap="none" dirty="0" smtClean="0">
                <a:solidFill>
                  <a:srgbClr val="000000"/>
                </a:solidFill>
                <a:effectLst/>
                <a:latin typeface="Arial"/>
                <a:ea typeface="Arial"/>
                <a:cs typeface="Arial"/>
                <a:sym typeface="Arial"/>
              </a:rPr>
              <a:t>o amount of yoga can make you feel well at a school with an unkind culture. And meditation can’t fix systemic challenges in the education system. </a:t>
            </a:r>
          </a:p>
          <a:p>
            <a:pPr marL="457200" indent="-298450"/>
            <a:endParaRPr lang="en-GB" sz="1100" b="0" i="0" u="none" strike="noStrike" cap="none" dirty="0" smtClean="0">
              <a:solidFill>
                <a:srgbClr val="000000"/>
              </a:solidFill>
              <a:effectLst/>
              <a:latin typeface="Arial"/>
              <a:ea typeface="Arial"/>
              <a:cs typeface="Arial"/>
              <a:sym typeface="Arial"/>
            </a:endParaRPr>
          </a:p>
          <a:p>
            <a:pPr marL="457200" indent="-298450"/>
            <a:r>
              <a:rPr lang="en-GB" sz="1100" b="0" i="0" u="none" strike="noStrike" cap="none" dirty="0" smtClean="0">
                <a:solidFill>
                  <a:srgbClr val="000000"/>
                </a:solidFill>
                <a:effectLst/>
                <a:latin typeface="Arial"/>
                <a:ea typeface="Arial"/>
                <a:cs typeface="Arial"/>
                <a:sym typeface="Arial"/>
              </a:rPr>
              <a:t>That’s why we focus our efforts at three distinct levels</a:t>
            </a:r>
            <a:r>
              <a:rPr lang="en-GB" sz="1100" b="0" i="0" u="none" strike="noStrike" cap="none" baseline="0" dirty="0" smtClean="0">
                <a:solidFill>
                  <a:srgbClr val="000000"/>
                </a:solidFill>
                <a:effectLst/>
                <a:latin typeface="Arial"/>
                <a:ea typeface="Arial"/>
                <a:cs typeface="Arial"/>
                <a:sym typeface="Arial"/>
              </a:rPr>
              <a:t> - </a:t>
            </a:r>
            <a:r>
              <a:rPr lang="en-GB" sz="1100" b="0" i="0" u="none" strike="noStrike" cap="none" dirty="0" smtClean="0">
                <a:solidFill>
                  <a:srgbClr val="000000"/>
                </a:solidFill>
                <a:effectLst/>
                <a:latin typeface="Arial"/>
                <a:ea typeface="Arial"/>
                <a:cs typeface="Arial"/>
                <a:sym typeface="Arial"/>
              </a:rPr>
              <a:t>Individual,</a:t>
            </a:r>
            <a:r>
              <a:rPr lang="en-GB" sz="1100" b="0" i="0" u="none" strike="noStrike" cap="none" baseline="0" dirty="0" smtClean="0">
                <a:solidFill>
                  <a:srgbClr val="000000"/>
                </a:solidFill>
                <a:effectLst/>
                <a:latin typeface="Arial"/>
                <a:ea typeface="Arial"/>
                <a:cs typeface="Arial"/>
                <a:sym typeface="Arial"/>
              </a:rPr>
              <a:t> Workplace and System</a:t>
            </a:r>
            <a:r>
              <a:rPr lang="en-GB" sz="1100" b="0" i="0" u="none" strike="noStrike" cap="none" dirty="0" smtClean="0">
                <a:solidFill>
                  <a:srgbClr val="000000"/>
                </a:solidFill>
                <a:effectLst/>
                <a:latin typeface="Arial"/>
                <a:ea typeface="Arial"/>
                <a:cs typeface="Arial"/>
                <a:sym typeface="Arial"/>
              </a:rPr>
              <a:t>. </a:t>
            </a:r>
          </a:p>
          <a:p>
            <a:pPr marL="457200" indent="-298450"/>
            <a:endParaRPr lang="en-GB" sz="1100" b="0" i="0" u="none" strike="noStrike" cap="none" dirty="0" smtClean="0">
              <a:solidFill>
                <a:srgbClr val="000000"/>
              </a:solidFill>
              <a:effectLst/>
              <a:latin typeface="Arial"/>
              <a:ea typeface="Arial"/>
              <a:cs typeface="Arial"/>
              <a:sym typeface="Arial"/>
            </a:endParaRPr>
          </a:p>
        </p:txBody>
      </p:sp>
    </p:spTree>
    <p:extLst>
      <p:ext uri="{BB962C8B-B14F-4D97-AF65-F5344CB8AC3E}">
        <p14:creationId xmlns:p14="http://schemas.microsoft.com/office/powerpoint/2010/main" val="257922071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457200" indent="-298450"/>
            <a:r>
              <a:rPr lang="en-GB" sz="1100" b="0" i="0" u="none" strike="noStrike" cap="none" dirty="0" smtClean="0">
                <a:solidFill>
                  <a:srgbClr val="000000"/>
                </a:solidFill>
                <a:effectLst/>
                <a:latin typeface="Arial"/>
                <a:ea typeface="Arial"/>
                <a:cs typeface="Arial"/>
                <a:sym typeface="Arial"/>
              </a:rPr>
              <a:t>Today</a:t>
            </a:r>
            <a:r>
              <a:rPr lang="en-GB" sz="1100" b="0" i="0" u="none" strike="noStrike" cap="none" baseline="0" dirty="0" smtClean="0">
                <a:solidFill>
                  <a:srgbClr val="000000"/>
                </a:solidFill>
                <a:effectLst/>
                <a:latin typeface="Arial"/>
                <a:ea typeface="Arial"/>
                <a:cs typeface="Arial"/>
                <a:sym typeface="Arial"/>
              </a:rPr>
              <a:t> I will focus on how we </a:t>
            </a:r>
            <a:r>
              <a:rPr lang="en-GB" sz="1100" b="0" i="0" u="none" strike="noStrike" cap="none" dirty="0" smtClean="0">
                <a:solidFill>
                  <a:srgbClr val="000000"/>
                </a:solidFill>
                <a:effectLst/>
                <a:latin typeface="Arial"/>
                <a:ea typeface="Arial"/>
                <a:cs typeface="Arial"/>
                <a:sym typeface="Arial"/>
              </a:rPr>
              <a:t>support </a:t>
            </a:r>
            <a:r>
              <a:rPr lang="en-GB" sz="1100" b="0" i="0" u="none" strike="noStrike" cap="none" dirty="0" smtClean="0">
                <a:solidFill>
                  <a:srgbClr val="000000"/>
                </a:solidFill>
                <a:effectLst/>
                <a:latin typeface="Arial"/>
                <a:ea typeface="Arial"/>
                <a:cs typeface="Arial"/>
                <a:sym typeface="Arial"/>
              </a:rPr>
              <a:t>individual members of the workforce, every day</a:t>
            </a:r>
            <a:endParaRPr lang="en-GB" sz="1100" b="0" i="0" u="none" strike="noStrike" cap="none" baseline="0" dirty="0" smtClean="0">
              <a:solidFill>
                <a:srgbClr val="000000"/>
              </a:solidFill>
              <a:effectLst/>
              <a:latin typeface="Arial"/>
              <a:ea typeface="Arial"/>
              <a:cs typeface="Arial"/>
              <a:sym typeface="Arial"/>
            </a:endParaRPr>
          </a:p>
          <a:p>
            <a:pPr marL="457200" indent="-298450"/>
            <a:endParaRPr lang="en-GB" sz="1100" b="0" i="0" u="none" strike="noStrike" cap="none" baseline="0" dirty="0" smtClean="0">
              <a:solidFill>
                <a:srgbClr val="000000"/>
              </a:solidFill>
              <a:effectLst/>
              <a:latin typeface="Arial"/>
              <a:ea typeface="Arial"/>
              <a:cs typeface="Arial"/>
              <a:sym typeface="Arial"/>
            </a:endParaRPr>
          </a:p>
          <a:p>
            <a:pPr marL="457200" indent="-298450"/>
            <a:r>
              <a:rPr lang="en-GB" sz="1100" b="0" i="0" u="none" strike="noStrike" cap="none" baseline="0" dirty="0" smtClean="0">
                <a:solidFill>
                  <a:srgbClr val="000000"/>
                </a:solidFill>
                <a:effectLst/>
                <a:latin typeface="Arial"/>
                <a:ea typeface="Arial"/>
                <a:cs typeface="Arial"/>
                <a:sym typeface="Arial"/>
              </a:rPr>
              <a:t>Te</a:t>
            </a:r>
            <a:r>
              <a:rPr lang="en-GB" sz="1100" b="0" i="0" u="none" strike="noStrike" cap="none" dirty="0" smtClean="0">
                <a:solidFill>
                  <a:srgbClr val="000000"/>
                </a:solidFill>
                <a:effectLst/>
                <a:latin typeface="Arial"/>
                <a:ea typeface="Arial"/>
                <a:cs typeface="Arial"/>
                <a:sym typeface="Arial"/>
              </a:rPr>
              <a:t>achers and education staff are working hard as part of this system. </a:t>
            </a:r>
          </a:p>
          <a:p>
            <a:pPr marL="457200" indent="-298450"/>
            <a:endParaRPr lang="en-GB" sz="1100" b="0" i="0" u="none" strike="noStrike" cap="none" dirty="0" smtClean="0">
              <a:solidFill>
                <a:srgbClr val="000000"/>
              </a:solidFill>
              <a:effectLst/>
              <a:latin typeface="Arial"/>
              <a:ea typeface="Arial"/>
              <a:cs typeface="Arial"/>
              <a:sym typeface="Arial"/>
            </a:endParaRPr>
          </a:p>
          <a:p>
            <a:pPr marL="457200" indent="-298450"/>
            <a:r>
              <a:rPr lang="en-GB" sz="1100" b="0" i="0" u="none" strike="noStrike" cap="none" dirty="0" smtClean="0">
                <a:solidFill>
                  <a:srgbClr val="000000"/>
                </a:solidFill>
                <a:effectLst/>
                <a:latin typeface="Arial"/>
                <a:ea typeface="Arial"/>
                <a:cs typeface="Arial"/>
                <a:sym typeface="Arial"/>
              </a:rPr>
              <a:t>We want to arm you with skills to manage your wellbeing and mental health because system and culture change is gradual. In the meantime, you’re trying your best every day.  </a:t>
            </a:r>
          </a:p>
          <a:p>
            <a:pPr marL="457200" indent="-298450"/>
            <a:endParaRPr lang="en-GB" sz="1100" b="0" i="0" u="none" strike="noStrike" cap="none" dirty="0" smtClean="0">
              <a:solidFill>
                <a:srgbClr val="000000"/>
              </a:solidFill>
              <a:effectLst/>
              <a:latin typeface="Arial"/>
              <a:ea typeface="Arial"/>
              <a:cs typeface="Arial"/>
              <a:sym typeface="Arial"/>
            </a:endParaRPr>
          </a:p>
          <a:p>
            <a:pPr marL="457200" indent="-298450"/>
            <a:r>
              <a:rPr lang="en-GB" sz="1100" b="0" i="0" u="none" strike="noStrike" cap="none" dirty="0" smtClean="0">
                <a:solidFill>
                  <a:srgbClr val="000000"/>
                </a:solidFill>
                <a:effectLst/>
                <a:latin typeface="Arial"/>
                <a:ea typeface="Arial"/>
                <a:cs typeface="Arial"/>
                <a:sym typeface="Arial"/>
              </a:rPr>
              <a:t>We provide that support in a number of ways</a:t>
            </a:r>
          </a:p>
        </p:txBody>
      </p:sp>
    </p:spTree>
    <p:extLst>
      <p:ext uri="{BB962C8B-B14F-4D97-AF65-F5344CB8AC3E}">
        <p14:creationId xmlns:p14="http://schemas.microsoft.com/office/powerpoint/2010/main" val="2473353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Google Shape;172;ge9d4ce0cb7_0_5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3" name="Google Shape;173;ge9d4ce0cb7_0_5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sz="1100" b="0" i="0" u="none" strike="noStrike" cap="none" dirty="0" smtClean="0">
                <a:solidFill>
                  <a:srgbClr val="000000"/>
                </a:solidFill>
                <a:effectLst/>
                <a:latin typeface="Arial"/>
                <a:ea typeface="Arial"/>
                <a:cs typeface="Arial"/>
                <a:sym typeface="Arial"/>
              </a:rPr>
              <a:t>CLICK</a:t>
            </a:r>
          </a:p>
          <a:p>
            <a:pPr marL="171450" lvl="0" indent="-171450" algn="l" rtl="0">
              <a:spcBef>
                <a:spcPts val="0"/>
              </a:spcBef>
              <a:spcAft>
                <a:spcPts val="0"/>
              </a:spcAft>
            </a:pPr>
            <a:r>
              <a:rPr lang="en-GB" sz="1100" b="0" i="0" u="none" strike="noStrike" cap="none" dirty="0" smtClean="0">
                <a:solidFill>
                  <a:srgbClr val="000000"/>
                </a:solidFill>
                <a:effectLst/>
                <a:latin typeface="Arial"/>
                <a:ea typeface="Arial"/>
                <a:cs typeface="Arial"/>
                <a:sym typeface="Arial"/>
              </a:rPr>
              <a:t>Our</a:t>
            </a:r>
            <a:r>
              <a:rPr lang="en-GB" sz="1100" b="0" i="0" u="none" strike="noStrike" cap="none" baseline="0" dirty="0" smtClean="0">
                <a:solidFill>
                  <a:srgbClr val="000000"/>
                </a:solidFill>
                <a:effectLst/>
                <a:latin typeface="Arial"/>
                <a:ea typeface="Arial"/>
                <a:cs typeface="Arial"/>
                <a:sym typeface="Arial"/>
              </a:rPr>
              <a:t> helpline is</a:t>
            </a:r>
            <a:r>
              <a:rPr lang="en-GB" sz="1100" b="0" i="0" u="none" strike="noStrike" cap="none" dirty="0" smtClean="0">
                <a:solidFill>
                  <a:srgbClr val="000000"/>
                </a:solidFill>
                <a:effectLst/>
                <a:latin typeface="Arial"/>
                <a:ea typeface="Arial"/>
                <a:cs typeface="Arial"/>
                <a:sym typeface="Arial"/>
              </a:rPr>
              <a:t> available for everyone working in education, including teachers, support staff, lecturers, administrators and teaching assistants. </a:t>
            </a:r>
          </a:p>
          <a:p>
            <a:pPr marL="0" lvl="0" indent="0" algn="l" rtl="0">
              <a:spcBef>
                <a:spcPts val="0"/>
              </a:spcBef>
              <a:spcAft>
                <a:spcPts val="0"/>
              </a:spcAft>
              <a:buNone/>
            </a:pPr>
            <a:r>
              <a:rPr lang="en-GB" sz="1100" b="0" i="0" u="none" strike="noStrike" cap="none" dirty="0" smtClean="0">
                <a:solidFill>
                  <a:srgbClr val="000000"/>
                </a:solidFill>
                <a:effectLst/>
                <a:latin typeface="Arial"/>
                <a:ea typeface="Arial"/>
                <a:cs typeface="Arial"/>
                <a:sym typeface="Arial"/>
              </a:rPr>
              <a:t>CLICK</a:t>
            </a:r>
          </a:p>
          <a:p>
            <a:pPr marL="171450" lvl="0" indent="-171450" algn="l" rtl="0">
              <a:spcBef>
                <a:spcPts val="0"/>
              </a:spcBef>
              <a:spcAft>
                <a:spcPts val="0"/>
              </a:spcAft>
            </a:pPr>
            <a:r>
              <a:rPr lang="en-GB" sz="1100" b="0" i="0" u="none" strike="noStrike" cap="none" dirty="0" smtClean="0">
                <a:solidFill>
                  <a:srgbClr val="000000"/>
                </a:solidFill>
                <a:effectLst/>
                <a:latin typeface="Arial"/>
                <a:ea typeface="Arial"/>
                <a:cs typeface="Arial"/>
                <a:sym typeface="Arial"/>
              </a:rPr>
              <a:t>It can be accessed at any time of day and night to offer immediate emotional</a:t>
            </a:r>
            <a:r>
              <a:rPr lang="en-GB" sz="1100" b="0" i="0" u="none" strike="noStrike" cap="none" baseline="0" dirty="0" smtClean="0">
                <a:solidFill>
                  <a:srgbClr val="000000"/>
                </a:solidFill>
                <a:effectLst/>
                <a:latin typeface="Arial"/>
                <a:ea typeface="Arial"/>
                <a:cs typeface="Arial"/>
                <a:sym typeface="Arial"/>
              </a:rPr>
              <a:t> support.</a:t>
            </a:r>
          </a:p>
          <a:p>
            <a:pPr marL="0" lvl="0" indent="0" algn="l" rtl="0">
              <a:spcBef>
                <a:spcPts val="0"/>
              </a:spcBef>
              <a:spcAft>
                <a:spcPts val="0"/>
              </a:spcAft>
              <a:buNone/>
            </a:pPr>
            <a:r>
              <a:rPr lang="en-GB" sz="1100" b="0" i="0" u="none" strike="noStrike" cap="none" baseline="0" dirty="0" smtClean="0">
                <a:solidFill>
                  <a:srgbClr val="000000"/>
                </a:solidFill>
                <a:effectLst/>
                <a:latin typeface="Arial"/>
                <a:ea typeface="Arial"/>
                <a:cs typeface="Arial"/>
                <a:sym typeface="Arial"/>
              </a:rPr>
              <a:t>CLICK</a:t>
            </a:r>
          </a:p>
          <a:p>
            <a:pPr marL="171450" lvl="0" indent="-171450" algn="l" rtl="0">
              <a:spcBef>
                <a:spcPts val="0"/>
              </a:spcBef>
              <a:spcAft>
                <a:spcPts val="0"/>
              </a:spcAft>
            </a:pPr>
            <a:r>
              <a:rPr lang="en-GB" sz="1100" b="0" i="0" u="none" strike="noStrike" cap="none" baseline="0" dirty="0" smtClean="0">
                <a:solidFill>
                  <a:srgbClr val="000000"/>
                </a:solidFill>
                <a:effectLst/>
                <a:latin typeface="Arial"/>
                <a:cs typeface="Arial"/>
                <a:sym typeface="Arial"/>
              </a:rPr>
              <a:t>Crucially, not only will you be able to get straight through to a qualified counsellor, but the counsellors are trained in the education sector so understand the specific challenges you face</a:t>
            </a:r>
            <a:endParaRPr dirty="0"/>
          </a:p>
        </p:txBody>
      </p:sp>
    </p:spTree>
    <p:extLst>
      <p:ext uri="{BB962C8B-B14F-4D97-AF65-F5344CB8AC3E}">
        <p14:creationId xmlns:p14="http://schemas.microsoft.com/office/powerpoint/2010/main" val="84211953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Google Shape;172;ge9d4ce0cb7_0_5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3" name="Google Shape;173;ge9d4ce0cb7_0_5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dirty="0" smtClean="0"/>
              <a:t>As you can see from this side, the service is highly valued</a:t>
            </a:r>
            <a:r>
              <a:rPr lang="en-GB" baseline="0" dirty="0" smtClean="0"/>
              <a:t> by those using it – please make a note of the number for future reference</a:t>
            </a:r>
            <a:endParaRPr dirty="0"/>
          </a:p>
        </p:txBody>
      </p:sp>
    </p:spTree>
    <p:extLst>
      <p:ext uri="{BB962C8B-B14F-4D97-AF65-F5344CB8AC3E}">
        <p14:creationId xmlns:p14="http://schemas.microsoft.com/office/powerpoint/2010/main" val="403891123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Google Shape;172;ge9d4ce0cb7_0_5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3" name="Google Shape;173;ge9d4ce0cb7_0_5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71450" lvl="0" indent="-171450" algn="l" rtl="0">
              <a:spcBef>
                <a:spcPts val="0"/>
              </a:spcBef>
              <a:spcAft>
                <a:spcPts val="0"/>
              </a:spcAft>
            </a:pPr>
            <a:r>
              <a:rPr lang="en-GB" sz="1100" b="0" i="0" u="none" strike="noStrike" cap="none" dirty="0" smtClean="0">
                <a:solidFill>
                  <a:srgbClr val="000000"/>
                </a:solidFill>
                <a:effectLst/>
                <a:latin typeface="Arial"/>
                <a:ea typeface="Arial"/>
                <a:cs typeface="Arial"/>
                <a:sym typeface="Arial"/>
              </a:rPr>
              <a:t>Beyond</a:t>
            </a:r>
            <a:r>
              <a:rPr lang="en-GB" sz="1100" b="0" i="0" u="none" strike="noStrike" cap="none" baseline="0" dirty="0" smtClean="0">
                <a:solidFill>
                  <a:srgbClr val="000000"/>
                </a:solidFill>
                <a:effectLst/>
                <a:latin typeface="Arial"/>
                <a:ea typeface="Arial"/>
                <a:cs typeface="Arial"/>
                <a:sym typeface="Arial"/>
              </a:rPr>
              <a:t> the helpline we have a bunch of resources available online </a:t>
            </a:r>
          </a:p>
          <a:p>
            <a:pPr marL="171450" lvl="0" indent="-171450" algn="l" rtl="0">
              <a:spcBef>
                <a:spcPts val="0"/>
              </a:spcBef>
              <a:spcAft>
                <a:spcPts val="0"/>
              </a:spcAft>
            </a:pPr>
            <a:r>
              <a:rPr lang="en-GB" sz="1100" b="0" i="0" u="none" strike="noStrike" cap="none" baseline="0" dirty="0" smtClean="0">
                <a:solidFill>
                  <a:srgbClr val="000000"/>
                </a:solidFill>
                <a:effectLst/>
                <a:latin typeface="Arial"/>
                <a:ea typeface="Arial"/>
                <a:cs typeface="Arial"/>
                <a:sym typeface="Arial"/>
              </a:rPr>
              <a:t>These are a great starting point for education staff and teachers who are not quite ready to use the helpline service, but want to receive mental health support.</a:t>
            </a:r>
          </a:p>
          <a:p>
            <a:pPr marL="171450" lvl="0" indent="-171450" algn="l" rtl="0">
              <a:spcBef>
                <a:spcPts val="0"/>
              </a:spcBef>
              <a:spcAft>
                <a:spcPts val="0"/>
              </a:spcAft>
            </a:pPr>
            <a:r>
              <a:rPr lang="en-GB" sz="1100" b="0" i="0" u="none" strike="noStrike" cap="none" baseline="0" dirty="0" smtClean="0">
                <a:solidFill>
                  <a:srgbClr val="000000"/>
                </a:solidFill>
                <a:effectLst/>
                <a:latin typeface="Arial"/>
                <a:ea typeface="Arial"/>
                <a:cs typeface="Arial"/>
                <a:sym typeface="Arial"/>
              </a:rPr>
              <a:t>We </a:t>
            </a:r>
            <a:r>
              <a:rPr lang="en-GB" sz="1100" b="0" i="0" u="none" strike="noStrike" cap="none" baseline="0" dirty="0" smtClean="0">
                <a:solidFill>
                  <a:srgbClr val="000000"/>
                </a:solidFill>
                <a:effectLst/>
                <a:latin typeface="Arial"/>
                <a:ea typeface="Arial"/>
                <a:cs typeface="Arial"/>
                <a:sym typeface="Arial"/>
              </a:rPr>
              <a:t>have </a:t>
            </a:r>
            <a:r>
              <a:rPr lang="en-GB" sz="1100" b="0" i="0" u="none" strike="noStrike" cap="none" baseline="0" dirty="0" smtClean="0">
                <a:solidFill>
                  <a:srgbClr val="000000"/>
                </a:solidFill>
                <a:effectLst/>
                <a:latin typeface="Arial"/>
                <a:ea typeface="Arial"/>
                <a:cs typeface="Arial"/>
                <a:sym typeface="Arial"/>
              </a:rPr>
              <a:t>articles, videos and guides to help </a:t>
            </a:r>
            <a:r>
              <a:rPr lang="en-GB" sz="1100" b="0" i="0" u="none" strike="noStrike" cap="none" dirty="0" smtClean="0">
                <a:solidFill>
                  <a:srgbClr val="000000"/>
                </a:solidFill>
                <a:effectLst/>
                <a:latin typeface="Arial"/>
                <a:ea typeface="Arial"/>
                <a:cs typeface="Arial"/>
                <a:sym typeface="Arial"/>
              </a:rPr>
              <a:t>you and the schools you will be working in </a:t>
            </a:r>
            <a:r>
              <a:rPr lang="en-GB" sz="1100" b="0" i="0" u="none" strike="noStrike" cap="none" dirty="0" smtClean="0">
                <a:solidFill>
                  <a:srgbClr val="000000"/>
                </a:solidFill>
                <a:effectLst/>
                <a:latin typeface="Arial"/>
                <a:ea typeface="Arial"/>
                <a:cs typeface="Arial"/>
                <a:sym typeface="Arial"/>
              </a:rPr>
              <a:t>with mental health and wellbeing. </a:t>
            </a:r>
          </a:p>
          <a:p>
            <a:pPr marL="0" lvl="0" indent="0" algn="l" rtl="0">
              <a:spcBef>
                <a:spcPts val="0"/>
              </a:spcBef>
              <a:spcAft>
                <a:spcPts val="0"/>
              </a:spcAft>
              <a:buNone/>
            </a:pPr>
            <a:r>
              <a:rPr lang="en-GB" sz="1100" b="0" i="0" u="none" strike="noStrike" cap="none" dirty="0" smtClean="0">
                <a:solidFill>
                  <a:srgbClr val="000000"/>
                </a:solidFill>
                <a:effectLst/>
                <a:latin typeface="Arial"/>
                <a:ea typeface="Arial"/>
                <a:cs typeface="Arial"/>
                <a:sym typeface="Arial"/>
              </a:rPr>
              <a:t>CLICK</a:t>
            </a:r>
          </a:p>
          <a:p>
            <a:pPr marL="171450" lvl="0" indent="-171450" algn="l" rtl="0">
              <a:spcBef>
                <a:spcPts val="0"/>
              </a:spcBef>
              <a:spcAft>
                <a:spcPts val="0"/>
              </a:spcAft>
            </a:pPr>
            <a:r>
              <a:rPr lang="en-GB" sz="1100" b="0" i="0" u="none" strike="noStrike" cap="none" dirty="0" smtClean="0">
                <a:solidFill>
                  <a:srgbClr val="000000"/>
                </a:solidFill>
                <a:effectLst/>
                <a:latin typeface="Arial"/>
                <a:ea typeface="Arial"/>
                <a:cs typeface="Arial"/>
                <a:sym typeface="Arial"/>
              </a:rPr>
              <a:t>You can access these</a:t>
            </a:r>
            <a:r>
              <a:rPr lang="en-GB" sz="1100" b="0" i="0" u="none" strike="noStrike" cap="none" baseline="0" dirty="0" smtClean="0">
                <a:solidFill>
                  <a:srgbClr val="000000"/>
                </a:solidFill>
                <a:effectLst/>
                <a:latin typeface="Arial"/>
                <a:ea typeface="Arial"/>
                <a:cs typeface="Arial"/>
                <a:sym typeface="Arial"/>
              </a:rPr>
              <a:t> resources on our website</a:t>
            </a:r>
          </a:p>
          <a:p>
            <a:pPr marL="0" lvl="0" indent="0" algn="l" rtl="0">
              <a:spcBef>
                <a:spcPts val="0"/>
              </a:spcBef>
              <a:spcAft>
                <a:spcPts val="0"/>
              </a:spcAft>
              <a:buNone/>
            </a:pPr>
            <a:r>
              <a:rPr lang="en-GB" sz="1100" b="0" i="0" u="none" strike="noStrike" cap="none" baseline="0" dirty="0" smtClean="0">
                <a:solidFill>
                  <a:srgbClr val="000000"/>
                </a:solidFill>
                <a:effectLst/>
                <a:latin typeface="Arial"/>
                <a:cs typeface="Arial"/>
                <a:sym typeface="Arial"/>
              </a:rPr>
              <a:t>CLICK</a:t>
            </a:r>
            <a:endParaRPr dirty="0"/>
          </a:p>
        </p:txBody>
      </p:sp>
    </p:spTree>
    <p:extLst>
      <p:ext uri="{BB962C8B-B14F-4D97-AF65-F5344CB8AC3E}">
        <p14:creationId xmlns:p14="http://schemas.microsoft.com/office/powerpoint/2010/main" val="421261225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Google Shape;152;ge9d4ce0cb7_0_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3" name="Google Shape;153;ge9d4ce0cb7_0_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None/>
              <a:tabLst/>
              <a:defRPr/>
            </a:pPr>
            <a:r>
              <a:rPr lang="en-GB" sz="1100" b="0" i="0" u="none" strike="noStrike" cap="none" dirty="0" smtClean="0">
                <a:solidFill>
                  <a:srgbClr val="000000"/>
                </a:solidFill>
                <a:effectLst/>
                <a:latin typeface="Arial"/>
                <a:ea typeface="Arial"/>
                <a:cs typeface="Arial"/>
                <a:sym typeface="Arial"/>
              </a:rPr>
              <a:t>CLICK</a:t>
            </a:r>
          </a:p>
          <a:p>
            <a:pPr marL="171450" marR="0" lvl="0" indent="-171450" algn="l" defTabSz="914400" rtl="0" eaLnBrk="1" fontAlgn="auto" latinLnBrk="0" hangingPunct="1">
              <a:lnSpc>
                <a:spcPct val="100000"/>
              </a:lnSpc>
              <a:spcBef>
                <a:spcPts val="0"/>
              </a:spcBef>
              <a:spcAft>
                <a:spcPts val="0"/>
              </a:spcAft>
              <a:buClr>
                <a:srgbClr val="000000"/>
              </a:buClr>
              <a:buSzPts val="1100"/>
              <a:tabLst/>
              <a:defRPr/>
            </a:pPr>
            <a:r>
              <a:rPr lang="en-GB" sz="1100" b="0" i="0" u="none" strike="noStrike" cap="none" dirty="0" smtClean="0">
                <a:solidFill>
                  <a:srgbClr val="000000"/>
                </a:solidFill>
                <a:effectLst/>
                <a:latin typeface="Arial"/>
                <a:ea typeface="Arial"/>
                <a:cs typeface="Arial"/>
                <a:sym typeface="Arial"/>
              </a:rPr>
              <a:t>We offer a financial grants service for teachers, teaching assistants, supply and support staff, lecturers and retired staff</a:t>
            </a:r>
            <a:r>
              <a:rPr lang="en-GB" sz="1100" b="0" i="0" u="none" strike="noStrike" cap="none" baseline="0" dirty="0" smtClean="0">
                <a:solidFill>
                  <a:srgbClr val="000000"/>
                </a:solidFill>
                <a:effectLst/>
                <a:latin typeface="Arial"/>
                <a:ea typeface="Arial"/>
                <a:cs typeface="Arial"/>
                <a:sym typeface="Arial"/>
              </a:rPr>
              <a:t> across the UK. </a:t>
            </a:r>
          </a:p>
          <a:p>
            <a:pPr marL="0" marR="0" lvl="0" indent="0" algn="l" defTabSz="914400" rtl="0" eaLnBrk="1" fontAlgn="auto" latinLnBrk="0" hangingPunct="1">
              <a:lnSpc>
                <a:spcPct val="100000"/>
              </a:lnSpc>
              <a:spcBef>
                <a:spcPts val="0"/>
              </a:spcBef>
              <a:spcAft>
                <a:spcPts val="0"/>
              </a:spcAft>
              <a:buClr>
                <a:srgbClr val="000000"/>
              </a:buClr>
              <a:buSzPts val="1100"/>
              <a:buNone/>
              <a:tabLst/>
              <a:defRPr/>
            </a:pPr>
            <a:r>
              <a:rPr lang="en-GB" sz="1100" b="0" i="0" u="none" strike="noStrike" cap="none" baseline="0" dirty="0" smtClean="0">
                <a:solidFill>
                  <a:srgbClr val="000000"/>
                </a:solidFill>
                <a:effectLst/>
                <a:latin typeface="Arial"/>
                <a:ea typeface="Arial"/>
                <a:cs typeface="Arial"/>
                <a:sym typeface="Arial"/>
              </a:rPr>
              <a:t>CLICK</a:t>
            </a:r>
          </a:p>
          <a:p>
            <a:pPr marL="171450" marR="0" lvl="0" indent="-171450" algn="l" defTabSz="914400" rtl="0" eaLnBrk="1" fontAlgn="auto" latinLnBrk="0" hangingPunct="1">
              <a:lnSpc>
                <a:spcPct val="100000"/>
              </a:lnSpc>
              <a:spcBef>
                <a:spcPts val="0"/>
              </a:spcBef>
              <a:spcAft>
                <a:spcPts val="0"/>
              </a:spcAft>
              <a:buClr>
                <a:srgbClr val="000000"/>
              </a:buClr>
              <a:buSzPts val="1100"/>
              <a:tabLst/>
              <a:defRPr/>
            </a:pPr>
            <a:r>
              <a:rPr lang="en-GB" sz="1100" b="0" i="0" u="none" strike="noStrike" cap="none" baseline="0" dirty="0" smtClean="0">
                <a:solidFill>
                  <a:srgbClr val="000000"/>
                </a:solidFill>
                <a:effectLst/>
                <a:latin typeface="Arial"/>
                <a:ea typeface="Arial"/>
                <a:cs typeface="Arial"/>
                <a:sym typeface="Arial"/>
              </a:rPr>
              <a:t>The grants can help with a range of essential costs</a:t>
            </a:r>
          </a:p>
          <a:p>
            <a:pPr marL="0" marR="0" lvl="0" indent="0" algn="l" defTabSz="914400" rtl="0" eaLnBrk="1" fontAlgn="auto" latinLnBrk="0" hangingPunct="1">
              <a:lnSpc>
                <a:spcPct val="100000"/>
              </a:lnSpc>
              <a:spcBef>
                <a:spcPts val="0"/>
              </a:spcBef>
              <a:spcAft>
                <a:spcPts val="0"/>
              </a:spcAft>
              <a:buClr>
                <a:srgbClr val="000000"/>
              </a:buClr>
              <a:buSzPts val="1100"/>
              <a:buNone/>
              <a:tabLst/>
              <a:defRPr/>
            </a:pPr>
            <a:r>
              <a:rPr lang="en-GB" sz="1100" b="0" i="0" u="none" strike="noStrike" cap="none" baseline="0" dirty="0" smtClean="0">
                <a:solidFill>
                  <a:srgbClr val="000000"/>
                </a:solidFill>
                <a:effectLst/>
                <a:latin typeface="Arial"/>
                <a:ea typeface="Arial"/>
                <a:cs typeface="Arial"/>
                <a:sym typeface="Arial"/>
              </a:rPr>
              <a:t>CLICK</a:t>
            </a:r>
          </a:p>
          <a:p>
            <a:pPr marL="171450" marR="0" lvl="0" indent="-171450" algn="l" defTabSz="914400" rtl="0" eaLnBrk="1" fontAlgn="auto" latinLnBrk="0" hangingPunct="1">
              <a:lnSpc>
                <a:spcPct val="100000"/>
              </a:lnSpc>
              <a:spcBef>
                <a:spcPts val="0"/>
              </a:spcBef>
              <a:spcAft>
                <a:spcPts val="0"/>
              </a:spcAft>
              <a:buClr>
                <a:srgbClr val="000000"/>
              </a:buClr>
              <a:buSzPts val="1100"/>
              <a:tabLst/>
              <a:defRPr/>
            </a:pPr>
            <a:r>
              <a:rPr lang="en-GB" sz="1100" b="0" i="0" u="none" strike="noStrike" cap="none" baseline="0" dirty="0" smtClean="0">
                <a:solidFill>
                  <a:srgbClr val="000000"/>
                </a:solidFill>
                <a:effectLst/>
                <a:latin typeface="Arial"/>
                <a:ea typeface="Arial"/>
                <a:cs typeface="Arial"/>
                <a:sym typeface="Arial"/>
              </a:rPr>
              <a:t>And you can see some examples on the slide now</a:t>
            </a:r>
          </a:p>
          <a:p>
            <a:pPr marL="0" marR="0" lvl="0" indent="0" algn="l" defTabSz="914400" rtl="0" eaLnBrk="1" fontAlgn="auto" latinLnBrk="0" hangingPunct="1">
              <a:lnSpc>
                <a:spcPct val="100000"/>
              </a:lnSpc>
              <a:spcBef>
                <a:spcPts val="0"/>
              </a:spcBef>
              <a:spcAft>
                <a:spcPts val="0"/>
              </a:spcAft>
              <a:buClr>
                <a:srgbClr val="000000"/>
              </a:buClr>
              <a:buSzPts val="1100"/>
              <a:buNone/>
              <a:tabLst/>
              <a:defRPr/>
            </a:pPr>
            <a:r>
              <a:rPr lang="en-GB" sz="1100" b="0" i="0" u="none" strike="noStrike" cap="none" baseline="0" dirty="0" smtClean="0">
                <a:solidFill>
                  <a:srgbClr val="000000"/>
                </a:solidFill>
                <a:effectLst/>
                <a:latin typeface="Arial"/>
                <a:ea typeface="Arial"/>
                <a:cs typeface="Arial"/>
                <a:sym typeface="Arial"/>
              </a:rPr>
              <a:t>CLICK</a:t>
            </a:r>
            <a:endParaRPr lang="en-GB" sz="1100" b="0" i="0" u="none" strike="noStrike" cap="none" baseline="0" dirty="0" smtClean="0">
              <a:solidFill>
                <a:srgbClr val="000000"/>
              </a:solidFill>
              <a:effectLst/>
              <a:latin typeface="Arial"/>
              <a:ea typeface="Arial"/>
              <a:cs typeface="Arial"/>
              <a:sym typeface="Arial"/>
            </a:endParaRPr>
          </a:p>
          <a:p>
            <a:pPr marL="171450" marR="0" lvl="0" indent="-171450" algn="l" defTabSz="914400" rtl="0" eaLnBrk="1" fontAlgn="auto" latinLnBrk="0" hangingPunct="1">
              <a:lnSpc>
                <a:spcPct val="100000"/>
              </a:lnSpc>
              <a:spcBef>
                <a:spcPts val="0"/>
              </a:spcBef>
              <a:spcAft>
                <a:spcPts val="0"/>
              </a:spcAft>
              <a:buClr>
                <a:srgbClr val="000000"/>
              </a:buClr>
              <a:buSzPts val="1100"/>
              <a:tabLst/>
              <a:defRPr/>
            </a:pPr>
            <a:r>
              <a:rPr lang="en-GB" sz="1100" b="0" i="0" u="none" strike="noStrike" cap="none" baseline="0" dirty="0" smtClean="0">
                <a:solidFill>
                  <a:srgbClr val="000000"/>
                </a:solidFill>
                <a:effectLst/>
                <a:latin typeface="Arial"/>
                <a:ea typeface="Arial"/>
                <a:cs typeface="Arial"/>
                <a:sym typeface="Arial"/>
              </a:rPr>
              <a:t>Eligibility criteria and how to apply can be found on our website</a:t>
            </a:r>
          </a:p>
          <a:p>
            <a:pPr marL="0" marR="0" lvl="0" indent="0" algn="l" defTabSz="914400" rtl="0" eaLnBrk="1" fontAlgn="auto" latinLnBrk="0" hangingPunct="1">
              <a:lnSpc>
                <a:spcPct val="100000"/>
              </a:lnSpc>
              <a:spcBef>
                <a:spcPts val="0"/>
              </a:spcBef>
              <a:spcAft>
                <a:spcPts val="0"/>
              </a:spcAft>
              <a:buClr>
                <a:srgbClr val="000000"/>
              </a:buClr>
              <a:buSzPts val="1100"/>
              <a:buNone/>
              <a:tabLst/>
              <a:defRPr/>
            </a:pPr>
            <a:r>
              <a:rPr lang="en-GB" sz="1100" b="0" i="0" u="none" strike="noStrike" cap="none" baseline="0" dirty="0" smtClean="0">
                <a:solidFill>
                  <a:srgbClr val="000000"/>
                </a:solidFill>
                <a:effectLst/>
                <a:latin typeface="Arial"/>
                <a:cs typeface="Arial"/>
                <a:sym typeface="Arial"/>
              </a:rPr>
              <a:t>CLICK</a:t>
            </a:r>
            <a:endParaRPr lang="en-GB" dirty="0"/>
          </a:p>
        </p:txBody>
      </p:sp>
    </p:spTree>
    <p:extLst>
      <p:ext uri="{BB962C8B-B14F-4D97-AF65-F5344CB8AC3E}">
        <p14:creationId xmlns:p14="http://schemas.microsoft.com/office/powerpoint/2010/main" val="77298738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Google Shape;130;ge9d4ce0cb7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1" name="Google Shape;131;ge9d4ce0cb7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dirty="0" smtClean="0"/>
              <a:t>Please visi</a:t>
            </a:r>
            <a:r>
              <a:rPr lang="en-GB" baseline="0" dirty="0" smtClean="0"/>
              <a:t>t our website: educationsupport.org.uk</a:t>
            </a:r>
            <a:endParaRPr dirty="0"/>
          </a:p>
        </p:txBody>
      </p:sp>
    </p:spTree>
    <p:extLst>
      <p:ext uri="{BB962C8B-B14F-4D97-AF65-F5344CB8AC3E}">
        <p14:creationId xmlns:p14="http://schemas.microsoft.com/office/powerpoint/2010/main" val="33587912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Google Shape;62;g7664a8ff50_0_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 name="Google Shape;63;g7664a8ff50_0_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lang="en-GB" baseline="0" dirty="0" smtClean="0"/>
          </a:p>
          <a:p>
            <a:pPr marL="0" lvl="0" indent="0" algn="l" rtl="0">
              <a:spcBef>
                <a:spcPts val="0"/>
              </a:spcBef>
              <a:spcAft>
                <a:spcPts val="0"/>
              </a:spcAft>
              <a:buNone/>
            </a:pPr>
            <a:r>
              <a:rPr lang="en-GB" baseline="0" dirty="0" smtClean="0"/>
              <a:t>But first, congratulations. By taking the next step into teaching you have the opportunity to shape the future the futures of the young people you will teach. Education is a vital driver of social equality and you will all be at the forefront of this – a hugely important role!</a:t>
            </a:r>
          </a:p>
          <a:p>
            <a:pPr marL="0" lvl="0" indent="0" algn="l" rtl="0">
              <a:spcBef>
                <a:spcPts val="0"/>
              </a:spcBef>
              <a:spcAft>
                <a:spcPts val="0"/>
              </a:spcAft>
              <a:buNone/>
            </a:pPr>
            <a:endParaRPr lang="en-GB" baseline="0" dirty="0" smtClean="0"/>
          </a:p>
          <a:p>
            <a:pPr marL="0" lvl="0" indent="0" algn="l" rtl="0">
              <a:spcBef>
                <a:spcPts val="0"/>
              </a:spcBef>
              <a:spcAft>
                <a:spcPts val="0"/>
              </a:spcAft>
              <a:buNone/>
            </a:pPr>
            <a:r>
              <a:rPr lang="en-GB" baseline="0" dirty="0" smtClean="0"/>
              <a:t>Teaching is often talked about as a calling, and is considered a vocation, but the idea of a vocation can be a trap. </a:t>
            </a:r>
          </a:p>
          <a:p>
            <a:pPr marL="0" lvl="0" indent="0" algn="l" rtl="0">
              <a:spcBef>
                <a:spcPts val="0"/>
              </a:spcBef>
              <a:spcAft>
                <a:spcPts val="0"/>
              </a:spcAft>
              <a:buNone/>
            </a:pPr>
            <a:endParaRPr lang="en-GB" baseline="0" dirty="0" smtClean="0"/>
          </a:p>
          <a:p>
            <a:pPr marL="0" lvl="0" indent="0" algn="l" rtl="0">
              <a:spcBef>
                <a:spcPts val="0"/>
              </a:spcBef>
              <a:spcAft>
                <a:spcPts val="0"/>
              </a:spcAft>
              <a:buNone/>
            </a:pPr>
            <a:r>
              <a:rPr lang="en-GB" baseline="0" dirty="0" smtClean="0"/>
              <a:t>It is based on the idea of sacrifice and all of the latest research in neuroscience, biology and psychology tells us sacrificing ourselves is counter productive. We perform at our best and therefore give the most when we are well rested and in a good place mentally and physically.</a:t>
            </a:r>
          </a:p>
          <a:p>
            <a:pPr marL="0" lvl="0" indent="0" algn="l" rtl="0">
              <a:spcBef>
                <a:spcPts val="0"/>
              </a:spcBef>
              <a:spcAft>
                <a:spcPts val="0"/>
              </a:spcAft>
              <a:buNone/>
            </a:pPr>
            <a:endParaRPr lang="en-GB" baseline="0" dirty="0" smtClean="0"/>
          </a:p>
          <a:p>
            <a:pPr marL="0" lvl="0" indent="0" algn="l" rtl="0">
              <a:spcBef>
                <a:spcPts val="0"/>
              </a:spcBef>
              <a:spcAft>
                <a:spcPts val="0"/>
              </a:spcAft>
              <a:buNone/>
            </a:pPr>
            <a:r>
              <a:rPr lang="en-GB" baseline="0" dirty="0" smtClean="0"/>
              <a:t>Many teachers put their pupils, their colleagues and the school before themselves. I’m going to talk to you today about the importance of wellbeing and looking after yourselves.</a:t>
            </a:r>
            <a:endParaRPr dirty="0"/>
          </a:p>
        </p:txBody>
      </p:sp>
    </p:spTree>
    <p:extLst>
      <p:ext uri="{BB962C8B-B14F-4D97-AF65-F5344CB8AC3E}">
        <p14:creationId xmlns:p14="http://schemas.microsoft.com/office/powerpoint/2010/main" val="306538351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Google Shape;103;ge89302da6a_0_2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4" name="Google Shape;104;ge89302da6a_0_2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dirty="0" smtClean="0"/>
              <a:t>As I mentioned at</a:t>
            </a:r>
            <a:r>
              <a:rPr lang="en-GB" baseline="0" dirty="0" smtClean="0"/>
              <a:t> the start of this presentation, we are a charity, and we are always grateful to anybody who is able to donate or support us with fundraising.</a:t>
            </a:r>
          </a:p>
          <a:p>
            <a:pPr marL="0" lvl="0" indent="0" algn="l" rtl="0">
              <a:spcBef>
                <a:spcPts val="0"/>
              </a:spcBef>
              <a:spcAft>
                <a:spcPts val="0"/>
              </a:spcAft>
              <a:buNone/>
            </a:pPr>
            <a:endParaRPr lang="en-GB" baseline="0" dirty="0" smtClean="0"/>
          </a:p>
          <a:p>
            <a:pPr marL="0" lvl="0" indent="0" algn="l" rtl="0">
              <a:spcBef>
                <a:spcPts val="0"/>
              </a:spcBef>
              <a:spcAft>
                <a:spcPts val="0"/>
              </a:spcAft>
              <a:buNone/>
            </a:pPr>
            <a:r>
              <a:rPr lang="en-GB" dirty="0" smtClean="0"/>
              <a:t>For</a:t>
            </a:r>
            <a:r>
              <a:rPr lang="en-GB" baseline="0" dirty="0" smtClean="0"/>
              <a:t> information on how to </a:t>
            </a:r>
            <a:r>
              <a:rPr lang="en-GB" baseline="0" dirty="0" smtClean="0"/>
              <a:t>get involved – whether that be to fundraise/donate or get involved in any other way, </a:t>
            </a:r>
            <a:r>
              <a:rPr lang="en-GB" baseline="0" dirty="0" smtClean="0"/>
              <a:t>please visit our website</a:t>
            </a:r>
            <a:endParaRPr dirty="0"/>
          </a:p>
        </p:txBody>
      </p:sp>
    </p:spTree>
    <p:extLst>
      <p:ext uri="{BB962C8B-B14F-4D97-AF65-F5344CB8AC3E}">
        <p14:creationId xmlns:p14="http://schemas.microsoft.com/office/powerpoint/2010/main" val="163968196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Google Shape;62;g7664a8ff50_0_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 name="Google Shape;63;g7664a8ff50_0_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3726014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ge89302da6a_0_20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6" name="Google Shape;96;ge89302da6a_0_20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dirty="0" smtClean="0"/>
              <a:t>Audre Lorde is a bit of a hero at Education Support, and this quote from her absolutely nails how wellbeing should be</a:t>
            </a:r>
            <a:r>
              <a:rPr lang="en-GB" baseline="0" dirty="0" smtClean="0"/>
              <a:t> seen</a:t>
            </a:r>
          </a:p>
          <a:p>
            <a:pPr marL="0" lvl="0" indent="0" algn="l" rtl="0">
              <a:spcBef>
                <a:spcPts val="0"/>
              </a:spcBef>
              <a:spcAft>
                <a:spcPts val="0"/>
              </a:spcAft>
              <a:buNone/>
            </a:pPr>
            <a:endParaRPr dirty="0"/>
          </a:p>
        </p:txBody>
      </p:sp>
    </p:spTree>
    <p:extLst>
      <p:ext uri="{BB962C8B-B14F-4D97-AF65-F5344CB8AC3E}">
        <p14:creationId xmlns:p14="http://schemas.microsoft.com/office/powerpoint/2010/main" val="2548779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Google Shape;103;ge89302da6a_0_2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4" name="Google Shape;104;ge89302da6a_0_2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dirty="0" smtClean="0"/>
              <a:t>What is wellbeing. This is the definition</a:t>
            </a:r>
            <a:r>
              <a:rPr lang="en-GB" baseline="0" dirty="0" smtClean="0"/>
              <a:t> from the World Health Organisation</a:t>
            </a:r>
            <a:endParaRPr dirty="0"/>
          </a:p>
        </p:txBody>
      </p:sp>
    </p:spTree>
    <p:extLst>
      <p:ext uri="{BB962C8B-B14F-4D97-AF65-F5344CB8AC3E}">
        <p14:creationId xmlns:p14="http://schemas.microsoft.com/office/powerpoint/2010/main" val="26092366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Technically, this isn’t my</a:t>
            </a:r>
            <a:r>
              <a:rPr lang="en-GB" baseline="0" dirty="0" smtClean="0"/>
              <a:t> theory</a:t>
            </a:r>
          </a:p>
          <a:p>
            <a:endParaRPr lang="en-GB" baseline="0" dirty="0" smtClean="0"/>
          </a:p>
          <a:p>
            <a:r>
              <a:rPr lang="en-GB" baseline="0" dirty="0" smtClean="0"/>
              <a:t>It is also not particularly complicated.</a:t>
            </a:r>
          </a:p>
          <a:p>
            <a:endParaRPr lang="en-GB" baseline="0" dirty="0" smtClean="0"/>
          </a:p>
          <a:p>
            <a:r>
              <a:rPr lang="en-GB" baseline="0" dirty="0" smtClean="0"/>
              <a:t>To maintain high levels of teacher wellbeing we need to reduce stressors </a:t>
            </a:r>
          </a:p>
          <a:p>
            <a:endParaRPr lang="en-GB" baseline="0" dirty="0" smtClean="0"/>
          </a:p>
          <a:p>
            <a:r>
              <a:rPr lang="en-GB" baseline="0" dirty="0" smtClean="0"/>
              <a:t>CLICK</a:t>
            </a:r>
          </a:p>
          <a:p>
            <a:endParaRPr lang="en-GB" baseline="0" dirty="0" smtClean="0"/>
          </a:p>
          <a:p>
            <a:r>
              <a:rPr lang="en-GB" baseline="0" dirty="0" smtClean="0"/>
              <a:t>and increase protective resilience</a:t>
            </a:r>
          </a:p>
          <a:p>
            <a:endParaRPr lang="en-GB" baseline="0" dirty="0" smtClean="0"/>
          </a:p>
          <a:p>
            <a:r>
              <a:rPr lang="en-GB" baseline="0" dirty="0" smtClean="0"/>
              <a:t>CLICK</a:t>
            </a:r>
            <a:endParaRPr lang="en-GB" dirty="0" smtClean="0"/>
          </a:p>
          <a:p>
            <a:endParaRPr lang="en-GB" dirty="0" smtClean="0"/>
          </a:p>
          <a:p>
            <a:r>
              <a:rPr lang="en-GB" dirty="0" smtClean="0"/>
              <a:t>So </a:t>
            </a:r>
            <a:r>
              <a:rPr lang="en-GB" dirty="0" smtClean="0"/>
              <a:t>less talk stress</a:t>
            </a:r>
            <a:endParaRPr lang="en-GB" dirty="0"/>
          </a:p>
        </p:txBody>
      </p:sp>
    </p:spTree>
    <p:extLst>
      <p:ext uri="{BB962C8B-B14F-4D97-AF65-F5344CB8AC3E}">
        <p14:creationId xmlns:p14="http://schemas.microsoft.com/office/powerpoint/2010/main" val="23916254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GB" dirty="0" smtClean="0"/>
              <a:t>STRESSOR </a:t>
            </a:r>
          </a:p>
          <a:p>
            <a:pPr marL="0" indent="0">
              <a:buFont typeface="Arial" panose="020B0604020202020204" pitchFamily="34" charset="0"/>
              <a:buNone/>
            </a:pPr>
            <a:endParaRPr lang="en-GB" dirty="0" smtClean="0"/>
          </a:p>
          <a:p>
            <a:pPr marL="285750" indent="-285750">
              <a:buFont typeface="Arial" panose="020B0604020202020204" pitchFamily="34" charset="0"/>
              <a:buChar char="•"/>
            </a:pPr>
            <a:r>
              <a:rPr lang="en-GB" dirty="0" smtClean="0"/>
              <a:t>These are external things</a:t>
            </a:r>
            <a:r>
              <a:rPr lang="en-GB" baseline="0" dirty="0" smtClean="0"/>
              <a:t> and may include</a:t>
            </a:r>
            <a:endParaRPr lang="en-GB" dirty="0" smtClean="0"/>
          </a:p>
          <a:p>
            <a:endParaRPr lang="en-GB" dirty="0" smtClean="0"/>
          </a:p>
          <a:p>
            <a:pPr marL="285750" indent="-285750">
              <a:buFont typeface="Arial" panose="020B0604020202020204" pitchFamily="34" charset="0"/>
              <a:buChar char="•"/>
            </a:pPr>
            <a:r>
              <a:rPr lang="en-GB" dirty="0" smtClean="0"/>
              <a:t>Expectations</a:t>
            </a:r>
          </a:p>
          <a:p>
            <a:pPr marL="0" indent="0">
              <a:buFont typeface="Arial" panose="020B0604020202020204" pitchFamily="34" charset="0"/>
              <a:buNone/>
            </a:pPr>
            <a:endParaRPr lang="en-GB" dirty="0" smtClean="0"/>
          </a:p>
          <a:p>
            <a:pPr marL="285750" indent="-285750">
              <a:buFont typeface="Arial" panose="020B0604020202020204" pitchFamily="34" charset="0"/>
              <a:buChar char="•"/>
            </a:pPr>
            <a:r>
              <a:rPr lang="en-GB" dirty="0" smtClean="0"/>
              <a:t>Assessments</a:t>
            </a:r>
          </a:p>
          <a:p>
            <a:endParaRPr lang="en-GB" dirty="0" smtClean="0"/>
          </a:p>
          <a:p>
            <a:pPr marL="285750" indent="-285750">
              <a:buFont typeface="Arial" panose="020B0604020202020204" pitchFamily="34" charset="0"/>
              <a:buChar char="•"/>
            </a:pPr>
            <a:r>
              <a:rPr lang="en-GB" dirty="0" smtClean="0"/>
              <a:t>Competing priorities</a:t>
            </a:r>
          </a:p>
          <a:p>
            <a:endParaRPr lang="en-GB" dirty="0" smtClean="0"/>
          </a:p>
          <a:p>
            <a:pPr marL="285750" indent="-285750">
              <a:buFont typeface="Arial" panose="020B0604020202020204" pitchFamily="34" charset="0"/>
              <a:buChar char="•"/>
            </a:pPr>
            <a:r>
              <a:rPr lang="en-GB" dirty="0" smtClean="0"/>
              <a:t>Challenging relationships </a:t>
            </a:r>
          </a:p>
          <a:p>
            <a:endParaRPr lang="en-GB" dirty="0" smtClean="0"/>
          </a:p>
          <a:p>
            <a:pPr marL="285750" indent="-285750">
              <a:buFont typeface="Arial" panose="020B0604020202020204" pitchFamily="34" charset="0"/>
              <a:buChar char="•"/>
            </a:pPr>
            <a:r>
              <a:rPr lang="en-GB" dirty="0" smtClean="0"/>
              <a:t>Not enough hours in the day</a:t>
            </a:r>
            <a:endParaRPr lang="en-GB" dirty="0"/>
          </a:p>
        </p:txBody>
      </p:sp>
    </p:spTree>
    <p:extLst>
      <p:ext uri="{BB962C8B-B14F-4D97-AF65-F5344CB8AC3E}">
        <p14:creationId xmlns:p14="http://schemas.microsoft.com/office/powerpoint/2010/main" val="23055297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GB" dirty="0" smtClean="0"/>
              <a:t>That results in</a:t>
            </a:r>
            <a:r>
              <a:rPr lang="en-GB" baseline="0" dirty="0" smtClean="0"/>
              <a:t> </a:t>
            </a:r>
            <a:r>
              <a:rPr lang="en-GB" dirty="0" smtClean="0"/>
              <a:t>STRESS, an Embodied </a:t>
            </a:r>
            <a:r>
              <a:rPr lang="en-GB" dirty="0" smtClean="0"/>
              <a:t>response to the stressor </a:t>
            </a:r>
          </a:p>
          <a:p>
            <a:endParaRPr lang="en-GB" dirty="0" smtClean="0"/>
          </a:p>
          <a:p>
            <a:pPr marL="285750" indent="-285750">
              <a:buFont typeface="Arial" panose="020B0604020202020204" pitchFamily="34" charset="0"/>
              <a:buChar char="•"/>
            </a:pPr>
            <a:r>
              <a:rPr lang="en-GB" dirty="0" smtClean="0"/>
              <a:t>You will have an activated </a:t>
            </a:r>
            <a:r>
              <a:rPr lang="en-GB" dirty="0" smtClean="0"/>
              <a:t>stress response ‘i.e. fight or flight’</a:t>
            </a:r>
          </a:p>
          <a:p>
            <a:pPr marL="285750" indent="-285750">
              <a:buFont typeface="Arial" panose="020B0604020202020204" pitchFamily="34" charset="0"/>
              <a:buChar char="•"/>
            </a:pPr>
            <a:endParaRPr lang="en-GB" dirty="0" smtClean="0"/>
          </a:p>
          <a:p>
            <a:pPr marL="285750" indent="-285750">
              <a:buFont typeface="Arial" panose="020B0604020202020204" pitchFamily="34" charset="0"/>
              <a:buChar char="•"/>
            </a:pPr>
            <a:r>
              <a:rPr lang="en-GB" dirty="0" smtClean="0"/>
              <a:t>Chemicals are released </a:t>
            </a:r>
            <a:r>
              <a:rPr lang="en-GB" dirty="0" smtClean="0"/>
              <a:t>in your body: cortisol, adrenaline, epinephrine, </a:t>
            </a:r>
            <a:r>
              <a:rPr lang="en-GB" dirty="0" err="1" smtClean="0"/>
              <a:t>glucocortoids</a:t>
            </a:r>
            <a:r>
              <a:rPr lang="en-GB" dirty="0" smtClean="0"/>
              <a:t>, endorphins</a:t>
            </a:r>
          </a:p>
          <a:p>
            <a:pPr marL="285750" indent="-285750">
              <a:buFont typeface="Arial" panose="020B0604020202020204" pitchFamily="34" charset="0"/>
              <a:buChar char="•"/>
            </a:pPr>
            <a:endParaRPr lang="en-GB" dirty="0" smtClean="0"/>
          </a:p>
          <a:p>
            <a:pPr marL="285750" indent="-285750">
              <a:buFont typeface="Arial" panose="020B0604020202020204" pitchFamily="34" charset="0"/>
              <a:buChar char="•"/>
            </a:pPr>
            <a:r>
              <a:rPr lang="en-GB" dirty="0" smtClean="0"/>
              <a:t>It is a multisystem </a:t>
            </a:r>
            <a:r>
              <a:rPr lang="en-GB" dirty="0" smtClean="0"/>
              <a:t>response to help you escape</a:t>
            </a:r>
          </a:p>
          <a:p>
            <a:pPr marL="285750" indent="-285750">
              <a:buFont typeface="Arial" panose="020B0604020202020204" pitchFamily="34" charset="0"/>
              <a:buChar char="•"/>
            </a:pPr>
            <a:endParaRPr lang="en-GB" dirty="0" smtClean="0"/>
          </a:p>
          <a:p>
            <a:pPr marL="285750" indent="-285750">
              <a:buFont typeface="Arial" panose="020B0604020202020204" pitchFamily="34" charset="0"/>
              <a:buChar char="•"/>
            </a:pPr>
            <a:r>
              <a:rPr lang="en-GB" u="sng" dirty="0" smtClean="0"/>
              <a:t>Crucially it is a </a:t>
            </a:r>
            <a:r>
              <a:rPr lang="en-GB" u="sng" dirty="0" smtClean="0"/>
              <a:t>cycle to be completed </a:t>
            </a:r>
          </a:p>
          <a:p>
            <a:pPr marL="158750" indent="0">
              <a:buNone/>
            </a:pPr>
            <a:endParaRPr lang="en-GB" dirty="0"/>
          </a:p>
        </p:txBody>
      </p:sp>
    </p:spTree>
    <p:extLst>
      <p:ext uri="{BB962C8B-B14F-4D97-AF65-F5344CB8AC3E}">
        <p14:creationId xmlns:p14="http://schemas.microsoft.com/office/powerpoint/2010/main" val="30749921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And these are some ways that</a:t>
            </a:r>
            <a:r>
              <a:rPr lang="en-GB" baseline="0" dirty="0" smtClean="0"/>
              <a:t> you can complete that cycle.</a:t>
            </a:r>
          </a:p>
          <a:p>
            <a:endParaRPr lang="en-GB" baseline="0" dirty="0" smtClean="0"/>
          </a:p>
          <a:p>
            <a:r>
              <a:rPr lang="en-GB" baseline="0" dirty="0" smtClean="0"/>
              <a:t>I won’t got through them all, and during the working day some may not be possible, but</a:t>
            </a:r>
          </a:p>
          <a:p>
            <a:endParaRPr lang="en-GB" baseline="0" dirty="0" smtClean="0"/>
          </a:p>
          <a:p>
            <a:r>
              <a:rPr lang="en-GB" baseline="0" dirty="0" smtClean="0"/>
              <a:t>Going out for a walk at lunch time is crucial/</a:t>
            </a:r>
          </a:p>
          <a:p>
            <a:endParaRPr lang="en-GB" baseline="0" dirty="0" smtClean="0"/>
          </a:p>
          <a:p>
            <a:r>
              <a:rPr lang="en-GB" baseline="0" dirty="0" smtClean="0"/>
              <a:t>Using breathing techniques can be done in many environments</a:t>
            </a:r>
          </a:p>
          <a:p>
            <a:endParaRPr lang="en-GB" baseline="0" dirty="0" smtClean="0"/>
          </a:p>
          <a:p>
            <a:r>
              <a:rPr lang="en-GB" baseline="0" dirty="0" smtClean="0"/>
              <a:t>Make sure you take time to speak to colleagues during the day.</a:t>
            </a:r>
          </a:p>
          <a:p>
            <a:endParaRPr lang="en-GB" baseline="0" dirty="0" smtClean="0"/>
          </a:p>
          <a:p>
            <a:r>
              <a:rPr lang="en-GB" baseline="0" dirty="0" smtClean="0"/>
              <a:t>All of these things will help you to complete the stress cycle.</a:t>
            </a:r>
          </a:p>
        </p:txBody>
      </p:sp>
      <p:sp>
        <p:nvSpPr>
          <p:cNvPr id="4" name="Slide Number Placeholder 3"/>
          <p:cNvSpPr>
            <a:spLocks noGrp="1"/>
          </p:cNvSpPr>
          <p:nvPr>
            <p:ph type="sldNum" sz="quarter" idx="10"/>
          </p:nvPr>
        </p:nvSpPr>
        <p:spPr/>
        <p:txBody>
          <a:bodyPr/>
          <a:lstStyle/>
          <a:p>
            <a:fld id="{7B633223-EA37-4132-8AD4-7807E0E481C1}" type="slidenum">
              <a:rPr lang="en-GB" smtClean="0"/>
              <a:t>8</a:t>
            </a:fld>
            <a:endParaRPr lang="en-GB"/>
          </a:p>
        </p:txBody>
      </p:sp>
    </p:spTree>
    <p:extLst>
      <p:ext uri="{BB962C8B-B14F-4D97-AF65-F5344CB8AC3E}">
        <p14:creationId xmlns:p14="http://schemas.microsoft.com/office/powerpoint/2010/main" val="20472725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Google Shape;62;g7664a8ff50_0_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 name="Google Shape;63;g7664a8ff50_0_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dirty="0" smtClean="0"/>
              <a:t>Let</a:t>
            </a:r>
            <a:r>
              <a:rPr lang="en-GB" baseline="0" dirty="0" smtClean="0"/>
              <a:t>s look at some wellbeing clichés.</a:t>
            </a:r>
          </a:p>
          <a:p>
            <a:pPr marL="0" lvl="0" indent="0" algn="l" rtl="0">
              <a:spcBef>
                <a:spcPts val="0"/>
              </a:spcBef>
              <a:spcAft>
                <a:spcPts val="0"/>
              </a:spcAft>
              <a:buNone/>
            </a:pPr>
            <a:endParaRPr lang="en-GB" baseline="0" dirty="0" smtClean="0"/>
          </a:p>
          <a:p>
            <a:pPr marL="0" lvl="0" indent="0" algn="l" rtl="0">
              <a:spcBef>
                <a:spcPts val="0"/>
              </a:spcBef>
              <a:spcAft>
                <a:spcPts val="0"/>
              </a:spcAft>
              <a:buNone/>
            </a:pPr>
            <a:r>
              <a:rPr lang="en-GB" dirty="0" smtClean="0"/>
              <a:t>I won’t read these out</a:t>
            </a:r>
          </a:p>
          <a:p>
            <a:pPr marL="0" lvl="0" indent="0" algn="l" rtl="0">
              <a:spcBef>
                <a:spcPts val="0"/>
              </a:spcBef>
              <a:spcAft>
                <a:spcPts val="0"/>
              </a:spcAft>
              <a:buNone/>
            </a:pPr>
            <a:endParaRPr lang="en-GB" dirty="0" smtClean="0"/>
          </a:p>
          <a:p>
            <a:pPr marL="0" lvl="0" indent="0" algn="l" rtl="0">
              <a:spcBef>
                <a:spcPts val="0"/>
              </a:spcBef>
              <a:spcAft>
                <a:spcPts val="0"/>
              </a:spcAft>
              <a:buNone/>
            </a:pPr>
            <a:r>
              <a:rPr lang="en-GB" dirty="0" smtClean="0"/>
              <a:t>And we aren’t saying they aren’t important</a:t>
            </a:r>
          </a:p>
          <a:p>
            <a:pPr marL="0" lvl="0" indent="0" algn="l" rtl="0">
              <a:spcBef>
                <a:spcPts val="0"/>
              </a:spcBef>
              <a:spcAft>
                <a:spcPts val="0"/>
              </a:spcAft>
              <a:buNone/>
            </a:pPr>
            <a:endParaRPr lang="en-GB" dirty="0" smtClean="0"/>
          </a:p>
          <a:p>
            <a:pPr marL="0" lvl="0" indent="0" algn="l" rtl="0">
              <a:spcBef>
                <a:spcPts val="0"/>
              </a:spcBef>
              <a:spcAft>
                <a:spcPts val="0"/>
              </a:spcAft>
              <a:buNone/>
            </a:pPr>
            <a:r>
              <a:rPr lang="en-GB" dirty="0" smtClean="0"/>
              <a:t>But we do know that they aren’t necessarily</a:t>
            </a:r>
            <a:r>
              <a:rPr lang="en-GB" baseline="0" dirty="0" smtClean="0"/>
              <a:t> right for teachers</a:t>
            </a:r>
            <a:endParaRPr dirty="0"/>
          </a:p>
        </p:txBody>
      </p:sp>
    </p:spTree>
    <p:extLst>
      <p:ext uri="{BB962C8B-B14F-4D97-AF65-F5344CB8AC3E}">
        <p14:creationId xmlns:p14="http://schemas.microsoft.com/office/powerpoint/2010/main" val="33188754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FC505EDE-2A32-4284-91C1-545913390736}" type="datetimeFigureOut">
              <a:rPr lang="en-GB" smtClean="0"/>
              <a:t>25/06/2024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FA2B21-6B08-45A0-8561-07EE2B22EBE2}" type="slidenum">
              <a:rPr lang="en-GB" smtClean="0"/>
              <a:t>‹#›</a:t>
            </a:fld>
            <a:endParaRPr lang="en-GB"/>
          </a:p>
        </p:txBody>
      </p:sp>
    </p:spTree>
    <p:extLst>
      <p:ext uri="{BB962C8B-B14F-4D97-AF65-F5344CB8AC3E}">
        <p14:creationId xmlns:p14="http://schemas.microsoft.com/office/powerpoint/2010/main" val="11002488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C505EDE-2A32-4284-91C1-545913390736}" type="datetimeFigureOut">
              <a:rPr lang="en-GB" smtClean="0"/>
              <a:t>25/06/2024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FA2B21-6B08-45A0-8561-07EE2B22EBE2}" type="slidenum">
              <a:rPr lang="en-GB" smtClean="0"/>
              <a:t>‹#›</a:t>
            </a:fld>
            <a:endParaRPr lang="en-GB"/>
          </a:p>
        </p:txBody>
      </p:sp>
    </p:spTree>
    <p:extLst>
      <p:ext uri="{BB962C8B-B14F-4D97-AF65-F5344CB8AC3E}">
        <p14:creationId xmlns:p14="http://schemas.microsoft.com/office/powerpoint/2010/main" val="22248325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C505EDE-2A32-4284-91C1-545913390736}" type="datetimeFigureOut">
              <a:rPr lang="en-GB" smtClean="0"/>
              <a:t>25/06/2024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FA2B21-6B08-45A0-8561-07EE2B22EBE2}" type="slidenum">
              <a:rPr lang="en-GB" smtClean="0"/>
              <a:t>‹#›</a:t>
            </a:fld>
            <a:endParaRPr lang="en-GB"/>
          </a:p>
        </p:txBody>
      </p:sp>
    </p:spTree>
    <p:extLst>
      <p:ext uri="{BB962C8B-B14F-4D97-AF65-F5344CB8AC3E}">
        <p14:creationId xmlns:p14="http://schemas.microsoft.com/office/powerpoint/2010/main" val="8015155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Layout - Blank" type="title">
  <p:cSld name="Layout - Blank">
    <p:spTree>
      <p:nvGrpSpPr>
        <p:cNvPr id="1" name="Shape 6"/>
        <p:cNvGrpSpPr/>
        <p:nvPr/>
      </p:nvGrpSpPr>
      <p:grpSpPr>
        <a:xfrm>
          <a:off x="0" y="0"/>
          <a:ext cx="0" cy="0"/>
          <a:chOff x="0" y="0"/>
          <a:chExt cx="0" cy="0"/>
        </a:xfrm>
      </p:grpSpPr>
    </p:spTree>
    <p:extLst>
      <p:ext uri="{BB962C8B-B14F-4D97-AF65-F5344CB8AC3E}">
        <p14:creationId xmlns:p14="http://schemas.microsoft.com/office/powerpoint/2010/main" val="2703129312"/>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Layout - Calm Teal">
  <p:cSld name="Layout - Calm Teal">
    <p:spTree>
      <p:nvGrpSpPr>
        <p:cNvPr id="1" name="Shape 16"/>
        <p:cNvGrpSpPr/>
        <p:nvPr/>
      </p:nvGrpSpPr>
      <p:grpSpPr>
        <a:xfrm>
          <a:off x="0" y="0"/>
          <a:ext cx="0" cy="0"/>
          <a:chOff x="0" y="0"/>
          <a:chExt cx="0" cy="0"/>
        </a:xfrm>
      </p:grpSpPr>
      <p:sp>
        <p:nvSpPr>
          <p:cNvPr id="17" name="Google Shape;17;p5"/>
          <p:cNvSpPr/>
          <p:nvPr/>
        </p:nvSpPr>
        <p:spPr>
          <a:xfrm>
            <a:off x="0" y="0"/>
            <a:ext cx="12192000" cy="6858000"/>
          </a:xfrm>
          <a:prstGeom prst="rect">
            <a:avLst/>
          </a:prstGeom>
          <a:solidFill>
            <a:srgbClr val="E6F6ED"/>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pic>
        <p:nvPicPr>
          <p:cNvPr id="18" name="Google Shape;18;p5"/>
          <p:cNvPicPr preferRelativeResize="0"/>
          <p:nvPr/>
        </p:nvPicPr>
        <p:blipFill>
          <a:blip r:embed="rId2">
            <a:alphaModFix/>
          </a:blip>
          <a:stretch>
            <a:fillRect/>
          </a:stretch>
        </p:blipFill>
        <p:spPr>
          <a:xfrm>
            <a:off x="294667" y="6269667"/>
            <a:ext cx="388600" cy="259067"/>
          </a:xfrm>
          <a:prstGeom prst="rect">
            <a:avLst/>
          </a:prstGeom>
          <a:noFill/>
          <a:ln>
            <a:noFill/>
          </a:ln>
        </p:spPr>
      </p:pic>
      <p:sp>
        <p:nvSpPr>
          <p:cNvPr id="19" name="Google Shape;19;p5"/>
          <p:cNvSpPr txBox="1"/>
          <p:nvPr/>
        </p:nvSpPr>
        <p:spPr>
          <a:xfrm>
            <a:off x="609267" y="152923"/>
            <a:ext cx="2438400" cy="440000"/>
          </a:xfrm>
          <a:prstGeom prst="rect">
            <a:avLst/>
          </a:prstGeom>
          <a:noFill/>
          <a:ln>
            <a:noFill/>
          </a:ln>
        </p:spPr>
        <p:txBody>
          <a:bodyPr spcFirstLastPara="1" wrap="square" lIns="121900" tIns="121900" rIns="121900" bIns="121900" anchor="t" anchorCtr="0">
            <a:noAutofit/>
          </a:bodyPr>
          <a:lstStyle/>
          <a:p>
            <a:pPr marL="0" lvl="0" indent="-114297" algn="l" rtl="0">
              <a:spcBef>
                <a:spcPts val="0"/>
              </a:spcBef>
              <a:spcAft>
                <a:spcPts val="0"/>
              </a:spcAft>
              <a:buNone/>
            </a:pPr>
            <a:r>
              <a:rPr lang="en" sz="800">
                <a:solidFill>
                  <a:schemeClr val="dk1"/>
                </a:solidFill>
                <a:latin typeface="Helvetica Neue"/>
                <a:ea typeface="Helvetica Neue"/>
                <a:cs typeface="Helvetica Neue"/>
                <a:sym typeface="Helvetica Neue"/>
              </a:rPr>
              <a:t>Education Support</a:t>
            </a:r>
            <a:endParaRPr sz="800">
              <a:solidFill>
                <a:schemeClr val="dk1"/>
              </a:solidFill>
              <a:latin typeface="Helvetica Neue"/>
              <a:ea typeface="Helvetica Neue"/>
              <a:cs typeface="Helvetica Neue"/>
              <a:sym typeface="Helvetica Neue"/>
            </a:endParaRPr>
          </a:p>
        </p:txBody>
      </p:sp>
      <p:sp>
        <p:nvSpPr>
          <p:cNvPr id="20" name="Google Shape;20;p5"/>
          <p:cNvSpPr txBox="1"/>
          <p:nvPr/>
        </p:nvSpPr>
        <p:spPr>
          <a:xfrm>
            <a:off x="4266866" y="152923"/>
            <a:ext cx="2869039" cy="440000"/>
          </a:xfrm>
          <a:prstGeom prst="rect">
            <a:avLst/>
          </a:prstGeom>
          <a:noFill/>
          <a:ln>
            <a:noFill/>
          </a:ln>
        </p:spPr>
        <p:txBody>
          <a:bodyPr spcFirstLastPara="1" wrap="square" lIns="121900" tIns="121900" rIns="121900" bIns="121900" anchor="t" anchorCtr="0">
            <a:noAutofit/>
          </a:bodyPr>
          <a:lstStyle/>
          <a:p>
            <a:pPr marL="0" lvl="0" indent="-114297" algn="l" rtl="0">
              <a:spcBef>
                <a:spcPts val="0"/>
              </a:spcBef>
              <a:spcAft>
                <a:spcPts val="0"/>
              </a:spcAft>
              <a:buNone/>
            </a:pPr>
            <a:r>
              <a:rPr lang="en-GB" sz="800" dirty="0" smtClean="0">
                <a:solidFill>
                  <a:schemeClr val="dk1"/>
                </a:solidFill>
                <a:latin typeface="Helvetica Neue"/>
                <a:ea typeface="Helvetica Neue"/>
                <a:cs typeface="Helvetica Neue"/>
                <a:sym typeface="Helvetica Neue"/>
              </a:rPr>
              <a:t>Prioritising your wellbeing as an Early Career Teacher</a:t>
            </a:r>
            <a:endParaRPr lang="en-GB" sz="800" dirty="0">
              <a:solidFill>
                <a:schemeClr val="dk1"/>
              </a:solidFill>
              <a:latin typeface="Helvetica Neue"/>
              <a:ea typeface="Helvetica Neue"/>
              <a:cs typeface="Helvetica Neue"/>
              <a:sym typeface="Helvetica Neue"/>
            </a:endParaRPr>
          </a:p>
        </p:txBody>
      </p:sp>
    </p:spTree>
    <p:extLst>
      <p:ext uri="{BB962C8B-B14F-4D97-AF65-F5344CB8AC3E}">
        <p14:creationId xmlns:p14="http://schemas.microsoft.com/office/powerpoint/2010/main" val="841079856"/>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Layout - Calm Red">
  <p:cSld name="Layout - Calm Red">
    <p:spTree>
      <p:nvGrpSpPr>
        <p:cNvPr id="1" name="Shape 36"/>
        <p:cNvGrpSpPr/>
        <p:nvPr/>
      </p:nvGrpSpPr>
      <p:grpSpPr>
        <a:xfrm>
          <a:off x="0" y="0"/>
          <a:ext cx="0" cy="0"/>
          <a:chOff x="0" y="0"/>
          <a:chExt cx="0" cy="0"/>
        </a:xfrm>
      </p:grpSpPr>
      <p:sp>
        <p:nvSpPr>
          <p:cNvPr id="37" name="Google Shape;37;p9"/>
          <p:cNvSpPr/>
          <p:nvPr/>
        </p:nvSpPr>
        <p:spPr>
          <a:xfrm>
            <a:off x="0" y="0"/>
            <a:ext cx="12192000" cy="6858000"/>
          </a:xfrm>
          <a:prstGeom prst="rect">
            <a:avLst/>
          </a:prstGeom>
          <a:solidFill>
            <a:srgbClr val="FFEBED"/>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pic>
        <p:nvPicPr>
          <p:cNvPr id="38" name="Google Shape;38;p9"/>
          <p:cNvPicPr preferRelativeResize="0"/>
          <p:nvPr/>
        </p:nvPicPr>
        <p:blipFill rotWithShape="1">
          <a:blip r:embed="rId2">
            <a:alphaModFix/>
          </a:blip>
          <a:srcRect/>
          <a:stretch/>
        </p:blipFill>
        <p:spPr>
          <a:xfrm>
            <a:off x="294667" y="6269667"/>
            <a:ext cx="388600" cy="259067"/>
          </a:xfrm>
          <a:prstGeom prst="rect">
            <a:avLst/>
          </a:prstGeom>
          <a:noFill/>
          <a:ln>
            <a:noFill/>
          </a:ln>
        </p:spPr>
      </p:pic>
      <p:sp>
        <p:nvSpPr>
          <p:cNvPr id="39" name="Google Shape;39;p9"/>
          <p:cNvSpPr txBox="1"/>
          <p:nvPr/>
        </p:nvSpPr>
        <p:spPr>
          <a:xfrm>
            <a:off x="609267" y="152923"/>
            <a:ext cx="2438400" cy="440000"/>
          </a:xfrm>
          <a:prstGeom prst="rect">
            <a:avLst/>
          </a:prstGeom>
          <a:noFill/>
          <a:ln>
            <a:noFill/>
          </a:ln>
        </p:spPr>
        <p:txBody>
          <a:bodyPr spcFirstLastPara="1" wrap="square" lIns="121900" tIns="121900" rIns="121900" bIns="121900" anchor="t" anchorCtr="0">
            <a:noAutofit/>
          </a:bodyPr>
          <a:lstStyle/>
          <a:p>
            <a:pPr marL="0" lvl="0" indent="-114297" algn="l" rtl="0">
              <a:spcBef>
                <a:spcPts val="0"/>
              </a:spcBef>
              <a:spcAft>
                <a:spcPts val="0"/>
              </a:spcAft>
              <a:buNone/>
            </a:pPr>
            <a:r>
              <a:rPr lang="en" sz="800">
                <a:solidFill>
                  <a:schemeClr val="dk1"/>
                </a:solidFill>
                <a:latin typeface="Helvetica Neue"/>
                <a:ea typeface="Helvetica Neue"/>
                <a:cs typeface="Helvetica Neue"/>
                <a:sym typeface="Helvetica Neue"/>
              </a:rPr>
              <a:t>Education Support</a:t>
            </a:r>
            <a:endParaRPr sz="800">
              <a:solidFill>
                <a:schemeClr val="dk1"/>
              </a:solidFill>
              <a:latin typeface="Helvetica Neue"/>
              <a:ea typeface="Helvetica Neue"/>
              <a:cs typeface="Helvetica Neue"/>
              <a:sym typeface="Helvetica Neue"/>
            </a:endParaRPr>
          </a:p>
        </p:txBody>
      </p:sp>
      <p:sp>
        <p:nvSpPr>
          <p:cNvPr id="40" name="Google Shape;40;p9"/>
          <p:cNvSpPr txBox="1"/>
          <p:nvPr/>
        </p:nvSpPr>
        <p:spPr>
          <a:xfrm>
            <a:off x="4266866" y="152923"/>
            <a:ext cx="2851109" cy="440000"/>
          </a:xfrm>
          <a:prstGeom prst="rect">
            <a:avLst/>
          </a:prstGeom>
          <a:noFill/>
          <a:ln>
            <a:noFill/>
          </a:ln>
        </p:spPr>
        <p:txBody>
          <a:bodyPr spcFirstLastPara="1" wrap="square" lIns="121900" tIns="121900" rIns="121900" bIns="121900" anchor="t" anchorCtr="0">
            <a:noAutofit/>
          </a:bodyPr>
          <a:lstStyle/>
          <a:p>
            <a:pPr marL="0" lvl="0" indent="-114297" algn="l" rtl="0">
              <a:spcBef>
                <a:spcPts val="0"/>
              </a:spcBef>
              <a:spcAft>
                <a:spcPts val="0"/>
              </a:spcAft>
              <a:buNone/>
            </a:pPr>
            <a:r>
              <a:rPr lang="en-GB" sz="800" dirty="0" smtClean="0">
                <a:solidFill>
                  <a:schemeClr val="dk1"/>
                </a:solidFill>
                <a:latin typeface="Helvetica Neue"/>
                <a:ea typeface="Helvetica Neue"/>
                <a:cs typeface="Helvetica Neue"/>
                <a:sym typeface="Helvetica Neue"/>
              </a:rPr>
              <a:t>Prioritising your wellbeing as an Early Career Teacher</a:t>
            </a:r>
            <a:endParaRPr lang="en-GB" sz="800" dirty="0">
              <a:solidFill>
                <a:schemeClr val="dk1"/>
              </a:solidFill>
              <a:latin typeface="Helvetica Neue"/>
              <a:ea typeface="Helvetica Neue"/>
              <a:cs typeface="Helvetica Neue"/>
              <a:sym typeface="Helvetica Neue"/>
            </a:endParaRPr>
          </a:p>
        </p:txBody>
      </p:sp>
    </p:spTree>
    <p:extLst>
      <p:ext uri="{BB962C8B-B14F-4D97-AF65-F5344CB8AC3E}">
        <p14:creationId xmlns:p14="http://schemas.microsoft.com/office/powerpoint/2010/main" val="1040841253"/>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Layout - Calm Blue">
  <p:cSld name="Layout - Calm Blue">
    <p:spTree>
      <p:nvGrpSpPr>
        <p:cNvPr id="1" name="Shape 26"/>
        <p:cNvGrpSpPr/>
        <p:nvPr/>
      </p:nvGrpSpPr>
      <p:grpSpPr>
        <a:xfrm>
          <a:off x="0" y="0"/>
          <a:ext cx="0" cy="0"/>
          <a:chOff x="0" y="0"/>
          <a:chExt cx="0" cy="0"/>
        </a:xfrm>
      </p:grpSpPr>
      <p:sp>
        <p:nvSpPr>
          <p:cNvPr id="27" name="Google Shape;27;p7"/>
          <p:cNvSpPr/>
          <p:nvPr/>
        </p:nvSpPr>
        <p:spPr>
          <a:xfrm>
            <a:off x="0" y="0"/>
            <a:ext cx="12192000" cy="6858000"/>
          </a:xfrm>
          <a:prstGeom prst="rect">
            <a:avLst/>
          </a:prstGeom>
          <a:solidFill>
            <a:srgbClr val="DFEFF6"/>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pic>
        <p:nvPicPr>
          <p:cNvPr id="28" name="Google Shape;28;p7"/>
          <p:cNvPicPr preferRelativeResize="0"/>
          <p:nvPr/>
        </p:nvPicPr>
        <p:blipFill rotWithShape="1">
          <a:blip r:embed="rId2">
            <a:alphaModFix/>
          </a:blip>
          <a:srcRect/>
          <a:stretch/>
        </p:blipFill>
        <p:spPr>
          <a:xfrm>
            <a:off x="294667" y="6096000"/>
            <a:ext cx="592024" cy="432733"/>
          </a:xfrm>
          <a:prstGeom prst="rect">
            <a:avLst/>
          </a:prstGeom>
          <a:noFill/>
          <a:ln>
            <a:noFill/>
          </a:ln>
        </p:spPr>
      </p:pic>
    </p:spTree>
    <p:extLst>
      <p:ext uri="{BB962C8B-B14F-4D97-AF65-F5344CB8AC3E}">
        <p14:creationId xmlns:p14="http://schemas.microsoft.com/office/powerpoint/2010/main" val="3400529075"/>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C505EDE-2A32-4284-91C1-545913390736}" type="datetimeFigureOut">
              <a:rPr lang="en-GB" smtClean="0"/>
              <a:t>25/06/2024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FA2B21-6B08-45A0-8561-07EE2B22EBE2}" type="slidenum">
              <a:rPr lang="en-GB" smtClean="0"/>
              <a:t>‹#›</a:t>
            </a:fld>
            <a:endParaRPr lang="en-GB"/>
          </a:p>
        </p:txBody>
      </p:sp>
    </p:spTree>
    <p:extLst>
      <p:ext uri="{BB962C8B-B14F-4D97-AF65-F5344CB8AC3E}">
        <p14:creationId xmlns:p14="http://schemas.microsoft.com/office/powerpoint/2010/main" val="4016057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FC505EDE-2A32-4284-91C1-545913390736}" type="datetimeFigureOut">
              <a:rPr lang="en-GB" smtClean="0"/>
              <a:t>25/06/2024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FA2B21-6B08-45A0-8561-07EE2B22EBE2}" type="slidenum">
              <a:rPr lang="en-GB" smtClean="0"/>
              <a:t>‹#›</a:t>
            </a:fld>
            <a:endParaRPr lang="en-GB"/>
          </a:p>
        </p:txBody>
      </p:sp>
    </p:spTree>
    <p:extLst>
      <p:ext uri="{BB962C8B-B14F-4D97-AF65-F5344CB8AC3E}">
        <p14:creationId xmlns:p14="http://schemas.microsoft.com/office/powerpoint/2010/main" val="32190938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FC505EDE-2A32-4284-91C1-545913390736}" type="datetimeFigureOut">
              <a:rPr lang="en-GB" smtClean="0"/>
              <a:t>25/06/2024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FA2B21-6B08-45A0-8561-07EE2B22EBE2}" type="slidenum">
              <a:rPr lang="en-GB" smtClean="0"/>
              <a:t>‹#›</a:t>
            </a:fld>
            <a:endParaRPr lang="en-GB"/>
          </a:p>
        </p:txBody>
      </p:sp>
    </p:spTree>
    <p:extLst>
      <p:ext uri="{BB962C8B-B14F-4D97-AF65-F5344CB8AC3E}">
        <p14:creationId xmlns:p14="http://schemas.microsoft.com/office/powerpoint/2010/main" val="32583859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FC505EDE-2A32-4284-91C1-545913390736}" type="datetimeFigureOut">
              <a:rPr lang="en-GB" smtClean="0"/>
              <a:t>25/06/2024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AFA2B21-6B08-45A0-8561-07EE2B22EBE2}" type="slidenum">
              <a:rPr lang="en-GB" smtClean="0"/>
              <a:t>‹#›</a:t>
            </a:fld>
            <a:endParaRPr lang="en-GB"/>
          </a:p>
        </p:txBody>
      </p:sp>
    </p:spTree>
    <p:extLst>
      <p:ext uri="{BB962C8B-B14F-4D97-AF65-F5344CB8AC3E}">
        <p14:creationId xmlns:p14="http://schemas.microsoft.com/office/powerpoint/2010/main" val="29592719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FC505EDE-2A32-4284-91C1-545913390736}" type="datetimeFigureOut">
              <a:rPr lang="en-GB" smtClean="0"/>
              <a:t>25/06/2024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AFA2B21-6B08-45A0-8561-07EE2B22EBE2}" type="slidenum">
              <a:rPr lang="en-GB" smtClean="0"/>
              <a:t>‹#›</a:t>
            </a:fld>
            <a:endParaRPr lang="en-GB"/>
          </a:p>
        </p:txBody>
      </p:sp>
    </p:spTree>
    <p:extLst>
      <p:ext uri="{BB962C8B-B14F-4D97-AF65-F5344CB8AC3E}">
        <p14:creationId xmlns:p14="http://schemas.microsoft.com/office/powerpoint/2010/main" val="12979476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C505EDE-2A32-4284-91C1-545913390736}" type="datetimeFigureOut">
              <a:rPr lang="en-GB" smtClean="0"/>
              <a:t>25/06/2024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AFA2B21-6B08-45A0-8561-07EE2B22EBE2}" type="slidenum">
              <a:rPr lang="en-GB" smtClean="0"/>
              <a:t>‹#›</a:t>
            </a:fld>
            <a:endParaRPr lang="en-GB"/>
          </a:p>
        </p:txBody>
      </p:sp>
    </p:spTree>
    <p:extLst>
      <p:ext uri="{BB962C8B-B14F-4D97-AF65-F5344CB8AC3E}">
        <p14:creationId xmlns:p14="http://schemas.microsoft.com/office/powerpoint/2010/main" val="8758298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FC505EDE-2A32-4284-91C1-545913390736}" type="datetimeFigureOut">
              <a:rPr lang="en-GB" smtClean="0"/>
              <a:t>25/06/2024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FA2B21-6B08-45A0-8561-07EE2B22EBE2}" type="slidenum">
              <a:rPr lang="en-GB" smtClean="0"/>
              <a:t>‹#›</a:t>
            </a:fld>
            <a:endParaRPr lang="en-GB"/>
          </a:p>
        </p:txBody>
      </p:sp>
    </p:spTree>
    <p:extLst>
      <p:ext uri="{BB962C8B-B14F-4D97-AF65-F5344CB8AC3E}">
        <p14:creationId xmlns:p14="http://schemas.microsoft.com/office/powerpoint/2010/main" val="31949551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FC505EDE-2A32-4284-91C1-545913390736}" type="datetimeFigureOut">
              <a:rPr lang="en-GB" smtClean="0"/>
              <a:t>25/06/2024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FA2B21-6B08-45A0-8561-07EE2B22EBE2}" type="slidenum">
              <a:rPr lang="en-GB" smtClean="0"/>
              <a:t>‹#›</a:t>
            </a:fld>
            <a:endParaRPr lang="en-GB"/>
          </a:p>
        </p:txBody>
      </p:sp>
    </p:spTree>
    <p:extLst>
      <p:ext uri="{BB962C8B-B14F-4D97-AF65-F5344CB8AC3E}">
        <p14:creationId xmlns:p14="http://schemas.microsoft.com/office/powerpoint/2010/main" val="32961304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505EDE-2A32-4284-91C1-545913390736}" type="datetimeFigureOut">
              <a:rPr lang="en-GB" smtClean="0"/>
              <a:t>25/06/2024</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FA2B21-6B08-45A0-8561-07EE2B22EBE2}" type="slidenum">
              <a:rPr lang="en-GB" smtClean="0"/>
              <a:t>‹#›</a:t>
            </a:fld>
            <a:endParaRPr lang="en-GB"/>
          </a:p>
        </p:txBody>
      </p:sp>
    </p:spTree>
    <p:extLst>
      <p:ext uri="{BB962C8B-B14F-4D97-AF65-F5344CB8AC3E}">
        <p14:creationId xmlns:p14="http://schemas.microsoft.com/office/powerpoint/2010/main" val="40350328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3" r:id="rId14"/>
    <p:sldLayoutId id="2147483664" r:id="rId1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2.xml"/><Relationship Id="rId5"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12.xml"/><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15.xml"/><Relationship Id="rId5" Type="http://schemas.openxmlformats.org/officeDocument/2006/relationships/image" Target="../media/image20.jpeg"/><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2.xml"/><Relationship Id="rId1" Type="http://schemas.openxmlformats.org/officeDocument/2006/relationships/slideLayout" Target="../slideLayouts/slideLayout14.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13.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23.png"/><Relationship Id="rId2" Type="http://schemas.openxmlformats.org/officeDocument/2006/relationships/notesSlide" Target="../notesSlides/notesSlide14.xml"/><Relationship Id="rId1" Type="http://schemas.openxmlformats.org/officeDocument/2006/relationships/slideLayout" Target="../slideLayouts/slideLayout13.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15.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15.xml"/><Relationship Id="rId1" Type="http://schemas.openxmlformats.org/officeDocument/2006/relationships/slideLayout" Target="../slideLayouts/slideLayout12.xml"/><Relationship Id="rId5" Type="http://schemas.openxmlformats.org/officeDocument/2006/relationships/image" Target="../media/image6.png"/><Relationship Id="rId4" Type="http://schemas.openxmlformats.org/officeDocument/2006/relationships/image" Target="../media/image12.png"/></Relationships>
</file>

<file path=ppt/slides/_rels/slide1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6.xml"/><Relationship Id="rId1" Type="http://schemas.openxmlformats.org/officeDocument/2006/relationships/slideLayout" Target="../slideLayouts/slideLayout12.xml"/><Relationship Id="rId6" Type="http://schemas.openxmlformats.org/officeDocument/2006/relationships/image" Target="../media/image6.png"/><Relationship Id="rId5" Type="http://schemas.openxmlformats.org/officeDocument/2006/relationships/image" Target="../media/image12.png"/><Relationship Id="rId4" Type="http://schemas.openxmlformats.org/officeDocument/2006/relationships/image" Target="../media/image7.png"/></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32.png"/><Relationship Id="rId2" Type="http://schemas.openxmlformats.org/officeDocument/2006/relationships/notesSlide" Target="../notesSlides/notesSlide17.xml"/><Relationship Id="rId1" Type="http://schemas.openxmlformats.org/officeDocument/2006/relationships/slideLayout" Target="../slideLayouts/slideLayout12.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6.png"/></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8.xml"/><Relationship Id="rId1" Type="http://schemas.openxmlformats.org/officeDocument/2006/relationships/slideLayout" Target="../slideLayouts/slideLayout12.xml"/><Relationship Id="rId6" Type="http://schemas.openxmlformats.org/officeDocument/2006/relationships/image" Target="../media/image34.png"/><Relationship Id="rId5" Type="http://schemas.openxmlformats.org/officeDocument/2006/relationships/image" Target="../media/image6.png"/><Relationship Id="rId4" Type="http://schemas.openxmlformats.org/officeDocument/2006/relationships/image" Target="../media/image33.png"/></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9.xml"/><Relationship Id="rId1" Type="http://schemas.openxmlformats.org/officeDocument/2006/relationships/slideLayout" Target="../slideLayouts/slideLayout15.xml"/><Relationship Id="rId6" Type="http://schemas.openxmlformats.org/officeDocument/2006/relationships/image" Target="../media/image20.jpeg"/><Relationship Id="rId5" Type="http://schemas.openxmlformats.org/officeDocument/2006/relationships/image" Target="../media/image6.png"/><Relationship Id="rId4" Type="http://schemas.openxmlformats.org/officeDocument/2006/relationships/image" Target="../media/image21.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1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0.xml"/><Relationship Id="rId1" Type="http://schemas.openxmlformats.org/officeDocument/2006/relationships/slideLayout" Target="../slideLayouts/slideLayout13.xml"/><Relationship Id="rId5" Type="http://schemas.openxmlformats.org/officeDocument/2006/relationships/image" Target="../media/image13.jpg"/><Relationship Id="rId4" Type="http://schemas.openxmlformats.org/officeDocument/2006/relationships/image" Target="../media/image6.png"/></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21.xml"/><Relationship Id="rId1" Type="http://schemas.openxmlformats.org/officeDocument/2006/relationships/slideLayout" Target="../slideLayouts/slideLayout1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14.xml"/><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13.xml"/><Relationship Id="rId5" Type="http://schemas.openxmlformats.org/officeDocument/2006/relationships/image" Target="../media/image13.jp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12.xml"/><Relationship Id="rId4" Type="http://schemas.openxmlformats.org/officeDocument/2006/relationships/image" Target="../media/image15.png"/></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12.xml"/><Relationship Id="rId4" Type="http://schemas.openxmlformats.org/officeDocument/2006/relationships/image" Target="../media/image13.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65" name="Google Shape;65;p14"/>
          <p:cNvSpPr/>
          <p:nvPr/>
        </p:nvSpPr>
        <p:spPr>
          <a:xfrm>
            <a:off x="-6433" y="-6433"/>
            <a:ext cx="12250000" cy="6864400"/>
          </a:xfrm>
          <a:prstGeom prst="rect">
            <a:avLst/>
          </a:prstGeom>
          <a:solidFill>
            <a:srgbClr val="DFEFF6"/>
          </a:solidFill>
          <a:ln>
            <a:noFill/>
          </a:ln>
        </p:spPr>
        <p:txBody>
          <a:bodyPr spcFirstLastPara="1" wrap="square" lIns="121900" tIns="121900" rIns="121900" bIns="121900" anchor="ctr" anchorCtr="0">
            <a:noAutofit/>
          </a:bodyPr>
          <a:lstStyle/>
          <a:p>
            <a:endParaRPr sz="2400"/>
          </a:p>
        </p:txBody>
      </p:sp>
      <p:pic>
        <p:nvPicPr>
          <p:cNvPr id="66" name="Google Shape;66;p14"/>
          <p:cNvPicPr preferRelativeResize="0"/>
          <p:nvPr/>
        </p:nvPicPr>
        <p:blipFill rotWithShape="1">
          <a:blip r:embed="rId3">
            <a:alphaModFix/>
          </a:blip>
          <a:srcRect b="10"/>
          <a:stretch/>
        </p:blipFill>
        <p:spPr>
          <a:xfrm>
            <a:off x="904062" y="3602390"/>
            <a:ext cx="3179613" cy="408049"/>
          </a:xfrm>
          <a:prstGeom prst="rect">
            <a:avLst/>
          </a:prstGeom>
          <a:noFill/>
          <a:ln>
            <a:noFill/>
          </a:ln>
        </p:spPr>
      </p:pic>
      <p:pic>
        <p:nvPicPr>
          <p:cNvPr id="67" name="Google Shape;67;p14"/>
          <p:cNvPicPr preferRelativeResize="0"/>
          <p:nvPr/>
        </p:nvPicPr>
        <p:blipFill rotWithShape="1">
          <a:blip r:embed="rId4">
            <a:alphaModFix/>
          </a:blip>
          <a:srcRect l="32331" t="1286" r="28643" b="1276"/>
          <a:stretch/>
        </p:blipFill>
        <p:spPr>
          <a:xfrm>
            <a:off x="7180597" y="203201"/>
            <a:ext cx="4590000" cy="6446400"/>
          </a:xfrm>
          <a:prstGeom prst="roundRect">
            <a:avLst>
              <a:gd name="adj" fmla="val 8068"/>
            </a:avLst>
          </a:prstGeom>
          <a:noFill/>
          <a:ln>
            <a:noFill/>
          </a:ln>
        </p:spPr>
      </p:pic>
      <p:pic>
        <p:nvPicPr>
          <p:cNvPr id="68" name="Google Shape;68;p14"/>
          <p:cNvPicPr preferRelativeResize="0"/>
          <p:nvPr/>
        </p:nvPicPr>
        <p:blipFill>
          <a:blip r:embed="rId5">
            <a:alphaModFix/>
          </a:blip>
          <a:stretch>
            <a:fillRect/>
          </a:stretch>
        </p:blipFill>
        <p:spPr>
          <a:xfrm>
            <a:off x="482800" y="528267"/>
            <a:ext cx="926933" cy="282867"/>
          </a:xfrm>
          <a:prstGeom prst="rect">
            <a:avLst/>
          </a:prstGeom>
          <a:noFill/>
          <a:ln>
            <a:noFill/>
          </a:ln>
        </p:spPr>
      </p:pic>
      <p:sp>
        <p:nvSpPr>
          <p:cNvPr id="70" name="Google Shape;70;p14"/>
          <p:cNvSpPr txBox="1"/>
          <p:nvPr/>
        </p:nvSpPr>
        <p:spPr>
          <a:xfrm>
            <a:off x="572279" y="3297196"/>
            <a:ext cx="6506547" cy="2496400"/>
          </a:xfrm>
          <a:prstGeom prst="rect">
            <a:avLst/>
          </a:prstGeom>
          <a:noFill/>
          <a:ln>
            <a:noFill/>
          </a:ln>
        </p:spPr>
        <p:txBody>
          <a:bodyPr spcFirstLastPara="1" wrap="square" lIns="121900" tIns="0" rIns="121900" bIns="0" anchor="t" anchorCtr="0">
            <a:noAutofit/>
          </a:bodyPr>
          <a:lstStyle/>
          <a:p>
            <a:pPr>
              <a:lnSpc>
                <a:spcPct val="75000"/>
              </a:lnSpc>
            </a:pPr>
            <a:r>
              <a:rPr lang="en-GB" sz="5400" b="1" dirty="0">
                <a:solidFill>
                  <a:schemeClr val="dk1"/>
                </a:solidFill>
                <a:latin typeface="Satoshi" pitchFamily="50" charset="0"/>
                <a:ea typeface="Helvetica Neue"/>
                <a:cs typeface="Helvetica Neue"/>
                <a:sym typeface="Helvetica Neue"/>
              </a:rPr>
              <a:t>Prioritising </a:t>
            </a:r>
            <a:r>
              <a:rPr lang="en-GB" sz="5400" b="1" dirty="0" smtClean="0">
                <a:solidFill>
                  <a:schemeClr val="dk1"/>
                </a:solidFill>
                <a:latin typeface="Satoshi" pitchFamily="50" charset="0"/>
                <a:ea typeface="Helvetica Neue"/>
                <a:cs typeface="Helvetica Neue"/>
                <a:sym typeface="Helvetica Neue"/>
              </a:rPr>
              <a:t>your wellbeing </a:t>
            </a:r>
            <a:r>
              <a:rPr lang="en-GB" sz="5400" b="1" dirty="0">
                <a:solidFill>
                  <a:schemeClr val="dk1"/>
                </a:solidFill>
                <a:latin typeface="Satoshi" pitchFamily="50" charset="0"/>
                <a:ea typeface="Helvetica Neue"/>
                <a:cs typeface="Helvetica Neue"/>
                <a:sym typeface="Helvetica Neue"/>
              </a:rPr>
              <a:t>as an Early Career Teacher</a:t>
            </a:r>
          </a:p>
        </p:txBody>
      </p:sp>
      <p:sp>
        <p:nvSpPr>
          <p:cNvPr id="7" name="TextBox 6"/>
          <p:cNvSpPr txBox="1"/>
          <p:nvPr/>
        </p:nvSpPr>
        <p:spPr>
          <a:xfrm>
            <a:off x="595955" y="2524378"/>
            <a:ext cx="2891245" cy="276999"/>
          </a:xfrm>
          <a:prstGeom prst="rect">
            <a:avLst/>
          </a:prstGeom>
          <a:noFill/>
        </p:spPr>
        <p:txBody>
          <a:bodyPr wrap="square" rtlCol="0">
            <a:spAutoFit/>
          </a:bodyPr>
          <a:lstStyle/>
          <a:p>
            <a:r>
              <a:rPr lang="en-GB" sz="1200" dirty="0" smtClean="0">
                <a:latin typeface="Satoshi" pitchFamily="50" charset="0"/>
              </a:rPr>
              <a:t>28</a:t>
            </a:r>
            <a:r>
              <a:rPr lang="en-GB" sz="1200" baseline="30000" dirty="0" smtClean="0">
                <a:latin typeface="Satoshi" pitchFamily="50" charset="0"/>
              </a:rPr>
              <a:t>TH</a:t>
            </a:r>
            <a:r>
              <a:rPr lang="en-GB" sz="1200" dirty="0" smtClean="0">
                <a:latin typeface="Satoshi" pitchFamily="50" charset="0"/>
              </a:rPr>
              <a:t> JUNE 2024</a:t>
            </a:r>
            <a:endParaRPr lang="en-GB" sz="1200" dirty="0">
              <a:latin typeface="Satoshi" pitchFamily="50" charset="0"/>
            </a:endParaRPr>
          </a:p>
        </p:txBody>
      </p:sp>
      <p:sp>
        <p:nvSpPr>
          <p:cNvPr id="8" name="TextBox 7"/>
          <p:cNvSpPr txBox="1"/>
          <p:nvPr/>
        </p:nvSpPr>
        <p:spPr>
          <a:xfrm>
            <a:off x="3120776" y="2524377"/>
            <a:ext cx="2891245" cy="276999"/>
          </a:xfrm>
          <a:prstGeom prst="rect">
            <a:avLst/>
          </a:prstGeom>
          <a:noFill/>
        </p:spPr>
        <p:txBody>
          <a:bodyPr wrap="square" rtlCol="0">
            <a:spAutoFit/>
          </a:bodyPr>
          <a:lstStyle/>
          <a:p>
            <a:r>
              <a:rPr lang="en-GB" sz="1200" dirty="0">
                <a:latin typeface="Satoshi" pitchFamily="50" charset="0"/>
              </a:rPr>
              <a:t>DAMIAN MAWDSLEY</a:t>
            </a:r>
          </a:p>
        </p:txBody>
      </p:sp>
    </p:spTree>
    <p:extLst>
      <p:ext uri="{BB962C8B-B14F-4D97-AF65-F5344CB8AC3E}">
        <p14:creationId xmlns:p14="http://schemas.microsoft.com/office/powerpoint/2010/main" val="397921389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65" name="Google Shape;65;p14"/>
          <p:cNvSpPr/>
          <p:nvPr/>
        </p:nvSpPr>
        <p:spPr>
          <a:xfrm>
            <a:off x="-58000" y="0"/>
            <a:ext cx="12250000" cy="6864400"/>
          </a:xfrm>
          <a:prstGeom prst="rect">
            <a:avLst/>
          </a:prstGeom>
          <a:solidFill>
            <a:srgbClr val="DFEFF6"/>
          </a:solidFill>
          <a:ln>
            <a:noFill/>
          </a:ln>
        </p:spPr>
        <p:txBody>
          <a:bodyPr spcFirstLastPara="1" wrap="square" lIns="121900" tIns="121900" rIns="121900" bIns="121900" anchor="ctr" anchorCtr="0">
            <a:noAutofit/>
          </a:bodyPr>
          <a:lstStyle/>
          <a:p>
            <a:endParaRPr sz="2400" dirty="0"/>
          </a:p>
        </p:txBody>
      </p:sp>
      <p:pic>
        <p:nvPicPr>
          <p:cNvPr id="9" name="Google Shape;67;p14"/>
          <p:cNvPicPr preferRelativeResize="0"/>
          <p:nvPr/>
        </p:nvPicPr>
        <p:blipFill rotWithShape="1">
          <a:blip r:embed="rId3">
            <a:alphaModFix/>
          </a:blip>
          <a:srcRect l="32331" t="1286" r="28643" b="1276"/>
          <a:stretch/>
        </p:blipFill>
        <p:spPr>
          <a:xfrm>
            <a:off x="7078133" y="342188"/>
            <a:ext cx="4807400" cy="6173624"/>
          </a:xfrm>
          <a:prstGeom prst="roundRect">
            <a:avLst>
              <a:gd name="adj" fmla="val 8068"/>
            </a:avLst>
          </a:prstGeom>
          <a:noFill/>
          <a:ln>
            <a:noFill/>
          </a:ln>
        </p:spPr>
      </p:pic>
      <p:sp>
        <p:nvSpPr>
          <p:cNvPr id="3" name="TextBox 2"/>
          <p:cNvSpPr txBox="1"/>
          <p:nvPr/>
        </p:nvSpPr>
        <p:spPr>
          <a:xfrm>
            <a:off x="619093" y="1558189"/>
            <a:ext cx="6865440" cy="4359335"/>
          </a:xfrm>
          <a:prstGeom prst="rect">
            <a:avLst/>
          </a:prstGeom>
          <a:noFill/>
        </p:spPr>
        <p:txBody>
          <a:bodyPr wrap="square" rtlCol="0">
            <a:spAutoFit/>
          </a:bodyPr>
          <a:lstStyle/>
          <a:p>
            <a:r>
              <a:rPr lang="en-GB" sz="2133" dirty="0">
                <a:latin typeface="Satoshi" pitchFamily="50" charset="0"/>
                <a:ea typeface="MS Mincho"/>
                <a:cs typeface="Merriweather" panose="00000500000000000000" pitchFamily="2" charset="0"/>
              </a:rPr>
              <a:t>Ten tips to survive and thrive at school which work for teachers</a:t>
            </a:r>
          </a:p>
          <a:p>
            <a:endParaRPr lang="en-GB" sz="2133" dirty="0">
              <a:latin typeface="Satoshi" pitchFamily="50" charset="0"/>
              <a:ea typeface="MS Mincho"/>
              <a:cs typeface="Times New Roman" panose="02020603050405020304" pitchFamily="18" charset="0"/>
            </a:endParaRPr>
          </a:p>
          <a:p>
            <a:pPr marL="457189" indent="-457189">
              <a:buFont typeface="+mj-lt"/>
              <a:buAutoNum type="arabicPeriod"/>
              <a:tabLst>
                <a:tab pos="609585" algn="l"/>
              </a:tabLst>
            </a:pPr>
            <a:r>
              <a:rPr lang="en-US" sz="2133" dirty="0">
                <a:latin typeface="Satoshi" pitchFamily="50" charset="0"/>
                <a:ea typeface="MS Mincho"/>
                <a:cs typeface="Merriweather" panose="00000500000000000000" pitchFamily="2" charset="0"/>
              </a:rPr>
              <a:t>Invest in a water bottle that keeps water cool</a:t>
            </a:r>
            <a:endParaRPr lang="en-GB" sz="2133" dirty="0">
              <a:latin typeface="Satoshi" pitchFamily="50" charset="0"/>
              <a:ea typeface="MS Mincho"/>
              <a:cs typeface="Times New Roman" panose="02020603050405020304" pitchFamily="18" charset="0"/>
            </a:endParaRPr>
          </a:p>
          <a:p>
            <a:pPr marL="457189" indent="-457189">
              <a:buFont typeface="+mj-lt"/>
              <a:buAutoNum type="arabicPeriod"/>
              <a:tabLst>
                <a:tab pos="609585" algn="l"/>
              </a:tabLst>
            </a:pPr>
            <a:r>
              <a:rPr lang="en-US" sz="2133" dirty="0">
                <a:latin typeface="Satoshi" pitchFamily="50" charset="0"/>
                <a:ea typeface="MS Mincho"/>
                <a:cs typeface="Merriweather" panose="00000500000000000000" pitchFamily="2" charset="0"/>
              </a:rPr>
              <a:t>Keep dried fruit in a drawer</a:t>
            </a:r>
            <a:endParaRPr lang="en-GB" sz="2133" dirty="0">
              <a:latin typeface="Satoshi" pitchFamily="50" charset="0"/>
              <a:ea typeface="MS Mincho"/>
              <a:cs typeface="Times New Roman" panose="02020603050405020304" pitchFamily="18" charset="0"/>
            </a:endParaRPr>
          </a:p>
          <a:p>
            <a:pPr marL="457189" indent="-457189">
              <a:buFont typeface="+mj-lt"/>
              <a:buAutoNum type="arabicPeriod"/>
              <a:tabLst>
                <a:tab pos="609585" algn="l"/>
              </a:tabLst>
            </a:pPr>
            <a:r>
              <a:rPr lang="en-US" sz="2133" dirty="0">
                <a:latin typeface="Satoshi" pitchFamily="50" charset="0"/>
                <a:ea typeface="MS Mincho"/>
                <a:cs typeface="Merriweather" panose="00000500000000000000" pitchFamily="2" charset="0"/>
              </a:rPr>
              <a:t>Implement a buddy system</a:t>
            </a:r>
            <a:endParaRPr lang="en-GB" sz="2133" dirty="0">
              <a:latin typeface="Satoshi" pitchFamily="50" charset="0"/>
              <a:ea typeface="MS Mincho"/>
              <a:cs typeface="Times New Roman" panose="02020603050405020304" pitchFamily="18" charset="0"/>
            </a:endParaRPr>
          </a:p>
          <a:p>
            <a:pPr marL="457189" indent="-457189">
              <a:buFont typeface="+mj-lt"/>
              <a:buAutoNum type="arabicPeriod"/>
              <a:tabLst>
                <a:tab pos="609585" algn="l"/>
              </a:tabLst>
            </a:pPr>
            <a:r>
              <a:rPr lang="en-US" sz="2133" dirty="0">
                <a:latin typeface="Satoshi" pitchFamily="50" charset="0"/>
                <a:ea typeface="MS Mincho"/>
                <a:cs typeface="Merriweather" panose="00000500000000000000" pitchFamily="2" charset="0"/>
              </a:rPr>
              <a:t>Take the outdoor route and look up!</a:t>
            </a:r>
            <a:endParaRPr lang="en-GB" sz="2133" dirty="0">
              <a:latin typeface="Satoshi" pitchFamily="50" charset="0"/>
              <a:ea typeface="MS Mincho"/>
              <a:cs typeface="Times New Roman" panose="02020603050405020304" pitchFamily="18" charset="0"/>
            </a:endParaRPr>
          </a:p>
          <a:p>
            <a:pPr marL="457189" indent="-457189">
              <a:buFont typeface="+mj-lt"/>
              <a:buAutoNum type="arabicPeriod"/>
              <a:tabLst>
                <a:tab pos="609585" algn="l"/>
              </a:tabLst>
            </a:pPr>
            <a:r>
              <a:rPr lang="en-US" sz="2133" dirty="0">
                <a:latin typeface="Satoshi" pitchFamily="50" charset="0"/>
                <a:ea typeface="MS Mincho"/>
                <a:cs typeface="Merriweather" panose="00000500000000000000" pitchFamily="2" charset="0"/>
              </a:rPr>
              <a:t>Communicate face-to-face when you can</a:t>
            </a:r>
            <a:endParaRPr lang="en-GB" sz="2133" dirty="0">
              <a:latin typeface="Satoshi" pitchFamily="50" charset="0"/>
              <a:ea typeface="MS Mincho"/>
              <a:cs typeface="Times New Roman" panose="02020603050405020304" pitchFamily="18" charset="0"/>
            </a:endParaRPr>
          </a:p>
          <a:p>
            <a:pPr marL="457189" indent="-457189">
              <a:buFont typeface="+mj-lt"/>
              <a:buAutoNum type="arabicPeriod"/>
              <a:tabLst>
                <a:tab pos="609585" algn="l"/>
              </a:tabLst>
            </a:pPr>
            <a:r>
              <a:rPr lang="en-US" sz="2133" dirty="0">
                <a:latin typeface="Satoshi" pitchFamily="50" charset="0"/>
                <a:ea typeface="MS Mincho"/>
                <a:cs typeface="Merriweather" panose="00000500000000000000" pitchFamily="2" charset="0"/>
              </a:rPr>
              <a:t>Have people to cackle with</a:t>
            </a:r>
            <a:endParaRPr lang="en-GB" sz="2133" dirty="0">
              <a:latin typeface="Satoshi" pitchFamily="50" charset="0"/>
              <a:ea typeface="MS Mincho"/>
              <a:cs typeface="Times New Roman" panose="02020603050405020304" pitchFamily="18" charset="0"/>
            </a:endParaRPr>
          </a:p>
          <a:p>
            <a:pPr marL="457189" indent="-457189">
              <a:buFont typeface="+mj-lt"/>
              <a:buAutoNum type="arabicPeriod"/>
              <a:tabLst>
                <a:tab pos="609585" algn="l"/>
              </a:tabLst>
            </a:pPr>
            <a:r>
              <a:rPr lang="en-US" sz="2133" dirty="0" err="1">
                <a:latin typeface="Satoshi" pitchFamily="50" charset="0"/>
                <a:ea typeface="MS Mincho"/>
                <a:cs typeface="Merriweather" panose="00000500000000000000" pitchFamily="2" charset="0"/>
              </a:rPr>
              <a:t>Unsync</a:t>
            </a:r>
            <a:r>
              <a:rPr lang="en-US" sz="2133" dirty="0">
                <a:latin typeface="Satoshi" pitchFamily="50" charset="0"/>
                <a:ea typeface="MS Mincho"/>
                <a:cs typeface="Merriweather" panose="00000500000000000000" pitchFamily="2" charset="0"/>
              </a:rPr>
              <a:t> your work email from your phone</a:t>
            </a:r>
            <a:endParaRPr lang="en-GB" sz="2133" dirty="0">
              <a:latin typeface="Satoshi" pitchFamily="50" charset="0"/>
              <a:ea typeface="MS Mincho"/>
              <a:cs typeface="Times New Roman" panose="02020603050405020304" pitchFamily="18" charset="0"/>
            </a:endParaRPr>
          </a:p>
          <a:p>
            <a:pPr marL="457189" indent="-457189">
              <a:buFont typeface="+mj-lt"/>
              <a:buAutoNum type="arabicPeriod"/>
              <a:tabLst>
                <a:tab pos="609585" algn="l"/>
              </a:tabLst>
            </a:pPr>
            <a:r>
              <a:rPr lang="en-US" sz="2133" dirty="0">
                <a:latin typeface="Satoshi" pitchFamily="50" charset="0"/>
                <a:ea typeface="MS Mincho"/>
                <a:cs typeface="Merriweather" panose="00000500000000000000" pitchFamily="2" charset="0"/>
              </a:rPr>
              <a:t>Leave on the bell at least once a week</a:t>
            </a:r>
            <a:endParaRPr lang="en-GB" sz="2133" dirty="0">
              <a:latin typeface="Satoshi" pitchFamily="50" charset="0"/>
              <a:ea typeface="MS Mincho"/>
              <a:cs typeface="Times New Roman" panose="02020603050405020304" pitchFamily="18" charset="0"/>
            </a:endParaRPr>
          </a:p>
          <a:p>
            <a:pPr marL="457189" indent="-457189">
              <a:buFont typeface="+mj-lt"/>
              <a:buAutoNum type="arabicPeriod"/>
              <a:tabLst>
                <a:tab pos="609585" algn="l"/>
              </a:tabLst>
            </a:pPr>
            <a:r>
              <a:rPr lang="en-US" sz="2133" dirty="0">
                <a:latin typeface="Satoshi" pitchFamily="50" charset="0"/>
                <a:ea typeface="MS Mincho"/>
                <a:cs typeface="Merriweather" panose="00000500000000000000" pitchFamily="2" charset="0"/>
              </a:rPr>
              <a:t>Mark standing up</a:t>
            </a:r>
            <a:endParaRPr lang="en-GB" sz="2133" dirty="0">
              <a:latin typeface="Satoshi" pitchFamily="50" charset="0"/>
              <a:ea typeface="MS Mincho"/>
              <a:cs typeface="Times New Roman" panose="02020603050405020304" pitchFamily="18" charset="0"/>
            </a:endParaRPr>
          </a:p>
          <a:p>
            <a:pPr marL="457189" indent="-457189">
              <a:buFont typeface="+mj-lt"/>
              <a:buAutoNum type="arabicPeriod"/>
              <a:tabLst>
                <a:tab pos="609585" algn="l"/>
              </a:tabLst>
            </a:pPr>
            <a:r>
              <a:rPr lang="en-US" sz="2133" dirty="0">
                <a:latin typeface="Satoshi" pitchFamily="50" charset="0"/>
                <a:ea typeface="MS Mincho"/>
                <a:cs typeface="Merriweather" panose="00000500000000000000" pitchFamily="2" charset="0"/>
              </a:rPr>
              <a:t>Find safe spaces in school</a:t>
            </a:r>
            <a:endParaRPr lang="en-GB" sz="2133" dirty="0">
              <a:latin typeface="Satoshi" pitchFamily="50" charset="0"/>
              <a:ea typeface="MS Mincho"/>
              <a:cs typeface="Times New Roman" panose="02020603050405020304" pitchFamily="18" charset="0"/>
            </a:endParaRPr>
          </a:p>
        </p:txBody>
      </p:sp>
      <p:pic>
        <p:nvPicPr>
          <p:cNvPr id="8" name="Google Shape;66;p14"/>
          <p:cNvPicPr preferRelativeResize="0"/>
          <p:nvPr/>
        </p:nvPicPr>
        <p:blipFill rotWithShape="1">
          <a:blip r:embed="rId4">
            <a:alphaModFix/>
          </a:blip>
          <a:srcRect b="10"/>
          <a:stretch/>
        </p:blipFill>
        <p:spPr>
          <a:xfrm>
            <a:off x="677333" y="875741"/>
            <a:ext cx="1459597" cy="196703"/>
          </a:xfrm>
          <a:prstGeom prst="rect">
            <a:avLst/>
          </a:prstGeom>
          <a:noFill/>
          <a:ln>
            <a:noFill/>
          </a:ln>
        </p:spPr>
      </p:pic>
      <p:sp>
        <p:nvSpPr>
          <p:cNvPr id="6" name="Google Shape;134;p22"/>
          <p:cNvSpPr txBox="1"/>
          <p:nvPr/>
        </p:nvSpPr>
        <p:spPr>
          <a:xfrm>
            <a:off x="517524" y="564788"/>
            <a:ext cx="8118475" cy="732167"/>
          </a:xfrm>
          <a:prstGeom prst="rect">
            <a:avLst/>
          </a:prstGeom>
          <a:noFill/>
          <a:ln>
            <a:noFill/>
          </a:ln>
        </p:spPr>
        <p:txBody>
          <a:bodyPr spcFirstLastPara="1" wrap="square" lIns="91425" tIns="91425" rIns="91425" bIns="91425" anchor="t" anchorCtr="0">
            <a:noAutofit/>
          </a:bodyPr>
          <a:lstStyle/>
          <a:p>
            <a:pPr lvl="0">
              <a:lnSpc>
                <a:spcPct val="85000"/>
              </a:lnSpc>
            </a:pPr>
            <a:r>
              <a:rPr lang="en-GB" sz="3200" b="1" dirty="0">
                <a:solidFill>
                  <a:schemeClr val="dk1"/>
                </a:solidFill>
                <a:latin typeface="Satoshi" pitchFamily="50" charset="0"/>
                <a:ea typeface="Helvetica Neue"/>
                <a:cs typeface="Helvetica Neue"/>
                <a:sym typeface="Helvetica Neue"/>
              </a:rPr>
              <a:t>Teacher wellbeing: Cliché versus reality</a:t>
            </a:r>
          </a:p>
        </p:txBody>
      </p:sp>
    </p:spTree>
    <p:extLst>
      <p:ext uri="{BB962C8B-B14F-4D97-AF65-F5344CB8AC3E}">
        <p14:creationId xmlns:p14="http://schemas.microsoft.com/office/powerpoint/2010/main" val="13478833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1000" tmFilter="0, 0; .2, .5; .8, .5; 1, 0"/>
                                        <p:tgtEl>
                                          <p:spTgt spid="3">
                                            <p:txEl>
                                              <p:pRg st="5" end="5"/>
                                            </p:txEl>
                                          </p:spTgt>
                                        </p:tgtEl>
                                      </p:cBhvr>
                                    </p:animEffect>
                                    <p:animScale>
                                      <p:cBhvr>
                                        <p:cTn id="7" dur="500" autoRev="1" fill="hold"/>
                                        <p:tgtEl>
                                          <p:spTgt spid="3">
                                            <p:txEl>
                                              <p:pRg st="5" end="5"/>
                                            </p:txEl>
                                          </p:spTgt>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26" presetClass="emph" presetSubtype="0" fill="hold" nodeType="clickEffect">
                                  <p:stCondLst>
                                    <p:cond delay="0"/>
                                  </p:stCondLst>
                                  <p:childTnLst>
                                    <p:animEffect transition="out" filter="fade">
                                      <p:cBhvr>
                                        <p:cTn id="11" dur="1000" tmFilter="0, 0; .2, .5; .8, .5; 1, 0"/>
                                        <p:tgtEl>
                                          <p:spTgt spid="3">
                                            <p:txEl>
                                              <p:pRg st="8" end="8"/>
                                            </p:txEl>
                                          </p:spTgt>
                                        </p:tgtEl>
                                      </p:cBhvr>
                                    </p:animEffect>
                                    <p:animScale>
                                      <p:cBhvr>
                                        <p:cTn id="12" dur="500" autoRev="1" fill="hold"/>
                                        <p:tgtEl>
                                          <p:spTgt spid="3">
                                            <p:txEl>
                                              <p:pRg st="8" end="8"/>
                                            </p:txEl>
                                          </p:spTgt>
                                        </p:tgtEl>
                                      </p:cBhvr>
                                      <p:by x="105000" y="105000"/>
                                    </p:animScale>
                                  </p:childTnLst>
                                </p:cTn>
                              </p:par>
                            </p:childTnLst>
                          </p:cTn>
                        </p:par>
                      </p:childTnLst>
                    </p:cTn>
                  </p:par>
                  <p:par>
                    <p:cTn id="13" fill="hold">
                      <p:stCondLst>
                        <p:cond delay="indefinite"/>
                      </p:stCondLst>
                      <p:childTnLst>
                        <p:par>
                          <p:cTn id="14" fill="hold">
                            <p:stCondLst>
                              <p:cond delay="0"/>
                            </p:stCondLst>
                            <p:childTnLst>
                              <p:par>
                                <p:cTn id="15" presetID="26" presetClass="emph" presetSubtype="0" fill="hold" nodeType="clickEffect">
                                  <p:stCondLst>
                                    <p:cond delay="0"/>
                                  </p:stCondLst>
                                  <p:childTnLst>
                                    <p:animEffect transition="out" filter="fade">
                                      <p:cBhvr>
                                        <p:cTn id="16" dur="1000" tmFilter="0, 0; .2, .5; .8, .5; 1, 0"/>
                                        <p:tgtEl>
                                          <p:spTgt spid="3">
                                            <p:txEl>
                                              <p:pRg st="9" end="9"/>
                                            </p:txEl>
                                          </p:spTgt>
                                        </p:tgtEl>
                                      </p:cBhvr>
                                    </p:animEffect>
                                    <p:animScale>
                                      <p:cBhvr>
                                        <p:cTn id="17" dur="500" autoRev="1" fill="hold"/>
                                        <p:tgtEl>
                                          <p:spTgt spid="3">
                                            <p:txEl>
                                              <p:pRg st="9" end="9"/>
                                            </p:txEl>
                                          </p:spTgt>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32"/>
        <p:cNvGrpSpPr/>
        <p:nvPr/>
      </p:nvGrpSpPr>
      <p:grpSpPr>
        <a:xfrm>
          <a:off x="0" y="0"/>
          <a:ext cx="0" cy="0"/>
          <a:chOff x="0" y="0"/>
          <a:chExt cx="0" cy="0"/>
        </a:xfrm>
      </p:grpSpPr>
      <p:pic>
        <p:nvPicPr>
          <p:cNvPr id="133" name="Google Shape;133;p22"/>
          <p:cNvPicPr preferRelativeResize="0"/>
          <p:nvPr/>
        </p:nvPicPr>
        <p:blipFill>
          <a:blip r:embed="rId3">
            <a:alphaModFix/>
          </a:blip>
          <a:stretch>
            <a:fillRect/>
          </a:stretch>
        </p:blipFill>
        <p:spPr>
          <a:xfrm>
            <a:off x="2803975" y="1229113"/>
            <a:ext cx="2106692" cy="261019"/>
          </a:xfrm>
          <a:prstGeom prst="rect">
            <a:avLst/>
          </a:prstGeom>
          <a:noFill/>
          <a:ln>
            <a:noFill/>
          </a:ln>
        </p:spPr>
      </p:pic>
      <p:sp>
        <p:nvSpPr>
          <p:cNvPr id="17" name="Google Shape;134;p22"/>
          <p:cNvSpPr txBox="1"/>
          <p:nvPr/>
        </p:nvSpPr>
        <p:spPr>
          <a:xfrm>
            <a:off x="690033" y="753051"/>
            <a:ext cx="6705600" cy="976223"/>
          </a:xfrm>
          <a:prstGeom prst="rect">
            <a:avLst/>
          </a:prstGeom>
          <a:noFill/>
          <a:ln>
            <a:noFill/>
          </a:ln>
        </p:spPr>
        <p:txBody>
          <a:bodyPr spcFirstLastPara="1" wrap="square" lIns="121900" tIns="121900" rIns="121900" bIns="121900" anchor="t" anchorCtr="0">
            <a:noAutofit/>
          </a:bodyPr>
          <a:lstStyle/>
          <a:p>
            <a:pPr>
              <a:lnSpc>
                <a:spcPct val="85000"/>
              </a:lnSpc>
            </a:pPr>
            <a:r>
              <a:rPr lang="en-GB" sz="4267" b="1" dirty="0" smtClean="0">
                <a:solidFill>
                  <a:schemeClr val="dk1"/>
                </a:solidFill>
                <a:latin typeface="Satoshi" pitchFamily="50" charset="0"/>
                <a:ea typeface="Helvetica Neue"/>
                <a:cs typeface="Helvetica Neue"/>
                <a:sym typeface="Helvetica Neue"/>
              </a:rPr>
              <a:t>Getting Support</a:t>
            </a:r>
            <a:endParaRPr sz="4267" b="1" dirty="0">
              <a:solidFill>
                <a:schemeClr val="dk1"/>
              </a:solidFill>
              <a:latin typeface="Satoshi" pitchFamily="50" charset="0"/>
              <a:ea typeface="Helvetica Neue"/>
              <a:cs typeface="Helvetica Neue"/>
              <a:sym typeface="Helvetica Neue"/>
            </a:endParaRPr>
          </a:p>
        </p:txBody>
      </p:sp>
      <p:pic>
        <p:nvPicPr>
          <p:cNvPr id="9" name="Google Shape;68;p14"/>
          <p:cNvPicPr preferRelativeResize="0"/>
          <p:nvPr/>
        </p:nvPicPr>
        <p:blipFill>
          <a:blip r:embed="rId4">
            <a:alphaModFix/>
          </a:blip>
          <a:stretch>
            <a:fillRect/>
          </a:stretch>
        </p:blipFill>
        <p:spPr>
          <a:xfrm>
            <a:off x="10754291" y="445377"/>
            <a:ext cx="926933" cy="282867"/>
          </a:xfrm>
          <a:prstGeom prst="rect">
            <a:avLst/>
          </a:prstGeom>
          <a:noFill/>
          <a:ln>
            <a:noFill/>
          </a:ln>
        </p:spPr>
      </p:pic>
      <p:pic>
        <p:nvPicPr>
          <p:cNvPr id="3" name="Picture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496111" y="1323280"/>
            <a:ext cx="4981996" cy="3736497"/>
          </a:xfrm>
          <a:prstGeom prst="rect">
            <a:avLst/>
          </a:prstGeom>
        </p:spPr>
      </p:pic>
      <p:sp>
        <p:nvSpPr>
          <p:cNvPr id="11" name="Google Shape;136;p22"/>
          <p:cNvSpPr txBox="1"/>
          <p:nvPr/>
        </p:nvSpPr>
        <p:spPr>
          <a:xfrm>
            <a:off x="439301" y="1774291"/>
            <a:ext cx="4729348" cy="2834474"/>
          </a:xfrm>
          <a:prstGeom prst="rect">
            <a:avLst/>
          </a:prstGeom>
          <a:noFill/>
          <a:ln>
            <a:noFill/>
          </a:ln>
        </p:spPr>
        <p:txBody>
          <a:bodyPr spcFirstLastPara="1" wrap="square" lIns="91425" tIns="91425" rIns="91425" bIns="91425" anchor="b" anchorCtr="0">
            <a:noAutofit/>
          </a:bodyPr>
          <a:lstStyle/>
          <a:p>
            <a:pPr marL="514350" lvl="0" indent="-342900" algn="l" rtl="0">
              <a:lnSpc>
                <a:spcPct val="100000"/>
              </a:lnSpc>
              <a:spcBef>
                <a:spcPts val="0"/>
              </a:spcBef>
              <a:spcAft>
                <a:spcPts val="0"/>
              </a:spcAft>
              <a:buClr>
                <a:schemeClr val="dk1"/>
              </a:buClr>
              <a:buSzPct val="100000"/>
              <a:buFont typeface="Arial" panose="020B0604020202020204" pitchFamily="34" charset="0"/>
              <a:buChar char="•"/>
            </a:pPr>
            <a:r>
              <a:rPr lang="en-GB" sz="2000" dirty="0" smtClean="0">
                <a:solidFill>
                  <a:schemeClr val="dk1"/>
                </a:solidFill>
                <a:latin typeface="Satoshi" pitchFamily="50" charset="0"/>
                <a:ea typeface="Helvetica Neue"/>
                <a:cs typeface="Helvetica Neue"/>
                <a:sym typeface="Helvetica Neue"/>
              </a:rPr>
              <a:t>Mentor</a:t>
            </a:r>
          </a:p>
          <a:p>
            <a:pPr marL="514350" lvl="0" indent="-342900" algn="l" rtl="0">
              <a:lnSpc>
                <a:spcPct val="100000"/>
              </a:lnSpc>
              <a:spcBef>
                <a:spcPts val="0"/>
              </a:spcBef>
              <a:spcAft>
                <a:spcPts val="0"/>
              </a:spcAft>
              <a:buClr>
                <a:schemeClr val="dk1"/>
              </a:buClr>
              <a:buSzPct val="100000"/>
              <a:buFont typeface="Arial" panose="020B0604020202020204" pitchFamily="34" charset="0"/>
              <a:buChar char="•"/>
            </a:pPr>
            <a:r>
              <a:rPr lang="en-GB" sz="2000" dirty="0" smtClean="0">
                <a:solidFill>
                  <a:schemeClr val="dk1"/>
                </a:solidFill>
                <a:latin typeface="Satoshi" pitchFamily="50" charset="0"/>
                <a:ea typeface="Helvetica Neue"/>
                <a:cs typeface="Helvetica Neue"/>
                <a:sym typeface="Helvetica Neue"/>
              </a:rPr>
              <a:t>Line manager</a:t>
            </a:r>
          </a:p>
          <a:p>
            <a:pPr marL="514350" lvl="0" indent="-342900" algn="l" rtl="0">
              <a:lnSpc>
                <a:spcPct val="100000"/>
              </a:lnSpc>
              <a:spcBef>
                <a:spcPts val="0"/>
              </a:spcBef>
              <a:spcAft>
                <a:spcPts val="0"/>
              </a:spcAft>
              <a:buClr>
                <a:schemeClr val="dk1"/>
              </a:buClr>
              <a:buSzPct val="100000"/>
              <a:buFont typeface="Arial" panose="020B0604020202020204" pitchFamily="34" charset="0"/>
              <a:buChar char="•"/>
            </a:pPr>
            <a:r>
              <a:rPr lang="en-GB" sz="2000" dirty="0" smtClean="0">
                <a:solidFill>
                  <a:schemeClr val="dk1"/>
                </a:solidFill>
                <a:latin typeface="Satoshi" pitchFamily="50" charset="0"/>
                <a:ea typeface="Helvetica Neue"/>
                <a:cs typeface="Helvetica Neue"/>
                <a:sym typeface="Helvetica Neue"/>
              </a:rPr>
              <a:t>HR</a:t>
            </a:r>
          </a:p>
          <a:p>
            <a:pPr marL="514350" lvl="0" indent="-342900" algn="l" rtl="0">
              <a:lnSpc>
                <a:spcPct val="100000"/>
              </a:lnSpc>
              <a:spcBef>
                <a:spcPts val="0"/>
              </a:spcBef>
              <a:spcAft>
                <a:spcPts val="0"/>
              </a:spcAft>
              <a:buClr>
                <a:schemeClr val="dk1"/>
              </a:buClr>
              <a:buSzPct val="100000"/>
              <a:buFont typeface="Arial" panose="020B0604020202020204" pitchFamily="34" charset="0"/>
              <a:buChar char="•"/>
            </a:pPr>
            <a:endParaRPr lang="en-GB" sz="2000" dirty="0" smtClean="0">
              <a:solidFill>
                <a:schemeClr val="dk1"/>
              </a:solidFill>
              <a:latin typeface="Satoshi" pitchFamily="50" charset="0"/>
              <a:ea typeface="Helvetica Neue"/>
              <a:cs typeface="Helvetica Neue"/>
              <a:sym typeface="Helvetica Neue"/>
            </a:endParaRPr>
          </a:p>
          <a:p>
            <a:pPr marL="514350" lvl="0" indent="-342900" algn="l" rtl="0">
              <a:lnSpc>
                <a:spcPct val="100000"/>
              </a:lnSpc>
              <a:spcBef>
                <a:spcPts val="0"/>
              </a:spcBef>
              <a:spcAft>
                <a:spcPts val="0"/>
              </a:spcAft>
              <a:buClr>
                <a:schemeClr val="dk1"/>
              </a:buClr>
              <a:buSzPct val="100000"/>
              <a:buFont typeface="Arial" panose="020B0604020202020204" pitchFamily="34" charset="0"/>
              <a:buChar char="•"/>
            </a:pPr>
            <a:r>
              <a:rPr lang="en-GB" sz="2000" dirty="0" smtClean="0">
                <a:solidFill>
                  <a:schemeClr val="dk1"/>
                </a:solidFill>
                <a:latin typeface="Satoshi" pitchFamily="50" charset="0"/>
                <a:ea typeface="Helvetica Neue"/>
                <a:cs typeface="Helvetica Neue"/>
                <a:sym typeface="Helvetica Neue"/>
              </a:rPr>
              <a:t>Union</a:t>
            </a:r>
          </a:p>
          <a:p>
            <a:pPr marL="514350" lvl="0" indent="-342900" algn="l" rtl="0">
              <a:lnSpc>
                <a:spcPct val="100000"/>
              </a:lnSpc>
              <a:spcBef>
                <a:spcPts val="0"/>
              </a:spcBef>
              <a:spcAft>
                <a:spcPts val="0"/>
              </a:spcAft>
              <a:buClr>
                <a:schemeClr val="dk1"/>
              </a:buClr>
              <a:buSzPct val="100000"/>
              <a:buFont typeface="Arial" panose="020B0604020202020204" pitchFamily="34" charset="0"/>
              <a:buChar char="•"/>
            </a:pPr>
            <a:endParaRPr lang="en-GB" sz="2000" dirty="0">
              <a:solidFill>
                <a:schemeClr val="dk1"/>
              </a:solidFill>
              <a:latin typeface="Satoshi" pitchFamily="50" charset="0"/>
              <a:ea typeface="Helvetica Neue"/>
              <a:cs typeface="Helvetica Neue"/>
              <a:sym typeface="Helvetica Neue"/>
            </a:endParaRPr>
          </a:p>
          <a:p>
            <a:pPr marL="514350" lvl="0" indent="-342900" algn="l" rtl="0">
              <a:lnSpc>
                <a:spcPct val="100000"/>
              </a:lnSpc>
              <a:spcBef>
                <a:spcPts val="0"/>
              </a:spcBef>
              <a:spcAft>
                <a:spcPts val="0"/>
              </a:spcAft>
              <a:buClr>
                <a:schemeClr val="dk1"/>
              </a:buClr>
              <a:buSzPct val="100000"/>
              <a:buFont typeface="Arial" panose="020B0604020202020204" pitchFamily="34" charset="0"/>
              <a:buChar char="•"/>
            </a:pPr>
            <a:r>
              <a:rPr lang="en-GB" sz="2000" dirty="0" smtClean="0">
                <a:solidFill>
                  <a:schemeClr val="dk1"/>
                </a:solidFill>
                <a:latin typeface="Satoshi" pitchFamily="50" charset="0"/>
                <a:ea typeface="Helvetica Neue"/>
                <a:cs typeface="Helvetica Neue"/>
                <a:sym typeface="Helvetica Neue"/>
              </a:rPr>
              <a:t>Friends and family</a:t>
            </a:r>
          </a:p>
          <a:p>
            <a:pPr marL="514350" lvl="0" indent="-342900" algn="l" rtl="0">
              <a:lnSpc>
                <a:spcPct val="100000"/>
              </a:lnSpc>
              <a:spcBef>
                <a:spcPts val="0"/>
              </a:spcBef>
              <a:spcAft>
                <a:spcPts val="0"/>
              </a:spcAft>
              <a:buClr>
                <a:schemeClr val="dk1"/>
              </a:buClr>
              <a:buSzPct val="100000"/>
              <a:buFont typeface="Arial" panose="020B0604020202020204" pitchFamily="34" charset="0"/>
              <a:buChar char="•"/>
            </a:pPr>
            <a:endParaRPr lang="en-GB" sz="2000" dirty="0" smtClean="0">
              <a:solidFill>
                <a:schemeClr val="dk1"/>
              </a:solidFill>
              <a:latin typeface="Satoshi" pitchFamily="50" charset="0"/>
              <a:ea typeface="Helvetica Neue"/>
              <a:cs typeface="Helvetica Neue"/>
              <a:sym typeface="Helvetica Neue"/>
            </a:endParaRPr>
          </a:p>
          <a:p>
            <a:pPr marL="514350" lvl="0" indent="-342900" algn="l" rtl="0">
              <a:lnSpc>
                <a:spcPct val="100000"/>
              </a:lnSpc>
              <a:spcBef>
                <a:spcPts val="0"/>
              </a:spcBef>
              <a:spcAft>
                <a:spcPts val="0"/>
              </a:spcAft>
              <a:buClr>
                <a:schemeClr val="dk1"/>
              </a:buClr>
              <a:buSzPct val="100000"/>
              <a:buFont typeface="Arial" panose="020B0604020202020204" pitchFamily="34" charset="0"/>
              <a:buChar char="•"/>
            </a:pPr>
            <a:r>
              <a:rPr lang="en-GB" sz="2000" dirty="0" smtClean="0">
                <a:solidFill>
                  <a:schemeClr val="dk1"/>
                </a:solidFill>
                <a:latin typeface="Satoshi" pitchFamily="50" charset="0"/>
                <a:ea typeface="Helvetica Neue"/>
                <a:cs typeface="Helvetica Neue"/>
                <a:sym typeface="Helvetica Neue"/>
              </a:rPr>
              <a:t>Education Support</a:t>
            </a:r>
            <a:endParaRPr sz="2000" dirty="0">
              <a:solidFill>
                <a:schemeClr val="dk1"/>
              </a:solidFill>
              <a:latin typeface="Satoshi" pitchFamily="50" charset="0"/>
              <a:ea typeface="Helvetica Neue"/>
              <a:cs typeface="Helvetica Neue"/>
              <a:sym typeface="Helvetica Neue"/>
            </a:endParaRPr>
          </a:p>
        </p:txBody>
      </p:sp>
    </p:spTree>
    <p:extLst>
      <p:ext uri="{BB962C8B-B14F-4D97-AF65-F5344CB8AC3E}">
        <p14:creationId xmlns:p14="http://schemas.microsoft.com/office/powerpoint/2010/main" val="38506578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1000" tmFilter="0, 0; .2, .5; .8, .5; 1, 0"/>
                                        <p:tgtEl>
                                          <p:spTgt spid="11">
                                            <p:txEl>
                                              <p:pRg st="0" end="0"/>
                                            </p:txEl>
                                          </p:spTgt>
                                        </p:tgtEl>
                                      </p:cBhvr>
                                    </p:animEffect>
                                    <p:animScale>
                                      <p:cBhvr>
                                        <p:cTn id="7" dur="500" autoRev="1" fill="hold"/>
                                        <p:tgtEl>
                                          <p:spTgt spid="11">
                                            <p:txEl>
                                              <p:pRg st="0" end="0"/>
                                            </p:txEl>
                                          </p:spTgt>
                                        </p:tgtEl>
                                      </p:cBhvr>
                                      <p:by x="105000" y="105000"/>
                                    </p:animScale>
                                  </p:childTnLst>
                                </p:cTn>
                              </p:par>
                              <p:par>
                                <p:cTn id="8" presetID="26" presetClass="emph" presetSubtype="0" fill="hold" nodeType="withEffect">
                                  <p:stCondLst>
                                    <p:cond delay="0"/>
                                  </p:stCondLst>
                                  <p:childTnLst>
                                    <p:animEffect transition="out" filter="fade">
                                      <p:cBhvr>
                                        <p:cTn id="9" dur="1000" tmFilter="0, 0; .2, .5; .8, .5; 1, 0"/>
                                        <p:tgtEl>
                                          <p:spTgt spid="11">
                                            <p:txEl>
                                              <p:pRg st="1" end="1"/>
                                            </p:txEl>
                                          </p:spTgt>
                                        </p:tgtEl>
                                      </p:cBhvr>
                                    </p:animEffect>
                                    <p:animScale>
                                      <p:cBhvr>
                                        <p:cTn id="10" dur="500" autoRev="1" fill="hold"/>
                                        <p:tgtEl>
                                          <p:spTgt spid="11">
                                            <p:txEl>
                                              <p:pRg st="1" end="1"/>
                                            </p:txEl>
                                          </p:spTgt>
                                        </p:tgtEl>
                                      </p:cBhvr>
                                      <p:by x="105000" y="105000"/>
                                    </p:animScale>
                                  </p:childTnLst>
                                </p:cTn>
                              </p:par>
                              <p:par>
                                <p:cTn id="11" presetID="26" presetClass="emph" presetSubtype="0" fill="hold" nodeType="withEffect">
                                  <p:stCondLst>
                                    <p:cond delay="0"/>
                                  </p:stCondLst>
                                  <p:childTnLst>
                                    <p:animEffect transition="out" filter="fade">
                                      <p:cBhvr>
                                        <p:cTn id="12" dur="1000" tmFilter="0, 0; .2, .5; .8, .5; 1, 0"/>
                                        <p:tgtEl>
                                          <p:spTgt spid="11">
                                            <p:txEl>
                                              <p:pRg st="2" end="2"/>
                                            </p:txEl>
                                          </p:spTgt>
                                        </p:tgtEl>
                                      </p:cBhvr>
                                    </p:animEffect>
                                    <p:animScale>
                                      <p:cBhvr>
                                        <p:cTn id="13" dur="500" autoRev="1" fill="hold"/>
                                        <p:tgtEl>
                                          <p:spTgt spid="11">
                                            <p:txEl>
                                              <p:pRg st="2" end="2"/>
                                            </p:txEl>
                                          </p:spTgt>
                                        </p:tgtEl>
                                      </p:cBhvr>
                                      <p:by x="105000" y="105000"/>
                                    </p:animScale>
                                  </p:childTnLst>
                                </p:cTn>
                              </p:par>
                            </p:childTnLst>
                          </p:cTn>
                        </p:par>
                      </p:childTnLst>
                    </p:cTn>
                  </p:par>
                  <p:par>
                    <p:cTn id="14" fill="hold">
                      <p:stCondLst>
                        <p:cond delay="indefinite"/>
                      </p:stCondLst>
                      <p:childTnLst>
                        <p:par>
                          <p:cTn id="15" fill="hold">
                            <p:stCondLst>
                              <p:cond delay="0"/>
                            </p:stCondLst>
                            <p:childTnLst>
                              <p:par>
                                <p:cTn id="16" presetID="26" presetClass="emph" presetSubtype="0" fill="hold" nodeType="clickEffect">
                                  <p:stCondLst>
                                    <p:cond delay="0"/>
                                  </p:stCondLst>
                                  <p:childTnLst>
                                    <p:animEffect transition="out" filter="fade">
                                      <p:cBhvr>
                                        <p:cTn id="17" dur="1000" tmFilter="0, 0; .2, .5; .8, .5; 1, 0"/>
                                        <p:tgtEl>
                                          <p:spTgt spid="11">
                                            <p:txEl>
                                              <p:pRg st="4" end="4"/>
                                            </p:txEl>
                                          </p:spTgt>
                                        </p:tgtEl>
                                      </p:cBhvr>
                                    </p:animEffect>
                                    <p:animScale>
                                      <p:cBhvr>
                                        <p:cTn id="18" dur="500" autoRev="1" fill="hold"/>
                                        <p:tgtEl>
                                          <p:spTgt spid="11">
                                            <p:txEl>
                                              <p:pRg st="4" end="4"/>
                                            </p:txEl>
                                          </p:spTgt>
                                        </p:tgtEl>
                                      </p:cBhvr>
                                      <p:by x="105000" y="105000"/>
                                    </p:animScale>
                                  </p:childTnLst>
                                </p:cTn>
                              </p:par>
                            </p:childTnLst>
                          </p:cTn>
                        </p:par>
                      </p:childTnLst>
                    </p:cTn>
                  </p:par>
                  <p:par>
                    <p:cTn id="19" fill="hold">
                      <p:stCondLst>
                        <p:cond delay="indefinite"/>
                      </p:stCondLst>
                      <p:childTnLst>
                        <p:par>
                          <p:cTn id="20" fill="hold">
                            <p:stCondLst>
                              <p:cond delay="0"/>
                            </p:stCondLst>
                            <p:childTnLst>
                              <p:par>
                                <p:cTn id="21" presetID="26" presetClass="emph" presetSubtype="0" fill="hold" nodeType="clickEffect">
                                  <p:stCondLst>
                                    <p:cond delay="0"/>
                                  </p:stCondLst>
                                  <p:childTnLst>
                                    <p:animEffect transition="out" filter="fade">
                                      <p:cBhvr>
                                        <p:cTn id="22" dur="1000" tmFilter="0, 0; .2, .5; .8, .5; 1, 0"/>
                                        <p:tgtEl>
                                          <p:spTgt spid="11">
                                            <p:txEl>
                                              <p:pRg st="6" end="6"/>
                                            </p:txEl>
                                          </p:spTgt>
                                        </p:tgtEl>
                                      </p:cBhvr>
                                    </p:animEffect>
                                    <p:animScale>
                                      <p:cBhvr>
                                        <p:cTn id="23" dur="500" autoRev="1" fill="hold"/>
                                        <p:tgtEl>
                                          <p:spTgt spid="11">
                                            <p:txEl>
                                              <p:pRg st="6" end="6"/>
                                            </p:txEl>
                                          </p:spTgt>
                                        </p:tgtEl>
                                      </p:cBhvr>
                                      <p:by x="105000" y="105000"/>
                                    </p:animScale>
                                  </p:childTnLst>
                                </p:cTn>
                              </p:par>
                            </p:childTnLst>
                          </p:cTn>
                        </p:par>
                      </p:childTnLst>
                    </p:cTn>
                  </p:par>
                  <p:par>
                    <p:cTn id="24" fill="hold">
                      <p:stCondLst>
                        <p:cond delay="indefinite"/>
                      </p:stCondLst>
                      <p:childTnLst>
                        <p:par>
                          <p:cTn id="25" fill="hold">
                            <p:stCondLst>
                              <p:cond delay="0"/>
                            </p:stCondLst>
                            <p:childTnLst>
                              <p:par>
                                <p:cTn id="26" presetID="26" presetClass="emph" presetSubtype="0" fill="hold" nodeType="clickEffect">
                                  <p:stCondLst>
                                    <p:cond delay="0"/>
                                  </p:stCondLst>
                                  <p:childTnLst>
                                    <p:animEffect transition="out" filter="fade">
                                      <p:cBhvr>
                                        <p:cTn id="27" dur="1000" tmFilter="0, 0; .2, .5; .8, .5; 1, 0"/>
                                        <p:tgtEl>
                                          <p:spTgt spid="11">
                                            <p:txEl>
                                              <p:pRg st="8" end="8"/>
                                            </p:txEl>
                                          </p:spTgt>
                                        </p:tgtEl>
                                      </p:cBhvr>
                                    </p:animEffect>
                                    <p:animScale>
                                      <p:cBhvr>
                                        <p:cTn id="28" dur="500" autoRev="1" fill="hold"/>
                                        <p:tgtEl>
                                          <p:spTgt spid="11">
                                            <p:txEl>
                                              <p:pRg st="8" end="8"/>
                                            </p:txEl>
                                          </p:spTgt>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pic>
        <p:nvPicPr>
          <p:cNvPr id="5" name="Google Shape;108;p19"/>
          <p:cNvPicPr preferRelativeResize="0"/>
          <p:nvPr/>
        </p:nvPicPr>
        <p:blipFill>
          <a:blip r:embed="rId3">
            <a:alphaModFix/>
          </a:blip>
          <a:stretch>
            <a:fillRect/>
          </a:stretch>
        </p:blipFill>
        <p:spPr>
          <a:xfrm>
            <a:off x="1329235" y="4591222"/>
            <a:ext cx="2658912" cy="1454341"/>
          </a:xfrm>
          <a:prstGeom prst="rect">
            <a:avLst/>
          </a:prstGeom>
          <a:noFill/>
          <a:ln>
            <a:noFill/>
          </a:ln>
        </p:spPr>
      </p:pic>
      <p:pic>
        <p:nvPicPr>
          <p:cNvPr id="6" name="Google Shape;107;p19"/>
          <p:cNvPicPr preferRelativeResize="0"/>
          <p:nvPr/>
        </p:nvPicPr>
        <p:blipFill rotWithShape="1">
          <a:blip r:embed="rId4">
            <a:alphaModFix/>
          </a:blip>
          <a:srcRect/>
          <a:stretch/>
        </p:blipFill>
        <p:spPr>
          <a:xfrm>
            <a:off x="4621287" y="4591221"/>
            <a:ext cx="2957504" cy="1833963"/>
          </a:xfrm>
          <a:prstGeom prst="rect">
            <a:avLst/>
          </a:prstGeom>
          <a:noFill/>
          <a:ln>
            <a:noFill/>
          </a:ln>
        </p:spPr>
      </p:pic>
      <p:pic>
        <p:nvPicPr>
          <p:cNvPr id="7" name="Google Shape;112;p19"/>
          <p:cNvPicPr preferRelativeResize="0"/>
          <p:nvPr/>
        </p:nvPicPr>
        <p:blipFill rotWithShape="1">
          <a:blip r:embed="rId5">
            <a:alphaModFix/>
          </a:blip>
          <a:srcRect/>
          <a:stretch/>
        </p:blipFill>
        <p:spPr>
          <a:xfrm>
            <a:off x="8211933" y="4591221"/>
            <a:ext cx="2870596" cy="1833963"/>
          </a:xfrm>
          <a:prstGeom prst="rect">
            <a:avLst/>
          </a:prstGeom>
          <a:noFill/>
          <a:ln>
            <a:noFill/>
          </a:ln>
        </p:spPr>
      </p:pic>
      <p:sp>
        <p:nvSpPr>
          <p:cNvPr id="8" name="Google Shape;109;p19"/>
          <p:cNvSpPr txBox="1"/>
          <p:nvPr/>
        </p:nvSpPr>
        <p:spPr>
          <a:xfrm>
            <a:off x="1329236" y="4816504"/>
            <a:ext cx="2658913" cy="805200"/>
          </a:xfrm>
          <a:prstGeom prst="rect">
            <a:avLst/>
          </a:prstGeom>
          <a:noFill/>
          <a:ln>
            <a:noFill/>
          </a:ln>
        </p:spPr>
        <p:txBody>
          <a:bodyPr spcFirstLastPara="1" wrap="square" lIns="121900" tIns="121900" rIns="121900" bIns="121900" anchor="t" anchorCtr="0">
            <a:noAutofit/>
          </a:bodyPr>
          <a:lstStyle/>
          <a:p>
            <a:pPr algn="ctr">
              <a:lnSpc>
                <a:spcPct val="85000"/>
              </a:lnSpc>
            </a:pPr>
            <a:r>
              <a:rPr lang="en" sz="4000" dirty="0" smtClean="0">
                <a:solidFill>
                  <a:schemeClr val="dk1"/>
                </a:solidFill>
                <a:latin typeface="Satoshi" pitchFamily="50" charset="0"/>
                <a:ea typeface="Helvetica Neue"/>
                <a:cs typeface="Helvetica Neue"/>
                <a:sym typeface="Helvetica Neue"/>
              </a:rPr>
              <a:t>150 years </a:t>
            </a:r>
            <a:r>
              <a:rPr lang="en" sz="2400" dirty="0" smtClean="0">
                <a:solidFill>
                  <a:schemeClr val="dk1"/>
                </a:solidFill>
                <a:latin typeface="Satoshi" pitchFamily="50" charset="0"/>
                <a:ea typeface="Helvetica Neue"/>
                <a:cs typeface="Helvetica Neue"/>
                <a:sym typeface="Helvetica Neue"/>
              </a:rPr>
              <a:t>working in education</a:t>
            </a:r>
            <a:endParaRPr sz="2400" dirty="0">
              <a:solidFill>
                <a:schemeClr val="dk1"/>
              </a:solidFill>
              <a:latin typeface="Satoshi" pitchFamily="50" charset="0"/>
              <a:ea typeface="Helvetica Neue"/>
              <a:cs typeface="Helvetica Neue"/>
              <a:sym typeface="Helvetica Neue"/>
            </a:endParaRPr>
          </a:p>
        </p:txBody>
      </p:sp>
      <p:sp>
        <p:nvSpPr>
          <p:cNvPr id="9" name="Google Shape;109;p19"/>
          <p:cNvSpPr txBox="1"/>
          <p:nvPr/>
        </p:nvSpPr>
        <p:spPr>
          <a:xfrm>
            <a:off x="8318247" y="4975099"/>
            <a:ext cx="2438400" cy="805200"/>
          </a:xfrm>
          <a:prstGeom prst="rect">
            <a:avLst/>
          </a:prstGeom>
          <a:noFill/>
          <a:ln>
            <a:noFill/>
          </a:ln>
        </p:spPr>
        <p:txBody>
          <a:bodyPr spcFirstLastPara="1" wrap="square" lIns="121900" tIns="121900" rIns="121900" bIns="121900" anchor="t" anchorCtr="0">
            <a:noAutofit/>
          </a:bodyPr>
          <a:lstStyle/>
          <a:p>
            <a:pPr lvl="0" algn="ctr">
              <a:lnSpc>
                <a:spcPct val="85000"/>
              </a:lnSpc>
            </a:pPr>
            <a:endParaRPr sz="2400" dirty="0">
              <a:solidFill>
                <a:schemeClr val="dk1"/>
              </a:solidFill>
              <a:latin typeface="Satoshi" pitchFamily="50" charset="0"/>
              <a:ea typeface="Helvetica Neue"/>
              <a:cs typeface="Helvetica Neue"/>
              <a:sym typeface="Helvetica Neue"/>
            </a:endParaRPr>
          </a:p>
        </p:txBody>
      </p:sp>
      <p:sp>
        <p:nvSpPr>
          <p:cNvPr id="10" name="Google Shape;109;p19"/>
          <p:cNvSpPr txBox="1"/>
          <p:nvPr/>
        </p:nvSpPr>
        <p:spPr>
          <a:xfrm>
            <a:off x="4880839" y="4975099"/>
            <a:ext cx="2438400" cy="805200"/>
          </a:xfrm>
          <a:prstGeom prst="rect">
            <a:avLst/>
          </a:prstGeom>
          <a:noFill/>
          <a:ln>
            <a:noFill/>
          </a:ln>
        </p:spPr>
        <p:txBody>
          <a:bodyPr spcFirstLastPara="1" wrap="square" lIns="121900" tIns="121900" rIns="121900" bIns="121900" anchor="t" anchorCtr="0">
            <a:noAutofit/>
          </a:bodyPr>
          <a:lstStyle/>
          <a:p>
            <a:pPr lvl="0" algn="ctr">
              <a:lnSpc>
                <a:spcPct val="85000"/>
              </a:lnSpc>
            </a:pPr>
            <a:r>
              <a:rPr lang="en" sz="4000" dirty="0">
                <a:solidFill>
                  <a:schemeClr val="dk1"/>
                </a:solidFill>
                <a:latin typeface="Satoshi" pitchFamily="50" charset="0"/>
                <a:ea typeface="Helvetica Neue"/>
                <a:cs typeface="Helvetica Neue"/>
                <a:sym typeface="Helvetica Neue"/>
              </a:rPr>
              <a:t>4,178</a:t>
            </a:r>
            <a:r>
              <a:rPr lang="en" sz="4267" dirty="0">
                <a:solidFill>
                  <a:schemeClr val="dk1"/>
                </a:solidFill>
                <a:latin typeface="Satoshi" pitchFamily="50" charset="0"/>
                <a:ea typeface="Helvetica Neue"/>
                <a:cs typeface="Helvetica Neue"/>
                <a:sym typeface="Helvetica Neue"/>
              </a:rPr>
              <a:t/>
            </a:r>
            <a:br>
              <a:rPr lang="en" sz="4267" dirty="0">
                <a:solidFill>
                  <a:schemeClr val="dk1"/>
                </a:solidFill>
                <a:latin typeface="Satoshi" pitchFamily="50" charset="0"/>
                <a:ea typeface="Helvetica Neue"/>
                <a:cs typeface="Helvetica Neue"/>
                <a:sym typeface="Helvetica Neue"/>
              </a:rPr>
            </a:br>
            <a:r>
              <a:rPr lang="en" sz="2400" dirty="0">
                <a:solidFill>
                  <a:schemeClr val="dk1"/>
                </a:solidFill>
                <a:latin typeface="Satoshi" pitchFamily="50" charset="0"/>
                <a:ea typeface="Helvetica Neue"/>
                <a:cs typeface="Helvetica Neue"/>
                <a:sym typeface="Helvetica Neue"/>
              </a:rPr>
              <a:t>people </a:t>
            </a:r>
            <a:r>
              <a:rPr lang="en" sz="2400" dirty="0" smtClean="0">
                <a:solidFill>
                  <a:schemeClr val="dk1"/>
                </a:solidFill>
                <a:latin typeface="Satoshi" pitchFamily="50" charset="0"/>
                <a:ea typeface="Helvetica Neue"/>
                <a:cs typeface="Helvetica Neue"/>
                <a:sym typeface="Helvetica Neue"/>
              </a:rPr>
              <a:t>supported </a:t>
            </a:r>
            <a:r>
              <a:rPr lang="en" sz="2400" dirty="0">
                <a:solidFill>
                  <a:schemeClr val="dk1"/>
                </a:solidFill>
                <a:latin typeface="Satoshi" pitchFamily="50" charset="0"/>
                <a:ea typeface="Helvetica Neue"/>
                <a:cs typeface="Helvetica Neue"/>
                <a:sym typeface="Helvetica Neue"/>
              </a:rPr>
              <a:t>by our helpline </a:t>
            </a:r>
            <a:endParaRPr sz="2400" dirty="0">
              <a:solidFill>
                <a:schemeClr val="dk1"/>
              </a:solidFill>
              <a:latin typeface="Satoshi" pitchFamily="50" charset="0"/>
              <a:ea typeface="Helvetica Neue"/>
              <a:cs typeface="Helvetica Neue"/>
              <a:sym typeface="Helvetica Neue"/>
            </a:endParaRPr>
          </a:p>
        </p:txBody>
      </p:sp>
      <p:pic>
        <p:nvPicPr>
          <p:cNvPr id="3" name="Picture 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772499" y="708968"/>
            <a:ext cx="8655084" cy="3728481"/>
          </a:xfrm>
          <a:prstGeom prst="rect">
            <a:avLst/>
          </a:prstGeom>
        </p:spPr>
      </p:pic>
      <p:sp>
        <p:nvSpPr>
          <p:cNvPr id="11" name="Google Shape;109;p19"/>
          <p:cNvSpPr txBox="1"/>
          <p:nvPr/>
        </p:nvSpPr>
        <p:spPr>
          <a:xfrm>
            <a:off x="8424561" y="4975099"/>
            <a:ext cx="2438400" cy="805200"/>
          </a:xfrm>
          <a:prstGeom prst="rect">
            <a:avLst/>
          </a:prstGeom>
          <a:noFill/>
          <a:ln>
            <a:noFill/>
          </a:ln>
        </p:spPr>
        <p:txBody>
          <a:bodyPr spcFirstLastPara="1" wrap="square" lIns="121900" tIns="121900" rIns="121900" bIns="121900" anchor="t" anchorCtr="0">
            <a:noAutofit/>
          </a:bodyPr>
          <a:lstStyle/>
          <a:p>
            <a:pPr lvl="0" algn="ctr">
              <a:lnSpc>
                <a:spcPct val="85000"/>
              </a:lnSpc>
            </a:pPr>
            <a:r>
              <a:rPr lang="en" sz="4000" dirty="0">
                <a:solidFill>
                  <a:schemeClr val="dk1"/>
                </a:solidFill>
                <a:latin typeface="Satoshi" pitchFamily="50" charset="0"/>
                <a:ea typeface="Helvetica Neue"/>
                <a:cs typeface="Helvetica Neue"/>
                <a:sym typeface="Helvetica Neue"/>
              </a:rPr>
              <a:t>564</a:t>
            </a:r>
            <a:r>
              <a:rPr lang="en" sz="4267" dirty="0">
                <a:solidFill>
                  <a:schemeClr val="dk1"/>
                </a:solidFill>
                <a:latin typeface="Satoshi" pitchFamily="50" charset="0"/>
                <a:ea typeface="Helvetica Neue"/>
                <a:cs typeface="Helvetica Neue"/>
                <a:sym typeface="Helvetica Neue"/>
              </a:rPr>
              <a:t/>
            </a:r>
            <a:br>
              <a:rPr lang="en" sz="4267" dirty="0">
                <a:solidFill>
                  <a:schemeClr val="dk1"/>
                </a:solidFill>
                <a:latin typeface="Satoshi" pitchFamily="50" charset="0"/>
                <a:ea typeface="Helvetica Neue"/>
                <a:cs typeface="Helvetica Neue"/>
                <a:sym typeface="Helvetica Neue"/>
              </a:rPr>
            </a:br>
            <a:r>
              <a:rPr lang="en" sz="2400" dirty="0">
                <a:solidFill>
                  <a:schemeClr val="dk1"/>
                </a:solidFill>
                <a:latin typeface="Satoshi" pitchFamily="50" charset="0"/>
                <a:ea typeface="Helvetica Neue"/>
                <a:cs typeface="Helvetica Neue"/>
                <a:sym typeface="Helvetica Neue"/>
              </a:rPr>
              <a:t>grants awarded </a:t>
            </a:r>
            <a:endParaRPr sz="2400" dirty="0">
              <a:solidFill>
                <a:schemeClr val="dk1"/>
              </a:solidFill>
              <a:latin typeface="Satoshi" pitchFamily="50" charset="0"/>
              <a:ea typeface="Helvetica Neue"/>
              <a:cs typeface="Helvetica Neue"/>
              <a:sym typeface="Helvetica Neue"/>
            </a:endParaRPr>
          </a:p>
        </p:txBody>
      </p:sp>
    </p:spTree>
    <p:extLst>
      <p:ext uri="{BB962C8B-B14F-4D97-AF65-F5344CB8AC3E}">
        <p14:creationId xmlns:p14="http://schemas.microsoft.com/office/powerpoint/2010/main" val="670674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P spid="1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oogle Shape;178;p28"/>
          <p:cNvPicPr preferRelativeResize="0"/>
          <p:nvPr/>
        </p:nvPicPr>
        <p:blipFill rotWithShape="1">
          <a:blip r:embed="rId3">
            <a:alphaModFix/>
          </a:blip>
          <a:srcRect b="10"/>
          <a:stretch/>
        </p:blipFill>
        <p:spPr>
          <a:xfrm>
            <a:off x="2880203" y="1121121"/>
            <a:ext cx="1389875" cy="295440"/>
          </a:xfrm>
          <a:prstGeom prst="rect">
            <a:avLst/>
          </a:prstGeom>
          <a:noFill/>
          <a:ln>
            <a:noFill/>
          </a:ln>
        </p:spPr>
      </p:pic>
      <p:sp>
        <p:nvSpPr>
          <p:cNvPr id="2" name="Google Shape;179;p28"/>
          <p:cNvSpPr txBox="1"/>
          <p:nvPr/>
        </p:nvSpPr>
        <p:spPr>
          <a:xfrm>
            <a:off x="446843" y="452183"/>
            <a:ext cx="3937020" cy="839380"/>
          </a:xfrm>
          <a:prstGeom prst="rect">
            <a:avLst/>
          </a:prstGeom>
          <a:noFill/>
          <a:ln>
            <a:noFill/>
          </a:ln>
        </p:spPr>
        <p:txBody>
          <a:bodyPr spcFirstLastPara="1" wrap="square" lIns="121900" tIns="121900" rIns="121900" bIns="121900" anchor="t" anchorCtr="0">
            <a:noAutofit/>
          </a:bodyPr>
          <a:lstStyle/>
          <a:p>
            <a:r>
              <a:rPr lang="en-GB" sz="4800" dirty="0">
                <a:solidFill>
                  <a:schemeClr val="dk1"/>
                </a:solidFill>
                <a:latin typeface="Satoshi" pitchFamily="50" charset="0"/>
                <a:ea typeface="Helvetica Neue"/>
                <a:cs typeface="Helvetica Neue"/>
                <a:sym typeface="Helvetica Neue"/>
              </a:rPr>
              <a:t>How we work</a:t>
            </a:r>
            <a:endParaRPr sz="4800" dirty="0">
              <a:solidFill>
                <a:schemeClr val="dk1"/>
              </a:solidFill>
              <a:latin typeface="Satoshi" pitchFamily="50" charset="0"/>
              <a:ea typeface="Helvetica Neue"/>
              <a:cs typeface="Helvetica Neue"/>
              <a:sym typeface="Helvetica Neue"/>
            </a:endParaRPr>
          </a:p>
        </p:txBody>
      </p:sp>
      <p:cxnSp>
        <p:nvCxnSpPr>
          <p:cNvPr id="4" name="Straight Arrow Connector 3">
            <a:extLst>
              <a:ext uri="{FF2B5EF4-FFF2-40B4-BE49-F238E27FC236}">
                <a16:creationId xmlns:a16="http://schemas.microsoft.com/office/drawing/2014/main" id="{EA3FA76B-8EF1-1C62-7EB1-532C00672357}"/>
              </a:ext>
            </a:extLst>
          </p:cNvPr>
          <p:cNvCxnSpPr>
            <a:cxnSpLocks/>
          </p:cNvCxnSpPr>
          <p:nvPr/>
        </p:nvCxnSpPr>
        <p:spPr>
          <a:xfrm>
            <a:off x="6692901" y="1247554"/>
            <a:ext cx="2918932" cy="4026196"/>
          </a:xfrm>
          <a:prstGeom prst="straightConnector1">
            <a:avLst/>
          </a:prstGeom>
          <a:ln w="25400" cap="rnd">
            <a:solidFill>
              <a:srgbClr val="0047BB"/>
            </a:solidFill>
            <a:prstDash val="sysDot"/>
            <a:headEnd type="none" w="lg" len="lg"/>
            <a:tailEnd type="none" w="lg" len="lg"/>
          </a:ln>
        </p:spPr>
        <p:style>
          <a:lnRef idx="1">
            <a:schemeClr val="accent1"/>
          </a:lnRef>
          <a:fillRef idx="0">
            <a:schemeClr val="accent1"/>
          </a:fillRef>
          <a:effectRef idx="0">
            <a:schemeClr val="accent1"/>
          </a:effectRef>
          <a:fontRef idx="minor">
            <a:schemeClr val="tx1"/>
          </a:fontRef>
        </p:style>
      </p:cxnSp>
      <p:cxnSp>
        <p:nvCxnSpPr>
          <p:cNvPr id="5" name="Straight Arrow Connector 4">
            <a:extLst>
              <a:ext uri="{FF2B5EF4-FFF2-40B4-BE49-F238E27FC236}">
                <a16:creationId xmlns:a16="http://schemas.microsoft.com/office/drawing/2014/main" id="{5B88E648-9914-875F-4B6D-3CC5D0D6F078}"/>
              </a:ext>
            </a:extLst>
          </p:cNvPr>
          <p:cNvCxnSpPr>
            <a:cxnSpLocks/>
          </p:cNvCxnSpPr>
          <p:nvPr/>
        </p:nvCxnSpPr>
        <p:spPr>
          <a:xfrm>
            <a:off x="3407701" y="4536909"/>
            <a:ext cx="5736299" cy="1048729"/>
          </a:xfrm>
          <a:prstGeom prst="straightConnector1">
            <a:avLst/>
          </a:prstGeom>
          <a:ln w="25400" cap="rnd">
            <a:solidFill>
              <a:srgbClr val="0047BB"/>
            </a:solidFill>
            <a:prstDash val="sysDot"/>
            <a:headEnd type="none" w="lg" len="lg"/>
            <a:tailEnd type="none" w="lg" len="lg"/>
          </a:ln>
        </p:spPr>
        <p:style>
          <a:lnRef idx="1">
            <a:schemeClr val="accent1"/>
          </a:lnRef>
          <a:fillRef idx="0">
            <a:schemeClr val="accent1"/>
          </a:fillRef>
          <a:effectRef idx="0">
            <a:schemeClr val="accent1"/>
          </a:effectRef>
          <a:fontRef idx="minor">
            <a:schemeClr val="tx1"/>
          </a:fontRef>
        </p:style>
      </p:cxnSp>
      <p:cxnSp>
        <p:nvCxnSpPr>
          <p:cNvPr id="6" name="Straight Arrow Connector 5">
            <a:extLst>
              <a:ext uri="{FF2B5EF4-FFF2-40B4-BE49-F238E27FC236}">
                <a16:creationId xmlns:a16="http://schemas.microsoft.com/office/drawing/2014/main" id="{F15EEACC-50E1-D3B8-F5A7-A7314D409888}"/>
              </a:ext>
            </a:extLst>
          </p:cNvPr>
          <p:cNvCxnSpPr>
            <a:cxnSpLocks/>
          </p:cNvCxnSpPr>
          <p:nvPr/>
        </p:nvCxnSpPr>
        <p:spPr>
          <a:xfrm flipV="1">
            <a:off x="2495453" y="1054101"/>
            <a:ext cx="3600548" cy="2849231"/>
          </a:xfrm>
          <a:prstGeom prst="straightConnector1">
            <a:avLst/>
          </a:prstGeom>
          <a:ln w="25400" cap="rnd">
            <a:solidFill>
              <a:srgbClr val="0047BB"/>
            </a:solidFill>
            <a:prstDash val="sysDot"/>
            <a:headEnd type="none" w="lg" len="lg"/>
            <a:tailEnd type="none" w="lg" len="lg"/>
          </a:ln>
        </p:spPr>
        <p:style>
          <a:lnRef idx="1">
            <a:schemeClr val="accent1"/>
          </a:lnRef>
          <a:fillRef idx="0">
            <a:schemeClr val="accent1"/>
          </a:fillRef>
          <a:effectRef idx="0">
            <a:schemeClr val="accent1"/>
          </a:effectRef>
          <a:fontRef idx="minor">
            <a:schemeClr val="tx1"/>
          </a:fontRef>
        </p:style>
      </p:cxnSp>
      <p:pic>
        <p:nvPicPr>
          <p:cNvPr id="19" name="Picture 1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06307" y="452183"/>
            <a:ext cx="2763760" cy="1991532"/>
          </a:xfrm>
          <a:prstGeom prst="rect">
            <a:avLst/>
          </a:prstGeom>
        </p:spPr>
      </p:pic>
      <p:pic>
        <p:nvPicPr>
          <p:cNvPr id="20" name="Picture 1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05439" y="3155183"/>
            <a:ext cx="2755631" cy="1991532"/>
          </a:xfrm>
          <a:prstGeom prst="rect">
            <a:avLst/>
          </a:prstGeom>
        </p:spPr>
      </p:pic>
      <p:pic>
        <p:nvPicPr>
          <p:cNvPr id="21" name="Picture 2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229952" y="4353502"/>
            <a:ext cx="2763760" cy="1991532"/>
          </a:xfrm>
          <a:prstGeom prst="rect">
            <a:avLst/>
          </a:prstGeom>
        </p:spPr>
      </p:pic>
    </p:spTree>
    <p:extLst>
      <p:ext uri="{BB962C8B-B14F-4D97-AF65-F5344CB8AC3E}">
        <p14:creationId xmlns:p14="http://schemas.microsoft.com/office/powerpoint/2010/main" val="5772199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oogle Shape;178;p28"/>
          <p:cNvPicPr preferRelativeResize="0"/>
          <p:nvPr/>
        </p:nvPicPr>
        <p:blipFill rotWithShape="1">
          <a:blip r:embed="rId3">
            <a:alphaModFix/>
          </a:blip>
          <a:srcRect b="10"/>
          <a:stretch/>
        </p:blipFill>
        <p:spPr>
          <a:xfrm>
            <a:off x="2880203" y="1121121"/>
            <a:ext cx="1389875" cy="295440"/>
          </a:xfrm>
          <a:prstGeom prst="rect">
            <a:avLst/>
          </a:prstGeom>
          <a:noFill/>
          <a:ln>
            <a:noFill/>
          </a:ln>
        </p:spPr>
      </p:pic>
      <p:sp>
        <p:nvSpPr>
          <p:cNvPr id="2" name="Google Shape;179;p28"/>
          <p:cNvSpPr txBox="1"/>
          <p:nvPr/>
        </p:nvSpPr>
        <p:spPr>
          <a:xfrm>
            <a:off x="446843" y="452183"/>
            <a:ext cx="3937020" cy="839380"/>
          </a:xfrm>
          <a:prstGeom prst="rect">
            <a:avLst/>
          </a:prstGeom>
          <a:noFill/>
          <a:ln>
            <a:noFill/>
          </a:ln>
        </p:spPr>
        <p:txBody>
          <a:bodyPr spcFirstLastPara="1" wrap="square" lIns="121900" tIns="121900" rIns="121900" bIns="121900" anchor="t" anchorCtr="0">
            <a:noAutofit/>
          </a:bodyPr>
          <a:lstStyle/>
          <a:p>
            <a:r>
              <a:rPr lang="en-GB" sz="4800" dirty="0">
                <a:solidFill>
                  <a:schemeClr val="dk1"/>
                </a:solidFill>
                <a:latin typeface="Satoshi" pitchFamily="50" charset="0"/>
                <a:ea typeface="Helvetica Neue"/>
                <a:cs typeface="Helvetica Neue"/>
                <a:sym typeface="Helvetica Neue"/>
              </a:rPr>
              <a:t>How we work</a:t>
            </a:r>
            <a:endParaRPr sz="4800" dirty="0">
              <a:solidFill>
                <a:schemeClr val="dk1"/>
              </a:solidFill>
              <a:latin typeface="Satoshi" pitchFamily="50" charset="0"/>
              <a:ea typeface="Helvetica Neue"/>
              <a:cs typeface="Helvetica Neue"/>
              <a:sym typeface="Helvetica Neue"/>
            </a:endParaRPr>
          </a:p>
        </p:txBody>
      </p:sp>
      <p:cxnSp>
        <p:nvCxnSpPr>
          <p:cNvPr id="4" name="Straight Arrow Connector 3">
            <a:extLst>
              <a:ext uri="{FF2B5EF4-FFF2-40B4-BE49-F238E27FC236}">
                <a16:creationId xmlns:a16="http://schemas.microsoft.com/office/drawing/2014/main" id="{EA3FA76B-8EF1-1C62-7EB1-532C00672357}"/>
              </a:ext>
            </a:extLst>
          </p:cNvPr>
          <p:cNvCxnSpPr>
            <a:cxnSpLocks/>
          </p:cNvCxnSpPr>
          <p:nvPr/>
        </p:nvCxnSpPr>
        <p:spPr>
          <a:xfrm>
            <a:off x="6692901" y="1247554"/>
            <a:ext cx="2918932" cy="4026196"/>
          </a:xfrm>
          <a:prstGeom prst="straightConnector1">
            <a:avLst/>
          </a:prstGeom>
          <a:ln w="25400" cap="rnd">
            <a:solidFill>
              <a:srgbClr val="0047BB"/>
            </a:solidFill>
            <a:prstDash val="sysDot"/>
            <a:headEnd type="none" w="lg" len="lg"/>
            <a:tailEnd type="none" w="lg" len="lg"/>
          </a:ln>
        </p:spPr>
        <p:style>
          <a:lnRef idx="1">
            <a:schemeClr val="accent1"/>
          </a:lnRef>
          <a:fillRef idx="0">
            <a:schemeClr val="accent1"/>
          </a:fillRef>
          <a:effectRef idx="0">
            <a:schemeClr val="accent1"/>
          </a:effectRef>
          <a:fontRef idx="minor">
            <a:schemeClr val="tx1"/>
          </a:fontRef>
        </p:style>
      </p:cxnSp>
      <p:cxnSp>
        <p:nvCxnSpPr>
          <p:cNvPr id="5" name="Straight Arrow Connector 4">
            <a:extLst>
              <a:ext uri="{FF2B5EF4-FFF2-40B4-BE49-F238E27FC236}">
                <a16:creationId xmlns:a16="http://schemas.microsoft.com/office/drawing/2014/main" id="{5B88E648-9914-875F-4B6D-3CC5D0D6F078}"/>
              </a:ext>
            </a:extLst>
          </p:cNvPr>
          <p:cNvCxnSpPr>
            <a:cxnSpLocks/>
          </p:cNvCxnSpPr>
          <p:nvPr/>
        </p:nvCxnSpPr>
        <p:spPr>
          <a:xfrm>
            <a:off x="3407701" y="4536909"/>
            <a:ext cx="5736299" cy="1048729"/>
          </a:xfrm>
          <a:prstGeom prst="straightConnector1">
            <a:avLst/>
          </a:prstGeom>
          <a:ln w="25400" cap="rnd">
            <a:solidFill>
              <a:srgbClr val="0047BB"/>
            </a:solidFill>
            <a:prstDash val="sysDot"/>
            <a:headEnd type="none" w="lg" len="lg"/>
            <a:tailEnd type="none" w="lg" len="lg"/>
          </a:ln>
        </p:spPr>
        <p:style>
          <a:lnRef idx="1">
            <a:schemeClr val="accent1"/>
          </a:lnRef>
          <a:fillRef idx="0">
            <a:schemeClr val="accent1"/>
          </a:fillRef>
          <a:effectRef idx="0">
            <a:schemeClr val="accent1"/>
          </a:effectRef>
          <a:fontRef idx="minor">
            <a:schemeClr val="tx1"/>
          </a:fontRef>
        </p:style>
      </p:cxnSp>
      <p:cxnSp>
        <p:nvCxnSpPr>
          <p:cNvPr id="6" name="Straight Arrow Connector 5">
            <a:extLst>
              <a:ext uri="{FF2B5EF4-FFF2-40B4-BE49-F238E27FC236}">
                <a16:creationId xmlns:a16="http://schemas.microsoft.com/office/drawing/2014/main" id="{F15EEACC-50E1-D3B8-F5A7-A7314D409888}"/>
              </a:ext>
            </a:extLst>
          </p:cNvPr>
          <p:cNvCxnSpPr>
            <a:cxnSpLocks/>
          </p:cNvCxnSpPr>
          <p:nvPr/>
        </p:nvCxnSpPr>
        <p:spPr>
          <a:xfrm flipV="1">
            <a:off x="2495453" y="1054101"/>
            <a:ext cx="3600548" cy="2849231"/>
          </a:xfrm>
          <a:prstGeom prst="straightConnector1">
            <a:avLst/>
          </a:prstGeom>
          <a:ln w="25400" cap="rnd">
            <a:solidFill>
              <a:srgbClr val="0047BB"/>
            </a:solidFill>
            <a:prstDash val="sysDot"/>
            <a:headEnd type="none" w="lg" len="lg"/>
            <a:tailEnd type="none" w="lg" len="lg"/>
          </a:ln>
        </p:spPr>
        <p:style>
          <a:lnRef idx="1">
            <a:schemeClr val="accent1"/>
          </a:lnRef>
          <a:fillRef idx="0">
            <a:schemeClr val="accent1"/>
          </a:fillRef>
          <a:effectRef idx="0">
            <a:schemeClr val="accent1"/>
          </a:effectRef>
          <a:fontRef idx="minor">
            <a:schemeClr val="tx1"/>
          </a:fontRef>
        </p:style>
      </p:cxnSp>
      <p:pic>
        <p:nvPicPr>
          <p:cNvPr id="19" name="Picture 1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06307" y="452183"/>
            <a:ext cx="2763760" cy="1991532"/>
          </a:xfrm>
          <a:prstGeom prst="rect">
            <a:avLst/>
          </a:prstGeom>
        </p:spPr>
      </p:pic>
      <p:pic>
        <p:nvPicPr>
          <p:cNvPr id="20" name="Picture 1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05439" y="3155183"/>
            <a:ext cx="2755631" cy="1991532"/>
          </a:xfrm>
          <a:prstGeom prst="rect">
            <a:avLst/>
          </a:prstGeom>
        </p:spPr>
      </p:pic>
      <p:pic>
        <p:nvPicPr>
          <p:cNvPr id="21" name="Picture 2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229952" y="4353502"/>
            <a:ext cx="2763760" cy="1991532"/>
          </a:xfrm>
          <a:prstGeom prst="rect">
            <a:avLst/>
          </a:prstGeom>
        </p:spPr>
      </p:pic>
      <p:pic>
        <p:nvPicPr>
          <p:cNvPr id="10" name="Google Shape;112;p19"/>
          <p:cNvPicPr preferRelativeResize="0"/>
          <p:nvPr/>
        </p:nvPicPr>
        <p:blipFill rotWithShape="1">
          <a:blip r:embed="rId7">
            <a:alphaModFix/>
          </a:blip>
          <a:srcRect/>
          <a:stretch/>
        </p:blipFill>
        <p:spPr>
          <a:xfrm>
            <a:off x="7309950" y="3903331"/>
            <a:ext cx="4394493" cy="2776571"/>
          </a:xfrm>
          <a:prstGeom prst="rect">
            <a:avLst/>
          </a:prstGeom>
          <a:noFill/>
          <a:ln>
            <a:noFill/>
          </a:ln>
        </p:spPr>
      </p:pic>
    </p:spTree>
    <p:extLst>
      <p:ext uri="{BB962C8B-B14F-4D97-AF65-F5344CB8AC3E}">
        <p14:creationId xmlns:p14="http://schemas.microsoft.com/office/powerpoint/2010/main" val="13314056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74"/>
        <p:cNvGrpSpPr/>
        <p:nvPr/>
      </p:nvGrpSpPr>
      <p:grpSpPr>
        <a:xfrm>
          <a:off x="0" y="0"/>
          <a:ext cx="0" cy="0"/>
          <a:chOff x="0" y="0"/>
          <a:chExt cx="0" cy="0"/>
        </a:xfrm>
      </p:grpSpPr>
      <p:pic>
        <p:nvPicPr>
          <p:cNvPr id="2" name="Picture 1"/>
          <p:cNvPicPr>
            <a:picLocks noChangeAspect="1"/>
          </p:cNvPicPr>
          <p:nvPr/>
        </p:nvPicPr>
        <p:blipFill rotWithShape="1">
          <a:blip r:embed="rId3" cstate="print">
            <a:extLst>
              <a:ext uri="{28A0092B-C50C-407E-A947-70E740481C1C}">
                <a14:useLocalDpi xmlns:a14="http://schemas.microsoft.com/office/drawing/2010/main" val="0"/>
              </a:ext>
            </a:extLst>
          </a:blip>
          <a:srcRect l="22327" r="17858"/>
          <a:stretch/>
        </p:blipFill>
        <p:spPr>
          <a:xfrm>
            <a:off x="5663381" y="-1"/>
            <a:ext cx="6461345" cy="5673380"/>
          </a:xfrm>
          <a:prstGeom prst="rect">
            <a:avLst/>
          </a:prstGeom>
        </p:spPr>
      </p:pic>
      <p:pic>
        <p:nvPicPr>
          <p:cNvPr id="6" name="Google Shape;99;p18"/>
          <p:cNvPicPr preferRelativeResize="0"/>
          <p:nvPr/>
        </p:nvPicPr>
        <p:blipFill>
          <a:blip r:embed="rId4">
            <a:alphaModFix/>
          </a:blip>
          <a:stretch>
            <a:fillRect/>
          </a:stretch>
        </p:blipFill>
        <p:spPr>
          <a:xfrm>
            <a:off x="341580" y="716141"/>
            <a:ext cx="2156293" cy="328343"/>
          </a:xfrm>
          <a:prstGeom prst="rect">
            <a:avLst/>
          </a:prstGeom>
          <a:noFill/>
          <a:ln>
            <a:noFill/>
          </a:ln>
        </p:spPr>
      </p:pic>
      <p:sp>
        <p:nvSpPr>
          <p:cNvPr id="4" name="Rectangle 3"/>
          <p:cNvSpPr/>
          <p:nvPr/>
        </p:nvSpPr>
        <p:spPr>
          <a:xfrm>
            <a:off x="233815" y="1333671"/>
            <a:ext cx="6585776" cy="2472728"/>
          </a:xfrm>
          <a:prstGeom prst="rect">
            <a:avLst/>
          </a:prstGeom>
        </p:spPr>
        <p:txBody>
          <a:bodyPr wrap="square">
            <a:spAutoFit/>
          </a:bodyPr>
          <a:lstStyle/>
          <a:p>
            <a:pPr marL="380990" indent="-380990">
              <a:buFont typeface="Arial" panose="020B0604020202020204" pitchFamily="34" charset="0"/>
              <a:buChar char="•"/>
            </a:pPr>
            <a:r>
              <a:rPr lang="en-GB" sz="2667" dirty="0">
                <a:latin typeface="Satoshi" pitchFamily="50" charset="0"/>
              </a:rPr>
              <a:t>Free </a:t>
            </a:r>
            <a:r>
              <a:rPr lang="en-GB" sz="2667" dirty="0">
                <a:latin typeface="Satoshi" pitchFamily="50" charset="0"/>
              </a:rPr>
              <a:t>and </a:t>
            </a:r>
            <a:r>
              <a:rPr lang="en-GB" sz="2667" dirty="0">
                <a:latin typeface="Satoshi" pitchFamily="50" charset="0"/>
              </a:rPr>
              <a:t>confidential</a:t>
            </a:r>
          </a:p>
          <a:p>
            <a:pPr marL="380990" indent="-380990">
              <a:buFont typeface="Arial" panose="020B0604020202020204" pitchFamily="34" charset="0"/>
              <a:buChar char="•"/>
            </a:pPr>
            <a:endParaRPr lang="en-GB" sz="2667" dirty="0">
              <a:latin typeface="Satoshi" pitchFamily="50" charset="0"/>
            </a:endParaRPr>
          </a:p>
          <a:p>
            <a:pPr marL="380990" indent="-380990">
              <a:buFont typeface="Arial" panose="020B0604020202020204" pitchFamily="34" charset="0"/>
              <a:buChar char="•"/>
            </a:pPr>
            <a:r>
              <a:rPr lang="en-GB" sz="2667" dirty="0">
                <a:latin typeface="Satoshi" pitchFamily="50" charset="0"/>
              </a:rPr>
              <a:t>Open 24/7</a:t>
            </a:r>
          </a:p>
          <a:p>
            <a:pPr marL="380990" indent="-380990">
              <a:buFont typeface="Arial" panose="020B0604020202020204" pitchFamily="34" charset="0"/>
              <a:buChar char="•"/>
            </a:pPr>
            <a:endParaRPr lang="en-GB" sz="2667" dirty="0">
              <a:latin typeface="Satoshi" pitchFamily="50" charset="0"/>
            </a:endParaRPr>
          </a:p>
          <a:p>
            <a:pPr marL="380990" indent="-380990">
              <a:buFont typeface="Arial" panose="020B0604020202020204" pitchFamily="34" charset="0"/>
              <a:buChar char="•"/>
            </a:pPr>
            <a:r>
              <a:rPr lang="en-GB" sz="2667" dirty="0">
                <a:latin typeface="Satoshi" pitchFamily="50" charset="0"/>
              </a:rPr>
              <a:t>S</a:t>
            </a:r>
            <a:r>
              <a:rPr lang="en-GB" sz="2667" dirty="0">
                <a:latin typeface="Satoshi" pitchFamily="50" charset="0"/>
              </a:rPr>
              <a:t>taffed </a:t>
            </a:r>
            <a:r>
              <a:rPr lang="en-GB" sz="2667" dirty="0">
                <a:latin typeface="Satoshi" pitchFamily="50" charset="0"/>
              </a:rPr>
              <a:t>by qualified </a:t>
            </a:r>
            <a:r>
              <a:rPr lang="en-GB" sz="2667" dirty="0">
                <a:latin typeface="Satoshi" pitchFamily="50" charset="0"/>
              </a:rPr>
              <a:t>counsellors</a:t>
            </a:r>
          </a:p>
          <a:p>
            <a:endParaRPr lang="en-GB" sz="2133" b="1" dirty="0">
              <a:latin typeface="Satoshi-Bold" pitchFamily="50" charset="0"/>
            </a:endParaRPr>
          </a:p>
        </p:txBody>
      </p:sp>
      <p:sp>
        <p:nvSpPr>
          <p:cNvPr id="5" name="Rectangle 4"/>
          <p:cNvSpPr/>
          <p:nvPr/>
        </p:nvSpPr>
        <p:spPr>
          <a:xfrm>
            <a:off x="341581" y="4883814"/>
            <a:ext cx="4041491" cy="830997"/>
          </a:xfrm>
          <a:prstGeom prst="rect">
            <a:avLst/>
          </a:prstGeom>
        </p:spPr>
        <p:txBody>
          <a:bodyPr wrap="none">
            <a:spAutoFit/>
          </a:bodyPr>
          <a:lstStyle/>
          <a:p>
            <a:r>
              <a:rPr lang="en-GB" sz="4800" b="1" dirty="0">
                <a:solidFill>
                  <a:srgbClr val="0070C0"/>
                </a:solidFill>
              </a:rPr>
              <a:t>08000 562 561 </a:t>
            </a:r>
          </a:p>
        </p:txBody>
      </p:sp>
      <p:sp>
        <p:nvSpPr>
          <p:cNvPr id="12" name="Rectangle 11"/>
          <p:cNvSpPr/>
          <p:nvPr/>
        </p:nvSpPr>
        <p:spPr>
          <a:xfrm>
            <a:off x="233815" y="313711"/>
            <a:ext cx="6881564" cy="650499"/>
          </a:xfrm>
          <a:prstGeom prst="rect">
            <a:avLst/>
          </a:prstGeom>
        </p:spPr>
        <p:txBody>
          <a:bodyPr wrap="square">
            <a:spAutoFit/>
          </a:bodyPr>
          <a:lstStyle/>
          <a:p>
            <a:pPr lvl="0">
              <a:lnSpc>
                <a:spcPct val="85000"/>
              </a:lnSpc>
            </a:pPr>
            <a:r>
              <a:rPr lang="en-GB" sz="4267" b="1" dirty="0">
                <a:solidFill>
                  <a:schemeClr val="dk1"/>
                </a:solidFill>
                <a:latin typeface="Satoshi" pitchFamily="50" charset="0"/>
                <a:ea typeface="Helvetica Neue"/>
                <a:cs typeface="Helvetica Neue"/>
                <a:sym typeface="Helvetica Neue"/>
              </a:rPr>
              <a:t>Helpline</a:t>
            </a:r>
            <a:endParaRPr lang="en-GB" sz="4267" b="1" dirty="0">
              <a:solidFill>
                <a:schemeClr val="dk1"/>
              </a:solidFill>
              <a:latin typeface="Satoshi" pitchFamily="50" charset="0"/>
              <a:ea typeface="Helvetica Neue"/>
              <a:cs typeface="Helvetica Neue"/>
              <a:sym typeface="Helvetica Neue"/>
            </a:endParaRPr>
          </a:p>
        </p:txBody>
      </p:sp>
      <p:pic>
        <p:nvPicPr>
          <p:cNvPr id="7" name="Google Shape;68;p14"/>
          <p:cNvPicPr preferRelativeResize="0"/>
          <p:nvPr/>
        </p:nvPicPr>
        <p:blipFill>
          <a:blip r:embed="rId5">
            <a:alphaModFix/>
          </a:blip>
          <a:stretch>
            <a:fillRect/>
          </a:stretch>
        </p:blipFill>
        <p:spPr>
          <a:xfrm>
            <a:off x="341580" y="6330707"/>
            <a:ext cx="926933" cy="282867"/>
          </a:xfrm>
          <a:prstGeom prst="rect">
            <a:avLst/>
          </a:prstGeom>
          <a:noFill/>
          <a:ln>
            <a:noFill/>
          </a:ln>
        </p:spPr>
      </p:pic>
    </p:spTree>
    <p:extLst>
      <p:ext uri="{BB962C8B-B14F-4D97-AF65-F5344CB8AC3E}">
        <p14:creationId xmlns:p14="http://schemas.microsoft.com/office/powerpoint/2010/main" val="9811028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74"/>
        <p:cNvGrpSpPr/>
        <p:nvPr/>
      </p:nvGrpSpPr>
      <p:grpSpPr>
        <a:xfrm>
          <a:off x="0" y="0"/>
          <a:ext cx="0" cy="0"/>
          <a:chOff x="0" y="0"/>
          <a:chExt cx="0" cy="0"/>
        </a:xfrm>
      </p:grpSpPr>
      <p:sp>
        <p:nvSpPr>
          <p:cNvPr id="2" name="Rectangle 1"/>
          <p:cNvSpPr/>
          <p:nvPr/>
        </p:nvSpPr>
        <p:spPr>
          <a:xfrm>
            <a:off x="698809" y="1657885"/>
            <a:ext cx="6096000" cy="3539430"/>
          </a:xfrm>
          <a:prstGeom prst="rect">
            <a:avLst/>
          </a:prstGeom>
        </p:spPr>
        <p:txBody>
          <a:bodyPr>
            <a:spAutoFit/>
          </a:bodyPr>
          <a:lstStyle/>
          <a:p>
            <a:r>
              <a:rPr lang="en-GB" sz="3200" dirty="0">
                <a:solidFill>
                  <a:schemeClr val="accent4">
                    <a:lumMod val="75000"/>
                  </a:schemeClr>
                </a:solidFill>
                <a:latin typeface="Satoshi Black Italic" pitchFamily="50" charset="0"/>
              </a:rPr>
              <a:t>“The </a:t>
            </a:r>
            <a:r>
              <a:rPr lang="en-GB" sz="3200" dirty="0">
                <a:solidFill>
                  <a:schemeClr val="accent4">
                    <a:lumMod val="75000"/>
                  </a:schemeClr>
                </a:solidFill>
                <a:latin typeface="Satoshi Black Italic" pitchFamily="50" charset="0"/>
              </a:rPr>
              <a:t>helpline counsellor gave me permission to feel what I was feeling. Get in touch as soon as you feel things aren’t right. The call really helped me</a:t>
            </a:r>
            <a:r>
              <a:rPr lang="en-GB" sz="3200" dirty="0">
                <a:solidFill>
                  <a:schemeClr val="accent4">
                    <a:lumMod val="75000"/>
                  </a:schemeClr>
                </a:solidFill>
                <a:latin typeface="Satoshi Black Italic" pitchFamily="50" charset="0"/>
              </a:rPr>
              <a:t>.”</a:t>
            </a:r>
          </a:p>
          <a:p>
            <a:endParaRPr lang="en-GB" sz="3200" dirty="0">
              <a:solidFill>
                <a:schemeClr val="accent4">
                  <a:lumMod val="75000"/>
                </a:schemeClr>
              </a:solidFill>
              <a:latin typeface="Satoshi Black Italic" pitchFamily="50" charset="0"/>
            </a:endParaRPr>
          </a:p>
          <a:p>
            <a:r>
              <a:rPr lang="en-GB" sz="3200" dirty="0">
                <a:solidFill>
                  <a:schemeClr val="accent4">
                    <a:lumMod val="75000"/>
                  </a:schemeClr>
                </a:solidFill>
                <a:latin typeface="Satoshi Black Italic" pitchFamily="50" charset="0"/>
              </a:rPr>
              <a:t>- Teacher </a:t>
            </a:r>
            <a:endParaRPr lang="en-GB" sz="3200" dirty="0">
              <a:solidFill>
                <a:schemeClr val="accent4">
                  <a:lumMod val="75000"/>
                </a:schemeClr>
              </a:solidFill>
              <a:latin typeface="Satoshi Black Italic" pitchFamily="50" charset="0"/>
            </a:endParaRPr>
          </a:p>
        </p:txBody>
      </p:sp>
      <p:pic>
        <p:nvPicPr>
          <p:cNvPr id="6" name="Picture 5"/>
          <p:cNvPicPr>
            <a:picLocks noChangeAspect="1"/>
          </p:cNvPicPr>
          <p:nvPr/>
        </p:nvPicPr>
        <p:blipFill>
          <a:blip r:embed="rId3"/>
          <a:stretch>
            <a:fillRect/>
          </a:stretch>
        </p:blipFill>
        <p:spPr>
          <a:xfrm>
            <a:off x="7415562" y="441614"/>
            <a:ext cx="4094740" cy="6000537"/>
          </a:xfrm>
          <a:prstGeom prst="rect">
            <a:avLst/>
          </a:prstGeom>
        </p:spPr>
      </p:pic>
      <p:pic>
        <p:nvPicPr>
          <p:cNvPr id="9" name="Picture 8"/>
          <p:cNvPicPr>
            <a:picLocks noChangeAspect="1"/>
          </p:cNvPicPr>
          <p:nvPr/>
        </p:nvPicPr>
        <p:blipFill>
          <a:blip r:embed="rId4"/>
          <a:stretch>
            <a:fillRect/>
          </a:stretch>
        </p:blipFill>
        <p:spPr>
          <a:xfrm>
            <a:off x="4923712" y="5081162"/>
            <a:ext cx="2094539" cy="1360989"/>
          </a:xfrm>
          <a:prstGeom prst="rect">
            <a:avLst/>
          </a:prstGeom>
        </p:spPr>
      </p:pic>
      <p:pic>
        <p:nvPicPr>
          <p:cNvPr id="8" name="Google Shape;99;p18"/>
          <p:cNvPicPr preferRelativeResize="0"/>
          <p:nvPr/>
        </p:nvPicPr>
        <p:blipFill>
          <a:blip r:embed="rId5">
            <a:alphaModFix/>
          </a:blip>
          <a:stretch>
            <a:fillRect/>
          </a:stretch>
        </p:blipFill>
        <p:spPr>
          <a:xfrm>
            <a:off x="341580" y="716141"/>
            <a:ext cx="2156293" cy="328343"/>
          </a:xfrm>
          <a:prstGeom prst="rect">
            <a:avLst/>
          </a:prstGeom>
          <a:noFill/>
          <a:ln>
            <a:noFill/>
          </a:ln>
        </p:spPr>
      </p:pic>
      <p:sp>
        <p:nvSpPr>
          <p:cNvPr id="10" name="Rectangle 9"/>
          <p:cNvSpPr/>
          <p:nvPr/>
        </p:nvSpPr>
        <p:spPr>
          <a:xfrm>
            <a:off x="233815" y="313711"/>
            <a:ext cx="6881564" cy="650499"/>
          </a:xfrm>
          <a:prstGeom prst="rect">
            <a:avLst/>
          </a:prstGeom>
        </p:spPr>
        <p:txBody>
          <a:bodyPr wrap="square">
            <a:spAutoFit/>
          </a:bodyPr>
          <a:lstStyle/>
          <a:p>
            <a:pPr lvl="0">
              <a:lnSpc>
                <a:spcPct val="85000"/>
              </a:lnSpc>
            </a:pPr>
            <a:r>
              <a:rPr lang="en-GB" sz="4267" b="1" dirty="0">
                <a:solidFill>
                  <a:schemeClr val="dk1"/>
                </a:solidFill>
                <a:latin typeface="Satoshi" pitchFamily="50" charset="0"/>
                <a:ea typeface="Helvetica Neue"/>
                <a:cs typeface="Helvetica Neue"/>
                <a:sym typeface="Helvetica Neue"/>
              </a:rPr>
              <a:t>Helpline</a:t>
            </a:r>
            <a:endParaRPr lang="en-GB" sz="4267" b="1" dirty="0">
              <a:solidFill>
                <a:schemeClr val="dk1"/>
              </a:solidFill>
              <a:latin typeface="Satoshi" pitchFamily="50" charset="0"/>
              <a:ea typeface="Helvetica Neue"/>
              <a:cs typeface="Helvetica Neue"/>
              <a:sym typeface="Helvetica Neue"/>
            </a:endParaRPr>
          </a:p>
        </p:txBody>
      </p:sp>
      <p:pic>
        <p:nvPicPr>
          <p:cNvPr id="7" name="Google Shape;68;p14"/>
          <p:cNvPicPr preferRelativeResize="0"/>
          <p:nvPr/>
        </p:nvPicPr>
        <p:blipFill>
          <a:blip r:embed="rId6">
            <a:alphaModFix/>
          </a:blip>
          <a:stretch>
            <a:fillRect/>
          </a:stretch>
        </p:blipFill>
        <p:spPr>
          <a:xfrm>
            <a:off x="341580" y="6330707"/>
            <a:ext cx="926933" cy="282867"/>
          </a:xfrm>
          <a:prstGeom prst="rect">
            <a:avLst/>
          </a:prstGeom>
          <a:noFill/>
          <a:ln>
            <a:noFill/>
          </a:ln>
        </p:spPr>
      </p:pic>
    </p:spTree>
    <p:extLst>
      <p:ext uri="{BB962C8B-B14F-4D97-AF65-F5344CB8AC3E}">
        <p14:creationId xmlns:p14="http://schemas.microsoft.com/office/powerpoint/2010/main" val="402479709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74"/>
        <p:cNvGrpSpPr/>
        <p:nvPr/>
      </p:nvGrpSpPr>
      <p:grpSpPr>
        <a:xfrm>
          <a:off x="0" y="0"/>
          <a:ext cx="0" cy="0"/>
          <a:chOff x="0" y="0"/>
          <a:chExt cx="0" cy="0"/>
        </a:xfrm>
      </p:grpSpPr>
      <p:pic>
        <p:nvPicPr>
          <p:cNvPr id="6" name="Google Shape;99;p18"/>
          <p:cNvPicPr preferRelativeResize="0"/>
          <p:nvPr/>
        </p:nvPicPr>
        <p:blipFill>
          <a:blip r:embed="rId3">
            <a:alphaModFix/>
          </a:blip>
          <a:stretch>
            <a:fillRect/>
          </a:stretch>
        </p:blipFill>
        <p:spPr>
          <a:xfrm>
            <a:off x="2058947" y="707924"/>
            <a:ext cx="2516331" cy="375889"/>
          </a:xfrm>
          <a:prstGeom prst="rect">
            <a:avLst/>
          </a:prstGeom>
          <a:noFill/>
          <a:ln>
            <a:noFill/>
          </a:ln>
        </p:spPr>
      </p:pic>
      <p:sp>
        <p:nvSpPr>
          <p:cNvPr id="10" name="Rectangle 9"/>
          <p:cNvSpPr/>
          <p:nvPr/>
        </p:nvSpPr>
        <p:spPr>
          <a:xfrm>
            <a:off x="233815" y="313711"/>
            <a:ext cx="6881564" cy="650499"/>
          </a:xfrm>
          <a:prstGeom prst="rect">
            <a:avLst/>
          </a:prstGeom>
        </p:spPr>
        <p:txBody>
          <a:bodyPr wrap="square">
            <a:spAutoFit/>
          </a:bodyPr>
          <a:lstStyle/>
          <a:p>
            <a:pPr lvl="0">
              <a:lnSpc>
                <a:spcPct val="85000"/>
              </a:lnSpc>
            </a:pPr>
            <a:r>
              <a:rPr lang="en-GB" sz="4267" b="1" dirty="0">
                <a:solidFill>
                  <a:schemeClr val="dk1"/>
                </a:solidFill>
                <a:latin typeface="Satoshi" pitchFamily="50" charset="0"/>
                <a:ea typeface="Helvetica Neue"/>
                <a:cs typeface="Helvetica Neue"/>
                <a:sym typeface="Helvetica Neue"/>
              </a:rPr>
              <a:t>Online resources</a:t>
            </a:r>
            <a:endParaRPr lang="en-GB" sz="4267" b="1" dirty="0">
              <a:solidFill>
                <a:schemeClr val="dk1"/>
              </a:solidFill>
              <a:latin typeface="Satoshi" pitchFamily="50" charset="0"/>
              <a:ea typeface="Helvetica Neue"/>
              <a:cs typeface="Helvetica Neue"/>
              <a:sym typeface="Helvetica Neue"/>
            </a:endParaRPr>
          </a:p>
        </p:txBody>
      </p:sp>
      <p:pic>
        <p:nvPicPr>
          <p:cNvPr id="12" name="Google Shape;68;p14"/>
          <p:cNvPicPr preferRelativeResize="0"/>
          <p:nvPr/>
        </p:nvPicPr>
        <p:blipFill>
          <a:blip r:embed="rId4">
            <a:alphaModFix/>
          </a:blip>
          <a:stretch>
            <a:fillRect/>
          </a:stretch>
        </p:blipFill>
        <p:spPr>
          <a:xfrm>
            <a:off x="10662023" y="512883"/>
            <a:ext cx="926933" cy="282867"/>
          </a:xfrm>
          <a:prstGeom prst="rect">
            <a:avLst/>
          </a:prstGeom>
          <a:noFill/>
          <a:ln>
            <a:noFill/>
          </a:ln>
        </p:spPr>
      </p:pic>
      <p:pic>
        <p:nvPicPr>
          <p:cNvPr id="13" name="Picture 12"/>
          <p:cNvPicPr>
            <a:picLocks noChangeAspect="1"/>
          </p:cNvPicPr>
          <p:nvPr/>
        </p:nvPicPr>
        <p:blipFill>
          <a:blip r:embed="rId5"/>
          <a:stretch>
            <a:fillRect/>
          </a:stretch>
        </p:blipFill>
        <p:spPr>
          <a:xfrm>
            <a:off x="168275" y="1330403"/>
            <a:ext cx="3987501" cy="4726267"/>
          </a:xfrm>
          <a:prstGeom prst="rect">
            <a:avLst/>
          </a:prstGeom>
        </p:spPr>
      </p:pic>
      <p:pic>
        <p:nvPicPr>
          <p:cNvPr id="14" name="Picture 13"/>
          <p:cNvPicPr>
            <a:picLocks noChangeAspect="1"/>
          </p:cNvPicPr>
          <p:nvPr/>
        </p:nvPicPr>
        <p:blipFill>
          <a:blip r:embed="rId6"/>
          <a:stretch>
            <a:fillRect/>
          </a:stretch>
        </p:blipFill>
        <p:spPr>
          <a:xfrm>
            <a:off x="4273760" y="1330405"/>
            <a:ext cx="3846469" cy="4962241"/>
          </a:xfrm>
          <a:prstGeom prst="rect">
            <a:avLst/>
          </a:prstGeom>
        </p:spPr>
      </p:pic>
      <p:pic>
        <p:nvPicPr>
          <p:cNvPr id="15" name="Picture 14"/>
          <p:cNvPicPr>
            <a:picLocks noChangeAspect="1"/>
          </p:cNvPicPr>
          <p:nvPr/>
        </p:nvPicPr>
        <p:blipFill>
          <a:blip r:embed="rId7"/>
          <a:stretch>
            <a:fillRect/>
          </a:stretch>
        </p:blipFill>
        <p:spPr>
          <a:xfrm>
            <a:off x="8238214" y="1330404"/>
            <a:ext cx="3846469" cy="4962241"/>
          </a:xfrm>
          <a:prstGeom prst="rect">
            <a:avLst/>
          </a:prstGeom>
        </p:spPr>
      </p:pic>
      <p:sp>
        <p:nvSpPr>
          <p:cNvPr id="2" name="Rectangle 1"/>
          <p:cNvSpPr/>
          <p:nvPr/>
        </p:nvSpPr>
        <p:spPr>
          <a:xfrm>
            <a:off x="168275" y="6231460"/>
            <a:ext cx="7477172" cy="584775"/>
          </a:xfrm>
          <a:prstGeom prst="rect">
            <a:avLst/>
          </a:prstGeom>
        </p:spPr>
        <p:txBody>
          <a:bodyPr wrap="square">
            <a:spAutoFit/>
          </a:bodyPr>
          <a:lstStyle/>
          <a:p>
            <a:r>
              <a:rPr lang="en-GB" sz="3200" dirty="0">
                <a:latin typeface="Satoshi Black Italic" pitchFamily="50" charset="0"/>
              </a:rPr>
              <a:t>educationsupport.org.uk/resources</a:t>
            </a:r>
            <a:endParaRPr lang="en-GB" sz="3200" dirty="0"/>
          </a:p>
        </p:txBody>
      </p:sp>
    </p:spTree>
    <p:extLst>
      <p:ext uri="{BB962C8B-B14F-4D97-AF65-F5344CB8AC3E}">
        <p14:creationId xmlns:p14="http://schemas.microsoft.com/office/powerpoint/2010/main" val="18133812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54"/>
        <p:cNvGrpSpPr/>
        <p:nvPr/>
      </p:nvGrpSpPr>
      <p:grpSpPr>
        <a:xfrm>
          <a:off x="0" y="0"/>
          <a:ext cx="0" cy="0"/>
          <a:chOff x="0" y="0"/>
          <a:chExt cx="0" cy="0"/>
        </a:xfrm>
      </p:grpSpPr>
      <p:pic>
        <p:nvPicPr>
          <p:cNvPr id="19" name="Google Shape;178;p28"/>
          <p:cNvPicPr preferRelativeResize="0"/>
          <p:nvPr/>
        </p:nvPicPr>
        <p:blipFill rotWithShape="1">
          <a:blip r:embed="rId3">
            <a:alphaModFix/>
          </a:blip>
          <a:srcRect b="10"/>
          <a:stretch/>
        </p:blipFill>
        <p:spPr>
          <a:xfrm>
            <a:off x="459110" y="733176"/>
            <a:ext cx="1761223" cy="331793"/>
          </a:xfrm>
          <a:prstGeom prst="rect">
            <a:avLst/>
          </a:prstGeom>
          <a:noFill/>
          <a:ln>
            <a:noFill/>
          </a:ln>
        </p:spPr>
      </p:pic>
      <p:sp>
        <p:nvSpPr>
          <p:cNvPr id="17" name="Rectangle 16"/>
          <p:cNvSpPr/>
          <p:nvPr/>
        </p:nvSpPr>
        <p:spPr>
          <a:xfrm>
            <a:off x="427799" y="1333671"/>
            <a:ext cx="7347712" cy="4607095"/>
          </a:xfrm>
          <a:prstGeom prst="rect">
            <a:avLst/>
          </a:prstGeom>
        </p:spPr>
        <p:txBody>
          <a:bodyPr wrap="square">
            <a:spAutoFit/>
          </a:bodyPr>
          <a:lstStyle/>
          <a:p>
            <a:pPr marL="380990" indent="-380990">
              <a:buFont typeface="Arial" panose="020B0604020202020204" pitchFamily="34" charset="0"/>
              <a:buChar char="•"/>
            </a:pPr>
            <a:r>
              <a:rPr lang="en-GB" sz="2667" dirty="0">
                <a:latin typeface="Satoshi" pitchFamily="50" charset="0"/>
              </a:rPr>
              <a:t>Available to everyone in education</a:t>
            </a:r>
          </a:p>
          <a:p>
            <a:pPr marL="380990" indent="-380990">
              <a:buFont typeface="Arial" panose="020B0604020202020204" pitchFamily="34" charset="0"/>
              <a:buChar char="•"/>
            </a:pPr>
            <a:endParaRPr lang="en-GB" sz="2667" dirty="0">
              <a:latin typeface="Satoshi" pitchFamily="50" charset="0"/>
            </a:endParaRPr>
          </a:p>
          <a:p>
            <a:pPr marL="380990" lvl="2" indent="-380990">
              <a:buFont typeface="Arial" panose="020B0604020202020204" pitchFamily="34" charset="0"/>
              <a:buChar char="•"/>
            </a:pPr>
            <a:r>
              <a:rPr lang="en-GB" sz="2667" dirty="0">
                <a:latin typeface="Satoshi" pitchFamily="50" charset="0"/>
              </a:rPr>
              <a:t>Financial help with essential costs:</a:t>
            </a:r>
            <a:br>
              <a:rPr lang="en-GB" sz="2667" dirty="0">
                <a:latin typeface="Satoshi" pitchFamily="50" charset="0"/>
              </a:rPr>
            </a:br>
            <a:r>
              <a:rPr lang="en-GB" sz="2667" dirty="0">
                <a:latin typeface="Satoshi" pitchFamily="50" charset="0"/>
              </a:rPr>
              <a:t> </a:t>
            </a:r>
          </a:p>
          <a:p>
            <a:pPr marL="958827" lvl="4" indent="-457189">
              <a:buFont typeface="Arial" panose="020B0604020202020204" pitchFamily="34" charset="0"/>
              <a:buChar char="•"/>
            </a:pPr>
            <a:r>
              <a:rPr lang="en-GB" sz="2667" dirty="0">
                <a:latin typeface="Satoshi" pitchFamily="50" charset="0"/>
              </a:rPr>
              <a:t>f</a:t>
            </a:r>
            <a:r>
              <a:rPr lang="en-GB" sz="2667" dirty="0">
                <a:latin typeface="Satoshi" pitchFamily="50" charset="0"/>
              </a:rPr>
              <a:t>ood</a:t>
            </a:r>
          </a:p>
          <a:p>
            <a:pPr marL="958827" lvl="4" indent="-457189">
              <a:buFont typeface="Arial" panose="020B0604020202020204" pitchFamily="34" charset="0"/>
              <a:buChar char="•"/>
            </a:pPr>
            <a:r>
              <a:rPr lang="en-GB" sz="2667" dirty="0">
                <a:latin typeface="Satoshi" pitchFamily="50" charset="0"/>
              </a:rPr>
              <a:t>rent/mortgage</a:t>
            </a:r>
          </a:p>
          <a:p>
            <a:pPr marL="958827" lvl="3" indent="-457189">
              <a:buFont typeface="Arial" panose="020B0604020202020204" pitchFamily="34" charset="0"/>
              <a:buChar char="•"/>
            </a:pPr>
            <a:r>
              <a:rPr lang="en-GB" sz="2667" dirty="0">
                <a:latin typeface="Satoshi" pitchFamily="50" charset="0"/>
              </a:rPr>
              <a:t>utility costs</a:t>
            </a:r>
          </a:p>
          <a:p>
            <a:pPr marL="958827" lvl="3" indent="-457189">
              <a:buFont typeface="Arial" panose="020B0604020202020204" pitchFamily="34" charset="0"/>
              <a:buChar char="•"/>
            </a:pPr>
            <a:r>
              <a:rPr lang="en-GB" sz="2667" dirty="0">
                <a:latin typeface="Satoshi" pitchFamily="50" charset="0"/>
              </a:rPr>
              <a:t>essential </a:t>
            </a:r>
            <a:r>
              <a:rPr lang="en-GB" sz="2667" dirty="0">
                <a:latin typeface="Satoshi" pitchFamily="50" charset="0"/>
              </a:rPr>
              <a:t>household </a:t>
            </a:r>
            <a:r>
              <a:rPr lang="en-GB" sz="2667" dirty="0">
                <a:latin typeface="Satoshi" pitchFamily="50" charset="0"/>
              </a:rPr>
              <a:t>items</a:t>
            </a:r>
          </a:p>
          <a:p>
            <a:pPr marL="958827" lvl="3" indent="-457189">
              <a:buFont typeface="Arial" panose="020B0604020202020204" pitchFamily="34" charset="0"/>
              <a:buChar char="•"/>
            </a:pPr>
            <a:r>
              <a:rPr lang="en-GB" sz="2667" dirty="0">
                <a:latin typeface="Satoshi" pitchFamily="50" charset="0"/>
              </a:rPr>
              <a:t>travel </a:t>
            </a:r>
            <a:r>
              <a:rPr lang="en-GB" sz="2667" dirty="0">
                <a:latin typeface="Satoshi" pitchFamily="50" charset="0"/>
              </a:rPr>
              <a:t>to work </a:t>
            </a:r>
            <a:r>
              <a:rPr lang="en-GB" sz="2667" dirty="0">
                <a:latin typeface="Satoshi" pitchFamily="50" charset="0"/>
              </a:rPr>
              <a:t>costs</a:t>
            </a:r>
          </a:p>
          <a:p>
            <a:pPr lvl="2"/>
            <a:endParaRPr lang="en-GB" sz="2667" b="1" dirty="0">
              <a:latin typeface="Satoshi" pitchFamily="50" charset="0"/>
            </a:endParaRPr>
          </a:p>
          <a:p>
            <a:pPr lvl="2"/>
            <a:r>
              <a:rPr lang="en-GB" sz="2667" b="1" dirty="0">
                <a:latin typeface="Satoshi" pitchFamily="50" charset="0"/>
              </a:rPr>
              <a:t>www.educationsupport.org.uk/grants</a:t>
            </a:r>
            <a:endParaRPr lang="en-GB" sz="2667" b="1" dirty="0">
              <a:latin typeface="Satoshi" pitchFamily="50" charset="0"/>
            </a:endParaRPr>
          </a:p>
        </p:txBody>
      </p:sp>
      <p:pic>
        <p:nvPicPr>
          <p:cNvPr id="4" name="Picture 3"/>
          <p:cNvPicPr>
            <a:picLocks noChangeAspect="1"/>
          </p:cNvPicPr>
          <p:nvPr/>
        </p:nvPicPr>
        <p:blipFill>
          <a:blip r:embed="rId4"/>
          <a:stretch>
            <a:fillRect/>
          </a:stretch>
        </p:blipFill>
        <p:spPr>
          <a:xfrm>
            <a:off x="6531011" y="5090987"/>
            <a:ext cx="1109871" cy="1496740"/>
          </a:xfrm>
          <a:prstGeom prst="rect">
            <a:avLst/>
          </a:prstGeom>
        </p:spPr>
      </p:pic>
      <p:sp>
        <p:nvSpPr>
          <p:cNvPr id="22" name="TextBox 21"/>
          <p:cNvSpPr txBox="1"/>
          <p:nvPr/>
        </p:nvSpPr>
        <p:spPr>
          <a:xfrm>
            <a:off x="310980" y="208973"/>
            <a:ext cx="5838283" cy="748988"/>
          </a:xfrm>
          <a:prstGeom prst="rect">
            <a:avLst/>
          </a:prstGeom>
          <a:noFill/>
        </p:spPr>
        <p:txBody>
          <a:bodyPr wrap="square" rtlCol="0">
            <a:spAutoFit/>
          </a:bodyPr>
          <a:lstStyle/>
          <a:p>
            <a:r>
              <a:rPr lang="en-GB" sz="4267" b="1" dirty="0">
                <a:latin typeface="Satoshi" pitchFamily="50" charset="0"/>
              </a:rPr>
              <a:t>Grants</a:t>
            </a:r>
            <a:endParaRPr lang="en-GB" sz="4267" b="1" dirty="0">
              <a:latin typeface="Satoshi" pitchFamily="50" charset="0"/>
            </a:endParaRPr>
          </a:p>
        </p:txBody>
      </p:sp>
      <p:pic>
        <p:nvPicPr>
          <p:cNvPr id="7" name="Google Shape;68;p14"/>
          <p:cNvPicPr preferRelativeResize="0"/>
          <p:nvPr/>
        </p:nvPicPr>
        <p:blipFill>
          <a:blip r:embed="rId5">
            <a:alphaModFix/>
          </a:blip>
          <a:stretch>
            <a:fillRect/>
          </a:stretch>
        </p:blipFill>
        <p:spPr>
          <a:xfrm>
            <a:off x="341580" y="6330707"/>
            <a:ext cx="926933" cy="282867"/>
          </a:xfrm>
          <a:prstGeom prst="rect">
            <a:avLst/>
          </a:prstGeom>
          <a:noFill/>
          <a:ln>
            <a:noFill/>
          </a:ln>
        </p:spPr>
      </p:pic>
      <p:pic>
        <p:nvPicPr>
          <p:cNvPr id="9" name="Picture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161704" y="598823"/>
            <a:ext cx="4353800" cy="4376827"/>
          </a:xfrm>
          <a:prstGeom prst="rect">
            <a:avLst/>
          </a:prstGeom>
        </p:spPr>
      </p:pic>
    </p:spTree>
    <p:extLst>
      <p:ext uri="{BB962C8B-B14F-4D97-AF65-F5344CB8AC3E}">
        <p14:creationId xmlns:p14="http://schemas.microsoft.com/office/powerpoint/2010/main" val="4025738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7">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7">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7">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7">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7">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7">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32"/>
        <p:cNvGrpSpPr/>
        <p:nvPr/>
      </p:nvGrpSpPr>
      <p:grpSpPr>
        <a:xfrm>
          <a:off x="0" y="0"/>
          <a:ext cx="0" cy="0"/>
          <a:chOff x="0" y="0"/>
          <a:chExt cx="0" cy="0"/>
        </a:xfrm>
      </p:grpSpPr>
      <p:pic>
        <p:nvPicPr>
          <p:cNvPr id="133" name="Google Shape;133;p22"/>
          <p:cNvPicPr preferRelativeResize="0"/>
          <p:nvPr/>
        </p:nvPicPr>
        <p:blipFill>
          <a:blip r:embed="rId3">
            <a:alphaModFix/>
          </a:blip>
          <a:stretch>
            <a:fillRect/>
          </a:stretch>
        </p:blipFill>
        <p:spPr>
          <a:xfrm>
            <a:off x="2803975" y="1229114"/>
            <a:ext cx="1408708" cy="188332"/>
          </a:xfrm>
          <a:prstGeom prst="rect">
            <a:avLst/>
          </a:prstGeom>
          <a:noFill/>
          <a:ln>
            <a:noFill/>
          </a:ln>
        </p:spPr>
      </p:pic>
      <p:sp>
        <p:nvSpPr>
          <p:cNvPr id="136" name="Google Shape;136;p22"/>
          <p:cNvSpPr txBox="1"/>
          <p:nvPr/>
        </p:nvSpPr>
        <p:spPr>
          <a:xfrm>
            <a:off x="440298" y="1323279"/>
            <a:ext cx="6305797" cy="2516605"/>
          </a:xfrm>
          <a:prstGeom prst="rect">
            <a:avLst/>
          </a:prstGeom>
          <a:noFill/>
          <a:ln>
            <a:noFill/>
          </a:ln>
        </p:spPr>
        <p:txBody>
          <a:bodyPr spcFirstLastPara="1" wrap="square" lIns="121900" tIns="121900" rIns="121900" bIns="121900" anchor="b" anchorCtr="0">
            <a:noAutofit/>
          </a:bodyPr>
          <a:lstStyle/>
          <a:p>
            <a:pPr marL="228594">
              <a:buClr>
                <a:schemeClr val="dk1"/>
              </a:buClr>
              <a:buSzPts val="900"/>
            </a:pPr>
            <a:r>
              <a:rPr lang="en-GB" sz="2667" dirty="0">
                <a:solidFill>
                  <a:schemeClr val="dk1"/>
                </a:solidFill>
                <a:latin typeface="Satoshi" pitchFamily="50" charset="0"/>
                <a:ea typeface="Helvetica Neue"/>
                <a:cs typeface="Helvetica Neue"/>
                <a:sym typeface="Helvetica Neue"/>
              </a:rPr>
              <a:t>Our website has a wealth of free resources, all the latest news as</a:t>
            </a:r>
            <a:br>
              <a:rPr lang="en-GB" sz="2667" dirty="0">
                <a:solidFill>
                  <a:schemeClr val="dk1"/>
                </a:solidFill>
                <a:latin typeface="Satoshi" pitchFamily="50" charset="0"/>
                <a:ea typeface="Helvetica Neue"/>
                <a:cs typeface="Helvetica Neue"/>
                <a:sym typeface="Helvetica Neue"/>
              </a:rPr>
            </a:br>
            <a:r>
              <a:rPr lang="en-GB" sz="2667" dirty="0">
                <a:solidFill>
                  <a:schemeClr val="dk1"/>
                </a:solidFill>
                <a:latin typeface="Satoshi" pitchFamily="50" charset="0"/>
                <a:ea typeface="Helvetica Neue"/>
                <a:cs typeface="Helvetica Neue"/>
                <a:sym typeface="Helvetica Neue"/>
              </a:rPr>
              <a:t>well as wellbeing events you are welcome to join.</a:t>
            </a:r>
            <a:endParaRPr sz="2667" dirty="0">
              <a:solidFill>
                <a:schemeClr val="dk1"/>
              </a:solidFill>
              <a:latin typeface="Satoshi" pitchFamily="50" charset="0"/>
              <a:ea typeface="Helvetica Neue"/>
              <a:cs typeface="Helvetica Neue"/>
              <a:sym typeface="Helvetica Neue"/>
            </a:endParaRPr>
          </a:p>
        </p:txBody>
      </p:sp>
      <p:sp>
        <p:nvSpPr>
          <p:cNvPr id="10" name="Google Shape;136;p22"/>
          <p:cNvSpPr txBox="1"/>
          <p:nvPr/>
        </p:nvSpPr>
        <p:spPr>
          <a:xfrm>
            <a:off x="1550879" y="4410113"/>
            <a:ext cx="2972103" cy="1485460"/>
          </a:xfrm>
          <a:prstGeom prst="rect">
            <a:avLst/>
          </a:prstGeom>
          <a:noFill/>
          <a:ln>
            <a:noFill/>
          </a:ln>
        </p:spPr>
        <p:txBody>
          <a:bodyPr spcFirstLastPara="1" wrap="square" lIns="121900" tIns="121900" rIns="121900" bIns="121900" anchor="b" anchorCtr="0">
            <a:noAutofit/>
          </a:bodyPr>
          <a:lstStyle/>
          <a:p>
            <a:pPr marL="228594">
              <a:buClr>
                <a:schemeClr val="dk1"/>
              </a:buClr>
              <a:buSzPts val="900"/>
            </a:pPr>
            <a:r>
              <a:rPr lang="en-GB" sz="2400" b="1" dirty="0">
                <a:solidFill>
                  <a:schemeClr val="dk1"/>
                </a:solidFill>
                <a:latin typeface="Satoshi" pitchFamily="50" charset="0"/>
                <a:ea typeface="Helvetica Neue"/>
                <a:cs typeface="Helvetica Neue"/>
                <a:sym typeface="Helvetica Neue"/>
              </a:rPr>
              <a:t>Sign up for our newsletter!</a:t>
            </a:r>
            <a:endParaRPr sz="2400" b="1" dirty="0">
              <a:solidFill>
                <a:schemeClr val="dk1"/>
              </a:solidFill>
              <a:latin typeface="Satoshi" pitchFamily="50" charset="0"/>
              <a:ea typeface="Helvetica Neue"/>
              <a:cs typeface="Helvetica Neue"/>
              <a:sym typeface="Helvetica Neue"/>
            </a:endParaRPr>
          </a:p>
        </p:txBody>
      </p:sp>
      <p:pic>
        <p:nvPicPr>
          <p:cNvPr id="16" name="Google Shape;108;p19"/>
          <p:cNvPicPr preferRelativeResize="0"/>
          <p:nvPr/>
        </p:nvPicPr>
        <p:blipFill>
          <a:blip r:embed="rId4">
            <a:alphaModFix/>
          </a:blip>
          <a:stretch>
            <a:fillRect/>
          </a:stretch>
        </p:blipFill>
        <p:spPr>
          <a:xfrm>
            <a:off x="1457374" y="4657476"/>
            <a:ext cx="2755309" cy="1416561"/>
          </a:xfrm>
          <a:prstGeom prst="rect">
            <a:avLst/>
          </a:prstGeom>
          <a:noFill/>
          <a:ln>
            <a:noFill/>
          </a:ln>
        </p:spPr>
      </p:pic>
      <p:sp>
        <p:nvSpPr>
          <p:cNvPr id="17" name="Google Shape;134;p22"/>
          <p:cNvSpPr txBox="1"/>
          <p:nvPr/>
        </p:nvSpPr>
        <p:spPr>
          <a:xfrm>
            <a:off x="690033" y="753051"/>
            <a:ext cx="6705600" cy="976223"/>
          </a:xfrm>
          <a:prstGeom prst="rect">
            <a:avLst/>
          </a:prstGeom>
          <a:noFill/>
          <a:ln>
            <a:noFill/>
          </a:ln>
        </p:spPr>
        <p:txBody>
          <a:bodyPr spcFirstLastPara="1" wrap="square" lIns="121900" tIns="121900" rIns="121900" bIns="121900" anchor="t" anchorCtr="0">
            <a:noAutofit/>
          </a:bodyPr>
          <a:lstStyle/>
          <a:p>
            <a:pPr>
              <a:lnSpc>
                <a:spcPct val="85000"/>
              </a:lnSpc>
            </a:pPr>
            <a:r>
              <a:rPr lang="en" sz="4267" b="1" dirty="0">
                <a:solidFill>
                  <a:schemeClr val="dk1"/>
                </a:solidFill>
                <a:latin typeface="Satoshi" pitchFamily="50" charset="0"/>
                <a:ea typeface="Helvetica Neue"/>
                <a:cs typeface="Helvetica Neue"/>
                <a:sym typeface="Helvetica Neue"/>
              </a:rPr>
              <a:t>T</a:t>
            </a:r>
            <a:r>
              <a:rPr lang="en-GB" sz="4267" b="1" dirty="0">
                <a:solidFill>
                  <a:schemeClr val="dk1"/>
                </a:solidFill>
                <a:latin typeface="Satoshi" pitchFamily="50" charset="0"/>
                <a:ea typeface="Helvetica Neue"/>
                <a:cs typeface="Helvetica Neue"/>
                <a:sym typeface="Helvetica Neue"/>
              </a:rPr>
              <a:t>h</a:t>
            </a:r>
            <a:r>
              <a:rPr lang="en" sz="4267" b="1" dirty="0">
                <a:solidFill>
                  <a:schemeClr val="dk1"/>
                </a:solidFill>
                <a:latin typeface="Satoshi" pitchFamily="50" charset="0"/>
                <a:ea typeface="Helvetica Neue"/>
                <a:cs typeface="Helvetica Neue"/>
                <a:sym typeface="Helvetica Neue"/>
              </a:rPr>
              <a:t>ere’s more…</a:t>
            </a:r>
            <a:endParaRPr sz="4267" b="1" dirty="0">
              <a:solidFill>
                <a:schemeClr val="dk1"/>
              </a:solidFill>
              <a:latin typeface="Satoshi" pitchFamily="50" charset="0"/>
              <a:ea typeface="Helvetica Neue"/>
              <a:cs typeface="Helvetica Neue"/>
              <a:sym typeface="Helvetica Neue"/>
            </a:endParaRPr>
          </a:p>
        </p:txBody>
      </p:sp>
      <p:sp>
        <p:nvSpPr>
          <p:cNvPr id="2" name="Rectangle 1"/>
          <p:cNvSpPr/>
          <p:nvPr/>
        </p:nvSpPr>
        <p:spPr>
          <a:xfrm>
            <a:off x="1189778" y="6152970"/>
            <a:ext cx="4847417" cy="461665"/>
          </a:xfrm>
          <a:prstGeom prst="rect">
            <a:avLst/>
          </a:prstGeom>
        </p:spPr>
        <p:txBody>
          <a:bodyPr wrap="none">
            <a:spAutoFit/>
          </a:bodyPr>
          <a:lstStyle/>
          <a:p>
            <a:r>
              <a:rPr lang="en-GB" sz="2400" dirty="0">
                <a:latin typeface="Satoshi" pitchFamily="50" charset="0"/>
              </a:rPr>
              <a:t>educationsupport.org.uk/subscribe</a:t>
            </a:r>
            <a:endParaRPr lang="en-GB" sz="2400" dirty="0">
              <a:latin typeface="Satoshi" pitchFamily="50" charset="0"/>
            </a:endParaRPr>
          </a:p>
        </p:txBody>
      </p:sp>
      <p:pic>
        <p:nvPicPr>
          <p:cNvPr id="9" name="Google Shape;68;p14"/>
          <p:cNvPicPr preferRelativeResize="0"/>
          <p:nvPr/>
        </p:nvPicPr>
        <p:blipFill>
          <a:blip r:embed="rId5">
            <a:alphaModFix/>
          </a:blip>
          <a:stretch>
            <a:fillRect/>
          </a:stretch>
        </p:blipFill>
        <p:spPr>
          <a:xfrm>
            <a:off x="10754291" y="445377"/>
            <a:ext cx="926933" cy="282867"/>
          </a:xfrm>
          <a:prstGeom prst="rect">
            <a:avLst/>
          </a:prstGeom>
          <a:noFill/>
          <a:ln>
            <a:noFill/>
          </a:ln>
        </p:spPr>
      </p:pic>
      <p:pic>
        <p:nvPicPr>
          <p:cNvPr id="3" name="Picture 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496111" y="1323280"/>
            <a:ext cx="4981996" cy="3736497"/>
          </a:xfrm>
          <a:prstGeom prst="rect">
            <a:avLst/>
          </a:prstGeom>
        </p:spPr>
      </p:pic>
    </p:spTree>
    <p:extLst>
      <p:ext uri="{BB962C8B-B14F-4D97-AF65-F5344CB8AC3E}">
        <p14:creationId xmlns:p14="http://schemas.microsoft.com/office/powerpoint/2010/main" val="149638579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pic>
        <p:nvPicPr>
          <p:cNvPr id="67" name="Google Shape;67;p14"/>
          <p:cNvPicPr preferRelativeResize="0"/>
          <p:nvPr/>
        </p:nvPicPr>
        <p:blipFill rotWithShape="1">
          <a:blip r:embed="rId3">
            <a:alphaModFix/>
          </a:blip>
          <a:srcRect l="32331" t="1286" r="28643" b="1276"/>
          <a:stretch/>
        </p:blipFill>
        <p:spPr>
          <a:xfrm>
            <a:off x="7115049" y="167708"/>
            <a:ext cx="4590000" cy="6446400"/>
          </a:xfrm>
          <a:prstGeom prst="roundRect">
            <a:avLst>
              <a:gd name="adj" fmla="val 8068"/>
            </a:avLst>
          </a:prstGeom>
          <a:noFill/>
          <a:ln>
            <a:noFill/>
          </a:ln>
        </p:spPr>
      </p:pic>
      <p:pic>
        <p:nvPicPr>
          <p:cNvPr id="68" name="Google Shape;68;p14"/>
          <p:cNvPicPr preferRelativeResize="0"/>
          <p:nvPr/>
        </p:nvPicPr>
        <p:blipFill>
          <a:blip r:embed="rId4">
            <a:alphaModFix/>
          </a:blip>
          <a:stretch>
            <a:fillRect/>
          </a:stretch>
        </p:blipFill>
        <p:spPr>
          <a:xfrm>
            <a:off x="482800" y="528267"/>
            <a:ext cx="926933" cy="282867"/>
          </a:xfrm>
          <a:prstGeom prst="rect">
            <a:avLst/>
          </a:prstGeom>
          <a:noFill/>
          <a:ln>
            <a:noFill/>
          </a:ln>
        </p:spPr>
      </p:pic>
      <p:sp>
        <p:nvSpPr>
          <p:cNvPr id="70" name="Google Shape;70;p14"/>
          <p:cNvSpPr txBox="1"/>
          <p:nvPr/>
        </p:nvSpPr>
        <p:spPr>
          <a:xfrm>
            <a:off x="-298495" y="1791963"/>
            <a:ext cx="6908825" cy="2496400"/>
          </a:xfrm>
          <a:prstGeom prst="rect">
            <a:avLst/>
          </a:prstGeom>
          <a:noFill/>
          <a:ln>
            <a:noFill/>
          </a:ln>
        </p:spPr>
        <p:txBody>
          <a:bodyPr spcFirstLastPara="1" wrap="square" lIns="121900" tIns="0" rIns="121900" bIns="0" anchor="t" anchorCtr="0">
            <a:noAutofit/>
          </a:bodyPr>
          <a:lstStyle/>
          <a:p>
            <a:pPr algn="ctr">
              <a:lnSpc>
                <a:spcPct val="75000"/>
              </a:lnSpc>
            </a:pPr>
            <a:r>
              <a:rPr lang="en-GB" sz="4267" b="1" dirty="0" smtClean="0">
                <a:solidFill>
                  <a:schemeClr val="dk1"/>
                </a:solidFill>
                <a:latin typeface="Satoshi" pitchFamily="50" charset="0"/>
                <a:ea typeface="Helvetica Neue"/>
                <a:cs typeface="Helvetica Neue"/>
                <a:sym typeface="Helvetica Neue"/>
              </a:rPr>
              <a:t>Congratulations!</a:t>
            </a:r>
            <a:endParaRPr sz="4267" b="1" dirty="0">
              <a:solidFill>
                <a:schemeClr val="dk1"/>
              </a:solidFill>
              <a:latin typeface="Satoshi" pitchFamily="50" charset="0"/>
              <a:ea typeface="Helvetica Neue"/>
              <a:cs typeface="Helvetica Neue"/>
              <a:sym typeface="Helvetica Neue"/>
            </a:endParaRPr>
          </a:p>
        </p:txBody>
      </p:sp>
      <p:sp>
        <p:nvSpPr>
          <p:cNvPr id="7" name="Google Shape;70;p14"/>
          <p:cNvSpPr txBox="1"/>
          <p:nvPr/>
        </p:nvSpPr>
        <p:spPr>
          <a:xfrm>
            <a:off x="351712" y="5889512"/>
            <a:ext cx="6908825" cy="2496400"/>
          </a:xfrm>
          <a:prstGeom prst="rect">
            <a:avLst/>
          </a:prstGeom>
          <a:noFill/>
          <a:ln>
            <a:noFill/>
          </a:ln>
        </p:spPr>
        <p:txBody>
          <a:bodyPr spcFirstLastPara="1" wrap="square" lIns="121900" tIns="0" rIns="121900" bIns="0" anchor="t" anchorCtr="0">
            <a:noAutofit/>
          </a:bodyPr>
          <a:lstStyle/>
          <a:p>
            <a:pPr lvl="0">
              <a:lnSpc>
                <a:spcPct val="75000"/>
              </a:lnSpc>
            </a:pPr>
            <a:r>
              <a:rPr lang="en-GB" sz="2400" b="1" dirty="0">
                <a:solidFill>
                  <a:schemeClr val="dk1"/>
                </a:solidFill>
                <a:latin typeface="Satoshi" pitchFamily="50" charset="0"/>
                <a:ea typeface="Helvetica Neue"/>
                <a:cs typeface="Helvetica Neue"/>
                <a:sym typeface="Helvetica Neue"/>
              </a:rPr>
              <a:t>   educationsupport.org.uk</a:t>
            </a:r>
            <a:br>
              <a:rPr lang="en-GB" sz="2400" b="1" dirty="0">
                <a:solidFill>
                  <a:schemeClr val="dk1"/>
                </a:solidFill>
                <a:latin typeface="Satoshi" pitchFamily="50" charset="0"/>
                <a:ea typeface="Helvetica Neue"/>
                <a:cs typeface="Helvetica Neue"/>
                <a:sym typeface="Helvetica Neue"/>
              </a:rPr>
            </a:br>
            <a:r>
              <a:rPr lang="en-GB" sz="2400" b="1" dirty="0">
                <a:solidFill>
                  <a:schemeClr val="dk1"/>
                </a:solidFill>
                <a:latin typeface="Satoshi" pitchFamily="50" charset="0"/>
                <a:ea typeface="Helvetica Neue"/>
                <a:cs typeface="Helvetica Neue"/>
                <a:sym typeface="Helvetica Neue"/>
              </a:rPr>
              <a:t/>
            </a:r>
            <a:br>
              <a:rPr lang="en-GB" sz="2400" b="1" dirty="0">
                <a:solidFill>
                  <a:schemeClr val="dk1"/>
                </a:solidFill>
                <a:latin typeface="Satoshi" pitchFamily="50" charset="0"/>
                <a:ea typeface="Helvetica Neue"/>
                <a:cs typeface="Helvetica Neue"/>
                <a:sym typeface="Helvetica Neue"/>
              </a:rPr>
            </a:br>
            <a:r>
              <a:rPr lang="en-GB" sz="2400" b="1" dirty="0">
                <a:solidFill>
                  <a:schemeClr val="dk1"/>
                </a:solidFill>
                <a:latin typeface="Satoshi" pitchFamily="50" charset="0"/>
                <a:ea typeface="Helvetica Neue"/>
                <a:cs typeface="Helvetica Neue"/>
                <a:sym typeface="Helvetica Neue"/>
              </a:rPr>
              <a:t>   @</a:t>
            </a:r>
            <a:r>
              <a:rPr lang="en-GB" sz="2400" b="1" dirty="0" err="1">
                <a:solidFill>
                  <a:schemeClr val="dk1"/>
                </a:solidFill>
                <a:latin typeface="Satoshi" pitchFamily="50" charset="0"/>
                <a:ea typeface="Helvetica Neue"/>
                <a:cs typeface="Helvetica Neue"/>
                <a:sym typeface="Helvetica Neue"/>
              </a:rPr>
              <a:t>edsupportuk</a:t>
            </a:r>
            <a:endParaRPr sz="2400" b="1" dirty="0">
              <a:solidFill>
                <a:schemeClr val="dk1"/>
              </a:solidFill>
              <a:latin typeface="Satoshi" pitchFamily="50" charset="0"/>
              <a:ea typeface="Helvetica Neue"/>
              <a:cs typeface="Helvetica Neue"/>
              <a:sym typeface="Helvetica Neue"/>
            </a:endParaRPr>
          </a:p>
        </p:txBody>
      </p:sp>
      <p:pic>
        <p:nvPicPr>
          <p:cNvPr id="3" name="Picture 2"/>
          <p:cNvPicPr>
            <a:picLocks noChangeAspect="1"/>
          </p:cNvPicPr>
          <p:nvPr/>
        </p:nvPicPr>
        <p:blipFill>
          <a:blip r:embed="rId5"/>
          <a:stretch>
            <a:fillRect/>
          </a:stretch>
        </p:blipFill>
        <p:spPr>
          <a:xfrm>
            <a:off x="2108648" y="3876140"/>
            <a:ext cx="2094539" cy="1360989"/>
          </a:xfrm>
          <a:prstGeom prst="rect">
            <a:avLst/>
          </a:prstGeom>
        </p:spPr>
      </p:pic>
      <p:pic>
        <p:nvPicPr>
          <p:cNvPr id="1028" name="Picture 4" descr="Web Icon Logo PNG Vector (EPS) Free Download"/>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41078" y="5772714"/>
            <a:ext cx="421268" cy="421268"/>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Social media - Free social media icons"/>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43889" y="6310781"/>
            <a:ext cx="418457" cy="4184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2128451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pic>
        <p:nvPicPr>
          <p:cNvPr id="25" name="Google Shape;99;p18"/>
          <p:cNvPicPr preferRelativeResize="0"/>
          <p:nvPr/>
        </p:nvPicPr>
        <p:blipFill>
          <a:blip r:embed="rId3">
            <a:alphaModFix/>
          </a:blip>
          <a:stretch>
            <a:fillRect/>
          </a:stretch>
        </p:blipFill>
        <p:spPr>
          <a:xfrm>
            <a:off x="1438988" y="1084344"/>
            <a:ext cx="2467697" cy="469861"/>
          </a:xfrm>
          <a:prstGeom prst="rect">
            <a:avLst/>
          </a:prstGeom>
          <a:noFill/>
          <a:ln>
            <a:noFill/>
          </a:ln>
        </p:spPr>
      </p:pic>
      <p:sp>
        <p:nvSpPr>
          <p:cNvPr id="3" name="Rectangle 2"/>
          <p:cNvSpPr/>
          <p:nvPr/>
        </p:nvSpPr>
        <p:spPr>
          <a:xfrm>
            <a:off x="9780387" y="4114339"/>
            <a:ext cx="184730" cy="275460"/>
          </a:xfrm>
          <a:prstGeom prst="rect">
            <a:avLst/>
          </a:prstGeom>
        </p:spPr>
        <p:txBody>
          <a:bodyPr wrap="none">
            <a:spAutoFit/>
          </a:bodyPr>
          <a:lstStyle/>
          <a:p>
            <a:pPr algn="ctr">
              <a:lnSpc>
                <a:spcPct val="85000"/>
              </a:lnSpc>
            </a:pPr>
            <a:endParaRPr lang="en-GB" sz="1400" dirty="0">
              <a:solidFill>
                <a:schemeClr val="dk1"/>
              </a:solidFill>
              <a:latin typeface="Satoshi" pitchFamily="50" charset="0"/>
              <a:ea typeface="Helvetica Neue"/>
              <a:cs typeface="Helvetica Neue"/>
              <a:sym typeface="Helvetica Neue"/>
            </a:endParaRPr>
          </a:p>
        </p:txBody>
      </p:sp>
      <p:pic>
        <p:nvPicPr>
          <p:cNvPr id="39" name="Google Shape;68;p14"/>
          <p:cNvPicPr preferRelativeResize="0"/>
          <p:nvPr/>
        </p:nvPicPr>
        <p:blipFill>
          <a:blip r:embed="rId4">
            <a:alphaModFix/>
          </a:blip>
          <a:stretch>
            <a:fillRect/>
          </a:stretch>
        </p:blipFill>
        <p:spPr>
          <a:xfrm>
            <a:off x="3557078" y="6316329"/>
            <a:ext cx="926933" cy="282867"/>
          </a:xfrm>
          <a:prstGeom prst="rect">
            <a:avLst/>
          </a:prstGeom>
          <a:noFill/>
          <a:ln>
            <a:noFill/>
          </a:ln>
        </p:spPr>
      </p:pic>
      <p:sp>
        <p:nvSpPr>
          <p:cNvPr id="23" name="Google Shape;179;p28"/>
          <p:cNvSpPr txBox="1"/>
          <p:nvPr/>
        </p:nvSpPr>
        <p:spPr>
          <a:xfrm>
            <a:off x="440298" y="586811"/>
            <a:ext cx="6804716" cy="1678760"/>
          </a:xfrm>
          <a:prstGeom prst="rect">
            <a:avLst/>
          </a:prstGeom>
          <a:noFill/>
          <a:ln>
            <a:noFill/>
          </a:ln>
        </p:spPr>
        <p:txBody>
          <a:bodyPr spcFirstLastPara="1" wrap="square" lIns="121900" tIns="121900" rIns="121900" bIns="121900" anchor="t" anchorCtr="0">
            <a:noAutofit/>
          </a:bodyPr>
          <a:lstStyle/>
          <a:p>
            <a:r>
              <a:rPr lang="en-GB" sz="4267" b="1" dirty="0">
                <a:latin typeface="Satoshi" pitchFamily="50" charset="0"/>
              </a:rPr>
              <a:t>Get Involved</a:t>
            </a:r>
            <a:endParaRPr lang="en-GB" sz="4267" b="1" dirty="0">
              <a:latin typeface="Satoshi" pitchFamily="50" charset="0"/>
            </a:endParaRPr>
          </a:p>
        </p:txBody>
      </p:sp>
      <p:sp>
        <p:nvSpPr>
          <p:cNvPr id="24" name="Google Shape;136;p22"/>
          <p:cNvSpPr txBox="1"/>
          <p:nvPr/>
        </p:nvSpPr>
        <p:spPr>
          <a:xfrm>
            <a:off x="440297" y="2856036"/>
            <a:ext cx="5813019" cy="2516605"/>
          </a:xfrm>
          <a:prstGeom prst="rect">
            <a:avLst/>
          </a:prstGeom>
          <a:noFill/>
          <a:ln>
            <a:noFill/>
          </a:ln>
        </p:spPr>
        <p:txBody>
          <a:bodyPr spcFirstLastPara="1" wrap="square" lIns="121900" tIns="121900" rIns="121900" bIns="121900" anchor="b" anchorCtr="0">
            <a:noAutofit/>
          </a:bodyPr>
          <a:lstStyle/>
          <a:p>
            <a:pPr lvl="0"/>
            <a:r>
              <a:rPr lang="en-GB" sz="2667" dirty="0">
                <a:latin typeface="Satoshi" pitchFamily="50" charset="0"/>
              </a:rPr>
              <a:t>As a charity, our services are funded </a:t>
            </a:r>
            <a:br>
              <a:rPr lang="en-GB" sz="2667" dirty="0">
                <a:latin typeface="Satoshi" pitchFamily="50" charset="0"/>
              </a:rPr>
            </a:br>
            <a:r>
              <a:rPr lang="en-GB" sz="2667" dirty="0">
                <a:latin typeface="Satoshi" pitchFamily="50" charset="0"/>
              </a:rPr>
              <a:t>by the generous support of our donors.</a:t>
            </a:r>
          </a:p>
          <a:p>
            <a:pPr lvl="0"/>
            <a:endParaRPr lang="en-GB" sz="2667" dirty="0">
              <a:latin typeface="Satoshi" pitchFamily="50" charset="0"/>
            </a:endParaRPr>
          </a:p>
          <a:p>
            <a:pPr lvl="0"/>
            <a:r>
              <a:rPr lang="en-GB" sz="2667" dirty="0">
                <a:latin typeface="Satoshi" pitchFamily="50" charset="0"/>
              </a:rPr>
              <a:t>Help </a:t>
            </a:r>
            <a:r>
              <a:rPr lang="en-GB" sz="2667" dirty="0">
                <a:latin typeface="Satoshi" pitchFamily="50" charset="0"/>
              </a:rPr>
              <a:t>us be there for teachers and </a:t>
            </a:r>
            <a:r>
              <a:rPr lang="en-GB" sz="2667" dirty="0">
                <a:latin typeface="Satoshi" pitchFamily="50" charset="0"/>
              </a:rPr>
              <a:t/>
            </a:r>
            <a:br>
              <a:rPr lang="en-GB" sz="2667" dirty="0">
                <a:latin typeface="Satoshi" pitchFamily="50" charset="0"/>
              </a:rPr>
            </a:br>
            <a:r>
              <a:rPr lang="en-GB" sz="2667" dirty="0">
                <a:latin typeface="Satoshi" pitchFamily="50" charset="0"/>
              </a:rPr>
              <a:t>education </a:t>
            </a:r>
            <a:r>
              <a:rPr lang="en-GB" sz="2667" dirty="0">
                <a:latin typeface="Satoshi" pitchFamily="50" charset="0"/>
              </a:rPr>
              <a:t>staff whenever they need support. </a:t>
            </a:r>
            <a:endParaRPr lang="en-GB" sz="2667" dirty="0">
              <a:latin typeface="Satoshi" pitchFamily="50" charset="0"/>
            </a:endParaRPr>
          </a:p>
          <a:p>
            <a:pPr lvl="0"/>
            <a:endParaRPr lang="en-GB" sz="2667" dirty="0">
              <a:latin typeface="Satoshi" pitchFamily="50" charset="0"/>
            </a:endParaRPr>
          </a:p>
          <a:p>
            <a:pPr lvl="0"/>
            <a:r>
              <a:rPr lang="en-GB" sz="2667" b="1" dirty="0">
                <a:latin typeface="Satoshi" pitchFamily="50" charset="0"/>
              </a:rPr>
              <a:t>educationsupport.org/donate</a:t>
            </a:r>
            <a:endParaRPr lang="en-GB" sz="2667" b="1" dirty="0">
              <a:latin typeface="Satoshi" pitchFamily="50" charset="0"/>
            </a:endParaRPr>
          </a:p>
        </p:txBody>
      </p:sp>
      <p:pic>
        <p:nvPicPr>
          <p:cNvPr id="30" name="Google Shape;175;p28"/>
          <p:cNvPicPr preferRelativeResize="0"/>
          <p:nvPr/>
        </p:nvPicPr>
        <p:blipFill rotWithShape="1">
          <a:blip r:embed="rId5">
            <a:alphaModFix/>
          </a:blip>
          <a:srcRect l="29637" t="484" r="30761" b="642"/>
          <a:stretch/>
        </p:blipFill>
        <p:spPr>
          <a:xfrm>
            <a:off x="7352617" y="167173"/>
            <a:ext cx="4590000" cy="6446400"/>
          </a:xfrm>
          <a:prstGeom prst="roundRect">
            <a:avLst>
              <a:gd name="adj" fmla="val 8068"/>
            </a:avLst>
          </a:prstGeom>
          <a:noFill/>
          <a:ln>
            <a:noFill/>
          </a:ln>
        </p:spPr>
      </p:pic>
    </p:spTree>
    <p:extLst>
      <p:ext uri="{BB962C8B-B14F-4D97-AF65-F5344CB8AC3E}">
        <p14:creationId xmlns:p14="http://schemas.microsoft.com/office/powerpoint/2010/main" val="28654010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pic>
        <p:nvPicPr>
          <p:cNvPr id="67" name="Google Shape;67;p14"/>
          <p:cNvPicPr preferRelativeResize="0"/>
          <p:nvPr/>
        </p:nvPicPr>
        <p:blipFill rotWithShape="1">
          <a:blip r:embed="rId3">
            <a:alphaModFix/>
          </a:blip>
          <a:srcRect l="32331" t="1286" r="28643" b="1276"/>
          <a:stretch/>
        </p:blipFill>
        <p:spPr>
          <a:xfrm>
            <a:off x="7115049" y="167708"/>
            <a:ext cx="4590000" cy="6446400"/>
          </a:xfrm>
          <a:prstGeom prst="roundRect">
            <a:avLst>
              <a:gd name="adj" fmla="val 8068"/>
            </a:avLst>
          </a:prstGeom>
          <a:noFill/>
          <a:ln>
            <a:noFill/>
          </a:ln>
        </p:spPr>
      </p:pic>
      <p:pic>
        <p:nvPicPr>
          <p:cNvPr id="68" name="Google Shape;68;p14"/>
          <p:cNvPicPr preferRelativeResize="0"/>
          <p:nvPr/>
        </p:nvPicPr>
        <p:blipFill>
          <a:blip r:embed="rId4">
            <a:alphaModFix/>
          </a:blip>
          <a:stretch>
            <a:fillRect/>
          </a:stretch>
        </p:blipFill>
        <p:spPr>
          <a:xfrm>
            <a:off x="482800" y="528267"/>
            <a:ext cx="926933" cy="282867"/>
          </a:xfrm>
          <a:prstGeom prst="rect">
            <a:avLst/>
          </a:prstGeom>
          <a:noFill/>
          <a:ln>
            <a:noFill/>
          </a:ln>
        </p:spPr>
      </p:pic>
      <p:sp>
        <p:nvSpPr>
          <p:cNvPr id="70" name="Google Shape;70;p14"/>
          <p:cNvSpPr txBox="1"/>
          <p:nvPr/>
        </p:nvSpPr>
        <p:spPr>
          <a:xfrm>
            <a:off x="-298495" y="1791963"/>
            <a:ext cx="6908825" cy="2496400"/>
          </a:xfrm>
          <a:prstGeom prst="rect">
            <a:avLst/>
          </a:prstGeom>
          <a:noFill/>
          <a:ln>
            <a:noFill/>
          </a:ln>
        </p:spPr>
        <p:txBody>
          <a:bodyPr spcFirstLastPara="1" wrap="square" lIns="121900" tIns="0" rIns="121900" bIns="0" anchor="t" anchorCtr="0">
            <a:noAutofit/>
          </a:bodyPr>
          <a:lstStyle/>
          <a:p>
            <a:pPr algn="ctr">
              <a:lnSpc>
                <a:spcPct val="75000"/>
              </a:lnSpc>
            </a:pPr>
            <a:endParaRPr lang="en-GB" sz="4267" b="1" dirty="0" smtClean="0">
              <a:solidFill>
                <a:schemeClr val="dk1"/>
              </a:solidFill>
              <a:latin typeface="Satoshi" pitchFamily="50" charset="0"/>
              <a:ea typeface="Helvetica Neue"/>
              <a:cs typeface="Helvetica Neue"/>
              <a:sym typeface="Helvetica Neue"/>
            </a:endParaRPr>
          </a:p>
          <a:p>
            <a:pPr algn="ctr">
              <a:lnSpc>
                <a:spcPct val="75000"/>
              </a:lnSpc>
            </a:pPr>
            <a:endParaRPr lang="en-GB" sz="4267" b="1" dirty="0">
              <a:solidFill>
                <a:schemeClr val="dk1"/>
              </a:solidFill>
              <a:latin typeface="Satoshi" pitchFamily="50" charset="0"/>
              <a:ea typeface="Helvetica Neue"/>
              <a:cs typeface="Helvetica Neue"/>
              <a:sym typeface="Helvetica Neue"/>
            </a:endParaRPr>
          </a:p>
          <a:p>
            <a:pPr algn="ctr">
              <a:lnSpc>
                <a:spcPct val="75000"/>
              </a:lnSpc>
            </a:pPr>
            <a:r>
              <a:rPr lang="en-GB" sz="6000" b="1" dirty="0" smtClean="0">
                <a:solidFill>
                  <a:schemeClr val="dk1"/>
                </a:solidFill>
                <a:latin typeface="Satoshi" pitchFamily="50" charset="0"/>
                <a:ea typeface="Helvetica Neue"/>
                <a:cs typeface="Helvetica Neue"/>
                <a:sym typeface="Helvetica Neue"/>
              </a:rPr>
              <a:t>Thank you</a:t>
            </a:r>
            <a:endParaRPr lang="en-GB" sz="6000" b="1" dirty="0">
              <a:solidFill>
                <a:schemeClr val="dk1"/>
              </a:solidFill>
              <a:latin typeface="Satoshi" pitchFamily="50" charset="0"/>
              <a:ea typeface="Helvetica Neue"/>
              <a:cs typeface="Helvetica Neue"/>
              <a:sym typeface="Helvetica Neue"/>
            </a:endParaRPr>
          </a:p>
        </p:txBody>
      </p:sp>
      <p:sp>
        <p:nvSpPr>
          <p:cNvPr id="7" name="Google Shape;70;p14"/>
          <p:cNvSpPr txBox="1"/>
          <p:nvPr/>
        </p:nvSpPr>
        <p:spPr>
          <a:xfrm>
            <a:off x="351712" y="5889512"/>
            <a:ext cx="6908825" cy="2496400"/>
          </a:xfrm>
          <a:prstGeom prst="rect">
            <a:avLst/>
          </a:prstGeom>
          <a:noFill/>
          <a:ln>
            <a:noFill/>
          </a:ln>
        </p:spPr>
        <p:txBody>
          <a:bodyPr spcFirstLastPara="1" wrap="square" lIns="121900" tIns="0" rIns="121900" bIns="0" anchor="t" anchorCtr="0">
            <a:noAutofit/>
          </a:bodyPr>
          <a:lstStyle/>
          <a:p>
            <a:pPr lvl="0">
              <a:lnSpc>
                <a:spcPct val="75000"/>
              </a:lnSpc>
            </a:pPr>
            <a:r>
              <a:rPr lang="en-GB" sz="2400" b="1" dirty="0">
                <a:solidFill>
                  <a:schemeClr val="dk1"/>
                </a:solidFill>
                <a:latin typeface="Satoshi" pitchFamily="50" charset="0"/>
                <a:ea typeface="Helvetica Neue"/>
                <a:cs typeface="Helvetica Neue"/>
                <a:sym typeface="Helvetica Neue"/>
              </a:rPr>
              <a:t>   educationsupport.org.uk</a:t>
            </a:r>
            <a:br>
              <a:rPr lang="en-GB" sz="2400" b="1" dirty="0">
                <a:solidFill>
                  <a:schemeClr val="dk1"/>
                </a:solidFill>
                <a:latin typeface="Satoshi" pitchFamily="50" charset="0"/>
                <a:ea typeface="Helvetica Neue"/>
                <a:cs typeface="Helvetica Neue"/>
                <a:sym typeface="Helvetica Neue"/>
              </a:rPr>
            </a:br>
            <a:r>
              <a:rPr lang="en-GB" sz="2400" b="1" dirty="0">
                <a:solidFill>
                  <a:schemeClr val="dk1"/>
                </a:solidFill>
                <a:latin typeface="Satoshi" pitchFamily="50" charset="0"/>
                <a:ea typeface="Helvetica Neue"/>
                <a:cs typeface="Helvetica Neue"/>
                <a:sym typeface="Helvetica Neue"/>
              </a:rPr>
              <a:t/>
            </a:r>
            <a:br>
              <a:rPr lang="en-GB" sz="2400" b="1" dirty="0">
                <a:solidFill>
                  <a:schemeClr val="dk1"/>
                </a:solidFill>
                <a:latin typeface="Satoshi" pitchFamily="50" charset="0"/>
                <a:ea typeface="Helvetica Neue"/>
                <a:cs typeface="Helvetica Neue"/>
                <a:sym typeface="Helvetica Neue"/>
              </a:rPr>
            </a:br>
            <a:r>
              <a:rPr lang="en-GB" sz="2400" b="1" dirty="0">
                <a:solidFill>
                  <a:schemeClr val="dk1"/>
                </a:solidFill>
                <a:latin typeface="Satoshi" pitchFamily="50" charset="0"/>
                <a:ea typeface="Helvetica Neue"/>
                <a:cs typeface="Helvetica Neue"/>
                <a:sym typeface="Helvetica Neue"/>
              </a:rPr>
              <a:t>   @</a:t>
            </a:r>
            <a:r>
              <a:rPr lang="en-GB" sz="2400" b="1" dirty="0" err="1">
                <a:solidFill>
                  <a:schemeClr val="dk1"/>
                </a:solidFill>
                <a:latin typeface="Satoshi" pitchFamily="50" charset="0"/>
                <a:ea typeface="Helvetica Neue"/>
                <a:cs typeface="Helvetica Neue"/>
                <a:sym typeface="Helvetica Neue"/>
              </a:rPr>
              <a:t>edsupportuk</a:t>
            </a:r>
            <a:endParaRPr sz="2400" b="1" dirty="0">
              <a:solidFill>
                <a:schemeClr val="dk1"/>
              </a:solidFill>
              <a:latin typeface="Satoshi" pitchFamily="50" charset="0"/>
              <a:ea typeface="Helvetica Neue"/>
              <a:cs typeface="Helvetica Neue"/>
              <a:sym typeface="Helvetica Neue"/>
            </a:endParaRPr>
          </a:p>
        </p:txBody>
      </p:sp>
      <p:pic>
        <p:nvPicPr>
          <p:cNvPr id="3" name="Picture 2"/>
          <p:cNvPicPr>
            <a:picLocks noChangeAspect="1"/>
          </p:cNvPicPr>
          <p:nvPr/>
        </p:nvPicPr>
        <p:blipFill>
          <a:blip r:embed="rId5"/>
          <a:stretch>
            <a:fillRect/>
          </a:stretch>
        </p:blipFill>
        <p:spPr>
          <a:xfrm>
            <a:off x="2108648" y="3876140"/>
            <a:ext cx="2094539" cy="1360989"/>
          </a:xfrm>
          <a:prstGeom prst="rect">
            <a:avLst/>
          </a:prstGeom>
        </p:spPr>
      </p:pic>
      <p:pic>
        <p:nvPicPr>
          <p:cNvPr id="1028" name="Picture 4" descr="Web Icon Logo PNG Vector (EPS) Free Download"/>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41078" y="5772714"/>
            <a:ext cx="421268" cy="421268"/>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Social media - Free social media icons"/>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43889" y="6310781"/>
            <a:ext cx="418457" cy="4184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7088051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4257793" y="51296"/>
            <a:ext cx="1291617" cy="656304"/>
          </a:xfrm>
          <a:prstGeom prst="rect">
            <a:avLst/>
          </a:prstGeom>
        </p:spPr>
      </p:pic>
      <p:pic>
        <p:nvPicPr>
          <p:cNvPr id="8" name="Picture 7"/>
          <p:cNvPicPr>
            <a:picLocks noChangeAspect="1"/>
          </p:cNvPicPr>
          <p:nvPr/>
        </p:nvPicPr>
        <p:blipFill>
          <a:blip r:embed="rId3"/>
          <a:stretch>
            <a:fillRect/>
          </a:stretch>
        </p:blipFill>
        <p:spPr>
          <a:xfrm>
            <a:off x="396993" y="162560"/>
            <a:ext cx="1291617" cy="687280"/>
          </a:xfrm>
          <a:prstGeom prst="rect">
            <a:avLst/>
          </a:prstGeom>
        </p:spPr>
      </p:pic>
      <p:pic>
        <p:nvPicPr>
          <p:cNvPr id="6" name="Picture 5"/>
          <p:cNvPicPr>
            <a:picLocks noChangeAspect="1"/>
          </p:cNvPicPr>
          <p:nvPr/>
        </p:nvPicPr>
        <p:blipFill>
          <a:blip r:embed="rId4"/>
          <a:stretch>
            <a:fillRect/>
          </a:stretch>
        </p:blipFill>
        <p:spPr>
          <a:xfrm>
            <a:off x="6660639" y="0"/>
            <a:ext cx="5563052" cy="6858000"/>
          </a:xfrm>
          <a:prstGeom prst="rect">
            <a:avLst/>
          </a:prstGeom>
        </p:spPr>
      </p:pic>
      <p:sp>
        <p:nvSpPr>
          <p:cNvPr id="7" name="Google Shape;134;p22"/>
          <p:cNvSpPr txBox="1"/>
          <p:nvPr/>
        </p:nvSpPr>
        <p:spPr>
          <a:xfrm>
            <a:off x="396992" y="1191261"/>
            <a:ext cx="7061200" cy="2185200"/>
          </a:xfrm>
          <a:prstGeom prst="rect">
            <a:avLst/>
          </a:prstGeom>
          <a:noFill/>
          <a:ln>
            <a:noFill/>
          </a:ln>
        </p:spPr>
        <p:txBody>
          <a:bodyPr spcFirstLastPara="1" wrap="square" lIns="121900" tIns="121900" rIns="121900" bIns="121900" anchor="t" anchorCtr="0">
            <a:noAutofit/>
          </a:bodyPr>
          <a:lstStyle/>
          <a:p>
            <a:pPr defTabSz="1219170">
              <a:lnSpc>
                <a:spcPct val="85000"/>
              </a:lnSpc>
              <a:buClr>
                <a:srgbClr val="000000"/>
              </a:buClr>
              <a:defRPr/>
            </a:pPr>
            <a:r>
              <a:rPr lang="en" sz="5067" kern="0" dirty="0">
                <a:solidFill>
                  <a:srgbClr val="000000"/>
                </a:solidFill>
                <a:latin typeface="Satoshi" pitchFamily="50" charset="0"/>
                <a:ea typeface="Helvetica Neue"/>
                <a:cs typeface="Helvetica Neue"/>
                <a:sym typeface="Helvetica Neue"/>
              </a:rPr>
              <a:t>“Caring for myself is not self-indulgence,</a:t>
            </a:r>
            <a:r>
              <a:rPr lang="en-GB" sz="5067" kern="0" dirty="0">
                <a:solidFill>
                  <a:srgbClr val="000000"/>
                </a:solidFill>
                <a:latin typeface="Satoshi" pitchFamily="50" charset="0"/>
                <a:ea typeface="Helvetica Neue"/>
                <a:cs typeface="Helvetica Neue"/>
                <a:sym typeface="Helvetica Neue"/>
              </a:rPr>
              <a:t> it is </a:t>
            </a:r>
            <a:r>
              <a:rPr lang="en-GB" sz="5067" kern="0" dirty="0" smtClean="0">
                <a:solidFill>
                  <a:srgbClr val="000000"/>
                </a:solidFill>
                <a:latin typeface="Satoshi" pitchFamily="50" charset="0"/>
                <a:ea typeface="Helvetica Neue"/>
                <a:cs typeface="Helvetica Neue"/>
                <a:sym typeface="Helvetica Neue"/>
              </a:rPr>
              <a:t>self-preservation……..”</a:t>
            </a:r>
            <a:endParaRPr lang="en-GB" sz="5067" kern="0" dirty="0">
              <a:solidFill>
                <a:srgbClr val="000000"/>
              </a:solidFill>
              <a:latin typeface="Satoshi" pitchFamily="50" charset="0"/>
              <a:ea typeface="Helvetica Neue"/>
              <a:cs typeface="Helvetica Neue"/>
              <a:sym typeface="Helvetica Neue"/>
            </a:endParaRPr>
          </a:p>
          <a:p>
            <a:pPr defTabSz="1219170">
              <a:lnSpc>
                <a:spcPct val="85000"/>
              </a:lnSpc>
              <a:buClr>
                <a:srgbClr val="000000"/>
              </a:buClr>
              <a:defRPr/>
            </a:pPr>
            <a:endParaRPr sz="5067" kern="0" dirty="0">
              <a:solidFill>
                <a:srgbClr val="000000"/>
              </a:solidFill>
              <a:latin typeface="Satoshi" pitchFamily="50" charset="0"/>
              <a:ea typeface="Helvetica Neue"/>
              <a:cs typeface="Helvetica Neue"/>
              <a:sym typeface="Helvetica Neue"/>
            </a:endParaRPr>
          </a:p>
        </p:txBody>
      </p:sp>
      <p:sp>
        <p:nvSpPr>
          <p:cNvPr id="10" name="Google Shape;134;p22"/>
          <p:cNvSpPr txBox="1"/>
          <p:nvPr/>
        </p:nvSpPr>
        <p:spPr>
          <a:xfrm>
            <a:off x="1409700" y="3112560"/>
            <a:ext cx="6705600" cy="2185200"/>
          </a:xfrm>
          <a:prstGeom prst="rect">
            <a:avLst/>
          </a:prstGeom>
          <a:noFill/>
          <a:ln>
            <a:noFill/>
          </a:ln>
        </p:spPr>
        <p:txBody>
          <a:bodyPr spcFirstLastPara="1" wrap="square" lIns="121900" tIns="121900" rIns="121900" bIns="121900" anchor="t" anchorCtr="0">
            <a:noAutofit/>
          </a:bodyPr>
          <a:lstStyle/>
          <a:p>
            <a:pPr defTabSz="1219170">
              <a:lnSpc>
                <a:spcPct val="85000"/>
              </a:lnSpc>
              <a:buClr>
                <a:srgbClr val="000000"/>
              </a:buClr>
              <a:defRPr/>
            </a:pPr>
            <a:endParaRPr lang="en-GB" sz="5067" kern="0" dirty="0" smtClean="0">
              <a:solidFill>
                <a:srgbClr val="000000"/>
              </a:solidFill>
              <a:latin typeface="Satoshi" pitchFamily="50" charset="0"/>
              <a:ea typeface="Helvetica Neue"/>
              <a:cs typeface="Helvetica Neue"/>
              <a:sym typeface="Helvetica Neue"/>
            </a:endParaRPr>
          </a:p>
          <a:p>
            <a:pPr defTabSz="1219170">
              <a:lnSpc>
                <a:spcPct val="85000"/>
              </a:lnSpc>
              <a:buClr>
                <a:srgbClr val="000000"/>
              </a:buClr>
              <a:defRPr/>
            </a:pPr>
            <a:r>
              <a:rPr lang="en-GB" sz="5067" kern="0" dirty="0">
                <a:solidFill>
                  <a:srgbClr val="000000"/>
                </a:solidFill>
                <a:latin typeface="Satoshi" pitchFamily="50" charset="0"/>
                <a:ea typeface="Helvetica Neue"/>
                <a:cs typeface="Helvetica Neue"/>
                <a:sym typeface="Helvetica Neue"/>
              </a:rPr>
              <a:t>	- Audre Lorde</a:t>
            </a:r>
            <a:endParaRPr sz="5067" kern="0" dirty="0">
              <a:solidFill>
                <a:srgbClr val="000000"/>
              </a:solidFill>
              <a:latin typeface="Satoshi" pitchFamily="50" charset="0"/>
              <a:ea typeface="Helvetica Neue"/>
              <a:cs typeface="Helvetica Neue"/>
              <a:sym typeface="Helvetica Neue"/>
            </a:endParaRPr>
          </a:p>
        </p:txBody>
      </p:sp>
    </p:spTree>
    <p:extLst>
      <p:ext uri="{BB962C8B-B14F-4D97-AF65-F5344CB8AC3E}">
        <p14:creationId xmlns:p14="http://schemas.microsoft.com/office/powerpoint/2010/main" val="13745329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pic>
        <p:nvPicPr>
          <p:cNvPr id="25" name="Google Shape;99;p18"/>
          <p:cNvPicPr preferRelativeResize="0"/>
          <p:nvPr/>
        </p:nvPicPr>
        <p:blipFill>
          <a:blip r:embed="rId3">
            <a:alphaModFix/>
          </a:blip>
          <a:stretch>
            <a:fillRect/>
          </a:stretch>
        </p:blipFill>
        <p:spPr>
          <a:xfrm>
            <a:off x="1438988" y="1084344"/>
            <a:ext cx="2467697" cy="469861"/>
          </a:xfrm>
          <a:prstGeom prst="rect">
            <a:avLst/>
          </a:prstGeom>
          <a:noFill/>
          <a:ln>
            <a:noFill/>
          </a:ln>
        </p:spPr>
      </p:pic>
      <p:sp>
        <p:nvSpPr>
          <p:cNvPr id="3" name="Rectangle 2"/>
          <p:cNvSpPr/>
          <p:nvPr/>
        </p:nvSpPr>
        <p:spPr>
          <a:xfrm>
            <a:off x="9780387" y="4114339"/>
            <a:ext cx="184730" cy="275460"/>
          </a:xfrm>
          <a:prstGeom prst="rect">
            <a:avLst/>
          </a:prstGeom>
        </p:spPr>
        <p:txBody>
          <a:bodyPr wrap="none">
            <a:spAutoFit/>
          </a:bodyPr>
          <a:lstStyle/>
          <a:p>
            <a:pPr algn="ctr">
              <a:lnSpc>
                <a:spcPct val="85000"/>
              </a:lnSpc>
            </a:pPr>
            <a:endParaRPr lang="en-GB" sz="1400" dirty="0">
              <a:solidFill>
                <a:schemeClr val="dk1"/>
              </a:solidFill>
              <a:latin typeface="Satoshi" pitchFamily="50" charset="0"/>
              <a:ea typeface="Helvetica Neue"/>
              <a:cs typeface="Helvetica Neue"/>
              <a:sym typeface="Helvetica Neue"/>
            </a:endParaRPr>
          </a:p>
        </p:txBody>
      </p:sp>
      <p:pic>
        <p:nvPicPr>
          <p:cNvPr id="39" name="Google Shape;68;p14"/>
          <p:cNvPicPr preferRelativeResize="0"/>
          <p:nvPr/>
        </p:nvPicPr>
        <p:blipFill>
          <a:blip r:embed="rId4">
            <a:alphaModFix/>
          </a:blip>
          <a:stretch>
            <a:fillRect/>
          </a:stretch>
        </p:blipFill>
        <p:spPr>
          <a:xfrm>
            <a:off x="3557078" y="6316329"/>
            <a:ext cx="926933" cy="282867"/>
          </a:xfrm>
          <a:prstGeom prst="rect">
            <a:avLst/>
          </a:prstGeom>
          <a:noFill/>
          <a:ln>
            <a:noFill/>
          </a:ln>
        </p:spPr>
      </p:pic>
      <p:sp>
        <p:nvSpPr>
          <p:cNvPr id="23" name="Google Shape;179;p28"/>
          <p:cNvSpPr txBox="1"/>
          <p:nvPr/>
        </p:nvSpPr>
        <p:spPr>
          <a:xfrm>
            <a:off x="440297" y="586811"/>
            <a:ext cx="7704897" cy="1678760"/>
          </a:xfrm>
          <a:prstGeom prst="rect">
            <a:avLst/>
          </a:prstGeom>
          <a:noFill/>
          <a:ln>
            <a:noFill/>
          </a:ln>
        </p:spPr>
        <p:txBody>
          <a:bodyPr spcFirstLastPara="1" wrap="square" lIns="121900" tIns="121900" rIns="121900" bIns="121900" anchor="t" anchorCtr="0">
            <a:noAutofit/>
          </a:bodyPr>
          <a:lstStyle/>
          <a:p>
            <a:r>
              <a:rPr lang="en-GB" sz="4267" b="1" dirty="0" smtClean="0">
                <a:latin typeface="Satoshi" pitchFamily="50" charset="0"/>
              </a:rPr>
              <a:t>What do we mean by wellbeing</a:t>
            </a:r>
            <a:endParaRPr lang="en-GB" sz="4267" b="1" dirty="0">
              <a:latin typeface="Satoshi" pitchFamily="50" charset="0"/>
            </a:endParaRPr>
          </a:p>
        </p:txBody>
      </p:sp>
      <p:sp>
        <p:nvSpPr>
          <p:cNvPr id="24" name="Google Shape;136;p22"/>
          <p:cNvSpPr txBox="1"/>
          <p:nvPr/>
        </p:nvSpPr>
        <p:spPr>
          <a:xfrm>
            <a:off x="440297" y="3181269"/>
            <a:ext cx="6565414" cy="2516605"/>
          </a:xfrm>
          <a:prstGeom prst="rect">
            <a:avLst/>
          </a:prstGeom>
          <a:noFill/>
          <a:ln>
            <a:noFill/>
          </a:ln>
        </p:spPr>
        <p:txBody>
          <a:bodyPr spcFirstLastPara="1" wrap="square" lIns="121900" tIns="121900" rIns="121900" bIns="121900" anchor="b" anchorCtr="0">
            <a:noAutofit/>
          </a:bodyPr>
          <a:lstStyle/>
          <a:p>
            <a:pPr lvl="0"/>
            <a:r>
              <a:rPr lang="en-GB" sz="2667" dirty="0" smtClean="0">
                <a:latin typeface="Satoshi" pitchFamily="50" charset="0"/>
              </a:rPr>
              <a:t>“Wellbeing</a:t>
            </a:r>
            <a:r>
              <a:rPr lang="en-GB" sz="2667" dirty="0">
                <a:latin typeface="Satoshi" pitchFamily="50" charset="0"/>
              </a:rPr>
              <a:t>: A state of complete physical, mental and social wellbeing and not merely the absence of disease or infirmity.</a:t>
            </a:r>
            <a:r>
              <a:rPr lang="en-GB" sz="2667" dirty="0" smtClean="0">
                <a:latin typeface="Satoshi" pitchFamily="50" charset="0"/>
              </a:rPr>
              <a:t>​”</a:t>
            </a:r>
            <a:endParaRPr lang="en-GB" sz="2667" dirty="0">
              <a:latin typeface="Satoshi" pitchFamily="50" charset="0"/>
            </a:endParaRPr>
          </a:p>
          <a:p>
            <a:pPr lvl="0"/>
            <a:endParaRPr lang="en-GB" sz="2667" dirty="0">
              <a:latin typeface="Satoshi" pitchFamily="50" charset="0"/>
            </a:endParaRPr>
          </a:p>
          <a:p>
            <a:pPr lvl="0"/>
            <a:endParaRPr lang="en-GB" sz="2667" dirty="0">
              <a:latin typeface="Satoshi" pitchFamily="50" charset="0"/>
            </a:endParaRPr>
          </a:p>
          <a:p>
            <a:pPr lvl="0"/>
            <a:r>
              <a:rPr lang="en-GB" sz="2667" dirty="0">
                <a:latin typeface="Satoshi" pitchFamily="50" charset="0"/>
              </a:rPr>
              <a:t>World Health Organisation, 2012</a:t>
            </a:r>
          </a:p>
          <a:p>
            <a:pPr lvl="0"/>
            <a:endParaRPr lang="en-GB" sz="2667" dirty="0">
              <a:latin typeface="Satoshi" pitchFamily="50" charset="0"/>
            </a:endParaRPr>
          </a:p>
        </p:txBody>
      </p:sp>
      <p:pic>
        <p:nvPicPr>
          <p:cNvPr id="30" name="Google Shape;175;p28"/>
          <p:cNvPicPr preferRelativeResize="0"/>
          <p:nvPr/>
        </p:nvPicPr>
        <p:blipFill rotWithShape="1">
          <a:blip r:embed="rId5">
            <a:alphaModFix/>
          </a:blip>
          <a:srcRect l="29637" t="484" r="30761" b="642"/>
          <a:stretch/>
        </p:blipFill>
        <p:spPr>
          <a:xfrm>
            <a:off x="7352617" y="167173"/>
            <a:ext cx="4590000" cy="6446400"/>
          </a:xfrm>
          <a:prstGeom prst="roundRect">
            <a:avLst>
              <a:gd name="adj" fmla="val 8068"/>
            </a:avLst>
          </a:prstGeom>
          <a:noFill/>
          <a:ln>
            <a:noFill/>
          </a:ln>
        </p:spPr>
      </p:pic>
    </p:spTree>
    <p:extLst>
      <p:ext uri="{BB962C8B-B14F-4D97-AF65-F5344CB8AC3E}">
        <p14:creationId xmlns:p14="http://schemas.microsoft.com/office/powerpoint/2010/main" val="266551380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a:extLst>
              <a:ext uri="{FF2B5EF4-FFF2-40B4-BE49-F238E27FC236}">
                <a16:creationId xmlns:a16="http://schemas.microsoft.com/office/drawing/2014/main" id="{2B2C7D67-CD21-763B-4DE8-221F87DFF430}"/>
              </a:ext>
            </a:extLst>
          </p:cNvPr>
          <p:cNvSpPr/>
          <p:nvPr/>
        </p:nvSpPr>
        <p:spPr>
          <a:xfrm>
            <a:off x="609602" y="2292272"/>
            <a:ext cx="5136629" cy="4107305"/>
          </a:xfrm>
          <a:prstGeom prst="roundRect">
            <a:avLst>
              <a:gd name="adj" fmla="val 4610"/>
            </a:avLst>
          </a:prstGeom>
          <a:solidFill>
            <a:srgbClr val="FFEBED"/>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buClr>
                <a:srgbClr val="000000"/>
              </a:buClr>
              <a:defRPr/>
            </a:pPr>
            <a:endParaRPr lang="en-GB" sz="2667" kern="0" dirty="0">
              <a:solidFill>
                <a:srgbClr val="FFFFFF"/>
              </a:solidFill>
              <a:latin typeface="Helvetica Neue" panose="02000503000000020004" pitchFamily="2" charset="0"/>
              <a:ea typeface="Helvetica Neue" panose="02000503000000020004" pitchFamily="2" charset="0"/>
              <a:cs typeface="Helvetica Neue" panose="02000503000000020004" pitchFamily="2" charset="0"/>
              <a:sym typeface="Arial"/>
            </a:endParaRPr>
          </a:p>
        </p:txBody>
      </p:sp>
      <p:sp>
        <p:nvSpPr>
          <p:cNvPr id="6" name="TextBox 5">
            <a:extLst>
              <a:ext uri="{FF2B5EF4-FFF2-40B4-BE49-F238E27FC236}">
                <a16:creationId xmlns:a16="http://schemas.microsoft.com/office/drawing/2014/main" id="{210AC304-1928-55E8-51C9-6043E51FB56F}"/>
              </a:ext>
            </a:extLst>
          </p:cNvPr>
          <p:cNvSpPr txBox="1"/>
          <p:nvPr/>
        </p:nvSpPr>
        <p:spPr>
          <a:xfrm>
            <a:off x="866627" y="2487710"/>
            <a:ext cx="3269572" cy="369332"/>
          </a:xfrm>
          <a:prstGeom prst="rect">
            <a:avLst/>
          </a:prstGeom>
          <a:noFill/>
        </p:spPr>
        <p:txBody>
          <a:bodyPr wrap="square" lIns="0" tIns="0" rIns="0" bIns="0">
            <a:spAutoFit/>
          </a:bodyPr>
          <a:lstStyle/>
          <a:p>
            <a:pPr defTabSz="1219170">
              <a:buClr>
                <a:srgbClr val="000000"/>
              </a:buClr>
              <a:defRPr/>
            </a:pPr>
            <a:r>
              <a:rPr lang="en-GB" sz="2400" b="1" kern="0" dirty="0">
                <a:solidFill>
                  <a:srgbClr val="000000"/>
                </a:solidFill>
                <a:latin typeface="Helvetica Neue" panose="02000503000000020004" pitchFamily="2" charset="0"/>
                <a:ea typeface="Helvetica Neue" panose="02000503000000020004" pitchFamily="2" charset="0"/>
                <a:cs typeface="Helvetica Neue" panose="02000503000000020004" pitchFamily="2" charset="0"/>
                <a:sym typeface="Arial"/>
              </a:rPr>
              <a:t>Stressors</a:t>
            </a:r>
            <a:endParaRPr lang="en-GB" sz="2400" kern="0" dirty="0">
              <a:solidFill>
                <a:srgbClr val="000000"/>
              </a:solidFill>
              <a:latin typeface="Helvetica Neue" panose="02000503000000020004" pitchFamily="2" charset="0"/>
              <a:ea typeface="Helvetica Neue" panose="02000503000000020004" pitchFamily="2" charset="0"/>
              <a:cs typeface="Helvetica Neue" panose="02000503000000020004" pitchFamily="2" charset="0"/>
              <a:sym typeface="Arial"/>
            </a:endParaRPr>
          </a:p>
        </p:txBody>
      </p:sp>
      <p:sp>
        <p:nvSpPr>
          <p:cNvPr id="7" name="Rounded Rectangle 6">
            <a:extLst>
              <a:ext uri="{FF2B5EF4-FFF2-40B4-BE49-F238E27FC236}">
                <a16:creationId xmlns:a16="http://schemas.microsoft.com/office/drawing/2014/main" id="{2F9E600A-298C-5D0A-D94C-9D7B60CFF9EF}"/>
              </a:ext>
            </a:extLst>
          </p:cNvPr>
          <p:cNvSpPr/>
          <p:nvPr/>
        </p:nvSpPr>
        <p:spPr>
          <a:xfrm>
            <a:off x="6450063" y="2292272"/>
            <a:ext cx="5136629" cy="4107305"/>
          </a:xfrm>
          <a:prstGeom prst="roundRect">
            <a:avLst>
              <a:gd name="adj" fmla="val 4610"/>
            </a:avLst>
          </a:prstGeom>
          <a:solidFill>
            <a:srgbClr val="E6F6ED"/>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buClr>
                <a:srgbClr val="000000"/>
              </a:buClr>
              <a:defRPr/>
            </a:pPr>
            <a:endParaRPr lang="en-GB" sz="2667" kern="0" dirty="0">
              <a:solidFill>
                <a:srgbClr val="FFFFFF"/>
              </a:solidFill>
              <a:latin typeface="Helvetica Neue" panose="02000503000000020004" pitchFamily="2" charset="0"/>
              <a:ea typeface="Helvetica Neue" panose="02000503000000020004" pitchFamily="2" charset="0"/>
              <a:cs typeface="Helvetica Neue" panose="02000503000000020004" pitchFamily="2" charset="0"/>
              <a:sym typeface="Arial"/>
            </a:endParaRPr>
          </a:p>
        </p:txBody>
      </p:sp>
      <p:sp>
        <p:nvSpPr>
          <p:cNvPr id="8" name="TextBox 7">
            <a:extLst>
              <a:ext uri="{FF2B5EF4-FFF2-40B4-BE49-F238E27FC236}">
                <a16:creationId xmlns:a16="http://schemas.microsoft.com/office/drawing/2014/main" id="{5313B8AB-436B-96A6-014A-883AC0E1B587}"/>
              </a:ext>
            </a:extLst>
          </p:cNvPr>
          <p:cNvSpPr txBox="1"/>
          <p:nvPr/>
        </p:nvSpPr>
        <p:spPr>
          <a:xfrm>
            <a:off x="6707089" y="2487710"/>
            <a:ext cx="3269572" cy="738664"/>
          </a:xfrm>
          <a:prstGeom prst="rect">
            <a:avLst/>
          </a:prstGeom>
          <a:noFill/>
        </p:spPr>
        <p:txBody>
          <a:bodyPr wrap="square" lIns="0" tIns="0" rIns="0" bIns="0">
            <a:spAutoFit/>
          </a:bodyPr>
          <a:lstStyle/>
          <a:p>
            <a:pPr defTabSz="1219170">
              <a:buClr>
                <a:srgbClr val="000000"/>
              </a:buClr>
              <a:defRPr/>
            </a:pPr>
            <a:r>
              <a:rPr lang="en-GB" sz="2400" b="1" kern="0" dirty="0">
                <a:solidFill>
                  <a:srgbClr val="000000"/>
                </a:solidFill>
                <a:latin typeface="Helvetica Neue" panose="02000503000000020004" pitchFamily="2" charset="0"/>
                <a:ea typeface="Helvetica Neue" panose="02000503000000020004" pitchFamily="2" charset="0"/>
                <a:cs typeface="Helvetica Neue" panose="02000503000000020004" pitchFamily="2" charset="0"/>
                <a:sym typeface="Arial"/>
              </a:rPr>
              <a:t>Protective</a:t>
            </a:r>
            <a:br>
              <a:rPr lang="en-GB" sz="2400" b="1" kern="0" dirty="0">
                <a:solidFill>
                  <a:srgbClr val="000000"/>
                </a:solidFill>
                <a:latin typeface="Helvetica Neue" panose="02000503000000020004" pitchFamily="2" charset="0"/>
                <a:ea typeface="Helvetica Neue" panose="02000503000000020004" pitchFamily="2" charset="0"/>
                <a:cs typeface="Helvetica Neue" panose="02000503000000020004" pitchFamily="2" charset="0"/>
                <a:sym typeface="Arial"/>
              </a:rPr>
            </a:br>
            <a:r>
              <a:rPr lang="en-GB" sz="2400" b="1" kern="0" dirty="0">
                <a:solidFill>
                  <a:srgbClr val="000000"/>
                </a:solidFill>
                <a:latin typeface="Helvetica Neue" panose="02000503000000020004" pitchFamily="2" charset="0"/>
                <a:ea typeface="Helvetica Neue" panose="02000503000000020004" pitchFamily="2" charset="0"/>
                <a:cs typeface="Helvetica Neue" panose="02000503000000020004" pitchFamily="2" charset="0"/>
                <a:sym typeface="Arial"/>
              </a:rPr>
              <a:t>resilience</a:t>
            </a:r>
            <a:endParaRPr lang="en-GB" sz="2400" kern="0" dirty="0">
              <a:solidFill>
                <a:srgbClr val="000000"/>
              </a:solidFill>
              <a:latin typeface="Helvetica Neue" panose="02000503000000020004" pitchFamily="2" charset="0"/>
              <a:ea typeface="Helvetica Neue" panose="02000503000000020004" pitchFamily="2" charset="0"/>
              <a:cs typeface="Helvetica Neue" panose="02000503000000020004" pitchFamily="2" charset="0"/>
              <a:sym typeface="Arial"/>
            </a:endParaRPr>
          </a:p>
        </p:txBody>
      </p:sp>
      <p:pic>
        <p:nvPicPr>
          <p:cNvPr id="10" name="Picture 9" descr="A picture containing text, vector graphics&#10;&#10;Description automatically generated">
            <a:extLst>
              <a:ext uri="{FF2B5EF4-FFF2-40B4-BE49-F238E27FC236}">
                <a16:creationId xmlns:a16="http://schemas.microsoft.com/office/drawing/2014/main" id="{480B407B-960D-591E-B2C0-39AF9D9A92A4}"/>
              </a:ext>
            </a:extLst>
          </p:cNvPr>
          <p:cNvPicPr>
            <a:picLocks noChangeAspect="1"/>
          </p:cNvPicPr>
          <p:nvPr/>
        </p:nvPicPr>
        <p:blipFill>
          <a:blip r:embed="rId3"/>
          <a:stretch>
            <a:fillRect/>
          </a:stretch>
        </p:blipFill>
        <p:spPr>
          <a:xfrm>
            <a:off x="2652371" y="2492141"/>
            <a:ext cx="1975099" cy="3907437"/>
          </a:xfrm>
          <a:prstGeom prst="rect">
            <a:avLst/>
          </a:prstGeom>
        </p:spPr>
      </p:pic>
      <p:sp>
        <p:nvSpPr>
          <p:cNvPr id="11" name="Down Arrow 10">
            <a:extLst>
              <a:ext uri="{FF2B5EF4-FFF2-40B4-BE49-F238E27FC236}">
                <a16:creationId xmlns:a16="http://schemas.microsoft.com/office/drawing/2014/main" id="{89E2C90E-2C16-C4EE-EEC2-A6B60A074922}"/>
              </a:ext>
            </a:extLst>
          </p:cNvPr>
          <p:cNvSpPr/>
          <p:nvPr/>
        </p:nvSpPr>
        <p:spPr>
          <a:xfrm>
            <a:off x="885637" y="5320285"/>
            <a:ext cx="719067" cy="802529"/>
          </a:xfrm>
          <a:prstGeom prst="downArrow">
            <a:avLst/>
          </a:prstGeom>
          <a:solidFill>
            <a:srgbClr val="BC43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defTabSz="609585">
              <a:buClr>
                <a:srgbClr val="000000"/>
              </a:buClr>
              <a:defRPr/>
            </a:pPr>
            <a:endParaRPr lang="en-GB" sz="3200">
              <a:solidFill>
                <a:srgbClr val="FFFFFF"/>
              </a:solidFill>
              <a:latin typeface="Arial"/>
              <a:sym typeface="Arial"/>
            </a:endParaRPr>
          </a:p>
        </p:txBody>
      </p:sp>
      <p:sp>
        <p:nvSpPr>
          <p:cNvPr id="14" name="Down Arrow 13">
            <a:extLst>
              <a:ext uri="{FF2B5EF4-FFF2-40B4-BE49-F238E27FC236}">
                <a16:creationId xmlns:a16="http://schemas.microsoft.com/office/drawing/2014/main" id="{A4611EC2-A981-2271-387C-4B3604D2E400}"/>
              </a:ext>
            </a:extLst>
          </p:cNvPr>
          <p:cNvSpPr/>
          <p:nvPr/>
        </p:nvSpPr>
        <p:spPr>
          <a:xfrm rot="10800000">
            <a:off x="6721807" y="5320285"/>
            <a:ext cx="719067" cy="802529"/>
          </a:xfrm>
          <a:prstGeom prst="downArrow">
            <a:avLst/>
          </a:prstGeom>
          <a:solidFill>
            <a:srgbClr val="4475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defTabSz="609585">
              <a:buClr>
                <a:srgbClr val="000000"/>
              </a:buClr>
              <a:defRPr/>
            </a:pPr>
            <a:endParaRPr lang="en-GB" sz="3200">
              <a:solidFill>
                <a:srgbClr val="FFFFFF"/>
              </a:solidFill>
              <a:latin typeface="Arial"/>
              <a:sym typeface="Arial"/>
            </a:endParaRPr>
          </a:p>
        </p:txBody>
      </p:sp>
      <p:pic>
        <p:nvPicPr>
          <p:cNvPr id="16" name="Picture 15" descr="A person holding an umbrella&#10;&#10;Description automatically generated with medium confidence">
            <a:extLst>
              <a:ext uri="{FF2B5EF4-FFF2-40B4-BE49-F238E27FC236}">
                <a16:creationId xmlns:a16="http://schemas.microsoft.com/office/drawing/2014/main" id="{388C94C2-436F-38A7-3BB4-9BC8EA65F29D}"/>
              </a:ext>
            </a:extLst>
          </p:cNvPr>
          <p:cNvPicPr>
            <a:picLocks noChangeAspect="1"/>
          </p:cNvPicPr>
          <p:nvPr/>
        </p:nvPicPr>
        <p:blipFill rotWithShape="1">
          <a:blip r:embed="rId4"/>
          <a:srcRect l="12256"/>
          <a:stretch/>
        </p:blipFill>
        <p:spPr>
          <a:xfrm flipH="1">
            <a:off x="7780634" y="2612062"/>
            <a:ext cx="3801764" cy="3670091"/>
          </a:xfrm>
          <a:prstGeom prst="rect">
            <a:avLst/>
          </a:prstGeom>
        </p:spPr>
      </p:pic>
      <p:sp>
        <p:nvSpPr>
          <p:cNvPr id="12" name="Google Shape;179;p28"/>
          <p:cNvSpPr txBox="1"/>
          <p:nvPr/>
        </p:nvSpPr>
        <p:spPr>
          <a:xfrm>
            <a:off x="440297" y="586811"/>
            <a:ext cx="7704897" cy="1678760"/>
          </a:xfrm>
          <a:prstGeom prst="rect">
            <a:avLst/>
          </a:prstGeom>
          <a:noFill/>
          <a:ln>
            <a:noFill/>
          </a:ln>
        </p:spPr>
        <p:txBody>
          <a:bodyPr spcFirstLastPara="1" wrap="square" lIns="121900" tIns="121900" rIns="121900" bIns="121900" anchor="t" anchorCtr="0">
            <a:noAutofit/>
          </a:bodyPr>
          <a:lstStyle/>
          <a:p>
            <a:r>
              <a:rPr lang="en-GB" sz="4267" b="1" dirty="0">
                <a:latin typeface="Satoshi" pitchFamily="50" charset="0"/>
              </a:rPr>
              <a:t>My very complicated theory of teacher wellbeing</a:t>
            </a:r>
          </a:p>
        </p:txBody>
      </p:sp>
    </p:spTree>
    <p:extLst>
      <p:ext uri="{BB962C8B-B14F-4D97-AF65-F5344CB8AC3E}">
        <p14:creationId xmlns:p14="http://schemas.microsoft.com/office/powerpoint/2010/main" val="30054783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grpId="0" nodeType="clickEffect">
                                  <p:stCondLst>
                                    <p:cond delay="0"/>
                                  </p:stCondLst>
                                  <p:childTnLst>
                                    <p:animEffect transition="out" filter="fade">
                                      <p:cBhvr>
                                        <p:cTn id="6" dur="1500" tmFilter="0, 0; .2, .5; .8, .5; 1, 0"/>
                                        <p:tgtEl>
                                          <p:spTgt spid="3"/>
                                        </p:tgtEl>
                                      </p:cBhvr>
                                    </p:animEffect>
                                    <p:animScale>
                                      <p:cBhvr>
                                        <p:cTn id="7" dur="750" autoRev="1" fill="hold"/>
                                        <p:tgtEl>
                                          <p:spTgt spid="3"/>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26" presetClass="emph" presetSubtype="0" fill="hold" grpId="0" nodeType="clickEffect">
                                  <p:stCondLst>
                                    <p:cond delay="0"/>
                                  </p:stCondLst>
                                  <p:childTnLst>
                                    <p:animEffect transition="out" filter="fade">
                                      <p:cBhvr>
                                        <p:cTn id="11" dur="1500" tmFilter="0, 0; .2, .5; .8, .5; 1, 0"/>
                                        <p:tgtEl>
                                          <p:spTgt spid="7"/>
                                        </p:tgtEl>
                                      </p:cBhvr>
                                    </p:animEffect>
                                    <p:animScale>
                                      <p:cBhvr>
                                        <p:cTn id="12" dur="750" autoRev="1" fill="hold"/>
                                        <p:tgtEl>
                                          <p:spTgt spid="7"/>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515332" y="389642"/>
            <a:ext cx="2438400" cy="461665"/>
          </a:xfrm>
          <a:prstGeom prst="rect">
            <a:avLst/>
          </a:prstGeom>
          <a:noFill/>
        </p:spPr>
        <p:txBody>
          <a:bodyPr wrap="square" rtlCol="0">
            <a:spAutoFit/>
          </a:bodyPr>
          <a:lstStyle/>
          <a:p>
            <a:pPr defTabSz="1219170">
              <a:buClr>
                <a:srgbClr val="000000"/>
              </a:buClr>
              <a:defRPr/>
            </a:pPr>
            <a:r>
              <a:rPr lang="en-GB" sz="2400" b="1" kern="0" dirty="0">
                <a:solidFill>
                  <a:srgbClr val="000000"/>
                </a:solidFill>
                <a:latin typeface="Satoshi" pitchFamily="50" charset="0"/>
                <a:cs typeface="Arial"/>
                <a:sym typeface="Arial"/>
              </a:rPr>
              <a:t>Stressors </a:t>
            </a:r>
          </a:p>
        </p:txBody>
      </p:sp>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l="31987" t="20294" r="28732" b="25193"/>
          <a:stretch/>
        </p:blipFill>
        <p:spPr>
          <a:xfrm>
            <a:off x="1890415" y="280819"/>
            <a:ext cx="8411170" cy="6296363"/>
          </a:xfrm>
          <a:prstGeom prst="rect">
            <a:avLst/>
          </a:prstGeom>
        </p:spPr>
      </p:pic>
    </p:spTree>
    <p:extLst>
      <p:ext uri="{BB962C8B-B14F-4D97-AF65-F5344CB8AC3E}">
        <p14:creationId xmlns:p14="http://schemas.microsoft.com/office/powerpoint/2010/main" val="89234158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223728" y="3112429"/>
            <a:ext cx="5967141" cy="666977"/>
          </a:xfrm>
          <a:prstGeom prst="rect">
            <a:avLst/>
          </a:prstGeom>
          <a:noFill/>
        </p:spPr>
        <p:txBody>
          <a:bodyPr wrap="square" rtlCol="0">
            <a:spAutoFit/>
          </a:bodyPr>
          <a:lstStyle/>
          <a:p>
            <a:pPr defTabSz="1219170">
              <a:buClr>
                <a:srgbClr val="000000"/>
              </a:buClr>
              <a:defRPr/>
            </a:pPr>
            <a:endParaRPr lang="en-GB" sz="1867" kern="0" dirty="0">
              <a:solidFill>
                <a:srgbClr val="000000"/>
              </a:solidFill>
              <a:latin typeface="Arial"/>
              <a:cs typeface="Arial"/>
              <a:sym typeface="Arial"/>
            </a:endParaRPr>
          </a:p>
          <a:p>
            <a:pPr marL="380990" indent="-380990" defTabSz="1219170">
              <a:buClr>
                <a:srgbClr val="000000"/>
              </a:buClr>
              <a:buFont typeface="Arial" panose="020B0604020202020204" pitchFamily="34" charset="0"/>
              <a:buChar char="•"/>
              <a:defRPr/>
            </a:pPr>
            <a:endParaRPr lang="en-GB" sz="1867" kern="0" dirty="0">
              <a:solidFill>
                <a:srgbClr val="000000"/>
              </a:solidFill>
              <a:latin typeface="Arial"/>
              <a:cs typeface="Arial"/>
              <a:sym typeface="Arial"/>
            </a:endParaRPr>
          </a:p>
        </p:txBody>
      </p:sp>
      <p:sp>
        <p:nvSpPr>
          <p:cNvPr id="6" name="TextBox 5"/>
          <p:cNvSpPr txBox="1"/>
          <p:nvPr/>
        </p:nvSpPr>
        <p:spPr>
          <a:xfrm>
            <a:off x="515332" y="389642"/>
            <a:ext cx="2438400" cy="461665"/>
          </a:xfrm>
          <a:prstGeom prst="rect">
            <a:avLst/>
          </a:prstGeom>
          <a:noFill/>
        </p:spPr>
        <p:txBody>
          <a:bodyPr wrap="square" rtlCol="0">
            <a:spAutoFit/>
          </a:bodyPr>
          <a:lstStyle/>
          <a:p>
            <a:pPr defTabSz="1219170">
              <a:buClr>
                <a:srgbClr val="000000"/>
              </a:buClr>
              <a:defRPr/>
            </a:pPr>
            <a:r>
              <a:rPr lang="en-GB" sz="2400" b="1" kern="0" dirty="0">
                <a:solidFill>
                  <a:srgbClr val="000000"/>
                </a:solidFill>
                <a:latin typeface="Satoshi" pitchFamily="50" charset="0"/>
                <a:cs typeface="Arial"/>
                <a:sym typeface="Arial"/>
              </a:rPr>
              <a:t>Stress </a:t>
            </a:r>
          </a:p>
        </p:txBody>
      </p:sp>
      <p:pic>
        <p:nvPicPr>
          <p:cNvPr id="2" name="Picture 1"/>
          <p:cNvPicPr>
            <a:picLocks noChangeAspect="1"/>
          </p:cNvPicPr>
          <p:nvPr/>
        </p:nvPicPr>
        <p:blipFill rotWithShape="1">
          <a:blip r:embed="rId3"/>
          <a:srcRect l="36641" t="16312" r="25292" b="29124"/>
          <a:stretch/>
        </p:blipFill>
        <p:spPr>
          <a:xfrm>
            <a:off x="1812258" y="0"/>
            <a:ext cx="8802208" cy="6858000"/>
          </a:xfrm>
          <a:prstGeom prst="rect">
            <a:avLst/>
          </a:prstGeom>
        </p:spPr>
      </p:pic>
    </p:spTree>
    <p:extLst>
      <p:ext uri="{BB962C8B-B14F-4D97-AF65-F5344CB8AC3E}">
        <p14:creationId xmlns:p14="http://schemas.microsoft.com/office/powerpoint/2010/main" val="336649446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100;p18">
            <a:extLst>
              <a:ext uri="{FF2B5EF4-FFF2-40B4-BE49-F238E27FC236}">
                <a16:creationId xmlns:a16="http://schemas.microsoft.com/office/drawing/2014/main" id="{4D1050EE-6FCC-C4FF-4B78-35795DD25271}"/>
              </a:ext>
            </a:extLst>
          </p:cNvPr>
          <p:cNvSpPr txBox="1"/>
          <p:nvPr/>
        </p:nvSpPr>
        <p:spPr>
          <a:xfrm>
            <a:off x="592782" y="734401"/>
            <a:ext cx="6415503" cy="469753"/>
          </a:xfrm>
          <a:prstGeom prst="rect">
            <a:avLst/>
          </a:prstGeom>
          <a:noFill/>
          <a:ln>
            <a:noFill/>
          </a:ln>
        </p:spPr>
        <p:txBody>
          <a:bodyPr spcFirstLastPara="1" wrap="square" lIns="0" tIns="0" rIns="0" bIns="0" anchor="t" anchorCtr="0">
            <a:noAutofit/>
          </a:bodyPr>
          <a:lstStyle/>
          <a:p>
            <a:pPr defTabSz="1219170">
              <a:lnSpc>
                <a:spcPct val="85000"/>
              </a:lnSpc>
              <a:buClr>
                <a:srgbClr val="000000"/>
              </a:buClr>
              <a:defRPr/>
            </a:pPr>
            <a:r>
              <a:rPr lang="en-GB" sz="3200" kern="0" dirty="0">
                <a:solidFill>
                  <a:srgbClr val="000000"/>
                </a:solidFill>
                <a:latin typeface="Helvetica Neue" panose="02000503000000020004" pitchFamily="2" charset="0"/>
                <a:ea typeface="Helvetica Neue" panose="02000503000000020004" pitchFamily="2" charset="0"/>
                <a:cs typeface="Helvetica Neue" panose="02000503000000020004" pitchFamily="2" charset="0"/>
                <a:sym typeface="Helvetica Neue"/>
              </a:rPr>
              <a:t>7 evidence-based strategies</a:t>
            </a:r>
            <a:br>
              <a:rPr lang="en-GB" sz="3200" kern="0" dirty="0">
                <a:solidFill>
                  <a:srgbClr val="000000"/>
                </a:solidFill>
                <a:latin typeface="Helvetica Neue" panose="02000503000000020004" pitchFamily="2" charset="0"/>
                <a:ea typeface="Helvetica Neue" panose="02000503000000020004" pitchFamily="2" charset="0"/>
                <a:cs typeface="Helvetica Neue" panose="02000503000000020004" pitchFamily="2" charset="0"/>
                <a:sym typeface="Helvetica Neue"/>
              </a:rPr>
            </a:br>
            <a:r>
              <a:rPr lang="en-GB" sz="3200" kern="0" dirty="0">
                <a:solidFill>
                  <a:srgbClr val="000000"/>
                </a:solidFill>
                <a:latin typeface="Helvetica Neue" panose="02000503000000020004" pitchFamily="2" charset="0"/>
                <a:ea typeface="Helvetica Neue" panose="02000503000000020004" pitchFamily="2" charset="0"/>
                <a:cs typeface="Helvetica Neue" panose="02000503000000020004" pitchFamily="2" charset="0"/>
                <a:sym typeface="Helvetica Neue"/>
              </a:rPr>
              <a:t>for completing the stress cycle</a:t>
            </a:r>
            <a:endParaRPr sz="3200" kern="0" dirty="0">
              <a:solidFill>
                <a:srgbClr val="000000"/>
              </a:solidFill>
              <a:latin typeface="Helvetica Neue" panose="02000503000000020004" pitchFamily="2" charset="0"/>
              <a:ea typeface="Helvetica Neue" panose="02000503000000020004" pitchFamily="2" charset="0"/>
              <a:cs typeface="Helvetica Neue" panose="02000503000000020004" pitchFamily="2" charset="0"/>
              <a:sym typeface="Helvetica Neue"/>
            </a:endParaRPr>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l="24916" t="34026" r="22110" b="24154"/>
          <a:stretch/>
        </p:blipFill>
        <p:spPr>
          <a:xfrm>
            <a:off x="563519" y="1986844"/>
            <a:ext cx="11064962" cy="4711988"/>
          </a:xfrm>
          <a:prstGeom prst="rect">
            <a:avLst/>
          </a:prstGeom>
        </p:spPr>
      </p:pic>
    </p:spTree>
    <p:extLst>
      <p:ext uri="{BB962C8B-B14F-4D97-AF65-F5344CB8AC3E}">
        <p14:creationId xmlns:p14="http://schemas.microsoft.com/office/powerpoint/2010/main" val="123824678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65" name="Google Shape;65;p14"/>
          <p:cNvSpPr/>
          <p:nvPr/>
        </p:nvSpPr>
        <p:spPr>
          <a:xfrm>
            <a:off x="0" y="-6400"/>
            <a:ext cx="12250000" cy="6864400"/>
          </a:xfrm>
          <a:prstGeom prst="rect">
            <a:avLst/>
          </a:prstGeom>
          <a:solidFill>
            <a:srgbClr val="DFEFF6"/>
          </a:solidFill>
          <a:ln>
            <a:noFill/>
          </a:ln>
        </p:spPr>
        <p:txBody>
          <a:bodyPr spcFirstLastPara="1" wrap="square" lIns="121900" tIns="121900" rIns="121900" bIns="121900" anchor="ctr" anchorCtr="0">
            <a:noAutofit/>
          </a:bodyPr>
          <a:lstStyle/>
          <a:p>
            <a:endParaRPr sz="2400" dirty="0"/>
          </a:p>
        </p:txBody>
      </p:sp>
      <p:pic>
        <p:nvPicPr>
          <p:cNvPr id="66" name="Google Shape;66;p14"/>
          <p:cNvPicPr preferRelativeResize="0"/>
          <p:nvPr/>
        </p:nvPicPr>
        <p:blipFill rotWithShape="1">
          <a:blip r:embed="rId3">
            <a:alphaModFix/>
          </a:blip>
          <a:srcRect b="10"/>
          <a:stretch/>
        </p:blipFill>
        <p:spPr>
          <a:xfrm>
            <a:off x="677333" y="875741"/>
            <a:ext cx="1459597" cy="196703"/>
          </a:xfrm>
          <a:prstGeom prst="rect">
            <a:avLst/>
          </a:prstGeom>
          <a:noFill/>
          <a:ln>
            <a:noFill/>
          </a:ln>
        </p:spPr>
      </p:pic>
      <p:sp>
        <p:nvSpPr>
          <p:cNvPr id="3" name="TextBox 2"/>
          <p:cNvSpPr txBox="1"/>
          <p:nvPr/>
        </p:nvSpPr>
        <p:spPr>
          <a:xfrm>
            <a:off x="535032" y="1687203"/>
            <a:ext cx="8248749" cy="4359335"/>
          </a:xfrm>
          <a:prstGeom prst="rect">
            <a:avLst/>
          </a:prstGeom>
          <a:noFill/>
        </p:spPr>
        <p:txBody>
          <a:bodyPr wrap="square" rtlCol="0">
            <a:spAutoFit/>
          </a:bodyPr>
          <a:lstStyle/>
          <a:p>
            <a:r>
              <a:rPr lang="en-US" sz="2133" dirty="0">
                <a:latin typeface="Satoshi" pitchFamily="50" charset="0"/>
                <a:ea typeface="MS Mincho"/>
                <a:cs typeface="Merriweather" panose="00000500000000000000" pitchFamily="2" charset="0"/>
              </a:rPr>
              <a:t>Ten wellbeing clichés (yes, we know!)</a:t>
            </a:r>
            <a:endParaRPr lang="en-GB" sz="2133" dirty="0">
              <a:latin typeface="Satoshi" pitchFamily="50" charset="0"/>
              <a:ea typeface="MS Mincho"/>
              <a:cs typeface="Times New Roman" panose="02020603050405020304" pitchFamily="18" charset="0"/>
            </a:endParaRPr>
          </a:p>
          <a:p>
            <a:r>
              <a:rPr lang="en-US" sz="2133" dirty="0">
                <a:latin typeface="Satoshi" pitchFamily="50" charset="0"/>
                <a:ea typeface="MS Mincho"/>
                <a:cs typeface="Merriweather" panose="00000500000000000000" pitchFamily="2" charset="0"/>
              </a:rPr>
              <a:t> </a:t>
            </a:r>
            <a:endParaRPr lang="en-GB" sz="2133" dirty="0">
              <a:latin typeface="Satoshi" pitchFamily="50" charset="0"/>
              <a:ea typeface="MS Mincho"/>
              <a:cs typeface="Times New Roman" panose="02020603050405020304" pitchFamily="18" charset="0"/>
            </a:endParaRPr>
          </a:p>
          <a:p>
            <a:pPr marL="457200" indent="-457200">
              <a:buFont typeface="+mj-lt"/>
              <a:buAutoNum type="arabicPeriod"/>
              <a:tabLst>
                <a:tab pos="609585" algn="l"/>
              </a:tabLst>
            </a:pPr>
            <a:r>
              <a:rPr lang="en-US" sz="2133" dirty="0">
                <a:latin typeface="Satoshi" pitchFamily="50" charset="0"/>
                <a:ea typeface="MS Mincho"/>
                <a:cs typeface="Merriweather" panose="00000500000000000000" pitchFamily="2" charset="0"/>
              </a:rPr>
              <a:t>Get eight hours’ sleep a night</a:t>
            </a:r>
            <a:endParaRPr lang="en-GB" sz="2133" dirty="0">
              <a:latin typeface="Satoshi" pitchFamily="50" charset="0"/>
              <a:ea typeface="MS Mincho"/>
              <a:cs typeface="Times New Roman" panose="02020603050405020304" pitchFamily="18" charset="0"/>
            </a:endParaRPr>
          </a:p>
          <a:p>
            <a:pPr marL="457200" indent="-457200">
              <a:buFont typeface="+mj-lt"/>
              <a:buAutoNum type="arabicPeriod"/>
              <a:tabLst>
                <a:tab pos="609585" algn="l"/>
              </a:tabLst>
            </a:pPr>
            <a:r>
              <a:rPr lang="en-US" sz="2133" dirty="0" smtClean="0">
                <a:latin typeface="Satoshi" pitchFamily="50" charset="0"/>
                <a:ea typeface="MS Mincho"/>
                <a:cs typeface="Merriweather" panose="00000500000000000000" pitchFamily="2" charset="0"/>
              </a:rPr>
              <a:t>Get up </a:t>
            </a:r>
            <a:r>
              <a:rPr lang="en-US" sz="2133" dirty="0">
                <a:latin typeface="Satoshi" pitchFamily="50" charset="0"/>
                <a:ea typeface="MS Mincho"/>
                <a:cs typeface="Merriweather" panose="00000500000000000000" pitchFamily="2" charset="0"/>
              </a:rPr>
              <a:t>at the same time each day</a:t>
            </a:r>
            <a:endParaRPr lang="en-GB" sz="2133" dirty="0">
              <a:latin typeface="Satoshi" pitchFamily="50" charset="0"/>
              <a:ea typeface="MS Mincho"/>
              <a:cs typeface="Times New Roman" panose="02020603050405020304" pitchFamily="18" charset="0"/>
            </a:endParaRPr>
          </a:p>
          <a:p>
            <a:pPr marL="457200" indent="-457200">
              <a:buFont typeface="+mj-lt"/>
              <a:buAutoNum type="arabicPeriod"/>
              <a:tabLst>
                <a:tab pos="609585" algn="l"/>
              </a:tabLst>
            </a:pPr>
            <a:r>
              <a:rPr lang="en-US" sz="2133" dirty="0">
                <a:latin typeface="Satoshi" pitchFamily="50" charset="0"/>
                <a:ea typeface="MS Mincho"/>
                <a:cs typeface="Merriweather" panose="00000500000000000000" pitchFamily="2" charset="0"/>
              </a:rPr>
              <a:t>Eat five portions of fruit and vegetables a day</a:t>
            </a:r>
            <a:endParaRPr lang="en-GB" sz="2133" dirty="0">
              <a:latin typeface="Satoshi" pitchFamily="50" charset="0"/>
              <a:ea typeface="MS Mincho"/>
              <a:cs typeface="Times New Roman" panose="02020603050405020304" pitchFamily="18" charset="0"/>
            </a:endParaRPr>
          </a:p>
          <a:p>
            <a:pPr marL="457200" indent="-457200">
              <a:buFont typeface="+mj-lt"/>
              <a:buAutoNum type="arabicPeriod"/>
              <a:tabLst>
                <a:tab pos="609585" algn="l"/>
              </a:tabLst>
            </a:pPr>
            <a:r>
              <a:rPr lang="en-US" sz="2133" dirty="0">
                <a:latin typeface="Satoshi" pitchFamily="50" charset="0"/>
                <a:ea typeface="MS Mincho"/>
                <a:cs typeface="Merriweather" panose="00000500000000000000" pitchFamily="2" charset="0"/>
              </a:rPr>
              <a:t>Avoid alcohol</a:t>
            </a:r>
            <a:endParaRPr lang="en-GB" sz="2133" dirty="0">
              <a:latin typeface="Satoshi" pitchFamily="50" charset="0"/>
              <a:ea typeface="MS Mincho"/>
              <a:cs typeface="Times New Roman" panose="02020603050405020304" pitchFamily="18" charset="0"/>
            </a:endParaRPr>
          </a:p>
          <a:p>
            <a:pPr marL="457200" indent="-457200">
              <a:buFont typeface="+mj-lt"/>
              <a:buAutoNum type="arabicPeriod"/>
              <a:tabLst>
                <a:tab pos="609585" algn="l"/>
              </a:tabLst>
            </a:pPr>
            <a:r>
              <a:rPr lang="en-US" sz="2133" dirty="0">
                <a:latin typeface="Satoshi" pitchFamily="50" charset="0"/>
                <a:ea typeface="MS Mincho"/>
                <a:cs typeface="Merriweather" panose="00000500000000000000" pitchFamily="2" charset="0"/>
              </a:rPr>
              <a:t>Drink 3 </a:t>
            </a:r>
            <a:r>
              <a:rPr lang="en-US" sz="2133" dirty="0" err="1">
                <a:latin typeface="Satoshi" pitchFamily="50" charset="0"/>
                <a:ea typeface="MS Mincho"/>
                <a:cs typeface="Merriweather" panose="00000500000000000000" pitchFamily="2" charset="0"/>
              </a:rPr>
              <a:t>litres</a:t>
            </a:r>
            <a:r>
              <a:rPr lang="en-US" sz="2133" dirty="0">
                <a:latin typeface="Satoshi" pitchFamily="50" charset="0"/>
                <a:ea typeface="MS Mincho"/>
                <a:cs typeface="Merriweather" panose="00000500000000000000" pitchFamily="2" charset="0"/>
              </a:rPr>
              <a:t> of water a day</a:t>
            </a:r>
            <a:endParaRPr lang="en-GB" sz="2133" dirty="0">
              <a:latin typeface="Satoshi" pitchFamily="50" charset="0"/>
              <a:ea typeface="MS Mincho"/>
              <a:cs typeface="Times New Roman" panose="02020603050405020304" pitchFamily="18" charset="0"/>
            </a:endParaRPr>
          </a:p>
          <a:p>
            <a:pPr marL="457200" indent="-457200">
              <a:buFont typeface="+mj-lt"/>
              <a:buAutoNum type="arabicPeriod"/>
              <a:tabLst>
                <a:tab pos="609585" algn="l"/>
              </a:tabLst>
            </a:pPr>
            <a:r>
              <a:rPr lang="en-US" sz="2133" dirty="0">
                <a:latin typeface="Satoshi" pitchFamily="50" charset="0"/>
                <a:ea typeface="MS Mincho"/>
                <a:cs typeface="Merriweather" panose="00000500000000000000" pitchFamily="2" charset="0"/>
              </a:rPr>
              <a:t>Join a gym!</a:t>
            </a:r>
            <a:endParaRPr lang="en-GB" sz="2133" dirty="0">
              <a:latin typeface="Satoshi" pitchFamily="50" charset="0"/>
              <a:ea typeface="MS Mincho"/>
              <a:cs typeface="Times New Roman" panose="02020603050405020304" pitchFamily="18" charset="0"/>
            </a:endParaRPr>
          </a:p>
          <a:p>
            <a:pPr marL="457200" indent="-457200">
              <a:buFont typeface="+mj-lt"/>
              <a:buAutoNum type="arabicPeriod"/>
              <a:tabLst>
                <a:tab pos="609585" algn="l"/>
              </a:tabLst>
            </a:pPr>
            <a:r>
              <a:rPr lang="en-US" sz="2133" dirty="0">
                <a:latin typeface="Satoshi" pitchFamily="50" charset="0"/>
                <a:ea typeface="MS Mincho"/>
                <a:cs typeface="Merriweather" panose="00000500000000000000" pitchFamily="2" charset="0"/>
              </a:rPr>
              <a:t>Indulge in pampering sessions</a:t>
            </a:r>
            <a:endParaRPr lang="en-GB" sz="2133" dirty="0">
              <a:latin typeface="Satoshi" pitchFamily="50" charset="0"/>
              <a:ea typeface="MS Mincho"/>
              <a:cs typeface="Times New Roman" panose="02020603050405020304" pitchFamily="18" charset="0"/>
            </a:endParaRPr>
          </a:p>
          <a:p>
            <a:pPr marL="457200" indent="-457200">
              <a:buFont typeface="+mj-lt"/>
              <a:buAutoNum type="arabicPeriod"/>
              <a:tabLst>
                <a:tab pos="609585" algn="l"/>
              </a:tabLst>
            </a:pPr>
            <a:r>
              <a:rPr lang="en-US" sz="2133" dirty="0">
                <a:latin typeface="Satoshi" pitchFamily="50" charset="0"/>
                <a:ea typeface="MS Mincho"/>
                <a:cs typeface="Merriweather" panose="00000500000000000000" pitchFamily="2" charset="0"/>
              </a:rPr>
              <a:t>Schedule ‘date nights'</a:t>
            </a:r>
            <a:endParaRPr lang="en-GB" sz="2133" dirty="0">
              <a:latin typeface="Satoshi" pitchFamily="50" charset="0"/>
              <a:ea typeface="MS Mincho"/>
              <a:cs typeface="Times New Roman" panose="02020603050405020304" pitchFamily="18" charset="0"/>
            </a:endParaRPr>
          </a:p>
          <a:p>
            <a:pPr marL="457200" indent="-457200">
              <a:buFont typeface="+mj-lt"/>
              <a:buAutoNum type="arabicPeriod"/>
              <a:tabLst>
                <a:tab pos="609585" algn="l"/>
              </a:tabLst>
            </a:pPr>
            <a:r>
              <a:rPr lang="en-US" sz="2133" dirty="0" smtClean="0">
                <a:latin typeface="Satoshi" pitchFamily="50" charset="0"/>
                <a:ea typeface="MS Mincho"/>
                <a:cs typeface="Merriweather" panose="00000500000000000000" pitchFamily="2" charset="0"/>
              </a:rPr>
              <a:t>Limit </a:t>
            </a:r>
            <a:r>
              <a:rPr lang="en-US" sz="2133" dirty="0">
                <a:latin typeface="Satoshi" pitchFamily="50" charset="0"/>
                <a:ea typeface="MS Mincho"/>
                <a:cs typeface="Merriweather" panose="00000500000000000000" pitchFamily="2" charset="0"/>
              </a:rPr>
              <a:t>social media</a:t>
            </a:r>
            <a:endParaRPr lang="en-GB" sz="2133" dirty="0">
              <a:latin typeface="Satoshi" pitchFamily="50" charset="0"/>
              <a:ea typeface="MS Mincho"/>
              <a:cs typeface="Times New Roman" panose="02020603050405020304" pitchFamily="18" charset="0"/>
            </a:endParaRPr>
          </a:p>
          <a:p>
            <a:pPr marL="457200" indent="-457200">
              <a:buFont typeface="+mj-lt"/>
              <a:buAutoNum type="arabicPeriod"/>
              <a:tabLst>
                <a:tab pos="609585" algn="l"/>
              </a:tabLst>
            </a:pPr>
            <a:r>
              <a:rPr lang="en-US" sz="2133" dirty="0" smtClean="0">
                <a:latin typeface="Satoshi" pitchFamily="50" charset="0"/>
                <a:ea typeface="MS Mincho"/>
                <a:cs typeface="Merriweather" panose="00000500000000000000" pitchFamily="2" charset="0"/>
              </a:rPr>
              <a:t>Use </a:t>
            </a:r>
            <a:r>
              <a:rPr lang="en-US" sz="2133" dirty="0">
                <a:latin typeface="Satoshi" pitchFamily="50" charset="0"/>
                <a:ea typeface="MS Mincho"/>
                <a:cs typeface="Merriweather" panose="00000500000000000000" pitchFamily="2" charset="0"/>
              </a:rPr>
              <a:t>appropriate language at all times</a:t>
            </a:r>
            <a:endParaRPr lang="en-GB" sz="2133" dirty="0">
              <a:latin typeface="Satoshi" pitchFamily="50" charset="0"/>
              <a:ea typeface="MS Mincho"/>
              <a:cs typeface="Times New Roman" panose="02020603050405020304" pitchFamily="18" charset="0"/>
            </a:endParaRPr>
          </a:p>
          <a:p>
            <a:pPr marL="380990" indent="-380990">
              <a:buFont typeface="Arial" panose="020B0604020202020204" pitchFamily="34" charset="0"/>
              <a:buChar char="•"/>
            </a:pPr>
            <a:endParaRPr lang="en-GB" sz="2133" dirty="0">
              <a:latin typeface="Helvetica Neue" panose="020B0604020202020204" charset="0"/>
            </a:endParaRPr>
          </a:p>
        </p:txBody>
      </p:sp>
      <p:pic>
        <p:nvPicPr>
          <p:cNvPr id="7" name="Google Shape;175;p28"/>
          <p:cNvPicPr preferRelativeResize="0"/>
          <p:nvPr/>
        </p:nvPicPr>
        <p:blipFill rotWithShape="1">
          <a:blip r:embed="rId4">
            <a:alphaModFix/>
          </a:blip>
          <a:srcRect l="29637" t="484" r="30761" b="642"/>
          <a:stretch/>
        </p:blipFill>
        <p:spPr>
          <a:xfrm>
            <a:off x="7371644" y="147957"/>
            <a:ext cx="4706855" cy="6444753"/>
          </a:xfrm>
          <a:prstGeom prst="roundRect">
            <a:avLst>
              <a:gd name="adj" fmla="val 8068"/>
            </a:avLst>
          </a:prstGeom>
          <a:noFill/>
          <a:ln>
            <a:noFill/>
          </a:ln>
        </p:spPr>
      </p:pic>
      <p:sp>
        <p:nvSpPr>
          <p:cNvPr id="6" name="Google Shape;134;p22"/>
          <p:cNvSpPr txBox="1"/>
          <p:nvPr/>
        </p:nvSpPr>
        <p:spPr>
          <a:xfrm>
            <a:off x="517524" y="564788"/>
            <a:ext cx="8118475" cy="732167"/>
          </a:xfrm>
          <a:prstGeom prst="rect">
            <a:avLst/>
          </a:prstGeom>
          <a:noFill/>
          <a:ln>
            <a:noFill/>
          </a:ln>
        </p:spPr>
        <p:txBody>
          <a:bodyPr spcFirstLastPara="1" wrap="square" lIns="91425" tIns="91425" rIns="91425" bIns="91425" anchor="t" anchorCtr="0">
            <a:noAutofit/>
          </a:bodyPr>
          <a:lstStyle/>
          <a:p>
            <a:pPr lvl="0">
              <a:lnSpc>
                <a:spcPct val="85000"/>
              </a:lnSpc>
            </a:pPr>
            <a:r>
              <a:rPr lang="en-GB" sz="3200" b="1" dirty="0">
                <a:solidFill>
                  <a:schemeClr val="dk1"/>
                </a:solidFill>
                <a:latin typeface="Satoshi" pitchFamily="50" charset="0"/>
                <a:ea typeface="Helvetica Neue"/>
                <a:cs typeface="Helvetica Neue"/>
                <a:sym typeface="Helvetica Neue"/>
              </a:rPr>
              <a:t>Teacher wellbeing: Cliché versus reality</a:t>
            </a:r>
          </a:p>
        </p:txBody>
      </p:sp>
    </p:spTree>
    <p:extLst>
      <p:ext uri="{BB962C8B-B14F-4D97-AF65-F5344CB8AC3E}">
        <p14:creationId xmlns:p14="http://schemas.microsoft.com/office/powerpoint/2010/main" val="424848086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6009315BE3E1544BA77B7E9573FA42F" ma:contentTypeVersion="16" ma:contentTypeDescription="Create a new document." ma:contentTypeScope="" ma:versionID="7a845d38355ec24b771290aff401e9a4">
  <xsd:schema xmlns:xsd="http://www.w3.org/2001/XMLSchema" xmlns:xs="http://www.w3.org/2001/XMLSchema" xmlns:p="http://schemas.microsoft.com/office/2006/metadata/properties" xmlns:ns2="811aa1b6-8224-469d-a5ed-282d2de3c8aa" xmlns:ns3="f565402d-26a2-4c9f-a0b8-e8285aa29b6c" targetNamespace="http://schemas.microsoft.com/office/2006/metadata/properties" ma:root="true" ma:fieldsID="812ccfc188c00d7886d80e9e22e9bded" ns2:_="" ns3:_="">
    <xsd:import namespace="811aa1b6-8224-469d-a5ed-282d2de3c8aa"/>
    <xsd:import namespace="f565402d-26a2-4c9f-a0b8-e8285aa29b6c"/>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LengthInSecond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ObjectDetectorVersions" minOccurs="0"/>
                <xsd:element ref="ns2:MediaServiceSearchPropertie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11aa1b6-8224-469d-a5ed-282d2de3c8a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955cd427-a42c-44c8-816a-2405638e27c4" ma:termSetId="09814cd3-568e-fe90-9814-8d621ff8fb84" ma:anchorId="fba54fb3-c3e1-fe81-a776-ca4b69148c4d" ma:open="true" ma:isKeyword="false">
      <xsd:complexType>
        <xsd:sequence>
          <xsd:element ref="pc:Terms" minOccurs="0" maxOccurs="1"/>
        </xsd:sequence>
      </xsd:complex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MediaServiceSearchProperties" ma:index="21"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f565402d-26a2-4c9f-a0b8-e8285aa29b6c" elementFormDefault="qualified">
    <xsd:import namespace="http://schemas.microsoft.com/office/2006/documentManagement/types"/>
    <xsd:import namespace="http://schemas.microsoft.com/office/infopath/2007/PartnerControls"/>
    <xsd:element name="TaxCatchAll" ma:index="16" nillable="true" ma:displayName="Taxonomy Catch All Column" ma:hidden="true" ma:list="{4adb6a2a-3b6b-4d93-be75-85c032ce38f9}" ma:internalName="TaxCatchAll" ma:showField="CatchAllData" ma:web="f565402d-26a2-4c9f-a0b8-e8285aa29b6c">
      <xsd:complexType>
        <xsd:complexContent>
          <xsd:extension base="dms:MultiChoiceLookup">
            <xsd:sequence>
              <xsd:element name="Value" type="dms:Lookup" maxOccurs="unbounded" minOccurs="0" nillable="true"/>
            </xsd:sequence>
          </xsd:extension>
        </xsd:complexContent>
      </xsd:complexType>
    </xsd:element>
    <xsd:element name="SharedWithUsers" ma:index="2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811aa1b6-8224-469d-a5ed-282d2de3c8aa">
      <Terms xmlns="http://schemas.microsoft.com/office/infopath/2007/PartnerControls"/>
    </lcf76f155ced4ddcb4097134ff3c332f>
    <TaxCatchAll xmlns="f565402d-26a2-4c9f-a0b8-e8285aa29b6c" xsi:nil="true"/>
  </documentManagement>
</p:properties>
</file>

<file path=customXml/itemProps1.xml><?xml version="1.0" encoding="utf-8"?>
<ds:datastoreItem xmlns:ds="http://schemas.openxmlformats.org/officeDocument/2006/customXml" ds:itemID="{46ADADFC-70ED-4A45-AD99-8C4BA40A8874}"/>
</file>

<file path=customXml/itemProps2.xml><?xml version="1.0" encoding="utf-8"?>
<ds:datastoreItem xmlns:ds="http://schemas.openxmlformats.org/officeDocument/2006/customXml" ds:itemID="{481908F8-5967-4AF2-8A55-131D6D15EF14}">
  <ds:schemaRefs>
    <ds:schemaRef ds:uri="http://schemas.microsoft.com/sharepoint/v3/contenttype/forms"/>
  </ds:schemaRefs>
</ds:datastoreItem>
</file>

<file path=customXml/itemProps3.xml><?xml version="1.0" encoding="utf-8"?>
<ds:datastoreItem xmlns:ds="http://schemas.openxmlformats.org/officeDocument/2006/customXml" ds:itemID="{30DD9294-AF3A-43AE-AD03-89D821FA9A13}">
  <ds:schemaRefs>
    <ds:schemaRef ds:uri="http://purl.org/dc/terms/"/>
    <ds:schemaRef ds:uri="http://schemas.openxmlformats.org/package/2006/metadata/core-properties"/>
    <ds:schemaRef ds:uri="4e3907d4-6431-4490-bb43-909a60a2aa55"/>
    <ds:schemaRef ds:uri="http://purl.org/dc/dcmitype/"/>
    <ds:schemaRef ds:uri="3d2048c1-e3df-401a-ba61-7a7a3acc69c4"/>
    <ds:schemaRef ds:uri="http://www.w3.org/XML/1998/namespace"/>
    <ds:schemaRef ds:uri="http://schemas.microsoft.com/office/2006/documentManagement/types"/>
    <ds:schemaRef ds:uri="http://purl.org/dc/elements/1.1/"/>
    <ds:schemaRef ds:uri="http://schemas.microsoft.com/office/infopath/2007/PartnerControls"/>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otalTime>2837</TotalTime>
  <Words>1659</Words>
  <Application>Microsoft Office PowerPoint</Application>
  <PresentationFormat>Widescreen</PresentationFormat>
  <Paragraphs>244</Paragraphs>
  <Slides>21</Slides>
  <Notes>21</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21</vt:i4>
      </vt:variant>
    </vt:vector>
  </HeadingPairs>
  <TitlesOfParts>
    <vt:vector size="32" baseType="lpstr">
      <vt:lpstr>Arial</vt:lpstr>
      <vt:lpstr>Calibri</vt:lpstr>
      <vt:lpstr>Calibri Light</vt:lpstr>
      <vt:lpstr>Helvetica Neue</vt:lpstr>
      <vt:lpstr>Merriweather</vt:lpstr>
      <vt:lpstr>MS Mincho</vt:lpstr>
      <vt:lpstr>Satoshi</vt:lpstr>
      <vt:lpstr>Satoshi Black Italic</vt:lpstr>
      <vt:lpstr>Satoshi-Bold</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Education Support Partnership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Damian Mawdsley</dc:creator>
  <cp:lastModifiedBy>Damian Mawdsley</cp:lastModifiedBy>
  <cp:revision>20</cp:revision>
  <dcterms:created xsi:type="dcterms:W3CDTF">2024-06-25T14:37:25Z</dcterms:created>
  <dcterms:modified xsi:type="dcterms:W3CDTF">2024-06-27T13:56:29Z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0x01010006009315BE3E1544BA77B7E9573FA42F</vt:lpwstr>
  </property>
</Properties>
</file>