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79" r:id="rId5"/>
    <p:sldId id="306" r:id="rId6"/>
    <p:sldId id="307" r:id="rId7"/>
    <p:sldId id="300" r:id="rId8"/>
    <p:sldId id="292" r:id="rId9"/>
    <p:sldId id="272" r:id="rId10"/>
    <p:sldId id="302" r:id="rId11"/>
    <p:sldId id="296" r:id="rId12"/>
    <p:sldId id="298" r:id="rId13"/>
    <p:sldId id="299" r:id="rId14"/>
    <p:sldId id="301" r:id="rId15"/>
    <p:sldId id="280" r:id="rId16"/>
    <p:sldId id="283" r:id="rId17"/>
    <p:sldId id="284" r:id="rId18"/>
    <p:sldId id="285" r:id="rId19"/>
    <p:sldId id="286" r:id="rId20"/>
    <p:sldId id="287" r:id="rId21"/>
    <p:sldId id="288" r:id="rId22"/>
    <p:sldId id="303" r:id="rId23"/>
    <p:sldId id="304" r:id="rId24"/>
    <p:sldId id="30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B"/>
    <a:srgbClr val="FFFFE5"/>
    <a:srgbClr val="FFFFCC"/>
    <a:srgbClr val="FFFFFF"/>
    <a:srgbClr val="FFF8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66707" autoAdjust="0"/>
  </p:normalViewPr>
  <p:slideViewPr>
    <p:cSldViewPr snapToGrid="0">
      <p:cViewPr varScale="1">
        <p:scale>
          <a:sx n="70" d="100"/>
          <a:sy n="70" d="100"/>
        </p:scale>
        <p:origin x="207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mian Mawdsley" userId="76c50fe0-2809-4952-ae2b-bba12594e957" providerId="ADAL" clId="{1D202B91-76AC-4B50-B091-F131F070ABFC}"/>
    <pc:docChg chg="redo custSel modSld">
      <pc:chgData name="Damian Mawdsley" userId="76c50fe0-2809-4952-ae2b-bba12594e957" providerId="ADAL" clId="{1D202B91-76AC-4B50-B091-F131F070ABFC}" dt="2025-06-18T15:02:50.849" v="7" actId="1035"/>
      <pc:docMkLst>
        <pc:docMk/>
      </pc:docMkLst>
      <pc:sldChg chg="modSp mod">
        <pc:chgData name="Damian Mawdsley" userId="76c50fe0-2809-4952-ae2b-bba12594e957" providerId="ADAL" clId="{1D202B91-76AC-4B50-B091-F131F070ABFC}" dt="2025-06-18T15:02:50.092" v="3" actId="20577"/>
        <pc:sldMkLst>
          <pc:docMk/>
          <pc:sldMk cId="3979213892" sldId="279"/>
        </pc:sldMkLst>
        <pc:spChg chg="mod">
          <ac:chgData name="Damian Mawdsley" userId="76c50fe0-2809-4952-ae2b-bba12594e957" providerId="ADAL" clId="{1D202B91-76AC-4B50-B091-F131F070ABFC}" dt="2025-06-18T15:02:50.092" v="3" actId="20577"/>
          <ac:spMkLst>
            <pc:docMk/>
            <pc:sldMk cId="3979213892" sldId="279"/>
            <ac:spMk id="7" creationId="{00000000-0000-0000-0000-000000000000}"/>
          </ac:spMkLst>
        </pc:spChg>
      </pc:sldChg>
      <pc:sldChg chg="modSp mod">
        <pc:chgData name="Damian Mawdsley" userId="76c50fe0-2809-4952-ae2b-bba12594e957" providerId="ADAL" clId="{1D202B91-76AC-4B50-B091-F131F070ABFC}" dt="2025-06-18T15:02:50.849" v="7" actId="1035"/>
        <pc:sldMkLst>
          <pc:docMk/>
          <pc:sldMk cId="67067489" sldId="280"/>
        </pc:sldMkLst>
        <pc:spChg chg="mod">
          <ac:chgData name="Damian Mawdsley" userId="76c50fe0-2809-4952-ae2b-bba12594e957" providerId="ADAL" clId="{1D202B91-76AC-4B50-B091-F131F070ABFC}" dt="2025-06-18T15:02:50.849" v="7" actId="1035"/>
          <ac:spMkLst>
            <pc:docMk/>
            <pc:sldMk cId="67067489" sldId="280"/>
            <ac:spMk id="10" creationId="{00000000-0000-0000-0000-000000000000}"/>
          </ac:spMkLst>
        </pc:spChg>
      </pc:sldChg>
      <pc:sldChg chg="modNotesTx">
        <pc:chgData name="Damian Mawdsley" userId="76c50fe0-2809-4952-ae2b-bba12594e957" providerId="ADAL" clId="{1D202B91-76AC-4B50-B091-F131F070ABFC}" dt="2025-06-18T15:02:50.666" v="6" actId="20577"/>
        <pc:sldMkLst>
          <pc:docMk/>
          <pc:sldMk cId="1238246785" sldId="2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24409B-6622-47D1-B492-1D0EE9D5EADC}" type="datetimeFigureOut">
              <a:rPr lang="en-GB" smtClean="0"/>
              <a:t>18/06/2025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33223-EA37-4132-8AD4-7807E0E481C1}" type="slidenum">
              <a:rPr lang="en-GB" smtClean="0"/>
              <a:t>‹#›</a:t>
            </a:fld>
            <a:endParaRPr lang="en-GB"/>
          </a:p>
        </p:txBody>
      </p:sp>
    </p:spTree>
    <p:extLst>
      <p:ext uri="{BB962C8B-B14F-4D97-AF65-F5344CB8AC3E}">
        <p14:creationId xmlns:p14="http://schemas.microsoft.com/office/powerpoint/2010/main" val="153730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Good morning. I’m Damian, and I’ve been invited here today</a:t>
            </a:r>
            <a:r>
              <a:rPr lang="en-GB" baseline="0" dirty="0"/>
              <a:t> to talk to you about the Charity Education Support, and hopefully give you some valuable information and guidance about maintaining high levels of wellbeing and mental health as you move into the next stage of your career.</a:t>
            </a:r>
          </a:p>
        </p:txBody>
      </p:sp>
    </p:spTree>
    <p:extLst>
      <p:ext uri="{BB962C8B-B14F-4D97-AF65-F5344CB8AC3E}">
        <p14:creationId xmlns:p14="http://schemas.microsoft.com/office/powerpoint/2010/main" val="2305678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However,</a:t>
            </a:r>
            <a:r>
              <a:rPr lang="en-GB" baseline="0" dirty="0"/>
              <a:t> t</a:t>
            </a:r>
            <a:r>
              <a:rPr lang="en-GB" dirty="0"/>
              <a:t>hese</a:t>
            </a:r>
            <a:r>
              <a:rPr lang="en-GB" baseline="0" dirty="0"/>
              <a:t> tips </a:t>
            </a:r>
            <a:r>
              <a:rPr lang="en-GB" dirty="0"/>
              <a:t>we know do work for teachers.</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I</a:t>
            </a:r>
            <a:r>
              <a:rPr lang="en-GB" baseline="0" dirty="0"/>
              <a:t> wont go through them all </a:t>
            </a:r>
            <a:r>
              <a:rPr lang="en-GB" dirty="0"/>
              <a:t>but I will flag up a few</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CLICK</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Fresh air</a:t>
            </a:r>
            <a:r>
              <a:rPr lang="en-GB" baseline="0" dirty="0"/>
              <a:t> can make such a difference – so get as much as you can!</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CLICK</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Being able to switch</a:t>
            </a:r>
            <a:r>
              <a:rPr lang="en-GB" baseline="0" dirty="0"/>
              <a:t> off is essential – and it wont happen if you have work on your personal device</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CLICK</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dirty="0"/>
              <a:t>Create healthy habits</a:t>
            </a:r>
            <a:r>
              <a:rPr lang="en-GB" baseline="0" dirty="0"/>
              <a:t> like leaving on the bell at least once a week</a:t>
            </a:r>
            <a:endParaRPr dirty="0"/>
          </a:p>
        </p:txBody>
      </p:sp>
    </p:spTree>
    <p:extLst>
      <p:ext uri="{BB962C8B-B14F-4D97-AF65-F5344CB8AC3E}">
        <p14:creationId xmlns:p14="http://schemas.microsoft.com/office/powerpoint/2010/main" val="538649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9d4ce0c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e9d4ce0c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594">
              <a:buClr>
                <a:schemeClr val="dk1"/>
              </a:buClr>
              <a:buSzPts val="900"/>
            </a:pPr>
            <a:r>
              <a:rPr lang="en-GB" sz="1200" dirty="0">
                <a:solidFill>
                  <a:schemeClr val="dk1"/>
                </a:solidFill>
                <a:latin typeface="Satoshi" pitchFamily="50" charset="0"/>
                <a:ea typeface="Helvetica Neue"/>
                <a:cs typeface="Helvetica Neue"/>
                <a:sym typeface="Helvetica Neue"/>
              </a:rPr>
              <a:t>Asking for support when you need it is important</a:t>
            </a:r>
          </a:p>
          <a:p>
            <a:pPr marL="228594">
              <a:buClr>
                <a:schemeClr val="dk1"/>
              </a:buClr>
              <a:buSzPts val="900"/>
            </a:pPr>
            <a:endParaRPr lang="en-GB" sz="1200" dirty="0">
              <a:solidFill>
                <a:schemeClr val="dk1"/>
              </a:solidFill>
              <a:latin typeface="Satoshi" pitchFamily="50" charset="0"/>
              <a:ea typeface="Helvetica Neue"/>
              <a:cs typeface="Helvetica Neue"/>
              <a:sym typeface="Helvetica Neue"/>
            </a:endParaRP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So often we see that issues that are ignored or not properly addressed will escalate into</a:t>
            </a:r>
            <a:r>
              <a:rPr lang="en-GB" sz="1200" baseline="0" dirty="0">
                <a:solidFill>
                  <a:schemeClr val="dk1"/>
                </a:solidFill>
                <a:latin typeface="Satoshi" pitchFamily="50" charset="0"/>
                <a:ea typeface="Helvetica Neue"/>
                <a:cs typeface="Helvetica Neue"/>
                <a:sym typeface="Helvetica Neue"/>
              </a:rPr>
              <a:t> more severe scenarios – so always ask for support at the earliest opportunity</a:t>
            </a:r>
          </a:p>
          <a:p>
            <a:pPr marL="228594">
              <a:buClr>
                <a:schemeClr val="dk1"/>
              </a:buClr>
              <a:buSzPts val="900"/>
            </a:pPr>
            <a:r>
              <a:rPr lang="en-GB" sz="1200" baseline="0" dirty="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Lean on support mechanisms at school</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Speak to other professional</a:t>
            </a:r>
            <a:r>
              <a:rPr lang="en-GB" sz="1200" baseline="0" dirty="0">
                <a:solidFill>
                  <a:schemeClr val="dk1"/>
                </a:solidFill>
                <a:latin typeface="Satoshi" pitchFamily="50" charset="0"/>
                <a:ea typeface="Helvetica Neue"/>
                <a:cs typeface="Helvetica Neue"/>
                <a:sym typeface="Helvetica Neue"/>
              </a:rPr>
              <a:t> support such as your unions</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Speak to you friends and family</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a:solidFill>
                  <a:schemeClr val="dk1"/>
                </a:solidFill>
                <a:latin typeface="Satoshi" pitchFamily="50" charset="0"/>
                <a:ea typeface="Helvetica Neue"/>
                <a:cs typeface="Helvetica Neue"/>
                <a:sym typeface="Helvetica Neue"/>
              </a:rPr>
              <a:t>And finally, use the</a:t>
            </a:r>
            <a:r>
              <a:rPr lang="en-GB" sz="1200" baseline="0" dirty="0">
                <a:solidFill>
                  <a:schemeClr val="dk1"/>
                </a:solidFill>
                <a:latin typeface="Satoshi" pitchFamily="50" charset="0"/>
                <a:ea typeface="Helvetica Neue"/>
                <a:cs typeface="Helvetica Neue"/>
                <a:sym typeface="Helvetica Neue"/>
              </a:rPr>
              <a:t> services Education Support that I will talk about now</a:t>
            </a:r>
            <a:endParaRPr lang="en-GB" sz="12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2990510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GB" sz="900" baseline="0" dirty="0"/>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a:solidFill>
                  <a:schemeClr val="dk1"/>
                </a:solidFill>
                <a:latin typeface="Satoshi" pitchFamily="50" charset="0"/>
                <a:ea typeface="Helvetica Neue"/>
                <a:cs typeface="Helvetica Neue"/>
                <a:sym typeface="Helvetica Neue"/>
              </a:rPr>
              <a:t>As a charity, our mission is to improve the mental health and wellbeing of teachers and education staff. We believe that better mental health leads to better education.</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a:solidFill>
                  <a:schemeClr val="dk1"/>
                </a:solidFill>
                <a:latin typeface="Satoshi" pitchFamily="50" charset="0"/>
                <a:ea typeface="Helvetica Neue"/>
                <a:cs typeface="Helvetica Neue"/>
                <a:sym typeface="Helvetica Neue"/>
              </a:rPr>
              <a:t>We support individuals and help schools, colleges and universities to improve the mental health and wellbeing of their staff. We also carry out research and advocate for changes in Government policy for the benefit of</a:t>
            </a:r>
            <a:r>
              <a:rPr lang="en-GB" sz="900" b="0" baseline="0" dirty="0">
                <a:solidFill>
                  <a:schemeClr val="dk1"/>
                </a:solidFill>
                <a:latin typeface="Satoshi" pitchFamily="50" charset="0"/>
                <a:ea typeface="Helvetica Neue"/>
                <a:cs typeface="Helvetica Neue"/>
                <a:sym typeface="Helvetica Neue"/>
              </a:rPr>
              <a:t> </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a:solidFill>
                  <a:schemeClr val="dk1"/>
                </a:solidFill>
                <a:latin typeface="Satoshi" pitchFamily="50" charset="0"/>
                <a:ea typeface="Helvetica Neue"/>
                <a:cs typeface="Helvetica Neue"/>
                <a:sym typeface="Helvetica Neue"/>
              </a:rPr>
              <a:t>the education workforce. </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900" b="0" i="0" u="none" strike="noStrike" cap="none"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a:solidFill>
                  <a:srgbClr val="000000"/>
                </a:solidFill>
                <a:effectLst/>
                <a:latin typeface="Arial"/>
                <a:ea typeface="Arial"/>
                <a:cs typeface="Arial"/>
                <a:sym typeface="Arial"/>
              </a:rPr>
              <a:t>We understand education and have supporting staff in education for almost 150 years.</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a:solidFill>
                  <a:srgbClr val="000000"/>
                </a:solidFill>
                <a:effectLst/>
                <a:latin typeface="Arial"/>
                <a:ea typeface="Arial"/>
                <a:cs typeface="Arial"/>
                <a:sym typeface="Arial"/>
              </a:rPr>
              <a:t>Our free helpline</a:t>
            </a:r>
            <a:r>
              <a:rPr lang="en-GB" sz="900" b="0" i="0" u="none" strike="noStrike" cap="none" baseline="0" dirty="0">
                <a:solidFill>
                  <a:srgbClr val="000000"/>
                </a:solidFill>
                <a:effectLst/>
                <a:latin typeface="Arial"/>
                <a:ea typeface="Arial"/>
                <a:cs typeface="Arial"/>
                <a:sym typeface="Arial"/>
              </a:rPr>
              <a:t> provided </a:t>
            </a:r>
            <a:r>
              <a:rPr lang="en-GB" sz="900" b="0" i="0" u="none" strike="noStrike" cap="none" dirty="0">
                <a:solidFill>
                  <a:srgbClr val="000000"/>
                </a:solidFill>
                <a:effectLst/>
                <a:latin typeface="Arial"/>
                <a:ea typeface="Arial"/>
                <a:cs typeface="Arial"/>
                <a:sym typeface="Arial"/>
              </a:rPr>
              <a:t>support</a:t>
            </a:r>
            <a:r>
              <a:rPr lang="en-GB" sz="900" b="0" i="0" u="none" strike="noStrike" cap="none" baseline="0" dirty="0">
                <a:solidFill>
                  <a:srgbClr val="000000"/>
                </a:solidFill>
                <a:effectLst/>
                <a:latin typeface="Arial"/>
                <a:ea typeface="Arial"/>
                <a:cs typeface="Arial"/>
                <a:sym typeface="Arial"/>
              </a:rPr>
              <a:t> to over 4000 people last year</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900" b="0" i="0" u="none" strike="noStrike" cap="none" baseline="0" dirty="0">
                <a:solidFill>
                  <a:srgbClr val="000000"/>
                </a:solidFill>
                <a:effectLst/>
                <a:latin typeface="Arial"/>
                <a:ea typeface="Arial"/>
                <a:cs typeface="Arial"/>
                <a:sym typeface="Arial"/>
              </a:rPr>
              <a:t>CLICK</a:t>
            </a:r>
            <a:endParaRPr lang="en-GB" sz="900" b="0" i="0" u="none" strike="noStrike" cap="none" dirty="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a:solidFill>
                  <a:srgbClr val="000000"/>
                </a:solidFill>
                <a:effectLst/>
                <a:latin typeface="Arial"/>
                <a:ea typeface="Arial"/>
                <a:cs typeface="Arial"/>
                <a:sym typeface="Arial"/>
              </a:rPr>
              <a:t>And in the same period we supported over 550 people with our Grants</a:t>
            </a:r>
            <a:r>
              <a:rPr lang="en-GB" sz="900" b="0" i="0" u="none" strike="noStrike" cap="none" baseline="0" dirty="0">
                <a:solidFill>
                  <a:srgbClr val="000000"/>
                </a:solidFill>
                <a:effectLst/>
                <a:latin typeface="Arial"/>
                <a:ea typeface="Arial"/>
                <a:cs typeface="Arial"/>
                <a:sym typeface="Arial"/>
              </a:rPr>
              <a:t> service </a:t>
            </a:r>
            <a:endParaRPr lang="en-GB" sz="9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en-GB" sz="900" dirty="0"/>
          </a:p>
          <a:p>
            <a:pPr marL="171450" lvl="0" indent="-171450" algn="l" rtl="0">
              <a:spcBef>
                <a:spcPts val="0"/>
              </a:spcBef>
              <a:spcAft>
                <a:spcPts val="0"/>
              </a:spcAft>
            </a:pPr>
            <a:r>
              <a:rPr lang="en-GB" sz="900" b="0" i="0" u="none" strike="noStrike" cap="none" dirty="0">
                <a:solidFill>
                  <a:srgbClr val="000000"/>
                </a:solidFill>
                <a:effectLst/>
                <a:latin typeface="Arial"/>
                <a:ea typeface="Arial"/>
                <a:cs typeface="Arial"/>
                <a:sym typeface="Arial"/>
              </a:rPr>
              <a:t>As I am sure you can imagine, improving the health and wellbeing of the entire education workforce is not a straightforward task </a:t>
            </a:r>
          </a:p>
          <a:p>
            <a:pPr marL="171450" lvl="0" indent="-171450" algn="l" rtl="0">
              <a:spcBef>
                <a:spcPts val="0"/>
              </a:spcBef>
              <a:spcAft>
                <a:spcPts val="0"/>
              </a:spcAft>
            </a:pPr>
            <a:endParaRPr lang="en-GB" sz="900" b="0" i="0" u="none" strike="noStrike" cap="none" dirty="0">
              <a:solidFill>
                <a:srgbClr val="000000"/>
              </a:solidFill>
              <a:effectLst/>
              <a:latin typeface="Arial"/>
              <a:ea typeface="Arial"/>
              <a:cs typeface="Arial"/>
              <a:sym typeface="Arial"/>
            </a:endParaRPr>
          </a:p>
          <a:p>
            <a:pPr marL="171450" lvl="0" indent="-171450" algn="l" rtl="0">
              <a:spcBef>
                <a:spcPts val="0"/>
              </a:spcBef>
              <a:spcAft>
                <a:spcPts val="0"/>
              </a:spcAft>
            </a:pPr>
            <a:r>
              <a:rPr lang="en-GB" sz="900" b="0" i="0" u="none" strike="noStrike" cap="none" dirty="0">
                <a:solidFill>
                  <a:srgbClr val="000000"/>
                </a:solidFill>
                <a:effectLst/>
                <a:latin typeface="Arial"/>
                <a:ea typeface="Arial"/>
                <a:cs typeface="Arial"/>
                <a:sym typeface="Arial"/>
              </a:rPr>
              <a:t>So how do we approach this?</a:t>
            </a:r>
          </a:p>
          <a:p>
            <a:pPr marL="0" lvl="0" indent="0" algn="l" rtl="0">
              <a:spcBef>
                <a:spcPts val="0"/>
              </a:spcBef>
              <a:spcAft>
                <a:spcPts val="0"/>
              </a:spcAft>
              <a:buNone/>
            </a:pPr>
            <a:endParaRPr lang="en-GB" sz="900" dirty="0"/>
          </a:p>
          <a:p>
            <a:pPr marL="0" lvl="0" indent="0" algn="l" rtl="0">
              <a:spcBef>
                <a:spcPts val="0"/>
              </a:spcBef>
              <a:spcAft>
                <a:spcPts val="0"/>
              </a:spcAft>
              <a:buNone/>
            </a:pPr>
            <a:endParaRPr lang="en-GB" sz="900" dirty="0"/>
          </a:p>
        </p:txBody>
      </p:sp>
    </p:spTree>
    <p:extLst>
      <p:ext uri="{BB962C8B-B14F-4D97-AF65-F5344CB8AC3E}">
        <p14:creationId xmlns:p14="http://schemas.microsoft.com/office/powerpoint/2010/main" val="772811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We often talk to teachers and education staff like you about setting boundaries and caring for yourselves. </a:t>
            </a:r>
          </a:p>
          <a:p>
            <a:pPr marL="457200" indent="-298450"/>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Sometimes this involves meditation, yoga, or other stuff that might make you roll your eyes. </a:t>
            </a:r>
          </a:p>
          <a:p>
            <a:pPr marL="457200" indent="-298450"/>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We get it,</a:t>
            </a:r>
            <a:r>
              <a:rPr lang="en-GB" sz="1100" b="0" i="0" u="none" strike="noStrike" cap="none" baseline="0" dirty="0">
                <a:solidFill>
                  <a:srgbClr val="000000"/>
                </a:solidFill>
                <a:effectLst/>
                <a:latin typeface="Arial"/>
                <a:ea typeface="Arial"/>
                <a:cs typeface="Arial"/>
                <a:sym typeface="Arial"/>
              </a:rPr>
              <a:t> n</a:t>
            </a:r>
            <a:r>
              <a:rPr lang="en-GB" sz="1100" b="0" i="0" u="none" strike="noStrike" cap="none" dirty="0">
                <a:solidFill>
                  <a:srgbClr val="000000"/>
                </a:solidFill>
                <a:effectLst/>
                <a:latin typeface="Arial"/>
                <a:ea typeface="Arial"/>
                <a:cs typeface="Arial"/>
                <a:sym typeface="Arial"/>
              </a:rPr>
              <a:t>o amount of yoga can make you feel well at a school with an unkind culture. And meditation can’t fix systemic challenges in the education system. </a:t>
            </a:r>
          </a:p>
          <a:p>
            <a:pPr marL="457200" indent="-298450"/>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That’s why we focus our efforts at three distinct levels</a:t>
            </a:r>
            <a:r>
              <a:rPr lang="en-GB" sz="1100" b="0" i="0" u="none" strike="noStrike" cap="none" baseline="0" dirty="0">
                <a:solidFill>
                  <a:srgbClr val="000000"/>
                </a:solidFill>
                <a:effectLst/>
                <a:latin typeface="Arial"/>
                <a:ea typeface="Arial"/>
                <a:cs typeface="Arial"/>
                <a:sym typeface="Arial"/>
              </a:rPr>
              <a:t> - </a:t>
            </a:r>
            <a:r>
              <a:rPr lang="en-GB" sz="1100" b="0" i="0" u="none" strike="noStrike" cap="none" dirty="0">
                <a:solidFill>
                  <a:srgbClr val="000000"/>
                </a:solidFill>
                <a:effectLst/>
                <a:latin typeface="Arial"/>
                <a:ea typeface="Arial"/>
                <a:cs typeface="Arial"/>
                <a:sym typeface="Arial"/>
              </a:rPr>
              <a:t>Individual,</a:t>
            </a:r>
            <a:r>
              <a:rPr lang="en-GB" sz="1100" b="0" i="0" u="none" strike="noStrike" cap="none" baseline="0" dirty="0">
                <a:solidFill>
                  <a:srgbClr val="000000"/>
                </a:solidFill>
                <a:effectLst/>
                <a:latin typeface="Arial"/>
                <a:ea typeface="Arial"/>
                <a:cs typeface="Arial"/>
                <a:sym typeface="Arial"/>
              </a:rPr>
              <a:t> Workplace and System</a:t>
            </a:r>
            <a:r>
              <a:rPr lang="en-GB" sz="1100" b="0" i="0" u="none" strike="noStrike" cap="none" dirty="0">
                <a:solidFill>
                  <a:srgbClr val="000000"/>
                </a:solidFill>
                <a:effectLst/>
                <a:latin typeface="Arial"/>
                <a:ea typeface="Arial"/>
                <a:cs typeface="Arial"/>
                <a:sym typeface="Arial"/>
              </a:rPr>
              <a:t>. </a:t>
            </a:r>
          </a:p>
          <a:p>
            <a:pPr marL="457200" indent="-298450"/>
            <a:endParaRPr lang="en-GB"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79220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298450"/>
            <a:r>
              <a:rPr lang="en-GB" sz="1100" b="0" i="0" u="none" strike="noStrike" cap="none" dirty="0">
                <a:solidFill>
                  <a:srgbClr val="000000"/>
                </a:solidFill>
                <a:effectLst/>
                <a:latin typeface="Arial"/>
                <a:ea typeface="Arial"/>
                <a:cs typeface="Arial"/>
                <a:sym typeface="Arial"/>
              </a:rPr>
              <a:t>Today</a:t>
            </a:r>
            <a:r>
              <a:rPr lang="en-GB" sz="1100" b="0" i="0" u="none" strike="noStrike" cap="none" baseline="0" dirty="0">
                <a:solidFill>
                  <a:srgbClr val="000000"/>
                </a:solidFill>
                <a:effectLst/>
                <a:latin typeface="Arial"/>
                <a:ea typeface="Arial"/>
                <a:cs typeface="Arial"/>
                <a:sym typeface="Arial"/>
              </a:rPr>
              <a:t> I will focus on how we </a:t>
            </a:r>
            <a:r>
              <a:rPr lang="en-GB" sz="1100" b="0" i="0" u="none" strike="noStrike" cap="none" dirty="0">
                <a:solidFill>
                  <a:srgbClr val="000000"/>
                </a:solidFill>
                <a:effectLst/>
                <a:latin typeface="Arial"/>
                <a:ea typeface="Arial"/>
                <a:cs typeface="Arial"/>
                <a:sym typeface="Arial"/>
              </a:rPr>
              <a:t>support individual members of the workforce, every day</a:t>
            </a:r>
            <a:endParaRPr lang="en-GB" sz="1100" b="0" i="0" u="none" strike="noStrike" cap="none" baseline="0" dirty="0">
              <a:solidFill>
                <a:srgbClr val="000000"/>
              </a:solidFill>
              <a:effectLst/>
              <a:latin typeface="Arial"/>
              <a:ea typeface="Arial"/>
              <a:cs typeface="Arial"/>
              <a:sym typeface="Arial"/>
            </a:endParaRPr>
          </a:p>
          <a:p>
            <a:pPr marL="457200" indent="-298450"/>
            <a:endParaRPr lang="en-GB" sz="1100" b="0" i="0" u="none" strike="noStrike" cap="none" baseline="0" dirty="0">
              <a:solidFill>
                <a:srgbClr val="000000"/>
              </a:solidFill>
              <a:effectLst/>
              <a:latin typeface="Arial"/>
              <a:ea typeface="Arial"/>
              <a:cs typeface="Arial"/>
              <a:sym typeface="Arial"/>
            </a:endParaRPr>
          </a:p>
          <a:p>
            <a:pPr marL="457200" indent="-298450"/>
            <a:r>
              <a:rPr lang="en-GB" sz="1100" b="0" i="0" u="none" strike="noStrike" cap="none" baseline="0" dirty="0">
                <a:solidFill>
                  <a:srgbClr val="000000"/>
                </a:solidFill>
                <a:effectLst/>
                <a:latin typeface="Arial"/>
                <a:ea typeface="Arial"/>
                <a:cs typeface="Arial"/>
                <a:sym typeface="Arial"/>
              </a:rPr>
              <a:t>Te</a:t>
            </a:r>
            <a:r>
              <a:rPr lang="en-GB" sz="1100" b="0" i="0" u="none" strike="noStrike" cap="none" dirty="0">
                <a:solidFill>
                  <a:srgbClr val="000000"/>
                </a:solidFill>
                <a:effectLst/>
                <a:latin typeface="Arial"/>
                <a:ea typeface="Arial"/>
                <a:cs typeface="Arial"/>
                <a:sym typeface="Arial"/>
              </a:rPr>
              <a:t>achers and education staff are working hard as part of this system. </a:t>
            </a:r>
          </a:p>
          <a:p>
            <a:pPr marL="457200" indent="-298450"/>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We want to arm you with skills to manage your wellbeing and mental health because system and culture change is gradual. In the meantime, you’re trying your best every day.  </a:t>
            </a:r>
          </a:p>
          <a:p>
            <a:pPr marL="457200" indent="-298450"/>
            <a:endParaRPr lang="en-GB" sz="1100" b="0" i="0" u="none" strike="noStrike" cap="none" dirty="0">
              <a:solidFill>
                <a:srgbClr val="000000"/>
              </a:solidFill>
              <a:effectLst/>
              <a:latin typeface="Arial"/>
              <a:ea typeface="Arial"/>
              <a:cs typeface="Arial"/>
              <a:sym typeface="Arial"/>
            </a:endParaRPr>
          </a:p>
          <a:p>
            <a:pPr marL="457200" indent="-298450"/>
            <a:r>
              <a:rPr lang="en-GB" sz="1100" b="0" i="0" u="none" strike="noStrike" cap="none" dirty="0">
                <a:solidFill>
                  <a:srgbClr val="000000"/>
                </a:solidFill>
                <a:effectLst/>
                <a:latin typeface="Arial"/>
                <a:ea typeface="Arial"/>
                <a:cs typeface="Arial"/>
                <a:sym typeface="Arial"/>
              </a:rPr>
              <a:t>We provide that support in a number of ways</a:t>
            </a:r>
          </a:p>
        </p:txBody>
      </p:sp>
    </p:spTree>
    <p:extLst>
      <p:ext uri="{BB962C8B-B14F-4D97-AF65-F5344CB8AC3E}">
        <p14:creationId xmlns:p14="http://schemas.microsoft.com/office/powerpoint/2010/main" val="24733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a:solidFill>
                  <a:srgbClr val="000000"/>
                </a:solidFill>
                <a:effectLst/>
                <a:latin typeface="Arial"/>
                <a:ea typeface="Arial"/>
                <a:cs typeface="Arial"/>
                <a:sym typeface="Arial"/>
              </a:rPr>
              <a:t>Our</a:t>
            </a:r>
            <a:r>
              <a:rPr lang="en-GB" sz="1100" b="0" i="0" u="none" strike="noStrike" cap="none" baseline="0" dirty="0">
                <a:solidFill>
                  <a:srgbClr val="000000"/>
                </a:solidFill>
                <a:effectLst/>
                <a:latin typeface="Arial"/>
                <a:ea typeface="Arial"/>
                <a:cs typeface="Arial"/>
                <a:sym typeface="Arial"/>
              </a:rPr>
              <a:t> helpline is</a:t>
            </a:r>
            <a:r>
              <a:rPr lang="en-GB" sz="1100" b="0" i="0" u="none" strike="noStrike" cap="none" dirty="0">
                <a:solidFill>
                  <a:srgbClr val="000000"/>
                </a:solidFill>
                <a:effectLst/>
                <a:latin typeface="Arial"/>
                <a:ea typeface="Arial"/>
                <a:cs typeface="Arial"/>
                <a:sym typeface="Arial"/>
              </a:rPr>
              <a:t> available for everyone working in education, including teachers, support staff, lecturers, administrators and teaching assistants. </a:t>
            </a:r>
          </a:p>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a:solidFill>
                  <a:srgbClr val="000000"/>
                </a:solidFill>
                <a:effectLst/>
                <a:latin typeface="Arial"/>
                <a:ea typeface="Arial"/>
                <a:cs typeface="Arial"/>
                <a:sym typeface="Arial"/>
              </a:rPr>
              <a:t>It can be accessed at any time of day and night to offer immediate emotional</a:t>
            </a:r>
            <a:r>
              <a:rPr lang="en-GB" sz="1100" b="0" i="0" u="none" strike="noStrike" cap="none" baseline="0" dirty="0">
                <a:solidFill>
                  <a:srgbClr val="000000"/>
                </a:solidFill>
                <a:effectLst/>
                <a:latin typeface="Arial"/>
                <a:ea typeface="Arial"/>
                <a:cs typeface="Arial"/>
                <a:sym typeface="Arial"/>
              </a:rPr>
              <a:t> support.</a:t>
            </a:r>
          </a:p>
          <a:p>
            <a:pPr marL="0" lvl="0" indent="0" algn="l" rtl="0">
              <a:spcBef>
                <a:spcPts val="0"/>
              </a:spcBef>
              <a:spcAft>
                <a:spcPts val="0"/>
              </a:spcAft>
              <a:buNone/>
            </a:pPr>
            <a:r>
              <a:rPr lang="en-GB" sz="1100" b="0" i="0" u="none" strike="noStrike" cap="none" baseline="0" dirty="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baseline="0" dirty="0">
                <a:solidFill>
                  <a:srgbClr val="000000"/>
                </a:solidFill>
                <a:effectLst/>
                <a:latin typeface="Arial"/>
                <a:cs typeface="Arial"/>
                <a:sym typeface="Arial"/>
              </a:rPr>
              <a:t>Crucially, not only will you be able to get straight through to a qualified counsellor, but the counsellors are trained in the education sector so understand the specific challenges you face</a:t>
            </a:r>
            <a:endParaRPr dirty="0"/>
          </a:p>
        </p:txBody>
      </p:sp>
    </p:spTree>
    <p:extLst>
      <p:ext uri="{BB962C8B-B14F-4D97-AF65-F5344CB8AC3E}">
        <p14:creationId xmlns:p14="http://schemas.microsoft.com/office/powerpoint/2010/main" val="842119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As you can see from this side, the service is highly valued</a:t>
            </a:r>
            <a:r>
              <a:rPr lang="en-GB" baseline="0" dirty="0"/>
              <a:t> by those using it – please make a note of the number for future reference</a:t>
            </a:r>
            <a:endParaRPr dirty="0"/>
          </a:p>
        </p:txBody>
      </p:sp>
    </p:spTree>
    <p:extLst>
      <p:ext uri="{BB962C8B-B14F-4D97-AF65-F5344CB8AC3E}">
        <p14:creationId xmlns:p14="http://schemas.microsoft.com/office/powerpoint/2010/main" val="40389112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GB" sz="1100" b="0" i="0" u="none" strike="noStrike" cap="none" dirty="0">
                <a:solidFill>
                  <a:srgbClr val="000000"/>
                </a:solidFill>
                <a:effectLst/>
                <a:latin typeface="Arial"/>
                <a:ea typeface="Arial"/>
                <a:cs typeface="Arial"/>
                <a:sym typeface="Arial"/>
              </a:rPr>
              <a:t>Beyond</a:t>
            </a:r>
            <a:r>
              <a:rPr lang="en-GB" sz="1100" b="0" i="0" u="none" strike="noStrike" cap="none" baseline="0" dirty="0">
                <a:solidFill>
                  <a:srgbClr val="000000"/>
                </a:solidFill>
                <a:effectLst/>
                <a:latin typeface="Arial"/>
                <a:ea typeface="Arial"/>
                <a:cs typeface="Arial"/>
                <a:sym typeface="Arial"/>
              </a:rPr>
              <a:t> the helpline we have a bunch of resources available online </a:t>
            </a:r>
          </a:p>
          <a:p>
            <a:pPr marL="171450" lvl="0" indent="-171450" algn="l" rtl="0">
              <a:spcBef>
                <a:spcPts val="0"/>
              </a:spcBef>
              <a:spcAft>
                <a:spcPts val="0"/>
              </a:spcAft>
            </a:pPr>
            <a:r>
              <a:rPr lang="en-GB" sz="1100" b="0" i="0" u="none" strike="noStrike" cap="none" baseline="0" dirty="0">
                <a:solidFill>
                  <a:srgbClr val="000000"/>
                </a:solidFill>
                <a:effectLst/>
                <a:latin typeface="Arial"/>
                <a:ea typeface="Arial"/>
                <a:cs typeface="Arial"/>
                <a:sym typeface="Arial"/>
              </a:rPr>
              <a:t>These are a great starting point for education staff and teachers who are not quite ready to use the helpline service, but want to receive mental health support.</a:t>
            </a:r>
          </a:p>
          <a:p>
            <a:pPr marL="171450" lvl="0" indent="-171450" algn="l" rtl="0">
              <a:spcBef>
                <a:spcPts val="0"/>
              </a:spcBef>
              <a:spcAft>
                <a:spcPts val="0"/>
              </a:spcAft>
            </a:pPr>
            <a:r>
              <a:rPr lang="en-GB" sz="1100" b="0" i="0" u="none" strike="noStrike" cap="none" baseline="0" dirty="0">
                <a:solidFill>
                  <a:srgbClr val="000000"/>
                </a:solidFill>
                <a:effectLst/>
                <a:latin typeface="Arial"/>
                <a:ea typeface="Arial"/>
                <a:cs typeface="Arial"/>
                <a:sym typeface="Arial"/>
              </a:rPr>
              <a:t>We have articles, videos and guides to help </a:t>
            </a:r>
            <a:r>
              <a:rPr lang="en-GB" sz="1100" b="0" i="0" u="none" strike="noStrike" cap="none" dirty="0">
                <a:solidFill>
                  <a:srgbClr val="000000"/>
                </a:solidFill>
                <a:effectLst/>
                <a:latin typeface="Arial"/>
                <a:ea typeface="Arial"/>
                <a:cs typeface="Arial"/>
                <a:sym typeface="Arial"/>
              </a:rPr>
              <a:t>you and the schools you will be working in with mental health and wellbeing. </a:t>
            </a:r>
          </a:p>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a:solidFill>
                  <a:srgbClr val="000000"/>
                </a:solidFill>
                <a:effectLst/>
                <a:latin typeface="Arial"/>
                <a:ea typeface="Arial"/>
                <a:cs typeface="Arial"/>
                <a:sym typeface="Arial"/>
              </a:rPr>
              <a:t>You can access these</a:t>
            </a:r>
            <a:r>
              <a:rPr lang="en-GB" sz="1100" b="0" i="0" u="none" strike="noStrike" cap="none" baseline="0" dirty="0">
                <a:solidFill>
                  <a:srgbClr val="000000"/>
                </a:solidFill>
                <a:effectLst/>
                <a:latin typeface="Arial"/>
                <a:ea typeface="Arial"/>
                <a:cs typeface="Arial"/>
                <a:sym typeface="Arial"/>
              </a:rPr>
              <a:t> resources on our website</a:t>
            </a:r>
          </a:p>
          <a:p>
            <a:pPr marL="0" lvl="0" indent="0" algn="l" rtl="0">
              <a:spcBef>
                <a:spcPts val="0"/>
              </a:spcBef>
              <a:spcAft>
                <a:spcPts val="0"/>
              </a:spcAft>
              <a:buNone/>
            </a:pPr>
            <a:r>
              <a:rPr lang="en-GB" sz="1100" b="0" i="0" u="none" strike="noStrike" cap="none" baseline="0" dirty="0">
                <a:solidFill>
                  <a:srgbClr val="000000"/>
                </a:solidFill>
                <a:effectLst/>
                <a:latin typeface="Arial"/>
                <a:cs typeface="Arial"/>
                <a:sym typeface="Arial"/>
              </a:rPr>
              <a:t>CLICK</a:t>
            </a:r>
            <a:endParaRPr dirty="0"/>
          </a:p>
        </p:txBody>
      </p:sp>
    </p:spTree>
    <p:extLst>
      <p:ext uri="{BB962C8B-B14F-4D97-AF65-F5344CB8AC3E}">
        <p14:creationId xmlns:p14="http://schemas.microsoft.com/office/powerpoint/2010/main" val="4212612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e9d4ce0cb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e9d4ce0cb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dirty="0">
                <a:solidFill>
                  <a:srgbClr val="000000"/>
                </a:solidFill>
                <a:effectLst/>
                <a:latin typeface="Arial"/>
                <a:ea typeface="Arial"/>
                <a:cs typeface="Arial"/>
                <a:sym typeface="Arial"/>
              </a:rPr>
              <a:t>We offer a financial grants service for teachers, teaching assistants, supply and support staff, lecturers and retired staff</a:t>
            </a:r>
            <a:r>
              <a:rPr lang="en-GB" sz="1100" b="0" i="0" u="none" strike="noStrike" cap="none" baseline="0" dirty="0">
                <a:solidFill>
                  <a:srgbClr val="000000"/>
                </a:solidFill>
                <a:effectLst/>
                <a:latin typeface="Arial"/>
                <a:ea typeface="Arial"/>
                <a:cs typeface="Arial"/>
                <a:sym typeface="Arial"/>
              </a:rPr>
              <a:t> across the UK. </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a:solidFill>
                  <a:srgbClr val="000000"/>
                </a:solidFill>
                <a:effectLst/>
                <a:latin typeface="Arial"/>
                <a:ea typeface="Arial"/>
                <a:cs typeface="Arial"/>
                <a:sym typeface="Arial"/>
              </a:rPr>
              <a:t>The grants can help with a range of essential costs</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a:solidFill>
                  <a:srgbClr val="000000"/>
                </a:solidFill>
                <a:effectLst/>
                <a:latin typeface="Arial"/>
                <a:ea typeface="Arial"/>
                <a:cs typeface="Arial"/>
                <a:sym typeface="Arial"/>
              </a:rPr>
              <a:t>And you can see some examples on the slide now</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a:solidFill>
                  <a:srgbClr val="000000"/>
                </a:solidFill>
                <a:effectLst/>
                <a:latin typeface="Arial"/>
                <a:ea typeface="Arial"/>
                <a:cs typeface="Arial"/>
                <a:sym typeface="Arial"/>
              </a:rPr>
              <a:t>Eligibility criteria and how to apply can be found on our website</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a:solidFill>
                  <a:srgbClr val="000000"/>
                </a:solidFill>
                <a:effectLst/>
                <a:latin typeface="Arial"/>
                <a:cs typeface="Arial"/>
                <a:sym typeface="Arial"/>
              </a:rPr>
              <a:t>CLICK</a:t>
            </a:r>
            <a:endParaRPr lang="en-GB" dirty="0"/>
          </a:p>
        </p:txBody>
      </p:sp>
    </p:spTree>
    <p:extLst>
      <p:ext uri="{BB962C8B-B14F-4D97-AF65-F5344CB8AC3E}">
        <p14:creationId xmlns:p14="http://schemas.microsoft.com/office/powerpoint/2010/main" val="772987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9d4ce0c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e9d4ce0c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Please visi</a:t>
            </a:r>
            <a:r>
              <a:rPr lang="en-GB" baseline="0" dirty="0"/>
              <a:t>t our website: educationsupport.org.uk</a:t>
            </a:r>
            <a:endParaRPr dirty="0"/>
          </a:p>
        </p:txBody>
      </p:sp>
    </p:spTree>
    <p:extLst>
      <p:ext uri="{BB962C8B-B14F-4D97-AF65-F5344CB8AC3E}">
        <p14:creationId xmlns:p14="http://schemas.microsoft.com/office/powerpoint/2010/main" val="3358791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But first, congratulations. By taking the next step into teaching you have the opportunity to shape the future the futures of the young people you will teach. Education is a vital driver of social equality, and social justice was mentioned earlier, and you will all be at the forefront of this – a hugely important role!</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Teaching is often talked about as a calling, and is considered a vocation, but the idea of a vocation can be a trap. </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It is based on the idea of sacrifice and all of the latest research in neuroscience, biology and psychology tells us sacrificing ourselves is counter productive. We perform at our best and therefore give the most when we are well rested and in a good place mentally and physically.</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baseline="0" dirty="0"/>
              <a:t>Many teachers put their pupils, their colleagues and the school before themselves. I’m going to talk to you today about the importance of wellbeing and looking after yourselves. Andy mentioned being a subversive teaching and changing habits and ways of working. You can also change the approach to wellbeing in your schools. </a:t>
            </a:r>
            <a:endParaRPr dirty="0"/>
          </a:p>
        </p:txBody>
      </p:sp>
    </p:spTree>
    <p:extLst>
      <p:ext uri="{BB962C8B-B14F-4D97-AF65-F5344CB8AC3E}">
        <p14:creationId xmlns:p14="http://schemas.microsoft.com/office/powerpoint/2010/main" val="3065383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89302da6a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89302da6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As I mentioned at</a:t>
            </a:r>
            <a:r>
              <a:rPr lang="en-GB" baseline="0" dirty="0"/>
              <a:t> the start of this presentation, we are a charity, and we are always grateful to anybody who is able to donate or support us with fundraising.</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dirty="0"/>
              <a:t>For</a:t>
            </a:r>
            <a:r>
              <a:rPr lang="en-GB" baseline="0" dirty="0"/>
              <a:t> information on how to get involved – whether that be to fundraise/donate or get involved in any other way, please visit our website</a:t>
            </a:r>
            <a:endParaRPr dirty="0"/>
          </a:p>
        </p:txBody>
      </p:sp>
    </p:spTree>
    <p:extLst>
      <p:ext uri="{BB962C8B-B14F-4D97-AF65-F5344CB8AC3E}">
        <p14:creationId xmlns:p14="http://schemas.microsoft.com/office/powerpoint/2010/main" val="1639681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72601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Audre Lorde is a bit of a hero at Education Support, and this quote from her absolutely nails how wellbeing should be</a:t>
            </a:r>
            <a:r>
              <a:rPr lang="en-GB" baseline="0" dirty="0"/>
              <a:t> seen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4877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89302da6a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89302da6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What is wellbeing. This is the definition</a:t>
            </a:r>
            <a:r>
              <a:rPr lang="en-GB" baseline="0" dirty="0"/>
              <a:t> from the World Health Organisation</a:t>
            </a:r>
            <a:endParaRPr dirty="0"/>
          </a:p>
        </p:txBody>
      </p:sp>
    </p:spTree>
    <p:extLst>
      <p:ext uri="{BB962C8B-B14F-4D97-AF65-F5344CB8AC3E}">
        <p14:creationId xmlns:p14="http://schemas.microsoft.com/office/powerpoint/2010/main" val="260923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Technically, this isn’t my</a:t>
            </a:r>
            <a:r>
              <a:rPr lang="en-GB" baseline="0" dirty="0"/>
              <a:t> theory</a:t>
            </a:r>
          </a:p>
          <a:p>
            <a:endParaRPr lang="en-GB" baseline="0" dirty="0"/>
          </a:p>
          <a:p>
            <a:r>
              <a:rPr lang="en-GB" baseline="0" dirty="0"/>
              <a:t>It is also not particularly complicated.</a:t>
            </a:r>
          </a:p>
          <a:p>
            <a:endParaRPr lang="en-GB" baseline="0" dirty="0"/>
          </a:p>
          <a:p>
            <a:r>
              <a:rPr lang="en-GB" baseline="0" dirty="0"/>
              <a:t>To maintain high levels of teacher wellbeing we need to reduce stressors </a:t>
            </a:r>
          </a:p>
          <a:p>
            <a:endParaRPr lang="en-GB" baseline="0" dirty="0"/>
          </a:p>
          <a:p>
            <a:r>
              <a:rPr lang="en-GB" baseline="0" dirty="0"/>
              <a:t>CLICK</a:t>
            </a:r>
          </a:p>
          <a:p>
            <a:endParaRPr lang="en-GB" baseline="0" dirty="0"/>
          </a:p>
          <a:p>
            <a:r>
              <a:rPr lang="en-GB" baseline="0" dirty="0"/>
              <a:t>and increase protective resilience</a:t>
            </a:r>
          </a:p>
          <a:p>
            <a:endParaRPr lang="en-GB" baseline="0" dirty="0"/>
          </a:p>
          <a:p>
            <a:r>
              <a:rPr lang="en-GB" baseline="0" dirty="0"/>
              <a:t>CLICK</a:t>
            </a:r>
            <a:endParaRPr lang="en-GB" dirty="0"/>
          </a:p>
          <a:p>
            <a:endParaRPr lang="en-GB" dirty="0"/>
          </a:p>
          <a:p>
            <a:r>
              <a:rPr lang="en-GB" dirty="0"/>
              <a:t>So less talk stress</a:t>
            </a:r>
          </a:p>
        </p:txBody>
      </p:sp>
    </p:spTree>
    <p:extLst>
      <p:ext uri="{BB962C8B-B14F-4D97-AF65-F5344CB8AC3E}">
        <p14:creationId xmlns:p14="http://schemas.microsoft.com/office/powerpoint/2010/main" val="2391625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STRESSOR </a:t>
            </a:r>
          </a:p>
          <a:p>
            <a:pPr marL="0" indent="0">
              <a:buFont typeface="Arial" panose="020B0604020202020204" pitchFamily="34" charset="0"/>
              <a:buNone/>
            </a:pPr>
            <a:endParaRPr lang="en-GB" dirty="0"/>
          </a:p>
          <a:p>
            <a:pPr marL="285750" indent="-285750">
              <a:buFont typeface="Arial" panose="020B0604020202020204" pitchFamily="34" charset="0"/>
              <a:buChar char="•"/>
            </a:pPr>
            <a:r>
              <a:rPr lang="en-GB" dirty="0"/>
              <a:t>These are external things</a:t>
            </a:r>
            <a:r>
              <a:rPr lang="en-GB" baseline="0" dirty="0"/>
              <a:t> and may include</a:t>
            </a:r>
            <a:endParaRPr lang="en-GB" dirty="0"/>
          </a:p>
          <a:p>
            <a:endParaRPr lang="en-GB" dirty="0"/>
          </a:p>
          <a:p>
            <a:pPr marL="285750" indent="-285750">
              <a:buFont typeface="Arial" panose="020B0604020202020204" pitchFamily="34" charset="0"/>
              <a:buChar char="•"/>
            </a:pPr>
            <a:r>
              <a:rPr lang="en-GB" dirty="0"/>
              <a:t>Expectations</a:t>
            </a:r>
          </a:p>
          <a:p>
            <a:pPr marL="0" indent="0">
              <a:buFont typeface="Arial" panose="020B0604020202020204" pitchFamily="34" charset="0"/>
              <a:buNone/>
            </a:pPr>
            <a:endParaRPr lang="en-GB" dirty="0"/>
          </a:p>
          <a:p>
            <a:pPr marL="285750" indent="-285750">
              <a:buFont typeface="Arial" panose="020B0604020202020204" pitchFamily="34" charset="0"/>
              <a:buChar char="•"/>
            </a:pPr>
            <a:r>
              <a:rPr lang="en-GB" dirty="0"/>
              <a:t>Assessments</a:t>
            </a:r>
          </a:p>
          <a:p>
            <a:endParaRPr lang="en-GB" dirty="0"/>
          </a:p>
          <a:p>
            <a:pPr marL="285750" indent="-285750">
              <a:buFont typeface="Arial" panose="020B0604020202020204" pitchFamily="34" charset="0"/>
              <a:buChar char="•"/>
            </a:pPr>
            <a:r>
              <a:rPr lang="en-GB" dirty="0"/>
              <a:t>Competing priorities</a:t>
            </a:r>
          </a:p>
          <a:p>
            <a:endParaRPr lang="en-GB" dirty="0"/>
          </a:p>
          <a:p>
            <a:pPr marL="285750" indent="-285750">
              <a:buFont typeface="Arial" panose="020B0604020202020204" pitchFamily="34" charset="0"/>
              <a:buChar char="•"/>
            </a:pPr>
            <a:r>
              <a:rPr lang="en-GB" dirty="0"/>
              <a:t>Challenging relationships </a:t>
            </a:r>
          </a:p>
          <a:p>
            <a:endParaRPr lang="en-GB" dirty="0"/>
          </a:p>
          <a:p>
            <a:pPr marL="285750" indent="-285750">
              <a:buFont typeface="Arial" panose="020B0604020202020204" pitchFamily="34" charset="0"/>
              <a:buChar char="•"/>
            </a:pPr>
            <a:r>
              <a:rPr lang="en-GB" dirty="0"/>
              <a:t>Not enough hours in the day</a:t>
            </a:r>
          </a:p>
        </p:txBody>
      </p:sp>
    </p:spTree>
    <p:extLst>
      <p:ext uri="{BB962C8B-B14F-4D97-AF65-F5344CB8AC3E}">
        <p14:creationId xmlns:p14="http://schemas.microsoft.com/office/powerpoint/2010/main" val="2305529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That results in</a:t>
            </a:r>
            <a:r>
              <a:rPr lang="en-GB" baseline="0" dirty="0"/>
              <a:t> </a:t>
            </a:r>
            <a:r>
              <a:rPr lang="en-GB" dirty="0"/>
              <a:t>STRESS, an Embodied response to the stressor </a:t>
            </a:r>
          </a:p>
          <a:p>
            <a:endParaRPr lang="en-GB" dirty="0"/>
          </a:p>
          <a:p>
            <a:pPr marL="285750" indent="-285750">
              <a:buFont typeface="Arial" panose="020B0604020202020204" pitchFamily="34" charset="0"/>
              <a:buChar char="•"/>
            </a:pPr>
            <a:r>
              <a:rPr lang="en-GB" dirty="0"/>
              <a:t>You will have an activated stress response ‘i.e. fight or flight’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Chemicals are released in your body: cortisol, adrenaline, epinephrine, </a:t>
            </a:r>
            <a:r>
              <a:rPr lang="en-GB" dirty="0" err="1"/>
              <a:t>glucocortoids</a:t>
            </a:r>
            <a:r>
              <a:rPr lang="en-GB" dirty="0"/>
              <a:t>, endorphins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is a multisystem response to help you escape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u="sng" dirty="0"/>
              <a:t>Crucially it is a cycle to be completed </a:t>
            </a:r>
          </a:p>
          <a:p>
            <a:pPr marL="158750" indent="0">
              <a:buNone/>
            </a:pPr>
            <a:endParaRPr lang="en-GB" dirty="0"/>
          </a:p>
          <a:p>
            <a:pPr marL="158750" indent="0">
              <a:buNone/>
            </a:pPr>
            <a:endParaRPr lang="en-GB" dirty="0"/>
          </a:p>
        </p:txBody>
      </p:sp>
    </p:spTree>
    <p:extLst>
      <p:ext uri="{BB962C8B-B14F-4D97-AF65-F5344CB8AC3E}">
        <p14:creationId xmlns:p14="http://schemas.microsoft.com/office/powerpoint/2010/main" val="3074992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these are some ways that</a:t>
            </a:r>
            <a:r>
              <a:rPr lang="en-GB" baseline="0" dirty="0"/>
              <a:t> you can complete that cycle.</a:t>
            </a:r>
          </a:p>
          <a:p>
            <a:endParaRPr lang="en-GB" baseline="0" dirty="0"/>
          </a:p>
          <a:p>
            <a:r>
              <a:rPr lang="en-GB" baseline="0" dirty="0"/>
              <a:t>I won’t got through them all, and during the working day some may not </a:t>
            </a:r>
            <a:r>
              <a:rPr lang="en-GB" baseline="0"/>
              <a:t>be possible. I am also sure some will induce an element of eye rolling, and I understand that, </a:t>
            </a:r>
            <a:r>
              <a:rPr lang="en-GB" baseline="0" dirty="0"/>
              <a:t>but</a:t>
            </a:r>
          </a:p>
          <a:p>
            <a:endParaRPr lang="en-GB" baseline="0" dirty="0"/>
          </a:p>
          <a:p>
            <a:r>
              <a:rPr lang="en-GB" baseline="0" dirty="0"/>
              <a:t>Going out for a walk at lunch time is crucial/</a:t>
            </a:r>
          </a:p>
          <a:p>
            <a:endParaRPr lang="en-GB" baseline="0" dirty="0"/>
          </a:p>
          <a:p>
            <a:r>
              <a:rPr lang="en-GB" baseline="0" dirty="0"/>
              <a:t>Using breathing techniques can be done in many environments</a:t>
            </a:r>
          </a:p>
          <a:p>
            <a:endParaRPr lang="en-GB" baseline="0" dirty="0"/>
          </a:p>
          <a:p>
            <a:r>
              <a:rPr lang="en-GB" baseline="0" dirty="0"/>
              <a:t>Make sure you take time to speak to colleagues during the day.</a:t>
            </a:r>
          </a:p>
          <a:p>
            <a:endParaRPr lang="en-GB" baseline="0" dirty="0"/>
          </a:p>
          <a:p>
            <a:r>
              <a:rPr lang="en-GB" baseline="0" dirty="0"/>
              <a:t>All of these things will help you to complete the stress cycle.</a:t>
            </a:r>
          </a:p>
        </p:txBody>
      </p:sp>
      <p:sp>
        <p:nvSpPr>
          <p:cNvPr id="4" name="Slide Number Placeholder 3"/>
          <p:cNvSpPr>
            <a:spLocks noGrp="1"/>
          </p:cNvSpPr>
          <p:nvPr>
            <p:ph type="sldNum" sz="quarter" idx="10"/>
          </p:nvPr>
        </p:nvSpPr>
        <p:spPr/>
        <p:txBody>
          <a:bodyPr/>
          <a:lstStyle/>
          <a:p>
            <a:fld id="{7B633223-EA37-4132-8AD4-7807E0E481C1}" type="slidenum">
              <a:rPr lang="en-GB" smtClean="0"/>
              <a:t>8</a:t>
            </a:fld>
            <a:endParaRPr lang="en-GB"/>
          </a:p>
        </p:txBody>
      </p:sp>
    </p:spTree>
    <p:extLst>
      <p:ext uri="{BB962C8B-B14F-4D97-AF65-F5344CB8AC3E}">
        <p14:creationId xmlns:p14="http://schemas.microsoft.com/office/powerpoint/2010/main" val="2047272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Let</a:t>
            </a:r>
            <a:r>
              <a:rPr lang="en-GB" baseline="0" dirty="0"/>
              <a:t>s look at some wellbeing clichés.</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dirty="0"/>
              <a:t>I won’t read these out</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And we aren’t saying they aren’t important</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But we do know that they aren’t necessarily</a:t>
            </a:r>
            <a:r>
              <a:rPr lang="en-GB" baseline="0" dirty="0"/>
              <a:t> the </a:t>
            </a:r>
            <a:r>
              <a:rPr lang="en-GB" baseline="0"/>
              <a:t>right fit for </a:t>
            </a:r>
            <a:r>
              <a:rPr lang="en-GB" baseline="0" dirty="0"/>
              <a:t>teachers</a:t>
            </a:r>
            <a:endParaRPr dirty="0"/>
          </a:p>
        </p:txBody>
      </p:sp>
    </p:spTree>
    <p:extLst>
      <p:ext uri="{BB962C8B-B14F-4D97-AF65-F5344CB8AC3E}">
        <p14:creationId xmlns:p14="http://schemas.microsoft.com/office/powerpoint/2010/main" val="3318875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18/06/2025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1100248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18/06/2025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2224832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18/06/2025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801515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yout - Blank" type="title">
  <p:cSld name="Layout - Blank">
    <p:spTree>
      <p:nvGrpSpPr>
        <p:cNvPr id="1" name="Shape 6"/>
        <p:cNvGrpSpPr/>
        <p:nvPr/>
      </p:nvGrpSpPr>
      <p:grpSpPr>
        <a:xfrm>
          <a:off x="0" y="0"/>
          <a:ext cx="0" cy="0"/>
          <a:chOff x="0" y="0"/>
          <a:chExt cx="0" cy="0"/>
        </a:xfrm>
      </p:grpSpPr>
    </p:spTree>
    <p:extLst>
      <p:ext uri="{BB962C8B-B14F-4D97-AF65-F5344CB8AC3E}">
        <p14:creationId xmlns:p14="http://schemas.microsoft.com/office/powerpoint/2010/main" val="2703129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Layout - Calm Teal">
  <p:cSld name="Layout - Calm Teal">
    <p:spTree>
      <p:nvGrpSpPr>
        <p:cNvPr id="1" name="Shape 16"/>
        <p:cNvGrpSpPr/>
        <p:nvPr/>
      </p:nvGrpSpPr>
      <p:grpSpPr>
        <a:xfrm>
          <a:off x="0" y="0"/>
          <a:ext cx="0" cy="0"/>
          <a:chOff x="0" y="0"/>
          <a:chExt cx="0" cy="0"/>
        </a:xfrm>
      </p:grpSpPr>
      <p:sp>
        <p:nvSpPr>
          <p:cNvPr id="17" name="Google Shape;17;p5"/>
          <p:cNvSpPr/>
          <p:nvPr/>
        </p:nvSpPr>
        <p:spPr>
          <a:xfrm>
            <a:off x="0" y="0"/>
            <a:ext cx="12192000" cy="6858000"/>
          </a:xfrm>
          <a:prstGeom prst="rect">
            <a:avLst/>
          </a:prstGeom>
          <a:solidFill>
            <a:srgbClr val="E6F6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8" name="Google Shape;18;p5"/>
          <p:cNvPicPr preferRelativeResize="0"/>
          <p:nvPr/>
        </p:nvPicPr>
        <p:blipFill>
          <a:blip r:embed="rId2">
            <a:alphaModFix/>
          </a:blip>
          <a:stretch>
            <a:fillRect/>
          </a:stretch>
        </p:blipFill>
        <p:spPr>
          <a:xfrm>
            <a:off x="294667" y="6269667"/>
            <a:ext cx="388600" cy="259067"/>
          </a:xfrm>
          <a:prstGeom prst="rect">
            <a:avLst/>
          </a:prstGeom>
          <a:noFill/>
          <a:ln>
            <a:noFill/>
          </a:ln>
        </p:spPr>
      </p:pic>
      <p:sp>
        <p:nvSpPr>
          <p:cNvPr id="19" name="Google Shape;19;p5"/>
          <p:cNvSpPr txBox="1"/>
          <p:nvPr/>
        </p:nvSpPr>
        <p:spPr>
          <a:xfrm>
            <a:off x="609267" y="152923"/>
            <a:ext cx="2438400"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 sz="800">
                <a:solidFill>
                  <a:schemeClr val="dk1"/>
                </a:solidFill>
                <a:latin typeface="Helvetica Neue"/>
                <a:ea typeface="Helvetica Neue"/>
                <a:cs typeface="Helvetica Neue"/>
                <a:sym typeface="Helvetica Neue"/>
              </a:rPr>
              <a:t>Education Support</a:t>
            </a:r>
            <a:endParaRPr sz="800">
              <a:solidFill>
                <a:schemeClr val="dk1"/>
              </a:solidFill>
              <a:latin typeface="Helvetica Neue"/>
              <a:ea typeface="Helvetica Neue"/>
              <a:cs typeface="Helvetica Neue"/>
              <a:sym typeface="Helvetica Neue"/>
            </a:endParaRPr>
          </a:p>
        </p:txBody>
      </p:sp>
      <p:sp>
        <p:nvSpPr>
          <p:cNvPr id="20" name="Google Shape;20;p5"/>
          <p:cNvSpPr txBox="1"/>
          <p:nvPr/>
        </p:nvSpPr>
        <p:spPr>
          <a:xfrm>
            <a:off x="4266866" y="152923"/>
            <a:ext cx="2869039"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GB" sz="800" dirty="0">
                <a:solidFill>
                  <a:schemeClr val="dk1"/>
                </a:solidFill>
                <a:latin typeface="Helvetica Neue"/>
                <a:ea typeface="Helvetica Neue"/>
                <a:cs typeface="Helvetica Neue"/>
                <a:sym typeface="Helvetica Neue"/>
              </a:rPr>
              <a:t>Prioritising your wellbeing as an Early Career Teacher</a:t>
            </a:r>
          </a:p>
        </p:txBody>
      </p:sp>
    </p:spTree>
    <p:extLst>
      <p:ext uri="{BB962C8B-B14F-4D97-AF65-F5344CB8AC3E}">
        <p14:creationId xmlns:p14="http://schemas.microsoft.com/office/powerpoint/2010/main" val="841079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Layout - Calm Red">
  <p:cSld name="Layout - Calm Red">
    <p:spTree>
      <p:nvGrpSpPr>
        <p:cNvPr id="1" name="Shape 36"/>
        <p:cNvGrpSpPr/>
        <p:nvPr/>
      </p:nvGrpSpPr>
      <p:grpSpPr>
        <a:xfrm>
          <a:off x="0" y="0"/>
          <a:ext cx="0" cy="0"/>
          <a:chOff x="0" y="0"/>
          <a:chExt cx="0" cy="0"/>
        </a:xfrm>
      </p:grpSpPr>
      <p:sp>
        <p:nvSpPr>
          <p:cNvPr id="37" name="Google Shape;37;p9"/>
          <p:cNvSpPr/>
          <p:nvPr/>
        </p:nvSpPr>
        <p:spPr>
          <a:xfrm>
            <a:off x="0" y="0"/>
            <a:ext cx="12192000" cy="6858000"/>
          </a:xfrm>
          <a:prstGeom prst="rect">
            <a:avLst/>
          </a:prstGeom>
          <a:solidFill>
            <a:srgbClr val="FFEB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38" name="Google Shape;38;p9"/>
          <p:cNvPicPr preferRelativeResize="0"/>
          <p:nvPr/>
        </p:nvPicPr>
        <p:blipFill rotWithShape="1">
          <a:blip r:embed="rId2">
            <a:alphaModFix/>
          </a:blip>
          <a:srcRect/>
          <a:stretch/>
        </p:blipFill>
        <p:spPr>
          <a:xfrm>
            <a:off x="294667" y="6269667"/>
            <a:ext cx="388600" cy="259067"/>
          </a:xfrm>
          <a:prstGeom prst="rect">
            <a:avLst/>
          </a:prstGeom>
          <a:noFill/>
          <a:ln>
            <a:noFill/>
          </a:ln>
        </p:spPr>
      </p:pic>
      <p:sp>
        <p:nvSpPr>
          <p:cNvPr id="39" name="Google Shape;39;p9"/>
          <p:cNvSpPr txBox="1"/>
          <p:nvPr/>
        </p:nvSpPr>
        <p:spPr>
          <a:xfrm>
            <a:off x="609267" y="152923"/>
            <a:ext cx="2438400"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 sz="800">
                <a:solidFill>
                  <a:schemeClr val="dk1"/>
                </a:solidFill>
                <a:latin typeface="Helvetica Neue"/>
                <a:ea typeface="Helvetica Neue"/>
                <a:cs typeface="Helvetica Neue"/>
                <a:sym typeface="Helvetica Neue"/>
              </a:rPr>
              <a:t>Education Support</a:t>
            </a:r>
            <a:endParaRPr sz="800">
              <a:solidFill>
                <a:schemeClr val="dk1"/>
              </a:solidFill>
              <a:latin typeface="Helvetica Neue"/>
              <a:ea typeface="Helvetica Neue"/>
              <a:cs typeface="Helvetica Neue"/>
              <a:sym typeface="Helvetica Neue"/>
            </a:endParaRPr>
          </a:p>
        </p:txBody>
      </p:sp>
      <p:sp>
        <p:nvSpPr>
          <p:cNvPr id="40" name="Google Shape;40;p9"/>
          <p:cNvSpPr txBox="1"/>
          <p:nvPr/>
        </p:nvSpPr>
        <p:spPr>
          <a:xfrm>
            <a:off x="4266866" y="152923"/>
            <a:ext cx="2851109"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GB" sz="800" dirty="0">
                <a:solidFill>
                  <a:schemeClr val="dk1"/>
                </a:solidFill>
                <a:latin typeface="Helvetica Neue"/>
                <a:ea typeface="Helvetica Neue"/>
                <a:cs typeface="Helvetica Neue"/>
                <a:sym typeface="Helvetica Neue"/>
              </a:rPr>
              <a:t>Prioritising your wellbeing as an Early Career Teacher</a:t>
            </a:r>
          </a:p>
        </p:txBody>
      </p:sp>
    </p:spTree>
    <p:extLst>
      <p:ext uri="{BB962C8B-B14F-4D97-AF65-F5344CB8AC3E}">
        <p14:creationId xmlns:p14="http://schemas.microsoft.com/office/powerpoint/2010/main" val="1040841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Layout - Calm Blue">
  <p:cSld name="Layout - Calm Blue">
    <p:spTree>
      <p:nvGrpSpPr>
        <p:cNvPr id="1" name="Shape 26"/>
        <p:cNvGrpSpPr/>
        <p:nvPr/>
      </p:nvGrpSpPr>
      <p:grpSpPr>
        <a:xfrm>
          <a:off x="0" y="0"/>
          <a:ext cx="0" cy="0"/>
          <a:chOff x="0" y="0"/>
          <a:chExt cx="0" cy="0"/>
        </a:xfrm>
      </p:grpSpPr>
      <p:sp>
        <p:nvSpPr>
          <p:cNvPr id="27" name="Google Shape;27;p7"/>
          <p:cNvSpPr/>
          <p:nvPr/>
        </p:nvSpPr>
        <p:spPr>
          <a:xfrm>
            <a:off x="0" y="0"/>
            <a:ext cx="12192000" cy="6858000"/>
          </a:xfrm>
          <a:prstGeom prst="rect">
            <a:avLst/>
          </a:prstGeom>
          <a:solidFill>
            <a:srgbClr val="DFEFF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28" name="Google Shape;28;p7"/>
          <p:cNvPicPr preferRelativeResize="0"/>
          <p:nvPr/>
        </p:nvPicPr>
        <p:blipFill rotWithShape="1">
          <a:blip r:embed="rId2">
            <a:alphaModFix/>
          </a:blip>
          <a:srcRect/>
          <a:stretch/>
        </p:blipFill>
        <p:spPr>
          <a:xfrm>
            <a:off x="294667" y="6096000"/>
            <a:ext cx="592024" cy="432733"/>
          </a:xfrm>
          <a:prstGeom prst="rect">
            <a:avLst/>
          </a:prstGeom>
          <a:noFill/>
          <a:ln>
            <a:noFill/>
          </a:ln>
        </p:spPr>
      </p:pic>
    </p:spTree>
    <p:extLst>
      <p:ext uri="{BB962C8B-B14F-4D97-AF65-F5344CB8AC3E}">
        <p14:creationId xmlns:p14="http://schemas.microsoft.com/office/powerpoint/2010/main" val="34005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18/06/2025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40160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C505EDE-2A32-4284-91C1-545913390736}" type="datetimeFigureOut">
              <a:rPr lang="en-GB" smtClean="0"/>
              <a:t>18/06/2025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1909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505EDE-2A32-4284-91C1-545913390736}" type="datetimeFigureOut">
              <a:rPr lang="en-GB" smtClean="0"/>
              <a:t>18/06/2025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5838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505EDE-2A32-4284-91C1-545913390736}" type="datetimeFigureOut">
              <a:rPr lang="en-GB" smtClean="0"/>
              <a:t>18/06/2025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2959271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505EDE-2A32-4284-91C1-545913390736}" type="datetimeFigureOut">
              <a:rPr lang="en-GB" smtClean="0"/>
              <a:t>18/06/2025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129794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05EDE-2A32-4284-91C1-545913390736}" type="datetimeFigureOut">
              <a:rPr lang="en-GB" smtClean="0"/>
              <a:t>18/06/2025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87582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C505EDE-2A32-4284-91C1-545913390736}" type="datetimeFigureOut">
              <a:rPr lang="en-GB" smtClean="0"/>
              <a:t>18/06/2025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194955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C505EDE-2A32-4284-91C1-545913390736}" type="datetimeFigureOut">
              <a:rPr lang="en-GB" smtClean="0"/>
              <a:t>18/06/2025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9613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505EDE-2A32-4284-91C1-545913390736}" type="datetimeFigureOut">
              <a:rPr lang="en-GB" smtClean="0"/>
              <a:t>18/06/2025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FA2B21-6B08-45A0-8561-07EE2B22EBE2}" type="slidenum">
              <a:rPr lang="en-GB" smtClean="0"/>
              <a:t>‹#›</a:t>
            </a:fld>
            <a:endParaRPr lang="en-GB"/>
          </a:p>
        </p:txBody>
      </p:sp>
    </p:spTree>
    <p:extLst>
      <p:ext uri="{BB962C8B-B14F-4D97-AF65-F5344CB8AC3E}">
        <p14:creationId xmlns:p14="http://schemas.microsoft.com/office/powerpoint/2010/main" val="4035032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0.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6.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20.jpeg"/><Relationship Id="rId5" Type="http://schemas.openxmlformats.org/officeDocument/2006/relationships/image" Target="../media/image6.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13.jp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3.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6433" y="-6433"/>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a:p>
        </p:txBody>
      </p:sp>
      <p:pic>
        <p:nvPicPr>
          <p:cNvPr id="66" name="Google Shape;66;p14"/>
          <p:cNvPicPr preferRelativeResize="0"/>
          <p:nvPr/>
        </p:nvPicPr>
        <p:blipFill rotWithShape="1">
          <a:blip r:embed="rId3">
            <a:alphaModFix/>
          </a:blip>
          <a:srcRect b="10"/>
          <a:stretch/>
        </p:blipFill>
        <p:spPr>
          <a:xfrm>
            <a:off x="904062" y="3602390"/>
            <a:ext cx="3179613" cy="408049"/>
          </a:xfrm>
          <a:prstGeom prst="rect">
            <a:avLst/>
          </a:prstGeom>
          <a:noFill/>
          <a:ln>
            <a:noFill/>
          </a:ln>
        </p:spPr>
      </p:pic>
      <p:pic>
        <p:nvPicPr>
          <p:cNvPr id="67" name="Google Shape;67;p14"/>
          <p:cNvPicPr preferRelativeResize="0"/>
          <p:nvPr/>
        </p:nvPicPr>
        <p:blipFill rotWithShape="1">
          <a:blip r:embed="rId4">
            <a:alphaModFix/>
          </a:blip>
          <a:srcRect l="32331" t="1286" r="28643" b="1276"/>
          <a:stretch/>
        </p:blipFill>
        <p:spPr>
          <a:xfrm>
            <a:off x="7180597" y="203201"/>
            <a:ext cx="4590000" cy="6446400"/>
          </a:xfrm>
          <a:prstGeom prst="roundRect">
            <a:avLst>
              <a:gd name="adj" fmla="val 8068"/>
            </a:avLst>
          </a:prstGeom>
          <a:noFill/>
          <a:ln>
            <a:noFill/>
          </a:ln>
        </p:spPr>
      </p:pic>
      <p:pic>
        <p:nvPicPr>
          <p:cNvPr id="68" name="Google Shape;68;p14"/>
          <p:cNvPicPr preferRelativeResize="0"/>
          <p:nvPr/>
        </p:nvPicPr>
        <p:blipFill>
          <a:blip r:embed="rId5">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572279" y="3297196"/>
            <a:ext cx="6506547" cy="2496400"/>
          </a:xfrm>
          <a:prstGeom prst="rect">
            <a:avLst/>
          </a:prstGeom>
          <a:noFill/>
          <a:ln>
            <a:noFill/>
          </a:ln>
        </p:spPr>
        <p:txBody>
          <a:bodyPr spcFirstLastPara="1" wrap="square" lIns="121900" tIns="0" rIns="121900" bIns="0" anchor="t" anchorCtr="0">
            <a:noAutofit/>
          </a:bodyPr>
          <a:lstStyle/>
          <a:p>
            <a:pPr>
              <a:lnSpc>
                <a:spcPct val="75000"/>
              </a:lnSpc>
            </a:pPr>
            <a:r>
              <a:rPr lang="en-GB" sz="5400" b="1" dirty="0">
                <a:solidFill>
                  <a:schemeClr val="dk1"/>
                </a:solidFill>
                <a:latin typeface="Satoshi" pitchFamily="50" charset="0"/>
                <a:ea typeface="Helvetica Neue"/>
                <a:cs typeface="Helvetica Neue"/>
                <a:sym typeface="Helvetica Neue"/>
              </a:rPr>
              <a:t>Prioritising your wellbeing as an Early Career Teacher</a:t>
            </a:r>
          </a:p>
        </p:txBody>
      </p:sp>
      <p:sp>
        <p:nvSpPr>
          <p:cNvPr id="7" name="TextBox 6"/>
          <p:cNvSpPr txBox="1"/>
          <p:nvPr/>
        </p:nvSpPr>
        <p:spPr>
          <a:xfrm>
            <a:off x="595955" y="2524378"/>
            <a:ext cx="2891245" cy="276999"/>
          </a:xfrm>
          <a:prstGeom prst="rect">
            <a:avLst/>
          </a:prstGeom>
          <a:noFill/>
        </p:spPr>
        <p:txBody>
          <a:bodyPr wrap="square" rtlCol="0">
            <a:spAutoFit/>
          </a:bodyPr>
          <a:lstStyle/>
          <a:p>
            <a:r>
              <a:rPr lang="en-GB" sz="1200" dirty="0">
                <a:latin typeface="Satoshi" pitchFamily="50" charset="0"/>
              </a:rPr>
              <a:t>27</a:t>
            </a:r>
            <a:r>
              <a:rPr lang="en-GB" sz="1200" baseline="30000" dirty="0">
                <a:latin typeface="Satoshi" pitchFamily="50" charset="0"/>
              </a:rPr>
              <a:t>TH</a:t>
            </a:r>
            <a:r>
              <a:rPr lang="en-GB" sz="1200" dirty="0">
                <a:latin typeface="Satoshi" pitchFamily="50" charset="0"/>
              </a:rPr>
              <a:t> JUNE 2025</a:t>
            </a:r>
          </a:p>
        </p:txBody>
      </p:sp>
      <p:sp>
        <p:nvSpPr>
          <p:cNvPr id="8" name="TextBox 7"/>
          <p:cNvSpPr txBox="1"/>
          <p:nvPr/>
        </p:nvSpPr>
        <p:spPr>
          <a:xfrm>
            <a:off x="3120776" y="2524377"/>
            <a:ext cx="2891245" cy="276999"/>
          </a:xfrm>
          <a:prstGeom prst="rect">
            <a:avLst/>
          </a:prstGeom>
          <a:noFill/>
        </p:spPr>
        <p:txBody>
          <a:bodyPr wrap="square" rtlCol="0">
            <a:spAutoFit/>
          </a:bodyPr>
          <a:lstStyle/>
          <a:p>
            <a:r>
              <a:rPr lang="en-GB" sz="1200" dirty="0">
                <a:latin typeface="Satoshi" pitchFamily="50" charset="0"/>
              </a:rPr>
              <a:t>DAMIAN MAWDSLEY</a:t>
            </a:r>
          </a:p>
        </p:txBody>
      </p:sp>
    </p:spTree>
    <p:extLst>
      <p:ext uri="{BB962C8B-B14F-4D97-AF65-F5344CB8AC3E}">
        <p14:creationId xmlns:p14="http://schemas.microsoft.com/office/powerpoint/2010/main" val="3979213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58000" y="0"/>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dirty="0"/>
          </a:p>
        </p:txBody>
      </p:sp>
      <p:pic>
        <p:nvPicPr>
          <p:cNvPr id="9" name="Google Shape;67;p14"/>
          <p:cNvPicPr preferRelativeResize="0"/>
          <p:nvPr/>
        </p:nvPicPr>
        <p:blipFill rotWithShape="1">
          <a:blip r:embed="rId3">
            <a:alphaModFix/>
          </a:blip>
          <a:srcRect l="32331" t="1286" r="28643" b="1276"/>
          <a:stretch/>
        </p:blipFill>
        <p:spPr>
          <a:xfrm>
            <a:off x="7078133" y="342188"/>
            <a:ext cx="4807400" cy="6173624"/>
          </a:xfrm>
          <a:prstGeom prst="roundRect">
            <a:avLst>
              <a:gd name="adj" fmla="val 8068"/>
            </a:avLst>
          </a:prstGeom>
          <a:noFill/>
          <a:ln>
            <a:noFill/>
          </a:ln>
        </p:spPr>
      </p:pic>
      <p:sp>
        <p:nvSpPr>
          <p:cNvPr id="3" name="TextBox 2"/>
          <p:cNvSpPr txBox="1"/>
          <p:nvPr/>
        </p:nvSpPr>
        <p:spPr>
          <a:xfrm>
            <a:off x="619093" y="1558189"/>
            <a:ext cx="6865440" cy="4359335"/>
          </a:xfrm>
          <a:prstGeom prst="rect">
            <a:avLst/>
          </a:prstGeom>
          <a:noFill/>
        </p:spPr>
        <p:txBody>
          <a:bodyPr wrap="square" rtlCol="0">
            <a:spAutoFit/>
          </a:bodyPr>
          <a:lstStyle/>
          <a:p>
            <a:r>
              <a:rPr lang="en-GB" sz="2133" dirty="0">
                <a:latin typeface="Satoshi" pitchFamily="50" charset="0"/>
                <a:ea typeface="MS Mincho"/>
                <a:cs typeface="Merriweather" panose="00000500000000000000" pitchFamily="2" charset="0"/>
              </a:rPr>
              <a:t>Ten tips to survive and thrive at school which work for teachers</a:t>
            </a:r>
          </a:p>
          <a:p>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Invest in a water bottle that keeps water cool</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Keep dried fruit in a drawer</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Implement a buddy system</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Take the outdoor route and look up!</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Communicate face-to-face when you can</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Have people to cackle with</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err="1">
                <a:latin typeface="Satoshi" pitchFamily="50" charset="0"/>
                <a:ea typeface="MS Mincho"/>
                <a:cs typeface="Merriweather" panose="00000500000000000000" pitchFamily="2" charset="0"/>
              </a:rPr>
              <a:t>Unsync</a:t>
            </a:r>
            <a:r>
              <a:rPr lang="en-US" sz="2133" dirty="0">
                <a:latin typeface="Satoshi" pitchFamily="50" charset="0"/>
                <a:ea typeface="MS Mincho"/>
                <a:cs typeface="Merriweather" panose="00000500000000000000" pitchFamily="2" charset="0"/>
              </a:rPr>
              <a:t> your work email from your phone</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Leave on the bell at least once a week</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Mark standing up</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Find safe spaces in school</a:t>
            </a:r>
            <a:endParaRPr lang="en-GB" sz="2133" dirty="0">
              <a:latin typeface="Satoshi" pitchFamily="50" charset="0"/>
              <a:ea typeface="MS Mincho"/>
              <a:cs typeface="Times New Roman" panose="02020603050405020304" pitchFamily="18" charset="0"/>
            </a:endParaRPr>
          </a:p>
        </p:txBody>
      </p:sp>
      <p:pic>
        <p:nvPicPr>
          <p:cNvPr id="8" name="Google Shape;66;p14"/>
          <p:cNvPicPr preferRelativeResize="0"/>
          <p:nvPr/>
        </p:nvPicPr>
        <p:blipFill rotWithShape="1">
          <a:blip r:embed="rId4">
            <a:alphaModFix/>
          </a:blip>
          <a:srcRect b="10"/>
          <a:stretch/>
        </p:blipFill>
        <p:spPr>
          <a:xfrm>
            <a:off x="677333" y="875741"/>
            <a:ext cx="1459597" cy="196703"/>
          </a:xfrm>
          <a:prstGeom prst="rect">
            <a:avLst/>
          </a:prstGeom>
          <a:noFill/>
          <a:ln>
            <a:noFill/>
          </a:ln>
        </p:spPr>
      </p:pic>
      <p:sp>
        <p:nvSpPr>
          <p:cNvPr id="6" name="Google Shape;134;p22"/>
          <p:cNvSpPr txBox="1"/>
          <p:nvPr/>
        </p:nvSpPr>
        <p:spPr>
          <a:xfrm>
            <a:off x="517524" y="564788"/>
            <a:ext cx="8118475" cy="732167"/>
          </a:xfrm>
          <a:prstGeom prst="rect">
            <a:avLst/>
          </a:prstGeom>
          <a:noFill/>
          <a:ln>
            <a:noFill/>
          </a:ln>
        </p:spPr>
        <p:txBody>
          <a:bodyPr spcFirstLastPara="1" wrap="square" lIns="91425" tIns="91425" rIns="91425" bIns="91425" anchor="t" anchorCtr="0">
            <a:no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Teacher wellbeing: Cliché versus reality</a:t>
            </a:r>
          </a:p>
        </p:txBody>
      </p:sp>
    </p:spTree>
    <p:extLst>
      <p:ext uri="{BB962C8B-B14F-4D97-AF65-F5344CB8AC3E}">
        <p14:creationId xmlns:p14="http://schemas.microsoft.com/office/powerpoint/2010/main" val="1347883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3">
                                            <p:txEl>
                                              <p:pRg st="5" end="5"/>
                                            </p:txEl>
                                          </p:spTgt>
                                        </p:tgtEl>
                                      </p:cBhvr>
                                    </p:animEffect>
                                    <p:animScale>
                                      <p:cBhvr>
                                        <p:cTn id="7" dur="500" autoRev="1" fill="hold"/>
                                        <p:tgtEl>
                                          <p:spTgt spid="3">
                                            <p:txEl>
                                              <p:pRg st="5" end="5"/>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000" tmFilter="0, 0; .2, .5; .8, .5; 1, 0"/>
                                        <p:tgtEl>
                                          <p:spTgt spid="3">
                                            <p:txEl>
                                              <p:pRg st="8" end="8"/>
                                            </p:txEl>
                                          </p:spTgt>
                                        </p:tgtEl>
                                      </p:cBhvr>
                                    </p:animEffect>
                                    <p:animScale>
                                      <p:cBhvr>
                                        <p:cTn id="12" dur="500" autoRev="1" fill="hold"/>
                                        <p:tgtEl>
                                          <p:spTgt spid="3">
                                            <p:txEl>
                                              <p:pRg st="8" end="8"/>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1000" tmFilter="0, 0; .2, .5; .8, .5; 1, 0"/>
                                        <p:tgtEl>
                                          <p:spTgt spid="3">
                                            <p:txEl>
                                              <p:pRg st="9" end="9"/>
                                            </p:txEl>
                                          </p:spTgt>
                                        </p:tgtEl>
                                      </p:cBhvr>
                                    </p:animEffect>
                                    <p:animScale>
                                      <p:cBhvr>
                                        <p:cTn id="17" dur="500" autoRev="1" fill="hold"/>
                                        <p:tgtEl>
                                          <p:spTgt spid="3">
                                            <p:txEl>
                                              <p:pRg st="9" end="9"/>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2803975" y="1229113"/>
            <a:ext cx="2106692" cy="261019"/>
          </a:xfrm>
          <a:prstGeom prst="rect">
            <a:avLst/>
          </a:prstGeom>
          <a:noFill/>
          <a:ln>
            <a:noFill/>
          </a:ln>
        </p:spPr>
      </p:pic>
      <p:sp>
        <p:nvSpPr>
          <p:cNvPr id="17" name="Google Shape;134;p22"/>
          <p:cNvSpPr txBox="1"/>
          <p:nvPr/>
        </p:nvSpPr>
        <p:spPr>
          <a:xfrm>
            <a:off x="690033" y="753051"/>
            <a:ext cx="6705600" cy="976223"/>
          </a:xfrm>
          <a:prstGeom prst="rect">
            <a:avLst/>
          </a:prstGeom>
          <a:noFill/>
          <a:ln>
            <a:noFill/>
          </a:ln>
        </p:spPr>
        <p:txBody>
          <a:bodyPr spcFirstLastPara="1" wrap="square" lIns="121900" tIns="121900" rIns="121900" bIns="121900" anchor="t" anchorCtr="0">
            <a:noAutofit/>
          </a:bodyPr>
          <a:lstStyle/>
          <a:p>
            <a:pPr>
              <a:lnSpc>
                <a:spcPct val="85000"/>
              </a:lnSpc>
            </a:pPr>
            <a:r>
              <a:rPr lang="en-GB" sz="4267" b="1" dirty="0">
                <a:solidFill>
                  <a:schemeClr val="dk1"/>
                </a:solidFill>
                <a:latin typeface="Satoshi" pitchFamily="50" charset="0"/>
                <a:ea typeface="Helvetica Neue"/>
                <a:cs typeface="Helvetica Neue"/>
                <a:sym typeface="Helvetica Neue"/>
              </a:rPr>
              <a:t>Getting Support</a:t>
            </a:r>
            <a:endParaRPr sz="4267" b="1" dirty="0">
              <a:solidFill>
                <a:schemeClr val="dk1"/>
              </a:solidFill>
              <a:latin typeface="Satoshi" pitchFamily="50" charset="0"/>
              <a:ea typeface="Helvetica Neue"/>
              <a:cs typeface="Helvetica Neue"/>
              <a:sym typeface="Helvetica Neue"/>
            </a:endParaRPr>
          </a:p>
        </p:txBody>
      </p:sp>
      <p:pic>
        <p:nvPicPr>
          <p:cNvPr id="9" name="Google Shape;68;p14"/>
          <p:cNvPicPr preferRelativeResize="0"/>
          <p:nvPr/>
        </p:nvPicPr>
        <p:blipFill>
          <a:blip r:embed="rId4">
            <a:alphaModFix/>
          </a:blip>
          <a:stretch>
            <a:fillRect/>
          </a:stretch>
        </p:blipFill>
        <p:spPr>
          <a:xfrm>
            <a:off x="10754291" y="445377"/>
            <a:ext cx="926933" cy="282867"/>
          </a:xfrm>
          <a:prstGeom prst="rect">
            <a:avLst/>
          </a:prstGeom>
          <a:noFill/>
          <a:ln>
            <a:noFill/>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96111" y="1323280"/>
            <a:ext cx="4981996" cy="3736497"/>
          </a:xfrm>
          <a:prstGeom prst="rect">
            <a:avLst/>
          </a:prstGeom>
        </p:spPr>
      </p:pic>
      <p:sp>
        <p:nvSpPr>
          <p:cNvPr id="11" name="Google Shape;136;p22"/>
          <p:cNvSpPr txBox="1"/>
          <p:nvPr/>
        </p:nvSpPr>
        <p:spPr>
          <a:xfrm>
            <a:off x="439301" y="1774291"/>
            <a:ext cx="4729348" cy="2834474"/>
          </a:xfrm>
          <a:prstGeom prst="rect">
            <a:avLst/>
          </a:prstGeom>
          <a:noFill/>
          <a:ln>
            <a:noFill/>
          </a:ln>
        </p:spPr>
        <p:txBody>
          <a:bodyPr spcFirstLastPara="1" wrap="square" lIns="91425" tIns="91425" rIns="91425" bIns="91425" anchor="b" anchorCtr="0">
            <a:noAutofit/>
          </a:bodyPr>
          <a:lstStyle/>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Mentor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Line manager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HR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Union</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Friends and family</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a:solidFill>
                  <a:schemeClr val="dk1"/>
                </a:solidFill>
                <a:latin typeface="Satoshi" pitchFamily="50" charset="0"/>
                <a:ea typeface="Helvetica Neue"/>
                <a:cs typeface="Helvetica Neue"/>
                <a:sym typeface="Helvetica Neue"/>
              </a:rPr>
              <a:t>Education Support</a:t>
            </a:r>
            <a:endParaRPr sz="20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385065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11">
                                            <p:txEl>
                                              <p:pRg st="0" end="0"/>
                                            </p:txEl>
                                          </p:spTgt>
                                        </p:tgtEl>
                                      </p:cBhvr>
                                    </p:animEffect>
                                    <p:animScale>
                                      <p:cBhvr>
                                        <p:cTn id="7" dur="500" autoRev="1" fill="hold"/>
                                        <p:tgtEl>
                                          <p:spTgt spid="11">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1000" tmFilter="0, 0; .2, .5; .8, .5; 1, 0"/>
                                        <p:tgtEl>
                                          <p:spTgt spid="11">
                                            <p:txEl>
                                              <p:pRg st="1" end="1"/>
                                            </p:txEl>
                                          </p:spTgt>
                                        </p:tgtEl>
                                      </p:cBhvr>
                                    </p:animEffect>
                                    <p:animScale>
                                      <p:cBhvr>
                                        <p:cTn id="10" dur="500" autoRev="1" fill="hold"/>
                                        <p:tgtEl>
                                          <p:spTgt spid="11">
                                            <p:txEl>
                                              <p:pRg st="1" end="1"/>
                                            </p:txEl>
                                          </p:spTgt>
                                        </p:tgtEl>
                                      </p:cBhvr>
                                      <p:by x="105000" y="105000"/>
                                    </p:animScale>
                                  </p:childTnLst>
                                </p:cTn>
                              </p:par>
                              <p:par>
                                <p:cTn id="11" presetID="26" presetClass="emph" presetSubtype="0" fill="hold" nodeType="withEffect">
                                  <p:stCondLst>
                                    <p:cond delay="0"/>
                                  </p:stCondLst>
                                  <p:childTnLst>
                                    <p:animEffect transition="out" filter="fade">
                                      <p:cBhvr>
                                        <p:cTn id="12" dur="1000" tmFilter="0, 0; .2, .5; .8, .5; 1, 0"/>
                                        <p:tgtEl>
                                          <p:spTgt spid="11">
                                            <p:txEl>
                                              <p:pRg st="2" end="2"/>
                                            </p:txEl>
                                          </p:spTgt>
                                        </p:tgtEl>
                                      </p:cBhvr>
                                    </p:animEffect>
                                    <p:animScale>
                                      <p:cBhvr>
                                        <p:cTn id="13" dur="500" autoRev="1" fill="hold"/>
                                        <p:tgtEl>
                                          <p:spTgt spid="11">
                                            <p:txEl>
                                              <p:pRg st="2" end="2"/>
                                            </p:txEl>
                                          </p:spTgt>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1000" tmFilter="0, 0; .2, .5; .8, .5; 1, 0"/>
                                        <p:tgtEl>
                                          <p:spTgt spid="11">
                                            <p:txEl>
                                              <p:pRg st="4" end="4"/>
                                            </p:txEl>
                                          </p:spTgt>
                                        </p:tgtEl>
                                      </p:cBhvr>
                                    </p:animEffect>
                                    <p:animScale>
                                      <p:cBhvr>
                                        <p:cTn id="18" dur="500" autoRev="1" fill="hold"/>
                                        <p:tgtEl>
                                          <p:spTgt spid="11">
                                            <p:txEl>
                                              <p:pRg st="4" end="4"/>
                                            </p:txEl>
                                          </p:spTgt>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1000" tmFilter="0, 0; .2, .5; .8, .5; 1, 0"/>
                                        <p:tgtEl>
                                          <p:spTgt spid="11">
                                            <p:txEl>
                                              <p:pRg st="6" end="6"/>
                                            </p:txEl>
                                          </p:spTgt>
                                        </p:tgtEl>
                                      </p:cBhvr>
                                    </p:animEffect>
                                    <p:animScale>
                                      <p:cBhvr>
                                        <p:cTn id="23" dur="500" autoRev="1" fill="hold"/>
                                        <p:tgtEl>
                                          <p:spTgt spid="11">
                                            <p:txEl>
                                              <p:pRg st="6" end="6"/>
                                            </p:txEl>
                                          </p:spTgt>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26" presetClass="emph" presetSubtype="0" fill="hold" nodeType="clickEffect">
                                  <p:stCondLst>
                                    <p:cond delay="0"/>
                                  </p:stCondLst>
                                  <p:childTnLst>
                                    <p:animEffect transition="out" filter="fade">
                                      <p:cBhvr>
                                        <p:cTn id="27" dur="1000" tmFilter="0, 0; .2, .5; .8, .5; 1, 0"/>
                                        <p:tgtEl>
                                          <p:spTgt spid="11">
                                            <p:txEl>
                                              <p:pRg st="8" end="8"/>
                                            </p:txEl>
                                          </p:spTgt>
                                        </p:tgtEl>
                                      </p:cBhvr>
                                    </p:animEffect>
                                    <p:animScale>
                                      <p:cBhvr>
                                        <p:cTn id="28" dur="500" autoRev="1" fill="hold"/>
                                        <p:tgtEl>
                                          <p:spTgt spid="11">
                                            <p:txEl>
                                              <p:pRg st="8" end="8"/>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5" name="Google Shape;108;p19"/>
          <p:cNvPicPr preferRelativeResize="0"/>
          <p:nvPr/>
        </p:nvPicPr>
        <p:blipFill>
          <a:blip r:embed="rId3">
            <a:alphaModFix/>
          </a:blip>
          <a:stretch>
            <a:fillRect/>
          </a:stretch>
        </p:blipFill>
        <p:spPr>
          <a:xfrm>
            <a:off x="1329235" y="4591222"/>
            <a:ext cx="2658912" cy="1454341"/>
          </a:xfrm>
          <a:prstGeom prst="rect">
            <a:avLst/>
          </a:prstGeom>
          <a:noFill/>
          <a:ln>
            <a:noFill/>
          </a:ln>
        </p:spPr>
      </p:pic>
      <p:pic>
        <p:nvPicPr>
          <p:cNvPr id="6" name="Google Shape;107;p19"/>
          <p:cNvPicPr preferRelativeResize="0"/>
          <p:nvPr/>
        </p:nvPicPr>
        <p:blipFill rotWithShape="1">
          <a:blip r:embed="rId4">
            <a:alphaModFix/>
          </a:blip>
          <a:srcRect/>
          <a:stretch/>
        </p:blipFill>
        <p:spPr>
          <a:xfrm>
            <a:off x="4621287" y="4591221"/>
            <a:ext cx="2957504" cy="1833963"/>
          </a:xfrm>
          <a:prstGeom prst="rect">
            <a:avLst/>
          </a:prstGeom>
          <a:noFill/>
          <a:ln>
            <a:noFill/>
          </a:ln>
        </p:spPr>
      </p:pic>
      <p:pic>
        <p:nvPicPr>
          <p:cNvPr id="7" name="Google Shape;112;p19"/>
          <p:cNvPicPr preferRelativeResize="0"/>
          <p:nvPr/>
        </p:nvPicPr>
        <p:blipFill rotWithShape="1">
          <a:blip r:embed="rId5">
            <a:alphaModFix/>
          </a:blip>
          <a:srcRect/>
          <a:stretch/>
        </p:blipFill>
        <p:spPr>
          <a:xfrm>
            <a:off x="8211933" y="4591221"/>
            <a:ext cx="2870596" cy="1833963"/>
          </a:xfrm>
          <a:prstGeom prst="rect">
            <a:avLst/>
          </a:prstGeom>
          <a:noFill/>
          <a:ln>
            <a:noFill/>
          </a:ln>
        </p:spPr>
      </p:pic>
      <p:sp>
        <p:nvSpPr>
          <p:cNvPr id="8" name="Google Shape;109;p19"/>
          <p:cNvSpPr txBox="1"/>
          <p:nvPr/>
        </p:nvSpPr>
        <p:spPr>
          <a:xfrm>
            <a:off x="1329236" y="4816504"/>
            <a:ext cx="2658913" cy="805200"/>
          </a:xfrm>
          <a:prstGeom prst="rect">
            <a:avLst/>
          </a:prstGeom>
          <a:noFill/>
          <a:ln>
            <a:noFill/>
          </a:ln>
        </p:spPr>
        <p:txBody>
          <a:bodyPr spcFirstLastPara="1" wrap="square" lIns="121900" tIns="121900" rIns="121900" bIns="121900" anchor="t" anchorCtr="0">
            <a:noAutofit/>
          </a:bodyPr>
          <a:lstStyle/>
          <a:p>
            <a:pPr algn="ctr">
              <a:lnSpc>
                <a:spcPct val="85000"/>
              </a:lnSpc>
            </a:pPr>
            <a:r>
              <a:rPr lang="en" sz="4000" dirty="0">
                <a:solidFill>
                  <a:schemeClr val="dk1"/>
                </a:solidFill>
                <a:latin typeface="Satoshi" pitchFamily="50" charset="0"/>
                <a:ea typeface="Helvetica Neue"/>
                <a:cs typeface="Helvetica Neue"/>
                <a:sym typeface="Helvetica Neue"/>
              </a:rPr>
              <a:t>150 years </a:t>
            </a:r>
            <a:r>
              <a:rPr lang="en" sz="2400" dirty="0">
                <a:solidFill>
                  <a:schemeClr val="dk1"/>
                </a:solidFill>
                <a:latin typeface="Satoshi" pitchFamily="50" charset="0"/>
                <a:ea typeface="Helvetica Neue"/>
                <a:cs typeface="Helvetica Neue"/>
                <a:sym typeface="Helvetica Neue"/>
              </a:rPr>
              <a:t>working in education</a:t>
            </a:r>
            <a:endParaRPr sz="2400" dirty="0">
              <a:solidFill>
                <a:schemeClr val="dk1"/>
              </a:solidFill>
              <a:latin typeface="Satoshi" pitchFamily="50" charset="0"/>
              <a:ea typeface="Helvetica Neue"/>
              <a:cs typeface="Helvetica Neue"/>
              <a:sym typeface="Helvetica Neue"/>
            </a:endParaRPr>
          </a:p>
        </p:txBody>
      </p:sp>
      <p:sp>
        <p:nvSpPr>
          <p:cNvPr id="9" name="Google Shape;109;p19"/>
          <p:cNvSpPr txBox="1"/>
          <p:nvPr/>
        </p:nvSpPr>
        <p:spPr>
          <a:xfrm>
            <a:off x="8318247" y="4975099"/>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endParaRPr sz="2400" dirty="0">
              <a:solidFill>
                <a:schemeClr val="dk1"/>
              </a:solidFill>
              <a:latin typeface="Satoshi" pitchFamily="50" charset="0"/>
              <a:ea typeface="Helvetica Neue"/>
              <a:cs typeface="Helvetica Neue"/>
              <a:sym typeface="Helvetica Neue"/>
            </a:endParaRPr>
          </a:p>
        </p:txBody>
      </p:sp>
      <p:sp>
        <p:nvSpPr>
          <p:cNvPr id="10" name="Google Shape;109;p19"/>
          <p:cNvSpPr txBox="1"/>
          <p:nvPr/>
        </p:nvSpPr>
        <p:spPr>
          <a:xfrm>
            <a:off x="4880839" y="4674843"/>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r>
              <a:rPr lang="en" sz="4000" dirty="0">
                <a:solidFill>
                  <a:schemeClr val="dk1"/>
                </a:solidFill>
                <a:latin typeface="Satoshi" pitchFamily="50" charset="0"/>
                <a:ea typeface="Helvetica Neue"/>
                <a:cs typeface="Helvetica Neue"/>
                <a:sym typeface="Helvetica Neue"/>
              </a:rPr>
              <a:t>4,178</a:t>
            </a:r>
            <a:br>
              <a:rPr lang="en" sz="4267" dirty="0">
                <a:solidFill>
                  <a:schemeClr val="dk1"/>
                </a:solidFill>
                <a:latin typeface="Satoshi" pitchFamily="50" charset="0"/>
                <a:ea typeface="Helvetica Neue"/>
                <a:cs typeface="Helvetica Neue"/>
                <a:sym typeface="Helvetica Neue"/>
              </a:rPr>
            </a:br>
            <a:r>
              <a:rPr lang="en" sz="2400" dirty="0">
                <a:solidFill>
                  <a:schemeClr val="dk1"/>
                </a:solidFill>
                <a:latin typeface="Satoshi" pitchFamily="50" charset="0"/>
                <a:ea typeface="Helvetica Neue"/>
                <a:cs typeface="Helvetica Neue"/>
                <a:sym typeface="Helvetica Neue"/>
              </a:rPr>
              <a:t>people supported by our helpline </a:t>
            </a:r>
            <a:endParaRPr sz="2400"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2499" y="708968"/>
            <a:ext cx="8655084" cy="3728481"/>
          </a:xfrm>
          <a:prstGeom prst="rect">
            <a:avLst/>
          </a:prstGeom>
        </p:spPr>
      </p:pic>
      <p:sp>
        <p:nvSpPr>
          <p:cNvPr id="11" name="Google Shape;109;p19"/>
          <p:cNvSpPr txBox="1"/>
          <p:nvPr/>
        </p:nvSpPr>
        <p:spPr>
          <a:xfrm>
            <a:off x="8424561" y="4975099"/>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r>
              <a:rPr lang="en" sz="4000" dirty="0">
                <a:solidFill>
                  <a:schemeClr val="dk1"/>
                </a:solidFill>
                <a:latin typeface="Satoshi" pitchFamily="50" charset="0"/>
                <a:ea typeface="Helvetica Neue"/>
                <a:cs typeface="Helvetica Neue"/>
                <a:sym typeface="Helvetica Neue"/>
              </a:rPr>
              <a:t>564</a:t>
            </a:r>
            <a:br>
              <a:rPr lang="en" sz="4267" dirty="0">
                <a:solidFill>
                  <a:schemeClr val="dk1"/>
                </a:solidFill>
                <a:latin typeface="Satoshi" pitchFamily="50" charset="0"/>
                <a:ea typeface="Helvetica Neue"/>
                <a:cs typeface="Helvetica Neue"/>
                <a:sym typeface="Helvetica Neue"/>
              </a:rPr>
            </a:br>
            <a:r>
              <a:rPr lang="en" sz="2400" dirty="0">
                <a:solidFill>
                  <a:schemeClr val="dk1"/>
                </a:solidFill>
                <a:latin typeface="Satoshi" pitchFamily="50" charset="0"/>
                <a:ea typeface="Helvetica Neue"/>
                <a:cs typeface="Helvetica Neue"/>
                <a:sym typeface="Helvetica Neue"/>
              </a:rPr>
              <a:t>grants awarded </a:t>
            </a:r>
            <a:endParaRPr sz="24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67067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78;p28"/>
          <p:cNvPicPr preferRelativeResize="0"/>
          <p:nvPr/>
        </p:nvPicPr>
        <p:blipFill rotWithShape="1">
          <a:blip r:embed="rId3">
            <a:alphaModFix/>
          </a:blip>
          <a:srcRect b="10"/>
          <a:stretch/>
        </p:blipFill>
        <p:spPr>
          <a:xfrm>
            <a:off x="2880203" y="1121121"/>
            <a:ext cx="1389875" cy="295440"/>
          </a:xfrm>
          <a:prstGeom prst="rect">
            <a:avLst/>
          </a:prstGeom>
          <a:noFill/>
          <a:ln>
            <a:noFill/>
          </a:ln>
        </p:spPr>
      </p:pic>
      <p:sp>
        <p:nvSpPr>
          <p:cNvPr id="2" name="Google Shape;179;p28"/>
          <p:cNvSpPr txBox="1"/>
          <p:nvPr/>
        </p:nvSpPr>
        <p:spPr>
          <a:xfrm>
            <a:off x="446843" y="452183"/>
            <a:ext cx="3937020" cy="839380"/>
          </a:xfrm>
          <a:prstGeom prst="rect">
            <a:avLst/>
          </a:prstGeom>
          <a:noFill/>
          <a:ln>
            <a:noFill/>
          </a:ln>
        </p:spPr>
        <p:txBody>
          <a:bodyPr spcFirstLastPara="1" wrap="square" lIns="121900" tIns="121900" rIns="121900" bIns="121900" anchor="t" anchorCtr="0">
            <a:noAutofit/>
          </a:bodyPr>
          <a:lstStyle/>
          <a:p>
            <a:r>
              <a:rPr lang="en-GB" sz="4800" dirty="0">
                <a:solidFill>
                  <a:schemeClr val="dk1"/>
                </a:solidFill>
                <a:latin typeface="Satoshi" pitchFamily="50" charset="0"/>
                <a:ea typeface="Helvetica Neue"/>
                <a:cs typeface="Helvetica Neue"/>
                <a:sym typeface="Helvetica Neue"/>
              </a:rPr>
              <a:t>How we work</a:t>
            </a:r>
            <a:endParaRPr sz="4800" dirty="0">
              <a:solidFill>
                <a:schemeClr val="dk1"/>
              </a:solidFill>
              <a:latin typeface="Satoshi" pitchFamily="50" charset="0"/>
              <a:ea typeface="Helvetica Neue"/>
              <a:cs typeface="Helvetica Neue"/>
              <a:sym typeface="Helvetica Neue"/>
            </a:endParaRPr>
          </a:p>
        </p:txBody>
      </p:sp>
      <p:cxnSp>
        <p:nvCxnSpPr>
          <p:cNvPr id="4" name="Straight Arrow Connector 3">
            <a:extLst>
              <a:ext uri="{FF2B5EF4-FFF2-40B4-BE49-F238E27FC236}">
                <a16:creationId xmlns:a16="http://schemas.microsoft.com/office/drawing/2014/main" id="{EA3FA76B-8EF1-1C62-7EB1-532C00672357}"/>
              </a:ext>
            </a:extLst>
          </p:cNvPr>
          <p:cNvCxnSpPr>
            <a:cxnSpLocks/>
          </p:cNvCxnSpPr>
          <p:nvPr/>
        </p:nvCxnSpPr>
        <p:spPr>
          <a:xfrm>
            <a:off x="6692901" y="1247554"/>
            <a:ext cx="2918932" cy="4026196"/>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88E648-9914-875F-4B6D-3CC5D0D6F078}"/>
              </a:ext>
            </a:extLst>
          </p:cNvPr>
          <p:cNvCxnSpPr>
            <a:cxnSpLocks/>
          </p:cNvCxnSpPr>
          <p:nvPr/>
        </p:nvCxnSpPr>
        <p:spPr>
          <a:xfrm>
            <a:off x="3407701" y="4536909"/>
            <a:ext cx="5736299" cy="1048729"/>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15EEACC-50E1-D3B8-F5A7-A7314D409888}"/>
              </a:ext>
            </a:extLst>
          </p:cNvPr>
          <p:cNvCxnSpPr>
            <a:cxnSpLocks/>
          </p:cNvCxnSpPr>
          <p:nvPr/>
        </p:nvCxnSpPr>
        <p:spPr>
          <a:xfrm flipV="1">
            <a:off x="2495453" y="1054101"/>
            <a:ext cx="3600548" cy="2849231"/>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6307" y="452183"/>
            <a:ext cx="2763760" cy="1991532"/>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5439" y="3155183"/>
            <a:ext cx="2755631" cy="1991532"/>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9952" y="4353502"/>
            <a:ext cx="2763760" cy="1991532"/>
          </a:xfrm>
          <a:prstGeom prst="rect">
            <a:avLst/>
          </a:prstGeom>
        </p:spPr>
      </p:pic>
    </p:spTree>
    <p:extLst>
      <p:ext uri="{BB962C8B-B14F-4D97-AF65-F5344CB8AC3E}">
        <p14:creationId xmlns:p14="http://schemas.microsoft.com/office/powerpoint/2010/main" val="57721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78;p28"/>
          <p:cNvPicPr preferRelativeResize="0"/>
          <p:nvPr/>
        </p:nvPicPr>
        <p:blipFill rotWithShape="1">
          <a:blip r:embed="rId3">
            <a:alphaModFix/>
          </a:blip>
          <a:srcRect b="10"/>
          <a:stretch/>
        </p:blipFill>
        <p:spPr>
          <a:xfrm>
            <a:off x="2880203" y="1121121"/>
            <a:ext cx="1389875" cy="295440"/>
          </a:xfrm>
          <a:prstGeom prst="rect">
            <a:avLst/>
          </a:prstGeom>
          <a:noFill/>
          <a:ln>
            <a:noFill/>
          </a:ln>
        </p:spPr>
      </p:pic>
      <p:sp>
        <p:nvSpPr>
          <p:cNvPr id="2" name="Google Shape;179;p28"/>
          <p:cNvSpPr txBox="1"/>
          <p:nvPr/>
        </p:nvSpPr>
        <p:spPr>
          <a:xfrm>
            <a:off x="446843" y="452183"/>
            <a:ext cx="3937020" cy="839380"/>
          </a:xfrm>
          <a:prstGeom prst="rect">
            <a:avLst/>
          </a:prstGeom>
          <a:noFill/>
          <a:ln>
            <a:noFill/>
          </a:ln>
        </p:spPr>
        <p:txBody>
          <a:bodyPr spcFirstLastPara="1" wrap="square" lIns="121900" tIns="121900" rIns="121900" bIns="121900" anchor="t" anchorCtr="0">
            <a:noAutofit/>
          </a:bodyPr>
          <a:lstStyle/>
          <a:p>
            <a:r>
              <a:rPr lang="en-GB" sz="4800" dirty="0">
                <a:solidFill>
                  <a:schemeClr val="dk1"/>
                </a:solidFill>
                <a:latin typeface="Satoshi" pitchFamily="50" charset="0"/>
                <a:ea typeface="Helvetica Neue"/>
                <a:cs typeface="Helvetica Neue"/>
                <a:sym typeface="Helvetica Neue"/>
              </a:rPr>
              <a:t>How we work</a:t>
            </a:r>
            <a:endParaRPr sz="4800" dirty="0">
              <a:solidFill>
                <a:schemeClr val="dk1"/>
              </a:solidFill>
              <a:latin typeface="Satoshi" pitchFamily="50" charset="0"/>
              <a:ea typeface="Helvetica Neue"/>
              <a:cs typeface="Helvetica Neue"/>
              <a:sym typeface="Helvetica Neue"/>
            </a:endParaRPr>
          </a:p>
        </p:txBody>
      </p:sp>
      <p:cxnSp>
        <p:nvCxnSpPr>
          <p:cNvPr id="4" name="Straight Arrow Connector 3">
            <a:extLst>
              <a:ext uri="{FF2B5EF4-FFF2-40B4-BE49-F238E27FC236}">
                <a16:creationId xmlns:a16="http://schemas.microsoft.com/office/drawing/2014/main" id="{EA3FA76B-8EF1-1C62-7EB1-532C00672357}"/>
              </a:ext>
            </a:extLst>
          </p:cNvPr>
          <p:cNvCxnSpPr>
            <a:cxnSpLocks/>
          </p:cNvCxnSpPr>
          <p:nvPr/>
        </p:nvCxnSpPr>
        <p:spPr>
          <a:xfrm>
            <a:off x="6692901" y="1247554"/>
            <a:ext cx="2918932" cy="4026196"/>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88E648-9914-875F-4B6D-3CC5D0D6F078}"/>
              </a:ext>
            </a:extLst>
          </p:cNvPr>
          <p:cNvCxnSpPr>
            <a:cxnSpLocks/>
          </p:cNvCxnSpPr>
          <p:nvPr/>
        </p:nvCxnSpPr>
        <p:spPr>
          <a:xfrm>
            <a:off x="3407701" y="4536909"/>
            <a:ext cx="5736299" cy="1048729"/>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15EEACC-50E1-D3B8-F5A7-A7314D409888}"/>
              </a:ext>
            </a:extLst>
          </p:cNvPr>
          <p:cNvCxnSpPr>
            <a:cxnSpLocks/>
          </p:cNvCxnSpPr>
          <p:nvPr/>
        </p:nvCxnSpPr>
        <p:spPr>
          <a:xfrm flipV="1">
            <a:off x="2495453" y="1054101"/>
            <a:ext cx="3600548" cy="2849231"/>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6307" y="452183"/>
            <a:ext cx="2763760" cy="1991532"/>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5439" y="3155183"/>
            <a:ext cx="2755631" cy="1991532"/>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9952" y="4353502"/>
            <a:ext cx="2763760" cy="1991532"/>
          </a:xfrm>
          <a:prstGeom prst="rect">
            <a:avLst/>
          </a:prstGeom>
        </p:spPr>
      </p:pic>
      <p:pic>
        <p:nvPicPr>
          <p:cNvPr id="10" name="Google Shape;112;p19"/>
          <p:cNvPicPr preferRelativeResize="0"/>
          <p:nvPr/>
        </p:nvPicPr>
        <p:blipFill rotWithShape="1">
          <a:blip r:embed="rId7">
            <a:alphaModFix/>
          </a:blip>
          <a:srcRect/>
          <a:stretch/>
        </p:blipFill>
        <p:spPr>
          <a:xfrm>
            <a:off x="7309950" y="3903331"/>
            <a:ext cx="4394493" cy="2776571"/>
          </a:xfrm>
          <a:prstGeom prst="rect">
            <a:avLst/>
          </a:prstGeom>
          <a:noFill/>
          <a:ln>
            <a:noFill/>
          </a:ln>
        </p:spPr>
      </p:pic>
    </p:spTree>
    <p:extLst>
      <p:ext uri="{BB962C8B-B14F-4D97-AF65-F5344CB8AC3E}">
        <p14:creationId xmlns:p14="http://schemas.microsoft.com/office/powerpoint/2010/main" val="133140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2327" r="17858"/>
          <a:stretch/>
        </p:blipFill>
        <p:spPr>
          <a:xfrm>
            <a:off x="5663381" y="-1"/>
            <a:ext cx="6461345" cy="5673380"/>
          </a:xfrm>
          <a:prstGeom prst="rect">
            <a:avLst/>
          </a:prstGeom>
        </p:spPr>
      </p:pic>
      <p:pic>
        <p:nvPicPr>
          <p:cNvPr id="6" name="Google Shape;99;p18"/>
          <p:cNvPicPr preferRelativeResize="0"/>
          <p:nvPr/>
        </p:nvPicPr>
        <p:blipFill>
          <a:blip r:embed="rId4">
            <a:alphaModFix/>
          </a:blip>
          <a:stretch>
            <a:fillRect/>
          </a:stretch>
        </p:blipFill>
        <p:spPr>
          <a:xfrm>
            <a:off x="341580" y="716141"/>
            <a:ext cx="2156293" cy="328343"/>
          </a:xfrm>
          <a:prstGeom prst="rect">
            <a:avLst/>
          </a:prstGeom>
          <a:noFill/>
          <a:ln>
            <a:noFill/>
          </a:ln>
        </p:spPr>
      </p:pic>
      <p:sp>
        <p:nvSpPr>
          <p:cNvPr id="4" name="Rectangle 3"/>
          <p:cNvSpPr/>
          <p:nvPr/>
        </p:nvSpPr>
        <p:spPr>
          <a:xfrm>
            <a:off x="233815" y="1333671"/>
            <a:ext cx="6585776" cy="2472728"/>
          </a:xfrm>
          <a:prstGeom prst="rect">
            <a:avLst/>
          </a:prstGeom>
        </p:spPr>
        <p:txBody>
          <a:bodyPr wrap="square">
            <a:spAutoFit/>
          </a:bodyPr>
          <a:lstStyle/>
          <a:p>
            <a:pPr marL="380990" indent="-380990">
              <a:buFont typeface="Arial" panose="020B0604020202020204" pitchFamily="34" charset="0"/>
              <a:buChar char="•"/>
            </a:pPr>
            <a:r>
              <a:rPr lang="en-GB" sz="2667" dirty="0">
                <a:latin typeface="Satoshi" pitchFamily="50" charset="0"/>
              </a:rPr>
              <a:t>Free and confidential</a:t>
            </a:r>
          </a:p>
          <a:p>
            <a:pPr marL="380990" indent="-380990">
              <a:buFont typeface="Arial" panose="020B0604020202020204" pitchFamily="34" charset="0"/>
              <a:buChar char="•"/>
            </a:pPr>
            <a:endParaRPr lang="en-GB" sz="2667" dirty="0">
              <a:latin typeface="Satoshi" pitchFamily="50" charset="0"/>
            </a:endParaRPr>
          </a:p>
          <a:p>
            <a:pPr marL="380990" indent="-380990">
              <a:buFont typeface="Arial" panose="020B0604020202020204" pitchFamily="34" charset="0"/>
              <a:buChar char="•"/>
            </a:pPr>
            <a:r>
              <a:rPr lang="en-GB" sz="2667" dirty="0">
                <a:latin typeface="Satoshi" pitchFamily="50" charset="0"/>
              </a:rPr>
              <a:t>Open 24/7</a:t>
            </a:r>
          </a:p>
          <a:p>
            <a:pPr marL="380990" indent="-380990">
              <a:buFont typeface="Arial" panose="020B0604020202020204" pitchFamily="34" charset="0"/>
              <a:buChar char="•"/>
            </a:pPr>
            <a:endParaRPr lang="en-GB" sz="2667" dirty="0">
              <a:latin typeface="Satoshi" pitchFamily="50" charset="0"/>
            </a:endParaRPr>
          </a:p>
          <a:p>
            <a:pPr marL="380990" indent="-380990">
              <a:buFont typeface="Arial" panose="020B0604020202020204" pitchFamily="34" charset="0"/>
              <a:buChar char="•"/>
            </a:pPr>
            <a:r>
              <a:rPr lang="en-GB" sz="2667" dirty="0">
                <a:latin typeface="Satoshi" pitchFamily="50" charset="0"/>
              </a:rPr>
              <a:t>Staffed by qualified counsellors</a:t>
            </a:r>
          </a:p>
          <a:p>
            <a:endParaRPr lang="en-GB" sz="2133" b="1" dirty="0">
              <a:latin typeface="Satoshi-Bold" pitchFamily="50" charset="0"/>
            </a:endParaRPr>
          </a:p>
        </p:txBody>
      </p:sp>
      <p:sp>
        <p:nvSpPr>
          <p:cNvPr id="5" name="Rectangle 4"/>
          <p:cNvSpPr/>
          <p:nvPr/>
        </p:nvSpPr>
        <p:spPr>
          <a:xfrm>
            <a:off x="341581" y="4883814"/>
            <a:ext cx="4041491" cy="830997"/>
          </a:xfrm>
          <a:prstGeom prst="rect">
            <a:avLst/>
          </a:prstGeom>
        </p:spPr>
        <p:txBody>
          <a:bodyPr wrap="none">
            <a:spAutoFit/>
          </a:bodyPr>
          <a:lstStyle/>
          <a:p>
            <a:r>
              <a:rPr lang="en-GB" sz="4800" b="1" dirty="0">
                <a:solidFill>
                  <a:srgbClr val="0070C0"/>
                </a:solidFill>
              </a:rPr>
              <a:t>08000 562 561 </a:t>
            </a:r>
          </a:p>
        </p:txBody>
      </p:sp>
      <p:sp>
        <p:nvSpPr>
          <p:cNvPr id="12" name="Rectangle 11"/>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Helpline</a:t>
            </a:r>
          </a:p>
        </p:txBody>
      </p:sp>
      <p:pic>
        <p:nvPicPr>
          <p:cNvPr id="7" name="Google Shape;68;p14"/>
          <p:cNvPicPr preferRelativeResize="0"/>
          <p:nvPr/>
        </p:nvPicPr>
        <p:blipFill>
          <a:blip r:embed="rId5">
            <a:alphaModFix/>
          </a:blip>
          <a:stretch>
            <a:fillRect/>
          </a:stretch>
        </p:blipFill>
        <p:spPr>
          <a:xfrm>
            <a:off x="341580" y="6330707"/>
            <a:ext cx="926933" cy="282867"/>
          </a:xfrm>
          <a:prstGeom prst="rect">
            <a:avLst/>
          </a:prstGeom>
          <a:noFill/>
          <a:ln>
            <a:noFill/>
          </a:ln>
        </p:spPr>
      </p:pic>
    </p:spTree>
    <p:extLst>
      <p:ext uri="{BB962C8B-B14F-4D97-AF65-F5344CB8AC3E}">
        <p14:creationId xmlns:p14="http://schemas.microsoft.com/office/powerpoint/2010/main" val="98110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2" name="Rectangle 1"/>
          <p:cNvSpPr/>
          <p:nvPr/>
        </p:nvSpPr>
        <p:spPr>
          <a:xfrm>
            <a:off x="698809" y="1657885"/>
            <a:ext cx="6096000" cy="3539430"/>
          </a:xfrm>
          <a:prstGeom prst="rect">
            <a:avLst/>
          </a:prstGeom>
        </p:spPr>
        <p:txBody>
          <a:bodyPr>
            <a:spAutoFit/>
          </a:bodyPr>
          <a:lstStyle/>
          <a:p>
            <a:r>
              <a:rPr lang="en-GB" sz="3200" dirty="0">
                <a:solidFill>
                  <a:schemeClr val="accent4">
                    <a:lumMod val="75000"/>
                  </a:schemeClr>
                </a:solidFill>
                <a:latin typeface="Satoshi Black Italic" pitchFamily="50" charset="0"/>
              </a:rPr>
              <a:t>“The helpline counsellor gave me permission to feel what I was feeling. Get in touch as soon as you feel things aren’t right. The call really helped me.”</a:t>
            </a:r>
          </a:p>
          <a:p>
            <a:endParaRPr lang="en-GB" sz="3200" dirty="0">
              <a:solidFill>
                <a:schemeClr val="accent4">
                  <a:lumMod val="75000"/>
                </a:schemeClr>
              </a:solidFill>
              <a:latin typeface="Satoshi Black Italic" pitchFamily="50" charset="0"/>
            </a:endParaRPr>
          </a:p>
          <a:p>
            <a:r>
              <a:rPr lang="en-GB" sz="3200" dirty="0">
                <a:solidFill>
                  <a:schemeClr val="accent4">
                    <a:lumMod val="75000"/>
                  </a:schemeClr>
                </a:solidFill>
                <a:latin typeface="Satoshi Black Italic" pitchFamily="50" charset="0"/>
              </a:rPr>
              <a:t>- Teacher </a:t>
            </a:r>
          </a:p>
        </p:txBody>
      </p:sp>
      <p:pic>
        <p:nvPicPr>
          <p:cNvPr id="6" name="Picture 5"/>
          <p:cNvPicPr>
            <a:picLocks noChangeAspect="1"/>
          </p:cNvPicPr>
          <p:nvPr/>
        </p:nvPicPr>
        <p:blipFill>
          <a:blip r:embed="rId3"/>
          <a:stretch>
            <a:fillRect/>
          </a:stretch>
        </p:blipFill>
        <p:spPr>
          <a:xfrm>
            <a:off x="7415562" y="441614"/>
            <a:ext cx="4094740" cy="6000537"/>
          </a:xfrm>
          <a:prstGeom prst="rect">
            <a:avLst/>
          </a:prstGeom>
        </p:spPr>
      </p:pic>
      <p:pic>
        <p:nvPicPr>
          <p:cNvPr id="9" name="Picture 8"/>
          <p:cNvPicPr>
            <a:picLocks noChangeAspect="1"/>
          </p:cNvPicPr>
          <p:nvPr/>
        </p:nvPicPr>
        <p:blipFill>
          <a:blip r:embed="rId4"/>
          <a:stretch>
            <a:fillRect/>
          </a:stretch>
        </p:blipFill>
        <p:spPr>
          <a:xfrm>
            <a:off x="4923712" y="5081162"/>
            <a:ext cx="2094539" cy="1360989"/>
          </a:xfrm>
          <a:prstGeom prst="rect">
            <a:avLst/>
          </a:prstGeom>
        </p:spPr>
      </p:pic>
      <p:pic>
        <p:nvPicPr>
          <p:cNvPr id="8" name="Google Shape;99;p18"/>
          <p:cNvPicPr preferRelativeResize="0"/>
          <p:nvPr/>
        </p:nvPicPr>
        <p:blipFill>
          <a:blip r:embed="rId5">
            <a:alphaModFix/>
          </a:blip>
          <a:stretch>
            <a:fillRect/>
          </a:stretch>
        </p:blipFill>
        <p:spPr>
          <a:xfrm>
            <a:off x="341580" y="716141"/>
            <a:ext cx="2156293" cy="328343"/>
          </a:xfrm>
          <a:prstGeom prst="rect">
            <a:avLst/>
          </a:prstGeom>
          <a:noFill/>
          <a:ln>
            <a:noFill/>
          </a:ln>
        </p:spPr>
      </p:pic>
      <p:sp>
        <p:nvSpPr>
          <p:cNvPr id="10" name="Rectangle 9"/>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Helpline</a:t>
            </a:r>
          </a:p>
        </p:txBody>
      </p:sp>
      <p:pic>
        <p:nvPicPr>
          <p:cNvPr id="7" name="Google Shape;68;p14"/>
          <p:cNvPicPr preferRelativeResize="0"/>
          <p:nvPr/>
        </p:nvPicPr>
        <p:blipFill>
          <a:blip r:embed="rId6">
            <a:alphaModFix/>
          </a:blip>
          <a:stretch>
            <a:fillRect/>
          </a:stretch>
        </p:blipFill>
        <p:spPr>
          <a:xfrm>
            <a:off x="341580" y="6330707"/>
            <a:ext cx="926933" cy="282867"/>
          </a:xfrm>
          <a:prstGeom prst="rect">
            <a:avLst/>
          </a:prstGeom>
          <a:noFill/>
          <a:ln>
            <a:noFill/>
          </a:ln>
        </p:spPr>
      </p:pic>
    </p:spTree>
    <p:extLst>
      <p:ext uri="{BB962C8B-B14F-4D97-AF65-F5344CB8AC3E}">
        <p14:creationId xmlns:p14="http://schemas.microsoft.com/office/powerpoint/2010/main" val="4024797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6" name="Google Shape;99;p18"/>
          <p:cNvPicPr preferRelativeResize="0"/>
          <p:nvPr/>
        </p:nvPicPr>
        <p:blipFill>
          <a:blip r:embed="rId3">
            <a:alphaModFix/>
          </a:blip>
          <a:stretch>
            <a:fillRect/>
          </a:stretch>
        </p:blipFill>
        <p:spPr>
          <a:xfrm>
            <a:off x="2058947" y="707924"/>
            <a:ext cx="2516331" cy="375889"/>
          </a:xfrm>
          <a:prstGeom prst="rect">
            <a:avLst/>
          </a:prstGeom>
          <a:noFill/>
          <a:ln>
            <a:noFill/>
          </a:ln>
        </p:spPr>
      </p:pic>
      <p:sp>
        <p:nvSpPr>
          <p:cNvPr id="10" name="Rectangle 9"/>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Online resources</a:t>
            </a:r>
          </a:p>
        </p:txBody>
      </p:sp>
      <p:pic>
        <p:nvPicPr>
          <p:cNvPr id="12" name="Google Shape;68;p14"/>
          <p:cNvPicPr preferRelativeResize="0"/>
          <p:nvPr/>
        </p:nvPicPr>
        <p:blipFill>
          <a:blip r:embed="rId4">
            <a:alphaModFix/>
          </a:blip>
          <a:stretch>
            <a:fillRect/>
          </a:stretch>
        </p:blipFill>
        <p:spPr>
          <a:xfrm>
            <a:off x="10662023" y="512883"/>
            <a:ext cx="926933" cy="282867"/>
          </a:xfrm>
          <a:prstGeom prst="rect">
            <a:avLst/>
          </a:prstGeom>
          <a:noFill/>
          <a:ln>
            <a:noFill/>
          </a:ln>
        </p:spPr>
      </p:pic>
      <p:pic>
        <p:nvPicPr>
          <p:cNvPr id="13" name="Picture 12"/>
          <p:cNvPicPr>
            <a:picLocks noChangeAspect="1"/>
          </p:cNvPicPr>
          <p:nvPr/>
        </p:nvPicPr>
        <p:blipFill>
          <a:blip r:embed="rId5"/>
          <a:stretch>
            <a:fillRect/>
          </a:stretch>
        </p:blipFill>
        <p:spPr>
          <a:xfrm>
            <a:off x="168275" y="1330403"/>
            <a:ext cx="3987501" cy="4726267"/>
          </a:xfrm>
          <a:prstGeom prst="rect">
            <a:avLst/>
          </a:prstGeom>
        </p:spPr>
      </p:pic>
      <p:pic>
        <p:nvPicPr>
          <p:cNvPr id="14" name="Picture 13"/>
          <p:cNvPicPr>
            <a:picLocks noChangeAspect="1"/>
          </p:cNvPicPr>
          <p:nvPr/>
        </p:nvPicPr>
        <p:blipFill>
          <a:blip r:embed="rId6"/>
          <a:stretch>
            <a:fillRect/>
          </a:stretch>
        </p:blipFill>
        <p:spPr>
          <a:xfrm>
            <a:off x="4273760" y="1330405"/>
            <a:ext cx="3846469" cy="4962241"/>
          </a:xfrm>
          <a:prstGeom prst="rect">
            <a:avLst/>
          </a:prstGeom>
        </p:spPr>
      </p:pic>
      <p:pic>
        <p:nvPicPr>
          <p:cNvPr id="15" name="Picture 14"/>
          <p:cNvPicPr>
            <a:picLocks noChangeAspect="1"/>
          </p:cNvPicPr>
          <p:nvPr/>
        </p:nvPicPr>
        <p:blipFill>
          <a:blip r:embed="rId7"/>
          <a:stretch>
            <a:fillRect/>
          </a:stretch>
        </p:blipFill>
        <p:spPr>
          <a:xfrm>
            <a:off x="8238214" y="1330404"/>
            <a:ext cx="3846469" cy="4962241"/>
          </a:xfrm>
          <a:prstGeom prst="rect">
            <a:avLst/>
          </a:prstGeom>
        </p:spPr>
      </p:pic>
      <p:sp>
        <p:nvSpPr>
          <p:cNvPr id="2" name="Rectangle 1"/>
          <p:cNvSpPr/>
          <p:nvPr/>
        </p:nvSpPr>
        <p:spPr>
          <a:xfrm>
            <a:off x="168275" y="6231460"/>
            <a:ext cx="7477172" cy="584775"/>
          </a:xfrm>
          <a:prstGeom prst="rect">
            <a:avLst/>
          </a:prstGeom>
        </p:spPr>
        <p:txBody>
          <a:bodyPr wrap="square">
            <a:spAutoFit/>
          </a:bodyPr>
          <a:lstStyle/>
          <a:p>
            <a:r>
              <a:rPr lang="en-GB" sz="3200" dirty="0">
                <a:latin typeface="Satoshi Black Italic" pitchFamily="50" charset="0"/>
              </a:rPr>
              <a:t>educationsupport.org.uk/resources</a:t>
            </a:r>
            <a:endParaRPr lang="en-GB" sz="3200" dirty="0"/>
          </a:p>
        </p:txBody>
      </p:sp>
    </p:spTree>
    <p:extLst>
      <p:ext uri="{BB962C8B-B14F-4D97-AF65-F5344CB8AC3E}">
        <p14:creationId xmlns:p14="http://schemas.microsoft.com/office/powerpoint/2010/main" val="181338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9" name="Google Shape;178;p28"/>
          <p:cNvPicPr preferRelativeResize="0"/>
          <p:nvPr/>
        </p:nvPicPr>
        <p:blipFill rotWithShape="1">
          <a:blip r:embed="rId3">
            <a:alphaModFix/>
          </a:blip>
          <a:srcRect b="10"/>
          <a:stretch/>
        </p:blipFill>
        <p:spPr>
          <a:xfrm>
            <a:off x="459110" y="733176"/>
            <a:ext cx="1761223" cy="331793"/>
          </a:xfrm>
          <a:prstGeom prst="rect">
            <a:avLst/>
          </a:prstGeom>
          <a:noFill/>
          <a:ln>
            <a:noFill/>
          </a:ln>
        </p:spPr>
      </p:pic>
      <p:sp>
        <p:nvSpPr>
          <p:cNvPr id="17" name="Rectangle 16"/>
          <p:cNvSpPr/>
          <p:nvPr/>
        </p:nvSpPr>
        <p:spPr>
          <a:xfrm>
            <a:off x="427799" y="1333671"/>
            <a:ext cx="7347712" cy="4607095"/>
          </a:xfrm>
          <a:prstGeom prst="rect">
            <a:avLst/>
          </a:prstGeom>
        </p:spPr>
        <p:txBody>
          <a:bodyPr wrap="square">
            <a:spAutoFit/>
          </a:bodyPr>
          <a:lstStyle/>
          <a:p>
            <a:pPr marL="380990" indent="-380990">
              <a:buFont typeface="Arial" panose="020B0604020202020204" pitchFamily="34" charset="0"/>
              <a:buChar char="•"/>
            </a:pPr>
            <a:r>
              <a:rPr lang="en-GB" sz="2667" dirty="0">
                <a:latin typeface="Satoshi" pitchFamily="50" charset="0"/>
              </a:rPr>
              <a:t>Available to everyone in education</a:t>
            </a:r>
          </a:p>
          <a:p>
            <a:pPr marL="380990" indent="-380990">
              <a:buFont typeface="Arial" panose="020B0604020202020204" pitchFamily="34" charset="0"/>
              <a:buChar char="•"/>
            </a:pPr>
            <a:endParaRPr lang="en-GB" sz="2667" dirty="0">
              <a:latin typeface="Satoshi" pitchFamily="50" charset="0"/>
            </a:endParaRPr>
          </a:p>
          <a:p>
            <a:pPr marL="380990" lvl="2" indent="-380990">
              <a:buFont typeface="Arial" panose="020B0604020202020204" pitchFamily="34" charset="0"/>
              <a:buChar char="•"/>
            </a:pPr>
            <a:r>
              <a:rPr lang="en-GB" sz="2667" dirty="0">
                <a:latin typeface="Satoshi" pitchFamily="50" charset="0"/>
              </a:rPr>
              <a:t>Financial help with essential costs:</a:t>
            </a:r>
            <a:br>
              <a:rPr lang="en-GB" sz="2667" dirty="0">
                <a:latin typeface="Satoshi" pitchFamily="50" charset="0"/>
              </a:rPr>
            </a:br>
            <a:r>
              <a:rPr lang="en-GB" sz="2667" dirty="0">
                <a:latin typeface="Satoshi" pitchFamily="50" charset="0"/>
              </a:rPr>
              <a:t> </a:t>
            </a:r>
          </a:p>
          <a:p>
            <a:pPr marL="958827" lvl="4" indent="-457189">
              <a:buFont typeface="Arial" panose="020B0604020202020204" pitchFamily="34" charset="0"/>
              <a:buChar char="•"/>
            </a:pPr>
            <a:r>
              <a:rPr lang="en-GB" sz="2667" dirty="0">
                <a:latin typeface="Satoshi" pitchFamily="50" charset="0"/>
              </a:rPr>
              <a:t>food</a:t>
            </a:r>
          </a:p>
          <a:p>
            <a:pPr marL="958827" lvl="4" indent="-457189">
              <a:buFont typeface="Arial" panose="020B0604020202020204" pitchFamily="34" charset="0"/>
              <a:buChar char="•"/>
            </a:pPr>
            <a:r>
              <a:rPr lang="en-GB" sz="2667" dirty="0">
                <a:latin typeface="Satoshi" pitchFamily="50" charset="0"/>
              </a:rPr>
              <a:t>rent/mortgage</a:t>
            </a:r>
          </a:p>
          <a:p>
            <a:pPr marL="958827" lvl="3" indent="-457189">
              <a:buFont typeface="Arial" panose="020B0604020202020204" pitchFamily="34" charset="0"/>
              <a:buChar char="•"/>
            </a:pPr>
            <a:r>
              <a:rPr lang="en-GB" sz="2667" dirty="0">
                <a:latin typeface="Satoshi" pitchFamily="50" charset="0"/>
              </a:rPr>
              <a:t>utility costs</a:t>
            </a:r>
          </a:p>
          <a:p>
            <a:pPr marL="958827" lvl="3" indent="-457189">
              <a:buFont typeface="Arial" panose="020B0604020202020204" pitchFamily="34" charset="0"/>
              <a:buChar char="•"/>
            </a:pPr>
            <a:r>
              <a:rPr lang="en-GB" sz="2667" dirty="0">
                <a:latin typeface="Satoshi" pitchFamily="50" charset="0"/>
              </a:rPr>
              <a:t>essential household items</a:t>
            </a:r>
          </a:p>
          <a:p>
            <a:pPr marL="958827" lvl="3" indent="-457189">
              <a:buFont typeface="Arial" panose="020B0604020202020204" pitchFamily="34" charset="0"/>
              <a:buChar char="•"/>
            </a:pPr>
            <a:r>
              <a:rPr lang="en-GB" sz="2667" dirty="0">
                <a:latin typeface="Satoshi" pitchFamily="50" charset="0"/>
              </a:rPr>
              <a:t>travel to work costs</a:t>
            </a:r>
          </a:p>
          <a:p>
            <a:pPr lvl="2"/>
            <a:endParaRPr lang="en-GB" sz="2667" b="1" dirty="0">
              <a:latin typeface="Satoshi" pitchFamily="50" charset="0"/>
            </a:endParaRPr>
          </a:p>
          <a:p>
            <a:pPr lvl="2"/>
            <a:r>
              <a:rPr lang="en-GB" sz="2667" b="1" dirty="0">
                <a:latin typeface="Satoshi" pitchFamily="50" charset="0"/>
              </a:rPr>
              <a:t>www.educationsupport.org.uk/grants</a:t>
            </a:r>
          </a:p>
        </p:txBody>
      </p:sp>
      <p:pic>
        <p:nvPicPr>
          <p:cNvPr id="4" name="Picture 3"/>
          <p:cNvPicPr>
            <a:picLocks noChangeAspect="1"/>
          </p:cNvPicPr>
          <p:nvPr/>
        </p:nvPicPr>
        <p:blipFill>
          <a:blip r:embed="rId4"/>
          <a:stretch>
            <a:fillRect/>
          </a:stretch>
        </p:blipFill>
        <p:spPr>
          <a:xfrm>
            <a:off x="6531011" y="5090987"/>
            <a:ext cx="1109871" cy="1496740"/>
          </a:xfrm>
          <a:prstGeom prst="rect">
            <a:avLst/>
          </a:prstGeom>
        </p:spPr>
      </p:pic>
      <p:sp>
        <p:nvSpPr>
          <p:cNvPr id="22" name="TextBox 21"/>
          <p:cNvSpPr txBox="1"/>
          <p:nvPr/>
        </p:nvSpPr>
        <p:spPr>
          <a:xfrm>
            <a:off x="310980" y="208973"/>
            <a:ext cx="5838283" cy="748988"/>
          </a:xfrm>
          <a:prstGeom prst="rect">
            <a:avLst/>
          </a:prstGeom>
          <a:noFill/>
        </p:spPr>
        <p:txBody>
          <a:bodyPr wrap="square" rtlCol="0">
            <a:spAutoFit/>
          </a:bodyPr>
          <a:lstStyle/>
          <a:p>
            <a:r>
              <a:rPr lang="en-GB" sz="4267" b="1" dirty="0">
                <a:latin typeface="Satoshi" pitchFamily="50" charset="0"/>
              </a:rPr>
              <a:t>Grants</a:t>
            </a:r>
          </a:p>
        </p:txBody>
      </p:sp>
      <p:pic>
        <p:nvPicPr>
          <p:cNvPr id="7" name="Google Shape;68;p14"/>
          <p:cNvPicPr preferRelativeResize="0"/>
          <p:nvPr/>
        </p:nvPicPr>
        <p:blipFill>
          <a:blip r:embed="rId5">
            <a:alphaModFix/>
          </a:blip>
          <a:stretch>
            <a:fillRect/>
          </a:stretch>
        </p:blipFill>
        <p:spPr>
          <a:xfrm>
            <a:off x="341580" y="6330707"/>
            <a:ext cx="926933" cy="282867"/>
          </a:xfrm>
          <a:prstGeom prst="rect">
            <a:avLst/>
          </a:prstGeom>
          <a:noFill/>
          <a:ln>
            <a:noFill/>
          </a:ln>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704" y="598823"/>
            <a:ext cx="4353800" cy="4376827"/>
          </a:xfrm>
          <a:prstGeom prst="rect">
            <a:avLst/>
          </a:prstGeom>
        </p:spPr>
      </p:pic>
    </p:spTree>
    <p:extLst>
      <p:ext uri="{BB962C8B-B14F-4D97-AF65-F5344CB8AC3E}">
        <p14:creationId xmlns:p14="http://schemas.microsoft.com/office/powerpoint/2010/main" val="402573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2803975" y="1229114"/>
            <a:ext cx="1408708" cy="188332"/>
          </a:xfrm>
          <a:prstGeom prst="rect">
            <a:avLst/>
          </a:prstGeom>
          <a:noFill/>
          <a:ln>
            <a:noFill/>
          </a:ln>
        </p:spPr>
      </p:pic>
      <p:sp>
        <p:nvSpPr>
          <p:cNvPr id="136" name="Google Shape;136;p22"/>
          <p:cNvSpPr txBox="1"/>
          <p:nvPr/>
        </p:nvSpPr>
        <p:spPr>
          <a:xfrm>
            <a:off x="440298" y="1323279"/>
            <a:ext cx="6305797" cy="2516605"/>
          </a:xfrm>
          <a:prstGeom prst="rect">
            <a:avLst/>
          </a:prstGeom>
          <a:noFill/>
          <a:ln>
            <a:noFill/>
          </a:ln>
        </p:spPr>
        <p:txBody>
          <a:bodyPr spcFirstLastPara="1" wrap="square" lIns="121900" tIns="121900" rIns="121900" bIns="121900" anchor="b" anchorCtr="0">
            <a:noAutofit/>
          </a:bodyPr>
          <a:lstStyle/>
          <a:p>
            <a:pPr marL="228594">
              <a:buClr>
                <a:schemeClr val="dk1"/>
              </a:buClr>
              <a:buSzPts val="900"/>
            </a:pPr>
            <a:r>
              <a:rPr lang="en-GB" sz="2667" dirty="0">
                <a:solidFill>
                  <a:schemeClr val="dk1"/>
                </a:solidFill>
                <a:latin typeface="Satoshi" pitchFamily="50" charset="0"/>
                <a:ea typeface="Helvetica Neue"/>
                <a:cs typeface="Helvetica Neue"/>
                <a:sym typeface="Helvetica Neue"/>
              </a:rPr>
              <a:t>Our website has a wealth of free resources, all the latest news as</a:t>
            </a:r>
            <a:br>
              <a:rPr lang="en-GB" sz="2667" dirty="0">
                <a:solidFill>
                  <a:schemeClr val="dk1"/>
                </a:solidFill>
                <a:latin typeface="Satoshi" pitchFamily="50" charset="0"/>
                <a:ea typeface="Helvetica Neue"/>
                <a:cs typeface="Helvetica Neue"/>
                <a:sym typeface="Helvetica Neue"/>
              </a:rPr>
            </a:br>
            <a:r>
              <a:rPr lang="en-GB" sz="2667" dirty="0">
                <a:solidFill>
                  <a:schemeClr val="dk1"/>
                </a:solidFill>
                <a:latin typeface="Satoshi" pitchFamily="50" charset="0"/>
                <a:ea typeface="Helvetica Neue"/>
                <a:cs typeface="Helvetica Neue"/>
                <a:sym typeface="Helvetica Neue"/>
              </a:rPr>
              <a:t>well as wellbeing events you are welcome to join.</a:t>
            </a:r>
            <a:endParaRPr sz="2667" dirty="0">
              <a:solidFill>
                <a:schemeClr val="dk1"/>
              </a:solidFill>
              <a:latin typeface="Satoshi" pitchFamily="50" charset="0"/>
              <a:ea typeface="Helvetica Neue"/>
              <a:cs typeface="Helvetica Neue"/>
              <a:sym typeface="Helvetica Neue"/>
            </a:endParaRPr>
          </a:p>
        </p:txBody>
      </p:sp>
      <p:sp>
        <p:nvSpPr>
          <p:cNvPr id="10" name="Google Shape;136;p22"/>
          <p:cNvSpPr txBox="1"/>
          <p:nvPr/>
        </p:nvSpPr>
        <p:spPr>
          <a:xfrm>
            <a:off x="1550879" y="4410113"/>
            <a:ext cx="2972103" cy="1485460"/>
          </a:xfrm>
          <a:prstGeom prst="rect">
            <a:avLst/>
          </a:prstGeom>
          <a:noFill/>
          <a:ln>
            <a:noFill/>
          </a:ln>
        </p:spPr>
        <p:txBody>
          <a:bodyPr spcFirstLastPara="1" wrap="square" lIns="121900" tIns="121900" rIns="121900" bIns="121900" anchor="b" anchorCtr="0">
            <a:noAutofit/>
          </a:bodyPr>
          <a:lstStyle/>
          <a:p>
            <a:pPr marL="228594">
              <a:buClr>
                <a:schemeClr val="dk1"/>
              </a:buClr>
              <a:buSzPts val="900"/>
            </a:pPr>
            <a:r>
              <a:rPr lang="en-GB" sz="2400" b="1" dirty="0">
                <a:solidFill>
                  <a:schemeClr val="dk1"/>
                </a:solidFill>
                <a:latin typeface="Satoshi" pitchFamily="50" charset="0"/>
                <a:ea typeface="Helvetica Neue"/>
                <a:cs typeface="Helvetica Neue"/>
                <a:sym typeface="Helvetica Neue"/>
              </a:rPr>
              <a:t>Sign up for our newsletter!</a:t>
            </a:r>
            <a:endParaRPr sz="2400" b="1" dirty="0">
              <a:solidFill>
                <a:schemeClr val="dk1"/>
              </a:solidFill>
              <a:latin typeface="Satoshi" pitchFamily="50" charset="0"/>
              <a:ea typeface="Helvetica Neue"/>
              <a:cs typeface="Helvetica Neue"/>
              <a:sym typeface="Helvetica Neue"/>
            </a:endParaRPr>
          </a:p>
        </p:txBody>
      </p:sp>
      <p:pic>
        <p:nvPicPr>
          <p:cNvPr id="16" name="Google Shape;108;p19"/>
          <p:cNvPicPr preferRelativeResize="0"/>
          <p:nvPr/>
        </p:nvPicPr>
        <p:blipFill>
          <a:blip r:embed="rId4">
            <a:alphaModFix/>
          </a:blip>
          <a:stretch>
            <a:fillRect/>
          </a:stretch>
        </p:blipFill>
        <p:spPr>
          <a:xfrm>
            <a:off x="1457374" y="4657476"/>
            <a:ext cx="2755309" cy="1416561"/>
          </a:xfrm>
          <a:prstGeom prst="rect">
            <a:avLst/>
          </a:prstGeom>
          <a:noFill/>
          <a:ln>
            <a:noFill/>
          </a:ln>
        </p:spPr>
      </p:pic>
      <p:sp>
        <p:nvSpPr>
          <p:cNvPr id="17" name="Google Shape;134;p22"/>
          <p:cNvSpPr txBox="1"/>
          <p:nvPr/>
        </p:nvSpPr>
        <p:spPr>
          <a:xfrm>
            <a:off x="690033" y="753051"/>
            <a:ext cx="6705600" cy="976223"/>
          </a:xfrm>
          <a:prstGeom prst="rect">
            <a:avLst/>
          </a:prstGeom>
          <a:noFill/>
          <a:ln>
            <a:noFill/>
          </a:ln>
        </p:spPr>
        <p:txBody>
          <a:bodyPr spcFirstLastPara="1" wrap="square" lIns="121900" tIns="121900" rIns="121900" bIns="121900" anchor="t" anchorCtr="0">
            <a:noAutofit/>
          </a:bodyPr>
          <a:lstStyle/>
          <a:p>
            <a:pPr>
              <a:lnSpc>
                <a:spcPct val="85000"/>
              </a:lnSpc>
            </a:pPr>
            <a:r>
              <a:rPr lang="en" sz="4267" b="1" dirty="0">
                <a:solidFill>
                  <a:schemeClr val="dk1"/>
                </a:solidFill>
                <a:latin typeface="Satoshi" pitchFamily="50" charset="0"/>
                <a:ea typeface="Helvetica Neue"/>
                <a:cs typeface="Helvetica Neue"/>
                <a:sym typeface="Helvetica Neue"/>
              </a:rPr>
              <a:t>T</a:t>
            </a:r>
            <a:r>
              <a:rPr lang="en-GB" sz="4267" b="1" dirty="0">
                <a:solidFill>
                  <a:schemeClr val="dk1"/>
                </a:solidFill>
                <a:latin typeface="Satoshi" pitchFamily="50" charset="0"/>
                <a:ea typeface="Helvetica Neue"/>
                <a:cs typeface="Helvetica Neue"/>
                <a:sym typeface="Helvetica Neue"/>
              </a:rPr>
              <a:t>h</a:t>
            </a:r>
            <a:r>
              <a:rPr lang="en" sz="4267" b="1" dirty="0">
                <a:solidFill>
                  <a:schemeClr val="dk1"/>
                </a:solidFill>
                <a:latin typeface="Satoshi" pitchFamily="50" charset="0"/>
                <a:ea typeface="Helvetica Neue"/>
                <a:cs typeface="Helvetica Neue"/>
                <a:sym typeface="Helvetica Neue"/>
              </a:rPr>
              <a:t>ere’s more…</a:t>
            </a:r>
            <a:endParaRPr sz="4267" b="1" dirty="0">
              <a:solidFill>
                <a:schemeClr val="dk1"/>
              </a:solidFill>
              <a:latin typeface="Satoshi" pitchFamily="50" charset="0"/>
              <a:ea typeface="Helvetica Neue"/>
              <a:cs typeface="Helvetica Neue"/>
              <a:sym typeface="Helvetica Neue"/>
            </a:endParaRPr>
          </a:p>
        </p:txBody>
      </p:sp>
      <p:sp>
        <p:nvSpPr>
          <p:cNvPr id="2" name="Rectangle 1"/>
          <p:cNvSpPr/>
          <p:nvPr/>
        </p:nvSpPr>
        <p:spPr>
          <a:xfrm>
            <a:off x="1189778" y="6152970"/>
            <a:ext cx="4847417" cy="461665"/>
          </a:xfrm>
          <a:prstGeom prst="rect">
            <a:avLst/>
          </a:prstGeom>
        </p:spPr>
        <p:txBody>
          <a:bodyPr wrap="none">
            <a:spAutoFit/>
          </a:bodyPr>
          <a:lstStyle/>
          <a:p>
            <a:r>
              <a:rPr lang="en-GB" sz="2400" dirty="0">
                <a:latin typeface="Satoshi" pitchFamily="50" charset="0"/>
              </a:rPr>
              <a:t>educationsupport.org.uk/subscribe</a:t>
            </a:r>
          </a:p>
        </p:txBody>
      </p:sp>
      <p:pic>
        <p:nvPicPr>
          <p:cNvPr id="9" name="Google Shape;68;p14"/>
          <p:cNvPicPr preferRelativeResize="0"/>
          <p:nvPr/>
        </p:nvPicPr>
        <p:blipFill>
          <a:blip r:embed="rId5">
            <a:alphaModFix/>
          </a:blip>
          <a:stretch>
            <a:fillRect/>
          </a:stretch>
        </p:blipFill>
        <p:spPr>
          <a:xfrm>
            <a:off x="10754291" y="445377"/>
            <a:ext cx="926933" cy="282867"/>
          </a:xfrm>
          <a:prstGeom prst="rect">
            <a:avLst/>
          </a:prstGeom>
          <a:noFill/>
          <a:ln>
            <a:noFill/>
          </a:ln>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96111" y="1323280"/>
            <a:ext cx="4981996" cy="3736497"/>
          </a:xfrm>
          <a:prstGeom prst="rect">
            <a:avLst/>
          </a:prstGeom>
        </p:spPr>
      </p:pic>
    </p:spTree>
    <p:extLst>
      <p:ext uri="{BB962C8B-B14F-4D97-AF65-F5344CB8AC3E}">
        <p14:creationId xmlns:p14="http://schemas.microsoft.com/office/powerpoint/2010/main" val="1496385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7" name="Google Shape;67;p14"/>
          <p:cNvPicPr preferRelativeResize="0"/>
          <p:nvPr/>
        </p:nvPicPr>
        <p:blipFill rotWithShape="1">
          <a:blip r:embed="rId3">
            <a:alphaModFix/>
          </a:blip>
          <a:srcRect l="32331" t="1286" r="28643" b="1276"/>
          <a:stretch/>
        </p:blipFill>
        <p:spPr>
          <a:xfrm>
            <a:off x="7115049" y="167708"/>
            <a:ext cx="4590000" cy="6446400"/>
          </a:xfrm>
          <a:prstGeom prst="roundRect">
            <a:avLst>
              <a:gd name="adj" fmla="val 8068"/>
            </a:avLst>
          </a:prstGeom>
          <a:noFill/>
          <a:ln>
            <a:noFill/>
          </a:ln>
        </p:spPr>
      </p:pic>
      <p:pic>
        <p:nvPicPr>
          <p:cNvPr id="68" name="Google Shape;68;p14"/>
          <p:cNvPicPr preferRelativeResize="0"/>
          <p:nvPr/>
        </p:nvPicPr>
        <p:blipFill>
          <a:blip r:embed="rId4">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298495" y="1791963"/>
            <a:ext cx="6908825" cy="2496400"/>
          </a:xfrm>
          <a:prstGeom prst="rect">
            <a:avLst/>
          </a:prstGeom>
          <a:noFill/>
          <a:ln>
            <a:noFill/>
          </a:ln>
        </p:spPr>
        <p:txBody>
          <a:bodyPr spcFirstLastPara="1" wrap="square" lIns="121900" tIns="0" rIns="121900" bIns="0" anchor="t" anchorCtr="0">
            <a:noAutofit/>
          </a:bodyPr>
          <a:lstStyle/>
          <a:p>
            <a:pPr algn="ctr">
              <a:lnSpc>
                <a:spcPct val="75000"/>
              </a:lnSpc>
            </a:pPr>
            <a:r>
              <a:rPr lang="en-GB" sz="4267" b="1" dirty="0">
                <a:solidFill>
                  <a:schemeClr val="dk1"/>
                </a:solidFill>
                <a:latin typeface="Satoshi" pitchFamily="50" charset="0"/>
                <a:ea typeface="Helvetica Neue"/>
                <a:cs typeface="Helvetica Neue"/>
                <a:sym typeface="Helvetica Neue"/>
              </a:rPr>
              <a:t>Congratulations!</a:t>
            </a:r>
            <a:endParaRPr sz="4267" b="1" dirty="0">
              <a:solidFill>
                <a:schemeClr val="dk1"/>
              </a:solidFill>
              <a:latin typeface="Satoshi" pitchFamily="50" charset="0"/>
              <a:ea typeface="Helvetica Neue"/>
              <a:cs typeface="Helvetica Neue"/>
              <a:sym typeface="Helvetica Neue"/>
            </a:endParaRPr>
          </a:p>
        </p:txBody>
      </p:sp>
      <p:sp>
        <p:nvSpPr>
          <p:cNvPr id="7" name="Google Shape;70;p14"/>
          <p:cNvSpPr txBox="1"/>
          <p:nvPr/>
        </p:nvSpPr>
        <p:spPr>
          <a:xfrm>
            <a:off x="351712" y="5889512"/>
            <a:ext cx="6908825" cy="2496400"/>
          </a:xfrm>
          <a:prstGeom prst="rect">
            <a:avLst/>
          </a:prstGeom>
          <a:noFill/>
          <a:ln>
            <a:noFill/>
          </a:ln>
        </p:spPr>
        <p:txBody>
          <a:bodyPr spcFirstLastPara="1" wrap="square" lIns="121900" tIns="0" rIns="121900" bIns="0" anchor="t" anchorCtr="0">
            <a:noAutofit/>
          </a:bodyPr>
          <a:lstStyle/>
          <a:p>
            <a:pPr lvl="0">
              <a:lnSpc>
                <a:spcPct val="75000"/>
              </a:lnSpc>
            </a:pPr>
            <a:r>
              <a:rPr lang="en-GB" sz="2400" b="1" dirty="0">
                <a:solidFill>
                  <a:schemeClr val="dk1"/>
                </a:solidFill>
                <a:latin typeface="Satoshi" pitchFamily="50" charset="0"/>
                <a:ea typeface="Helvetica Neue"/>
                <a:cs typeface="Helvetica Neue"/>
                <a:sym typeface="Helvetica Neue"/>
              </a:rPr>
              <a:t>   educationsupport.org.uk</a:t>
            </a:r>
            <a:br>
              <a:rPr lang="en-GB" sz="2400" b="1" dirty="0">
                <a:solidFill>
                  <a:schemeClr val="dk1"/>
                </a:solidFill>
                <a:latin typeface="Satoshi" pitchFamily="50" charset="0"/>
                <a:ea typeface="Helvetica Neue"/>
                <a:cs typeface="Helvetica Neue"/>
                <a:sym typeface="Helvetica Neue"/>
              </a:rPr>
            </a:b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t>
            </a:r>
            <a:r>
              <a:rPr lang="en-GB" sz="2400" b="1" dirty="0" err="1">
                <a:solidFill>
                  <a:schemeClr val="dk1"/>
                </a:solidFill>
                <a:latin typeface="Satoshi" pitchFamily="50" charset="0"/>
                <a:ea typeface="Helvetica Neue"/>
                <a:cs typeface="Helvetica Neue"/>
                <a:sym typeface="Helvetica Neue"/>
              </a:rPr>
              <a:t>edsupportuk</a:t>
            </a:r>
            <a:endParaRPr sz="2400" b="1"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5"/>
          <a:stretch>
            <a:fillRect/>
          </a:stretch>
        </p:blipFill>
        <p:spPr>
          <a:xfrm>
            <a:off x="2108648" y="3876140"/>
            <a:ext cx="2094539" cy="1360989"/>
          </a:xfrm>
          <a:prstGeom prst="rect">
            <a:avLst/>
          </a:prstGeom>
        </p:spPr>
      </p:pic>
      <p:pic>
        <p:nvPicPr>
          <p:cNvPr id="1028" name="Picture 4" descr="Web Icon Logo PNG Vector (EPS) Free Downloa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1078" y="5772714"/>
            <a:ext cx="421268" cy="4212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cial media - Free social media icon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889" y="6310781"/>
            <a:ext cx="418457" cy="41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284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5" name="Google Shape;99;p18"/>
          <p:cNvPicPr preferRelativeResize="0"/>
          <p:nvPr/>
        </p:nvPicPr>
        <p:blipFill>
          <a:blip r:embed="rId3">
            <a:alphaModFix/>
          </a:blip>
          <a:stretch>
            <a:fillRect/>
          </a:stretch>
        </p:blipFill>
        <p:spPr>
          <a:xfrm>
            <a:off x="1438988" y="1084344"/>
            <a:ext cx="2467697" cy="469861"/>
          </a:xfrm>
          <a:prstGeom prst="rect">
            <a:avLst/>
          </a:prstGeom>
          <a:noFill/>
          <a:ln>
            <a:noFill/>
          </a:ln>
        </p:spPr>
      </p:pic>
      <p:sp>
        <p:nvSpPr>
          <p:cNvPr id="3" name="Rectangle 2"/>
          <p:cNvSpPr/>
          <p:nvPr/>
        </p:nvSpPr>
        <p:spPr>
          <a:xfrm>
            <a:off x="9780387" y="4114339"/>
            <a:ext cx="184730" cy="275460"/>
          </a:xfrm>
          <a:prstGeom prst="rect">
            <a:avLst/>
          </a:prstGeom>
        </p:spPr>
        <p:txBody>
          <a:bodyPr wrap="none">
            <a:spAutoFit/>
          </a:bodyPr>
          <a:lstStyle/>
          <a:p>
            <a:pPr algn="ctr">
              <a:lnSpc>
                <a:spcPct val="85000"/>
              </a:lnSpc>
            </a:pPr>
            <a:endParaRPr lang="en-GB" sz="1400" dirty="0">
              <a:solidFill>
                <a:schemeClr val="dk1"/>
              </a:solidFill>
              <a:latin typeface="Satoshi" pitchFamily="50" charset="0"/>
              <a:ea typeface="Helvetica Neue"/>
              <a:cs typeface="Helvetica Neue"/>
              <a:sym typeface="Helvetica Neue"/>
            </a:endParaRPr>
          </a:p>
        </p:txBody>
      </p:sp>
      <p:pic>
        <p:nvPicPr>
          <p:cNvPr id="39" name="Google Shape;68;p14"/>
          <p:cNvPicPr preferRelativeResize="0"/>
          <p:nvPr/>
        </p:nvPicPr>
        <p:blipFill>
          <a:blip r:embed="rId4">
            <a:alphaModFix/>
          </a:blip>
          <a:stretch>
            <a:fillRect/>
          </a:stretch>
        </p:blipFill>
        <p:spPr>
          <a:xfrm>
            <a:off x="3557078" y="6316329"/>
            <a:ext cx="926933" cy="282867"/>
          </a:xfrm>
          <a:prstGeom prst="rect">
            <a:avLst/>
          </a:prstGeom>
          <a:noFill/>
          <a:ln>
            <a:noFill/>
          </a:ln>
        </p:spPr>
      </p:pic>
      <p:sp>
        <p:nvSpPr>
          <p:cNvPr id="23" name="Google Shape;179;p28"/>
          <p:cNvSpPr txBox="1"/>
          <p:nvPr/>
        </p:nvSpPr>
        <p:spPr>
          <a:xfrm>
            <a:off x="440298" y="586811"/>
            <a:ext cx="6804716" cy="1678760"/>
          </a:xfrm>
          <a:prstGeom prst="rect">
            <a:avLst/>
          </a:prstGeom>
          <a:noFill/>
          <a:ln>
            <a:noFill/>
          </a:ln>
        </p:spPr>
        <p:txBody>
          <a:bodyPr spcFirstLastPara="1" wrap="square" lIns="121900" tIns="121900" rIns="121900" bIns="121900" anchor="t" anchorCtr="0">
            <a:noAutofit/>
          </a:bodyPr>
          <a:lstStyle/>
          <a:p>
            <a:r>
              <a:rPr lang="en-GB" sz="4267" b="1" dirty="0">
                <a:latin typeface="Satoshi" pitchFamily="50" charset="0"/>
              </a:rPr>
              <a:t>Get Involved</a:t>
            </a:r>
          </a:p>
        </p:txBody>
      </p:sp>
      <p:sp>
        <p:nvSpPr>
          <p:cNvPr id="24" name="Google Shape;136;p22"/>
          <p:cNvSpPr txBox="1"/>
          <p:nvPr/>
        </p:nvSpPr>
        <p:spPr>
          <a:xfrm>
            <a:off x="440297" y="2856036"/>
            <a:ext cx="5813019" cy="2516605"/>
          </a:xfrm>
          <a:prstGeom prst="rect">
            <a:avLst/>
          </a:prstGeom>
          <a:noFill/>
          <a:ln>
            <a:noFill/>
          </a:ln>
        </p:spPr>
        <p:txBody>
          <a:bodyPr spcFirstLastPara="1" wrap="square" lIns="121900" tIns="121900" rIns="121900" bIns="121900" anchor="b" anchorCtr="0">
            <a:noAutofit/>
          </a:bodyPr>
          <a:lstStyle/>
          <a:p>
            <a:pPr lvl="0"/>
            <a:r>
              <a:rPr lang="en-GB" sz="2667" dirty="0">
                <a:latin typeface="Satoshi" pitchFamily="50" charset="0"/>
              </a:rPr>
              <a:t>As a charity, our services are funded </a:t>
            </a:r>
            <a:br>
              <a:rPr lang="en-GB" sz="2667" dirty="0">
                <a:latin typeface="Satoshi" pitchFamily="50" charset="0"/>
              </a:rPr>
            </a:br>
            <a:r>
              <a:rPr lang="en-GB" sz="2667" dirty="0">
                <a:latin typeface="Satoshi" pitchFamily="50" charset="0"/>
              </a:rPr>
              <a:t>by the generous support of our donors.</a:t>
            </a:r>
          </a:p>
          <a:p>
            <a:pPr lvl="0"/>
            <a:endParaRPr lang="en-GB" sz="2667" dirty="0">
              <a:latin typeface="Satoshi" pitchFamily="50" charset="0"/>
            </a:endParaRPr>
          </a:p>
          <a:p>
            <a:pPr lvl="0"/>
            <a:r>
              <a:rPr lang="en-GB" sz="2667" dirty="0">
                <a:latin typeface="Satoshi" pitchFamily="50" charset="0"/>
              </a:rPr>
              <a:t>Help us be there for teachers and </a:t>
            </a:r>
            <a:br>
              <a:rPr lang="en-GB" sz="2667" dirty="0">
                <a:latin typeface="Satoshi" pitchFamily="50" charset="0"/>
              </a:rPr>
            </a:br>
            <a:r>
              <a:rPr lang="en-GB" sz="2667" dirty="0">
                <a:latin typeface="Satoshi" pitchFamily="50" charset="0"/>
              </a:rPr>
              <a:t>education staff whenever they need support. </a:t>
            </a:r>
          </a:p>
          <a:p>
            <a:pPr lvl="0"/>
            <a:endParaRPr lang="en-GB" sz="2667" dirty="0">
              <a:latin typeface="Satoshi" pitchFamily="50" charset="0"/>
            </a:endParaRPr>
          </a:p>
          <a:p>
            <a:pPr lvl="0"/>
            <a:r>
              <a:rPr lang="en-GB" sz="2667" b="1" dirty="0">
                <a:latin typeface="Satoshi" pitchFamily="50" charset="0"/>
              </a:rPr>
              <a:t>educationsupport.org/donate</a:t>
            </a:r>
          </a:p>
        </p:txBody>
      </p:sp>
      <p:pic>
        <p:nvPicPr>
          <p:cNvPr id="30" name="Google Shape;175;p28"/>
          <p:cNvPicPr preferRelativeResize="0"/>
          <p:nvPr/>
        </p:nvPicPr>
        <p:blipFill rotWithShape="1">
          <a:blip r:embed="rId5">
            <a:alphaModFix/>
          </a:blip>
          <a:srcRect l="29637" t="484" r="30761" b="642"/>
          <a:stretch/>
        </p:blipFill>
        <p:spPr>
          <a:xfrm>
            <a:off x="7352617" y="167173"/>
            <a:ext cx="4590000" cy="6446400"/>
          </a:xfrm>
          <a:prstGeom prst="roundRect">
            <a:avLst>
              <a:gd name="adj" fmla="val 8068"/>
            </a:avLst>
          </a:prstGeom>
          <a:noFill/>
          <a:ln>
            <a:noFill/>
          </a:ln>
        </p:spPr>
      </p:pic>
    </p:spTree>
    <p:extLst>
      <p:ext uri="{BB962C8B-B14F-4D97-AF65-F5344CB8AC3E}">
        <p14:creationId xmlns:p14="http://schemas.microsoft.com/office/powerpoint/2010/main" val="2865401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7" name="Google Shape;67;p14"/>
          <p:cNvPicPr preferRelativeResize="0"/>
          <p:nvPr/>
        </p:nvPicPr>
        <p:blipFill rotWithShape="1">
          <a:blip r:embed="rId3">
            <a:alphaModFix/>
          </a:blip>
          <a:srcRect l="32331" t="1286" r="28643" b="1276"/>
          <a:stretch/>
        </p:blipFill>
        <p:spPr>
          <a:xfrm>
            <a:off x="7115049" y="167708"/>
            <a:ext cx="4590000" cy="6446400"/>
          </a:xfrm>
          <a:prstGeom prst="roundRect">
            <a:avLst>
              <a:gd name="adj" fmla="val 8068"/>
            </a:avLst>
          </a:prstGeom>
          <a:noFill/>
          <a:ln>
            <a:noFill/>
          </a:ln>
        </p:spPr>
      </p:pic>
      <p:pic>
        <p:nvPicPr>
          <p:cNvPr id="68" name="Google Shape;68;p14"/>
          <p:cNvPicPr preferRelativeResize="0"/>
          <p:nvPr/>
        </p:nvPicPr>
        <p:blipFill>
          <a:blip r:embed="rId4">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298495" y="1791963"/>
            <a:ext cx="6908825" cy="2496400"/>
          </a:xfrm>
          <a:prstGeom prst="rect">
            <a:avLst/>
          </a:prstGeom>
          <a:noFill/>
          <a:ln>
            <a:noFill/>
          </a:ln>
        </p:spPr>
        <p:txBody>
          <a:bodyPr spcFirstLastPara="1" wrap="square" lIns="121900" tIns="0" rIns="121900" bIns="0" anchor="t" anchorCtr="0">
            <a:noAutofit/>
          </a:bodyPr>
          <a:lstStyle/>
          <a:p>
            <a:pPr algn="ctr">
              <a:lnSpc>
                <a:spcPct val="75000"/>
              </a:lnSpc>
            </a:pPr>
            <a:endParaRPr lang="en-GB" sz="4267" b="1" dirty="0">
              <a:solidFill>
                <a:schemeClr val="dk1"/>
              </a:solidFill>
              <a:latin typeface="Satoshi" pitchFamily="50" charset="0"/>
              <a:ea typeface="Helvetica Neue"/>
              <a:cs typeface="Helvetica Neue"/>
              <a:sym typeface="Helvetica Neue"/>
            </a:endParaRPr>
          </a:p>
          <a:p>
            <a:pPr algn="ctr">
              <a:lnSpc>
                <a:spcPct val="75000"/>
              </a:lnSpc>
            </a:pPr>
            <a:endParaRPr lang="en-GB" sz="4267" b="1" dirty="0">
              <a:solidFill>
                <a:schemeClr val="dk1"/>
              </a:solidFill>
              <a:latin typeface="Satoshi" pitchFamily="50" charset="0"/>
              <a:ea typeface="Helvetica Neue"/>
              <a:cs typeface="Helvetica Neue"/>
              <a:sym typeface="Helvetica Neue"/>
            </a:endParaRPr>
          </a:p>
          <a:p>
            <a:pPr algn="ctr">
              <a:lnSpc>
                <a:spcPct val="75000"/>
              </a:lnSpc>
            </a:pPr>
            <a:r>
              <a:rPr lang="en-GB" sz="6000" b="1" dirty="0">
                <a:solidFill>
                  <a:schemeClr val="dk1"/>
                </a:solidFill>
                <a:latin typeface="Satoshi" pitchFamily="50" charset="0"/>
                <a:ea typeface="Helvetica Neue"/>
                <a:cs typeface="Helvetica Neue"/>
                <a:sym typeface="Helvetica Neue"/>
              </a:rPr>
              <a:t>Thank you</a:t>
            </a:r>
          </a:p>
        </p:txBody>
      </p:sp>
      <p:sp>
        <p:nvSpPr>
          <p:cNvPr id="7" name="Google Shape;70;p14"/>
          <p:cNvSpPr txBox="1"/>
          <p:nvPr/>
        </p:nvSpPr>
        <p:spPr>
          <a:xfrm>
            <a:off x="351712" y="5889512"/>
            <a:ext cx="6908825" cy="2496400"/>
          </a:xfrm>
          <a:prstGeom prst="rect">
            <a:avLst/>
          </a:prstGeom>
          <a:noFill/>
          <a:ln>
            <a:noFill/>
          </a:ln>
        </p:spPr>
        <p:txBody>
          <a:bodyPr spcFirstLastPara="1" wrap="square" lIns="121900" tIns="0" rIns="121900" bIns="0" anchor="t" anchorCtr="0">
            <a:noAutofit/>
          </a:bodyPr>
          <a:lstStyle/>
          <a:p>
            <a:pPr lvl="0">
              <a:lnSpc>
                <a:spcPct val="75000"/>
              </a:lnSpc>
            </a:pPr>
            <a:r>
              <a:rPr lang="en-GB" sz="2400" b="1" dirty="0">
                <a:solidFill>
                  <a:schemeClr val="dk1"/>
                </a:solidFill>
                <a:latin typeface="Satoshi" pitchFamily="50" charset="0"/>
                <a:ea typeface="Helvetica Neue"/>
                <a:cs typeface="Helvetica Neue"/>
                <a:sym typeface="Helvetica Neue"/>
              </a:rPr>
              <a:t>   educationsupport.org.uk</a:t>
            </a:r>
            <a:br>
              <a:rPr lang="en-GB" sz="2400" b="1" dirty="0">
                <a:solidFill>
                  <a:schemeClr val="dk1"/>
                </a:solidFill>
                <a:latin typeface="Satoshi" pitchFamily="50" charset="0"/>
                <a:ea typeface="Helvetica Neue"/>
                <a:cs typeface="Helvetica Neue"/>
                <a:sym typeface="Helvetica Neue"/>
              </a:rPr>
            </a:b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t>
            </a:r>
            <a:r>
              <a:rPr lang="en-GB" sz="2400" b="1" dirty="0" err="1">
                <a:solidFill>
                  <a:schemeClr val="dk1"/>
                </a:solidFill>
                <a:latin typeface="Satoshi" pitchFamily="50" charset="0"/>
                <a:ea typeface="Helvetica Neue"/>
                <a:cs typeface="Helvetica Neue"/>
                <a:sym typeface="Helvetica Neue"/>
              </a:rPr>
              <a:t>edsupportuk</a:t>
            </a:r>
            <a:endParaRPr sz="2400" b="1"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5"/>
          <a:stretch>
            <a:fillRect/>
          </a:stretch>
        </p:blipFill>
        <p:spPr>
          <a:xfrm>
            <a:off x="2108648" y="3876140"/>
            <a:ext cx="2094539" cy="1360989"/>
          </a:xfrm>
          <a:prstGeom prst="rect">
            <a:avLst/>
          </a:prstGeom>
        </p:spPr>
      </p:pic>
      <p:pic>
        <p:nvPicPr>
          <p:cNvPr id="1028" name="Picture 4" descr="Web Icon Logo PNG Vector (EPS) Free Downloa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1078" y="5772714"/>
            <a:ext cx="421268" cy="4212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cial media - Free social media icon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889" y="6310781"/>
            <a:ext cx="418457" cy="41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880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257793" y="51296"/>
            <a:ext cx="1291617" cy="656304"/>
          </a:xfrm>
          <a:prstGeom prst="rect">
            <a:avLst/>
          </a:prstGeom>
        </p:spPr>
      </p:pic>
      <p:pic>
        <p:nvPicPr>
          <p:cNvPr id="8" name="Picture 7"/>
          <p:cNvPicPr>
            <a:picLocks noChangeAspect="1"/>
          </p:cNvPicPr>
          <p:nvPr/>
        </p:nvPicPr>
        <p:blipFill>
          <a:blip r:embed="rId3"/>
          <a:stretch>
            <a:fillRect/>
          </a:stretch>
        </p:blipFill>
        <p:spPr>
          <a:xfrm>
            <a:off x="396993" y="162560"/>
            <a:ext cx="1291617" cy="687280"/>
          </a:xfrm>
          <a:prstGeom prst="rect">
            <a:avLst/>
          </a:prstGeom>
        </p:spPr>
      </p:pic>
      <p:pic>
        <p:nvPicPr>
          <p:cNvPr id="6" name="Picture 5"/>
          <p:cNvPicPr>
            <a:picLocks noChangeAspect="1"/>
          </p:cNvPicPr>
          <p:nvPr/>
        </p:nvPicPr>
        <p:blipFill>
          <a:blip r:embed="rId4"/>
          <a:stretch>
            <a:fillRect/>
          </a:stretch>
        </p:blipFill>
        <p:spPr>
          <a:xfrm>
            <a:off x="6660639" y="0"/>
            <a:ext cx="5563052" cy="6858000"/>
          </a:xfrm>
          <a:prstGeom prst="rect">
            <a:avLst/>
          </a:prstGeom>
        </p:spPr>
      </p:pic>
      <p:sp>
        <p:nvSpPr>
          <p:cNvPr id="7" name="Google Shape;134;p22"/>
          <p:cNvSpPr txBox="1"/>
          <p:nvPr/>
        </p:nvSpPr>
        <p:spPr>
          <a:xfrm>
            <a:off x="396992" y="1191261"/>
            <a:ext cx="7061200" cy="2185200"/>
          </a:xfrm>
          <a:prstGeom prst="rect">
            <a:avLst/>
          </a:prstGeom>
          <a:noFill/>
          <a:ln>
            <a:noFill/>
          </a:ln>
        </p:spPr>
        <p:txBody>
          <a:bodyPr spcFirstLastPara="1" wrap="square" lIns="121900" tIns="121900" rIns="121900" bIns="121900" anchor="t" anchorCtr="0">
            <a:noAutofit/>
          </a:bodyPr>
          <a:lstStyle/>
          <a:p>
            <a:pPr defTabSz="1219170">
              <a:lnSpc>
                <a:spcPct val="85000"/>
              </a:lnSpc>
              <a:buClr>
                <a:srgbClr val="000000"/>
              </a:buClr>
              <a:defRPr/>
            </a:pPr>
            <a:r>
              <a:rPr lang="en" sz="5067" kern="0" dirty="0">
                <a:solidFill>
                  <a:srgbClr val="000000"/>
                </a:solidFill>
                <a:latin typeface="Satoshi" pitchFamily="50" charset="0"/>
                <a:ea typeface="Helvetica Neue"/>
                <a:cs typeface="Helvetica Neue"/>
                <a:sym typeface="Helvetica Neue"/>
              </a:rPr>
              <a:t>“Caring for myself is not self-indulgence,</a:t>
            </a:r>
            <a:r>
              <a:rPr lang="en-GB" sz="5067" kern="0" dirty="0">
                <a:solidFill>
                  <a:srgbClr val="000000"/>
                </a:solidFill>
                <a:latin typeface="Satoshi" pitchFamily="50" charset="0"/>
                <a:ea typeface="Helvetica Neue"/>
                <a:cs typeface="Helvetica Neue"/>
                <a:sym typeface="Helvetica Neue"/>
              </a:rPr>
              <a:t> it is self-preservation……..”</a:t>
            </a:r>
          </a:p>
          <a:p>
            <a:pPr defTabSz="1219170">
              <a:lnSpc>
                <a:spcPct val="85000"/>
              </a:lnSpc>
              <a:buClr>
                <a:srgbClr val="000000"/>
              </a:buClr>
              <a:defRPr/>
            </a:pPr>
            <a:endParaRPr sz="5067" kern="0" dirty="0">
              <a:solidFill>
                <a:srgbClr val="000000"/>
              </a:solidFill>
              <a:latin typeface="Satoshi" pitchFamily="50" charset="0"/>
              <a:ea typeface="Helvetica Neue"/>
              <a:cs typeface="Helvetica Neue"/>
              <a:sym typeface="Helvetica Neue"/>
            </a:endParaRPr>
          </a:p>
        </p:txBody>
      </p:sp>
      <p:sp>
        <p:nvSpPr>
          <p:cNvPr id="10" name="Google Shape;134;p22"/>
          <p:cNvSpPr txBox="1"/>
          <p:nvPr/>
        </p:nvSpPr>
        <p:spPr>
          <a:xfrm>
            <a:off x="1409700" y="3112560"/>
            <a:ext cx="6705600" cy="2185200"/>
          </a:xfrm>
          <a:prstGeom prst="rect">
            <a:avLst/>
          </a:prstGeom>
          <a:noFill/>
          <a:ln>
            <a:noFill/>
          </a:ln>
        </p:spPr>
        <p:txBody>
          <a:bodyPr spcFirstLastPara="1" wrap="square" lIns="121900" tIns="121900" rIns="121900" bIns="121900" anchor="t" anchorCtr="0">
            <a:noAutofit/>
          </a:bodyPr>
          <a:lstStyle/>
          <a:p>
            <a:pPr defTabSz="1219170">
              <a:lnSpc>
                <a:spcPct val="85000"/>
              </a:lnSpc>
              <a:buClr>
                <a:srgbClr val="000000"/>
              </a:buClr>
              <a:defRPr/>
            </a:pPr>
            <a:endParaRPr lang="en-GB" sz="5067" kern="0" dirty="0">
              <a:solidFill>
                <a:srgbClr val="000000"/>
              </a:solidFill>
              <a:latin typeface="Satoshi" pitchFamily="50" charset="0"/>
              <a:ea typeface="Helvetica Neue"/>
              <a:cs typeface="Helvetica Neue"/>
              <a:sym typeface="Helvetica Neue"/>
            </a:endParaRPr>
          </a:p>
          <a:p>
            <a:pPr defTabSz="1219170">
              <a:lnSpc>
                <a:spcPct val="85000"/>
              </a:lnSpc>
              <a:buClr>
                <a:srgbClr val="000000"/>
              </a:buClr>
              <a:defRPr/>
            </a:pPr>
            <a:r>
              <a:rPr lang="en-GB" sz="5067" kern="0" dirty="0">
                <a:solidFill>
                  <a:srgbClr val="000000"/>
                </a:solidFill>
                <a:latin typeface="Satoshi" pitchFamily="50" charset="0"/>
                <a:ea typeface="Helvetica Neue"/>
                <a:cs typeface="Helvetica Neue"/>
                <a:sym typeface="Helvetica Neue"/>
              </a:rPr>
              <a:t>	- Audre Lorde</a:t>
            </a:r>
            <a:endParaRPr sz="5067" kern="0" dirty="0">
              <a:solidFill>
                <a:srgbClr val="000000"/>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1374532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5" name="Google Shape;99;p18"/>
          <p:cNvPicPr preferRelativeResize="0"/>
          <p:nvPr/>
        </p:nvPicPr>
        <p:blipFill>
          <a:blip r:embed="rId3">
            <a:alphaModFix/>
          </a:blip>
          <a:stretch>
            <a:fillRect/>
          </a:stretch>
        </p:blipFill>
        <p:spPr>
          <a:xfrm>
            <a:off x="1438988" y="1084344"/>
            <a:ext cx="2467697" cy="469861"/>
          </a:xfrm>
          <a:prstGeom prst="rect">
            <a:avLst/>
          </a:prstGeom>
          <a:noFill/>
          <a:ln>
            <a:noFill/>
          </a:ln>
        </p:spPr>
      </p:pic>
      <p:sp>
        <p:nvSpPr>
          <p:cNvPr id="3" name="Rectangle 2"/>
          <p:cNvSpPr/>
          <p:nvPr/>
        </p:nvSpPr>
        <p:spPr>
          <a:xfrm>
            <a:off x="9780387" y="4114339"/>
            <a:ext cx="184730" cy="275460"/>
          </a:xfrm>
          <a:prstGeom prst="rect">
            <a:avLst/>
          </a:prstGeom>
        </p:spPr>
        <p:txBody>
          <a:bodyPr wrap="none">
            <a:spAutoFit/>
          </a:bodyPr>
          <a:lstStyle/>
          <a:p>
            <a:pPr algn="ctr">
              <a:lnSpc>
                <a:spcPct val="85000"/>
              </a:lnSpc>
            </a:pPr>
            <a:endParaRPr lang="en-GB" sz="1400" dirty="0">
              <a:solidFill>
                <a:schemeClr val="dk1"/>
              </a:solidFill>
              <a:latin typeface="Satoshi" pitchFamily="50" charset="0"/>
              <a:ea typeface="Helvetica Neue"/>
              <a:cs typeface="Helvetica Neue"/>
              <a:sym typeface="Helvetica Neue"/>
            </a:endParaRPr>
          </a:p>
        </p:txBody>
      </p:sp>
      <p:pic>
        <p:nvPicPr>
          <p:cNvPr id="39" name="Google Shape;68;p14"/>
          <p:cNvPicPr preferRelativeResize="0"/>
          <p:nvPr/>
        </p:nvPicPr>
        <p:blipFill>
          <a:blip r:embed="rId4">
            <a:alphaModFix/>
          </a:blip>
          <a:stretch>
            <a:fillRect/>
          </a:stretch>
        </p:blipFill>
        <p:spPr>
          <a:xfrm>
            <a:off x="3557078" y="6316329"/>
            <a:ext cx="926933" cy="282867"/>
          </a:xfrm>
          <a:prstGeom prst="rect">
            <a:avLst/>
          </a:prstGeom>
          <a:noFill/>
          <a:ln>
            <a:noFill/>
          </a:ln>
        </p:spPr>
      </p:pic>
      <p:sp>
        <p:nvSpPr>
          <p:cNvPr id="23" name="Google Shape;179;p28"/>
          <p:cNvSpPr txBox="1"/>
          <p:nvPr/>
        </p:nvSpPr>
        <p:spPr>
          <a:xfrm>
            <a:off x="440297" y="586811"/>
            <a:ext cx="7704897" cy="1678760"/>
          </a:xfrm>
          <a:prstGeom prst="rect">
            <a:avLst/>
          </a:prstGeom>
          <a:noFill/>
          <a:ln>
            <a:noFill/>
          </a:ln>
        </p:spPr>
        <p:txBody>
          <a:bodyPr spcFirstLastPara="1" wrap="square" lIns="121900" tIns="121900" rIns="121900" bIns="121900" anchor="t" anchorCtr="0">
            <a:noAutofit/>
          </a:bodyPr>
          <a:lstStyle/>
          <a:p>
            <a:r>
              <a:rPr lang="en-GB" sz="4267" b="1" dirty="0">
                <a:latin typeface="Satoshi" pitchFamily="50" charset="0"/>
              </a:rPr>
              <a:t>What do we mean by wellbeing</a:t>
            </a:r>
          </a:p>
        </p:txBody>
      </p:sp>
      <p:sp>
        <p:nvSpPr>
          <p:cNvPr id="24" name="Google Shape;136;p22"/>
          <p:cNvSpPr txBox="1"/>
          <p:nvPr/>
        </p:nvSpPr>
        <p:spPr>
          <a:xfrm>
            <a:off x="440297" y="3181269"/>
            <a:ext cx="6565414" cy="2516605"/>
          </a:xfrm>
          <a:prstGeom prst="rect">
            <a:avLst/>
          </a:prstGeom>
          <a:noFill/>
          <a:ln>
            <a:noFill/>
          </a:ln>
        </p:spPr>
        <p:txBody>
          <a:bodyPr spcFirstLastPara="1" wrap="square" lIns="121900" tIns="121900" rIns="121900" bIns="121900" anchor="b" anchorCtr="0">
            <a:noAutofit/>
          </a:bodyPr>
          <a:lstStyle/>
          <a:p>
            <a:pPr lvl="0"/>
            <a:r>
              <a:rPr lang="en-GB" sz="2667" dirty="0">
                <a:latin typeface="Satoshi" pitchFamily="50" charset="0"/>
              </a:rPr>
              <a:t>“Wellbeing: A state of complete physical, mental and social wellbeing and not merely the absence of disease or infirmity.​”</a:t>
            </a:r>
          </a:p>
          <a:p>
            <a:pPr lvl="0"/>
            <a:endParaRPr lang="en-GB" sz="2667" dirty="0">
              <a:latin typeface="Satoshi" pitchFamily="50" charset="0"/>
            </a:endParaRPr>
          </a:p>
          <a:p>
            <a:pPr lvl="0"/>
            <a:endParaRPr lang="en-GB" sz="2667" dirty="0">
              <a:latin typeface="Satoshi" pitchFamily="50" charset="0"/>
            </a:endParaRPr>
          </a:p>
          <a:p>
            <a:pPr lvl="0"/>
            <a:r>
              <a:rPr lang="en-GB" sz="2667" dirty="0">
                <a:latin typeface="Satoshi" pitchFamily="50" charset="0"/>
              </a:rPr>
              <a:t>World Health Organisation, 2012</a:t>
            </a:r>
          </a:p>
          <a:p>
            <a:pPr lvl="0"/>
            <a:endParaRPr lang="en-GB" sz="2667" dirty="0">
              <a:latin typeface="Satoshi" pitchFamily="50" charset="0"/>
            </a:endParaRPr>
          </a:p>
        </p:txBody>
      </p:sp>
      <p:pic>
        <p:nvPicPr>
          <p:cNvPr id="30" name="Google Shape;175;p28"/>
          <p:cNvPicPr preferRelativeResize="0"/>
          <p:nvPr/>
        </p:nvPicPr>
        <p:blipFill rotWithShape="1">
          <a:blip r:embed="rId5">
            <a:alphaModFix/>
          </a:blip>
          <a:srcRect l="29637" t="484" r="30761" b="642"/>
          <a:stretch/>
        </p:blipFill>
        <p:spPr>
          <a:xfrm>
            <a:off x="7352617" y="167173"/>
            <a:ext cx="4590000" cy="6446400"/>
          </a:xfrm>
          <a:prstGeom prst="roundRect">
            <a:avLst>
              <a:gd name="adj" fmla="val 8068"/>
            </a:avLst>
          </a:prstGeom>
          <a:noFill/>
          <a:ln>
            <a:noFill/>
          </a:ln>
        </p:spPr>
      </p:pic>
    </p:spTree>
    <p:extLst>
      <p:ext uri="{BB962C8B-B14F-4D97-AF65-F5344CB8AC3E}">
        <p14:creationId xmlns:p14="http://schemas.microsoft.com/office/powerpoint/2010/main" val="2665513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2B2C7D67-CD21-763B-4DE8-221F87DFF430}"/>
              </a:ext>
            </a:extLst>
          </p:cNvPr>
          <p:cNvSpPr/>
          <p:nvPr/>
        </p:nvSpPr>
        <p:spPr>
          <a:xfrm>
            <a:off x="609602" y="2292272"/>
            <a:ext cx="5136629" cy="4107305"/>
          </a:xfrm>
          <a:prstGeom prst="roundRect">
            <a:avLst>
              <a:gd name="adj" fmla="val 4610"/>
            </a:avLst>
          </a:prstGeom>
          <a:solidFill>
            <a:srgbClr val="FFEBED"/>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GB" sz="2667" kern="0"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6" name="TextBox 5">
            <a:extLst>
              <a:ext uri="{FF2B5EF4-FFF2-40B4-BE49-F238E27FC236}">
                <a16:creationId xmlns:a16="http://schemas.microsoft.com/office/drawing/2014/main" id="{210AC304-1928-55E8-51C9-6043E51FB56F}"/>
              </a:ext>
            </a:extLst>
          </p:cNvPr>
          <p:cNvSpPr txBox="1"/>
          <p:nvPr/>
        </p:nvSpPr>
        <p:spPr>
          <a:xfrm>
            <a:off x="866627" y="2487710"/>
            <a:ext cx="3269572" cy="369332"/>
          </a:xfrm>
          <a:prstGeom prst="rect">
            <a:avLst/>
          </a:prstGeom>
          <a:noFill/>
        </p:spPr>
        <p:txBody>
          <a:bodyPr wrap="square" lIns="0" tIns="0" rIns="0" bIns="0">
            <a:spAutoFit/>
          </a:bodyPr>
          <a:lstStyle/>
          <a:p>
            <a:pPr defTabSz="1219170">
              <a:buClr>
                <a:srgbClr val="000000"/>
              </a:buClr>
              <a:defRPr/>
            </a:pP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Stressors</a:t>
            </a:r>
            <a:endParaRPr lang="en-GB" sz="24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7" name="Rounded Rectangle 6">
            <a:extLst>
              <a:ext uri="{FF2B5EF4-FFF2-40B4-BE49-F238E27FC236}">
                <a16:creationId xmlns:a16="http://schemas.microsoft.com/office/drawing/2014/main" id="{2F9E600A-298C-5D0A-D94C-9D7B60CFF9EF}"/>
              </a:ext>
            </a:extLst>
          </p:cNvPr>
          <p:cNvSpPr/>
          <p:nvPr/>
        </p:nvSpPr>
        <p:spPr>
          <a:xfrm>
            <a:off x="6450063" y="2292272"/>
            <a:ext cx="5136629" cy="4107305"/>
          </a:xfrm>
          <a:prstGeom prst="roundRect">
            <a:avLst>
              <a:gd name="adj" fmla="val 4610"/>
            </a:avLst>
          </a:prstGeom>
          <a:solidFill>
            <a:srgbClr val="E6F6ED"/>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GB" sz="2667" kern="0"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8" name="TextBox 7">
            <a:extLst>
              <a:ext uri="{FF2B5EF4-FFF2-40B4-BE49-F238E27FC236}">
                <a16:creationId xmlns:a16="http://schemas.microsoft.com/office/drawing/2014/main" id="{5313B8AB-436B-96A6-014A-883AC0E1B587}"/>
              </a:ext>
            </a:extLst>
          </p:cNvPr>
          <p:cNvSpPr txBox="1"/>
          <p:nvPr/>
        </p:nvSpPr>
        <p:spPr>
          <a:xfrm>
            <a:off x="6707089" y="2487710"/>
            <a:ext cx="3269572" cy="738664"/>
          </a:xfrm>
          <a:prstGeom prst="rect">
            <a:avLst/>
          </a:prstGeom>
          <a:noFill/>
        </p:spPr>
        <p:txBody>
          <a:bodyPr wrap="square" lIns="0" tIns="0" rIns="0" bIns="0">
            <a:spAutoFit/>
          </a:bodyPr>
          <a:lstStyle/>
          <a:p>
            <a:pPr defTabSz="1219170">
              <a:buClr>
                <a:srgbClr val="000000"/>
              </a:buClr>
              <a:defRPr/>
            </a:pP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Protective</a:t>
            </a:r>
            <a:b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b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resilience</a:t>
            </a:r>
            <a:endParaRPr lang="en-GB" sz="24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pic>
        <p:nvPicPr>
          <p:cNvPr id="10" name="Picture 9" descr="A picture containing text, vector graphics&#10;&#10;Description automatically generated">
            <a:extLst>
              <a:ext uri="{FF2B5EF4-FFF2-40B4-BE49-F238E27FC236}">
                <a16:creationId xmlns:a16="http://schemas.microsoft.com/office/drawing/2014/main" id="{480B407B-960D-591E-B2C0-39AF9D9A92A4}"/>
              </a:ext>
            </a:extLst>
          </p:cNvPr>
          <p:cNvPicPr>
            <a:picLocks noChangeAspect="1"/>
          </p:cNvPicPr>
          <p:nvPr/>
        </p:nvPicPr>
        <p:blipFill>
          <a:blip r:embed="rId3"/>
          <a:stretch>
            <a:fillRect/>
          </a:stretch>
        </p:blipFill>
        <p:spPr>
          <a:xfrm>
            <a:off x="2652371" y="2492141"/>
            <a:ext cx="1975099" cy="3907437"/>
          </a:xfrm>
          <a:prstGeom prst="rect">
            <a:avLst/>
          </a:prstGeom>
        </p:spPr>
      </p:pic>
      <p:sp>
        <p:nvSpPr>
          <p:cNvPr id="11" name="Down Arrow 10">
            <a:extLst>
              <a:ext uri="{FF2B5EF4-FFF2-40B4-BE49-F238E27FC236}">
                <a16:creationId xmlns:a16="http://schemas.microsoft.com/office/drawing/2014/main" id="{89E2C90E-2C16-C4EE-EEC2-A6B60A074922}"/>
              </a:ext>
            </a:extLst>
          </p:cNvPr>
          <p:cNvSpPr/>
          <p:nvPr/>
        </p:nvSpPr>
        <p:spPr>
          <a:xfrm>
            <a:off x="885637" y="5320285"/>
            <a:ext cx="719067" cy="802529"/>
          </a:xfrm>
          <a:prstGeom prst="downArrow">
            <a:avLst/>
          </a:prstGeom>
          <a:solidFill>
            <a:srgbClr val="BC43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09585">
              <a:buClr>
                <a:srgbClr val="000000"/>
              </a:buClr>
              <a:defRPr/>
            </a:pPr>
            <a:endParaRPr lang="en-GB" sz="3200">
              <a:solidFill>
                <a:srgbClr val="FFFFFF"/>
              </a:solidFill>
              <a:latin typeface="Arial"/>
              <a:sym typeface="Arial"/>
            </a:endParaRPr>
          </a:p>
        </p:txBody>
      </p:sp>
      <p:sp>
        <p:nvSpPr>
          <p:cNvPr id="14" name="Down Arrow 13">
            <a:extLst>
              <a:ext uri="{FF2B5EF4-FFF2-40B4-BE49-F238E27FC236}">
                <a16:creationId xmlns:a16="http://schemas.microsoft.com/office/drawing/2014/main" id="{A4611EC2-A981-2271-387C-4B3604D2E400}"/>
              </a:ext>
            </a:extLst>
          </p:cNvPr>
          <p:cNvSpPr/>
          <p:nvPr/>
        </p:nvSpPr>
        <p:spPr>
          <a:xfrm rot="10800000">
            <a:off x="6721807" y="5320285"/>
            <a:ext cx="719067" cy="802529"/>
          </a:xfrm>
          <a:prstGeom prst="downArrow">
            <a:avLst/>
          </a:prstGeom>
          <a:solidFill>
            <a:srgbClr val="4475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09585">
              <a:buClr>
                <a:srgbClr val="000000"/>
              </a:buClr>
              <a:defRPr/>
            </a:pPr>
            <a:endParaRPr lang="en-GB" sz="3200">
              <a:solidFill>
                <a:srgbClr val="FFFFFF"/>
              </a:solidFill>
              <a:latin typeface="Arial"/>
              <a:sym typeface="Arial"/>
            </a:endParaRPr>
          </a:p>
        </p:txBody>
      </p:sp>
      <p:pic>
        <p:nvPicPr>
          <p:cNvPr id="16" name="Picture 15" descr="A person holding an umbrella&#10;&#10;Description automatically generated with medium confidence">
            <a:extLst>
              <a:ext uri="{FF2B5EF4-FFF2-40B4-BE49-F238E27FC236}">
                <a16:creationId xmlns:a16="http://schemas.microsoft.com/office/drawing/2014/main" id="{388C94C2-436F-38A7-3BB4-9BC8EA65F29D}"/>
              </a:ext>
            </a:extLst>
          </p:cNvPr>
          <p:cNvPicPr>
            <a:picLocks noChangeAspect="1"/>
          </p:cNvPicPr>
          <p:nvPr/>
        </p:nvPicPr>
        <p:blipFill rotWithShape="1">
          <a:blip r:embed="rId4"/>
          <a:srcRect l="12256"/>
          <a:stretch/>
        </p:blipFill>
        <p:spPr>
          <a:xfrm flipH="1">
            <a:off x="7780634" y="2612062"/>
            <a:ext cx="3801764" cy="3670091"/>
          </a:xfrm>
          <a:prstGeom prst="rect">
            <a:avLst/>
          </a:prstGeom>
        </p:spPr>
      </p:pic>
      <p:sp>
        <p:nvSpPr>
          <p:cNvPr id="12" name="Google Shape;179;p28"/>
          <p:cNvSpPr txBox="1"/>
          <p:nvPr/>
        </p:nvSpPr>
        <p:spPr>
          <a:xfrm>
            <a:off x="440297" y="586811"/>
            <a:ext cx="7704897" cy="1678760"/>
          </a:xfrm>
          <a:prstGeom prst="rect">
            <a:avLst/>
          </a:prstGeom>
          <a:noFill/>
          <a:ln>
            <a:noFill/>
          </a:ln>
        </p:spPr>
        <p:txBody>
          <a:bodyPr spcFirstLastPara="1" wrap="square" lIns="121900" tIns="121900" rIns="121900" bIns="121900" anchor="t" anchorCtr="0">
            <a:noAutofit/>
          </a:bodyPr>
          <a:lstStyle/>
          <a:p>
            <a:r>
              <a:rPr lang="en-GB" sz="4267" b="1" dirty="0">
                <a:latin typeface="Satoshi" pitchFamily="50" charset="0"/>
              </a:rPr>
              <a:t>My very complicated theory of teacher wellbeing</a:t>
            </a:r>
          </a:p>
        </p:txBody>
      </p:sp>
    </p:spTree>
    <p:extLst>
      <p:ext uri="{BB962C8B-B14F-4D97-AF65-F5344CB8AC3E}">
        <p14:creationId xmlns:p14="http://schemas.microsoft.com/office/powerpoint/2010/main" val="300547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500" tmFilter="0, 0; .2, .5; .8, .5; 1, 0"/>
                                        <p:tgtEl>
                                          <p:spTgt spid="3"/>
                                        </p:tgtEl>
                                      </p:cBhvr>
                                    </p:animEffect>
                                    <p:animScale>
                                      <p:cBhvr>
                                        <p:cTn id="7" dur="7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1500" tmFilter="0, 0; .2, .5; .8, .5; 1, 0"/>
                                        <p:tgtEl>
                                          <p:spTgt spid="7"/>
                                        </p:tgtEl>
                                      </p:cBhvr>
                                    </p:animEffect>
                                    <p:animScale>
                                      <p:cBhvr>
                                        <p:cTn id="12" dur="7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5332" y="389642"/>
            <a:ext cx="2438400" cy="461665"/>
          </a:xfrm>
          <a:prstGeom prst="rect">
            <a:avLst/>
          </a:prstGeom>
          <a:noFill/>
        </p:spPr>
        <p:txBody>
          <a:bodyPr wrap="square" rtlCol="0">
            <a:spAutoFit/>
          </a:bodyPr>
          <a:lstStyle/>
          <a:p>
            <a:pPr defTabSz="1219170">
              <a:buClr>
                <a:srgbClr val="000000"/>
              </a:buClr>
              <a:defRPr/>
            </a:pPr>
            <a:r>
              <a:rPr lang="en-GB" sz="2400" b="1" kern="0" dirty="0">
                <a:solidFill>
                  <a:srgbClr val="000000"/>
                </a:solidFill>
                <a:latin typeface="Satoshi" pitchFamily="50" charset="0"/>
                <a:cs typeface="Arial"/>
                <a:sym typeface="Arial"/>
              </a:rPr>
              <a:t>Stressors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1987" t="20294" r="28732" b="25193"/>
          <a:stretch/>
        </p:blipFill>
        <p:spPr>
          <a:xfrm>
            <a:off x="1890415" y="280819"/>
            <a:ext cx="8411170" cy="6296363"/>
          </a:xfrm>
          <a:prstGeom prst="rect">
            <a:avLst/>
          </a:prstGeom>
        </p:spPr>
      </p:pic>
    </p:spTree>
    <p:extLst>
      <p:ext uri="{BB962C8B-B14F-4D97-AF65-F5344CB8AC3E}">
        <p14:creationId xmlns:p14="http://schemas.microsoft.com/office/powerpoint/2010/main" val="892341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23728" y="3112429"/>
            <a:ext cx="5967141" cy="666977"/>
          </a:xfrm>
          <a:prstGeom prst="rect">
            <a:avLst/>
          </a:prstGeom>
          <a:noFill/>
        </p:spPr>
        <p:txBody>
          <a:bodyPr wrap="square" rtlCol="0">
            <a:spAutoFit/>
          </a:bodyPr>
          <a:lstStyle/>
          <a:p>
            <a:pPr defTabSz="1219170">
              <a:buClr>
                <a:srgbClr val="000000"/>
              </a:buClr>
              <a:defRPr/>
            </a:pPr>
            <a:endParaRPr lang="en-GB" sz="1867" kern="0" dirty="0">
              <a:solidFill>
                <a:srgbClr val="000000"/>
              </a:solidFill>
              <a:latin typeface="Arial"/>
              <a:cs typeface="Arial"/>
              <a:sym typeface="Arial"/>
            </a:endParaRPr>
          </a:p>
          <a:p>
            <a:pPr marL="380990" indent="-380990" defTabSz="1219170">
              <a:buClr>
                <a:srgbClr val="000000"/>
              </a:buClr>
              <a:buFont typeface="Arial" panose="020B0604020202020204" pitchFamily="34" charset="0"/>
              <a:buChar char="•"/>
              <a:defRPr/>
            </a:pPr>
            <a:endParaRPr lang="en-GB" sz="1867" kern="0" dirty="0">
              <a:solidFill>
                <a:srgbClr val="000000"/>
              </a:solidFill>
              <a:latin typeface="Arial"/>
              <a:cs typeface="Arial"/>
              <a:sym typeface="Arial"/>
            </a:endParaRPr>
          </a:p>
        </p:txBody>
      </p:sp>
      <p:sp>
        <p:nvSpPr>
          <p:cNvPr id="6" name="TextBox 5"/>
          <p:cNvSpPr txBox="1"/>
          <p:nvPr/>
        </p:nvSpPr>
        <p:spPr>
          <a:xfrm>
            <a:off x="515332" y="389642"/>
            <a:ext cx="2438400" cy="461665"/>
          </a:xfrm>
          <a:prstGeom prst="rect">
            <a:avLst/>
          </a:prstGeom>
          <a:noFill/>
        </p:spPr>
        <p:txBody>
          <a:bodyPr wrap="square" rtlCol="0">
            <a:spAutoFit/>
          </a:bodyPr>
          <a:lstStyle/>
          <a:p>
            <a:pPr defTabSz="1219170">
              <a:buClr>
                <a:srgbClr val="000000"/>
              </a:buClr>
              <a:defRPr/>
            </a:pPr>
            <a:r>
              <a:rPr lang="en-GB" sz="2400" b="1" kern="0" dirty="0">
                <a:solidFill>
                  <a:srgbClr val="000000"/>
                </a:solidFill>
                <a:latin typeface="Satoshi" pitchFamily="50" charset="0"/>
                <a:cs typeface="Arial"/>
                <a:sym typeface="Arial"/>
              </a:rPr>
              <a:t>Stress </a:t>
            </a:r>
          </a:p>
        </p:txBody>
      </p:sp>
      <p:pic>
        <p:nvPicPr>
          <p:cNvPr id="2" name="Picture 1"/>
          <p:cNvPicPr>
            <a:picLocks noChangeAspect="1"/>
          </p:cNvPicPr>
          <p:nvPr/>
        </p:nvPicPr>
        <p:blipFill rotWithShape="1">
          <a:blip r:embed="rId3"/>
          <a:srcRect l="36641" t="16312" r="25292" b="29124"/>
          <a:stretch/>
        </p:blipFill>
        <p:spPr>
          <a:xfrm>
            <a:off x="1812258" y="0"/>
            <a:ext cx="8802208" cy="6858000"/>
          </a:xfrm>
          <a:prstGeom prst="rect">
            <a:avLst/>
          </a:prstGeom>
        </p:spPr>
      </p:pic>
    </p:spTree>
    <p:extLst>
      <p:ext uri="{BB962C8B-B14F-4D97-AF65-F5344CB8AC3E}">
        <p14:creationId xmlns:p14="http://schemas.microsoft.com/office/powerpoint/2010/main" val="3366494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0;p18">
            <a:extLst>
              <a:ext uri="{FF2B5EF4-FFF2-40B4-BE49-F238E27FC236}">
                <a16:creationId xmlns:a16="http://schemas.microsoft.com/office/drawing/2014/main" id="{4D1050EE-6FCC-C4FF-4B78-35795DD25271}"/>
              </a:ext>
            </a:extLst>
          </p:cNvPr>
          <p:cNvSpPr txBox="1"/>
          <p:nvPr/>
        </p:nvSpPr>
        <p:spPr>
          <a:xfrm>
            <a:off x="592782" y="734401"/>
            <a:ext cx="6415503" cy="469753"/>
          </a:xfrm>
          <a:prstGeom prst="rect">
            <a:avLst/>
          </a:prstGeom>
          <a:noFill/>
          <a:ln>
            <a:noFill/>
          </a:ln>
        </p:spPr>
        <p:txBody>
          <a:bodyPr spcFirstLastPara="1" wrap="square" lIns="0" tIns="0" rIns="0" bIns="0" anchor="t" anchorCtr="0">
            <a:noAutofit/>
          </a:bodyPr>
          <a:lstStyle/>
          <a:p>
            <a:pPr defTabSz="1219170">
              <a:lnSpc>
                <a:spcPct val="85000"/>
              </a:lnSpc>
              <a:buClr>
                <a:srgbClr val="000000"/>
              </a:buClr>
              <a:defRPr/>
            </a:pPr>
            <a: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t>7 evidence-based strategies</a:t>
            </a:r>
            <a:b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br>
            <a: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t>for completing the stress cycle</a:t>
            </a:r>
            <a:endParaRPr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4916" t="34026" r="22110" b="24154"/>
          <a:stretch/>
        </p:blipFill>
        <p:spPr>
          <a:xfrm>
            <a:off x="563519" y="1986844"/>
            <a:ext cx="11064962" cy="4711988"/>
          </a:xfrm>
          <a:prstGeom prst="rect">
            <a:avLst/>
          </a:prstGeom>
        </p:spPr>
      </p:pic>
    </p:spTree>
    <p:extLst>
      <p:ext uri="{BB962C8B-B14F-4D97-AF65-F5344CB8AC3E}">
        <p14:creationId xmlns:p14="http://schemas.microsoft.com/office/powerpoint/2010/main" val="1238246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0" y="-6400"/>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dirty="0"/>
          </a:p>
        </p:txBody>
      </p:sp>
      <p:pic>
        <p:nvPicPr>
          <p:cNvPr id="66" name="Google Shape;66;p14"/>
          <p:cNvPicPr preferRelativeResize="0"/>
          <p:nvPr/>
        </p:nvPicPr>
        <p:blipFill rotWithShape="1">
          <a:blip r:embed="rId3">
            <a:alphaModFix/>
          </a:blip>
          <a:srcRect b="10"/>
          <a:stretch/>
        </p:blipFill>
        <p:spPr>
          <a:xfrm>
            <a:off x="677333" y="875741"/>
            <a:ext cx="1459597" cy="196703"/>
          </a:xfrm>
          <a:prstGeom prst="rect">
            <a:avLst/>
          </a:prstGeom>
          <a:noFill/>
          <a:ln>
            <a:noFill/>
          </a:ln>
        </p:spPr>
      </p:pic>
      <p:sp>
        <p:nvSpPr>
          <p:cNvPr id="3" name="TextBox 2"/>
          <p:cNvSpPr txBox="1"/>
          <p:nvPr/>
        </p:nvSpPr>
        <p:spPr>
          <a:xfrm>
            <a:off x="535032" y="1687203"/>
            <a:ext cx="8248749" cy="4359335"/>
          </a:xfrm>
          <a:prstGeom prst="rect">
            <a:avLst/>
          </a:prstGeom>
          <a:noFill/>
        </p:spPr>
        <p:txBody>
          <a:bodyPr wrap="square" rtlCol="0">
            <a:spAutoFit/>
          </a:bodyPr>
          <a:lstStyle/>
          <a:p>
            <a:r>
              <a:rPr lang="en-US" sz="2133" dirty="0">
                <a:latin typeface="Satoshi" pitchFamily="50" charset="0"/>
                <a:ea typeface="MS Mincho"/>
                <a:cs typeface="Merriweather" panose="00000500000000000000" pitchFamily="2" charset="0"/>
              </a:rPr>
              <a:t>Ten wellbeing clichés (yes, we know!)</a:t>
            </a:r>
            <a:endParaRPr lang="en-GB" sz="2133" dirty="0">
              <a:latin typeface="Satoshi" pitchFamily="50" charset="0"/>
              <a:ea typeface="MS Mincho"/>
              <a:cs typeface="Times New Roman" panose="02020603050405020304" pitchFamily="18" charset="0"/>
            </a:endParaRPr>
          </a:p>
          <a:p>
            <a:r>
              <a:rPr lang="en-US" sz="2133" dirty="0">
                <a:latin typeface="Satoshi" pitchFamily="50" charset="0"/>
                <a:ea typeface="MS Mincho"/>
                <a:cs typeface="Merriweather" panose="00000500000000000000" pitchFamily="2" charset="0"/>
              </a:rPr>
              <a:t> </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Get eight hours’ sleep a night</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Get up at the same time each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Eat five portions of fruit and vegetables a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Avoid alcohol</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Drink 3 </a:t>
            </a:r>
            <a:r>
              <a:rPr lang="en-US" sz="2133" dirty="0" err="1">
                <a:latin typeface="Satoshi" pitchFamily="50" charset="0"/>
                <a:ea typeface="MS Mincho"/>
                <a:cs typeface="Merriweather" panose="00000500000000000000" pitchFamily="2" charset="0"/>
              </a:rPr>
              <a:t>litres</a:t>
            </a:r>
            <a:r>
              <a:rPr lang="en-US" sz="2133" dirty="0">
                <a:latin typeface="Satoshi" pitchFamily="50" charset="0"/>
                <a:ea typeface="MS Mincho"/>
                <a:cs typeface="Merriweather" panose="00000500000000000000" pitchFamily="2" charset="0"/>
              </a:rPr>
              <a:t> of water a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Join a gym!</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Indulge in pampering sessions</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Schedule ‘date nights'</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Limit social media</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Use appropriate language at all times</a:t>
            </a:r>
            <a:endParaRPr lang="en-GB" sz="2133" dirty="0">
              <a:latin typeface="Satoshi" pitchFamily="50" charset="0"/>
              <a:ea typeface="MS Mincho"/>
              <a:cs typeface="Times New Roman" panose="02020603050405020304" pitchFamily="18" charset="0"/>
            </a:endParaRPr>
          </a:p>
          <a:p>
            <a:pPr marL="380990" indent="-380990">
              <a:buFont typeface="Arial" panose="020B0604020202020204" pitchFamily="34" charset="0"/>
              <a:buChar char="•"/>
            </a:pPr>
            <a:endParaRPr lang="en-GB" sz="2133" dirty="0">
              <a:latin typeface="Helvetica Neue" panose="020B0604020202020204" charset="0"/>
            </a:endParaRPr>
          </a:p>
        </p:txBody>
      </p:sp>
      <p:pic>
        <p:nvPicPr>
          <p:cNvPr id="7" name="Google Shape;175;p28"/>
          <p:cNvPicPr preferRelativeResize="0"/>
          <p:nvPr/>
        </p:nvPicPr>
        <p:blipFill rotWithShape="1">
          <a:blip r:embed="rId4">
            <a:alphaModFix/>
          </a:blip>
          <a:srcRect l="29637" t="484" r="30761" b="642"/>
          <a:stretch/>
        </p:blipFill>
        <p:spPr>
          <a:xfrm>
            <a:off x="7371644" y="147957"/>
            <a:ext cx="4706855" cy="6444753"/>
          </a:xfrm>
          <a:prstGeom prst="roundRect">
            <a:avLst>
              <a:gd name="adj" fmla="val 8068"/>
            </a:avLst>
          </a:prstGeom>
          <a:noFill/>
          <a:ln>
            <a:noFill/>
          </a:ln>
        </p:spPr>
      </p:pic>
      <p:sp>
        <p:nvSpPr>
          <p:cNvPr id="6" name="Google Shape;134;p22"/>
          <p:cNvSpPr txBox="1"/>
          <p:nvPr/>
        </p:nvSpPr>
        <p:spPr>
          <a:xfrm>
            <a:off x="517524" y="564788"/>
            <a:ext cx="8118475" cy="732167"/>
          </a:xfrm>
          <a:prstGeom prst="rect">
            <a:avLst/>
          </a:prstGeom>
          <a:noFill/>
          <a:ln>
            <a:noFill/>
          </a:ln>
        </p:spPr>
        <p:txBody>
          <a:bodyPr spcFirstLastPara="1" wrap="square" lIns="91425" tIns="91425" rIns="91425" bIns="91425" anchor="t" anchorCtr="0">
            <a:no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Teacher wellbeing: Cliché versus reality</a:t>
            </a:r>
          </a:p>
        </p:txBody>
      </p:sp>
    </p:spTree>
    <p:extLst>
      <p:ext uri="{BB962C8B-B14F-4D97-AF65-F5344CB8AC3E}">
        <p14:creationId xmlns:p14="http://schemas.microsoft.com/office/powerpoint/2010/main" val="42484808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442940AC15954681A1D29A2CE6A285" ma:contentTypeVersion="17" ma:contentTypeDescription="Create a new document." ma:contentTypeScope="" ma:versionID="869c910b46d563670ac1d2ef4f8fd089">
  <xsd:schema xmlns:xsd="http://www.w3.org/2001/XMLSchema" xmlns:xs="http://www.w3.org/2001/XMLSchema" xmlns:p="http://schemas.microsoft.com/office/2006/metadata/properties" xmlns:ns3="4e3907d4-6431-4490-bb43-909a60a2aa55" xmlns:ns4="3d2048c1-e3df-401a-ba61-7a7a3acc69c4" targetNamespace="http://schemas.microsoft.com/office/2006/metadata/properties" ma:root="true" ma:fieldsID="f23b64c7f2fdb09fc76f8cf41c4aa12f" ns3:_="" ns4:_="">
    <xsd:import namespace="4e3907d4-6431-4490-bb43-909a60a2aa55"/>
    <xsd:import namespace="3d2048c1-e3df-401a-ba61-7a7a3acc69c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3907d4-6431-4490-bb43-909a60a2aa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d2048c1-e3df-401a-ba61-7a7a3acc69c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4e3907d4-6431-4490-bb43-909a60a2aa55" xsi:nil="true"/>
  </documentManagement>
</p:properties>
</file>

<file path=customXml/itemProps1.xml><?xml version="1.0" encoding="utf-8"?>
<ds:datastoreItem xmlns:ds="http://schemas.openxmlformats.org/officeDocument/2006/customXml" ds:itemID="{3D042614-1C18-4EBB-AD24-F8F2EAB70D02}">
  <ds:schemaRefs>
    <ds:schemaRef ds:uri="http://schemas.microsoft.com/office/2006/metadata/contentType"/>
    <ds:schemaRef ds:uri="http://schemas.microsoft.com/office/2006/metadata/properties/metaAttributes"/>
    <ds:schemaRef ds:uri="http://www.w3.org/2000/xmlns/"/>
    <ds:schemaRef ds:uri="http://www.w3.org/2001/XMLSchema"/>
    <ds:schemaRef ds:uri="4e3907d4-6431-4490-bb43-909a60a2aa55"/>
    <ds:schemaRef ds:uri="3d2048c1-e3df-401a-ba61-7a7a3acc69c4"/>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81908F8-5967-4AF2-8A55-131D6D15EF14}">
  <ds:schemaRefs>
    <ds:schemaRef ds:uri="http://schemas.microsoft.com/sharepoint/v3/contenttype/forms"/>
  </ds:schemaRefs>
</ds:datastoreItem>
</file>

<file path=customXml/itemProps3.xml><?xml version="1.0" encoding="utf-8"?>
<ds:datastoreItem xmlns:ds="http://schemas.openxmlformats.org/officeDocument/2006/customXml" ds:itemID="{30DD9294-AF3A-43AE-AD03-89D821FA9A13}">
  <ds:schemaRefs>
    <ds:schemaRef ds:uri="http://schemas.microsoft.com/office/2006/metadata/properties"/>
    <ds:schemaRef ds:uri="http://www.w3.org/2000/xmlns/"/>
    <ds:schemaRef ds:uri="4e3907d4-6431-4490-bb43-909a60a2aa55"/>
    <ds:schemaRef ds:uri="http://www.w3.org/2001/XMLSchema-instan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2849</TotalTime>
  <Words>1764</Words>
  <Application>Microsoft Office PowerPoint</Application>
  <PresentationFormat>Widescreen</PresentationFormat>
  <Paragraphs>244</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Helvetica Neue</vt:lpstr>
      <vt:lpstr>Satoshi</vt:lpstr>
      <vt:lpstr>Satoshi Black Italic</vt:lpstr>
      <vt:lpstr>Satoshi-Bold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Education Support Partnership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Damian Mawdsley</dc:creator>
  <cp:lastModifiedBy>Damian Mawdsley</cp:lastModifiedBy>
  <cp:revision>22</cp:revision>
  <dcterms:created xsi:type="dcterms:W3CDTF">2024-06-25T14:37:25Z</dcterms:created>
  <dcterms:modified xsi:type="dcterms:W3CDTF">2025-06-18T15:02:55Z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0x010100CF442940AC15954681A1D29A2CE6A285</vt:lpwstr>
  </property>
</Properties>
</file>