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3.xml" ContentType="application/vnd.openxmlformats-officedocument.them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4.xml" ContentType="application/vnd.openxmlformats-officedocument.them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5.xml" ContentType="application/vnd.openxmlformats-officedocument.theme+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heme/theme6.xml" ContentType="application/vnd.openxmlformats-officedocument.them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notesSlides/notesSlide1.xml" ContentType="application/vnd.openxmlformats-officedocument.presentationml.notesSlide+xml"/>
  <Override PartName="/ppt/tags/tag126.xml" ContentType="application/vnd.openxmlformats-officedocument.presentationml.tags+xml"/>
  <Override PartName="/ppt/notesSlides/notesSlide2.xml" ContentType="application/vnd.openxmlformats-officedocument.presentationml.notesSlide+xml"/>
  <Override PartName="/ppt/tags/tag127.xml" ContentType="application/vnd.openxmlformats-officedocument.presentationml.tags+xml"/>
  <Override PartName="/ppt/notesSlides/notesSlide3.xml" ContentType="application/vnd.openxmlformats-officedocument.presentationml.notesSlide+xml"/>
  <Override PartName="/ppt/tags/tag128.xml" ContentType="application/vnd.openxmlformats-officedocument.presentationml.tags+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2" r:id="rId5"/>
    <p:sldMasterId id="2147483694" r:id="rId6"/>
    <p:sldMasterId id="2147483716" r:id="rId7"/>
    <p:sldMasterId id="2147483738" r:id="rId8"/>
  </p:sldMasterIdLst>
  <p:notesMasterIdLst>
    <p:notesMasterId r:id="rId21"/>
  </p:notesMasterIdLst>
  <p:sldIdLst>
    <p:sldId id="277" r:id="rId9"/>
    <p:sldId id="331" r:id="rId10"/>
    <p:sldId id="332" r:id="rId11"/>
    <p:sldId id="334" r:id="rId12"/>
    <p:sldId id="333" r:id="rId13"/>
    <p:sldId id="335" r:id="rId14"/>
    <p:sldId id="342" r:id="rId15"/>
    <p:sldId id="336" r:id="rId16"/>
    <p:sldId id="337" r:id="rId17"/>
    <p:sldId id="338" r:id="rId18"/>
    <p:sldId id="339" r:id="rId19"/>
    <p:sldId id="343" r:id="rId20"/>
  </p:sldIdLst>
  <p:sldSz cx="12192000" cy="6858000"/>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513FA30C-6103-448B-8BE6-B9AC89BE9187}">
          <p14:sldIdLst>
            <p14:sldId id="277"/>
            <p14:sldId id="331"/>
            <p14:sldId id="332"/>
            <p14:sldId id="334"/>
            <p14:sldId id="333"/>
            <p14:sldId id="335"/>
            <p14:sldId id="342"/>
            <p14:sldId id="336"/>
            <p14:sldId id="337"/>
            <p14:sldId id="338"/>
            <p14:sldId id="339"/>
            <p14:sldId id="343"/>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90" autoAdjust="0"/>
    <p:restoredTop sz="78677" autoAdjust="0"/>
  </p:normalViewPr>
  <p:slideViewPr>
    <p:cSldViewPr snapToGrid="0">
      <p:cViewPr varScale="1">
        <p:scale>
          <a:sx n="52" d="100"/>
          <a:sy n="52" d="100"/>
        </p:scale>
        <p:origin x="1208" y="56"/>
      </p:cViewPr>
      <p:guideLst/>
    </p:cSldViewPr>
  </p:slideViewPr>
  <p:outlineViewPr>
    <p:cViewPr>
      <p:scale>
        <a:sx n="33" d="100"/>
        <a:sy n="33" d="100"/>
      </p:scale>
      <p:origin x="0" y="0"/>
    </p:cViewPr>
  </p:outlin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tags" Target="tags/tag1.xml"/><Relationship Id="rId27"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01B8F8-10B9-421F-88DE-128BBB1EE80E}" type="datetimeFigureOut">
              <a:rPr lang="en-GB" smtClean="0"/>
              <a:t>30/05/2024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07831-733F-446F-B1DA-0E722AE0F75D}" type="slidenum">
              <a:rPr lang="en-GB" smtClean="0"/>
              <a:t>‹#›</a:t>
            </a:fld>
            <a:endParaRPr lang="en-GB"/>
          </a:p>
        </p:txBody>
      </p:sp>
    </p:spTree>
    <p:extLst>
      <p:ext uri="{BB962C8B-B14F-4D97-AF65-F5344CB8AC3E}">
        <p14:creationId xmlns:p14="http://schemas.microsoft.com/office/powerpoint/2010/main" val="2815132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The induction tutor (or the headteacher/principal if carrying out this role) is expected to: </a:t>
            </a:r>
          </a:p>
          <a:p>
            <a:pPr marL="171450" indent="-171450">
              <a:buFont typeface="Arial" panose="020B0604020202020204" pitchFamily="34" charset="0"/>
              <a:buChar char="•"/>
            </a:pPr>
            <a:r>
              <a:rPr lang="en-GB" sz="1200" b="1" dirty="0"/>
              <a:t>provide, or coordinate, guidance </a:t>
            </a:r>
            <a:r>
              <a:rPr lang="en-GB" sz="1200" dirty="0"/>
              <a:t>for the ECT’s professional development (with the appropriate body where necessary); </a:t>
            </a:r>
          </a:p>
          <a:p>
            <a:pPr marL="171450" indent="-171450">
              <a:buFont typeface="Arial" panose="020B0604020202020204" pitchFamily="34" charset="0"/>
              <a:buChar char="•"/>
            </a:pPr>
            <a:r>
              <a:rPr lang="en-GB" sz="1200" b="1" dirty="0"/>
              <a:t>carry out regular progress reviews </a:t>
            </a:r>
            <a:r>
              <a:rPr lang="en-GB" sz="1200" dirty="0"/>
              <a:t>throughout the induction period; </a:t>
            </a:r>
          </a:p>
          <a:p>
            <a:pPr marL="171450" indent="-171450">
              <a:buFont typeface="Arial" panose="020B0604020202020204" pitchFamily="34" charset="0"/>
              <a:buChar char="•"/>
            </a:pPr>
            <a:r>
              <a:rPr lang="en-GB" sz="1200" dirty="0"/>
              <a:t>undertake </a:t>
            </a:r>
            <a:r>
              <a:rPr lang="en-GB" sz="1200" b="1" dirty="0"/>
              <a:t>two formal assessment meetings </a:t>
            </a:r>
            <a:r>
              <a:rPr lang="en-GB" sz="1200" dirty="0"/>
              <a:t>during the total induction period coordinating input from other colleagues as appropriate (normally one at the end of term three and one at the end of term six, or pro rata for part-time staff); </a:t>
            </a:r>
          </a:p>
          <a:p>
            <a:pPr marL="171450" indent="-171450">
              <a:buFont typeface="Arial" panose="020B0604020202020204" pitchFamily="34" charset="0"/>
              <a:buChar char="•"/>
            </a:pPr>
            <a:r>
              <a:rPr lang="en-GB" sz="1200" dirty="0"/>
              <a:t>inform the ECT following progress review meetings of the </a:t>
            </a:r>
            <a:r>
              <a:rPr lang="en-GB" sz="1200" b="1" dirty="0"/>
              <a:t>determination of their progress against the Teachers’ Standards </a:t>
            </a:r>
            <a:r>
              <a:rPr lang="en-GB" sz="1200" dirty="0"/>
              <a:t>and share progress review records with the ECT, headteacher and appropriate body; </a:t>
            </a:r>
          </a:p>
          <a:p>
            <a:pPr marL="171450" indent="-171450">
              <a:buFont typeface="Arial" panose="020B0604020202020204" pitchFamily="34" charset="0"/>
              <a:buChar char="•"/>
            </a:pPr>
            <a:r>
              <a:rPr lang="en-GB" sz="1200" dirty="0"/>
              <a:t>inform the ECT during the assessment meeting of the </a:t>
            </a:r>
            <a:r>
              <a:rPr lang="en-GB" sz="1200" b="1" dirty="0"/>
              <a:t>judgements to be recorded in the formal assessment record</a:t>
            </a:r>
            <a:r>
              <a:rPr lang="en-GB" sz="1200" dirty="0"/>
              <a:t> and invite the ECT to add their comments; </a:t>
            </a:r>
          </a:p>
          <a:p>
            <a:pPr marL="171450" indent="-171450">
              <a:buFont typeface="Arial" panose="020B0604020202020204" pitchFamily="34" charset="0"/>
              <a:buChar char="•"/>
            </a:pPr>
            <a:r>
              <a:rPr lang="en-GB" sz="1200" dirty="0"/>
              <a:t>ensure that the ECT’s </a:t>
            </a:r>
            <a:r>
              <a:rPr lang="en-GB" sz="1200" b="1" dirty="0"/>
              <a:t>teaching is observed and feedback provided</a:t>
            </a:r>
            <a:r>
              <a:rPr lang="en-GB" sz="1200" dirty="0"/>
              <a:t>; </a:t>
            </a:r>
          </a:p>
          <a:p>
            <a:pPr marL="171450" indent="-171450">
              <a:buFont typeface="Arial" panose="020B0604020202020204" pitchFamily="34" charset="0"/>
              <a:buChar char="•"/>
            </a:pPr>
            <a:r>
              <a:rPr lang="en-GB" sz="1200" dirty="0"/>
              <a:t>ensure ECTs are aware of how, both within and outside the institution, they can </a:t>
            </a:r>
            <a:r>
              <a:rPr lang="en-GB" sz="1200" b="1" dirty="0"/>
              <a:t>raise any concerns about their induction programme </a:t>
            </a:r>
            <a:r>
              <a:rPr lang="en-GB" sz="1200" dirty="0"/>
              <a:t>or their personal progress; </a:t>
            </a:r>
          </a:p>
          <a:p>
            <a:pPr marL="171450" indent="-171450">
              <a:buFont typeface="Arial" panose="020B0604020202020204" pitchFamily="34" charset="0"/>
              <a:buChar char="•"/>
            </a:pPr>
            <a:r>
              <a:rPr lang="en-GB" sz="1200" dirty="0"/>
              <a:t>take prompt, appropriate action if an ECT appears to be </a:t>
            </a:r>
            <a:r>
              <a:rPr lang="en-GB" sz="1200" b="1" dirty="0"/>
              <a:t>having difficulties</a:t>
            </a:r>
            <a:r>
              <a:rPr lang="en-GB" sz="1200" dirty="0"/>
              <a:t>; and </a:t>
            </a:r>
          </a:p>
          <a:p>
            <a:pPr marL="171450" indent="-171450">
              <a:buFont typeface="Arial" panose="020B0604020202020204" pitchFamily="34" charset="0"/>
              <a:buChar char="•"/>
            </a:pPr>
            <a:r>
              <a:rPr lang="en-GB" sz="1200" dirty="0"/>
              <a:t>ensure that all </a:t>
            </a:r>
            <a:r>
              <a:rPr lang="en-GB" sz="1200" b="1" dirty="0"/>
              <a:t>monitoring and record keeping is done in the most streamlined and least burdensome way,</a:t>
            </a:r>
            <a:r>
              <a:rPr lang="en-GB" sz="1200" dirty="0"/>
              <a:t> and that requests for evidence from ECTs do not require new documentation but draw on existing working documents. </a:t>
            </a:r>
          </a:p>
          <a:p>
            <a:endParaRPr lang="en-GB" sz="800" dirty="0"/>
          </a:p>
          <a:p>
            <a:endParaRPr lang="en-GB" sz="800" dirty="0"/>
          </a:p>
          <a:p>
            <a:endParaRPr lang="en-GB" dirty="0"/>
          </a:p>
        </p:txBody>
      </p:sp>
      <p:sp>
        <p:nvSpPr>
          <p:cNvPr id="4" name="Slide Number Placeholder 3"/>
          <p:cNvSpPr>
            <a:spLocks noGrp="1"/>
          </p:cNvSpPr>
          <p:nvPr>
            <p:ph type="sldNum" sz="quarter" idx="5"/>
          </p:nvPr>
        </p:nvSpPr>
        <p:spPr/>
        <p:txBody>
          <a:bodyPr/>
          <a:lstStyle/>
          <a:p>
            <a:fld id="{2B707831-733F-446F-B1DA-0E722AE0F75D}" type="slidenum">
              <a:rPr lang="en-GB" smtClean="0"/>
              <a:t>8</a:t>
            </a:fld>
            <a:endParaRPr lang="en-GB"/>
          </a:p>
        </p:txBody>
      </p:sp>
    </p:spTree>
    <p:extLst>
      <p:ext uri="{BB962C8B-B14F-4D97-AF65-F5344CB8AC3E}">
        <p14:creationId xmlns:p14="http://schemas.microsoft.com/office/powerpoint/2010/main" val="1428243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mentor (or the induction tutor if carrying out this role) is expected to: </a:t>
            </a:r>
          </a:p>
          <a:p>
            <a:pPr marL="342900" indent="-342900">
              <a:buFont typeface="Arial" panose="020B0604020202020204" pitchFamily="34" charset="0"/>
              <a:buChar char="•"/>
            </a:pPr>
            <a:r>
              <a:rPr lang="en-GB" b="1" dirty="0"/>
              <a:t>regularly meet with the ECT </a:t>
            </a:r>
            <a:r>
              <a:rPr lang="en-GB" dirty="0"/>
              <a:t>for structured mentor sessions to provide effective targeted feedback; </a:t>
            </a:r>
          </a:p>
          <a:p>
            <a:pPr marL="342900" indent="-342900">
              <a:buFont typeface="Arial" panose="020B0604020202020204" pitchFamily="34" charset="0"/>
              <a:buChar char="•"/>
            </a:pPr>
            <a:r>
              <a:rPr lang="en-GB" dirty="0"/>
              <a:t>work </a:t>
            </a:r>
            <a:r>
              <a:rPr lang="en-GB" b="1" dirty="0"/>
              <a:t>collaboratively</a:t>
            </a:r>
            <a:r>
              <a:rPr lang="en-GB" dirty="0"/>
              <a:t> with the ECT and other colleagues involved in the ECT’s induction within the same school to help ensure the ECT receives a high-quality ECF-based induction programme; </a:t>
            </a:r>
          </a:p>
          <a:p>
            <a:pPr marL="342900" indent="-342900">
              <a:buFont typeface="Arial" panose="020B0604020202020204" pitchFamily="34" charset="0"/>
              <a:buChar char="•"/>
            </a:pPr>
            <a:r>
              <a:rPr lang="en-GB" b="1" dirty="0"/>
              <a:t>provide, or broker, effective support</a:t>
            </a:r>
            <a:r>
              <a:rPr lang="en-GB" dirty="0"/>
              <a:t>, including phase or subject specific mentoring and coaching; and </a:t>
            </a:r>
          </a:p>
          <a:p>
            <a:pPr marL="342900" indent="-342900">
              <a:buFont typeface="Arial" panose="020B0604020202020204" pitchFamily="34" charset="0"/>
              <a:buChar char="•"/>
            </a:pPr>
            <a:r>
              <a:rPr lang="en-GB" b="1" dirty="0"/>
              <a:t>take prompt, appropriate action </a:t>
            </a:r>
            <a:r>
              <a:rPr lang="en-GB" dirty="0"/>
              <a:t>if an ECT appears to be having difficulties. </a:t>
            </a:r>
          </a:p>
          <a:p>
            <a:endParaRPr lang="en-GB" dirty="0"/>
          </a:p>
        </p:txBody>
      </p:sp>
      <p:sp>
        <p:nvSpPr>
          <p:cNvPr id="4" name="Slide Number Placeholder 3"/>
          <p:cNvSpPr>
            <a:spLocks noGrp="1"/>
          </p:cNvSpPr>
          <p:nvPr>
            <p:ph type="sldNum" sz="quarter" idx="5"/>
          </p:nvPr>
        </p:nvSpPr>
        <p:spPr/>
        <p:txBody>
          <a:bodyPr/>
          <a:lstStyle/>
          <a:p>
            <a:fld id="{2B707831-733F-446F-B1DA-0E722AE0F75D}" type="slidenum">
              <a:rPr lang="en-GB" smtClean="0"/>
              <a:t>9</a:t>
            </a:fld>
            <a:endParaRPr lang="en-GB"/>
          </a:p>
        </p:txBody>
      </p:sp>
    </p:spTree>
    <p:extLst>
      <p:ext uri="{BB962C8B-B14F-4D97-AF65-F5344CB8AC3E}">
        <p14:creationId xmlns:p14="http://schemas.microsoft.com/office/powerpoint/2010/main" val="1392087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B707831-733F-446F-B1DA-0E722AE0F75D}" type="slidenum">
              <a:rPr lang="en-GB" smtClean="0"/>
              <a:t>10</a:t>
            </a:fld>
            <a:endParaRPr lang="en-GB"/>
          </a:p>
        </p:txBody>
      </p:sp>
    </p:spTree>
    <p:extLst>
      <p:ext uri="{BB962C8B-B14F-4D97-AF65-F5344CB8AC3E}">
        <p14:creationId xmlns:p14="http://schemas.microsoft.com/office/powerpoint/2010/main" val="4268783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B707831-733F-446F-B1DA-0E722AE0F75D}" type="slidenum">
              <a:rPr lang="en-GB" smtClean="0"/>
              <a:t>11</a:t>
            </a:fld>
            <a:endParaRPr lang="en-GB"/>
          </a:p>
        </p:txBody>
      </p:sp>
    </p:spTree>
    <p:extLst>
      <p:ext uri="{BB962C8B-B14F-4D97-AF65-F5344CB8AC3E}">
        <p14:creationId xmlns:p14="http://schemas.microsoft.com/office/powerpoint/2010/main" val="9358220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03.xml"/><Relationship Id="rId4" Type="http://schemas.openxmlformats.org/officeDocument/2006/relationships/image" Target="../media/image6.sv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5.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6.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8.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5.svg"/></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1.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12.xml"/><Relationship Id="rId4" Type="http://schemas.openxmlformats.org/officeDocument/2006/relationships/image" Target="../media/image7.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13.xml"/></Relationships>
</file>

<file path=ppt/slideLayouts/_rels/slideLayout11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14.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16.xml"/><Relationship Id="rId4" Type="http://schemas.openxmlformats.org/officeDocument/2006/relationships/image" Target="../media/image8.svg"/></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18.xml"/><Relationship Id="rId4" Type="http://schemas.openxmlformats.org/officeDocument/2006/relationships/image" Target="../media/image3.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5.sv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8.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3.xml"/><Relationship Id="rId4" Type="http://schemas.openxmlformats.org/officeDocument/2006/relationships/image" Target="../media/image3.sv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26.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7.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28.xml"/><Relationship Id="rId4" Type="http://schemas.openxmlformats.org/officeDocument/2006/relationships/image" Target="../media/image1.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29.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30.xml"/><Relationship Id="rId4" Type="http://schemas.openxmlformats.org/officeDocument/2006/relationships/image" Target="../media/image6.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31.xml"/><Relationship Id="rId4" Type="http://schemas.openxmlformats.org/officeDocument/2006/relationships/image" Target="../media/image6.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6.sv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39.xml"/><Relationship Id="rId4" Type="http://schemas.openxmlformats.org/officeDocument/2006/relationships/image" Target="../media/image5.sv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41.xml"/><Relationship Id="rId4" Type="http://schemas.openxmlformats.org/officeDocument/2006/relationships/image" Target="../media/image7.svg"/></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45.xml"/><Relationship Id="rId4" Type="http://schemas.openxmlformats.org/officeDocument/2006/relationships/image" Target="../media/image8.sv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47.xml"/><Relationship Id="rId4" Type="http://schemas.openxmlformats.org/officeDocument/2006/relationships/image" Target="../media/image3.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4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50.xml"/><Relationship Id="rId4" Type="http://schemas.openxmlformats.org/officeDocument/2006/relationships/image" Target="../media/image3.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2.xml"/><Relationship Id="rId4" Type="http://schemas.openxmlformats.org/officeDocument/2006/relationships/image" Target="../media/image1.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3.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54.xml"/><Relationship Id="rId4" Type="http://schemas.openxmlformats.org/officeDocument/2006/relationships/image" Target="../media/image6.sv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55.xml"/><Relationship Id="rId4" Type="http://schemas.openxmlformats.org/officeDocument/2006/relationships/image" Target="../media/image6.sv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56.xml"/><Relationship Id="rId4" Type="http://schemas.openxmlformats.org/officeDocument/2006/relationships/image" Target="../media/image6.sv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8.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9.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0.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63.xml"/><Relationship Id="rId4" Type="http://schemas.openxmlformats.org/officeDocument/2006/relationships/image" Target="../media/image5.sv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65.xml"/><Relationship Id="rId4" Type="http://schemas.openxmlformats.org/officeDocument/2006/relationships/image" Target="../media/image7.svg"/></Relationships>
</file>

<file path=ppt/slideLayouts/_rels/slideLayout6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69.xml"/><Relationship Id="rId4" Type="http://schemas.openxmlformats.org/officeDocument/2006/relationships/image" Target="../media/image8.sv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71.xml"/><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7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74.xml"/><Relationship Id="rId4" Type="http://schemas.openxmlformats.org/officeDocument/2006/relationships/image" Target="../media/image3.sv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75.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76.xml"/><Relationship Id="rId4" Type="http://schemas.openxmlformats.org/officeDocument/2006/relationships/image" Target="../media/image1.pn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7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78.xml"/><Relationship Id="rId4" Type="http://schemas.openxmlformats.org/officeDocument/2006/relationships/image" Target="../media/image6.sv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79.xml"/><Relationship Id="rId4" Type="http://schemas.openxmlformats.org/officeDocument/2006/relationships/image" Target="../media/image6.sv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0.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2.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4.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5.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86.xml"/><Relationship Id="rId4" Type="http://schemas.openxmlformats.org/officeDocument/2006/relationships/image" Target="../media/image5.sv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7.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88.xml"/><Relationship Id="rId4" Type="http://schemas.openxmlformats.org/officeDocument/2006/relationships/image" Target="../media/image7.svg"/></Relationships>
</file>

<file path=ppt/slideLayouts/_rels/slideLayout8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92.xml"/><Relationship Id="rId4" Type="http://schemas.openxmlformats.org/officeDocument/2006/relationships/image" Target="../media/image8.sv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94.xml"/><Relationship Id="rId4" Type="http://schemas.openxmlformats.org/officeDocument/2006/relationships/image" Target="../media/image3.sv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96.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97.xml"/><Relationship Id="rId4" Type="http://schemas.openxmlformats.org/officeDocument/2006/relationships/image" Target="../media/image3.sv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98.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99.xml"/><Relationship Id="rId4" Type="http://schemas.openxmlformats.org/officeDocument/2006/relationships/image" Target="../media/image1.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00.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01.xml"/><Relationship Id="rId4" Type="http://schemas.openxmlformats.org/officeDocument/2006/relationships/image" Target="../media/image6.sv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02.xml"/><Relationship Id="rId4" Type="http://schemas.openxmlformats.org/officeDocument/2006/relationships/image" Target="../media/image6.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noRot="1" noMove="1" noResize="1" noEditPoints="1" noAdjustHandles="1" noChangeArrowheads="1" noChangeShapeType="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B39FA255-5A2B-F82F-3477-2678A3A3FEA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B3641F3B-981F-ED12-C702-422AFFF678B4}"/>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1E8FA08B-C0A4-6F9B-B23F-4096741A6CBF}"/>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40141D0-5203-2E68-A453-5D1DEB290014}"/>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C5CB7EE-EFE2-1FBA-4EDD-BD526A7686D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2413A197-24F8-3B13-B04B-C346575F7A40}"/>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62725982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DE3CE087-FE1E-4970-51C7-C76E19BA3A8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996349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9CFCEEE9-BF0B-9FBA-9F0A-A0E369C544C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2671032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89C344F6-3996-E6EB-AB56-28EADA4E252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4560719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6262576" y="5350192"/>
            <a:ext cx="5929423"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7232797"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59225" y="-11368"/>
            <a:ext cx="3114675" cy="5394776"/>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6" name="Group 5">
            <a:extLst>
              <a:ext uri="{FF2B5EF4-FFF2-40B4-BE49-F238E27FC236}">
                <a16:creationId xmlns:a16="http://schemas.microsoft.com/office/drawing/2014/main" id="{4CACA210-D7B1-FC7C-C55D-94AF445DB77B}"/>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7366F9FD-55F9-6001-05F6-B8C949700165}"/>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FE4AEC81-C3E1-B7D5-9EA0-EE79BEED576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A7C29979-C302-AE91-C118-9AF7DBCBE3A6}"/>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08FC6343-3334-45DE-18CC-BFBAC7E31D1A}"/>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14" name="Picture 13" descr="A black and purple triangle&#10;&#10;Description automatically generated">
            <a:extLst>
              <a:ext uri="{FF2B5EF4-FFF2-40B4-BE49-F238E27FC236}">
                <a16:creationId xmlns:a16="http://schemas.microsoft.com/office/drawing/2014/main" id="{1AF0CB9F-70AE-4F8C-C19E-3144A8174B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1869128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63DB6B5B-8C16-3196-C29A-37410CD2643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2186924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9A7F8475-841C-9D11-48C1-A4D4CB3A0AE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665528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r:embed="rId3">
              <a:lum bright="100000"/>
              <a:extLst>
                <a:ext uri="{96DAC541-7B7A-43D3-8B79-37D633B846F1}">
                  <asvg:svgBlip xmlns:asvg="http://schemas.microsoft.com/office/drawing/2016/SVG/main" r:embed="rId4"/>
                </a:ext>
              </a:extLst>
            </a:blip>
            <a:stretch>
              <a:fillRect/>
            </a:stretch>
          </a:blipFill>
        </p:spPr>
        <p:txBody>
          <a:bodyPr/>
          <a:lstStyle>
            <a:lvl1pPr>
              <a:defRPr/>
            </a:lvl1pPr>
          </a:lstStyle>
          <a:p>
            <a:pPr lvl="0"/>
            <a:r>
              <a:rPr lang="en-US" dirty="0"/>
              <a:t>  </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2008961702"/>
      </p:ext>
    </p:extLst>
  </p:cSld>
  <p:clrMapOvr>
    <a:overrideClrMapping bg1="dk1" tx1="lt1" bg2="dk2" tx2="lt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0AAEB498-9405-1803-04A9-439EA0D000B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1637431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29750806"/>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B7F64047-20AA-0DB8-5530-C3D522F83EC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2611650085"/>
      </p:ext>
    </p:extLst>
  </p:cSld>
  <p:clrMapOvr>
    <a:overrideClrMapping bg1="lt1" tx1="dk1" bg2="lt2" tx2="dk2" accent1="accent1" accent2="accent2" accent3="accent3" accent4="accent4" accent5="accent5" accent6="accent6" hlink="hlink" folHlink="folHlink"/>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dirty="0"/>
              <a:t>Click icon to insert video</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2143288714"/>
      </p:ext>
    </p:extLst>
  </p:cSld>
  <p:clrMapOvr>
    <a:overrideClrMapping bg1="lt1" tx1="dk1" bg2="lt2" tx2="dk2" accent1="accent1" accent2="accent2" accent3="accent3" accent4="accent4" accent5="accent5" accent6="accent6" hlink="hlink" folHlink="folHlink"/>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6"/>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F70EBC8C-DB4D-5608-77F5-F968E3766D2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70688880"/>
      </p:ext>
    </p:extLst>
  </p:cSld>
  <p:clrMapOvr>
    <a:overrideClrMapping bg1="lt1" tx1="dk1" bg2="lt2" tx2="dk2" accent1="accent1" accent2="accent2" accent3="accent3" accent4="accent4" accent5="accent5" accent6="accent6" hlink="hlink" folHlink="folHlink"/>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1614656869"/>
      </p:ext>
    </p:extLst>
  </p:cSld>
  <p:clrMapOvr>
    <a:overrideClrMapping bg1="lt1" tx1="dk1" bg2="lt2" tx2="dk2" accent1="accent1" accent2="accent2" accent3="accent3" accent4="accent4" accent5="accent5" accent6="accent6" hlink="hlink" folHlink="folHlink"/>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13" name="Title 1">
            <a:extLst>
              <a:ext uri="{FF2B5EF4-FFF2-40B4-BE49-F238E27FC236}">
                <a16:creationId xmlns:a16="http://schemas.microsoft.com/office/drawing/2014/main" id="{217BCDD3-3324-6BDF-132A-5D0D63B6E4CC}"/>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6"/>
                </a:solidFill>
              </a:defRPr>
            </a:lvl1pPr>
          </a:lstStyle>
          <a:p>
            <a:r>
              <a:rPr lang="en-US" dirty="0"/>
              <a:t>add thank you</a:t>
            </a:r>
            <a:endParaRPr lang="en-GB" dirty="0"/>
          </a:p>
        </p:txBody>
      </p:sp>
      <p:pic>
        <p:nvPicPr>
          <p:cNvPr id="11" name="Picture 10" descr="A black and purple triangle&#10;&#10;Description automatically generated">
            <a:extLst>
              <a:ext uri="{FF2B5EF4-FFF2-40B4-BE49-F238E27FC236}">
                <a16:creationId xmlns:a16="http://schemas.microsoft.com/office/drawing/2014/main" id="{C3CC25F4-E6FC-45DF-5899-A070ADA3CB6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709738C1-4703-D9AB-45E1-28D55C38B7BE}"/>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F767C57A-6175-EA9C-C129-B6CDD54B6F03}"/>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955651360"/>
      </p:ext>
    </p:extLst>
  </p:cSld>
  <p:clrMapOvr>
    <a:overrideClrMapping bg1="lt1" tx1="dk1" bg2="lt2" tx2="dk2" accent1="accent1" accent2="accent2" accent3="accent3" accent4="accent4" accent5="accent5" accent6="accent6" hlink="hlink" folHlink="folHlink"/>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6"/>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5" name="Title 1">
            <a:extLst>
              <a:ext uri="{FF2B5EF4-FFF2-40B4-BE49-F238E27FC236}">
                <a16:creationId xmlns:a16="http://schemas.microsoft.com/office/drawing/2014/main" id="{F48D30C0-A44C-5B45-63D7-3242C5AFF336}"/>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2" name="Graphic 1">
            <a:extLst>
              <a:ext uri="{FF2B5EF4-FFF2-40B4-BE49-F238E27FC236}">
                <a16:creationId xmlns:a16="http://schemas.microsoft.com/office/drawing/2014/main" id="{D3A58C7F-BB19-A51E-9E43-A994B027A1F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2F4204F1-F201-7E8A-9BFB-9DE8C813FED6}"/>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89A74D03-82ED-5854-EAB5-A9CF67E755F5}"/>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920318176"/>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6294474" y="5350192"/>
            <a:ext cx="5897526"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7137105"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54463" y="-19616"/>
            <a:ext cx="3119437" cy="540302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4291839C-BB72-42BE-93B6-DEA3A1F09EA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r:embed="rId3">
              <a:lum bright="100000"/>
              <a:extLst>
                <a:ext uri="{96DAC541-7B7A-43D3-8B79-37D633B846F1}">
                  <asvg:svgBlip xmlns:asvg="http://schemas.microsoft.com/office/drawing/2016/SVG/main" r:embed="rId4"/>
                </a:ext>
              </a:extLst>
            </a:blip>
            <a:stretch>
              <a:fillRect/>
            </a:stretch>
          </a:blipFill>
        </p:spPr>
        <p:txBody>
          <a:bodyPr/>
          <a:lstStyle>
            <a:lvl1pPr>
              <a:defRPr/>
            </a:lvl1pPr>
          </a:lstStyle>
          <a:p>
            <a:pPr lvl="0"/>
            <a:r>
              <a:rPr lang="en-US" dirty="0"/>
              <a:t>  </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52004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2"/>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E7FD5A70-7F50-27EC-AC87-5F895441A7D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Tree>
    <p:custDataLst>
      <p:tags r:id="rId1"/>
    </p:custDataLst>
    <p:extLst>
      <p:ext uri="{BB962C8B-B14F-4D97-AF65-F5344CB8AC3E}">
        <p14:creationId xmlns:p14="http://schemas.microsoft.com/office/powerpoint/2010/main" val="35738355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3322096955"/>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9" name="Freeform: Shape 8">
            <a:extLst>
              <a:ext uri="{FF2B5EF4-FFF2-40B4-BE49-F238E27FC236}">
                <a16:creationId xmlns:a16="http://schemas.microsoft.com/office/drawing/2014/main" id="{7DD78164-DD74-429F-D847-0C88D74A45B3}"/>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pic>
        <p:nvPicPr>
          <p:cNvPr id="7" name="Picture 6" descr="A black and purple triangle&#10;&#10;Description automatically generated">
            <a:extLst>
              <a:ext uri="{FF2B5EF4-FFF2-40B4-BE49-F238E27FC236}">
                <a16:creationId xmlns:a16="http://schemas.microsoft.com/office/drawing/2014/main" id="{CCB939E8-7AD5-EC1D-F078-F072C41CEAE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774755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2"/>
                </a:solidFill>
              </a:defRPr>
            </a:lvl1pPr>
          </a:lstStyle>
          <a:p>
            <a:pPr lvl="0"/>
            <a:r>
              <a:rPr lang="en-US" dirty="0"/>
              <a:t>XX</a:t>
            </a:r>
            <a:endParaRPr lang="en-GB" dirty="0"/>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55D14AAF-90ED-84CB-976A-FCE333459F5D}"/>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15700214"/>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2813680342"/>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372859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79236FB8-F2C0-D22B-449A-5FFA1ACDA877}"/>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E0B4AB15-C25D-DB66-CE4E-66C999604A59}"/>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D7C61309-C578-43B2-BDD6-64050363719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1B143935-14F9-C767-889E-CF9CB5069EC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5AF984C4-BD33-0CC0-44E1-4EAA414E4DF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A470233A-BF30-9B5E-34CB-36D394EF9BF7}"/>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12185991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2869D6B4-6B61-D96A-42C0-56EE4045248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31278F54-A3E7-95F9-AD1D-23C13C36F52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9BC999C6-8CDE-7782-DD7A-382C7ED92C6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20ADFFF7-F701-A9D0-1753-95C49D5DF1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260BF333-ACCA-649D-1827-0FF65A6E8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5434185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A1F066E4-4AA1-A6E3-FEFD-9617F1775B8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564476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1FEB6FCE-2A23-F58D-9528-448DA84754E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003582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F737B628-1354-3525-B990-C4F28210032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375343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09"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9" y="944563"/>
            <a:ext cx="3727450"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60813" y="-8618"/>
            <a:ext cx="3113087" cy="5392026"/>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6" name="Group 5">
            <a:extLst>
              <a:ext uri="{FF2B5EF4-FFF2-40B4-BE49-F238E27FC236}">
                <a16:creationId xmlns:a16="http://schemas.microsoft.com/office/drawing/2014/main" id="{BC71E4DD-F0EF-622D-401D-0874ECEB7F1B}"/>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1669BB71-2D53-E3D2-FC04-35B72C19AF3F}"/>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D3EAD8EE-7021-E97E-5220-41B6E08C111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DE7A5114-6628-6B1B-CD9C-75A43B066557}"/>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68AB9A1-8150-5469-A211-D0A7AE288F04}"/>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14" name="Picture 13" descr="A black and purple triangle&#10;&#10;Description automatically generated">
            <a:extLst>
              <a:ext uri="{FF2B5EF4-FFF2-40B4-BE49-F238E27FC236}">
                <a16:creationId xmlns:a16="http://schemas.microsoft.com/office/drawing/2014/main" id="{7DC09179-FA30-79BA-1031-78AB4676663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865456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CC69F271-6795-82AE-E52F-B58505D6A12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333263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68E1F479-7AF7-0285-8849-23ADE20D55B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149506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r:embed="rId3">
              <a:lum bright="100000"/>
              <a:extLst>
                <a:ext uri="{96DAC541-7B7A-43D3-8B79-37D633B846F1}">
                  <asvg:svgBlip xmlns:asvg="http://schemas.microsoft.com/office/drawing/2016/SVG/main" r:embed="rId4"/>
                </a:ext>
              </a:extLst>
            </a:blip>
            <a:stretch>
              <a:fillRect/>
            </a:stretch>
          </a:blipFill>
        </p:spPr>
        <p:txBody>
          <a:bodyPr/>
          <a:lstStyle>
            <a:lvl1pPr>
              <a:defRPr/>
            </a:lvl1pPr>
          </a:lstStyle>
          <a:p>
            <a:pPr lvl="0"/>
            <a:r>
              <a:rPr lang="en-US" dirty="0"/>
              <a:t>  </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111827021"/>
      </p:ext>
    </p:extLst>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accent2"/>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15A0CED4-C776-3209-4487-55C2DB36B66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99822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3060662293"/>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483748320"/>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dirty="0"/>
              <a:t>Click icon to insert video</a:t>
            </a:r>
          </a:p>
        </p:txBody>
      </p:sp>
      <p:grpSp>
        <p:nvGrpSpPr>
          <p:cNvPr id="2" name="Group 1">
            <a:extLst>
              <a:ext uri="{FF2B5EF4-FFF2-40B4-BE49-F238E27FC236}">
                <a16:creationId xmlns:a16="http://schemas.microsoft.com/office/drawing/2014/main" id="{79A7F973-4B95-85E0-A107-96B2F93598A1}"/>
              </a:ext>
            </a:extLst>
          </p:cNvPr>
          <p:cNvGrpSpPr/>
          <p:nvPr userDrawn="1"/>
        </p:nvGrpSpPr>
        <p:grpSpPr>
          <a:xfrm>
            <a:off x="-3626001" y="0"/>
            <a:ext cx="3513653" cy="4531360"/>
            <a:chOff x="-3626001" y="0"/>
            <a:chExt cx="3513653" cy="4531360"/>
          </a:xfrm>
        </p:grpSpPr>
        <p:sp>
          <p:nvSpPr>
            <p:cNvPr id="5" name="Rectangle 4">
              <a:extLst>
                <a:ext uri="{FF2B5EF4-FFF2-40B4-BE49-F238E27FC236}">
                  <a16:creationId xmlns:a16="http://schemas.microsoft.com/office/drawing/2014/main" id="{3A1135F9-5E0E-828F-CAC8-2CFB5988DEC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C35913F-67A3-26AB-92C3-8DC3C5554024}"/>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B5B4ECF3-8AAC-E64B-DA0E-03BD1B48383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2" name="TextBox 11">
              <a:extLst>
                <a:ext uri="{FF2B5EF4-FFF2-40B4-BE49-F238E27FC236}">
                  <a16:creationId xmlns:a16="http://schemas.microsoft.com/office/drawing/2014/main" id="{9C5B855A-2126-9203-F41F-A5D384F736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3390096172"/>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2"/>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BC89647E-A53C-08CC-1BDA-A276A04C806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7445190"/>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2878464590"/>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17" name="Title 1">
            <a:extLst>
              <a:ext uri="{FF2B5EF4-FFF2-40B4-BE49-F238E27FC236}">
                <a16:creationId xmlns:a16="http://schemas.microsoft.com/office/drawing/2014/main" id="{ABD431A1-C7AD-86B0-1F00-E6042DE6F902}"/>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2"/>
                </a:solidFill>
              </a:defRPr>
            </a:lvl1pPr>
          </a:lstStyle>
          <a:p>
            <a:r>
              <a:rPr lang="en-US" dirty="0"/>
              <a:t>add thank you</a:t>
            </a:r>
            <a:endParaRPr lang="en-GB" dirty="0"/>
          </a:p>
        </p:txBody>
      </p:sp>
      <p:pic>
        <p:nvPicPr>
          <p:cNvPr id="11" name="Picture 10" descr="A black and purple triangle&#10;&#10;Description automatically generated">
            <a:extLst>
              <a:ext uri="{FF2B5EF4-FFF2-40B4-BE49-F238E27FC236}">
                <a16:creationId xmlns:a16="http://schemas.microsoft.com/office/drawing/2014/main" id="{D693BDAA-DEFD-EACA-A687-C6E035FF558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54E4C416-1A0F-BCF4-9AEA-40EA0C4DC2C4}"/>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4A4F7FD1-C5F8-FCC4-888C-67E85973C17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468778241"/>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2"/>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5" name="Title 1">
            <a:extLst>
              <a:ext uri="{FF2B5EF4-FFF2-40B4-BE49-F238E27FC236}">
                <a16:creationId xmlns:a16="http://schemas.microsoft.com/office/drawing/2014/main" id="{78BAB8BA-FDF7-4B41-8443-98A6FB0CD1E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2" name="Graphic 1">
            <a:extLst>
              <a:ext uri="{FF2B5EF4-FFF2-40B4-BE49-F238E27FC236}">
                <a16:creationId xmlns:a16="http://schemas.microsoft.com/office/drawing/2014/main" id="{4B9AA8DA-7CDD-F986-7F80-61F70913D0CB}"/>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7038524E-E9FC-39A3-FBA9-FF445479E1BF}"/>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C2B2AB3E-DFE4-A85E-E6E4-32C33B9B55F8}"/>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752590012"/>
      </p:ext>
    </p:extLst>
  </p:cSld>
  <p:clrMapOvr>
    <a:overrideClrMapping bg1="dk1" tx1="lt1" bg2="dk2" tx2="lt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6F3FB1F8-A676-0A38-EF1C-84ED7FE7441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Tree>
    <p:custDataLst>
      <p:tags r:id="rId1"/>
    </p:custDataLst>
    <p:extLst>
      <p:ext uri="{BB962C8B-B14F-4D97-AF65-F5344CB8AC3E}">
        <p14:creationId xmlns:p14="http://schemas.microsoft.com/office/powerpoint/2010/main" val="252447541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47558455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9" name="Freeform: Shape 8">
            <a:extLst>
              <a:ext uri="{FF2B5EF4-FFF2-40B4-BE49-F238E27FC236}">
                <a16:creationId xmlns:a16="http://schemas.microsoft.com/office/drawing/2014/main" id="{7DD78164-DD74-429F-D847-0C88D74A45B3}"/>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5"/>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5"/>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5"/>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5"/>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5"/>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5"/>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pic>
        <p:nvPicPr>
          <p:cNvPr id="7" name="Picture 6" descr="A black and purple triangle&#10;&#10;Description automatically generated">
            <a:extLst>
              <a:ext uri="{FF2B5EF4-FFF2-40B4-BE49-F238E27FC236}">
                <a16:creationId xmlns:a16="http://schemas.microsoft.com/office/drawing/2014/main" id="{BF4A706D-62C0-3806-2829-1D9B1EF5AD2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837997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5"/>
                </a:solidFill>
              </a:defRPr>
            </a:lvl1pPr>
          </a:lstStyle>
          <a:p>
            <a:pPr lvl="0"/>
            <a:r>
              <a:rPr lang="en-US" dirty="0"/>
              <a:t>XX</a:t>
            </a:r>
            <a:endParaRPr lang="en-GB" dirty="0"/>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F832B31C-71AA-0E4C-C8D3-155A2207D2A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8272264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24962969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50443737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5B32C6E7-4957-CAC5-A5F3-889EA98B545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BAD360DE-D7D2-9953-5BA4-DB3C1880F1CD}"/>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6200A570-F4B8-F65D-5457-C1AA007C7DE4}"/>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AC539D21-0303-729A-FB79-AA26F001B79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FE9CF504-AE30-E0FF-A240-239E79DCC3E9}"/>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117508356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576A947B-51BD-F386-169E-D8F7554272EA}"/>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B8CBC697-28A4-7EB1-0B25-78E220A691F4}"/>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9934D12B-31C9-729D-4272-575B791CF12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61C1F08D-3D3C-B08B-9B51-20BF5FADFF67}"/>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7C53E9B3-2AC9-BD54-FFB2-DB6CDDE36A6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32547047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CE55CF72-6DB5-6F47-1744-75047894AF8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9044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2C647EDE-8FBD-9426-218F-CA94B8E8A69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910697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507E0E03-4769-E793-AC72-22FDF064F57E}"/>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7352899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09"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9" y="944563"/>
            <a:ext cx="3727450"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6283842" y="5350192"/>
            <a:ext cx="5908158"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7232798"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62400" y="-5869"/>
            <a:ext cx="3111500" cy="5389277"/>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6" name="Group 5">
            <a:extLst>
              <a:ext uri="{FF2B5EF4-FFF2-40B4-BE49-F238E27FC236}">
                <a16:creationId xmlns:a16="http://schemas.microsoft.com/office/drawing/2014/main" id="{D383CA54-1932-2CD5-F747-A2B2776004B4}"/>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F43950D3-1CDB-B9F2-B86C-A4421557B8A5}"/>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6F0ABCCF-C627-91B9-357D-AD4202A639A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CE7DC967-D595-CFF1-6372-137D6FAD08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989D34EA-49DF-46F1-31EF-95953653F3FA}"/>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14" name="Picture 13" descr="A black and purple triangle&#10;&#10;Description automatically generated">
            <a:extLst>
              <a:ext uri="{FF2B5EF4-FFF2-40B4-BE49-F238E27FC236}">
                <a16:creationId xmlns:a16="http://schemas.microsoft.com/office/drawing/2014/main" id="{A201DB94-4137-4F5D-F228-18ADBA19D3A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4960564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55C1B4E-4B76-8CEB-2A57-B15D0020ED9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0981279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2">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CC063144-5B2F-B539-F546-9F62AF54838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067600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r:embed="rId3">
              <a:lum bright="100000"/>
              <a:extLst>
                <a:ext uri="{96DAC541-7B7A-43D3-8B79-37D633B846F1}">
                  <asvg:svgBlip xmlns:asvg="http://schemas.microsoft.com/office/drawing/2016/SVG/main" r:embed="rId4"/>
                </a:ext>
              </a:extLst>
            </a:blip>
            <a:stretch>
              <a:fillRect/>
            </a:stretch>
          </a:blipFill>
        </p:spPr>
        <p:txBody>
          <a:bodyPr/>
          <a:lstStyle>
            <a:lvl1pPr>
              <a:defRPr/>
            </a:lvl1pPr>
          </a:lstStyle>
          <a:p>
            <a:pPr lvl="0"/>
            <a:r>
              <a:rPr lang="en-US" dirty="0"/>
              <a:t>  </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23413212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A9A58A1F-3D95-7373-BAA6-B6404EE6B08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598376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123664916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2319069649"/>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dirty="0"/>
              <a:t>Click icon to insert video</a:t>
            </a:r>
          </a:p>
        </p:txBody>
      </p:sp>
      <p:grpSp>
        <p:nvGrpSpPr>
          <p:cNvPr id="2" name="Group 1">
            <a:extLst>
              <a:ext uri="{FF2B5EF4-FFF2-40B4-BE49-F238E27FC236}">
                <a16:creationId xmlns:a16="http://schemas.microsoft.com/office/drawing/2014/main" id="{4194F569-EB21-AAD4-0E19-DE86B8DC2C82}"/>
              </a:ext>
            </a:extLst>
          </p:cNvPr>
          <p:cNvGrpSpPr/>
          <p:nvPr userDrawn="1"/>
        </p:nvGrpSpPr>
        <p:grpSpPr>
          <a:xfrm>
            <a:off x="-3626001" y="0"/>
            <a:ext cx="3513653" cy="4531360"/>
            <a:chOff x="-3626001" y="0"/>
            <a:chExt cx="3513653" cy="4531360"/>
          </a:xfrm>
        </p:grpSpPr>
        <p:sp>
          <p:nvSpPr>
            <p:cNvPr id="5" name="Rectangle 4">
              <a:extLst>
                <a:ext uri="{FF2B5EF4-FFF2-40B4-BE49-F238E27FC236}">
                  <a16:creationId xmlns:a16="http://schemas.microsoft.com/office/drawing/2014/main" id="{CC9AD8DB-E5FC-AD1D-CE2C-ED436FD1523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CD7AA74A-972E-9CA7-6B61-F016FE63341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1D970B98-9DA9-0D36-F3B0-5A5675D1EC0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2" name="TextBox 11">
              <a:extLst>
                <a:ext uri="{FF2B5EF4-FFF2-40B4-BE49-F238E27FC236}">
                  <a16:creationId xmlns:a16="http://schemas.microsoft.com/office/drawing/2014/main" id="{3AC6F120-BCAD-50FE-4E7A-90BB509B24C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750280001"/>
      </p:ext>
    </p:extLst>
  </p:cSld>
  <p:clrMapOvr>
    <a:overrideClrMapping bg1="lt1" tx1="dk1" bg2="lt2" tx2="dk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5"/>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D6889801-8F2C-51C4-0A3C-76D1AC45E03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813145485"/>
      </p:ext>
    </p:extLst>
  </p:cSld>
  <p:clrMapOvr>
    <a:overrideClrMapping bg1="lt1" tx1="dk1" bg2="lt2" tx2="dk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2754856783"/>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13" name="Title 1">
            <a:extLst>
              <a:ext uri="{FF2B5EF4-FFF2-40B4-BE49-F238E27FC236}">
                <a16:creationId xmlns:a16="http://schemas.microsoft.com/office/drawing/2014/main" id="{70E3600A-685C-31D0-716C-C8C19816B040}"/>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5"/>
                </a:solidFill>
              </a:defRPr>
            </a:lvl1pPr>
          </a:lstStyle>
          <a:p>
            <a:r>
              <a:rPr lang="en-US" dirty="0"/>
              <a:t>add thank you</a:t>
            </a:r>
            <a:endParaRPr lang="en-GB" dirty="0"/>
          </a:p>
        </p:txBody>
      </p:sp>
      <p:pic>
        <p:nvPicPr>
          <p:cNvPr id="11" name="Picture 10" descr="A black and purple triangle&#10;&#10;Description automatically generated">
            <a:extLst>
              <a:ext uri="{FF2B5EF4-FFF2-40B4-BE49-F238E27FC236}">
                <a16:creationId xmlns:a16="http://schemas.microsoft.com/office/drawing/2014/main" id="{1C0ABBAE-99D7-348E-28E1-9925B22248A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8993C95B-B362-8840-301B-5A0BD39E0626}"/>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CAF68EA9-99D9-7AC0-0638-0468FE460433}"/>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2057735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5"/>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D1461920-29C7-DE2D-A183-DEF85D4B3303}"/>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2" name="Graphic 1">
            <a:extLst>
              <a:ext uri="{FF2B5EF4-FFF2-40B4-BE49-F238E27FC236}">
                <a16:creationId xmlns:a16="http://schemas.microsoft.com/office/drawing/2014/main" id="{462A2DAF-8E1C-2E0B-F461-619C3B6A2AC3}"/>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FA7AA18D-5293-A362-04F2-DB51EC8A40DB}"/>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6160B8A9-BFEF-C7DD-1A33-0166854FAD7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03742853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794C3AC1-697A-7185-61FF-A5D9919ED85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Tree>
    <p:custDataLst>
      <p:tags r:id="rId1"/>
    </p:custDataLst>
    <p:extLst>
      <p:ext uri="{BB962C8B-B14F-4D97-AF65-F5344CB8AC3E}">
        <p14:creationId xmlns:p14="http://schemas.microsoft.com/office/powerpoint/2010/main" val="10543580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10309127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9" name="Freeform: Shape 8">
            <a:extLst>
              <a:ext uri="{FF2B5EF4-FFF2-40B4-BE49-F238E27FC236}">
                <a16:creationId xmlns:a16="http://schemas.microsoft.com/office/drawing/2014/main" id="{7DD78164-DD74-429F-D847-0C88D74A45B3}"/>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3"/>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3"/>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3"/>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3"/>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3"/>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3"/>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pic>
        <p:nvPicPr>
          <p:cNvPr id="7" name="Picture 6" descr="A black and purple triangle&#10;&#10;Description automatically generated">
            <a:extLst>
              <a:ext uri="{FF2B5EF4-FFF2-40B4-BE49-F238E27FC236}">
                <a16:creationId xmlns:a16="http://schemas.microsoft.com/office/drawing/2014/main" id="{B24A370E-5F51-8D69-195C-9497B4B5E16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445105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3"/>
                </a:solidFill>
              </a:defRPr>
            </a:lvl1pPr>
          </a:lstStyle>
          <a:p>
            <a:pPr lvl="0"/>
            <a:r>
              <a:rPr lang="en-US" dirty="0"/>
              <a:t>XX</a:t>
            </a:r>
            <a:endParaRPr lang="en-GB" dirty="0"/>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7D6414A2-BC8D-4353-1E34-7C90081CA453}"/>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7834899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329428224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2">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extLst>
      <p:ext uri="{BB962C8B-B14F-4D97-AF65-F5344CB8AC3E}">
        <p14:creationId xmlns:p14="http://schemas.microsoft.com/office/powerpoint/2010/main" val="4824036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1C761517-1D3A-F502-A0DE-7C8FCA517DE6}"/>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A83F1796-0500-D8EA-22F0-61FF666E45F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CA7E090F-ACC9-FE3B-4636-33252539D30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76F02732-CA1A-B3B3-F02B-2207EE0D4467}"/>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71825BB6-7FAF-58D9-7FE5-C204B660C076}"/>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37436895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C3A1C8C6-AE71-8D2D-11C6-AC615B9DC37D}"/>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EE67C498-7C46-13FC-6848-F9B132242284}"/>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D25148A-66C0-6BF2-9075-5B4ED8377B7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114EF678-18F7-1CA8-9384-F06D57B7C6B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5AF12A2D-DBA5-39F5-72AA-6963D81DE32B}"/>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151292139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36F1C57D-DA56-5BEB-5A36-756358A3433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773851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E7960DC8-4863-9D1C-BECD-41E29C2ED2E7}"/>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D1BD5A7D-1A60-0D66-A698-9D248A461D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4ACBC2B-AAC4-946A-3E2A-451CFA635EFA}"/>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AC76AE19-9999-38BE-0EB2-DAB0FCD6BE2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C3D37629-A850-8FC5-4AEC-BF1165119C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CBFA8CCB-E193-D758-EF62-0D45BF1CBD9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7263608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2">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344E88D3-563B-9268-8E3C-767300E25E0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2B28EBBE-3B72-FA40-F91B-F66138FAD20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71A6C51-A63E-6DA5-AFAF-B5C2D81BA22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3F71B279-439E-63A4-D0F8-D6AB95A3FA1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2" name="TextBox 11">
              <a:extLst>
                <a:ext uri="{FF2B5EF4-FFF2-40B4-BE49-F238E27FC236}">
                  <a16:creationId xmlns:a16="http://schemas.microsoft.com/office/drawing/2014/main" id="{34C2C5AD-B017-4A1D-3DD6-C5ED5BA76DD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5" name="Picture 14" descr="A black and purple triangle&#10;&#10;Description automatically generated">
            <a:extLst>
              <a:ext uri="{FF2B5EF4-FFF2-40B4-BE49-F238E27FC236}">
                <a16:creationId xmlns:a16="http://schemas.microsoft.com/office/drawing/2014/main" id="{3208BA3A-981E-EC6A-59D3-2C25A20F1F3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586516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45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09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6283842" y="5350192"/>
            <a:ext cx="5908158"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724343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p:cNvCxnSpPr>
          <p:nvPr userDrawn="1"/>
        </p:nvCxnSpPr>
        <p:spPr>
          <a:xfrm>
            <a:off x="3959225" y="-11368"/>
            <a:ext cx="3114675" cy="5394776"/>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838950" y="692151"/>
            <a:ext cx="3727450" cy="4260850"/>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6" name="Group 5">
            <a:extLst>
              <a:ext uri="{FF2B5EF4-FFF2-40B4-BE49-F238E27FC236}">
                <a16:creationId xmlns:a16="http://schemas.microsoft.com/office/drawing/2014/main" id="{175535DD-A53A-5DC7-7A43-C80EDC873235}"/>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025CAE79-25DF-3A92-090D-FB21FAE75837}"/>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3D1BF93F-E5BF-7B11-F3C1-3D63B9814EA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2CFBD299-15FE-E210-4ED0-34C3690B3616}"/>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7EAECEDE-B169-E417-584B-B3F8CBD7978A}"/>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14" name="Picture 13" descr="A black and purple triangle&#10;&#10;Description automatically generated">
            <a:extLst>
              <a:ext uri="{FF2B5EF4-FFF2-40B4-BE49-F238E27FC236}">
                <a16:creationId xmlns:a16="http://schemas.microsoft.com/office/drawing/2014/main" id="{E693611A-8C64-1E53-1DAB-5276D9BA8EC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094818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grpSp>
        <p:nvGrpSpPr>
          <p:cNvPr id="6" name="Group 5">
            <a:extLst>
              <a:ext uri="{FF2B5EF4-FFF2-40B4-BE49-F238E27FC236}">
                <a16:creationId xmlns:a16="http://schemas.microsoft.com/office/drawing/2014/main" id="{114237F1-CF83-631D-BF7D-073EE5D7C18E}"/>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AFE92908-93CD-7B3D-E307-91816D7AFA9E}"/>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D30746FD-29B1-2B88-D67C-9A5683D9DE8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8554B28E-91FF-BEAC-D7A4-BEA657FF50E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3577E3EA-4CBD-60A6-F4B7-574C366F534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CBF1929-EFA8-CAED-E21E-586DE151E0C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116431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19" name="Isosceles Triangle 18">
            <a:extLst>
              <a:ext uri="{FF2B5EF4-FFF2-40B4-BE49-F238E27FC236}">
                <a16:creationId xmlns:a16="http://schemas.microsoft.com/office/drawing/2014/main" id="{A731CCBB-1902-34F3-8A2E-8BFE8D31D6E8}"/>
              </a:ext>
            </a:extLst>
          </p:cNvPr>
          <p:cNvSpPr/>
          <p:nvPr userDrawn="1"/>
        </p:nvSpPr>
        <p:spPr>
          <a:xfrm flipH="1">
            <a:off x="6051860" y="5067428"/>
            <a:ext cx="2076520" cy="1790572"/>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68E9F9DC-9101-4781-5C4C-C66BA19CE4D1}"/>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5B5F412F-1148-FC3D-2650-409280AF879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53B2990F-0BD8-41F4-3CEE-FA1D58BC33E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490D80D0-C155-9CBA-4350-D80AAD66E38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F12DD658-947A-54FF-2325-B7795F4FE78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B30FB52D-5A96-4C72-4F47-B8C8F0B3093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309441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20" name="Text Placeholder 19">
            <a:extLst>
              <a:ext uri="{FF2B5EF4-FFF2-40B4-BE49-F238E27FC236}">
                <a16:creationId xmlns:a16="http://schemas.microsoft.com/office/drawing/2014/main" id="{107A9DC0-341C-EC5B-4A0F-BB22E8474492}"/>
              </a:ext>
            </a:extLst>
          </p:cNvPr>
          <p:cNvSpPr>
            <a:spLocks noGrp="1"/>
          </p:cNvSpPr>
          <p:nvPr>
            <p:ph type="body" sz="quarter" idx="12" hasCustomPrompt="1"/>
          </p:nvPr>
        </p:nvSpPr>
        <p:spPr>
          <a:xfrm>
            <a:off x="0" y="127000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22" name="Text Placeholder 18">
            <a:extLst>
              <a:ext uri="{FF2B5EF4-FFF2-40B4-BE49-F238E27FC236}">
                <a16:creationId xmlns:a16="http://schemas.microsoft.com/office/drawing/2014/main" id="{73925FD9-E816-7AAA-4060-E88CE9F68D4A}"/>
              </a:ext>
            </a:extLst>
          </p:cNvPr>
          <p:cNvSpPr>
            <a:spLocks noGrp="1"/>
          </p:cNvSpPr>
          <p:nvPr>
            <p:ph type="body" sz="quarter" idx="16" hasCustomPrompt="1"/>
          </p:nvPr>
        </p:nvSpPr>
        <p:spPr>
          <a:xfrm>
            <a:off x="10566400" y="390842"/>
            <a:ext cx="1223964" cy="814389"/>
          </a:xfrm>
          <a:blipFill>
            <a:blip r:embed="rId3">
              <a:lum bright="100000"/>
              <a:extLst>
                <a:ext uri="{96DAC541-7B7A-43D3-8B79-37D633B846F1}">
                  <asvg:svgBlip xmlns:asvg="http://schemas.microsoft.com/office/drawing/2016/SVG/main" r:embed="rId4"/>
                </a:ext>
              </a:extLst>
            </a:blip>
            <a:stretch>
              <a:fillRect/>
            </a:stretch>
          </a:blipFill>
        </p:spPr>
        <p:txBody>
          <a:bodyPr/>
          <a:lstStyle>
            <a:lvl1pPr>
              <a:defRPr/>
            </a:lvl1pPr>
          </a:lstStyle>
          <a:p>
            <a:pPr lvl="0"/>
            <a:r>
              <a:rPr lang="en-US" dirty="0"/>
              <a:t>  </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25" name="Group 24">
            <a:extLst>
              <a:ext uri="{FF2B5EF4-FFF2-40B4-BE49-F238E27FC236}">
                <a16:creationId xmlns:a16="http://schemas.microsoft.com/office/drawing/2014/main" id="{F0D7A2EE-C740-A4B9-520B-12059F29EF4E}"/>
              </a:ext>
            </a:extLst>
          </p:cNvPr>
          <p:cNvGrpSpPr/>
          <p:nvPr userDrawn="1"/>
        </p:nvGrpSpPr>
        <p:grpSpPr>
          <a:xfrm>
            <a:off x="-3626001" y="0"/>
            <a:ext cx="3513653" cy="4531360"/>
            <a:chOff x="-3626001" y="0"/>
            <a:chExt cx="3513653" cy="4531360"/>
          </a:xfrm>
        </p:grpSpPr>
        <p:sp>
          <p:nvSpPr>
            <p:cNvPr id="26" name="Rectangle 25">
              <a:extLst>
                <a:ext uri="{FF2B5EF4-FFF2-40B4-BE49-F238E27FC236}">
                  <a16:creationId xmlns:a16="http://schemas.microsoft.com/office/drawing/2014/main" id="{27649CF9-BCCE-C640-8404-E0BA05FEFEF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27" name="Rectangle 26">
              <a:extLst>
                <a:ext uri="{FF2B5EF4-FFF2-40B4-BE49-F238E27FC236}">
                  <a16:creationId xmlns:a16="http://schemas.microsoft.com/office/drawing/2014/main" id="{26A18F9B-BECE-4987-0A50-1B44C5110A2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8" name="TextBox 27">
              <a:extLst>
                <a:ext uri="{FF2B5EF4-FFF2-40B4-BE49-F238E27FC236}">
                  <a16:creationId xmlns:a16="http://schemas.microsoft.com/office/drawing/2014/main" id="{C82DC443-7739-E346-7C81-CC2D7DBE72E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29" name="TextBox 28">
              <a:extLst>
                <a:ext uri="{FF2B5EF4-FFF2-40B4-BE49-F238E27FC236}">
                  <a16:creationId xmlns:a16="http://schemas.microsoft.com/office/drawing/2014/main" id="{71B2826A-13BD-5D2D-971F-D4C4CBF2708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319196498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8" name="Picture 7" descr="A black and purple triangle&#10;&#10;Description automatically generated">
            <a:extLst>
              <a:ext uri="{FF2B5EF4-FFF2-40B4-BE49-F238E27FC236}">
                <a16:creationId xmlns:a16="http://schemas.microsoft.com/office/drawing/2014/main" id="{73D290A2-C7D8-196C-69C2-1F398F6BF1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7821996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199114183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1235729105"/>
      </p:ext>
    </p:extLst>
  </p:cSld>
  <p:clrMapOvr>
    <a:overrideClrMapping bg1="lt1" tx1="dk1" bg2="lt2" tx2="dk2" accent1="accent1" accent2="accent2" accent3="accent3" accent4="accent4" accent5="accent5" accent6="accent6" hlink="hlink" folHlink="folHlink"/>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Full Image">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100"/>
            </a:lvl1pPr>
          </a:lstStyle>
          <a:p>
            <a:r>
              <a:rPr lang="en-GB" dirty="0"/>
              <a:t>Click icon to insert video</a:t>
            </a:r>
          </a:p>
        </p:txBody>
      </p:sp>
      <p:grpSp>
        <p:nvGrpSpPr>
          <p:cNvPr id="2" name="Group 1">
            <a:extLst>
              <a:ext uri="{FF2B5EF4-FFF2-40B4-BE49-F238E27FC236}">
                <a16:creationId xmlns:a16="http://schemas.microsoft.com/office/drawing/2014/main" id="{98137EC8-0DE2-AA93-AF9C-87DF3CAB7348}"/>
              </a:ext>
            </a:extLst>
          </p:cNvPr>
          <p:cNvGrpSpPr/>
          <p:nvPr userDrawn="1"/>
        </p:nvGrpSpPr>
        <p:grpSpPr>
          <a:xfrm>
            <a:off x="-3626001" y="0"/>
            <a:ext cx="3513653" cy="4531360"/>
            <a:chOff x="-3626001" y="0"/>
            <a:chExt cx="3513653" cy="4531360"/>
          </a:xfrm>
        </p:grpSpPr>
        <p:sp>
          <p:nvSpPr>
            <p:cNvPr id="5" name="Rectangle 4">
              <a:extLst>
                <a:ext uri="{FF2B5EF4-FFF2-40B4-BE49-F238E27FC236}">
                  <a16:creationId xmlns:a16="http://schemas.microsoft.com/office/drawing/2014/main" id="{98FB21D4-4FC5-9C19-811B-ECC4992383B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0019EA93-CBD4-D211-690A-1DE2205A1F4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1" name="TextBox 10">
              <a:extLst>
                <a:ext uri="{FF2B5EF4-FFF2-40B4-BE49-F238E27FC236}">
                  <a16:creationId xmlns:a16="http://schemas.microsoft.com/office/drawing/2014/main" id="{01A89454-89BD-DA77-D6C9-27C3ED17D8F4}"/>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2" name="TextBox 11">
              <a:extLst>
                <a:ext uri="{FF2B5EF4-FFF2-40B4-BE49-F238E27FC236}">
                  <a16:creationId xmlns:a16="http://schemas.microsoft.com/office/drawing/2014/main" id="{31C9DF0D-045F-175E-7DB4-0BC23EBB95B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Tree>
    <p:custDataLst>
      <p:tags r:id="rId1"/>
    </p:custDataLst>
    <p:extLst>
      <p:ext uri="{BB962C8B-B14F-4D97-AF65-F5344CB8AC3E}">
        <p14:creationId xmlns:p14="http://schemas.microsoft.com/office/powerpoint/2010/main" val="2169252225"/>
      </p:ext>
    </p:extLst>
  </p:cSld>
  <p:clrMapOvr>
    <a:overrideClrMapping bg1="lt1" tx1="dk1" bg2="lt2" tx2="dk2" accent1="accent1" accent2="accent2" accent3="accent3" accent4="accent4" accent5="accent5" accent6="accent6" hlink="hlink" folHlink="folHlink"/>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3"/>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Picture 6" descr="A black and purple triangle&#10;&#10;Description automatically generated">
            <a:extLst>
              <a:ext uri="{FF2B5EF4-FFF2-40B4-BE49-F238E27FC236}">
                <a16:creationId xmlns:a16="http://schemas.microsoft.com/office/drawing/2014/main" id="{0D58E707-3E8F-6951-E002-2DF7D80399E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0981005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5" name="Group 4">
            <a:extLst>
              <a:ext uri="{FF2B5EF4-FFF2-40B4-BE49-F238E27FC236}">
                <a16:creationId xmlns:a16="http://schemas.microsoft.com/office/drawing/2014/main" id="{D84C3A84-EB67-A736-8072-3B34758CE87E}"/>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9A446BB0-3755-969C-5186-E3CD51D8E23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AADF5835-49A9-0116-4738-44A2BE54C9A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6EC14740-4994-A81E-4D36-9D1751707DC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6EDB2515-C0FD-33A3-35AA-AE6956E8B07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3" name="Picture 12" descr="A black and purple triangle&#10;&#10;Description automatically generated">
            <a:extLst>
              <a:ext uri="{FF2B5EF4-FFF2-40B4-BE49-F238E27FC236}">
                <a16:creationId xmlns:a16="http://schemas.microsoft.com/office/drawing/2014/main" id="{28D1B562-231F-8E1B-E97D-144FACC662E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hank You Dark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bg1"/>
                </a:solidFill>
              </a:defRPr>
            </a:lvl1pPr>
          </a:lstStyle>
          <a:p>
            <a:r>
              <a:rPr lang="en-US" dirty="0"/>
              <a:t>add thank you</a:t>
            </a:r>
            <a:endParaRPr lang="en-GB" dirty="0"/>
          </a:p>
        </p:txBody>
      </p:sp>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solidFill>
                  <a:schemeClr val="bg1"/>
                </a:solidFill>
              </a:defRPr>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7" name="Graphic 6">
            <a:extLst>
              <a:ext uri="{FF2B5EF4-FFF2-40B4-BE49-F238E27FC236}">
                <a16:creationId xmlns:a16="http://schemas.microsoft.com/office/drawing/2014/main" id="{4CE5D83B-BA72-99C0-07E3-4BAE9CA4736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654130" y="449214"/>
            <a:ext cx="1048505" cy="697644"/>
          </a:xfrm>
          <a:prstGeom prst="rect">
            <a:avLst/>
          </a:prstGeom>
        </p:spPr>
      </p:pic>
    </p:spTree>
    <p:custDataLst>
      <p:tags r:id="rId1"/>
    </p:custDataLst>
    <p:extLst>
      <p:ext uri="{BB962C8B-B14F-4D97-AF65-F5344CB8AC3E}">
        <p14:creationId xmlns:p14="http://schemas.microsoft.com/office/powerpoint/2010/main" val="4139260709"/>
      </p:ext>
    </p:extLst>
  </p:cSld>
  <p:clrMapOvr>
    <a:overrideClrMapping bg1="lt1" tx1="dk1" bg2="lt2" tx2="dk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F84A09E1-068E-DE93-CF8A-C2DFE814A030}"/>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A932DFFE-7593-B0FB-FADF-68F4AEE377C8}"/>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0204AA30-BBAC-A800-406E-7EB477DF658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C742677E-BD62-7B04-CD02-0DCBEA4F287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FB9646F3-2D26-3B30-BCAA-71C1202F9AA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13" name="Title 1">
            <a:extLst>
              <a:ext uri="{FF2B5EF4-FFF2-40B4-BE49-F238E27FC236}">
                <a16:creationId xmlns:a16="http://schemas.microsoft.com/office/drawing/2014/main" id="{8DA9361A-81F3-8273-786E-66E64525B789}"/>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3"/>
                </a:solidFill>
              </a:defRPr>
            </a:lvl1pPr>
          </a:lstStyle>
          <a:p>
            <a:r>
              <a:rPr lang="en-US" dirty="0"/>
              <a:t>add thank you</a:t>
            </a:r>
            <a:endParaRPr lang="en-GB" dirty="0"/>
          </a:p>
        </p:txBody>
      </p:sp>
      <p:pic>
        <p:nvPicPr>
          <p:cNvPr id="11" name="Picture 10" descr="A black and purple triangle&#10;&#10;Description automatically generated">
            <a:extLst>
              <a:ext uri="{FF2B5EF4-FFF2-40B4-BE49-F238E27FC236}">
                <a16:creationId xmlns:a16="http://schemas.microsoft.com/office/drawing/2014/main" id="{B7A4C031-3F7E-6A4A-97BC-8CC5812BEC2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56C6597F-8568-BFD4-6AA4-FB30D9AB9420}"/>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6161C5D1-E627-9A27-F88F-84E07F63D526}"/>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2854856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hank You Dark">
    <p:bg>
      <p:bgPr>
        <a:solidFill>
          <a:schemeClr val="accent3"/>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flipH="1">
            <a:off x="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5" name="Title 1">
            <a:extLst>
              <a:ext uri="{FF2B5EF4-FFF2-40B4-BE49-F238E27FC236}">
                <a16:creationId xmlns:a16="http://schemas.microsoft.com/office/drawing/2014/main" id="{3B319E15-8DE5-FB90-A0D2-CE45383F0F39}"/>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2" name="Graphic 1">
            <a:extLst>
              <a:ext uri="{FF2B5EF4-FFF2-40B4-BE49-F238E27FC236}">
                <a16:creationId xmlns:a16="http://schemas.microsoft.com/office/drawing/2014/main" id="{559A8D99-860C-B2FC-FAFC-394BDD969058}"/>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59D819B9-0BF1-7947-9E5F-8D14A3BCC06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A14CF755-F7A4-5F6B-95A3-E0749C787A84}"/>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5817768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6E0F8E4E-D694-14F4-D662-A3CEE636BD99}"/>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3A459BAF-F074-B72F-39C7-22391520EF7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EA0BB1EA-DE32-E0D6-73DC-C8F2F0F12391}"/>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5D3B3307-0D3B-F821-C338-81BE68E53B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E1E68AB0-5023-B1FC-D0B5-02511B3DD11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10" name="Picture 9" descr="A black and purple triangle&#10;&#10;Description automatically generated">
            <a:extLst>
              <a:ext uri="{FF2B5EF4-FFF2-40B4-BE49-F238E27FC236}">
                <a16:creationId xmlns:a16="http://schemas.microsoft.com/office/drawing/2014/main" id="{7D86B9B9-0BFF-A2F0-9936-03227A8E75DE}"/>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Tree>
    <p:custDataLst>
      <p:tags r:id="rId1"/>
    </p:custDataLst>
    <p:extLst>
      <p:ext uri="{BB962C8B-B14F-4D97-AF65-F5344CB8AC3E}">
        <p14:creationId xmlns:p14="http://schemas.microsoft.com/office/powerpoint/2010/main" val="67983761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Dark">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3580406" y="0"/>
            <a:ext cx="8611595"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3" name="Group 2">
            <a:extLst>
              <a:ext uri="{FF2B5EF4-FFF2-40B4-BE49-F238E27FC236}">
                <a16:creationId xmlns:a16="http://schemas.microsoft.com/office/drawing/2014/main" id="{3A53617B-6749-1C8D-E0E8-467FE749F91D}"/>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901B0E2F-74FA-FA85-9D95-80902017BB27}"/>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5" name="Rectangle 4">
              <a:extLst>
                <a:ext uri="{FF2B5EF4-FFF2-40B4-BE49-F238E27FC236}">
                  <a16:creationId xmlns:a16="http://schemas.microsoft.com/office/drawing/2014/main" id="{A96F0898-4B8C-0EA2-3865-98E30BCB53C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6" name="TextBox 5">
              <a:extLst>
                <a:ext uri="{FF2B5EF4-FFF2-40B4-BE49-F238E27FC236}">
                  <a16:creationId xmlns:a16="http://schemas.microsoft.com/office/drawing/2014/main" id="{2CB8C8A0-75AA-171C-B59E-D5E520278C7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7" name="TextBox 6">
              <a:extLst>
                <a:ext uri="{FF2B5EF4-FFF2-40B4-BE49-F238E27FC236}">
                  <a16:creationId xmlns:a16="http://schemas.microsoft.com/office/drawing/2014/main" id="{1F9AB645-9FB8-872B-C968-90A825FE175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4275529534"/>
      </p:ext>
    </p:extLst>
  </p:cSld>
  <p:clrMapOvr>
    <a:overrideClrMapping bg1="dk1" tx1="lt1" bg2="dk2" tx2="lt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sp>
        <p:nvSpPr>
          <p:cNvPr id="6" name="Isosceles Triangle 5">
            <a:extLst>
              <a:ext uri="{FF2B5EF4-FFF2-40B4-BE49-F238E27FC236}">
                <a16:creationId xmlns:a16="http://schemas.microsoft.com/office/drawing/2014/main" id="{A16B0FF0-1119-288E-6DAC-F56B8388B3D6}"/>
              </a:ext>
            </a:extLst>
          </p:cNvPr>
          <p:cNvSpPr/>
          <p:nvPr userDrawn="1"/>
        </p:nvSpPr>
        <p:spPr>
          <a:xfrm flipV="1">
            <a:off x="6317866" y="0"/>
            <a:ext cx="2413384" cy="2239963"/>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9" name="Freeform: Shape 8">
            <a:extLst>
              <a:ext uri="{FF2B5EF4-FFF2-40B4-BE49-F238E27FC236}">
                <a16:creationId xmlns:a16="http://schemas.microsoft.com/office/drawing/2014/main" id="{7DD78164-DD74-429F-D847-0C88D74A45B3}"/>
              </a:ext>
            </a:extLst>
          </p:cNvPr>
          <p:cNvSpPr/>
          <p:nvPr userDrawn="1"/>
        </p:nvSpPr>
        <p:spPr>
          <a:xfrm flipH="1">
            <a:off x="7125592" y="1777223"/>
            <a:ext cx="5066409" cy="5080777"/>
          </a:xfrm>
          <a:custGeom>
            <a:avLst/>
            <a:gdLst>
              <a:gd name="connsiteX0" fmla="*/ 2329340 w 5066409"/>
              <a:gd name="connsiteY0" fmla="*/ 0 h 5080777"/>
              <a:gd name="connsiteX1" fmla="*/ 0 w 5066409"/>
              <a:gd name="connsiteY1" fmla="*/ 4323916 h 5080777"/>
              <a:gd name="connsiteX2" fmla="*/ 0 w 5066409"/>
              <a:gd name="connsiteY2" fmla="*/ 5080777 h 5080777"/>
              <a:gd name="connsiteX3" fmla="*/ 5066409 w 5066409"/>
              <a:gd name="connsiteY3" fmla="*/ 5080777 h 5080777"/>
            </a:gdLst>
            <a:ahLst/>
            <a:cxnLst>
              <a:cxn ang="0">
                <a:pos x="connsiteX0" y="connsiteY0"/>
              </a:cxn>
              <a:cxn ang="0">
                <a:pos x="connsiteX1" y="connsiteY1"/>
              </a:cxn>
              <a:cxn ang="0">
                <a:pos x="connsiteX2" y="connsiteY2"/>
              </a:cxn>
              <a:cxn ang="0">
                <a:pos x="connsiteX3" y="connsiteY3"/>
              </a:cxn>
            </a:cxnLst>
            <a:rect l="l" t="t" r="r" b="b"/>
            <a:pathLst>
              <a:path w="5066409" h="5080777">
                <a:moveTo>
                  <a:pt x="2329340" y="0"/>
                </a:moveTo>
                <a:lnTo>
                  <a:pt x="0" y="4323916"/>
                </a:lnTo>
                <a:lnTo>
                  <a:pt x="0" y="5080777"/>
                </a:lnTo>
                <a:lnTo>
                  <a:pt x="5066409" y="5080777"/>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6"/>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6"/>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6"/>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6"/>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6"/>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6"/>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pic>
        <p:nvPicPr>
          <p:cNvPr id="7" name="Picture 6" descr="A black and purple triangle&#10;&#10;Description automatically generated">
            <a:extLst>
              <a:ext uri="{FF2B5EF4-FFF2-40B4-BE49-F238E27FC236}">
                <a16:creationId xmlns:a16="http://schemas.microsoft.com/office/drawing/2014/main" id="{C0545B43-C7A2-C2E6-9736-44A8BABA1BE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1294733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Divider Light Al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6"/>
                </a:solidFill>
              </a:defRPr>
            </a:lvl1pPr>
          </a:lstStyle>
          <a:p>
            <a:pPr lvl="0"/>
            <a:r>
              <a:rPr lang="en-US" dirty="0"/>
              <a:t>XX</a:t>
            </a:r>
            <a:endParaRPr lang="en-GB" dirty="0"/>
          </a:p>
        </p:txBody>
      </p:sp>
      <p:grpSp>
        <p:nvGrpSpPr>
          <p:cNvPr id="6" name="Group 5">
            <a:extLst>
              <a:ext uri="{FF2B5EF4-FFF2-40B4-BE49-F238E27FC236}">
                <a16:creationId xmlns:a16="http://schemas.microsoft.com/office/drawing/2014/main" id="{4F370516-DECD-E3AE-DF23-C70C9BB7E499}"/>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70F904D0-2876-1268-E4C8-7B029572940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58268415-C2F8-4E88-1D39-501CC7F283C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17468449-38AF-50DF-9C6B-09E23D17494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BE7D5C2C-84EC-C1DA-26D0-15ECB44E0F7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an image from file, or select the placeholder and paste an image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Picture </a:t>
              </a:r>
              <a:r>
                <a:rPr lang="en-US" sz="1200" dirty="0">
                  <a:solidFill>
                    <a:schemeClr val="tx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image within the placeholder, using the white circles in the corners of the image.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image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6EA483DC-49DA-B06C-CF11-43671FE3FFB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13362008"/>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Divider Dark Alt.">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4" name="Group 3">
            <a:extLst>
              <a:ext uri="{FF2B5EF4-FFF2-40B4-BE49-F238E27FC236}">
                <a16:creationId xmlns:a16="http://schemas.microsoft.com/office/drawing/2014/main" id="{DE6EA0D0-E329-533A-9CC7-6473C8179638}"/>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163AC12C-C482-B4E3-4AB9-A263BB70B1E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8" name="Rectangle 7">
              <a:extLst>
                <a:ext uri="{FF2B5EF4-FFF2-40B4-BE49-F238E27FC236}">
                  <a16:creationId xmlns:a16="http://schemas.microsoft.com/office/drawing/2014/main" id="{D9D7E497-A4B4-C534-0937-931EB24AA5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4763B2BC-5CB5-82B0-4900-4A07C299657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6EAD4D31-594C-1AC1-1F0B-05021628A183}"/>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Tree>
    <p:custDataLst>
      <p:tags r:id="rId1"/>
    </p:custDataLst>
    <p:extLst>
      <p:ext uri="{BB962C8B-B14F-4D97-AF65-F5344CB8AC3E}">
        <p14:creationId xmlns:p14="http://schemas.microsoft.com/office/powerpoint/2010/main" val="1861288262"/>
      </p:ext>
    </p:extLst>
  </p:cSld>
  <p:clrMapOvr>
    <a:overrideClrMapping bg1="dk1" tx1="lt1" bg2="dk2" tx2="lt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166861467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3A7E356F-9DD5-6002-E43F-53D83684F6D3}"/>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08C889DF-312F-13A2-E287-3EC6780F4E34}"/>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1E99C7BA-0F38-A850-FC95-644E878666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C6615F42-DD40-DEA3-21A6-CDF137249C6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B8BD0D28-6B57-963F-27B0-74905FA174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495994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tags" Target="../tags/tag24.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tags" Target="../tags/tag48.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theme" Target="../theme/theme3.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tags" Target="../tags/tag72.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24" Type="http://schemas.openxmlformats.org/officeDocument/2006/relationships/theme" Target="../theme/theme4.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slideLayout" Target="../slideLayouts/slideLayout9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slideLayout" Target="../slideLayouts/slideLayout105.xml"/><Relationship Id="rId18" Type="http://schemas.openxmlformats.org/officeDocument/2006/relationships/slideLayout" Target="../slideLayouts/slideLayout110.xml"/><Relationship Id="rId3" Type="http://schemas.openxmlformats.org/officeDocument/2006/relationships/slideLayout" Target="../slideLayouts/slideLayout95.xml"/><Relationship Id="rId21" Type="http://schemas.openxmlformats.org/officeDocument/2006/relationships/slideLayout" Target="../slideLayouts/slideLayout113.xml"/><Relationship Id="rId7" Type="http://schemas.openxmlformats.org/officeDocument/2006/relationships/slideLayout" Target="../slideLayouts/slideLayout99.xml"/><Relationship Id="rId12" Type="http://schemas.openxmlformats.org/officeDocument/2006/relationships/slideLayout" Target="../slideLayouts/slideLayout104.xml"/><Relationship Id="rId17" Type="http://schemas.openxmlformats.org/officeDocument/2006/relationships/slideLayout" Target="../slideLayouts/slideLayout109.xml"/><Relationship Id="rId25" Type="http://schemas.openxmlformats.org/officeDocument/2006/relationships/tags" Target="../tags/tag95.xml"/><Relationship Id="rId2" Type="http://schemas.openxmlformats.org/officeDocument/2006/relationships/slideLayout" Target="../slideLayouts/slideLayout94.xml"/><Relationship Id="rId16" Type="http://schemas.openxmlformats.org/officeDocument/2006/relationships/slideLayout" Target="../slideLayouts/slideLayout108.xml"/><Relationship Id="rId20" Type="http://schemas.openxmlformats.org/officeDocument/2006/relationships/slideLayout" Target="../slideLayouts/slideLayout112.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24" Type="http://schemas.openxmlformats.org/officeDocument/2006/relationships/theme" Target="../theme/theme5.xml"/><Relationship Id="rId5" Type="http://schemas.openxmlformats.org/officeDocument/2006/relationships/slideLayout" Target="../slideLayouts/slideLayout97.xml"/><Relationship Id="rId15" Type="http://schemas.openxmlformats.org/officeDocument/2006/relationships/slideLayout" Target="../slideLayouts/slideLayout107.xml"/><Relationship Id="rId23" Type="http://schemas.openxmlformats.org/officeDocument/2006/relationships/slideLayout" Target="../slideLayouts/slideLayout115.xml"/><Relationship Id="rId10" Type="http://schemas.openxmlformats.org/officeDocument/2006/relationships/slideLayout" Target="../slideLayouts/slideLayout102.xml"/><Relationship Id="rId19" Type="http://schemas.openxmlformats.org/officeDocument/2006/relationships/slideLayout" Target="../slideLayouts/slideLayout111.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slideLayout" Target="../slideLayouts/slideLayout106.xml"/><Relationship Id="rId22" Type="http://schemas.openxmlformats.org/officeDocument/2006/relationships/slideLayout" Target="../slideLayouts/slideLayout1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5"/>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661" r:id="rId16"/>
    <p:sldLayoutId id="2147483670" r:id="rId17"/>
    <p:sldLayoutId id="2147483760" r:id="rId18"/>
    <p:sldLayoutId id="2147483761" r:id="rId19"/>
    <p:sldLayoutId id="2147483667" r:id="rId20"/>
    <p:sldLayoutId id="2147483771" r:id="rId21"/>
    <p:sldLayoutId id="2147483770" r:id="rId22"/>
    <p:sldLayoutId id="2147483660" r:id="rId23"/>
  </p:sldLayoutIdLst>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5"/>
    </p:custDataLst>
    <p:extLst>
      <p:ext uri="{BB962C8B-B14F-4D97-AF65-F5344CB8AC3E}">
        <p14:creationId xmlns:p14="http://schemas.microsoft.com/office/powerpoint/2010/main" val="7715509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7"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762" r:id="rId18"/>
    <p:sldLayoutId id="2147483763" r:id="rId19"/>
    <p:sldLayoutId id="2147483772" r:id="rId20"/>
    <p:sldLayoutId id="2147483773" r:id="rId21"/>
    <p:sldLayoutId id="2147483692" r:id="rId22"/>
    <p:sldLayoutId id="2147483693" r:id="rId23"/>
  </p:sldLayoutIdLst>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5"/>
    </p:custDataLst>
    <p:extLst>
      <p:ext uri="{BB962C8B-B14F-4D97-AF65-F5344CB8AC3E}">
        <p14:creationId xmlns:p14="http://schemas.microsoft.com/office/powerpoint/2010/main" val="200021196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9"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64" r:id="rId18"/>
    <p:sldLayoutId id="2147483765" r:id="rId19"/>
    <p:sldLayoutId id="2147483774" r:id="rId20"/>
    <p:sldLayoutId id="2147483775" r:id="rId21"/>
    <p:sldLayoutId id="2147483714" r:id="rId22"/>
    <p:sldLayoutId id="2147483715" r:id="rId23"/>
  </p:sldLayoutIdLst>
  <p:txStyles>
    <p:titleStyle>
      <a:lvl1pPr algn="l" defTabSz="914400" rtl="0" eaLnBrk="1" latinLnBrk="0" hangingPunct="1">
        <a:lnSpc>
          <a:spcPct val="90000"/>
        </a:lnSpc>
        <a:spcBef>
          <a:spcPct val="0"/>
        </a:spcBef>
        <a:buNone/>
        <a:defRPr sz="2200" b="1" kern="1200">
          <a:solidFill>
            <a:schemeClr val="accent5"/>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5"/>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5"/>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5"/>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5"/>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5"/>
    </p:custDataLst>
    <p:extLst>
      <p:ext uri="{BB962C8B-B14F-4D97-AF65-F5344CB8AC3E}">
        <p14:creationId xmlns:p14="http://schemas.microsoft.com/office/powerpoint/2010/main" val="2916519281"/>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1"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66" r:id="rId18"/>
    <p:sldLayoutId id="2147483767" r:id="rId19"/>
    <p:sldLayoutId id="2147483776" r:id="rId20"/>
    <p:sldLayoutId id="2147483777" r:id="rId21"/>
    <p:sldLayoutId id="2147483736" r:id="rId22"/>
    <p:sldLayoutId id="2147483737" r:id="rId23"/>
  </p:sldLayoutIdLst>
  <p:txStyles>
    <p:titleStyle>
      <a:lvl1pPr algn="l" defTabSz="914400" rtl="0" eaLnBrk="1" latinLnBrk="0" hangingPunct="1">
        <a:lnSpc>
          <a:spcPct val="90000"/>
        </a:lnSpc>
        <a:spcBef>
          <a:spcPct val="0"/>
        </a:spcBef>
        <a:buNone/>
        <a:defRPr sz="2200" b="1" kern="1200">
          <a:solidFill>
            <a:schemeClr val="accent3"/>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3"/>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3"/>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3"/>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3"/>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5"/>
    </p:custDataLst>
    <p:extLst>
      <p:ext uri="{BB962C8B-B14F-4D97-AF65-F5344CB8AC3E}">
        <p14:creationId xmlns:p14="http://schemas.microsoft.com/office/powerpoint/2010/main" val="3010685950"/>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3"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 id="2147483757" r:id="rId17"/>
    <p:sldLayoutId id="2147483768" r:id="rId18"/>
    <p:sldLayoutId id="2147483769" r:id="rId19"/>
    <p:sldLayoutId id="2147483778" r:id="rId20"/>
    <p:sldLayoutId id="2147483779" r:id="rId21"/>
    <p:sldLayoutId id="2147483758" r:id="rId22"/>
    <p:sldLayoutId id="2147483759" r:id="rId23"/>
  </p:sldLayoutIdLst>
  <p:txStyles>
    <p:titleStyle>
      <a:lvl1pPr algn="l" defTabSz="914400" rtl="0" eaLnBrk="1" latinLnBrk="0" hangingPunct="1">
        <a:lnSpc>
          <a:spcPct val="90000"/>
        </a:lnSpc>
        <a:spcBef>
          <a:spcPct val="0"/>
        </a:spcBef>
        <a:buNone/>
        <a:defRPr sz="2200" b="1" kern="1200">
          <a:solidFill>
            <a:schemeClr val="accent6"/>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6"/>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6"/>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6"/>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6"/>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Penny.Ottewill@warwick.ac.uk" TargetMode="External"/><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hyperlink" Target="mailto:emily.c.davies@warwick.ac.uk" TargetMode="Externa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27.xml"/><Relationship Id="rId4" Type="http://schemas.openxmlformats.org/officeDocument/2006/relationships/hyperlink" Target="https://www.gov.uk/government/publications/statutory-teacher-induction-appropriate-bodies/find-an-appropriate-body"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128.xml"/><Relationship Id="rId5" Type="http://schemas.openxmlformats.org/officeDocument/2006/relationships/hyperlink" Target="https://assets.publishing.service.gov.uk/media/6629237f3b0122a378a7e6ef/Induction_for_early_career_teachers__England__statutory_guidance_.pdf" TargetMode="External"/><Relationship Id="rId4" Type="http://schemas.openxmlformats.org/officeDocument/2006/relationships/image" Target="../media/image15.tmp"/></Relationships>
</file>

<file path=ppt/slides/_rels/slide12.xml.rels><?xml version="1.0" encoding="UTF-8" standalone="yes"?>
<Relationships xmlns="http://schemas.openxmlformats.org/package/2006/relationships"><Relationship Id="rId3" Type="http://schemas.openxmlformats.org/officeDocument/2006/relationships/hyperlink" Target="mailto:emily.c.davies@warwick.ac.uk" TargetMode="External"/><Relationship Id="rId2" Type="http://schemas.openxmlformats.org/officeDocument/2006/relationships/hyperlink" Target="mailto:Penny.Ottewill@warwick.ac.uk"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19.xml"/></Relationships>
</file>

<file path=ppt/slides/_rels/slide3.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slideLayout" Target="../slideLayouts/slideLayout7.xml"/><Relationship Id="rId1" Type="http://schemas.openxmlformats.org/officeDocument/2006/relationships/tags" Target="../tags/tag120.xml"/><Relationship Id="rId4" Type="http://schemas.openxmlformats.org/officeDocument/2006/relationships/image" Target="../media/image11.tmp"/></Relationships>
</file>

<file path=ppt/slides/_rels/slide4.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slideLayout" Target="../slideLayouts/slideLayout7.xml"/><Relationship Id="rId1" Type="http://schemas.openxmlformats.org/officeDocument/2006/relationships/tags" Target="../tags/tag121.xml"/><Relationship Id="rId4" Type="http://schemas.openxmlformats.org/officeDocument/2006/relationships/image" Target="../media/image13.tmp"/></Relationships>
</file>

<file path=ppt/slides/_rels/slide5.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slideLayout" Target="../slideLayouts/slideLayout7.xml"/><Relationship Id="rId1" Type="http://schemas.openxmlformats.org/officeDocument/2006/relationships/tags" Target="../tags/tag12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2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6F2DA-4A81-FB28-4BAD-6FB6C5490884}"/>
              </a:ext>
            </a:extLst>
          </p:cNvPr>
          <p:cNvSpPr>
            <a:spLocks noGrp="1"/>
          </p:cNvSpPr>
          <p:nvPr>
            <p:ph type="title"/>
          </p:nvPr>
        </p:nvSpPr>
        <p:spPr>
          <a:xfrm>
            <a:off x="413583" y="2541181"/>
            <a:ext cx="5062184" cy="2763881"/>
          </a:xfrm>
        </p:spPr>
        <p:txBody>
          <a:bodyPr/>
          <a:lstStyle/>
          <a:p>
            <a:r>
              <a:rPr lang="en-GB" sz="3600" dirty="0">
                <a:latin typeface="+mn-lt"/>
                <a:cs typeface="Arial" panose="020B0604020202020204" pitchFamily="34" charset="0"/>
              </a:rPr>
              <a:t>ECT</a:t>
            </a:r>
            <a:r>
              <a:rPr lang="en-GB" sz="3600" dirty="0">
                <a:latin typeface="+mn-lt"/>
              </a:rPr>
              <a:t> Induction</a:t>
            </a:r>
            <a:endParaRPr lang="en-GB" dirty="0">
              <a:latin typeface="+mn-lt"/>
            </a:endParaRPr>
          </a:p>
        </p:txBody>
      </p:sp>
      <p:pic>
        <p:nvPicPr>
          <p:cNvPr id="9" name="Picture Placeholder 8" descr="A group of people sitting at tables&#10;&#10;Description automatically generated">
            <a:extLst>
              <a:ext uri="{FF2B5EF4-FFF2-40B4-BE49-F238E27FC236}">
                <a16:creationId xmlns:a16="http://schemas.microsoft.com/office/drawing/2014/main" id="{866BD42C-9146-0697-6FD0-C1EB3A1225A7}"/>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8140" r="8140"/>
          <a:stretch>
            <a:fillRect/>
          </a:stretch>
        </p:blipFill>
        <p:spPr/>
      </p:pic>
      <p:sp>
        <p:nvSpPr>
          <p:cNvPr id="4" name="Text Placeholder 3">
            <a:extLst>
              <a:ext uri="{FF2B5EF4-FFF2-40B4-BE49-F238E27FC236}">
                <a16:creationId xmlns:a16="http://schemas.microsoft.com/office/drawing/2014/main" id="{EE33CA3D-F4F1-C489-5848-4E9C26F5D3B2}"/>
              </a:ext>
            </a:extLst>
          </p:cNvPr>
          <p:cNvSpPr>
            <a:spLocks noGrp="1"/>
          </p:cNvSpPr>
          <p:nvPr>
            <p:ph type="body" sz="quarter" idx="13"/>
          </p:nvPr>
        </p:nvSpPr>
        <p:spPr>
          <a:xfrm>
            <a:off x="166447" y="5697441"/>
            <a:ext cx="7062256" cy="990600"/>
          </a:xfrm>
        </p:spPr>
        <p:txBody>
          <a:bodyPr/>
          <a:lstStyle/>
          <a:p>
            <a:r>
              <a:rPr lang="en-GB" b="1" i="1" dirty="0"/>
              <a:t>Penny Ottewill: </a:t>
            </a:r>
            <a:r>
              <a:rPr lang="en-GB" b="1" i="1" dirty="0">
                <a:hlinkClick r:id="rId3">
                  <a:extLst>
                    <a:ext uri="{A12FA001-AC4F-418D-AE19-62706E023703}">
                      <ahyp:hlinkClr xmlns:ahyp="http://schemas.microsoft.com/office/drawing/2018/hyperlinkcolor" val="tx"/>
                    </a:ext>
                  </a:extLst>
                </a:hlinkClick>
              </a:rPr>
              <a:t>Penny.Ottewill@warwick.ac.uk</a:t>
            </a:r>
            <a:r>
              <a:rPr lang="en-GB" b="1" i="1" dirty="0"/>
              <a:t>  (Secondary)</a:t>
            </a:r>
          </a:p>
          <a:p>
            <a:r>
              <a:rPr lang="en-GB" b="1" i="1" dirty="0"/>
              <a:t>Emily Davies: </a:t>
            </a:r>
            <a:r>
              <a:rPr lang="en-GB" b="1" i="1" dirty="0">
                <a:hlinkClick r:id="rId4">
                  <a:extLst>
                    <a:ext uri="{A12FA001-AC4F-418D-AE19-62706E023703}">
                      <ahyp:hlinkClr xmlns:ahyp="http://schemas.microsoft.com/office/drawing/2018/hyperlinkcolor" val="tx"/>
                    </a:ext>
                  </a:extLst>
                </a:hlinkClick>
              </a:rPr>
              <a:t>emily.c.davies@warwick.ac.uk</a:t>
            </a:r>
            <a:r>
              <a:rPr lang="en-GB" b="1" i="1" dirty="0"/>
              <a:t> (EY and Primary)</a:t>
            </a:r>
          </a:p>
          <a:p>
            <a:endParaRPr lang="en-GB" b="1" i="1" dirty="0"/>
          </a:p>
        </p:txBody>
      </p:sp>
    </p:spTree>
    <p:extLst>
      <p:ext uri="{BB962C8B-B14F-4D97-AF65-F5344CB8AC3E}">
        <p14:creationId xmlns:p14="http://schemas.microsoft.com/office/powerpoint/2010/main" val="2454586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E3A3A-186F-6DB6-EECE-01C409FAE5A8}"/>
              </a:ext>
            </a:extLst>
          </p:cNvPr>
          <p:cNvSpPr>
            <a:spLocks noGrp="1"/>
          </p:cNvSpPr>
          <p:nvPr>
            <p:ph type="title"/>
          </p:nvPr>
        </p:nvSpPr>
        <p:spPr>
          <a:xfrm>
            <a:off x="248990" y="469520"/>
            <a:ext cx="5639746" cy="757390"/>
          </a:xfrm>
        </p:spPr>
        <p:txBody>
          <a:bodyPr/>
          <a:lstStyle/>
          <a:p>
            <a:r>
              <a:rPr lang="en-GB" sz="4000" dirty="0"/>
              <a:t>The Appropriate Body</a:t>
            </a:r>
            <a:endParaRPr lang="en-GB" sz="3200" dirty="0"/>
          </a:p>
        </p:txBody>
      </p:sp>
      <p:sp>
        <p:nvSpPr>
          <p:cNvPr id="5" name="Content Placeholder 4">
            <a:extLst>
              <a:ext uri="{FF2B5EF4-FFF2-40B4-BE49-F238E27FC236}">
                <a16:creationId xmlns:a16="http://schemas.microsoft.com/office/drawing/2014/main" id="{33189CA4-847A-2A62-D7AF-9E7C4348003B}"/>
              </a:ext>
            </a:extLst>
          </p:cNvPr>
          <p:cNvSpPr>
            <a:spLocks noGrp="1"/>
          </p:cNvSpPr>
          <p:nvPr>
            <p:ph sz="quarter" idx="17"/>
          </p:nvPr>
        </p:nvSpPr>
        <p:spPr>
          <a:xfrm>
            <a:off x="413582" y="1446366"/>
            <a:ext cx="9754546" cy="5090358"/>
          </a:xfrm>
        </p:spPr>
        <p:txBody>
          <a:bodyPr/>
          <a:lstStyle/>
          <a:p>
            <a:pPr marL="285750" indent="-285750">
              <a:spcBef>
                <a:spcPts val="0"/>
              </a:spcBef>
              <a:spcAft>
                <a:spcPts val="600"/>
              </a:spcAft>
              <a:buFont typeface="Arial" panose="020B0604020202020204" pitchFamily="34" charset="0"/>
              <a:buChar char="•"/>
            </a:pPr>
            <a:r>
              <a:rPr lang="en-GB" altLang="en-US" sz="2000" dirty="0">
                <a:latin typeface="+mj-lt"/>
                <a:cs typeface="Arial"/>
              </a:rPr>
              <a:t>To provide </a:t>
            </a:r>
            <a:r>
              <a:rPr lang="en-GB" altLang="en-US" sz="2000" b="1" dirty="0">
                <a:latin typeface="+mj-lt"/>
                <a:cs typeface="Arial"/>
              </a:rPr>
              <a:t>advice, guidance and support </a:t>
            </a:r>
            <a:r>
              <a:rPr lang="en-GB" altLang="en-US" sz="2000" dirty="0">
                <a:latin typeface="+mj-lt"/>
                <a:cs typeface="Arial"/>
              </a:rPr>
              <a:t>on all aspects of induction</a:t>
            </a:r>
          </a:p>
          <a:p>
            <a:pPr marL="285750" indent="-285750">
              <a:spcBef>
                <a:spcPts val="0"/>
              </a:spcBef>
              <a:spcAft>
                <a:spcPts val="600"/>
              </a:spcAft>
              <a:buFont typeface="Arial" panose="020B0604020202020204" pitchFamily="34" charset="0"/>
              <a:buChar char="•"/>
            </a:pPr>
            <a:r>
              <a:rPr lang="en-GB" altLang="en-US" sz="2000" dirty="0">
                <a:latin typeface="+mj-lt"/>
                <a:cs typeface="Arial"/>
              </a:rPr>
              <a:t>To </a:t>
            </a:r>
            <a:r>
              <a:rPr lang="en-GB" altLang="en-US" sz="2000" b="1" dirty="0">
                <a:latin typeface="+mj-lt"/>
                <a:cs typeface="Arial"/>
              </a:rPr>
              <a:t>monitor termly and final assessments</a:t>
            </a:r>
          </a:p>
          <a:p>
            <a:pPr marL="285750" indent="-285750">
              <a:spcBef>
                <a:spcPts val="0"/>
              </a:spcBef>
              <a:spcAft>
                <a:spcPts val="600"/>
              </a:spcAft>
              <a:buFont typeface="Arial" panose="020B0604020202020204" pitchFamily="34" charset="0"/>
              <a:buChar char="•"/>
            </a:pPr>
            <a:r>
              <a:rPr lang="en-GB" altLang="en-US" sz="2000" dirty="0">
                <a:latin typeface="+mj-lt"/>
                <a:cs typeface="Arial"/>
              </a:rPr>
              <a:t>Ensure that ECTs records and assessment reports are maintained (for 6 years)  ECTs should also keep copies of their records. </a:t>
            </a:r>
            <a:endParaRPr lang="en-GB" altLang="en-US" sz="2000" dirty="0">
              <a:latin typeface="+mj-lt"/>
              <a:cs typeface="Arial" panose="020B0604020202020204" pitchFamily="34" charset="0"/>
            </a:endParaRPr>
          </a:p>
          <a:p>
            <a:pPr marL="285750" indent="-285750">
              <a:spcBef>
                <a:spcPts val="0"/>
              </a:spcBef>
              <a:spcAft>
                <a:spcPts val="600"/>
              </a:spcAft>
              <a:buFont typeface="Arial" panose="020B0604020202020204" pitchFamily="34" charset="0"/>
              <a:buChar char="•"/>
            </a:pPr>
            <a:r>
              <a:rPr lang="en-GB" altLang="en-US" sz="2000" dirty="0">
                <a:latin typeface="+mj-lt"/>
                <a:cs typeface="Arial"/>
              </a:rPr>
              <a:t>To provide the Teaching Regulation Authority (TRA) </a:t>
            </a:r>
            <a:r>
              <a:rPr lang="en-GB" altLang="en-US" sz="2000" b="1" dirty="0">
                <a:latin typeface="+mj-lt"/>
                <a:cs typeface="Arial"/>
              </a:rPr>
              <a:t>with details of ECTs who have started</a:t>
            </a:r>
            <a:r>
              <a:rPr lang="en-GB" altLang="en-US" sz="2000" b="1" dirty="0">
                <a:solidFill>
                  <a:srgbClr val="0070C0"/>
                </a:solidFill>
                <a:latin typeface="+mj-lt"/>
                <a:cs typeface="Arial"/>
              </a:rPr>
              <a:t>: </a:t>
            </a:r>
            <a:r>
              <a:rPr lang="en-GB" altLang="en-US" sz="2000" b="1" dirty="0">
                <a:latin typeface="+mj-lt"/>
                <a:cs typeface="Arial"/>
              </a:rPr>
              <a:t>completed (satisfactory or not) </a:t>
            </a:r>
            <a:r>
              <a:rPr lang="en-GB" altLang="en-US" sz="2000" dirty="0">
                <a:latin typeface="+mj-lt"/>
                <a:cs typeface="Arial"/>
              </a:rPr>
              <a:t>those who require an extension or those who have left partway through an induction period</a:t>
            </a:r>
          </a:p>
          <a:p>
            <a:pPr marL="285750" indent="-285750">
              <a:spcBef>
                <a:spcPts val="0"/>
              </a:spcBef>
              <a:spcAft>
                <a:spcPts val="600"/>
              </a:spcAft>
              <a:buFont typeface="Arial" panose="020B0604020202020204" pitchFamily="34" charset="0"/>
              <a:buChar char="•"/>
            </a:pPr>
            <a:r>
              <a:rPr lang="en-GB" altLang="en-US" sz="2000" dirty="0">
                <a:latin typeface="+mj-lt"/>
                <a:cs typeface="Arial"/>
              </a:rPr>
              <a:t>To offer an </a:t>
            </a:r>
            <a:r>
              <a:rPr lang="en-GB" altLang="en-US" sz="2000" b="1" dirty="0">
                <a:latin typeface="+mj-lt"/>
                <a:cs typeface="Arial"/>
              </a:rPr>
              <a:t>‘Independent person</a:t>
            </a:r>
            <a:r>
              <a:rPr lang="en-GB" altLang="en-US" sz="2000" dirty="0">
                <a:latin typeface="+mj-lt"/>
                <a:cs typeface="Arial"/>
              </a:rPr>
              <a:t>’ for ECTs to discuss any difficulties or issues with their induction</a:t>
            </a:r>
          </a:p>
          <a:p>
            <a:pPr marL="285750" indent="-285750">
              <a:spcBef>
                <a:spcPts val="0"/>
              </a:spcBef>
              <a:spcAft>
                <a:spcPts val="600"/>
              </a:spcAft>
              <a:buFont typeface="Arial" panose="020B0604020202020204" pitchFamily="34" charset="0"/>
              <a:buChar char="•"/>
            </a:pPr>
            <a:r>
              <a:rPr lang="en-GB" altLang="en-US" sz="2000" dirty="0">
                <a:latin typeface="+mj-lt"/>
                <a:cs typeface="Arial"/>
              </a:rPr>
              <a:t>To support when ECTs are failing to make satisfactory progress against teacher’s standards including </a:t>
            </a:r>
            <a:r>
              <a:rPr lang="en-GB" altLang="en-US" sz="2000" b="1" dirty="0">
                <a:latin typeface="+mj-lt"/>
                <a:cs typeface="Arial"/>
              </a:rPr>
              <a:t>quality assuring all aspects of the induction process</a:t>
            </a:r>
            <a:r>
              <a:rPr lang="en-GB" altLang="en-US" sz="2000" dirty="0">
                <a:latin typeface="+mj-lt"/>
                <a:cs typeface="Arial"/>
              </a:rPr>
              <a:t> in school</a:t>
            </a:r>
          </a:p>
          <a:p>
            <a:pPr marL="285750" indent="-285750">
              <a:spcBef>
                <a:spcPts val="0"/>
              </a:spcBef>
              <a:spcAft>
                <a:spcPts val="600"/>
              </a:spcAft>
              <a:buFont typeface="Arial" panose="020B0604020202020204" pitchFamily="34" charset="0"/>
              <a:buChar char="•"/>
            </a:pPr>
            <a:r>
              <a:rPr lang="en-GB" altLang="en-US" sz="2000" dirty="0">
                <a:latin typeface="+mj-lt"/>
                <a:cs typeface="Arial" panose="020B0604020202020204" pitchFamily="34" charset="0"/>
              </a:rPr>
              <a:t>To respond to requests for </a:t>
            </a:r>
            <a:r>
              <a:rPr lang="en-GB" altLang="en-US" sz="2000" b="1" dirty="0">
                <a:latin typeface="+mj-lt"/>
                <a:cs typeface="Arial" panose="020B0604020202020204" pitchFamily="34" charset="0"/>
              </a:rPr>
              <a:t>assistance and advice </a:t>
            </a:r>
            <a:r>
              <a:rPr lang="en-GB" altLang="en-US" sz="2000" dirty="0">
                <a:latin typeface="+mj-lt"/>
                <a:cs typeface="Arial" panose="020B0604020202020204" pitchFamily="34" charset="0"/>
              </a:rPr>
              <a:t>with training for Induction tutors.</a:t>
            </a:r>
          </a:p>
          <a:p>
            <a:pPr marL="285750" indent="-285750">
              <a:spcBef>
                <a:spcPts val="0"/>
              </a:spcBef>
              <a:spcAft>
                <a:spcPts val="600"/>
              </a:spcAft>
              <a:buFont typeface="Arial" panose="020B0604020202020204" pitchFamily="34" charset="0"/>
              <a:buChar char="•"/>
            </a:pPr>
            <a:endParaRPr lang="en-GB" altLang="en-US" sz="2000" dirty="0">
              <a:latin typeface="+mj-lt"/>
              <a:cs typeface="Arial" panose="020B0604020202020204" pitchFamily="34" charset="0"/>
            </a:endParaRPr>
          </a:p>
          <a:p>
            <a:pPr>
              <a:spcBef>
                <a:spcPts val="0"/>
              </a:spcBef>
              <a:spcAft>
                <a:spcPts val="600"/>
              </a:spcAft>
            </a:pPr>
            <a:r>
              <a:rPr lang="en-GB" altLang="en-US" sz="2000" dirty="0">
                <a:latin typeface="+mj-lt"/>
                <a:cs typeface="Arial" panose="020B0604020202020204" pitchFamily="34" charset="0"/>
              </a:rPr>
              <a:t>Information on Appropriate Bodies can be found </a:t>
            </a:r>
            <a:r>
              <a:rPr lang="en-GB" altLang="en-US" sz="2000" b="1" dirty="0">
                <a:latin typeface="+mj-lt"/>
                <a:cs typeface="Arial" panose="020B0604020202020204" pitchFamily="34" charset="0"/>
                <a:hlinkClick r:id="rId4"/>
              </a:rPr>
              <a:t>HERE</a:t>
            </a:r>
            <a:r>
              <a:rPr lang="en-GB" altLang="en-US" sz="2000" dirty="0">
                <a:latin typeface="+mj-lt"/>
                <a:cs typeface="Arial" panose="020B0604020202020204" pitchFamily="34" charset="0"/>
              </a:rPr>
              <a:t>. </a:t>
            </a:r>
          </a:p>
          <a:p>
            <a:endParaRPr lang="en-GB" altLang="en-US" sz="2400" dirty="0">
              <a:latin typeface="+mj-lt"/>
            </a:endParaRPr>
          </a:p>
        </p:txBody>
      </p:sp>
    </p:spTree>
    <p:custDataLst>
      <p:tags r:id="rId1"/>
    </p:custDataLst>
    <p:extLst>
      <p:ext uri="{BB962C8B-B14F-4D97-AF65-F5344CB8AC3E}">
        <p14:creationId xmlns:p14="http://schemas.microsoft.com/office/powerpoint/2010/main" val="1018958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E3A3A-186F-6DB6-EECE-01C409FAE5A8}"/>
              </a:ext>
            </a:extLst>
          </p:cNvPr>
          <p:cNvSpPr>
            <a:spLocks noGrp="1"/>
          </p:cNvSpPr>
          <p:nvPr>
            <p:ph type="title"/>
          </p:nvPr>
        </p:nvSpPr>
        <p:spPr>
          <a:xfrm>
            <a:off x="248990" y="469520"/>
            <a:ext cx="5639746" cy="757390"/>
          </a:xfrm>
        </p:spPr>
        <p:txBody>
          <a:bodyPr/>
          <a:lstStyle/>
          <a:p>
            <a:r>
              <a:rPr lang="en-GB" sz="4000" dirty="0"/>
              <a:t>FAQs</a:t>
            </a:r>
            <a:endParaRPr lang="en-GB" sz="3200" dirty="0"/>
          </a:p>
        </p:txBody>
      </p:sp>
      <p:sp>
        <p:nvSpPr>
          <p:cNvPr id="5" name="Content Placeholder 4">
            <a:extLst>
              <a:ext uri="{FF2B5EF4-FFF2-40B4-BE49-F238E27FC236}">
                <a16:creationId xmlns:a16="http://schemas.microsoft.com/office/drawing/2014/main" id="{33189CA4-847A-2A62-D7AF-9E7C4348003B}"/>
              </a:ext>
            </a:extLst>
          </p:cNvPr>
          <p:cNvSpPr>
            <a:spLocks noGrp="1"/>
          </p:cNvSpPr>
          <p:nvPr>
            <p:ph sz="quarter" idx="17"/>
          </p:nvPr>
        </p:nvSpPr>
        <p:spPr>
          <a:xfrm>
            <a:off x="413582" y="1446366"/>
            <a:ext cx="9066903" cy="5208434"/>
          </a:xfrm>
        </p:spPr>
        <p:txBody>
          <a:bodyPr/>
          <a:lstStyle/>
          <a:p>
            <a:pPr marL="457200" indent="-457200">
              <a:buFont typeface="+mj-lt"/>
              <a:buAutoNum type="arabicPeriod"/>
            </a:pPr>
            <a:r>
              <a:rPr lang="en-GB" sz="2000" b="1" dirty="0"/>
              <a:t>Will I still be eligible for a pay progression as an ECT moving into my second year of induction?</a:t>
            </a:r>
            <a:endParaRPr lang="en-GB" sz="2000" dirty="0"/>
          </a:p>
          <a:p>
            <a:pPr marL="800092" lvl="1" indent="-457200">
              <a:buFont typeface="Arial" panose="020B0604020202020204" pitchFamily="34" charset="0"/>
              <a:buChar char="•"/>
            </a:pPr>
            <a:r>
              <a:rPr lang="en-GB" sz="1400" i="1" dirty="0"/>
              <a:t>A 2-year induction will have no adverse impact upon early career teachers’ pay or career progression opportunities. Early career teachers will still be able to progress on the pay scale as current arrangements allow, both during and after induction</a:t>
            </a:r>
          </a:p>
          <a:p>
            <a:pPr marL="457200" indent="-457200">
              <a:buFont typeface="+mj-lt"/>
              <a:buAutoNum type="arabicPeriod"/>
            </a:pPr>
            <a:r>
              <a:rPr lang="en-GB" sz="2000" b="1" dirty="0"/>
              <a:t>How long do I have to complete my ECT induction? 	</a:t>
            </a:r>
          </a:p>
          <a:p>
            <a:pPr marL="800092" lvl="1" indent="-457200">
              <a:buFont typeface="Arial" panose="020B0604020202020204" pitchFamily="34" charset="0"/>
              <a:buChar char="•"/>
            </a:pPr>
            <a:r>
              <a:rPr lang="en-GB" sz="1400" i="1" dirty="0"/>
              <a:t>While ECTs are encouraged to start their induction as soon as possible after gaining qualified teacher status (QTS), there is no set time limit for starting or completing an induction period.</a:t>
            </a:r>
          </a:p>
          <a:p>
            <a:pPr marL="514350" indent="-514350">
              <a:buFont typeface="+mj-lt"/>
              <a:buAutoNum type="arabicPeriod"/>
            </a:pPr>
            <a:r>
              <a:rPr lang="en-GB" sz="2000" b="1" dirty="0"/>
              <a:t>Can I complete my ECT induction on a supply contract? </a:t>
            </a:r>
          </a:p>
          <a:p>
            <a:pPr marL="857242" lvl="1" indent="-514350">
              <a:buFont typeface="Arial" panose="020B0604020202020204" pitchFamily="34" charset="0"/>
              <a:buChar char="•"/>
            </a:pPr>
            <a:r>
              <a:rPr lang="en-GB" sz="1400" i="1" dirty="0"/>
              <a:t>You can complete your ECT induction if your supply contract is </a:t>
            </a:r>
            <a:r>
              <a:rPr lang="en-GB" sz="1400" b="1" i="1" dirty="0"/>
              <a:t>at least 1 term long </a:t>
            </a:r>
            <a:r>
              <a:rPr lang="en-GB" sz="1400" i="1" dirty="0"/>
              <a:t>and agreed upon at the beginning of the contract. You can’t retrospectively do this. Short-term supply placements of less than one term, or equivalent, cannot count towards induction, as such posts will not provide an ECT with the breadth of experience, support, and assessment necessary to enable them to demonstrate that their performance against the Teachers’ Standards is satisfactory.</a:t>
            </a:r>
          </a:p>
          <a:p>
            <a:pPr marL="504817" indent="-342900">
              <a:buFont typeface="+mj-lt"/>
              <a:buAutoNum type="arabicPeriod"/>
            </a:pPr>
            <a:r>
              <a:rPr lang="en-GB" sz="2000" b="1" dirty="0"/>
              <a:t>If I work part-time, will my ECT induction be longer? </a:t>
            </a:r>
          </a:p>
          <a:p>
            <a:pPr marL="685792" lvl="1" indent="-342900"/>
            <a:r>
              <a:rPr lang="en-GB" sz="1400" i="1" dirty="0"/>
              <a:t>Technically, yes. However, your school can agree with the Appropriate Body that this term be reduced if the ECT is effectively demonstrating their performance against the Teachers’ Standards. It is for the appropriate body to consider whether to grant a reduction and bring forward the final assessment point.</a:t>
            </a:r>
          </a:p>
          <a:p>
            <a:pPr marL="342892" lvl="1" indent="0">
              <a:buNone/>
            </a:pPr>
            <a:endParaRPr lang="en-GB" sz="2000" b="1" dirty="0"/>
          </a:p>
          <a:p>
            <a:pPr marL="800092" lvl="1" indent="-457200">
              <a:buFont typeface="Arial" panose="020B0604020202020204" pitchFamily="34" charset="0"/>
              <a:buChar char="•"/>
            </a:pPr>
            <a:endParaRPr lang="en-GB" sz="1400" b="1" i="1" dirty="0"/>
          </a:p>
          <a:p>
            <a:pPr algn="ctr"/>
            <a:endParaRPr lang="en-GB" sz="1800" b="1" i="1" dirty="0"/>
          </a:p>
        </p:txBody>
      </p:sp>
      <p:pic>
        <p:nvPicPr>
          <p:cNvPr id="4" name="Picture 3" descr="A white cover with blue text&#10;&#10;Description automatically generated">
            <a:extLst>
              <a:ext uri="{FF2B5EF4-FFF2-40B4-BE49-F238E27FC236}">
                <a16:creationId xmlns:a16="http://schemas.microsoft.com/office/drawing/2014/main" id="{212BD1DB-5DC9-5091-6C58-0D6336EA6B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88371" y="100188"/>
            <a:ext cx="2502029" cy="3530781"/>
          </a:xfrm>
          <a:prstGeom prst="rect">
            <a:avLst/>
          </a:prstGeom>
          <a:ln>
            <a:solidFill>
              <a:schemeClr val="accent1"/>
            </a:solidFill>
          </a:ln>
        </p:spPr>
      </p:pic>
      <p:sp>
        <p:nvSpPr>
          <p:cNvPr id="7" name="TextBox 6">
            <a:extLst>
              <a:ext uri="{FF2B5EF4-FFF2-40B4-BE49-F238E27FC236}">
                <a16:creationId xmlns:a16="http://schemas.microsoft.com/office/drawing/2014/main" id="{A07895C8-FD78-2D89-703B-1A3DA51EB162}"/>
              </a:ext>
            </a:extLst>
          </p:cNvPr>
          <p:cNvSpPr txBox="1"/>
          <p:nvPr/>
        </p:nvSpPr>
        <p:spPr>
          <a:xfrm>
            <a:off x="4057714" y="100188"/>
            <a:ext cx="7924800" cy="369332"/>
          </a:xfrm>
          <a:prstGeom prst="rect">
            <a:avLst/>
          </a:prstGeom>
          <a:noFill/>
        </p:spPr>
        <p:txBody>
          <a:bodyPr wrap="square">
            <a:spAutoFit/>
          </a:bodyPr>
          <a:lstStyle/>
          <a:p>
            <a:r>
              <a:rPr lang="en-GB" dirty="0"/>
              <a:t>The induction documentation can be found </a:t>
            </a:r>
            <a:r>
              <a:rPr lang="en-GB" b="1" dirty="0">
                <a:hlinkClick r:id="rId5"/>
              </a:rPr>
              <a:t>HERE</a:t>
            </a:r>
            <a:r>
              <a:rPr lang="en-GB" dirty="0"/>
              <a:t>. </a:t>
            </a:r>
          </a:p>
        </p:txBody>
      </p:sp>
    </p:spTree>
    <p:custDataLst>
      <p:tags r:id="rId1"/>
    </p:custDataLst>
    <p:extLst>
      <p:ext uri="{BB962C8B-B14F-4D97-AF65-F5344CB8AC3E}">
        <p14:creationId xmlns:p14="http://schemas.microsoft.com/office/powerpoint/2010/main" val="1922968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8FA76C9-0EC7-B388-924C-65973A2BC00B}"/>
              </a:ext>
            </a:extLst>
          </p:cNvPr>
          <p:cNvSpPr>
            <a:spLocks noGrp="1"/>
          </p:cNvSpPr>
          <p:nvPr>
            <p:ph type="title"/>
          </p:nvPr>
        </p:nvSpPr>
        <p:spPr/>
        <p:txBody>
          <a:bodyPr/>
          <a:lstStyle/>
          <a:p>
            <a:r>
              <a:rPr lang="en-GB" dirty="0"/>
              <a:t>Any Further Questions?</a:t>
            </a:r>
          </a:p>
        </p:txBody>
      </p:sp>
      <p:sp>
        <p:nvSpPr>
          <p:cNvPr id="19" name="TextBox 18">
            <a:extLst>
              <a:ext uri="{FF2B5EF4-FFF2-40B4-BE49-F238E27FC236}">
                <a16:creationId xmlns:a16="http://schemas.microsoft.com/office/drawing/2014/main" id="{EEE208F1-7A05-9B63-2413-8BD2F140F7A2}"/>
              </a:ext>
            </a:extLst>
          </p:cNvPr>
          <p:cNvSpPr txBox="1"/>
          <p:nvPr/>
        </p:nvSpPr>
        <p:spPr>
          <a:xfrm>
            <a:off x="1133733" y="2151788"/>
            <a:ext cx="6527456" cy="2862322"/>
          </a:xfrm>
          <a:prstGeom prst="rect">
            <a:avLst/>
          </a:prstGeom>
          <a:noFill/>
        </p:spPr>
        <p:txBody>
          <a:bodyPr wrap="square">
            <a:spAutoFit/>
          </a:bodyPr>
          <a:lstStyle/>
          <a:p>
            <a:r>
              <a:rPr lang="en-GB" sz="2000" dirty="0"/>
              <a:t>If you have any further questions on the ECT Induction, please don’t hesitate to get in touch with:</a:t>
            </a:r>
          </a:p>
          <a:p>
            <a:endParaRPr lang="en-GB" sz="2000" dirty="0"/>
          </a:p>
          <a:p>
            <a:r>
              <a:rPr lang="en-GB" sz="2000" dirty="0"/>
              <a:t>Penny Ottewill: </a:t>
            </a:r>
            <a:r>
              <a:rPr lang="en-GB" sz="2000" dirty="0">
                <a:hlinkClick r:id="rId2">
                  <a:extLst>
                    <a:ext uri="{A12FA001-AC4F-418D-AE19-62706E023703}">
                      <ahyp:hlinkClr xmlns:ahyp="http://schemas.microsoft.com/office/drawing/2018/hyperlinkcolor" val="tx"/>
                    </a:ext>
                  </a:extLst>
                </a:hlinkClick>
              </a:rPr>
              <a:t>Penny.Ottewill@warwick.ac.uk</a:t>
            </a:r>
            <a:r>
              <a:rPr lang="en-GB" sz="2000" dirty="0"/>
              <a:t>  (Secondary)</a:t>
            </a:r>
          </a:p>
          <a:p>
            <a:r>
              <a:rPr lang="en-GB" sz="2000" dirty="0"/>
              <a:t>Emily Davies: </a:t>
            </a:r>
            <a:r>
              <a:rPr lang="en-GB" sz="2000" dirty="0">
                <a:hlinkClick r:id="rId3">
                  <a:extLst>
                    <a:ext uri="{A12FA001-AC4F-418D-AE19-62706E023703}">
                      <ahyp:hlinkClr xmlns:ahyp="http://schemas.microsoft.com/office/drawing/2018/hyperlinkcolor" val="tx"/>
                    </a:ext>
                  </a:extLst>
                </a:hlinkClick>
              </a:rPr>
              <a:t>emily.c.davies@warwick.ac.uk</a:t>
            </a:r>
            <a:r>
              <a:rPr lang="en-GB" sz="2000" dirty="0"/>
              <a:t> (EY and Primary)</a:t>
            </a:r>
          </a:p>
          <a:p>
            <a:endParaRPr lang="en-GB" sz="2000" dirty="0"/>
          </a:p>
          <a:p>
            <a:r>
              <a:rPr lang="en-GB" sz="2000" dirty="0"/>
              <a:t>You are also able to stay in touch with Emily and Penny after your complete your PGCE for any additional queries. </a:t>
            </a:r>
          </a:p>
          <a:p>
            <a:endParaRPr lang="en-GB" sz="2000" dirty="0"/>
          </a:p>
        </p:txBody>
      </p:sp>
    </p:spTree>
    <p:extLst>
      <p:ext uri="{BB962C8B-B14F-4D97-AF65-F5344CB8AC3E}">
        <p14:creationId xmlns:p14="http://schemas.microsoft.com/office/powerpoint/2010/main" val="3097984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E3A3A-186F-6DB6-EECE-01C409FAE5A8}"/>
              </a:ext>
            </a:extLst>
          </p:cNvPr>
          <p:cNvSpPr>
            <a:spLocks noGrp="1"/>
          </p:cNvSpPr>
          <p:nvPr>
            <p:ph type="title"/>
          </p:nvPr>
        </p:nvSpPr>
        <p:spPr>
          <a:xfrm>
            <a:off x="413582" y="329925"/>
            <a:ext cx="8549263" cy="718102"/>
          </a:xfrm>
        </p:spPr>
        <p:txBody>
          <a:bodyPr/>
          <a:lstStyle/>
          <a:p>
            <a:r>
              <a:rPr lang="en-GB" sz="4000" dirty="0"/>
              <a:t>The Key Take-Aways of the ECF</a:t>
            </a:r>
            <a:endParaRPr lang="en-GB" sz="3200" dirty="0"/>
          </a:p>
        </p:txBody>
      </p:sp>
      <p:sp>
        <p:nvSpPr>
          <p:cNvPr id="5" name="Content Placeholder 4">
            <a:extLst>
              <a:ext uri="{FF2B5EF4-FFF2-40B4-BE49-F238E27FC236}">
                <a16:creationId xmlns:a16="http://schemas.microsoft.com/office/drawing/2014/main" id="{33189CA4-847A-2A62-D7AF-9E7C4348003B}"/>
              </a:ext>
            </a:extLst>
          </p:cNvPr>
          <p:cNvSpPr>
            <a:spLocks noGrp="1"/>
          </p:cNvSpPr>
          <p:nvPr>
            <p:ph sz="quarter" idx="17"/>
          </p:nvPr>
        </p:nvSpPr>
        <p:spPr>
          <a:xfrm>
            <a:off x="413582" y="1217766"/>
            <a:ext cx="9754546" cy="4722658"/>
          </a:xfrm>
        </p:spPr>
        <p:txBody>
          <a:bodyPr/>
          <a:lstStyle/>
          <a:p>
            <a:pPr marL="285750" indent="-285750">
              <a:buFont typeface="Arial" panose="020B0604020202020204" pitchFamily="34" charset="0"/>
              <a:buChar char="•"/>
            </a:pPr>
            <a:r>
              <a:rPr lang="en-GB" sz="2100" dirty="0"/>
              <a:t>The standard length of induction is </a:t>
            </a:r>
            <a:r>
              <a:rPr lang="en-GB" sz="2100" b="1" dirty="0"/>
              <a:t>two school years (6 terms).</a:t>
            </a:r>
          </a:p>
          <a:p>
            <a:pPr marL="285750" indent="-285750">
              <a:buFont typeface="Arial" panose="020B0604020202020204" pitchFamily="34" charset="0"/>
              <a:buChar char="•"/>
            </a:pPr>
            <a:r>
              <a:rPr lang="en-GB" sz="2100" dirty="0"/>
              <a:t>In addition to the </a:t>
            </a:r>
            <a:r>
              <a:rPr lang="en-GB" sz="2100" b="1" dirty="0"/>
              <a:t>10% timetable reduction </a:t>
            </a:r>
            <a:r>
              <a:rPr lang="en-GB" sz="2100" dirty="0"/>
              <a:t>that ECTs receive in their </a:t>
            </a:r>
            <a:r>
              <a:rPr lang="en-GB" sz="2100" b="1" dirty="0"/>
              <a:t>first year of induction</a:t>
            </a:r>
            <a:r>
              <a:rPr lang="en-GB" sz="2100" dirty="0"/>
              <a:t>, ECTs will also receive a </a:t>
            </a:r>
            <a:r>
              <a:rPr lang="en-GB" sz="2100" b="1" dirty="0"/>
              <a:t>5% timetable reduction in the second year </a:t>
            </a:r>
            <a:r>
              <a:rPr lang="en-GB" sz="2100" dirty="0"/>
              <a:t>of induction. </a:t>
            </a:r>
          </a:p>
          <a:p>
            <a:pPr marL="285750" indent="-285750">
              <a:buFont typeface="Arial" panose="020B0604020202020204" pitchFamily="34" charset="0"/>
              <a:buChar char="•"/>
            </a:pPr>
            <a:r>
              <a:rPr lang="en-GB" sz="2100" dirty="0"/>
              <a:t>Schools are expected to deliver an induction period that is </a:t>
            </a:r>
            <a:r>
              <a:rPr lang="en-GB" sz="2100" b="1" dirty="0"/>
              <a:t>underpinned by the ECF</a:t>
            </a:r>
            <a:r>
              <a:rPr lang="en-GB" sz="2100" dirty="0"/>
              <a:t>. Appropriate bodies will have a role in checking that an ECF-based induction is in place. </a:t>
            </a:r>
          </a:p>
          <a:p>
            <a:pPr marL="285750" indent="-285750">
              <a:buFont typeface="Arial" panose="020B0604020202020204" pitchFamily="34" charset="0"/>
              <a:buChar char="•"/>
            </a:pPr>
            <a:r>
              <a:rPr lang="en-GB" sz="2100" dirty="0"/>
              <a:t>The </a:t>
            </a:r>
            <a:r>
              <a:rPr lang="en-GB" sz="2100" b="1" dirty="0"/>
              <a:t>Designated Mentor will have a key role in supporting</a:t>
            </a:r>
            <a:r>
              <a:rPr lang="en-GB" sz="2100" dirty="0"/>
              <a:t> the ECT during induction and is </a:t>
            </a:r>
            <a:r>
              <a:rPr lang="en-GB" sz="2100" b="1" dirty="0"/>
              <a:t>separate to the role of the Induction Tutor</a:t>
            </a:r>
            <a:r>
              <a:rPr lang="en-GB" sz="2100" dirty="0"/>
              <a:t>.</a:t>
            </a:r>
          </a:p>
          <a:p>
            <a:pPr marL="285750" indent="-285750">
              <a:buFont typeface="Arial" panose="020B0604020202020204" pitchFamily="34" charset="0"/>
              <a:buChar char="•"/>
            </a:pPr>
            <a:r>
              <a:rPr lang="en-GB" sz="2100" dirty="0"/>
              <a:t>There will be </a:t>
            </a:r>
            <a:r>
              <a:rPr lang="en-GB" sz="2100" b="1" dirty="0"/>
              <a:t>two formal assessment points</a:t>
            </a:r>
            <a:r>
              <a:rPr lang="en-GB" sz="2100" dirty="0"/>
              <a:t>, one midway through induction, and one at the end of the induction period. These will be supported by </a:t>
            </a:r>
            <a:r>
              <a:rPr lang="en-GB" sz="2100" b="1" dirty="0"/>
              <a:t>regular progress reviews </a:t>
            </a:r>
            <a:r>
              <a:rPr lang="en-GB" sz="2100" dirty="0"/>
              <a:t>to monitor progress, to take place in </a:t>
            </a:r>
            <a:r>
              <a:rPr lang="en-GB" sz="2100" b="1" dirty="0"/>
              <a:t>each term </a:t>
            </a:r>
            <a:r>
              <a:rPr lang="en-GB" sz="2100" dirty="0"/>
              <a:t>where a formal assessment is not scheduled. </a:t>
            </a:r>
          </a:p>
        </p:txBody>
      </p:sp>
    </p:spTree>
    <p:custDataLst>
      <p:tags r:id="rId1"/>
    </p:custDataLst>
    <p:extLst>
      <p:ext uri="{BB962C8B-B14F-4D97-AF65-F5344CB8AC3E}">
        <p14:creationId xmlns:p14="http://schemas.microsoft.com/office/powerpoint/2010/main" val="1129349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E3A3A-186F-6DB6-EECE-01C409FAE5A8}"/>
              </a:ext>
            </a:extLst>
          </p:cNvPr>
          <p:cNvSpPr>
            <a:spLocks noGrp="1"/>
          </p:cNvSpPr>
          <p:nvPr>
            <p:ph type="title"/>
          </p:nvPr>
        </p:nvSpPr>
        <p:spPr>
          <a:xfrm>
            <a:off x="413582" y="688976"/>
            <a:ext cx="8549263" cy="718102"/>
          </a:xfrm>
        </p:spPr>
        <p:txBody>
          <a:bodyPr/>
          <a:lstStyle/>
          <a:p>
            <a:r>
              <a:rPr lang="en-GB" sz="4000" dirty="0"/>
              <a:t>Moving onto the ECF</a:t>
            </a:r>
            <a:endParaRPr lang="en-GB" sz="3200" dirty="0"/>
          </a:p>
        </p:txBody>
      </p:sp>
      <p:pic>
        <p:nvPicPr>
          <p:cNvPr id="6" name="Picture 5" descr="Screen Clipping">
            <a:extLst>
              <a:ext uri="{FF2B5EF4-FFF2-40B4-BE49-F238E27FC236}">
                <a16:creationId xmlns:a16="http://schemas.microsoft.com/office/drawing/2014/main" id="{853AD15C-608E-F1E8-070D-8F3B44B833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734" y="2521996"/>
            <a:ext cx="4068693" cy="2836305"/>
          </a:xfrm>
          <a:prstGeom prst="rect">
            <a:avLst/>
          </a:prstGeom>
          <a:ln>
            <a:solidFill>
              <a:schemeClr val="accent1"/>
            </a:solidFill>
          </a:ln>
        </p:spPr>
      </p:pic>
      <p:sp>
        <p:nvSpPr>
          <p:cNvPr id="7" name="Right Arrow 6">
            <a:extLst>
              <a:ext uri="{FF2B5EF4-FFF2-40B4-BE49-F238E27FC236}">
                <a16:creationId xmlns:a16="http://schemas.microsoft.com/office/drawing/2014/main" id="{5FF4D0AE-A0CB-52C4-F793-4BE31AD18D10}"/>
              </a:ext>
            </a:extLst>
          </p:cNvPr>
          <p:cNvSpPr/>
          <p:nvPr/>
        </p:nvSpPr>
        <p:spPr bwMode="auto">
          <a:xfrm>
            <a:off x="4830340" y="3796066"/>
            <a:ext cx="1271503" cy="297586"/>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pic>
        <p:nvPicPr>
          <p:cNvPr id="9" name="Picture 8" descr="A white cover page with blue text&#10;&#10;Description automatically generated">
            <a:extLst>
              <a:ext uri="{FF2B5EF4-FFF2-40B4-BE49-F238E27FC236}">
                <a16:creationId xmlns:a16="http://schemas.microsoft.com/office/drawing/2014/main" id="{9490A933-E12C-3D1F-BC5B-C5E4F46AD9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9867" y="2181107"/>
            <a:ext cx="2482978" cy="3518081"/>
          </a:xfrm>
          <a:prstGeom prst="rect">
            <a:avLst/>
          </a:prstGeom>
          <a:ln>
            <a:solidFill>
              <a:schemeClr val="accent1"/>
            </a:solidFill>
          </a:ln>
        </p:spPr>
      </p:pic>
    </p:spTree>
    <p:custDataLst>
      <p:tags r:id="rId1"/>
    </p:custDataLst>
    <p:extLst>
      <p:ext uri="{BB962C8B-B14F-4D97-AF65-F5344CB8AC3E}">
        <p14:creationId xmlns:p14="http://schemas.microsoft.com/office/powerpoint/2010/main" val="1396247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Clipping">
            <a:extLst>
              <a:ext uri="{FF2B5EF4-FFF2-40B4-BE49-F238E27FC236}">
                <a16:creationId xmlns:a16="http://schemas.microsoft.com/office/drawing/2014/main" id="{A1424A4D-797F-87D6-AFF9-8880559277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034" y="179820"/>
            <a:ext cx="5539544" cy="3404512"/>
          </a:xfrm>
          <a:prstGeom prst="rect">
            <a:avLst/>
          </a:prstGeom>
        </p:spPr>
      </p:pic>
      <p:pic>
        <p:nvPicPr>
          <p:cNvPr id="9" name="Picture 8" descr="Screen Clipping">
            <a:extLst>
              <a:ext uri="{FF2B5EF4-FFF2-40B4-BE49-F238E27FC236}">
                <a16:creationId xmlns:a16="http://schemas.microsoft.com/office/drawing/2014/main" id="{0E589FCF-81F7-A400-B722-7C5C988255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4637" y="3313968"/>
            <a:ext cx="5448645" cy="3364212"/>
          </a:xfrm>
          <a:prstGeom prst="rect">
            <a:avLst/>
          </a:prstGeom>
        </p:spPr>
      </p:pic>
      <p:sp>
        <p:nvSpPr>
          <p:cNvPr id="10" name="Right Arrow 6">
            <a:extLst>
              <a:ext uri="{FF2B5EF4-FFF2-40B4-BE49-F238E27FC236}">
                <a16:creationId xmlns:a16="http://schemas.microsoft.com/office/drawing/2014/main" id="{6BD64CED-E804-A6BB-6BC4-836E45488387}"/>
              </a:ext>
            </a:extLst>
          </p:cNvPr>
          <p:cNvSpPr/>
          <p:nvPr/>
        </p:nvSpPr>
        <p:spPr bwMode="auto">
          <a:xfrm rot="1851748">
            <a:off x="3384963" y="3765690"/>
            <a:ext cx="789223" cy="297586"/>
          </a:xfrm>
          <a:prstGeom prst="rightArrow">
            <a:avLst>
              <a:gd name="adj1" fmla="val 42727"/>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11" name="Rectangle 10">
            <a:extLst>
              <a:ext uri="{FF2B5EF4-FFF2-40B4-BE49-F238E27FC236}">
                <a16:creationId xmlns:a16="http://schemas.microsoft.com/office/drawing/2014/main" id="{F91C2E87-CD40-6343-755A-B8A6E9B8B33F}"/>
              </a:ext>
            </a:extLst>
          </p:cNvPr>
          <p:cNvSpPr/>
          <p:nvPr/>
        </p:nvSpPr>
        <p:spPr>
          <a:xfrm>
            <a:off x="5840931" y="315733"/>
            <a:ext cx="3802351" cy="2862322"/>
          </a:xfrm>
          <a:prstGeom prst="rect">
            <a:avLst/>
          </a:prstGeom>
          <a:noFill/>
        </p:spPr>
        <p:txBody>
          <a:bodyPr wrap="square">
            <a:spAutoFit/>
          </a:bodyPr>
          <a:lstStyle/>
          <a:p>
            <a:r>
              <a:rPr lang="en-GB" dirty="0"/>
              <a:t>Both frameworks include ‘</a:t>
            </a:r>
            <a:r>
              <a:rPr lang="en-GB" b="1" dirty="0"/>
              <a:t>Learn that…</a:t>
            </a:r>
            <a:r>
              <a:rPr lang="en-GB" dirty="0"/>
              <a:t>’ and ‘</a:t>
            </a:r>
            <a:r>
              <a:rPr lang="en-GB" b="1" dirty="0"/>
              <a:t>Learn how to…’ </a:t>
            </a:r>
            <a:r>
              <a:rPr lang="en-GB" dirty="0"/>
              <a:t>statements. </a:t>
            </a:r>
          </a:p>
          <a:p>
            <a:endParaRPr lang="en-GB" dirty="0"/>
          </a:p>
          <a:p>
            <a:r>
              <a:rPr lang="en-GB" dirty="0"/>
              <a:t>The ‘learn that…’ statements are the </a:t>
            </a:r>
            <a:r>
              <a:rPr lang="en-GB" b="1" dirty="0"/>
              <a:t>same</a:t>
            </a:r>
            <a:r>
              <a:rPr lang="en-GB" dirty="0"/>
              <a:t> for ITT CCF and ECF. </a:t>
            </a:r>
          </a:p>
          <a:p>
            <a:endParaRPr lang="en-GB" dirty="0"/>
          </a:p>
          <a:p>
            <a:r>
              <a:rPr lang="en-GB" dirty="0"/>
              <a:t>The ‘learn how to…’ are </a:t>
            </a:r>
            <a:r>
              <a:rPr lang="en-GB" b="1" dirty="0"/>
              <a:t>different</a:t>
            </a:r>
            <a:r>
              <a:rPr lang="en-GB" dirty="0"/>
              <a:t> and reflect what is expected for pre and post QTS.</a:t>
            </a:r>
          </a:p>
        </p:txBody>
      </p:sp>
    </p:spTree>
    <p:custDataLst>
      <p:tags r:id="rId1"/>
    </p:custDataLst>
    <p:extLst>
      <p:ext uri="{BB962C8B-B14F-4D97-AF65-F5344CB8AC3E}">
        <p14:creationId xmlns:p14="http://schemas.microsoft.com/office/powerpoint/2010/main" val="2301775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E3A3A-186F-6DB6-EECE-01C409FAE5A8}"/>
              </a:ext>
            </a:extLst>
          </p:cNvPr>
          <p:cNvSpPr>
            <a:spLocks noGrp="1"/>
          </p:cNvSpPr>
          <p:nvPr>
            <p:ph type="title"/>
          </p:nvPr>
        </p:nvSpPr>
        <p:spPr>
          <a:xfrm>
            <a:off x="413582" y="688976"/>
            <a:ext cx="8549263" cy="718102"/>
          </a:xfrm>
        </p:spPr>
        <p:txBody>
          <a:bodyPr/>
          <a:lstStyle/>
          <a:p>
            <a:r>
              <a:rPr lang="en-GB" sz="4000" dirty="0"/>
              <a:t>The 5 Core Areas of the ECF</a:t>
            </a:r>
            <a:endParaRPr lang="en-GB" sz="3200" dirty="0"/>
          </a:p>
        </p:txBody>
      </p:sp>
      <p:sp>
        <p:nvSpPr>
          <p:cNvPr id="5" name="Down Arrow Callout 2">
            <a:extLst>
              <a:ext uri="{FF2B5EF4-FFF2-40B4-BE49-F238E27FC236}">
                <a16:creationId xmlns:a16="http://schemas.microsoft.com/office/drawing/2014/main" id="{3EA74848-47DC-CE79-C512-5B275B6CBFA4}"/>
              </a:ext>
            </a:extLst>
          </p:cNvPr>
          <p:cNvSpPr/>
          <p:nvPr/>
        </p:nvSpPr>
        <p:spPr bwMode="auto">
          <a:xfrm>
            <a:off x="502966" y="2250253"/>
            <a:ext cx="1479137" cy="1325609"/>
          </a:xfrm>
          <a:prstGeom prst="downArrowCallout">
            <a:avLst/>
          </a:prstGeom>
          <a:solidFill>
            <a:schemeClr val="accent6">
              <a:lumMod val="20000"/>
              <a:lumOff val="80000"/>
            </a:schemeClr>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a:ln>
                  <a:noFill/>
                </a:ln>
                <a:solidFill>
                  <a:schemeClr val="tx1"/>
                </a:solidFill>
                <a:effectLst/>
              </a:rPr>
              <a:t>Behaviour management</a:t>
            </a:r>
          </a:p>
        </p:txBody>
      </p:sp>
      <p:sp>
        <p:nvSpPr>
          <p:cNvPr id="9" name="Down Arrow Callout 7">
            <a:extLst>
              <a:ext uri="{FF2B5EF4-FFF2-40B4-BE49-F238E27FC236}">
                <a16:creationId xmlns:a16="http://schemas.microsoft.com/office/drawing/2014/main" id="{777A6F30-B331-338E-60C6-3514AAF07AC3}"/>
              </a:ext>
            </a:extLst>
          </p:cNvPr>
          <p:cNvSpPr/>
          <p:nvPr/>
        </p:nvSpPr>
        <p:spPr bwMode="auto">
          <a:xfrm>
            <a:off x="7160208" y="2250252"/>
            <a:ext cx="1479137" cy="1325609"/>
          </a:xfrm>
          <a:prstGeom prst="downArrowCallout">
            <a:avLst/>
          </a:prstGeom>
          <a:solidFill>
            <a:schemeClr val="accent6">
              <a:lumMod val="20000"/>
              <a:lumOff val="80000"/>
            </a:schemeClr>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sz="2000" dirty="0"/>
              <a:t>Professional behaviours</a:t>
            </a:r>
          </a:p>
        </p:txBody>
      </p:sp>
      <p:sp>
        <p:nvSpPr>
          <p:cNvPr id="10" name="Down Arrow Callout 8">
            <a:extLst>
              <a:ext uri="{FF2B5EF4-FFF2-40B4-BE49-F238E27FC236}">
                <a16:creationId xmlns:a16="http://schemas.microsoft.com/office/drawing/2014/main" id="{F880B855-FC56-717B-E0E7-B689E1E42621}"/>
              </a:ext>
            </a:extLst>
          </p:cNvPr>
          <p:cNvSpPr/>
          <p:nvPr/>
        </p:nvSpPr>
        <p:spPr bwMode="auto">
          <a:xfrm>
            <a:off x="5533519" y="2250252"/>
            <a:ext cx="1479137" cy="1325609"/>
          </a:xfrm>
          <a:prstGeom prst="downArrowCallout">
            <a:avLst/>
          </a:prstGeom>
          <a:solidFill>
            <a:schemeClr val="accent6">
              <a:lumMod val="20000"/>
              <a:lumOff val="80000"/>
            </a:schemeClr>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sz="2000" dirty="0"/>
              <a:t>Assessment</a:t>
            </a:r>
            <a:endParaRPr lang="en-GB" sz="2400" dirty="0"/>
          </a:p>
        </p:txBody>
      </p:sp>
      <p:sp>
        <p:nvSpPr>
          <p:cNvPr id="11" name="Down Arrow Callout 9">
            <a:extLst>
              <a:ext uri="{FF2B5EF4-FFF2-40B4-BE49-F238E27FC236}">
                <a16:creationId xmlns:a16="http://schemas.microsoft.com/office/drawing/2014/main" id="{325ABDBE-748E-5137-CE81-17111FC641EA}"/>
              </a:ext>
            </a:extLst>
          </p:cNvPr>
          <p:cNvSpPr/>
          <p:nvPr/>
        </p:nvSpPr>
        <p:spPr bwMode="auto">
          <a:xfrm>
            <a:off x="3856668" y="2250253"/>
            <a:ext cx="1479137" cy="1325609"/>
          </a:xfrm>
          <a:prstGeom prst="downArrowCallout">
            <a:avLst/>
          </a:prstGeom>
          <a:solidFill>
            <a:schemeClr val="accent6">
              <a:lumMod val="20000"/>
              <a:lumOff val="80000"/>
            </a:schemeClr>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sz="2000" dirty="0"/>
              <a:t>Curriculum</a:t>
            </a:r>
          </a:p>
        </p:txBody>
      </p:sp>
      <p:sp>
        <p:nvSpPr>
          <p:cNvPr id="12" name="Down Arrow Callout 10">
            <a:extLst>
              <a:ext uri="{FF2B5EF4-FFF2-40B4-BE49-F238E27FC236}">
                <a16:creationId xmlns:a16="http://schemas.microsoft.com/office/drawing/2014/main" id="{BBEA10AB-A838-FE44-2F45-3F1D233E4DCD}"/>
              </a:ext>
            </a:extLst>
          </p:cNvPr>
          <p:cNvSpPr/>
          <p:nvPr/>
        </p:nvSpPr>
        <p:spPr bwMode="auto">
          <a:xfrm>
            <a:off x="2179817" y="2250253"/>
            <a:ext cx="1479137" cy="1325609"/>
          </a:xfrm>
          <a:prstGeom prst="downArrowCallout">
            <a:avLst/>
          </a:prstGeom>
          <a:solidFill>
            <a:schemeClr val="accent6">
              <a:lumMod val="20000"/>
              <a:lumOff val="80000"/>
            </a:schemeClr>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sz="2400" dirty="0"/>
              <a:t>Pedagogy</a:t>
            </a:r>
          </a:p>
        </p:txBody>
      </p:sp>
      <p:sp>
        <p:nvSpPr>
          <p:cNvPr id="13" name="Flowchart: Process 12">
            <a:extLst>
              <a:ext uri="{FF2B5EF4-FFF2-40B4-BE49-F238E27FC236}">
                <a16:creationId xmlns:a16="http://schemas.microsoft.com/office/drawing/2014/main" id="{CC6F80FB-608E-FD84-C309-88B9B7487B65}"/>
              </a:ext>
            </a:extLst>
          </p:cNvPr>
          <p:cNvSpPr/>
          <p:nvPr/>
        </p:nvSpPr>
        <p:spPr bwMode="auto">
          <a:xfrm>
            <a:off x="502965" y="3974250"/>
            <a:ext cx="1479137" cy="1068477"/>
          </a:xfrm>
          <a:prstGeom prst="flowChartProcess">
            <a:avLst/>
          </a:prstGeom>
          <a:solidFill>
            <a:schemeClr val="accent1">
              <a:lumMod val="25000"/>
              <a:lumOff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ctr" defTabSz="914400" rtl="0" eaLnBrk="0" fontAlgn="base" latinLnBrk="0" hangingPunct="0">
              <a:lnSpc>
                <a:spcPct val="100000"/>
              </a:lnSpc>
              <a:spcBef>
                <a:spcPct val="0"/>
              </a:spcBef>
              <a:spcAft>
                <a:spcPct val="0"/>
              </a:spcAft>
              <a:buClrTx/>
              <a:buSzTx/>
              <a:tabLst/>
            </a:pPr>
            <a:r>
              <a:rPr lang="en-GB" dirty="0"/>
              <a:t>Related TS: </a:t>
            </a:r>
          </a:p>
          <a:p>
            <a:pPr marR="0" algn="ctr" defTabSz="914400" rtl="0" eaLnBrk="0" fontAlgn="base" latinLnBrk="0" hangingPunct="0">
              <a:lnSpc>
                <a:spcPct val="100000"/>
              </a:lnSpc>
              <a:spcBef>
                <a:spcPct val="0"/>
              </a:spcBef>
              <a:spcAft>
                <a:spcPct val="0"/>
              </a:spcAft>
              <a:buClrTx/>
              <a:buSzTx/>
              <a:tabLst/>
            </a:pPr>
            <a:r>
              <a:rPr lang="en-GB" baseline="0" dirty="0"/>
              <a:t>TS1 and TS7</a:t>
            </a:r>
          </a:p>
          <a:p>
            <a:pPr marL="0" marR="0" indent="0" algn="ctr"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p:txBody>
      </p:sp>
      <p:sp>
        <p:nvSpPr>
          <p:cNvPr id="14" name="Flowchart: Process 13">
            <a:extLst>
              <a:ext uri="{FF2B5EF4-FFF2-40B4-BE49-F238E27FC236}">
                <a16:creationId xmlns:a16="http://schemas.microsoft.com/office/drawing/2014/main" id="{A3C3A5A1-DCDF-5BA7-267D-B3982F929425}"/>
              </a:ext>
            </a:extLst>
          </p:cNvPr>
          <p:cNvSpPr/>
          <p:nvPr/>
        </p:nvSpPr>
        <p:spPr bwMode="auto">
          <a:xfrm>
            <a:off x="7160208" y="3974249"/>
            <a:ext cx="1479137" cy="1068478"/>
          </a:xfrm>
          <a:prstGeom prst="flowChartProcess">
            <a:avLst/>
          </a:prstGeom>
          <a:solidFill>
            <a:schemeClr val="accent1">
              <a:lumMod val="25000"/>
              <a:lumOff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dirty="0"/>
              <a:t>Related TS: </a:t>
            </a:r>
          </a:p>
          <a:p>
            <a:pPr algn="ctr" eaLnBrk="0" fontAlgn="base" hangingPunct="0">
              <a:spcBef>
                <a:spcPct val="0"/>
              </a:spcBef>
              <a:spcAft>
                <a:spcPct val="0"/>
              </a:spcAft>
            </a:pPr>
            <a:r>
              <a:rPr lang="en-GB" dirty="0"/>
              <a:t>TS8</a:t>
            </a:r>
          </a:p>
        </p:txBody>
      </p:sp>
      <p:sp>
        <p:nvSpPr>
          <p:cNvPr id="15" name="Flowchart: Process 14">
            <a:extLst>
              <a:ext uri="{FF2B5EF4-FFF2-40B4-BE49-F238E27FC236}">
                <a16:creationId xmlns:a16="http://schemas.microsoft.com/office/drawing/2014/main" id="{3F923085-3E64-AFA6-09F1-D7F33034D580}"/>
              </a:ext>
            </a:extLst>
          </p:cNvPr>
          <p:cNvSpPr/>
          <p:nvPr/>
        </p:nvSpPr>
        <p:spPr bwMode="auto">
          <a:xfrm>
            <a:off x="5533518" y="3974250"/>
            <a:ext cx="1479137" cy="1068477"/>
          </a:xfrm>
          <a:prstGeom prst="flowChartProcess">
            <a:avLst/>
          </a:prstGeom>
          <a:solidFill>
            <a:schemeClr val="accent1">
              <a:lumMod val="25000"/>
              <a:lumOff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dirty="0"/>
              <a:t>Related TS: </a:t>
            </a:r>
          </a:p>
          <a:p>
            <a:pPr algn="ctr" eaLnBrk="0" fontAlgn="base" hangingPunct="0">
              <a:spcBef>
                <a:spcPct val="0"/>
              </a:spcBef>
              <a:spcAft>
                <a:spcPct val="0"/>
              </a:spcAft>
            </a:pPr>
            <a:r>
              <a:rPr lang="en-GB" dirty="0"/>
              <a:t>TS6</a:t>
            </a:r>
          </a:p>
        </p:txBody>
      </p:sp>
      <p:sp>
        <p:nvSpPr>
          <p:cNvPr id="16" name="Flowchart: Process 15">
            <a:extLst>
              <a:ext uri="{FF2B5EF4-FFF2-40B4-BE49-F238E27FC236}">
                <a16:creationId xmlns:a16="http://schemas.microsoft.com/office/drawing/2014/main" id="{3C340286-505F-F57C-3A0A-88D0232F9F3A}"/>
              </a:ext>
            </a:extLst>
          </p:cNvPr>
          <p:cNvSpPr/>
          <p:nvPr/>
        </p:nvSpPr>
        <p:spPr bwMode="auto">
          <a:xfrm>
            <a:off x="3856668" y="3974249"/>
            <a:ext cx="1479137" cy="1068478"/>
          </a:xfrm>
          <a:prstGeom prst="flowChartProcess">
            <a:avLst/>
          </a:prstGeom>
          <a:solidFill>
            <a:schemeClr val="accent1">
              <a:lumMod val="25000"/>
              <a:lumOff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dirty="0"/>
              <a:t>Related TS: </a:t>
            </a:r>
          </a:p>
          <a:p>
            <a:pPr algn="ctr" eaLnBrk="0" fontAlgn="base" hangingPunct="0">
              <a:spcBef>
                <a:spcPct val="0"/>
              </a:spcBef>
              <a:spcAft>
                <a:spcPct val="0"/>
              </a:spcAft>
            </a:pPr>
            <a:r>
              <a:rPr lang="en-GB" dirty="0"/>
              <a:t>TS3</a:t>
            </a:r>
          </a:p>
          <a:p>
            <a:pPr marL="0" marR="0" indent="0" algn="ctr"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p:txBody>
      </p:sp>
      <p:sp>
        <p:nvSpPr>
          <p:cNvPr id="17" name="Flowchart: Process 16">
            <a:extLst>
              <a:ext uri="{FF2B5EF4-FFF2-40B4-BE49-F238E27FC236}">
                <a16:creationId xmlns:a16="http://schemas.microsoft.com/office/drawing/2014/main" id="{22074627-AE8C-9DA6-FA71-699812961EE2}"/>
              </a:ext>
            </a:extLst>
          </p:cNvPr>
          <p:cNvSpPr/>
          <p:nvPr/>
        </p:nvSpPr>
        <p:spPr bwMode="auto">
          <a:xfrm>
            <a:off x="2179817" y="3974250"/>
            <a:ext cx="1479137" cy="1068478"/>
          </a:xfrm>
          <a:prstGeom prst="flowChartProcess">
            <a:avLst/>
          </a:prstGeom>
          <a:solidFill>
            <a:schemeClr val="accent1">
              <a:lumMod val="25000"/>
              <a:lumOff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dirty="0"/>
              <a:t>Related TS: </a:t>
            </a:r>
          </a:p>
          <a:p>
            <a:pPr algn="ctr" eaLnBrk="0" fontAlgn="base" hangingPunct="0">
              <a:spcBef>
                <a:spcPct val="0"/>
              </a:spcBef>
              <a:spcAft>
                <a:spcPct val="0"/>
              </a:spcAft>
            </a:pPr>
            <a:r>
              <a:rPr lang="en-GB" dirty="0"/>
              <a:t>TS2, TS4 and TS5</a:t>
            </a:r>
          </a:p>
          <a:p>
            <a:pPr marL="0" marR="0" indent="0" algn="ctr"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p:txBody>
      </p:sp>
      <p:pic>
        <p:nvPicPr>
          <p:cNvPr id="19" name="Picture 18" descr="A close up of a document&#10;&#10;Description automatically generated">
            <a:extLst>
              <a:ext uri="{FF2B5EF4-FFF2-40B4-BE49-F238E27FC236}">
                <a16:creationId xmlns:a16="http://schemas.microsoft.com/office/drawing/2014/main" id="{018D7B2D-9834-17E0-50F9-A58857B09A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37058" y="2404990"/>
            <a:ext cx="3135509" cy="4206996"/>
          </a:xfrm>
          <a:prstGeom prst="rect">
            <a:avLst/>
          </a:prstGeom>
          <a:ln>
            <a:solidFill>
              <a:schemeClr val="accent1"/>
            </a:solidFill>
          </a:ln>
        </p:spPr>
      </p:pic>
    </p:spTree>
    <p:custDataLst>
      <p:tags r:id="rId1"/>
    </p:custDataLst>
    <p:extLst>
      <p:ext uri="{BB962C8B-B14F-4D97-AF65-F5344CB8AC3E}">
        <p14:creationId xmlns:p14="http://schemas.microsoft.com/office/powerpoint/2010/main" val="558765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E3A3A-186F-6DB6-EECE-01C409FAE5A8}"/>
              </a:ext>
            </a:extLst>
          </p:cNvPr>
          <p:cNvSpPr>
            <a:spLocks noGrp="1"/>
          </p:cNvSpPr>
          <p:nvPr>
            <p:ph type="title"/>
          </p:nvPr>
        </p:nvSpPr>
        <p:spPr>
          <a:xfrm>
            <a:off x="248990" y="469520"/>
            <a:ext cx="8748706" cy="757390"/>
          </a:xfrm>
        </p:spPr>
        <p:txBody>
          <a:bodyPr/>
          <a:lstStyle/>
          <a:p>
            <a:r>
              <a:rPr lang="en-GB" sz="4000" dirty="0"/>
              <a:t>The Roles and Responsibilities – The ECT</a:t>
            </a:r>
            <a:endParaRPr lang="en-GB" sz="3200" dirty="0"/>
          </a:p>
        </p:txBody>
      </p:sp>
      <p:sp>
        <p:nvSpPr>
          <p:cNvPr id="5" name="Content Placeholder 4">
            <a:extLst>
              <a:ext uri="{FF2B5EF4-FFF2-40B4-BE49-F238E27FC236}">
                <a16:creationId xmlns:a16="http://schemas.microsoft.com/office/drawing/2014/main" id="{33189CA4-847A-2A62-D7AF-9E7C4348003B}"/>
              </a:ext>
            </a:extLst>
          </p:cNvPr>
          <p:cNvSpPr>
            <a:spLocks noGrp="1"/>
          </p:cNvSpPr>
          <p:nvPr>
            <p:ph sz="quarter" idx="17"/>
          </p:nvPr>
        </p:nvSpPr>
        <p:spPr>
          <a:xfrm>
            <a:off x="413582" y="1446366"/>
            <a:ext cx="9754546" cy="4722658"/>
          </a:xfrm>
        </p:spPr>
        <p:txBody>
          <a:bodyPr/>
          <a:lstStyle/>
          <a:p>
            <a:r>
              <a:rPr lang="en-GB" sz="2000" dirty="0"/>
              <a:t>The ECT is expected to: </a:t>
            </a:r>
          </a:p>
          <a:p>
            <a:pPr marL="285750" indent="-285750">
              <a:buFont typeface="Arial" panose="020B0604020202020204" pitchFamily="34" charset="0"/>
              <a:buChar char="•"/>
            </a:pPr>
            <a:r>
              <a:rPr lang="en-GB" sz="2000" dirty="0"/>
              <a:t>provide evidence that </a:t>
            </a:r>
            <a:r>
              <a:rPr lang="en-GB" sz="2000" b="1" dirty="0"/>
              <a:t>they have QTS </a:t>
            </a:r>
            <a:r>
              <a:rPr lang="en-GB" sz="2000" dirty="0"/>
              <a:t>and are eligible to start induction; </a:t>
            </a:r>
          </a:p>
          <a:p>
            <a:pPr marL="285750" indent="-285750">
              <a:buFont typeface="Arial" panose="020B0604020202020204" pitchFamily="34" charset="0"/>
              <a:buChar char="•"/>
            </a:pPr>
            <a:r>
              <a:rPr lang="en-GB" sz="2000" dirty="0"/>
              <a:t>meet with their induction tutor to </a:t>
            </a:r>
            <a:r>
              <a:rPr lang="en-GB" sz="2000" b="1" dirty="0"/>
              <a:t>discuss and agree priorities for their induction programme</a:t>
            </a:r>
            <a:r>
              <a:rPr lang="en-GB" sz="2000" dirty="0"/>
              <a:t> and keep these under review; </a:t>
            </a:r>
          </a:p>
          <a:p>
            <a:pPr marL="285750" indent="-285750">
              <a:buFont typeface="Arial" panose="020B0604020202020204" pitchFamily="34" charset="0"/>
              <a:buChar char="•"/>
            </a:pPr>
            <a:r>
              <a:rPr lang="en-GB" sz="2000" dirty="0"/>
              <a:t>agree with their induction tutor </a:t>
            </a:r>
            <a:r>
              <a:rPr lang="en-GB" sz="2000" b="1" dirty="0"/>
              <a:t>how best to use their reduced timetable allowance </a:t>
            </a:r>
            <a:r>
              <a:rPr lang="en-GB" sz="2000" dirty="0"/>
              <a:t>and guarantee engagement with their ECF-based induction programme; </a:t>
            </a:r>
          </a:p>
          <a:p>
            <a:pPr marL="285750" indent="-285750">
              <a:buFont typeface="Arial" panose="020B0604020202020204" pitchFamily="34" charset="0"/>
              <a:buChar char="•"/>
            </a:pPr>
            <a:r>
              <a:rPr lang="en-GB" sz="2000" dirty="0"/>
              <a:t>provide </a:t>
            </a:r>
            <a:r>
              <a:rPr lang="en-GB" sz="2000" b="1" dirty="0"/>
              <a:t>evidence of their progress </a:t>
            </a:r>
            <a:r>
              <a:rPr lang="en-GB" sz="2000" dirty="0"/>
              <a:t>against the Teachers’ Standards; </a:t>
            </a:r>
          </a:p>
          <a:p>
            <a:pPr marL="285750" indent="-285750">
              <a:buFont typeface="Arial" panose="020B0604020202020204" pitchFamily="34" charset="0"/>
              <a:buChar char="•"/>
            </a:pPr>
            <a:r>
              <a:rPr lang="en-GB" sz="2000" b="1" dirty="0"/>
              <a:t>participate fully </a:t>
            </a:r>
            <a:r>
              <a:rPr lang="en-GB" sz="2000" dirty="0"/>
              <a:t>in the agreed monitoring and development programme; </a:t>
            </a:r>
          </a:p>
          <a:p>
            <a:pPr marL="285750" indent="-285750">
              <a:buFont typeface="Arial" panose="020B0604020202020204" pitchFamily="34" charset="0"/>
              <a:buChar char="•"/>
            </a:pPr>
            <a:r>
              <a:rPr lang="en-GB" sz="2000" b="1" dirty="0"/>
              <a:t>raise any concerns </a:t>
            </a:r>
            <a:r>
              <a:rPr lang="en-GB" sz="2000" dirty="0"/>
              <a:t>with their induction tutor as soon as practicable; </a:t>
            </a:r>
          </a:p>
          <a:p>
            <a:pPr marL="285750" indent="-285750">
              <a:buFont typeface="Arial" panose="020B0604020202020204" pitchFamily="34" charset="0"/>
              <a:buChar char="•"/>
            </a:pPr>
            <a:r>
              <a:rPr lang="en-GB" sz="2000" b="1" dirty="0"/>
              <a:t>consult their appropriate body </a:t>
            </a:r>
            <a:r>
              <a:rPr lang="en-GB" sz="2000" dirty="0"/>
              <a:t>named contact at an early stage if there are, or may be, difficulties in resolving issues with their tutor/within the institution; </a:t>
            </a:r>
          </a:p>
          <a:p>
            <a:pPr marL="285750" indent="-285750">
              <a:buFont typeface="Arial" panose="020B0604020202020204" pitchFamily="34" charset="0"/>
              <a:buChar char="•"/>
            </a:pPr>
            <a:r>
              <a:rPr lang="en-GB" sz="2000" b="1" dirty="0"/>
              <a:t>keep track of and participate effectively in </a:t>
            </a:r>
            <a:r>
              <a:rPr lang="en-GB" sz="2000" dirty="0"/>
              <a:t>the </a:t>
            </a:r>
            <a:r>
              <a:rPr lang="en-GB" sz="2000" b="1" dirty="0"/>
              <a:t>scheduled classroom observations</a:t>
            </a:r>
            <a:r>
              <a:rPr lang="en-GB" sz="2000" dirty="0"/>
              <a:t>, </a:t>
            </a:r>
            <a:r>
              <a:rPr lang="en-GB" sz="2000" b="1" dirty="0"/>
              <a:t>progress reviews </a:t>
            </a:r>
            <a:r>
              <a:rPr lang="en-GB" sz="2000" dirty="0"/>
              <a:t>and </a:t>
            </a:r>
            <a:r>
              <a:rPr lang="en-GB" sz="2000" b="1" dirty="0"/>
              <a:t>formal assessment meetings</a:t>
            </a:r>
            <a:r>
              <a:rPr lang="en-GB" sz="2000" dirty="0"/>
              <a:t>; and</a:t>
            </a:r>
          </a:p>
          <a:p>
            <a:pPr marL="285750" indent="-285750">
              <a:buFont typeface="Arial" panose="020B0604020202020204" pitchFamily="34" charset="0"/>
              <a:buChar char="•"/>
            </a:pPr>
            <a:r>
              <a:rPr lang="en-GB" sz="2000" dirty="0"/>
              <a:t>retain copies of all </a:t>
            </a:r>
            <a:r>
              <a:rPr lang="en-GB" sz="2000" b="1" dirty="0"/>
              <a:t>assessment reports</a:t>
            </a:r>
            <a:r>
              <a:rPr lang="en-GB" sz="2000" dirty="0"/>
              <a:t>. </a:t>
            </a:r>
          </a:p>
          <a:p>
            <a:endParaRPr lang="en-GB" sz="2000" dirty="0"/>
          </a:p>
          <a:p>
            <a:endParaRPr lang="en-GB" sz="2000" dirty="0"/>
          </a:p>
        </p:txBody>
      </p:sp>
    </p:spTree>
    <p:custDataLst>
      <p:tags r:id="rId1"/>
    </p:custDataLst>
    <p:extLst>
      <p:ext uri="{BB962C8B-B14F-4D97-AF65-F5344CB8AC3E}">
        <p14:creationId xmlns:p14="http://schemas.microsoft.com/office/powerpoint/2010/main" val="449567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E3A3A-186F-6DB6-EECE-01C409FAE5A8}"/>
              </a:ext>
            </a:extLst>
          </p:cNvPr>
          <p:cNvSpPr>
            <a:spLocks noGrp="1"/>
          </p:cNvSpPr>
          <p:nvPr>
            <p:ph type="title"/>
          </p:nvPr>
        </p:nvSpPr>
        <p:spPr>
          <a:xfrm>
            <a:off x="248990" y="469520"/>
            <a:ext cx="8748706" cy="757390"/>
          </a:xfrm>
        </p:spPr>
        <p:txBody>
          <a:bodyPr/>
          <a:lstStyle/>
          <a:p>
            <a:r>
              <a:rPr lang="en-GB" sz="4000" dirty="0"/>
              <a:t>What you might do during induction:</a:t>
            </a:r>
            <a:endParaRPr lang="en-GB" sz="3200" dirty="0"/>
          </a:p>
        </p:txBody>
      </p:sp>
      <p:sp>
        <p:nvSpPr>
          <p:cNvPr id="6" name="TextBox 5">
            <a:extLst>
              <a:ext uri="{FF2B5EF4-FFF2-40B4-BE49-F238E27FC236}">
                <a16:creationId xmlns:a16="http://schemas.microsoft.com/office/drawing/2014/main" id="{F89CA86B-AF84-93FE-9100-96B37585C9BF}"/>
              </a:ext>
            </a:extLst>
          </p:cNvPr>
          <p:cNvSpPr txBox="1"/>
          <p:nvPr/>
        </p:nvSpPr>
        <p:spPr>
          <a:xfrm>
            <a:off x="666424" y="1730541"/>
            <a:ext cx="3744416" cy="830997"/>
          </a:xfrm>
          <a:prstGeom prst="rect">
            <a:avLst/>
          </a:prstGeom>
          <a:ln>
            <a:solidFill>
              <a:srgbClr val="92D050"/>
            </a:solidFill>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Joint observations of other teachers (Mentor and ECT together) to guide ECT in what they are looking for</a:t>
            </a:r>
            <a:r>
              <a:rPr lang="en-GB" sz="16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1E0B4CA9-9A5F-E688-C9FB-2FD764831327}"/>
              </a:ext>
            </a:extLst>
          </p:cNvPr>
          <p:cNvSpPr txBox="1"/>
          <p:nvPr/>
        </p:nvSpPr>
        <p:spPr>
          <a:xfrm>
            <a:off x="4986904" y="1573317"/>
            <a:ext cx="3672408" cy="1077218"/>
          </a:xfrm>
          <a:prstGeom prst="rect">
            <a:avLst/>
          </a:prstGeom>
          <a:ln>
            <a:solidFill>
              <a:srgbClr val="92D050"/>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Model lessons or parts of lessons with the ECT’s class, ready to discuss the strategies they observed you using</a:t>
            </a:r>
            <a:r>
              <a:rPr lang="en-GB" sz="1600" dirty="0">
                <a:latin typeface="Arial" panose="020B0604020202020204" pitchFamily="34" charset="0"/>
                <a:cs typeface="Arial" panose="020B0604020202020204" pitchFamily="34" charset="0"/>
              </a:rPr>
              <a:t>.</a:t>
            </a:r>
          </a:p>
        </p:txBody>
      </p:sp>
      <p:sp>
        <p:nvSpPr>
          <p:cNvPr id="8" name="TextBox 7">
            <a:extLst>
              <a:ext uri="{FF2B5EF4-FFF2-40B4-BE49-F238E27FC236}">
                <a16:creationId xmlns:a16="http://schemas.microsoft.com/office/drawing/2014/main" id="{15E98C18-AE63-C794-3623-FC67CFBCDC2B}"/>
              </a:ext>
            </a:extLst>
          </p:cNvPr>
          <p:cNvSpPr txBox="1"/>
          <p:nvPr/>
        </p:nvSpPr>
        <p:spPr>
          <a:xfrm>
            <a:off x="666423" y="2788742"/>
            <a:ext cx="3762353" cy="584775"/>
          </a:xfrm>
          <a:prstGeom prst="rect">
            <a:avLst/>
          </a:prstGeom>
          <a:ln>
            <a:solidFill>
              <a:srgbClr val="92D050"/>
            </a:solidFill>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a:latin typeface="Arial" panose="020B0604020202020204" pitchFamily="34" charset="0"/>
                <a:cs typeface="Arial" panose="020B0604020202020204" pitchFamily="34" charset="0"/>
              </a:rPr>
              <a:t>Utilise strengths in school – this doesn’t always need to be you!</a:t>
            </a:r>
          </a:p>
        </p:txBody>
      </p:sp>
      <p:sp>
        <p:nvSpPr>
          <p:cNvPr id="9" name="TextBox 8">
            <a:extLst>
              <a:ext uri="{FF2B5EF4-FFF2-40B4-BE49-F238E27FC236}">
                <a16:creationId xmlns:a16="http://schemas.microsoft.com/office/drawing/2014/main" id="{4E76C739-8E39-31AB-142B-A706A83CBF3F}"/>
              </a:ext>
            </a:extLst>
          </p:cNvPr>
          <p:cNvSpPr txBox="1"/>
          <p:nvPr/>
        </p:nvSpPr>
        <p:spPr>
          <a:xfrm>
            <a:off x="4970136" y="2842166"/>
            <a:ext cx="3689176" cy="1323439"/>
          </a:xfrm>
          <a:prstGeom prst="rect">
            <a:avLst/>
          </a:prstGeom>
          <a:ln>
            <a:solidFill>
              <a:srgbClr val="92D050"/>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a:latin typeface="Arial" panose="020B0604020202020204" pitchFamily="34" charset="0"/>
                <a:cs typeface="Arial" panose="020B0604020202020204" pitchFamily="34" charset="0"/>
              </a:rPr>
              <a:t>Opportunity to be part of or do learning walks together.  Useful if comparing different approaches to behaviour management for example.</a:t>
            </a:r>
          </a:p>
        </p:txBody>
      </p:sp>
      <p:sp>
        <p:nvSpPr>
          <p:cNvPr id="10" name="TextBox 9">
            <a:extLst>
              <a:ext uri="{FF2B5EF4-FFF2-40B4-BE49-F238E27FC236}">
                <a16:creationId xmlns:a16="http://schemas.microsoft.com/office/drawing/2014/main" id="{F4B5DDA2-200B-68D2-925B-FBF47D3FFECE}"/>
              </a:ext>
            </a:extLst>
          </p:cNvPr>
          <p:cNvSpPr txBox="1"/>
          <p:nvPr/>
        </p:nvSpPr>
        <p:spPr>
          <a:xfrm>
            <a:off x="666424" y="4630752"/>
            <a:ext cx="3762354" cy="830997"/>
          </a:xfrm>
          <a:prstGeom prst="rect">
            <a:avLst/>
          </a:prstGeom>
          <a:ln>
            <a:solidFill>
              <a:srgbClr val="92D050"/>
            </a:solidFill>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ECT to record themselves – review together an element of their teaching practice.</a:t>
            </a:r>
          </a:p>
        </p:txBody>
      </p:sp>
      <p:sp>
        <p:nvSpPr>
          <p:cNvPr id="11" name="TextBox 10">
            <a:extLst>
              <a:ext uri="{FF2B5EF4-FFF2-40B4-BE49-F238E27FC236}">
                <a16:creationId xmlns:a16="http://schemas.microsoft.com/office/drawing/2014/main" id="{4B5F1EDD-59E5-31CF-6BEC-A57D3A580174}"/>
              </a:ext>
            </a:extLst>
          </p:cNvPr>
          <p:cNvSpPr txBox="1"/>
          <p:nvPr/>
        </p:nvSpPr>
        <p:spPr>
          <a:xfrm>
            <a:off x="648486" y="3589541"/>
            <a:ext cx="3762354" cy="830997"/>
          </a:xfrm>
          <a:prstGeom prst="rect">
            <a:avLst/>
          </a:prstGeom>
          <a:ln>
            <a:solidFill>
              <a:srgbClr val="92D050"/>
            </a:solidFill>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Do a book look together.  Support your ECT to reflect on progress or marking for example.</a:t>
            </a:r>
          </a:p>
        </p:txBody>
      </p:sp>
      <p:sp>
        <p:nvSpPr>
          <p:cNvPr id="12" name="TextBox 11">
            <a:extLst>
              <a:ext uri="{FF2B5EF4-FFF2-40B4-BE49-F238E27FC236}">
                <a16:creationId xmlns:a16="http://schemas.microsoft.com/office/drawing/2014/main" id="{F5C424FA-37D4-8321-13E2-EFF840584B2E}"/>
              </a:ext>
            </a:extLst>
          </p:cNvPr>
          <p:cNvSpPr txBox="1"/>
          <p:nvPr/>
        </p:nvSpPr>
        <p:spPr>
          <a:xfrm>
            <a:off x="4970136" y="4309621"/>
            <a:ext cx="3689176" cy="830997"/>
          </a:xfrm>
          <a:prstGeom prst="rect">
            <a:avLst/>
          </a:prstGeom>
          <a:ln>
            <a:solidFill>
              <a:srgbClr val="92D050"/>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Co-planning – work with your ECT to plan lessons to demonstrate what you are looking for.</a:t>
            </a:r>
          </a:p>
        </p:txBody>
      </p:sp>
      <p:sp>
        <p:nvSpPr>
          <p:cNvPr id="13" name="TextBox 12">
            <a:extLst>
              <a:ext uri="{FF2B5EF4-FFF2-40B4-BE49-F238E27FC236}">
                <a16:creationId xmlns:a16="http://schemas.microsoft.com/office/drawing/2014/main" id="{FAB231B8-B876-8F72-BF1B-EBE04FFC042A}"/>
              </a:ext>
            </a:extLst>
          </p:cNvPr>
          <p:cNvSpPr txBox="1"/>
          <p:nvPr/>
        </p:nvSpPr>
        <p:spPr>
          <a:xfrm>
            <a:off x="4986904" y="5317733"/>
            <a:ext cx="3672408" cy="830997"/>
          </a:xfrm>
          <a:prstGeom prst="rect">
            <a:avLst/>
          </a:prstGeom>
          <a:ln>
            <a:solidFill>
              <a:srgbClr val="92D050"/>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Team teach – teach alongside your ECT.  Sometimes a particular focus is helpful.</a:t>
            </a:r>
          </a:p>
        </p:txBody>
      </p:sp>
    </p:spTree>
    <p:custDataLst>
      <p:tags r:id="rId1"/>
    </p:custDataLst>
    <p:extLst>
      <p:ext uri="{BB962C8B-B14F-4D97-AF65-F5344CB8AC3E}">
        <p14:creationId xmlns:p14="http://schemas.microsoft.com/office/powerpoint/2010/main" val="3012411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E3A3A-186F-6DB6-EECE-01C409FAE5A8}"/>
              </a:ext>
            </a:extLst>
          </p:cNvPr>
          <p:cNvSpPr>
            <a:spLocks noGrp="1"/>
          </p:cNvSpPr>
          <p:nvPr>
            <p:ph type="title"/>
          </p:nvPr>
        </p:nvSpPr>
        <p:spPr>
          <a:xfrm>
            <a:off x="248990" y="469520"/>
            <a:ext cx="4341298" cy="757390"/>
          </a:xfrm>
        </p:spPr>
        <p:txBody>
          <a:bodyPr/>
          <a:lstStyle/>
          <a:p>
            <a:r>
              <a:rPr lang="en-GB" sz="4000" dirty="0"/>
              <a:t>The Induction Tutor</a:t>
            </a:r>
            <a:endParaRPr lang="en-GB" sz="3200" dirty="0"/>
          </a:p>
        </p:txBody>
      </p:sp>
      <p:sp>
        <p:nvSpPr>
          <p:cNvPr id="5" name="Content Placeholder 4">
            <a:extLst>
              <a:ext uri="{FF2B5EF4-FFF2-40B4-BE49-F238E27FC236}">
                <a16:creationId xmlns:a16="http://schemas.microsoft.com/office/drawing/2014/main" id="{33189CA4-847A-2A62-D7AF-9E7C4348003B}"/>
              </a:ext>
            </a:extLst>
          </p:cNvPr>
          <p:cNvSpPr>
            <a:spLocks noGrp="1"/>
          </p:cNvSpPr>
          <p:nvPr>
            <p:ph sz="quarter" idx="17"/>
          </p:nvPr>
        </p:nvSpPr>
        <p:spPr>
          <a:xfrm>
            <a:off x="413582" y="1446366"/>
            <a:ext cx="9754546" cy="4722658"/>
          </a:xfrm>
        </p:spPr>
        <p:txBody>
          <a:bodyPr/>
          <a:lstStyle/>
          <a:p>
            <a:r>
              <a:rPr lang="en-GB" sz="2000" dirty="0"/>
              <a:t>The headteacher/principal should identify a person to act as the ECT’s Induction Tutor, to provide </a:t>
            </a:r>
            <a:r>
              <a:rPr lang="en-GB" sz="2000" b="1" dirty="0"/>
              <a:t>regular monitoring and support</a:t>
            </a:r>
            <a:r>
              <a:rPr lang="en-GB" sz="2000" dirty="0"/>
              <a:t>, and </a:t>
            </a:r>
            <a:r>
              <a:rPr lang="en-GB" sz="2000" b="1" dirty="0"/>
              <a:t>coordination of assessment</a:t>
            </a:r>
            <a:r>
              <a:rPr lang="en-GB" sz="2000" dirty="0"/>
              <a:t>. </a:t>
            </a:r>
          </a:p>
          <a:p>
            <a:endParaRPr lang="en-GB" sz="2000" dirty="0"/>
          </a:p>
          <a:p>
            <a:r>
              <a:rPr lang="en-GB" sz="2000" dirty="0"/>
              <a:t>The Induction Tutor is expected to hold QTS and have the necessary skills and knowledge to work successfully in this role and be able to assess the ECT’s progress against the Teachers’ Standards. </a:t>
            </a:r>
          </a:p>
          <a:p>
            <a:endParaRPr lang="en-GB" sz="2000" dirty="0"/>
          </a:p>
          <a:p>
            <a:r>
              <a:rPr lang="en-GB" sz="2000" dirty="0"/>
              <a:t>The Induction Tutor will need to be able to make </a:t>
            </a:r>
            <a:r>
              <a:rPr lang="en-GB" sz="2000" b="1" dirty="0"/>
              <a:t>rigorous and fair judgements about the ECT’s progress in relation to the Teachers’ Standards</a:t>
            </a:r>
            <a:r>
              <a:rPr lang="en-GB" sz="2000" dirty="0"/>
              <a:t>. They will need to be able to reco</a:t>
            </a:r>
            <a:r>
              <a:rPr lang="en-GB" sz="2000" b="1" dirty="0"/>
              <a:t>gnise when early action is needed </a:t>
            </a:r>
            <a:r>
              <a:rPr lang="en-GB" sz="2000" dirty="0"/>
              <a:t>in the case of an ECT who is experiencing difficulties. </a:t>
            </a:r>
          </a:p>
          <a:p>
            <a:endParaRPr lang="en-GB" sz="2000" dirty="0"/>
          </a:p>
          <a:p>
            <a:r>
              <a:rPr lang="en-GB" sz="2000" dirty="0"/>
              <a:t>The Induction Tutor is generally a separate role to that of mentor. </a:t>
            </a:r>
          </a:p>
          <a:p>
            <a:pPr marL="285750" indent="-285750">
              <a:buFont typeface="Arial" panose="020B0604020202020204" pitchFamily="34" charset="0"/>
              <a:buChar char="•"/>
            </a:pPr>
            <a:endParaRPr lang="en-GB" sz="1200" dirty="0"/>
          </a:p>
          <a:p>
            <a:pPr marL="171450" indent="-171450">
              <a:buFont typeface="Arial" panose="020B0604020202020204" pitchFamily="34" charset="0"/>
              <a:buChar char="•"/>
            </a:pPr>
            <a:endParaRPr lang="en-GB" sz="800" dirty="0"/>
          </a:p>
          <a:p>
            <a:pPr marL="171450" indent="-171450">
              <a:buFont typeface="Arial" panose="020B0604020202020204" pitchFamily="34" charset="0"/>
              <a:buChar char="•"/>
            </a:pPr>
            <a:endParaRPr lang="en-GB" sz="800" dirty="0"/>
          </a:p>
        </p:txBody>
      </p:sp>
    </p:spTree>
    <p:custDataLst>
      <p:tags r:id="rId1"/>
    </p:custDataLst>
    <p:extLst>
      <p:ext uri="{BB962C8B-B14F-4D97-AF65-F5344CB8AC3E}">
        <p14:creationId xmlns:p14="http://schemas.microsoft.com/office/powerpoint/2010/main" val="241932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E3A3A-186F-6DB6-EECE-01C409FAE5A8}"/>
              </a:ext>
            </a:extLst>
          </p:cNvPr>
          <p:cNvSpPr>
            <a:spLocks noGrp="1"/>
          </p:cNvSpPr>
          <p:nvPr>
            <p:ph type="title"/>
          </p:nvPr>
        </p:nvSpPr>
        <p:spPr>
          <a:xfrm>
            <a:off x="248990" y="469520"/>
            <a:ext cx="5639746" cy="757390"/>
          </a:xfrm>
        </p:spPr>
        <p:txBody>
          <a:bodyPr/>
          <a:lstStyle/>
          <a:p>
            <a:r>
              <a:rPr lang="en-GB" sz="4000" dirty="0"/>
              <a:t>The Designated Mentor</a:t>
            </a:r>
            <a:endParaRPr lang="en-GB" sz="3200" dirty="0"/>
          </a:p>
        </p:txBody>
      </p:sp>
      <p:sp>
        <p:nvSpPr>
          <p:cNvPr id="5" name="Content Placeholder 4">
            <a:extLst>
              <a:ext uri="{FF2B5EF4-FFF2-40B4-BE49-F238E27FC236}">
                <a16:creationId xmlns:a16="http://schemas.microsoft.com/office/drawing/2014/main" id="{33189CA4-847A-2A62-D7AF-9E7C4348003B}"/>
              </a:ext>
            </a:extLst>
          </p:cNvPr>
          <p:cNvSpPr>
            <a:spLocks noGrp="1"/>
          </p:cNvSpPr>
          <p:nvPr>
            <p:ph sz="quarter" idx="17"/>
          </p:nvPr>
        </p:nvSpPr>
        <p:spPr>
          <a:xfrm>
            <a:off x="413582" y="1446366"/>
            <a:ext cx="9754546" cy="4722658"/>
          </a:xfrm>
        </p:spPr>
        <p:txBody>
          <a:bodyPr/>
          <a:lstStyle/>
          <a:p>
            <a:r>
              <a:rPr lang="en-GB" sz="2800" dirty="0"/>
              <a:t>The headteacher/principal should identify a person to act as the ECT’s Designated Mentor, to provide </a:t>
            </a:r>
            <a:r>
              <a:rPr lang="en-GB" sz="2800" b="1" dirty="0"/>
              <a:t>regular mentoring</a:t>
            </a:r>
            <a:r>
              <a:rPr lang="en-GB" sz="2800" dirty="0"/>
              <a:t>. </a:t>
            </a:r>
          </a:p>
          <a:p>
            <a:endParaRPr lang="en-GB" sz="2800" dirty="0"/>
          </a:p>
          <a:p>
            <a:r>
              <a:rPr lang="en-GB" sz="2800" dirty="0"/>
              <a:t>The Designated Mentor and the Induction Tutor are two discrete roles with differing responsibilities and it is expected that these roles should be held by different individuals. </a:t>
            </a:r>
          </a:p>
          <a:p>
            <a:endParaRPr lang="en-GB" sz="2800" dirty="0"/>
          </a:p>
          <a:p>
            <a:r>
              <a:rPr lang="en-GB" sz="2800" dirty="0"/>
              <a:t>Designated Mentors should not carry out formal assessments unless they are also acting as the Induction Tutor. </a:t>
            </a:r>
          </a:p>
        </p:txBody>
      </p:sp>
    </p:spTree>
    <p:custDataLst>
      <p:tags r:id="rId1"/>
    </p:custDataLst>
    <p:extLst>
      <p:ext uri="{BB962C8B-B14F-4D97-AF65-F5344CB8AC3E}">
        <p14:creationId xmlns:p14="http://schemas.microsoft.com/office/powerpoint/2010/main" val="35482546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ARTICULATE_SLIDE_COUNT" val="19"/>
  <p:tag name="PRESGUID" val="9f24a2c8-609d-441e-b0ea-0127700a2825"/>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Purpl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D3639643-2EA0-4C9F-80CA-EE5385B7976A}"/>
    </a:ext>
  </a:extLst>
</a:theme>
</file>

<file path=ppt/theme/theme2.xml><?xml version="1.0" encoding="utf-8"?>
<a:theme xmlns:a="http://schemas.openxmlformats.org/drawingml/2006/main" name="Green">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617B32D3-C228-4BEF-A79F-C5ED6FCFCE8C}"/>
    </a:ext>
  </a:extLst>
</a:theme>
</file>

<file path=ppt/theme/theme3.xml><?xml version="1.0" encoding="utf-8"?>
<a:theme xmlns:a="http://schemas.openxmlformats.org/drawingml/2006/main" name="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3F0C3174-8F68-45BB-98EE-93315542E9B3}"/>
    </a:ext>
  </a:extLst>
</a:theme>
</file>

<file path=ppt/theme/theme4.xml><?xml version="1.0" encoding="utf-8"?>
<a:theme xmlns:a="http://schemas.openxmlformats.org/drawingml/2006/main" name="Re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7BC8EBC9-0DA1-4E19-AE83-1B0C0A07C8A8}"/>
    </a:ext>
  </a:extLst>
</a:theme>
</file>

<file path=ppt/theme/theme5.xml><?xml version="1.0" encoding="utf-8"?>
<a:theme xmlns:a="http://schemas.openxmlformats.org/drawingml/2006/main" name="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Presentation2" id="{DCBFDB4C-9E8D-40FB-81CA-27FD0EBF71BF}" vid="{9529DE13-8DFF-4A5A-BDB9-060ADD8EB19E}"/>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565402d-26a2-4c9f-a0b8-e8285aa29b6c" xsi:nil="true"/>
    <lcf76f155ced4ddcb4097134ff3c332f xmlns="811aa1b6-8224-469d-a5ed-282d2de3c8a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6009315BE3E1544BA77B7E9573FA42F" ma:contentTypeVersion="16" ma:contentTypeDescription="Create a new document." ma:contentTypeScope="" ma:versionID="7a845d38355ec24b771290aff401e9a4">
  <xsd:schema xmlns:xsd="http://www.w3.org/2001/XMLSchema" xmlns:xs="http://www.w3.org/2001/XMLSchema" xmlns:p="http://schemas.microsoft.com/office/2006/metadata/properties" xmlns:ns2="811aa1b6-8224-469d-a5ed-282d2de3c8aa" xmlns:ns3="f565402d-26a2-4c9f-a0b8-e8285aa29b6c" targetNamespace="http://schemas.microsoft.com/office/2006/metadata/properties" ma:root="true" ma:fieldsID="812ccfc188c00d7886d80e9e22e9bded" ns2:_="" ns3:_="">
    <xsd:import namespace="811aa1b6-8224-469d-a5ed-282d2de3c8aa"/>
    <xsd:import namespace="f565402d-26a2-4c9f-a0b8-e8285aa29b6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1aa1b6-8224-469d-a5ed-282d2de3c8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565402d-26a2-4c9f-a0b8-e8285aa29b6c"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4adb6a2a-3b6b-4d93-be75-85c032ce38f9}" ma:internalName="TaxCatchAll" ma:showField="CatchAllData" ma:web="f565402d-26a2-4c9f-a0b8-e8285aa29b6c">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C03C9D-AB95-46FE-92A4-2E8DE6AC4E8E}">
  <ds:schemaRefs>
    <ds:schemaRef ds:uri="d90d911f-7d4d-4434-80fa-9f6a69854c86"/>
    <ds:schemaRef ds:uri="http://schemas.microsoft.com/office/infopath/2007/PartnerControls"/>
    <ds:schemaRef ds:uri="http://purl.org/dc/dcmitype/"/>
    <ds:schemaRef ds:uri="http://schemas.openxmlformats.org/package/2006/metadata/core-properties"/>
    <ds:schemaRef ds:uri="http://schemas.microsoft.com/office/2006/documentManagement/types"/>
    <ds:schemaRef ds:uri="http://www.w3.org/XML/1998/namespace"/>
    <ds:schemaRef ds:uri="http://purl.org/dc/terms/"/>
    <ds:schemaRef ds:uri="http://schemas.microsoft.com/office/2006/metadata/properties"/>
    <ds:schemaRef ds:uri="http://purl.org/dc/elements/1.1/"/>
    <ds:schemaRef ds:uri="931284c5-9554-4f96-992b-69c26039f314"/>
    <ds:schemaRef ds:uri="ced739fc-8b63-4dad-931b-6802998de999"/>
  </ds:schemaRefs>
</ds:datastoreItem>
</file>

<file path=customXml/itemProps2.xml><?xml version="1.0" encoding="utf-8"?>
<ds:datastoreItem xmlns:ds="http://schemas.openxmlformats.org/officeDocument/2006/customXml" ds:itemID="{BB108FD7-D91E-4D67-8235-7C088F8FDF02}"/>
</file>

<file path=customXml/itemProps3.xml><?xml version="1.0" encoding="utf-8"?>
<ds:datastoreItem xmlns:ds="http://schemas.openxmlformats.org/officeDocument/2006/customXml" ds:itemID="{14F5C8E4-E041-419E-8F24-50365D4FDC8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University of Warwick_Template_v2.0</Template>
  <TotalTime>2024</TotalTime>
  <Words>1634</Words>
  <Application>Microsoft Office PowerPoint</Application>
  <PresentationFormat>Widescreen</PresentationFormat>
  <Paragraphs>114</Paragraphs>
  <Slides>12</Slides>
  <Notes>4</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12</vt:i4>
      </vt:variant>
    </vt:vector>
  </HeadingPairs>
  <TitlesOfParts>
    <vt:vector size="20" baseType="lpstr">
      <vt:lpstr>Arial</vt:lpstr>
      <vt:lpstr>Calibri</vt:lpstr>
      <vt:lpstr>Times New Roman</vt:lpstr>
      <vt:lpstr>Purple</vt:lpstr>
      <vt:lpstr>Green</vt:lpstr>
      <vt:lpstr>Orange</vt:lpstr>
      <vt:lpstr>Red</vt:lpstr>
      <vt:lpstr>Blue</vt:lpstr>
      <vt:lpstr>ECT Induction</vt:lpstr>
      <vt:lpstr>The Key Take-Aways of the ECF</vt:lpstr>
      <vt:lpstr>Moving onto the ECF</vt:lpstr>
      <vt:lpstr>PowerPoint Presentation</vt:lpstr>
      <vt:lpstr>The 5 Core Areas of the ECF</vt:lpstr>
      <vt:lpstr>The Roles and Responsibilities – The ECT</vt:lpstr>
      <vt:lpstr>What you might do during induction:</vt:lpstr>
      <vt:lpstr>The Induction Tutor</vt:lpstr>
      <vt:lpstr>The Designated Mentor</vt:lpstr>
      <vt:lpstr>The Appropriate Body</vt:lpstr>
      <vt:lpstr>FAQs</vt:lpstr>
      <vt:lpstr>Any Further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Edward Boustred</dc:creator>
  <cp:lastModifiedBy>Davies, Emily</cp:lastModifiedBy>
  <cp:revision>37</cp:revision>
  <dcterms:created xsi:type="dcterms:W3CDTF">2023-09-11T09:34:52Z</dcterms:created>
  <dcterms:modified xsi:type="dcterms:W3CDTF">2024-05-30T09:15:26Z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y fmtid="{D5CDD505-2E9C-101B-9397-08002B2CF9AE}" pid="4" name="ContentTypeId">
    <vt:lpwstr>0x01010006009315BE3E1544BA77B7E9573FA42F</vt:lpwstr>
  </property>
</Properties>
</file>