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Lst>
  <p:notesMasterIdLst>
    <p:notesMasterId r:id="rId22"/>
  </p:notesMasterIdLst>
  <p:sldIdLst>
    <p:sldId id="340" r:id="rId5"/>
    <p:sldId id="342" r:id="rId6"/>
    <p:sldId id="341" r:id="rId7"/>
    <p:sldId id="302" r:id="rId8"/>
    <p:sldId id="288" r:id="rId9"/>
    <p:sldId id="303" r:id="rId10"/>
    <p:sldId id="295" r:id="rId11"/>
    <p:sldId id="293" r:id="rId12"/>
    <p:sldId id="324" r:id="rId13"/>
    <p:sldId id="309" r:id="rId14"/>
    <p:sldId id="290" r:id="rId15"/>
    <p:sldId id="338" r:id="rId16"/>
    <p:sldId id="304" r:id="rId17"/>
    <p:sldId id="337" r:id="rId18"/>
    <p:sldId id="319" r:id="rId19"/>
    <p:sldId id="297" r:id="rId20"/>
    <p:sldId id="284" r:id="rId21"/>
  </p:sldIdLst>
  <p:sldSz cx="9144000" cy="5143500" type="screen16x9"/>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7ECBB6"/>
    <a:srgbClr val="F5AA14"/>
    <a:srgbClr val="3F4259"/>
    <a:srgbClr val="303246"/>
    <a:srgbClr val="323439"/>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778" autoAdjust="0"/>
    <p:restoredTop sz="95392" autoAdjust="0"/>
  </p:normalViewPr>
  <p:slideViewPr>
    <p:cSldViewPr snapToGrid="0" snapToObjects="1">
      <p:cViewPr varScale="1">
        <p:scale>
          <a:sx n="80" d="100"/>
          <a:sy n="80" d="100"/>
        </p:scale>
        <p:origin x="872" y="44"/>
      </p:cViewPr>
      <p:guideLst>
        <p:guide orient="horz" pos="162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tableStyles" Target="tableStyles.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presProps" Target="presProp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811FD55-2019-4E4D-8E1F-29D3EDAC1A3D}" type="datetimeFigureOut">
              <a:rPr lang="en-GB" smtClean="0"/>
              <a:t>27/05/2025</a:t>
            </a:fld>
            <a:endParaRPr lang="en-GB"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485B64D-7D26-4F46-9859-5476EC0E1A86}" type="slidenum">
              <a:rPr lang="en-GB" smtClean="0"/>
              <a:t>‹#›</a:t>
            </a:fld>
            <a:endParaRPr lang="en-GB" dirty="0"/>
          </a:p>
        </p:txBody>
      </p:sp>
    </p:spTree>
    <p:extLst>
      <p:ext uri="{BB962C8B-B14F-4D97-AF65-F5344CB8AC3E}">
        <p14:creationId xmlns:p14="http://schemas.microsoft.com/office/powerpoint/2010/main" val="1854242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775108CC-21A5-49A4-BCD7-539E7EC8BF84}" type="slidenum">
              <a:rPr lang="en-GB" smtClean="0"/>
              <a:t>7</a:t>
            </a:fld>
            <a:endParaRPr lang="en-GB" dirty="0"/>
          </a:p>
        </p:txBody>
      </p:sp>
    </p:spTree>
    <p:extLst>
      <p:ext uri="{BB962C8B-B14F-4D97-AF65-F5344CB8AC3E}">
        <p14:creationId xmlns:p14="http://schemas.microsoft.com/office/powerpoint/2010/main" val="177429523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775108CC-21A5-49A4-BCD7-539E7EC8BF84}" type="slidenum">
              <a:rPr lang="en-GB" smtClean="0"/>
              <a:t>16</a:t>
            </a:fld>
            <a:endParaRPr lang="en-GB" dirty="0"/>
          </a:p>
        </p:txBody>
      </p:sp>
    </p:spTree>
    <p:extLst>
      <p:ext uri="{BB962C8B-B14F-4D97-AF65-F5344CB8AC3E}">
        <p14:creationId xmlns:p14="http://schemas.microsoft.com/office/powerpoint/2010/main" val="290002149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775108CC-21A5-49A4-BCD7-539E7EC8BF84}" type="slidenum">
              <a:rPr lang="en-GB" smtClean="0"/>
              <a:t>8</a:t>
            </a:fld>
            <a:endParaRPr lang="en-GB" dirty="0"/>
          </a:p>
        </p:txBody>
      </p:sp>
    </p:spTree>
    <p:extLst>
      <p:ext uri="{BB962C8B-B14F-4D97-AF65-F5344CB8AC3E}">
        <p14:creationId xmlns:p14="http://schemas.microsoft.com/office/powerpoint/2010/main" val="125207008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775108CC-21A5-49A4-BCD7-539E7EC8BF84}" type="slidenum">
              <a:rPr lang="en-GB" smtClean="0"/>
              <a:t>9</a:t>
            </a:fld>
            <a:endParaRPr lang="en-GB" dirty="0"/>
          </a:p>
        </p:txBody>
      </p:sp>
    </p:spTree>
    <p:extLst>
      <p:ext uri="{BB962C8B-B14F-4D97-AF65-F5344CB8AC3E}">
        <p14:creationId xmlns:p14="http://schemas.microsoft.com/office/powerpoint/2010/main" val="271325721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Brief overview to explain the routes</a:t>
            </a:r>
          </a:p>
          <a:p>
            <a:endParaRPr lang="en-GB" dirty="0"/>
          </a:p>
        </p:txBody>
      </p:sp>
      <p:sp>
        <p:nvSpPr>
          <p:cNvPr id="4" name="Slide Number Placeholder 3"/>
          <p:cNvSpPr>
            <a:spLocks noGrp="1"/>
          </p:cNvSpPr>
          <p:nvPr>
            <p:ph type="sldNum" sz="quarter" idx="10"/>
          </p:nvPr>
        </p:nvSpPr>
        <p:spPr/>
        <p:txBody>
          <a:bodyPr/>
          <a:lstStyle/>
          <a:p>
            <a:fld id="{7485B64D-7D26-4F46-9859-5476EC0E1A86}" type="slidenum">
              <a:rPr lang="en-GB" smtClean="0"/>
              <a:t>10</a:t>
            </a:fld>
            <a:endParaRPr lang="en-GB" dirty="0"/>
          </a:p>
        </p:txBody>
      </p:sp>
    </p:spTree>
    <p:extLst>
      <p:ext uri="{BB962C8B-B14F-4D97-AF65-F5344CB8AC3E}">
        <p14:creationId xmlns:p14="http://schemas.microsoft.com/office/powerpoint/2010/main" val="5883715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775108CC-21A5-49A4-BCD7-539E7EC8BF84}" type="slidenum">
              <a:rPr lang="en-GB" smtClean="0"/>
              <a:t>11</a:t>
            </a:fld>
            <a:endParaRPr lang="en-GB" dirty="0"/>
          </a:p>
        </p:txBody>
      </p:sp>
    </p:spTree>
    <p:extLst>
      <p:ext uri="{BB962C8B-B14F-4D97-AF65-F5344CB8AC3E}">
        <p14:creationId xmlns:p14="http://schemas.microsoft.com/office/powerpoint/2010/main" val="91923144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775108CC-21A5-49A4-BCD7-539E7EC8BF84}" type="slidenum">
              <a:rPr lang="en-GB" smtClean="0"/>
              <a:t>12</a:t>
            </a:fld>
            <a:endParaRPr lang="en-GB" dirty="0"/>
          </a:p>
        </p:txBody>
      </p:sp>
    </p:spTree>
    <p:extLst>
      <p:ext uri="{BB962C8B-B14F-4D97-AF65-F5344CB8AC3E}">
        <p14:creationId xmlns:p14="http://schemas.microsoft.com/office/powerpoint/2010/main" val="91923144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775108CC-21A5-49A4-BCD7-539E7EC8BF84}" type="slidenum">
              <a:rPr lang="en-GB" smtClean="0"/>
              <a:t>13</a:t>
            </a:fld>
            <a:endParaRPr lang="en-GB" dirty="0"/>
          </a:p>
        </p:txBody>
      </p:sp>
    </p:spTree>
    <p:extLst>
      <p:ext uri="{BB962C8B-B14F-4D97-AF65-F5344CB8AC3E}">
        <p14:creationId xmlns:p14="http://schemas.microsoft.com/office/powerpoint/2010/main" val="323309520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775108CC-21A5-49A4-BCD7-539E7EC8BF84}" type="slidenum">
              <a:rPr lang="en-GB" smtClean="0"/>
              <a:t>14</a:t>
            </a:fld>
            <a:endParaRPr lang="en-GB" dirty="0"/>
          </a:p>
        </p:txBody>
      </p:sp>
    </p:spTree>
    <p:extLst>
      <p:ext uri="{BB962C8B-B14F-4D97-AF65-F5344CB8AC3E}">
        <p14:creationId xmlns:p14="http://schemas.microsoft.com/office/powerpoint/2010/main" val="323309520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775108CC-21A5-49A4-BCD7-539E7EC8BF84}" type="slidenum">
              <a:rPr lang="en-GB" smtClean="0"/>
              <a:t>15</a:t>
            </a:fld>
            <a:endParaRPr lang="en-GB" dirty="0"/>
          </a:p>
        </p:txBody>
      </p:sp>
    </p:spTree>
    <p:extLst>
      <p:ext uri="{BB962C8B-B14F-4D97-AF65-F5344CB8AC3E}">
        <p14:creationId xmlns:p14="http://schemas.microsoft.com/office/powerpoint/2010/main" val="72078917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97819"/>
            <a:ext cx="7772400" cy="1102519"/>
          </a:xfrm>
        </p:spPr>
        <p:txBody>
          <a:bodyPr/>
          <a:lstStyle/>
          <a:p>
            <a:r>
              <a:rPr lang="en-GB"/>
              <a:t>Click to edit Master title style</a:t>
            </a:r>
            <a:endParaRPr lang="en-US"/>
          </a:p>
        </p:txBody>
      </p:sp>
      <p:sp>
        <p:nvSpPr>
          <p:cNvPr id="3" name="Subtitle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a:t>Click to edit Master subtitle style</a:t>
            </a:r>
            <a:endParaRPr lang="en-US"/>
          </a:p>
        </p:txBody>
      </p:sp>
      <p:sp>
        <p:nvSpPr>
          <p:cNvPr id="4" name="Date Placeholder 3"/>
          <p:cNvSpPr>
            <a:spLocks noGrp="1"/>
          </p:cNvSpPr>
          <p:nvPr>
            <p:ph type="dt" sz="half" idx="10"/>
          </p:nvPr>
        </p:nvSpPr>
        <p:spPr/>
        <p:txBody>
          <a:bodyPr/>
          <a:lstStyle/>
          <a:p>
            <a:fld id="{3178684D-B337-C247-BA80-E4910C6E4E03}" type="datetimeFigureOut">
              <a:rPr lang="en-US" smtClean="0"/>
              <a:t>5/27/2025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401355F-DC81-524E-9DD2-A1442D99C244}" type="slidenum">
              <a:rPr lang="en-US" smtClean="0"/>
              <a:t>‹#›</a:t>
            </a:fld>
            <a:endParaRPr lang="en-US" dirty="0"/>
          </a:p>
        </p:txBody>
      </p:sp>
    </p:spTree>
    <p:extLst>
      <p:ext uri="{BB962C8B-B14F-4D97-AF65-F5344CB8AC3E}">
        <p14:creationId xmlns:p14="http://schemas.microsoft.com/office/powerpoint/2010/main" val="218246636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3178684D-B337-C247-BA80-E4910C6E4E03}" type="datetimeFigureOut">
              <a:rPr lang="en-US" smtClean="0"/>
              <a:t>5/27/2025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401355F-DC81-524E-9DD2-A1442D99C244}" type="slidenum">
              <a:rPr lang="en-US" smtClean="0"/>
              <a:t>‹#›</a:t>
            </a:fld>
            <a:endParaRPr lang="en-US" dirty="0"/>
          </a:p>
        </p:txBody>
      </p:sp>
    </p:spTree>
    <p:extLst>
      <p:ext uri="{BB962C8B-B14F-4D97-AF65-F5344CB8AC3E}">
        <p14:creationId xmlns:p14="http://schemas.microsoft.com/office/powerpoint/2010/main" val="202186418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54781"/>
            <a:ext cx="2057400" cy="3290888"/>
          </a:xfrm>
        </p:spPr>
        <p:txBody>
          <a:bodyPr vert="eaVert"/>
          <a:lstStyle/>
          <a:p>
            <a:r>
              <a:rPr lang="en-GB"/>
              <a:t>Click to edit Master title style</a:t>
            </a:r>
            <a:endParaRPr lang="en-US"/>
          </a:p>
        </p:txBody>
      </p:sp>
      <p:sp>
        <p:nvSpPr>
          <p:cNvPr id="3" name="Vertical Text Placeholder 2"/>
          <p:cNvSpPr>
            <a:spLocks noGrp="1"/>
          </p:cNvSpPr>
          <p:nvPr>
            <p:ph type="body" orient="vert" idx="1"/>
          </p:nvPr>
        </p:nvSpPr>
        <p:spPr>
          <a:xfrm>
            <a:off x="457200" y="154781"/>
            <a:ext cx="6019800" cy="329088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3178684D-B337-C247-BA80-E4910C6E4E03}" type="datetimeFigureOut">
              <a:rPr lang="en-US" smtClean="0"/>
              <a:t>5/27/2025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401355F-DC81-524E-9DD2-A1442D99C244}" type="slidenum">
              <a:rPr lang="en-US" smtClean="0"/>
              <a:t>‹#›</a:t>
            </a:fld>
            <a:endParaRPr lang="en-US" dirty="0"/>
          </a:p>
        </p:txBody>
      </p:sp>
    </p:spTree>
    <p:extLst>
      <p:ext uri="{BB962C8B-B14F-4D97-AF65-F5344CB8AC3E}">
        <p14:creationId xmlns:p14="http://schemas.microsoft.com/office/powerpoint/2010/main" val="327955195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3178684D-B337-C247-BA80-E4910C6E4E03}" type="datetimeFigureOut">
              <a:rPr lang="en-US" smtClean="0"/>
              <a:t>5/27/2025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401355F-DC81-524E-9DD2-A1442D99C244}" type="slidenum">
              <a:rPr lang="en-US" smtClean="0"/>
              <a:t>‹#›</a:t>
            </a:fld>
            <a:endParaRPr lang="en-US" dirty="0"/>
          </a:p>
        </p:txBody>
      </p:sp>
    </p:spTree>
    <p:extLst>
      <p:ext uri="{BB962C8B-B14F-4D97-AF65-F5344CB8AC3E}">
        <p14:creationId xmlns:p14="http://schemas.microsoft.com/office/powerpoint/2010/main" val="195034920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6"/>
          </a:xfrm>
        </p:spPr>
        <p:txBody>
          <a:bodyPr anchor="t"/>
          <a:lstStyle>
            <a:lvl1pPr algn="l">
              <a:defRPr sz="4000" b="1" cap="all"/>
            </a:lvl1pPr>
          </a:lstStyle>
          <a:p>
            <a:r>
              <a:rPr lang="en-GB"/>
              <a:t>Click to edit Master title style</a:t>
            </a:r>
            <a:endParaRPr lang="en-US"/>
          </a:p>
        </p:txBody>
      </p:sp>
      <p:sp>
        <p:nvSpPr>
          <p:cNvPr id="3" name="Text Placeholder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p>
            <a:fld id="{3178684D-B337-C247-BA80-E4910C6E4E03}" type="datetimeFigureOut">
              <a:rPr lang="en-US" smtClean="0"/>
              <a:t>5/27/2025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401355F-DC81-524E-9DD2-A1442D99C244}" type="slidenum">
              <a:rPr lang="en-US" smtClean="0"/>
              <a:t>‹#›</a:t>
            </a:fld>
            <a:endParaRPr lang="en-US" dirty="0"/>
          </a:p>
        </p:txBody>
      </p:sp>
    </p:spTree>
    <p:extLst>
      <p:ext uri="{BB962C8B-B14F-4D97-AF65-F5344CB8AC3E}">
        <p14:creationId xmlns:p14="http://schemas.microsoft.com/office/powerpoint/2010/main" val="350923179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sz="half" idx="1"/>
          </p:nvPr>
        </p:nvSpPr>
        <p:spPr>
          <a:xfrm>
            <a:off x="457200" y="900113"/>
            <a:ext cx="4038600" cy="254555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p:cNvSpPr>
            <a:spLocks noGrp="1"/>
          </p:cNvSpPr>
          <p:nvPr>
            <p:ph sz="half" idx="2"/>
          </p:nvPr>
        </p:nvSpPr>
        <p:spPr>
          <a:xfrm>
            <a:off x="4648200" y="900113"/>
            <a:ext cx="4038600" cy="254555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p:cNvSpPr>
            <a:spLocks noGrp="1"/>
          </p:cNvSpPr>
          <p:nvPr>
            <p:ph type="dt" sz="half" idx="10"/>
          </p:nvPr>
        </p:nvSpPr>
        <p:spPr/>
        <p:txBody>
          <a:bodyPr/>
          <a:lstStyle/>
          <a:p>
            <a:fld id="{3178684D-B337-C247-BA80-E4910C6E4E03}" type="datetimeFigureOut">
              <a:rPr lang="en-US" smtClean="0"/>
              <a:t>5/27/2025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401355F-DC81-524E-9DD2-A1442D99C244}" type="slidenum">
              <a:rPr lang="en-US" smtClean="0"/>
              <a:t>‹#›</a:t>
            </a:fld>
            <a:endParaRPr lang="en-US" dirty="0"/>
          </a:p>
        </p:txBody>
      </p:sp>
    </p:spTree>
    <p:extLst>
      <p:ext uri="{BB962C8B-B14F-4D97-AF65-F5344CB8AC3E}">
        <p14:creationId xmlns:p14="http://schemas.microsoft.com/office/powerpoint/2010/main" val="112568012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05979"/>
            <a:ext cx="8229600" cy="857250"/>
          </a:xfrm>
        </p:spPr>
        <p:txBody>
          <a:bodyPr/>
          <a:lstStyle>
            <a:lvl1pPr>
              <a:defRPr/>
            </a:lvl1pPr>
          </a:lstStyle>
          <a:p>
            <a:r>
              <a:rPr lang="en-GB"/>
              <a:t>Click to edit Master title style</a:t>
            </a:r>
            <a:endParaRPr lang="en-US"/>
          </a:p>
        </p:txBody>
      </p:sp>
      <p:sp>
        <p:nvSpPr>
          <p:cNvPr id="3" name="Text Placeholder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p:cNvSpPr>
            <a:spLocks noGrp="1"/>
          </p:cNvSpPr>
          <p:nvPr>
            <p:ph type="dt" sz="half" idx="10"/>
          </p:nvPr>
        </p:nvSpPr>
        <p:spPr/>
        <p:txBody>
          <a:bodyPr/>
          <a:lstStyle/>
          <a:p>
            <a:fld id="{3178684D-B337-C247-BA80-E4910C6E4E03}" type="datetimeFigureOut">
              <a:rPr lang="en-US" smtClean="0"/>
              <a:t>5/27/2025</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5401355F-DC81-524E-9DD2-A1442D99C244}" type="slidenum">
              <a:rPr lang="en-US" smtClean="0"/>
              <a:t>‹#›</a:t>
            </a:fld>
            <a:endParaRPr lang="en-US" dirty="0"/>
          </a:p>
        </p:txBody>
      </p:sp>
    </p:spTree>
    <p:extLst>
      <p:ext uri="{BB962C8B-B14F-4D97-AF65-F5344CB8AC3E}">
        <p14:creationId xmlns:p14="http://schemas.microsoft.com/office/powerpoint/2010/main" val="51335169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Date Placeholder 2"/>
          <p:cNvSpPr>
            <a:spLocks noGrp="1"/>
          </p:cNvSpPr>
          <p:nvPr>
            <p:ph type="dt" sz="half" idx="10"/>
          </p:nvPr>
        </p:nvSpPr>
        <p:spPr/>
        <p:txBody>
          <a:bodyPr/>
          <a:lstStyle/>
          <a:p>
            <a:fld id="{3178684D-B337-C247-BA80-E4910C6E4E03}" type="datetimeFigureOut">
              <a:rPr lang="en-US" smtClean="0"/>
              <a:t>5/27/2025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5401355F-DC81-524E-9DD2-A1442D99C244}" type="slidenum">
              <a:rPr lang="en-US" smtClean="0"/>
              <a:t>‹#›</a:t>
            </a:fld>
            <a:endParaRPr lang="en-US" dirty="0"/>
          </a:p>
        </p:txBody>
      </p:sp>
    </p:spTree>
    <p:extLst>
      <p:ext uri="{BB962C8B-B14F-4D97-AF65-F5344CB8AC3E}">
        <p14:creationId xmlns:p14="http://schemas.microsoft.com/office/powerpoint/2010/main" val="18921274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178684D-B337-C247-BA80-E4910C6E4E03}" type="datetimeFigureOut">
              <a:rPr lang="en-US" smtClean="0"/>
              <a:t>5/27/2025</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5401355F-DC81-524E-9DD2-A1442D99C244}" type="slidenum">
              <a:rPr lang="en-US" smtClean="0"/>
              <a:t>‹#›</a:t>
            </a:fld>
            <a:endParaRPr lang="en-US" dirty="0"/>
          </a:p>
        </p:txBody>
      </p:sp>
    </p:spTree>
    <p:extLst>
      <p:ext uri="{BB962C8B-B14F-4D97-AF65-F5344CB8AC3E}">
        <p14:creationId xmlns:p14="http://schemas.microsoft.com/office/powerpoint/2010/main" val="378003460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04787"/>
            <a:ext cx="3008313" cy="871538"/>
          </a:xfrm>
        </p:spPr>
        <p:txBody>
          <a:bodyPr anchor="b"/>
          <a:lstStyle>
            <a:lvl1pPr algn="l">
              <a:defRPr sz="2000" b="1"/>
            </a:lvl1pPr>
          </a:lstStyle>
          <a:p>
            <a:r>
              <a:rPr lang="en-GB"/>
              <a:t>Click to edit Master title style</a:t>
            </a:r>
            <a:endParaRPr lang="en-US"/>
          </a:p>
        </p:txBody>
      </p:sp>
      <p:sp>
        <p:nvSpPr>
          <p:cNvPr id="3" name="Content Placeholder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4"/>
          <p:cNvSpPr>
            <a:spLocks noGrp="1"/>
          </p:cNvSpPr>
          <p:nvPr>
            <p:ph type="dt" sz="half" idx="10"/>
          </p:nvPr>
        </p:nvSpPr>
        <p:spPr/>
        <p:txBody>
          <a:bodyPr/>
          <a:lstStyle/>
          <a:p>
            <a:fld id="{3178684D-B337-C247-BA80-E4910C6E4E03}" type="datetimeFigureOut">
              <a:rPr lang="en-US" smtClean="0"/>
              <a:t>5/27/2025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401355F-DC81-524E-9DD2-A1442D99C244}" type="slidenum">
              <a:rPr lang="en-US" smtClean="0"/>
              <a:t>‹#›</a:t>
            </a:fld>
            <a:endParaRPr lang="en-US" dirty="0"/>
          </a:p>
        </p:txBody>
      </p:sp>
    </p:spTree>
    <p:extLst>
      <p:ext uri="{BB962C8B-B14F-4D97-AF65-F5344CB8AC3E}">
        <p14:creationId xmlns:p14="http://schemas.microsoft.com/office/powerpoint/2010/main" val="122942153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00450"/>
            <a:ext cx="5486400" cy="425054"/>
          </a:xfrm>
        </p:spPr>
        <p:txBody>
          <a:bodyPr anchor="b"/>
          <a:lstStyle>
            <a:lvl1pPr algn="l">
              <a:defRPr sz="2000" b="1"/>
            </a:lvl1pPr>
          </a:lstStyle>
          <a:p>
            <a:r>
              <a:rPr lang="en-GB"/>
              <a:t>Click to edit Master title style</a:t>
            </a:r>
            <a:endParaRPr lang="en-US"/>
          </a:p>
        </p:txBody>
      </p:sp>
      <p:sp>
        <p:nvSpPr>
          <p:cNvPr id="3" name="Picture Placeholder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4"/>
          <p:cNvSpPr>
            <a:spLocks noGrp="1"/>
          </p:cNvSpPr>
          <p:nvPr>
            <p:ph type="dt" sz="half" idx="10"/>
          </p:nvPr>
        </p:nvSpPr>
        <p:spPr/>
        <p:txBody>
          <a:bodyPr/>
          <a:lstStyle/>
          <a:p>
            <a:fld id="{3178684D-B337-C247-BA80-E4910C6E4E03}" type="datetimeFigureOut">
              <a:rPr lang="en-US" smtClean="0"/>
              <a:t>5/27/2025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401355F-DC81-524E-9DD2-A1442D99C244}" type="slidenum">
              <a:rPr lang="en-US" smtClean="0"/>
              <a:t>‹#›</a:t>
            </a:fld>
            <a:endParaRPr lang="en-US" dirty="0"/>
          </a:p>
        </p:txBody>
      </p:sp>
    </p:spTree>
    <p:extLst>
      <p:ext uri="{BB962C8B-B14F-4D97-AF65-F5344CB8AC3E}">
        <p14:creationId xmlns:p14="http://schemas.microsoft.com/office/powerpoint/2010/main" val="5194170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3178684D-B337-C247-BA80-E4910C6E4E03}" type="datetimeFigureOut">
              <a:rPr lang="en-US" smtClean="0"/>
              <a:t>5/27/2025</a:t>
            </a:fld>
            <a:endParaRPr lang="en-US" dirty="0"/>
          </a:p>
        </p:txBody>
      </p:sp>
      <p:sp>
        <p:nvSpPr>
          <p:cNvPr id="5" name="Footer Placeholder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5401355F-DC81-524E-9DD2-A1442D99C244}" type="slidenum">
              <a:rPr lang="en-US" smtClean="0"/>
              <a:t>‹#›</a:t>
            </a:fld>
            <a:endParaRPr lang="en-US" dirty="0"/>
          </a:p>
        </p:txBody>
      </p:sp>
    </p:spTree>
    <p:extLst>
      <p:ext uri="{BB962C8B-B14F-4D97-AF65-F5344CB8AC3E}">
        <p14:creationId xmlns:p14="http://schemas.microsoft.com/office/powerpoint/2010/main" val="296594187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5.tiff"/><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hyperlink" Target="https://warwick.ac.uk/fac/soc/cte/professionaldevelopment/ma-new/" TargetMode="External"/><Relationship Id="rId2" Type="http://schemas.openxmlformats.org/officeDocument/2006/relationships/notesSlide" Target="../notesSlides/notesSlide10.xml"/><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hyperlink" Target="https://warwick.ac.uk/fac/soc/cte/professionaldevelopment/postgraduate-cert-professional-education/#course-tab-4" TargetMode="External"/></Relationships>
</file>

<file path=ppt/slides/_rels/slide17.xml.rels><?xml version="1.0" encoding="UTF-8" standalone="yes"?>
<Relationships xmlns="http://schemas.openxmlformats.org/package/2006/relationships"><Relationship Id="rId2" Type="http://schemas.openxmlformats.org/officeDocument/2006/relationships/hyperlink" Target="mailto:J.Rowan-Lancaster@warwick.ac.uk"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7ECBB6"/>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GB" dirty="0"/>
              <a:t>The role of research in education (including the MA)</a:t>
            </a:r>
          </a:p>
        </p:txBody>
      </p:sp>
      <p:sp>
        <p:nvSpPr>
          <p:cNvPr id="3" name="Subtitle 2"/>
          <p:cNvSpPr>
            <a:spLocks noGrp="1"/>
          </p:cNvSpPr>
          <p:nvPr>
            <p:ph type="subTitle" idx="1"/>
          </p:nvPr>
        </p:nvSpPr>
        <p:spPr/>
        <p:txBody>
          <a:bodyPr/>
          <a:lstStyle/>
          <a:p>
            <a:r>
              <a:rPr lang="en-GB" b="1" dirty="0">
                <a:solidFill>
                  <a:schemeClr val="bg1"/>
                </a:solidFill>
              </a:rPr>
              <a:t>Dr Jen Rowan-Lancaster</a:t>
            </a:r>
          </a:p>
        </p:txBody>
      </p:sp>
    </p:spTree>
    <p:extLst>
      <p:ext uri="{BB962C8B-B14F-4D97-AF65-F5344CB8AC3E}">
        <p14:creationId xmlns:p14="http://schemas.microsoft.com/office/powerpoint/2010/main" val="211999216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23708" y="0"/>
            <a:ext cx="9144000" cy="5143500"/>
          </a:xfrm>
          <a:prstGeom prst="rect">
            <a:avLst/>
          </a:prstGeom>
          <a:solidFill>
            <a:srgbClr val="323439">
              <a:alpha val="95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rgbClr val="303246"/>
              </a:solidFill>
            </a:endParaRPr>
          </a:p>
        </p:txBody>
      </p:sp>
      <p:sp>
        <p:nvSpPr>
          <p:cNvPr id="5" name="Rectangle 4">
            <a:extLst>
              <a:ext uri="{FF2B5EF4-FFF2-40B4-BE49-F238E27FC236}">
                <a16:creationId xmlns:a16="http://schemas.microsoft.com/office/drawing/2014/main" id="{EB5724BA-21DC-1D4A-853D-C8F56C368E7C}"/>
              </a:ext>
            </a:extLst>
          </p:cNvPr>
          <p:cNvSpPr/>
          <p:nvPr/>
        </p:nvSpPr>
        <p:spPr>
          <a:xfrm>
            <a:off x="374579" y="205820"/>
            <a:ext cx="7245421" cy="523220"/>
          </a:xfrm>
          <a:prstGeom prst="rect">
            <a:avLst/>
          </a:prstGeom>
        </p:spPr>
        <p:txBody>
          <a:bodyPr wrap="square">
            <a:spAutoFit/>
          </a:bodyPr>
          <a:lstStyle/>
          <a:p>
            <a:r>
              <a:rPr lang="en-GB" sz="2800" b="1" dirty="0">
                <a:solidFill>
                  <a:srgbClr val="7ECBB6"/>
                </a:solidFill>
                <a:cs typeface="Calibri"/>
              </a:rPr>
              <a:t>MA Professional Education</a:t>
            </a:r>
          </a:p>
        </p:txBody>
      </p:sp>
      <p:sp>
        <p:nvSpPr>
          <p:cNvPr id="11" name="Oval 10"/>
          <p:cNvSpPr/>
          <p:nvPr/>
        </p:nvSpPr>
        <p:spPr>
          <a:xfrm>
            <a:off x="3121022" y="1675298"/>
            <a:ext cx="1651000" cy="1651000"/>
          </a:xfrm>
          <a:prstGeom prst="ellipse">
            <a:avLst/>
          </a:prstGeom>
          <a:noFill/>
          <a:ln w="260350">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t> </a:t>
            </a:r>
          </a:p>
        </p:txBody>
      </p:sp>
      <p:sp>
        <p:nvSpPr>
          <p:cNvPr id="18" name="Pentagon 17"/>
          <p:cNvSpPr/>
          <p:nvPr/>
        </p:nvSpPr>
        <p:spPr>
          <a:xfrm rot="19058837">
            <a:off x="4492622" y="1571617"/>
            <a:ext cx="768350" cy="260350"/>
          </a:xfrm>
          <a:prstGeom prst="homePlate">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9" name="Pentagon 18"/>
          <p:cNvSpPr/>
          <p:nvPr/>
        </p:nvSpPr>
        <p:spPr>
          <a:xfrm rot="275650">
            <a:off x="4832705" y="2378928"/>
            <a:ext cx="825500" cy="260350"/>
          </a:xfrm>
          <a:prstGeom prst="homePlate">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0" name="Pentagon 19"/>
          <p:cNvSpPr/>
          <p:nvPr/>
        </p:nvSpPr>
        <p:spPr>
          <a:xfrm rot="13367070">
            <a:off x="2706640" y="1517842"/>
            <a:ext cx="717550" cy="260350"/>
          </a:xfrm>
          <a:prstGeom prst="homePlate">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8" name="Rectangle 27"/>
          <p:cNvSpPr/>
          <p:nvPr/>
        </p:nvSpPr>
        <p:spPr>
          <a:xfrm>
            <a:off x="5346456" y="741519"/>
            <a:ext cx="3638060" cy="1323439"/>
          </a:xfrm>
          <a:prstGeom prst="rect">
            <a:avLst/>
          </a:prstGeom>
        </p:spPr>
        <p:txBody>
          <a:bodyPr wrap="square">
            <a:spAutoFit/>
          </a:bodyPr>
          <a:lstStyle/>
          <a:p>
            <a:r>
              <a:rPr lang="en-US" sz="1600" b="1" dirty="0">
                <a:solidFill>
                  <a:srgbClr val="7ECBB6"/>
                </a:solidFill>
              </a:rPr>
              <a:t>Research in Professional Practice @ 20 credits. Jan – Apr Year 1 </a:t>
            </a:r>
          </a:p>
          <a:p>
            <a:r>
              <a:rPr lang="en-US" sz="1600" b="1" dirty="0">
                <a:solidFill>
                  <a:srgbClr val="7ECBB6"/>
                </a:solidFill>
              </a:rPr>
              <a:t>2 x Saturdays in Jan &amp; March</a:t>
            </a:r>
          </a:p>
          <a:p>
            <a:r>
              <a:rPr lang="en-US" sz="1600" dirty="0">
                <a:solidFill>
                  <a:schemeClr val="bg1"/>
                </a:solidFill>
              </a:rPr>
              <a:t>The assignment is an extended research proposal (5000 words)</a:t>
            </a:r>
          </a:p>
        </p:txBody>
      </p:sp>
      <p:sp>
        <p:nvSpPr>
          <p:cNvPr id="29" name="Rectangle 28"/>
          <p:cNvSpPr/>
          <p:nvPr/>
        </p:nvSpPr>
        <p:spPr>
          <a:xfrm>
            <a:off x="5248405" y="228615"/>
            <a:ext cx="3472258" cy="369332"/>
          </a:xfrm>
          <a:prstGeom prst="rect">
            <a:avLst/>
          </a:prstGeom>
          <a:solidFill>
            <a:srgbClr val="F5AA1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30" name="Rectangle 29"/>
          <p:cNvSpPr/>
          <p:nvPr/>
        </p:nvSpPr>
        <p:spPr>
          <a:xfrm>
            <a:off x="5296714" y="251410"/>
            <a:ext cx="2777992" cy="369332"/>
          </a:xfrm>
          <a:prstGeom prst="rect">
            <a:avLst/>
          </a:prstGeom>
        </p:spPr>
        <p:txBody>
          <a:bodyPr wrap="square">
            <a:spAutoFit/>
          </a:bodyPr>
          <a:lstStyle/>
          <a:p>
            <a:pPr algn="ctr"/>
            <a:r>
              <a:rPr lang="en-US" dirty="0">
                <a:solidFill>
                  <a:schemeClr val="bg1"/>
                </a:solidFill>
              </a:rPr>
              <a:t>STAGE 1: IDEA GENERATION</a:t>
            </a:r>
          </a:p>
        </p:txBody>
      </p:sp>
      <p:sp>
        <p:nvSpPr>
          <p:cNvPr id="32" name="Rectangle 31"/>
          <p:cNvSpPr/>
          <p:nvPr/>
        </p:nvSpPr>
        <p:spPr>
          <a:xfrm>
            <a:off x="3972950" y="2940137"/>
            <a:ext cx="5173133" cy="2062103"/>
          </a:xfrm>
          <a:prstGeom prst="rect">
            <a:avLst/>
          </a:prstGeom>
        </p:spPr>
        <p:txBody>
          <a:bodyPr wrap="square">
            <a:spAutoFit/>
          </a:bodyPr>
          <a:lstStyle/>
          <a:p>
            <a:r>
              <a:rPr lang="en-US" sz="1600" b="1" dirty="0">
                <a:solidFill>
                  <a:srgbClr val="7ECBB6"/>
                </a:solidFill>
              </a:rPr>
              <a:t>		Ethics Portfolio @ 10 credits. May – Aug: Year 1</a:t>
            </a:r>
          </a:p>
          <a:p>
            <a:r>
              <a:rPr lang="en-US" sz="1600" b="1" dirty="0">
                <a:solidFill>
                  <a:srgbClr val="7ECBB6"/>
                </a:solidFill>
              </a:rPr>
              <a:t>		1 x Saturday in May</a:t>
            </a:r>
          </a:p>
          <a:p>
            <a:r>
              <a:rPr lang="en-US" sz="1600" dirty="0">
                <a:solidFill>
                  <a:schemeClr val="bg1"/>
                </a:solidFill>
              </a:rPr>
              <a:t>	The assignment is your ethics application &amp; associated documents due at the beginning of July. We encourage you to begin your literature review over summer – there is nothing worse than leaving it until later &amp; realising that all the research you have done in school is undermined by what others have been researching &amp; writing about.</a:t>
            </a:r>
          </a:p>
        </p:txBody>
      </p:sp>
      <p:sp>
        <p:nvSpPr>
          <p:cNvPr id="33" name="Rectangle 32"/>
          <p:cNvSpPr/>
          <p:nvPr/>
        </p:nvSpPr>
        <p:spPr>
          <a:xfrm>
            <a:off x="6377092" y="2289477"/>
            <a:ext cx="2327837" cy="369332"/>
          </a:xfrm>
          <a:prstGeom prst="rect">
            <a:avLst/>
          </a:prstGeom>
          <a:solidFill>
            <a:srgbClr val="F5AA1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34" name="Rectangle 33"/>
          <p:cNvSpPr/>
          <p:nvPr/>
        </p:nvSpPr>
        <p:spPr>
          <a:xfrm>
            <a:off x="6336871" y="2302588"/>
            <a:ext cx="2368058" cy="369332"/>
          </a:xfrm>
          <a:prstGeom prst="rect">
            <a:avLst/>
          </a:prstGeom>
        </p:spPr>
        <p:txBody>
          <a:bodyPr wrap="square">
            <a:spAutoFit/>
          </a:bodyPr>
          <a:lstStyle/>
          <a:p>
            <a:r>
              <a:rPr lang="en-US" dirty="0">
                <a:solidFill>
                  <a:schemeClr val="bg1"/>
                </a:solidFill>
              </a:rPr>
              <a:t>STAGE 2: PLAN &amp; PREP</a:t>
            </a:r>
          </a:p>
        </p:txBody>
      </p:sp>
      <p:sp>
        <p:nvSpPr>
          <p:cNvPr id="35" name="Rectangle 34"/>
          <p:cNvSpPr/>
          <p:nvPr/>
        </p:nvSpPr>
        <p:spPr>
          <a:xfrm>
            <a:off x="360573" y="3735479"/>
            <a:ext cx="2543494" cy="1077218"/>
          </a:xfrm>
          <a:prstGeom prst="rect">
            <a:avLst/>
          </a:prstGeom>
        </p:spPr>
        <p:txBody>
          <a:bodyPr wrap="square">
            <a:spAutoFit/>
          </a:bodyPr>
          <a:lstStyle/>
          <a:p>
            <a:r>
              <a:rPr lang="en-GB" sz="1600" b="1" dirty="0">
                <a:solidFill>
                  <a:srgbClr val="7ECBB6"/>
                </a:solidFill>
              </a:rPr>
              <a:t>Sept – August: Year 2</a:t>
            </a:r>
          </a:p>
          <a:p>
            <a:r>
              <a:rPr lang="en-GB" sz="1600" dirty="0">
                <a:solidFill>
                  <a:schemeClr val="bg1"/>
                </a:solidFill>
              </a:rPr>
              <a:t>You choose where in the year your research study is best placed to take place.</a:t>
            </a:r>
          </a:p>
        </p:txBody>
      </p:sp>
      <p:sp>
        <p:nvSpPr>
          <p:cNvPr id="36" name="Rectangle 35"/>
          <p:cNvSpPr/>
          <p:nvPr/>
        </p:nvSpPr>
        <p:spPr>
          <a:xfrm>
            <a:off x="360573" y="3309562"/>
            <a:ext cx="2777992" cy="369332"/>
          </a:xfrm>
          <a:prstGeom prst="rect">
            <a:avLst/>
          </a:prstGeom>
          <a:solidFill>
            <a:srgbClr val="F5AA1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37" name="Rectangle 36"/>
          <p:cNvSpPr/>
          <p:nvPr/>
        </p:nvSpPr>
        <p:spPr>
          <a:xfrm>
            <a:off x="360573" y="3300511"/>
            <a:ext cx="2777992" cy="369332"/>
          </a:xfrm>
          <a:prstGeom prst="rect">
            <a:avLst/>
          </a:prstGeom>
        </p:spPr>
        <p:txBody>
          <a:bodyPr wrap="square">
            <a:spAutoFit/>
          </a:bodyPr>
          <a:lstStyle/>
          <a:p>
            <a:pPr algn="ctr"/>
            <a:r>
              <a:rPr lang="en-US" dirty="0">
                <a:solidFill>
                  <a:schemeClr val="bg1"/>
                </a:solidFill>
              </a:rPr>
              <a:t>STAGE 3: ACTIVE RESEARCH</a:t>
            </a:r>
          </a:p>
        </p:txBody>
      </p:sp>
      <p:sp>
        <p:nvSpPr>
          <p:cNvPr id="38" name="Rectangle 37"/>
          <p:cNvSpPr/>
          <p:nvPr/>
        </p:nvSpPr>
        <p:spPr>
          <a:xfrm>
            <a:off x="374578" y="1244754"/>
            <a:ext cx="2360155" cy="2062103"/>
          </a:xfrm>
          <a:prstGeom prst="rect">
            <a:avLst/>
          </a:prstGeom>
        </p:spPr>
        <p:txBody>
          <a:bodyPr wrap="square">
            <a:spAutoFit/>
          </a:bodyPr>
          <a:lstStyle/>
          <a:p>
            <a:r>
              <a:rPr lang="en-GB" sz="1600" b="1" dirty="0">
                <a:solidFill>
                  <a:srgbClr val="7ECBB6"/>
                </a:solidFill>
              </a:rPr>
              <a:t>Sept – Aug: Year 2</a:t>
            </a:r>
          </a:p>
          <a:p>
            <a:r>
              <a:rPr lang="en-GB" sz="1600" b="1" dirty="0">
                <a:solidFill>
                  <a:srgbClr val="7ECBB6"/>
                </a:solidFill>
              </a:rPr>
              <a:t>3 x Saturdays in Oct, Jan &amp; May</a:t>
            </a:r>
          </a:p>
          <a:p>
            <a:r>
              <a:rPr lang="en-GB" sz="1600" dirty="0">
                <a:solidFill>
                  <a:schemeClr val="bg1"/>
                </a:solidFill>
              </a:rPr>
              <a:t>You choose where in the year it is best for your write up to take place.</a:t>
            </a:r>
          </a:p>
          <a:p>
            <a:r>
              <a:rPr lang="en-GB" sz="1600" dirty="0">
                <a:solidFill>
                  <a:schemeClr val="bg1"/>
                </a:solidFill>
              </a:rPr>
              <a:t>Submission of 20,000 words research thesis</a:t>
            </a:r>
          </a:p>
        </p:txBody>
      </p:sp>
      <p:sp>
        <p:nvSpPr>
          <p:cNvPr id="39" name="Rectangle 38"/>
          <p:cNvSpPr/>
          <p:nvPr/>
        </p:nvSpPr>
        <p:spPr>
          <a:xfrm>
            <a:off x="374578" y="818837"/>
            <a:ext cx="3765623" cy="369332"/>
          </a:xfrm>
          <a:prstGeom prst="rect">
            <a:avLst/>
          </a:prstGeom>
          <a:solidFill>
            <a:srgbClr val="F5AA1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40" name="Rectangle 39"/>
          <p:cNvSpPr/>
          <p:nvPr/>
        </p:nvSpPr>
        <p:spPr>
          <a:xfrm>
            <a:off x="374579" y="809786"/>
            <a:ext cx="3765622" cy="369332"/>
          </a:xfrm>
          <a:prstGeom prst="rect">
            <a:avLst/>
          </a:prstGeom>
        </p:spPr>
        <p:txBody>
          <a:bodyPr wrap="square">
            <a:spAutoFit/>
          </a:bodyPr>
          <a:lstStyle/>
          <a:p>
            <a:pPr algn="ctr"/>
            <a:r>
              <a:rPr lang="en-GB" dirty="0">
                <a:solidFill>
                  <a:schemeClr val="bg1"/>
                </a:solidFill>
              </a:rPr>
              <a:t>STAGE 4: WRITE UP &amp; DISSEMINATION</a:t>
            </a:r>
          </a:p>
        </p:txBody>
      </p:sp>
      <p:sp>
        <p:nvSpPr>
          <p:cNvPr id="41" name="Pentagon 40"/>
          <p:cNvSpPr/>
          <p:nvPr/>
        </p:nvSpPr>
        <p:spPr>
          <a:xfrm rot="8898660">
            <a:off x="2386189" y="2772138"/>
            <a:ext cx="825500" cy="260350"/>
          </a:xfrm>
          <a:prstGeom prst="homePlate">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428245054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Rounded Rectangle 19">
            <a:extLst>
              <a:ext uri="{FF2B5EF4-FFF2-40B4-BE49-F238E27FC236}">
                <a16:creationId xmlns:a16="http://schemas.microsoft.com/office/drawing/2014/main" id="{6B360007-0479-5F42-ADFF-C32E5A4E9E13}"/>
              </a:ext>
            </a:extLst>
          </p:cNvPr>
          <p:cNvSpPr/>
          <p:nvPr/>
        </p:nvSpPr>
        <p:spPr>
          <a:xfrm>
            <a:off x="641204" y="3354282"/>
            <a:ext cx="2247978" cy="1577707"/>
          </a:xfrm>
          <a:prstGeom prst="roundRect">
            <a:avLst/>
          </a:prstGeom>
          <a:solidFill>
            <a:srgbClr val="7ECBB6">
              <a:alpha val="34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rgbClr val="F5AA14"/>
              </a:solidFill>
            </a:endParaRPr>
          </a:p>
        </p:txBody>
      </p:sp>
      <p:sp>
        <p:nvSpPr>
          <p:cNvPr id="17" name="Rounded Rectangle 16">
            <a:extLst>
              <a:ext uri="{FF2B5EF4-FFF2-40B4-BE49-F238E27FC236}">
                <a16:creationId xmlns:a16="http://schemas.microsoft.com/office/drawing/2014/main" id="{8CF5ECFC-2ABC-194A-90A4-597DDAE29DFA}"/>
              </a:ext>
            </a:extLst>
          </p:cNvPr>
          <p:cNvSpPr/>
          <p:nvPr/>
        </p:nvSpPr>
        <p:spPr>
          <a:xfrm>
            <a:off x="6072563" y="3261838"/>
            <a:ext cx="2247978" cy="1670151"/>
          </a:xfrm>
          <a:prstGeom prst="roundRect">
            <a:avLst/>
          </a:prstGeom>
          <a:solidFill>
            <a:srgbClr val="7ECBB6">
              <a:alpha val="34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rgbClr val="F5AA14"/>
              </a:solidFill>
            </a:endParaRPr>
          </a:p>
        </p:txBody>
      </p:sp>
      <p:sp>
        <p:nvSpPr>
          <p:cNvPr id="15" name="Rounded Rectangle 14"/>
          <p:cNvSpPr/>
          <p:nvPr/>
        </p:nvSpPr>
        <p:spPr>
          <a:xfrm>
            <a:off x="3220391" y="2810627"/>
            <a:ext cx="2247978" cy="1670151"/>
          </a:xfrm>
          <a:prstGeom prst="roundRect">
            <a:avLst/>
          </a:prstGeom>
          <a:solidFill>
            <a:srgbClr val="7ECBB6">
              <a:alpha val="34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rgbClr val="F5AA14"/>
              </a:solidFill>
            </a:endParaRPr>
          </a:p>
        </p:txBody>
      </p:sp>
      <p:sp>
        <p:nvSpPr>
          <p:cNvPr id="4" name="Rectangle 3">
            <a:extLst>
              <a:ext uri="{FF2B5EF4-FFF2-40B4-BE49-F238E27FC236}">
                <a16:creationId xmlns:a16="http://schemas.microsoft.com/office/drawing/2014/main" id="{EB8951F6-C6E4-6F46-BBDE-40D08E823A7C}"/>
              </a:ext>
            </a:extLst>
          </p:cNvPr>
          <p:cNvSpPr/>
          <p:nvPr/>
        </p:nvSpPr>
        <p:spPr>
          <a:xfrm>
            <a:off x="854629" y="248611"/>
            <a:ext cx="6162245" cy="480131"/>
          </a:xfrm>
          <a:prstGeom prst="rect">
            <a:avLst/>
          </a:prstGeom>
          <a:ln>
            <a:noFill/>
          </a:ln>
        </p:spPr>
        <p:txBody>
          <a:bodyPr wrap="square">
            <a:spAutoFit/>
          </a:bodyPr>
          <a:lstStyle/>
          <a:p>
            <a:pPr>
              <a:lnSpc>
                <a:spcPct val="90000"/>
              </a:lnSpc>
            </a:pPr>
            <a:r>
              <a:rPr lang="en-GB" sz="2800" b="1" dirty="0">
                <a:solidFill>
                  <a:srgbClr val="F5AA14"/>
                </a:solidFill>
              </a:rPr>
              <a:t>Examples of MAPE dissertations</a:t>
            </a:r>
            <a:endParaRPr lang="en-GB" sz="2800" dirty="0">
              <a:solidFill>
                <a:srgbClr val="F5AA14"/>
              </a:solidFill>
            </a:endParaRPr>
          </a:p>
        </p:txBody>
      </p:sp>
      <p:sp>
        <p:nvSpPr>
          <p:cNvPr id="5" name="Rounded Rectangle 4"/>
          <p:cNvSpPr/>
          <p:nvPr/>
        </p:nvSpPr>
        <p:spPr>
          <a:xfrm>
            <a:off x="655766" y="758586"/>
            <a:ext cx="2247978" cy="1182510"/>
          </a:xfrm>
          <a:prstGeom prst="roundRect">
            <a:avLst/>
          </a:prstGeom>
          <a:solidFill>
            <a:srgbClr val="7ECBB6">
              <a:alpha val="34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rgbClr val="F5AA14"/>
              </a:solidFill>
            </a:endParaRPr>
          </a:p>
        </p:txBody>
      </p:sp>
      <p:sp>
        <p:nvSpPr>
          <p:cNvPr id="7" name="Rectangle 6">
            <a:extLst>
              <a:ext uri="{FF2B5EF4-FFF2-40B4-BE49-F238E27FC236}">
                <a16:creationId xmlns:a16="http://schemas.microsoft.com/office/drawing/2014/main" id="{EB5724BA-21DC-1D4A-853D-C8F56C368E7C}"/>
              </a:ext>
            </a:extLst>
          </p:cNvPr>
          <p:cNvSpPr/>
          <p:nvPr/>
        </p:nvSpPr>
        <p:spPr>
          <a:xfrm>
            <a:off x="655766" y="831811"/>
            <a:ext cx="2219755" cy="1015663"/>
          </a:xfrm>
          <a:prstGeom prst="rect">
            <a:avLst/>
          </a:prstGeom>
        </p:spPr>
        <p:txBody>
          <a:bodyPr wrap="square">
            <a:spAutoFit/>
          </a:bodyPr>
          <a:lstStyle/>
          <a:p>
            <a:pPr algn="ctr"/>
            <a:r>
              <a:rPr lang="en-GB" sz="1500" dirty="0">
                <a:solidFill>
                  <a:srgbClr val="303246"/>
                </a:solidFill>
              </a:rPr>
              <a:t>The </a:t>
            </a:r>
            <a:r>
              <a:rPr lang="en-GB" sz="1500" b="1" dirty="0">
                <a:solidFill>
                  <a:srgbClr val="303246"/>
                </a:solidFill>
              </a:rPr>
              <a:t>Impact of a School-based Mindfulness </a:t>
            </a:r>
            <a:r>
              <a:rPr lang="en-GB" sz="1500" dirty="0">
                <a:solidFill>
                  <a:srgbClr val="303246"/>
                </a:solidFill>
              </a:rPr>
              <a:t>Programme on KS2 Pupil Wellbeing</a:t>
            </a:r>
          </a:p>
        </p:txBody>
      </p:sp>
      <p:sp>
        <p:nvSpPr>
          <p:cNvPr id="12" name="Rounded Rectangle 11"/>
          <p:cNvSpPr/>
          <p:nvPr/>
        </p:nvSpPr>
        <p:spPr>
          <a:xfrm>
            <a:off x="641654" y="2047226"/>
            <a:ext cx="2247978" cy="1182510"/>
          </a:xfrm>
          <a:prstGeom prst="roundRect">
            <a:avLst/>
          </a:prstGeom>
          <a:solidFill>
            <a:srgbClr val="7ECBB6">
              <a:alpha val="34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rgbClr val="F5AA14"/>
              </a:solidFill>
            </a:endParaRPr>
          </a:p>
        </p:txBody>
      </p:sp>
      <p:sp>
        <p:nvSpPr>
          <p:cNvPr id="14" name="Rectangle 13">
            <a:extLst>
              <a:ext uri="{FF2B5EF4-FFF2-40B4-BE49-F238E27FC236}">
                <a16:creationId xmlns:a16="http://schemas.microsoft.com/office/drawing/2014/main" id="{EB5724BA-21DC-1D4A-853D-C8F56C368E7C}"/>
              </a:ext>
            </a:extLst>
          </p:cNvPr>
          <p:cNvSpPr/>
          <p:nvPr/>
        </p:nvSpPr>
        <p:spPr>
          <a:xfrm>
            <a:off x="3221797" y="2823253"/>
            <a:ext cx="2245165" cy="1477328"/>
          </a:xfrm>
          <a:prstGeom prst="rect">
            <a:avLst/>
          </a:prstGeom>
        </p:spPr>
        <p:txBody>
          <a:bodyPr wrap="square">
            <a:spAutoFit/>
          </a:bodyPr>
          <a:lstStyle/>
          <a:p>
            <a:pPr algn="ctr"/>
            <a:r>
              <a:rPr lang="en-GB" sz="1500" dirty="0">
                <a:solidFill>
                  <a:srgbClr val="303246"/>
                </a:solidFill>
              </a:rPr>
              <a:t>A critical evaluation of the ways in which the recent GCSE and A Level reforms in England are </a:t>
            </a:r>
            <a:r>
              <a:rPr lang="en-GB" sz="1500" b="1" dirty="0">
                <a:solidFill>
                  <a:srgbClr val="303246"/>
                </a:solidFill>
              </a:rPr>
              <a:t>impacting </a:t>
            </a:r>
            <a:r>
              <a:rPr lang="en-GB" sz="1500" dirty="0">
                <a:solidFill>
                  <a:srgbClr val="303246"/>
                </a:solidFill>
              </a:rPr>
              <a:t>on the role and </a:t>
            </a:r>
            <a:r>
              <a:rPr lang="en-GB" sz="1500" b="1" dirty="0">
                <a:solidFill>
                  <a:srgbClr val="303246"/>
                </a:solidFill>
              </a:rPr>
              <a:t>identity of middle leaders.</a:t>
            </a:r>
          </a:p>
        </p:txBody>
      </p:sp>
      <p:sp>
        <p:nvSpPr>
          <p:cNvPr id="16" name="Rectangle 15">
            <a:extLst>
              <a:ext uri="{FF2B5EF4-FFF2-40B4-BE49-F238E27FC236}">
                <a16:creationId xmlns:a16="http://schemas.microsoft.com/office/drawing/2014/main" id="{EB5724BA-21DC-1D4A-853D-C8F56C368E7C}"/>
              </a:ext>
            </a:extLst>
          </p:cNvPr>
          <p:cNvSpPr/>
          <p:nvPr/>
        </p:nvSpPr>
        <p:spPr>
          <a:xfrm>
            <a:off x="627543" y="2076705"/>
            <a:ext cx="2247978" cy="1015663"/>
          </a:xfrm>
          <a:prstGeom prst="rect">
            <a:avLst/>
          </a:prstGeom>
        </p:spPr>
        <p:txBody>
          <a:bodyPr wrap="square">
            <a:spAutoFit/>
          </a:bodyPr>
          <a:lstStyle/>
          <a:p>
            <a:pPr algn="ctr"/>
            <a:r>
              <a:rPr lang="en-GB" sz="1500" dirty="0">
                <a:solidFill>
                  <a:srgbClr val="303246"/>
                </a:solidFill>
              </a:rPr>
              <a:t>What strategies are effective in </a:t>
            </a:r>
            <a:r>
              <a:rPr lang="en-GB" sz="1500" b="1" dirty="0">
                <a:solidFill>
                  <a:srgbClr val="303246"/>
                </a:solidFill>
              </a:rPr>
              <a:t>promoting mathematical reasoning </a:t>
            </a:r>
            <a:r>
              <a:rPr lang="en-GB" sz="1500" dirty="0">
                <a:solidFill>
                  <a:srgbClr val="303246"/>
                </a:solidFill>
              </a:rPr>
              <a:t>skills for EAL pupils?</a:t>
            </a:r>
          </a:p>
        </p:txBody>
      </p:sp>
      <p:sp>
        <p:nvSpPr>
          <p:cNvPr id="18" name="Rounded Rectangle 17"/>
          <p:cNvSpPr/>
          <p:nvPr/>
        </p:nvSpPr>
        <p:spPr>
          <a:xfrm>
            <a:off x="3213836" y="968331"/>
            <a:ext cx="2247978" cy="1670150"/>
          </a:xfrm>
          <a:prstGeom prst="roundRect">
            <a:avLst/>
          </a:prstGeom>
          <a:solidFill>
            <a:srgbClr val="7ECBB6">
              <a:alpha val="34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rgbClr val="F5AA14"/>
              </a:solidFill>
            </a:endParaRPr>
          </a:p>
        </p:txBody>
      </p:sp>
      <p:sp>
        <p:nvSpPr>
          <p:cNvPr id="19" name="Rectangle 18">
            <a:extLst>
              <a:ext uri="{FF2B5EF4-FFF2-40B4-BE49-F238E27FC236}">
                <a16:creationId xmlns:a16="http://schemas.microsoft.com/office/drawing/2014/main" id="{EB5724BA-21DC-1D4A-853D-C8F56C368E7C}"/>
              </a:ext>
            </a:extLst>
          </p:cNvPr>
          <p:cNvSpPr/>
          <p:nvPr/>
        </p:nvSpPr>
        <p:spPr>
          <a:xfrm>
            <a:off x="3141068" y="1044223"/>
            <a:ext cx="2271885" cy="1477328"/>
          </a:xfrm>
          <a:prstGeom prst="rect">
            <a:avLst/>
          </a:prstGeom>
        </p:spPr>
        <p:txBody>
          <a:bodyPr wrap="square">
            <a:spAutoFit/>
          </a:bodyPr>
          <a:lstStyle/>
          <a:p>
            <a:pPr algn="ctr"/>
            <a:r>
              <a:rPr lang="en-US" sz="1500" dirty="0">
                <a:solidFill>
                  <a:srgbClr val="3F4259"/>
                </a:solidFill>
              </a:rPr>
              <a:t>Why me? An </a:t>
            </a:r>
            <a:r>
              <a:rPr lang="en-US" sz="1500" b="1" dirty="0">
                <a:solidFill>
                  <a:srgbClr val="3F4259"/>
                </a:solidFill>
              </a:rPr>
              <a:t>auto </a:t>
            </a:r>
            <a:br>
              <a:rPr lang="en-US" sz="1500" b="1" dirty="0">
                <a:solidFill>
                  <a:srgbClr val="3F4259"/>
                </a:solidFill>
              </a:rPr>
            </a:br>
            <a:r>
              <a:rPr lang="en-US" sz="1500" b="1" dirty="0">
                <a:solidFill>
                  <a:srgbClr val="3F4259"/>
                </a:solidFill>
              </a:rPr>
              <a:t>ethnographic study </a:t>
            </a:r>
            <a:r>
              <a:rPr lang="en-US" sz="1500" dirty="0">
                <a:solidFill>
                  <a:srgbClr val="3F4259"/>
                </a:solidFill>
              </a:rPr>
              <a:t>into how the backgrounds of </a:t>
            </a:r>
            <a:r>
              <a:rPr lang="en-US" sz="1500" b="1" dirty="0">
                <a:solidFill>
                  <a:srgbClr val="3F4259"/>
                </a:solidFill>
              </a:rPr>
              <a:t>female students </a:t>
            </a:r>
            <a:r>
              <a:rPr lang="en-US" sz="1500" dirty="0">
                <a:solidFill>
                  <a:srgbClr val="3F4259"/>
                </a:solidFill>
              </a:rPr>
              <a:t>gave them </a:t>
            </a:r>
            <a:r>
              <a:rPr lang="en-US" sz="1500" b="1" dirty="0">
                <a:solidFill>
                  <a:srgbClr val="3F4259"/>
                </a:solidFill>
              </a:rPr>
              <a:t>confidence</a:t>
            </a:r>
            <a:r>
              <a:rPr lang="en-US" sz="1500" dirty="0">
                <a:solidFill>
                  <a:srgbClr val="3F4259"/>
                </a:solidFill>
              </a:rPr>
              <a:t> to study physics.</a:t>
            </a:r>
          </a:p>
        </p:txBody>
      </p:sp>
      <p:sp>
        <p:nvSpPr>
          <p:cNvPr id="23" name="Rounded Rectangle 22"/>
          <p:cNvSpPr/>
          <p:nvPr/>
        </p:nvSpPr>
        <p:spPr>
          <a:xfrm>
            <a:off x="6028559" y="157133"/>
            <a:ext cx="2234907" cy="1182510"/>
          </a:xfrm>
          <a:prstGeom prst="roundRect">
            <a:avLst/>
          </a:prstGeom>
          <a:solidFill>
            <a:srgbClr val="7ECBB6">
              <a:alpha val="34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rgbClr val="F5AA14"/>
              </a:solidFill>
            </a:endParaRPr>
          </a:p>
        </p:txBody>
      </p:sp>
      <p:sp>
        <p:nvSpPr>
          <p:cNvPr id="24" name="Rectangle 23">
            <a:extLst>
              <a:ext uri="{FF2B5EF4-FFF2-40B4-BE49-F238E27FC236}">
                <a16:creationId xmlns:a16="http://schemas.microsoft.com/office/drawing/2014/main" id="{EB5724BA-21DC-1D4A-853D-C8F56C368E7C}"/>
              </a:ext>
            </a:extLst>
          </p:cNvPr>
          <p:cNvSpPr/>
          <p:nvPr/>
        </p:nvSpPr>
        <p:spPr>
          <a:xfrm>
            <a:off x="6072563" y="326035"/>
            <a:ext cx="2146900" cy="784830"/>
          </a:xfrm>
          <a:prstGeom prst="rect">
            <a:avLst/>
          </a:prstGeom>
        </p:spPr>
        <p:txBody>
          <a:bodyPr wrap="square">
            <a:spAutoFit/>
          </a:bodyPr>
          <a:lstStyle/>
          <a:p>
            <a:pPr algn="ctr"/>
            <a:r>
              <a:rPr lang="en-GB" sz="1500" dirty="0">
                <a:solidFill>
                  <a:srgbClr val="303246"/>
                </a:solidFill>
              </a:rPr>
              <a:t>A study in </a:t>
            </a:r>
            <a:r>
              <a:rPr lang="en-GB" sz="1500" b="1" dirty="0">
                <a:solidFill>
                  <a:srgbClr val="303246"/>
                </a:solidFill>
              </a:rPr>
              <a:t>resilience</a:t>
            </a:r>
            <a:r>
              <a:rPr lang="en-GB" sz="1500" dirty="0">
                <a:solidFill>
                  <a:srgbClr val="303246"/>
                </a:solidFill>
              </a:rPr>
              <a:t> and </a:t>
            </a:r>
            <a:r>
              <a:rPr lang="en-GB" sz="1500" b="1" dirty="0">
                <a:solidFill>
                  <a:srgbClr val="303246"/>
                </a:solidFill>
              </a:rPr>
              <a:t>access to education </a:t>
            </a:r>
            <a:r>
              <a:rPr lang="en-GB" sz="1500" dirty="0">
                <a:solidFill>
                  <a:srgbClr val="303246"/>
                </a:solidFill>
              </a:rPr>
              <a:t>for looked after children.</a:t>
            </a:r>
          </a:p>
        </p:txBody>
      </p:sp>
      <p:sp>
        <p:nvSpPr>
          <p:cNvPr id="26" name="Rounded Rectangle 25"/>
          <p:cNvSpPr/>
          <p:nvPr/>
        </p:nvSpPr>
        <p:spPr>
          <a:xfrm>
            <a:off x="5881016" y="1449250"/>
            <a:ext cx="2787855" cy="1676400"/>
          </a:xfrm>
          <a:prstGeom prst="roundRect">
            <a:avLst/>
          </a:prstGeom>
          <a:solidFill>
            <a:srgbClr val="7ECBB6">
              <a:alpha val="34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rgbClr val="F5AA14"/>
              </a:solidFill>
            </a:endParaRPr>
          </a:p>
        </p:txBody>
      </p:sp>
      <p:sp>
        <p:nvSpPr>
          <p:cNvPr id="27" name="Rectangle 26">
            <a:extLst>
              <a:ext uri="{FF2B5EF4-FFF2-40B4-BE49-F238E27FC236}">
                <a16:creationId xmlns:a16="http://schemas.microsoft.com/office/drawing/2014/main" id="{EB5724BA-21DC-1D4A-853D-C8F56C368E7C}"/>
              </a:ext>
            </a:extLst>
          </p:cNvPr>
          <p:cNvSpPr/>
          <p:nvPr/>
        </p:nvSpPr>
        <p:spPr>
          <a:xfrm>
            <a:off x="5971485" y="1543829"/>
            <a:ext cx="2580989" cy="1477328"/>
          </a:xfrm>
          <a:prstGeom prst="rect">
            <a:avLst/>
          </a:prstGeom>
        </p:spPr>
        <p:txBody>
          <a:bodyPr wrap="square">
            <a:spAutoFit/>
          </a:bodyPr>
          <a:lstStyle/>
          <a:p>
            <a:pPr algn="ctr"/>
            <a:r>
              <a:rPr lang="en-GB" sz="1500" dirty="0">
                <a:solidFill>
                  <a:srgbClr val="303246"/>
                </a:solidFill>
              </a:rPr>
              <a:t>An investigation into whether involvement in a Forest School </a:t>
            </a:r>
            <a:r>
              <a:rPr lang="en-GB" sz="1500" b="1" dirty="0">
                <a:solidFill>
                  <a:srgbClr val="303246"/>
                </a:solidFill>
              </a:rPr>
              <a:t>intervention impacts upon resilience in primary school </a:t>
            </a:r>
            <a:r>
              <a:rPr lang="en-GB" sz="1500" dirty="0">
                <a:solidFill>
                  <a:srgbClr val="303246"/>
                </a:solidFill>
              </a:rPr>
              <a:t>aged children who are entitled to the Pupil Premium Grant.</a:t>
            </a:r>
          </a:p>
        </p:txBody>
      </p:sp>
      <p:sp>
        <p:nvSpPr>
          <p:cNvPr id="2" name="Rectangle 1">
            <a:extLst>
              <a:ext uri="{FF2B5EF4-FFF2-40B4-BE49-F238E27FC236}">
                <a16:creationId xmlns:a16="http://schemas.microsoft.com/office/drawing/2014/main" id="{66B9459E-F307-764D-A658-1F6CD79822F7}"/>
              </a:ext>
            </a:extLst>
          </p:cNvPr>
          <p:cNvSpPr/>
          <p:nvPr/>
        </p:nvSpPr>
        <p:spPr>
          <a:xfrm>
            <a:off x="6071156" y="3297996"/>
            <a:ext cx="2247978" cy="1477328"/>
          </a:xfrm>
          <a:prstGeom prst="rect">
            <a:avLst/>
          </a:prstGeom>
        </p:spPr>
        <p:txBody>
          <a:bodyPr wrap="square">
            <a:spAutoFit/>
          </a:bodyPr>
          <a:lstStyle/>
          <a:p>
            <a:pPr algn="ctr"/>
            <a:r>
              <a:rPr lang="en-GB" sz="1500" dirty="0">
                <a:solidFill>
                  <a:srgbClr val="303246"/>
                </a:solidFill>
              </a:rPr>
              <a:t>What insights does a </a:t>
            </a:r>
            <a:r>
              <a:rPr lang="en-GB" sz="1500" b="1" dirty="0">
                <a:solidFill>
                  <a:srgbClr val="303246"/>
                </a:solidFill>
              </a:rPr>
              <a:t>participatory drama project </a:t>
            </a:r>
            <a:r>
              <a:rPr lang="en-GB" sz="1500" dirty="0">
                <a:solidFill>
                  <a:srgbClr val="303246"/>
                </a:solidFill>
              </a:rPr>
              <a:t>provide regarding the </a:t>
            </a:r>
            <a:r>
              <a:rPr lang="en-GB" sz="1500" b="1" dirty="0">
                <a:solidFill>
                  <a:srgbClr val="303246"/>
                </a:solidFill>
              </a:rPr>
              <a:t>masculinities experienced </a:t>
            </a:r>
            <a:r>
              <a:rPr lang="en-GB" sz="1500" dirty="0">
                <a:solidFill>
                  <a:srgbClr val="303246"/>
                </a:solidFill>
              </a:rPr>
              <a:t>in an all boys private school?</a:t>
            </a:r>
          </a:p>
        </p:txBody>
      </p:sp>
      <p:sp>
        <p:nvSpPr>
          <p:cNvPr id="3" name="Rectangle 2">
            <a:extLst>
              <a:ext uri="{FF2B5EF4-FFF2-40B4-BE49-F238E27FC236}">
                <a16:creationId xmlns:a16="http://schemas.microsoft.com/office/drawing/2014/main" id="{8060B318-4B2B-4941-A1C9-321965B811FD}"/>
              </a:ext>
            </a:extLst>
          </p:cNvPr>
          <p:cNvSpPr/>
          <p:nvPr/>
        </p:nvSpPr>
        <p:spPr>
          <a:xfrm>
            <a:off x="717285" y="3404471"/>
            <a:ext cx="2068494" cy="1477328"/>
          </a:xfrm>
          <a:prstGeom prst="rect">
            <a:avLst/>
          </a:prstGeom>
        </p:spPr>
        <p:txBody>
          <a:bodyPr wrap="square">
            <a:spAutoFit/>
          </a:bodyPr>
          <a:lstStyle/>
          <a:p>
            <a:pPr algn="ctr"/>
            <a:r>
              <a:rPr lang="en-GB" sz="1500" dirty="0">
                <a:solidFill>
                  <a:srgbClr val="303246"/>
                </a:solidFill>
              </a:rPr>
              <a:t>To what extent does </a:t>
            </a:r>
            <a:r>
              <a:rPr lang="en-GB" sz="1500" b="1" dirty="0">
                <a:solidFill>
                  <a:srgbClr val="303246"/>
                </a:solidFill>
              </a:rPr>
              <a:t>embedding learning </a:t>
            </a:r>
            <a:r>
              <a:rPr lang="en-GB" sz="1500" dirty="0">
                <a:solidFill>
                  <a:srgbClr val="303246"/>
                </a:solidFill>
              </a:rPr>
              <a:t>help students to be able to recall information in the Geography classroom?</a:t>
            </a:r>
          </a:p>
        </p:txBody>
      </p:sp>
    </p:spTree>
    <p:extLst>
      <p:ext uri="{BB962C8B-B14F-4D97-AF65-F5344CB8AC3E}">
        <p14:creationId xmlns:p14="http://schemas.microsoft.com/office/powerpoint/2010/main" val="4167884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ounded Rectangle 14"/>
          <p:cNvSpPr/>
          <p:nvPr/>
        </p:nvSpPr>
        <p:spPr>
          <a:xfrm>
            <a:off x="656099" y="2427716"/>
            <a:ext cx="2247978" cy="1670151"/>
          </a:xfrm>
          <a:prstGeom prst="roundRect">
            <a:avLst/>
          </a:prstGeom>
          <a:solidFill>
            <a:srgbClr val="7ECBB6">
              <a:alpha val="34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rgbClr val="F5AA14"/>
              </a:solidFill>
            </a:endParaRPr>
          </a:p>
        </p:txBody>
      </p:sp>
      <p:sp>
        <p:nvSpPr>
          <p:cNvPr id="4" name="Rectangle 3">
            <a:extLst>
              <a:ext uri="{FF2B5EF4-FFF2-40B4-BE49-F238E27FC236}">
                <a16:creationId xmlns:a16="http://schemas.microsoft.com/office/drawing/2014/main" id="{EB8951F6-C6E4-6F46-BBDE-40D08E823A7C}"/>
              </a:ext>
            </a:extLst>
          </p:cNvPr>
          <p:cNvSpPr/>
          <p:nvPr/>
        </p:nvSpPr>
        <p:spPr>
          <a:xfrm>
            <a:off x="585688" y="363108"/>
            <a:ext cx="6162245" cy="480131"/>
          </a:xfrm>
          <a:prstGeom prst="rect">
            <a:avLst/>
          </a:prstGeom>
          <a:ln>
            <a:noFill/>
          </a:ln>
        </p:spPr>
        <p:txBody>
          <a:bodyPr wrap="square">
            <a:spAutoFit/>
          </a:bodyPr>
          <a:lstStyle/>
          <a:p>
            <a:pPr>
              <a:lnSpc>
                <a:spcPct val="90000"/>
              </a:lnSpc>
            </a:pPr>
            <a:r>
              <a:rPr lang="en-GB" sz="2800" b="1" dirty="0">
                <a:solidFill>
                  <a:srgbClr val="F5AA14"/>
                </a:solidFill>
              </a:rPr>
              <a:t>Examples of MAPE dissertations</a:t>
            </a:r>
            <a:endParaRPr lang="en-GB" sz="2800" dirty="0">
              <a:solidFill>
                <a:srgbClr val="F5AA14"/>
              </a:solidFill>
            </a:endParaRPr>
          </a:p>
        </p:txBody>
      </p:sp>
      <p:sp>
        <p:nvSpPr>
          <p:cNvPr id="5" name="Rounded Rectangle 4"/>
          <p:cNvSpPr/>
          <p:nvPr/>
        </p:nvSpPr>
        <p:spPr>
          <a:xfrm>
            <a:off x="658912" y="1044223"/>
            <a:ext cx="2247978" cy="1182510"/>
          </a:xfrm>
          <a:prstGeom prst="roundRect">
            <a:avLst/>
          </a:prstGeom>
          <a:solidFill>
            <a:srgbClr val="7ECBB6">
              <a:alpha val="34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rgbClr val="F5AA14"/>
              </a:solidFill>
            </a:endParaRPr>
          </a:p>
        </p:txBody>
      </p:sp>
      <p:sp>
        <p:nvSpPr>
          <p:cNvPr id="7" name="Rectangle 6">
            <a:extLst>
              <a:ext uri="{FF2B5EF4-FFF2-40B4-BE49-F238E27FC236}">
                <a16:creationId xmlns:a16="http://schemas.microsoft.com/office/drawing/2014/main" id="{EB5724BA-21DC-1D4A-853D-C8F56C368E7C}"/>
              </a:ext>
            </a:extLst>
          </p:cNvPr>
          <p:cNvSpPr/>
          <p:nvPr/>
        </p:nvSpPr>
        <p:spPr>
          <a:xfrm>
            <a:off x="658912" y="1149918"/>
            <a:ext cx="2219755" cy="1015663"/>
          </a:xfrm>
          <a:prstGeom prst="rect">
            <a:avLst/>
          </a:prstGeom>
        </p:spPr>
        <p:txBody>
          <a:bodyPr wrap="square">
            <a:spAutoFit/>
          </a:bodyPr>
          <a:lstStyle/>
          <a:p>
            <a:pPr algn="ctr"/>
            <a:r>
              <a:rPr lang="en-GB" sz="1500" dirty="0">
                <a:solidFill>
                  <a:srgbClr val="303246"/>
                </a:solidFill>
              </a:rPr>
              <a:t>The </a:t>
            </a:r>
            <a:r>
              <a:rPr lang="en-GB" sz="1500" b="1" dirty="0">
                <a:solidFill>
                  <a:srgbClr val="303246"/>
                </a:solidFill>
              </a:rPr>
              <a:t>Impact of a School-based Mindfulness </a:t>
            </a:r>
            <a:r>
              <a:rPr lang="en-GB" sz="1500" dirty="0">
                <a:solidFill>
                  <a:srgbClr val="303246"/>
                </a:solidFill>
              </a:rPr>
              <a:t>Programme on KS2 Pupil Wellbeing</a:t>
            </a:r>
          </a:p>
        </p:txBody>
      </p:sp>
      <p:sp>
        <p:nvSpPr>
          <p:cNvPr id="12" name="Rounded Rectangle 11"/>
          <p:cNvSpPr/>
          <p:nvPr/>
        </p:nvSpPr>
        <p:spPr>
          <a:xfrm>
            <a:off x="3215995" y="1044222"/>
            <a:ext cx="2247978" cy="1182510"/>
          </a:xfrm>
          <a:prstGeom prst="roundRect">
            <a:avLst/>
          </a:prstGeom>
          <a:solidFill>
            <a:srgbClr val="7ECBB6">
              <a:alpha val="34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rgbClr val="F5AA14"/>
              </a:solidFill>
            </a:endParaRPr>
          </a:p>
        </p:txBody>
      </p:sp>
      <p:sp>
        <p:nvSpPr>
          <p:cNvPr id="14" name="Rectangle 13">
            <a:extLst>
              <a:ext uri="{FF2B5EF4-FFF2-40B4-BE49-F238E27FC236}">
                <a16:creationId xmlns:a16="http://schemas.microsoft.com/office/drawing/2014/main" id="{EB5724BA-21DC-1D4A-853D-C8F56C368E7C}"/>
              </a:ext>
            </a:extLst>
          </p:cNvPr>
          <p:cNvSpPr/>
          <p:nvPr/>
        </p:nvSpPr>
        <p:spPr>
          <a:xfrm>
            <a:off x="658912" y="2538419"/>
            <a:ext cx="2245165" cy="1477328"/>
          </a:xfrm>
          <a:prstGeom prst="rect">
            <a:avLst/>
          </a:prstGeom>
        </p:spPr>
        <p:txBody>
          <a:bodyPr wrap="square">
            <a:spAutoFit/>
          </a:bodyPr>
          <a:lstStyle/>
          <a:p>
            <a:pPr algn="ctr"/>
            <a:r>
              <a:rPr lang="en-GB" sz="1500" dirty="0">
                <a:solidFill>
                  <a:srgbClr val="303246"/>
                </a:solidFill>
              </a:rPr>
              <a:t>A critical evaluation of the ways in which the recent GCSE and A Level reforms in England are </a:t>
            </a:r>
            <a:r>
              <a:rPr lang="en-GB" sz="1500" b="1" dirty="0">
                <a:solidFill>
                  <a:srgbClr val="303246"/>
                </a:solidFill>
              </a:rPr>
              <a:t>impacting </a:t>
            </a:r>
            <a:r>
              <a:rPr lang="en-GB" sz="1500" dirty="0">
                <a:solidFill>
                  <a:srgbClr val="303246"/>
                </a:solidFill>
              </a:rPr>
              <a:t>on the role and </a:t>
            </a:r>
            <a:r>
              <a:rPr lang="en-GB" sz="1500" b="1" dirty="0">
                <a:solidFill>
                  <a:srgbClr val="303246"/>
                </a:solidFill>
              </a:rPr>
              <a:t>identity of middle leaders.</a:t>
            </a:r>
          </a:p>
        </p:txBody>
      </p:sp>
      <p:sp>
        <p:nvSpPr>
          <p:cNvPr id="16" name="Rectangle 15">
            <a:extLst>
              <a:ext uri="{FF2B5EF4-FFF2-40B4-BE49-F238E27FC236}">
                <a16:creationId xmlns:a16="http://schemas.microsoft.com/office/drawing/2014/main" id="{EB5724BA-21DC-1D4A-853D-C8F56C368E7C}"/>
              </a:ext>
            </a:extLst>
          </p:cNvPr>
          <p:cNvSpPr/>
          <p:nvPr/>
        </p:nvSpPr>
        <p:spPr>
          <a:xfrm>
            <a:off x="3215995" y="1152550"/>
            <a:ext cx="2247978" cy="1015663"/>
          </a:xfrm>
          <a:prstGeom prst="rect">
            <a:avLst/>
          </a:prstGeom>
        </p:spPr>
        <p:txBody>
          <a:bodyPr wrap="square">
            <a:spAutoFit/>
          </a:bodyPr>
          <a:lstStyle/>
          <a:p>
            <a:pPr algn="ctr"/>
            <a:r>
              <a:rPr lang="en-GB" sz="1500" dirty="0">
                <a:solidFill>
                  <a:srgbClr val="303246"/>
                </a:solidFill>
              </a:rPr>
              <a:t>What strategies are effective in </a:t>
            </a:r>
            <a:r>
              <a:rPr lang="en-GB" sz="1500" b="1" dirty="0">
                <a:solidFill>
                  <a:srgbClr val="303246"/>
                </a:solidFill>
              </a:rPr>
              <a:t>promoting mathematical reasoning </a:t>
            </a:r>
            <a:r>
              <a:rPr lang="en-GB" sz="1500" dirty="0">
                <a:solidFill>
                  <a:srgbClr val="303246"/>
                </a:solidFill>
              </a:rPr>
              <a:t>skills for EAL pupils?</a:t>
            </a:r>
          </a:p>
        </p:txBody>
      </p:sp>
      <p:sp>
        <p:nvSpPr>
          <p:cNvPr id="18" name="Rounded Rectangle 17"/>
          <p:cNvSpPr/>
          <p:nvPr/>
        </p:nvSpPr>
        <p:spPr>
          <a:xfrm>
            <a:off x="3239902" y="2427717"/>
            <a:ext cx="2247978" cy="1670150"/>
          </a:xfrm>
          <a:prstGeom prst="roundRect">
            <a:avLst/>
          </a:prstGeom>
          <a:solidFill>
            <a:srgbClr val="7ECBB6">
              <a:alpha val="34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rgbClr val="F5AA14"/>
              </a:solidFill>
            </a:endParaRPr>
          </a:p>
        </p:txBody>
      </p:sp>
      <p:sp>
        <p:nvSpPr>
          <p:cNvPr id="19" name="Rectangle 18">
            <a:extLst>
              <a:ext uri="{FF2B5EF4-FFF2-40B4-BE49-F238E27FC236}">
                <a16:creationId xmlns:a16="http://schemas.microsoft.com/office/drawing/2014/main" id="{EB5724BA-21DC-1D4A-853D-C8F56C368E7C}"/>
              </a:ext>
            </a:extLst>
          </p:cNvPr>
          <p:cNvSpPr/>
          <p:nvPr/>
        </p:nvSpPr>
        <p:spPr>
          <a:xfrm>
            <a:off x="3215995" y="2511140"/>
            <a:ext cx="2271885" cy="1477328"/>
          </a:xfrm>
          <a:prstGeom prst="rect">
            <a:avLst/>
          </a:prstGeom>
        </p:spPr>
        <p:txBody>
          <a:bodyPr wrap="square">
            <a:spAutoFit/>
          </a:bodyPr>
          <a:lstStyle/>
          <a:p>
            <a:pPr algn="ctr"/>
            <a:r>
              <a:rPr lang="en-GB" sz="1500" dirty="0">
                <a:solidFill>
                  <a:srgbClr val="303246"/>
                </a:solidFill>
              </a:rPr>
              <a:t>An investigation into whether “most able” GCSE students </a:t>
            </a:r>
            <a:r>
              <a:rPr lang="en-GB" sz="1500" b="1" dirty="0">
                <a:solidFill>
                  <a:srgbClr val="303246"/>
                </a:solidFill>
              </a:rPr>
              <a:t>feel pressure and stress </a:t>
            </a:r>
            <a:r>
              <a:rPr lang="en-GB" sz="1500" dirty="0">
                <a:solidFill>
                  <a:srgbClr val="303246"/>
                </a:solidFill>
              </a:rPr>
              <a:t>by the expectation of their high target grades in Geography.</a:t>
            </a:r>
          </a:p>
        </p:txBody>
      </p:sp>
      <p:sp>
        <p:nvSpPr>
          <p:cNvPr id="23" name="Rounded Rectangle 22"/>
          <p:cNvSpPr/>
          <p:nvPr/>
        </p:nvSpPr>
        <p:spPr>
          <a:xfrm>
            <a:off x="5723760" y="1044223"/>
            <a:ext cx="2234907" cy="1182510"/>
          </a:xfrm>
          <a:prstGeom prst="roundRect">
            <a:avLst/>
          </a:prstGeom>
          <a:solidFill>
            <a:srgbClr val="7ECBB6">
              <a:alpha val="34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rgbClr val="F5AA14"/>
              </a:solidFill>
            </a:endParaRPr>
          </a:p>
        </p:txBody>
      </p:sp>
      <p:sp>
        <p:nvSpPr>
          <p:cNvPr id="24" name="Rectangle 23">
            <a:extLst>
              <a:ext uri="{FF2B5EF4-FFF2-40B4-BE49-F238E27FC236}">
                <a16:creationId xmlns:a16="http://schemas.microsoft.com/office/drawing/2014/main" id="{EB5724BA-21DC-1D4A-853D-C8F56C368E7C}"/>
              </a:ext>
            </a:extLst>
          </p:cNvPr>
          <p:cNvSpPr/>
          <p:nvPr/>
        </p:nvSpPr>
        <p:spPr>
          <a:xfrm>
            <a:off x="5735567" y="1187150"/>
            <a:ext cx="2146900" cy="784830"/>
          </a:xfrm>
          <a:prstGeom prst="rect">
            <a:avLst/>
          </a:prstGeom>
        </p:spPr>
        <p:txBody>
          <a:bodyPr wrap="square">
            <a:spAutoFit/>
          </a:bodyPr>
          <a:lstStyle/>
          <a:p>
            <a:pPr algn="ctr"/>
            <a:r>
              <a:rPr lang="en-GB" sz="1500" dirty="0">
                <a:solidFill>
                  <a:srgbClr val="303246"/>
                </a:solidFill>
              </a:rPr>
              <a:t>A study in </a:t>
            </a:r>
            <a:r>
              <a:rPr lang="en-GB" sz="1500" b="1" dirty="0">
                <a:solidFill>
                  <a:srgbClr val="303246"/>
                </a:solidFill>
              </a:rPr>
              <a:t>resilience</a:t>
            </a:r>
            <a:r>
              <a:rPr lang="en-GB" sz="1500" dirty="0">
                <a:solidFill>
                  <a:srgbClr val="303246"/>
                </a:solidFill>
              </a:rPr>
              <a:t> and </a:t>
            </a:r>
            <a:r>
              <a:rPr lang="en-GB" sz="1500" b="1" dirty="0">
                <a:solidFill>
                  <a:srgbClr val="303246"/>
                </a:solidFill>
              </a:rPr>
              <a:t>access to education </a:t>
            </a:r>
            <a:r>
              <a:rPr lang="en-GB" sz="1500" dirty="0">
                <a:solidFill>
                  <a:srgbClr val="303246"/>
                </a:solidFill>
              </a:rPr>
              <a:t>for looked after children.</a:t>
            </a:r>
          </a:p>
        </p:txBody>
      </p:sp>
      <p:sp>
        <p:nvSpPr>
          <p:cNvPr id="26" name="Rounded Rectangle 25"/>
          <p:cNvSpPr/>
          <p:nvPr/>
        </p:nvSpPr>
        <p:spPr>
          <a:xfrm>
            <a:off x="5747667" y="2421467"/>
            <a:ext cx="2583803" cy="1676400"/>
          </a:xfrm>
          <a:prstGeom prst="roundRect">
            <a:avLst/>
          </a:prstGeom>
          <a:solidFill>
            <a:srgbClr val="7ECBB6">
              <a:alpha val="34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rgbClr val="F5AA14"/>
              </a:solidFill>
            </a:endParaRPr>
          </a:p>
        </p:txBody>
      </p:sp>
      <p:sp>
        <p:nvSpPr>
          <p:cNvPr id="27" name="Rectangle 26">
            <a:extLst>
              <a:ext uri="{FF2B5EF4-FFF2-40B4-BE49-F238E27FC236}">
                <a16:creationId xmlns:a16="http://schemas.microsoft.com/office/drawing/2014/main" id="{EB5724BA-21DC-1D4A-853D-C8F56C368E7C}"/>
              </a:ext>
            </a:extLst>
          </p:cNvPr>
          <p:cNvSpPr/>
          <p:nvPr/>
        </p:nvSpPr>
        <p:spPr>
          <a:xfrm>
            <a:off x="5747667" y="2485737"/>
            <a:ext cx="2580989" cy="1477328"/>
          </a:xfrm>
          <a:prstGeom prst="rect">
            <a:avLst/>
          </a:prstGeom>
        </p:spPr>
        <p:txBody>
          <a:bodyPr wrap="square">
            <a:spAutoFit/>
          </a:bodyPr>
          <a:lstStyle/>
          <a:p>
            <a:pPr algn="ctr"/>
            <a:r>
              <a:rPr lang="en-GB" sz="1500" dirty="0">
                <a:solidFill>
                  <a:srgbClr val="303246"/>
                </a:solidFill>
              </a:rPr>
              <a:t>An investigation into whether involvement in a Forest School </a:t>
            </a:r>
            <a:r>
              <a:rPr lang="en-GB" sz="1500" b="1" dirty="0">
                <a:solidFill>
                  <a:srgbClr val="303246"/>
                </a:solidFill>
              </a:rPr>
              <a:t>intervention impacts upon resilience in primary school </a:t>
            </a:r>
            <a:r>
              <a:rPr lang="en-GB" sz="1500" dirty="0">
                <a:solidFill>
                  <a:srgbClr val="303246"/>
                </a:solidFill>
              </a:rPr>
              <a:t>aged children who are entitled to the Pupil Premium Grant.</a:t>
            </a:r>
          </a:p>
        </p:txBody>
      </p:sp>
    </p:spTree>
    <p:extLst>
      <p:ext uri="{BB962C8B-B14F-4D97-AF65-F5344CB8AC3E}">
        <p14:creationId xmlns:p14="http://schemas.microsoft.com/office/powerpoint/2010/main" val="158509999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ounded Rectangle 14"/>
          <p:cNvSpPr/>
          <p:nvPr/>
        </p:nvSpPr>
        <p:spPr>
          <a:xfrm>
            <a:off x="3429635" y="1149918"/>
            <a:ext cx="2580638" cy="1869224"/>
          </a:xfrm>
          <a:prstGeom prst="roundRect">
            <a:avLst/>
          </a:prstGeom>
          <a:solidFill>
            <a:srgbClr val="7ECBB6">
              <a:alpha val="34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rgbClr val="F5AA14"/>
              </a:solidFill>
            </a:endParaRPr>
          </a:p>
        </p:txBody>
      </p:sp>
      <p:sp>
        <p:nvSpPr>
          <p:cNvPr id="4" name="Rectangle 3">
            <a:extLst>
              <a:ext uri="{FF2B5EF4-FFF2-40B4-BE49-F238E27FC236}">
                <a16:creationId xmlns:a16="http://schemas.microsoft.com/office/drawing/2014/main" id="{EB8951F6-C6E4-6F46-BBDE-40D08E823A7C}"/>
              </a:ext>
            </a:extLst>
          </p:cNvPr>
          <p:cNvSpPr/>
          <p:nvPr/>
        </p:nvSpPr>
        <p:spPr>
          <a:xfrm>
            <a:off x="261920" y="271177"/>
            <a:ext cx="6162245" cy="480131"/>
          </a:xfrm>
          <a:prstGeom prst="rect">
            <a:avLst/>
          </a:prstGeom>
          <a:ln>
            <a:noFill/>
          </a:ln>
        </p:spPr>
        <p:txBody>
          <a:bodyPr wrap="square">
            <a:spAutoFit/>
          </a:bodyPr>
          <a:lstStyle/>
          <a:p>
            <a:pPr>
              <a:lnSpc>
                <a:spcPct val="90000"/>
              </a:lnSpc>
            </a:pPr>
            <a:r>
              <a:rPr lang="en-GB" sz="2800" b="1" dirty="0">
                <a:solidFill>
                  <a:srgbClr val="F5AA14"/>
                </a:solidFill>
              </a:rPr>
              <a:t>Examples of MAPE dissertations</a:t>
            </a:r>
            <a:endParaRPr lang="en-GB" sz="2800" dirty="0">
              <a:solidFill>
                <a:srgbClr val="F5AA14"/>
              </a:solidFill>
            </a:endParaRPr>
          </a:p>
        </p:txBody>
      </p:sp>
      <p:sp>
        <p:nvSpPr>
          <p:cNvPr id="5" name="Rounded Rectangle 4"/>
          <p:cNvSpPr/>
          <p:nvPr/>
        </p:nvSpPr>
        <p:spPr>
          <a:xfrm>
            <a:off x="261920" y="751308"/>
            <a:ext cx="2913035" cy="1758810"/>
          </a:xfrm>
          <a:prstGeom prst="roundRect">
            <a:avLst/>
          </a:prstGeom>
          <a:solidFill>
            <a:srgbClr val="7ECBB6">
              <a:alpha val="34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rgbClr val="F5AA14"/>
              </a:solidFill>
            </a:endParaRPr>
          </a:p>
        </p:txBody>
      </p:sp>
      <p:sp>
        <p:nvSpPr>
          <p:cNvPr id="7" name="Rectangle 6">
            <a:extLst>
              <a:ext uri="{FF2B5EF4-FFF2-40B4-BE49-F238E27FC236}">
                <a16:creationId xmlns:a16="http://schemas.microsoft.com/office/drawing/2014/main" id="{EB5724BA-21DC-1D4A-853D-C8F56C368E7C}"/>
              </a:ext>
            </a:extLst>
          </p:cNvPr>
          <p:cNvSpPr/>
          <p:nvPr/>
        </p:nvSpPr>
        <p:spPr>
          <a:xfrm>
            <a:off x="658912" y="1149918"/>
            <a:ext cx="2422955" cy="323165"/>
          </a:xfrm>
          <a:prstGeom prst="rect">
            <a:avLst/>
          </a:prstGeom>
        </p:spPr>
        <p:txBody>
          <a:bodyPr wrap="square">
            <a:spAutoFit/>
          </a:bodyPr>
          <a:lstStyle/>
          <a:p>
            <a:pPr algn="ctr"/>
            <a:endParaRPr lang="en-GB" sz="1500" b="1" dirty="0">
              <a:solidFill>
                <a:srgbClr val="303246"/>
              </a:solidFill>
            </a:endParaRPr>
          </a:p>
        </p:txBody>
      </p:sp>
      <p:sp>
        <p:nvSpPr>
          <p:cNvPr id="12" name="Rounded Rectangle 11"/>
          <p:cNvSpPr/>
          <p:nvPr/>
        </p:nvSpPr>
        <p:spPr>
          <a:xfrm>
            <a:off x="3351651" y="3243025"/>
            <a:ext cx="2736607" cy="1564090"/>
          </a:xfrm>
          <a:prstGeom prst="roundRect">
            <a:avLst/>
          </a:prstGeom>
          <a:solidFill>
            <a:srgbClr val="7ECBB6">
              <a:alpha val="34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rgbClr val="F5AA14"/>
              </a:solidFill>
            </a:endParaRPr>
          </a:p>
        </p:txBody>
      </p:sp>
      <p:sp>
        <p:nvSpPr>
          <p:cNvPr id="18" name="Rounded Rectangle 17"/>
          <p:cNvSpPr/>
          <p:nvPr/>
        </p:nvSpPr>
        <p:spPr>
          <a:xfrm>
            <a:off x="6350295" y="1627254"/>
            <a:ext cx="2607710" cy="1747802"/>
          </a:xfrm>
          <a:prstGeom prst="roundRect">
            <a:avLst/>
          </a:prstGeom>
          <a:solidFill>
            <a:srgbClr val="7ECBB6">
              <a:alpha val="34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rgbClr val="F5AA14"/>
              </a:solidFill>
            </a:endParaRPr>
          </a:p>
        </p:txBody>
      </p:sp>
      <p:sp>
        <p:nvSpPr>
          <p:cNvPr id="23" name="Rounded Rectangle 22"/>
          <p:cNvSpPr/>
          <p:nvPr/>
        </p:nvSpPr>
        <p:spPr>
          <a:xfrm>
            <a:off x="6350295" y="192575"/>
            <a:ext cx="2607710" cy="1345157"/>
          </a:xfrm>
          <a:prstGeom prst="roundRect">
            <a:avLst/>
          </a:prstGeom>
          <a:solidFill>
            <a:srgbClr val="7ECBB6">
              <a:alpha val="34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1500" dirty="0">
                <a:solidFill>
                  <a:srgbClr val="303246"/>
                </a:solidFill>
              </a:rPr>
              <a:t>If students have more access to their </a:t>
            </a:r>
            <a:r>
              <a:rPr lang="en-GB" sz="1500" b="1" dirty="0">
                <a:solidFill>
                  <a:srgbClr val="303246"/>
                </a:solidFill>
              </a:rPr>
              <a:t>performance data </a:t>
            </a:r>
            <a:r>
              <a:rPr lang="en-GB" sz="1500" dirty="0">
                <a:solidFill>
                  <a:srgbClr val="303246"/>
                </a:solidFill>
              </a:rPr>
              <a:t>in </a:t>
            </a:r>
            <a:r>
              <a:rPr lang="en-GB" sz="1500" b="1" dirty="0">
                <a:solidFill>
                  <a:srgbClr val="303246"/>
                </a:solidFill>
              </a:rPr>
              <a:t>Mathematics</a:t>
            </a:r>
            <a:r>
              <a:rPr lang="en-GB" sz="1500" dirty="0">
                <a:solidFill>
                  <a:srgbClr val="303246"/>
                </a:solidFill>
              </a:rPr>
              <a:t>, does it make a difference? Interactions between </a:t>
            </a:r>
            <a:endParaRPr lang="en-US" sz="1500" dirty="0">
              <a:solidFill>
                <a:srgbClr val="303246"/>
              </a:solidFill>
            </a:endParaRPr>
          </a:p>
        </p:txBody>
      </p:sp>
      <p:sp>
        <p:nvSpPr>
          <p:cNvPr id="26" name="Rounded Rectangle 25"/>
          <p:cNvSpPr/>
          <p:nvPr/>
        </p:nvSpPr>
        <p:spPr>
          <a:xfrm>
            <a:off x="6340798" y="3547244"/>
            <a:ext cx="2583803" cy="1351920"/>
          </a:xfrm>
          <a:prstGeom prst="roundRect">
            <a:avLst/>
          </a:prstGeom>
          <a:solidFill>
            <a:srgbClr val="7ECBB6">
              <a:alpha val="34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rgbClr val="F5AA14"/>
              </a:solidFill>
            </a:endParaRPr>
          </a:p>
        </p:txBody>
      </p:sp>
      <p:sp>
        <p:nvSpPr>
          <p:cNvPr id="27" name="Rectangle 26">
            <a:extLst>
              <a:ext uri="{FF2B5EF4-FFF2-40B4-BE49-F238E27FC236}">
                <a16:creationId xmlns:a16="http://schemas.microsoft.com/office/drawing/2014/main" id="{EB5724BA-21DC-1D4A-853D-C8F56C368E7C}"/>
              </a:ext>
            </a:extLst>
          </p:cNvPr>
          <p:cNvSpPr/>
          <p:nvPr/>
        </p:nvSpPr>
        <p:spPr>
          <a:xfrm>
            <a:off x="602532" y="2919860"/>
            <a:ext cx="2580989" cy="323165"/>
          </a:xfrm>
          <a:prstGeom prst="rect">
            <a:avLst/>
          </a:prstGeom>
        </p:spPr>
        <p:txBody>
          <a:bodyPr wrap="square">
            <a:spAutoFit/>
          </a:bodyPr>
          <a:lstStyle/>
          <a:p>
            <a:pPr algn="ctr"/>
            <a:endParaRPr lang="en-GB" sz="1500" dirty="0">
              <a:solidFill>
                <a:srgbClr val="303246"/>
              </a:solidFill>
            </a:endParaRPr>
          </a:p>
        </p:txBody>
      </p:sp>
      <p:sp>
        <p:nvSpPr>
          <p:cNvPr id="14" name="Rectangle 13">
            <a:extLst>
              <a:ext uri="{FF2B5EF4-FFF2-40B4-BE49-F238E27FC236}">
                <a16:creationId xmlns:a16="http://schemas.microsoft.com/office/drawing/2014/main" id="{EB5724BA-21DC-1D4A-853D-C8F56C368E7C}"/>
              </a:ext>
            </a:extLst>
          </p:cNvPr>
          <p:cNvSpPr/>
          <p:nvPr/>
        </p:nvSpPr>
        <p:spPr>
          <a:xfrm>
            <a:off x="6282792" y="1666895"/>
            <a:ext cx="2646024" cy="1708160"/>
          </a:xfrm>
          <a:prstGeom prst="rect">
            <a:avLst/>
          </a:prstGeom>
        </p:spPr>
        <p:txBody>
          <a:bodyPr wrap="square">
            <a:spAutoFit/>
          </a:bodyPr>
          <a:lstStyle/>
          <a:p>
            <a:pPr algn="ctr"/>
            <a:r>
              <a:rPr lang="en-GB" sz="1500" dirty="0">
                <a:solidFill>
                  <a:srgbClr val="303246"/>
                </a:solidFill>
              </a:rPr>
              <a:t>How can teaching opportunities </a:t>
            </a:r>
            <a:r>
              <a:rPr lang="en-GB" sz="1500" b="1" dirty="0">
                <a:solidFill>
                  <a:srgbClr val="303246"/>
                </a:solidFill>
              </a:rPr>
              <a:t>in Early Years</a:t>
            </a:r>
            <a:r>
              <a:rPr lang="en-GB" sz="1500" dirty="0">
                <a:solidFill>
                  <a:srgbClr val="303246"/>
                </a:solidFill>
              </a:rPr>
              <a:t> be </a:t>
            </a:r>
            <a:r>
              <a:rPr lang="en-GB" sz="1500" b="1" dirty="0">
                <a:solidFill>
                  <a:srgbClr val="303246"/>
                </a:solidFill>
              </a:rPr>
              <a:t>maximised </a:t>
            </a:r>
            <a:r>
              <a:rPr lang="en-GB" sz="1500" dirty="0">
                <a:solidFill>
                  <a:srgbClr val="303246"/>
                </a:solidFill>
              </a:rPr>
              <a:t>through alternative </a:t>
            </a:r>
            <a:r>
              <a:rPr lang="en-GB" sz="1500" b="1" dirty="0">
                <a:solidFill>
                  <a:srgbClr val="303246"/>
                </a:solidFill>
              </a:rPr>
              <a:t>performance management </a:t>
            </a:r>
            <a:r>
              <a:rPr lang="en-GB" sz="1500" dirty="0">
                <a:solidFill>
                  <a:srgbClr val="303246"/>
                </a:solidFill>
              </a:rPr>
              <a:t>methods? A case study of progressive interactions in continuous provision.</a:t>
            </a:r>
          </a:p>
        </p:txBody>
      </p:sp>
      <p:sp>
        <p:nvSpPr>
          <p:cNvPr id="16" name="Rectangle 15">
            <a:extLst>
              <a:ext uri="{FF2B5EF4-FFF2-40B4-BE49-F238E27FC236}">
                <a16:creationId xmlns:a16="http://schemas.microsoft.com/office/drawing/2014/main" id="{EB5724BA-21DC-1D4A-853D-C8F56C368E7C}"/>
              </a:ext>
            </a:extLst>
          </p:cNvPr>
          <p:cNvSpPr/>
          <p:nvPr/>
        </p:nvSpPr>
        <p:spPr>
          <a:xfrm>
            <a:off x="6340797" y="3566000"/>
            <a:ext cx="2583803" cy="1246495"/>
          </a:xfrm>
          <a:prstGeom prst="rect">
            <a:avLst/>
          </a:prstGeom>
        </p:spPr>
        <p:txBody>
          <a:bodyPr wrap="square">
            <a:spAutoFit/>
          </a:bodyPr>
          <a:lstStyle/>
          <a:p>
            <a:pPr algn="ctr"/>
            <a:r>
              <a:rPr lang="en-GB" sz="1500" dirty="0">
                <a:solidFill>
                  <a:srgbClr val="3F4259"/>
                </a:solidFill>
              </a:rPr>
              <a:t>A case study of how </a:t>
            </a:r>
            <a:r>
              <a:rPr lang="en-GB" sz="1500" b="1" dirty="0">
                <a:solidFill>
                  <a:srgbClr val="3F4259"/>
                </a:solidFill>
              </a:rPr>
              <a:t>Art and Design </a:t>
            </a:r>
            <a:r>
              <a:rPr lang="en-GB" sz="1500" dirty="0">
                <a:solidFill>
                  <a:srgbClr val="3F4259"/>
                </a:solidFill>
              </a:rPr>
              <a:t>lessons in a UK, rural primary school can be used to build children's </a:t>
            </a:r>
            <a:r>
              <a:rPr lang="en-GB" sz="1500" b="1" dirty="0">
                <a:solidFill>
                  <a:srgbClr val="3F4259"/>
                </a:solidFill>
              </a:rPr>
              <a:t>cultural capital.</a:t>
            </a:r>
          </a:p>
        </p:txBody>
      </p:sp>
      <p:sp>
        <p:nvSpPr>
          <p:cNvPr id="3" name="TextBox 2">
            <a:extLst>
              <a:ext uri="{FF2B5EF4-FFF2-40B4-BE49-F238E27FC236}">
                <a16:creationId xmlns:a16="http://schemas.microsoft.com/office/drawing/2014/main" id="{EE2E1187-B0EF-6C4C-80F2-7F7AF42C24F2}"/>
              </a:ext>
            </a:extLst>
          </p:cNvPr>
          <p:cNvSpPr txBox="1"/>
          <p:nvPr/>
        </p:nvSpPr>
        <p:spPr>
          <a:xfrm>
            <a:off x="3458369" y="1197640"/>
            <a:ext cx="2479335" cy="1938992"/>
          </a:xfrm>
          <a:prstGeom prst="rect">
            <a:avLst/>
          </a:prstGeom>
          <a:noFill/>
        </p:spPr>
        <p:txBody>
          <a:bodyPr wrap="square" rtlCol="0">
            <a:spAutoFit/>
          </a:bodyPr>
          <a:lstStyle/>
          <a:p>
            <a:pPr algn="ctr"/>
            <a:r>
              <a:rPr lang="en-GB" sz="1500" dirty="0">
                <a:solidFill>
                  <a:srgbClr val="303246"/>
                </a:solidFill>
              </a:rPr>
              <a:t>In what ways does the individualisation of wellbeing shape children into more </a:t>
            </a:r>
            <a:r>
              <a:rPr lang="en-GB" sz="1500" b="1" dirty="0">
                <a:solidFill>
                  <a:srgbClr val="303246"/>
                </a:solidFill>
              </a:rPr>
              <a:t>compliant neoliberal citizens</a:t>
            </a:r>
            <a:r>
              <a:rPr lang="en-GB" sz="1500" dirty="0">
                <a:solidFill>
                  <a:srgbClr val="303246"/>
                </a:solidFill>
              </a:rPr>
              <a:t>? An ethnography of </a:t>
            </a:r>
            <a:r>
              <a:rPr lang="en-GB" sz="1500" b="1" dirty="0">
                <a:solidFill>
                  <a:srgbClr val="303246"/>
                </a:solidFill>
              </a:rPr>
              <a:t>wellbeing</a:t>
            </a:r>
            <a:r>
              <a:rPr lang="en-GB" sz="1500" dirty="0">
                <a:solidFill>
                  <a:srgbClr val="303246"/>
                </a:solidFill>
              </a:rPr>
              <a:t> in a neoliberal school system.</a:t>
            </a:r>
            <a:br>
              <a:rPr lang="en-GB" sz="1500" dirty="0">
                <a:solidFill>
                  <a:srgbClr val="303246"/>
                </a:solidFill>
              </a:rPr>
            </a:br>
            <a:endParaRPr lang="en-US" sz="1500" dirty="0">
              <a:solidFill>
                <a:srgbClr val="303246"/>
              </a:solidFill>
            </a:endParaRPr>
          </a:p>
        </p:txBody>
      </p:sp>
      <p:sp>
        <p:nvSpPr>
          <p:cNvPr id="6" name="TextBox 5">
            <a:extLst>
              <a:ext uri="{FF2B5EF4-FFF2-40B4-BE49-F238E27FC236}">
                <a16:creationId xmlns:a16="http://schemas.microsoft.com/office/drawing/2014/main" id="{C9B5C297-8E25-9746-9F39-7E8BFF6253D2}"/>
              </a:ext>
            </a:extLst>
          </p:cNvPr>
          <p:cNvSpPr txBox="1"/>
          <p:nvPr/>
        </p:nvSpPr>
        <p:spPr>
          <a:xfrm>
            <a:off x="3493489" y="3217815"/>
            <a:ext cx="2479335" cy="1708160"/>
          </a:xfrm>
          <a:prstGeom prst="rect">
            <a:avLst/>
          </a:prstGeom>
          <a:noFill/>
        </p:spPr>
        <p:txBody>
          <a:bodyPr wrap="square" rtlCol="0">
            <a:spAutoFit/>
          </a:bodyPr>
          <a:lstStyle/>
          <a:p>
            <a:pPr algn="ctr"/>
            <a:r>
              <a:rPr lang="en-GB" sz="1500" dirty="0">
                <a:solidFill>
                  <a:srgbClr val="303246"/>
                </a:solidFill>
              </a:rPr>
              <a:t>What are the experiences of </a:t>
            </a:r>
            <a:r>
              <a:rPr lang="en-GB" sz="1500" b="1" dirty="0">
                <a:solidFill>
                  <a:srgbClr val="303246"/>
                </a:solidFill>
              </a:rPr>
              <a:t>female teachers </a:t>
            </a:r>
            <a:r>
              <a:rPr lang="en-GB" sz="1500" dirty="0">
                <a:solidFill>
                  <a:srgbClr val="303246"/>
                </a:solidFill>
              </a:rPr>
              <a:t>balancing </a:t>
            </a:r>
            <a:r>
              <a:rPr lang="en-GB" sz="1500" b="1" dirty="0">
                <a:solidFill>
                  <a:srgbClr val="303246"/>
                </a:solidFill>
              </a:rPr>
              <a:t>parental</a:t>
            </a:r>
            <a:r>
              <a:rPr lang="en-GB" sz="1500" dirty="0">
                <a:solidFill>
                  <a:srgbClr val="303246"/>
                </a:solidFill>
              </a:rPr>
              <a:t> and </a:t>
            </a:r>
            <a:r>
              <a:rPr lang="en-GB" sz="1500" b="1" dirty="0">
                <a:solidFill>
                  <a:srgbClr val="303246"/>
                </a:solidFill>
              </a:rPr>
              <a:t>professional responsibilities</a:t>
            </a:r>
            <a:r>
              <a:rPr lang="en-GB" sz="1500" dirty="0">
                <a:solidFill>
                  <a:srgbClr val="303246"/>
                </a:solidFill>
              </a:rPr>
              <a:t>? Interviews of teacher attitudes in British secondary schools. </a:t>
            </a:r>
            <a:br>
              <a:rPr lang="en-GB" sz="1500" dirty="0">
                <a:solidFill>
                  <a:srgbClr val="303246"/>
                </a:solidFill>
              </a:rPr>
            </a:br>
            <a:endParaRPr lang="en-US" sz="1500" dirty="0">
              <a:solidFill>
                <a:srgbClr val="303246"/>
              </a:solidFill>
            </a:endParaRPr>
          </a:p>
        </p:txBody>
      </p:sp>
      <p:sp>
        <p:nvSpPr>
          <p:cNvPr id="8" name="TextBox 7">
            <a:extLst>
              <a:ext uri="{FF2B5EF4-FFF2-40B4-BE49-F238E27FC236}">
                <a16:creationId xmlns:a16="http://schemas.microsoft.com/office/drawing/2014/main" id="{BBA13B9B-4C3D-B742-BB8C-F26433F58633}"/>
              </a:ext>
            </a:extLst>
          </p:cNvPr>
          <p:cNvSpPr txBox="1"/>
          <p:nvPr/>
        </p:nvSpPr>
        <p:spPr>
          <a:xfrm>
            <a:off x="359443" y="775887"/>
            <a:ext cx="2739654" cy="1985159"/>
          </a:xfrm>
          <a:prstGeom prst="rect">
            <a:avLst/>
          </a:prstGeom>
          <a:noFill/>
        </p:spPr>
        <p:txBody>
          <a:bodyPr wrap="square" rtlCol="0">
            <a:spAutoFit/>
          </a:bodyPr>
          <a:lstStyle/>
          <a:p>
            <a:pPr algn="ctr"/>
            <a:r>
              <a:rPr lang="en-US" sz="1500" dirty="0">
                <a:solidFill>
                  <a:srgbClr val="303246"/>
                </a:solidFill>
              </a:rPr>
              <a:t>What are the attitudes of English teachers to the </a:t>
            </a:r>
            <a:r>
              <a:rPr lang="en-US" sz="1500" dirty="0" err="1">
                <a:solidFill>
                  <a:srgbClr val="303246"/>
                </a:solidFill>
              </a:rPr>
              <a:t>prioritisation</a:t>
            </a:r>
            <a:r>
              <a:rPr lang="en-US" sz="1500" dirty="0">
                <a:solidFill>
                  <a:srgbClr val="303246"/>
                </a:solidFill>
              </a:rPr>
              <a:t> of </a:t>
            </a:r>
            <a:r>
              <a:rPr lang="en-US" sz="1500" b="1" dirty="0">
                <a:solidFill>
                  <a:srgbClr val="303246"/>
                </a:solidFill>
              </a:rPr>
              <a:t>‘English literary heritage</a:t>
            </a:r>
            <a:r>
              <a:rPr lang="en-US" sz="1500" dirty="0">
                <a:solidFill>
                  <a:srgbClr val="303246"/>
                </a:solidFill>
              </a:rPr>
              <a:t>’ in the new English curriculum? A qualitative analysis of key documents and interviews with English teachers.</a:t>
            </a:r>
            <a:endParaRPr lang="en-GB" sz="1500" dirty="0">
              <a:solidFill>
                <a:srgbClr val="303246"/>
              </a:solidFill>
            </a:endParaRPr>
          </a:p>
          <a:p>
            <a:endParaRPr lang="en-US" dirty="0"/>
          </a:p>
        </p:txBody>
      </p:sp>
      <p:sp>
        <p:nvSpPr>
          <p:cNvPr id="20" name="Rounded Rectangle 19">
            <a:extLst>
              <a:ext uri="{FF2B5EF4-FFF2-40B4-BE49-F238E27FC236}">
                <a16:creationId xmlns:a16="http://schemas.microsoft.com/office/drawing/2014/main" id="{76039313-0AA6-1841-A6F0-1BB7DD1A44FA}"/>
              </a:ext>
            </a:extLst>
          </p:cNvPr>
          <p:cNvSpPr/>
          <p:nvPr/>
        </p:nvSpPr>
        <p:spPr>
          <a:xfrm>
            <a:off x="340496" y="2758646"/>
            <a:ext cx="2568766" cy="1589235"/>
          </a:xfrm>
          <a:prstGeom prst="roundRect">
            <a:avLst/>
          </a:prstGeom>
          <a:solidFill>
            <a:srgbClr val="7ECBB6">
              <a:alpha val="34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rgbClr val="F5AA14"/>
              </a:solidFill>
            </a:endParaRPr>
          </a:p>
        </p:txBody>
      </p:sp>
      <p:sp>
        <p:nvSpPr>
          <p:cNvPr id="9" name="TextBox 8">
            <a:extLst>
              <a:ext uri="{FF2B5EF4-FFF2-40B4-BE49-F238E27FC236}">
                <a16:creationId xmlns:a16="http://schemas.microsoft.com/office/drawing/2014/main" id="{AA38822E-7780-C849-B60A-6AE25EE92898}"/>
              </a:ext>
            </a:extLst>
          </p:cNvPr>
          <p:cNvSpPr txBox="1"/>
          <p:nvPr/>
        </p:nvSpPr>
        <p:spPr>
          <a:xfrm>
            <a:off x="356418" y="2785625"/>
            <a:ext cx="2474859" cy="1477328"/>
          </a:xfrm>
          <a:prstGeom prst="rect">
            <a:avLst/>
          </a:prstGeom>
          <a:noFill/>
        </p:spPr>
        <p:txBody>
          <a:bodyPr wrap="square" rtlCol="0">
            <a:spAutoFit/>
          </a:bodyPr>
          <a:lstStyle/>
          <a:p>
            <a:pPr algn="ctr"/>
            <a:r>
              <a:rPr lang="en-US" sz="1500" dirty="0">
                <a:solidFill>
                  <a:srgbClr val="303246"/>
                </a:solidFill>
              </a:rPr>
              <a:t>How do A-Level History students perceive 'Britishness'? A qualitative analysis of student interviews on British history and national identity</a:t>
            </a:r>
            <a:r>
              <a:rPr lang="en-GB" sz="1500" dirty="0">
                <a:solidFill>
                  <a:srgbClr val="303246"/>
                </a:solidFill>
              </a:rPr>
              <a:t> </a:t>
            </a:r>
            <a:endParaRPr lang="en-US" sz="1500" dirty="0">
              <a:solidFill>
                <a:srgbClr val="303246"/>
              </a:solidFill>
            </a:endParaRPr>
          </a:p>
        </p:txBody>
      </p:sp>
    </p:spTree>
    <p:extLst>
      <p:ext uri="{BB962C8B-B14F-4D97-AF65-F5344CB8AC3E}">
        <p14:creationId xmlns:p14="http://schemas.microsoft.com/office/powerpoint/2010/main" val="312234287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ounded Rectangle 14"/>
          <p:cNvSpPr/>
          <p:nvPr/>
        </p:nvSpPr>
        <p:spPr>
          <a:xfrm>
            <a:off x="615059" y="2824064"/>
            <a:ext cx="2559896" cy="1451604"/>
          </a:xfrm>
          <a:prstGeom prst="roundRect">
            <a:avLst/>
          </a:prstGeom>
          <a:solidFill>
            <a:srgbClr val="7ECBB6">
              <a:alpha val="34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rgbClr val="F5AA14"/>
              </a:solidFill>
            </a:endParaRPr>
          </a:p>
        </p:txBody>
      </p:sp>
      <p:sp>
        <p:nvSpPr>
          <p:cNvPr id="4" name="Rectangle 3">
            <a:extLst>
              <a:ext uri="{FF2B5EF4-FFF2-40B4-BE49-F238E27FC236}">
                <a16:creationId xmlns:a16="http://schemas.microsoft.com/office/drawing/2014/main" id="{EB8951F6-C6E4-6F46-BBDE-40D08E823A7C}"/>
              </a:ext>
            </a:extLst>
          </p:cNvPr>
          <p:cNvSpPr/>
          <p:nvPr/>
        </p:nvSpPr>
        <p:spPr>
          <a:xfrm>
            <a:off x="585688" y="363108"/>
            <a:ext cx="6162245" cy="480131"/>
          </a:xfrm>
          <a:prstGeom prst="rect">
            <a:avLst/>
          </a:prstGeom>
          <a:ln>
            <a:noFill/>
          </a:ln>
        </p:spPr>
        <p:txBody>
          <a:bodyPr wrap="square">
            <a:spAutoFit/>
          </a:bodyPr>
          <a:lstStyle/>
          <a:p>
            <a:pPr>
              <a:lnSpc>
                <a:spcPct val="90000"/>
              </a:lnSpc>
            </a:pPr>
            <a:r>
              <a:rPr lang="en-GB" sz="2800" b="1" dirty="0">
                <a:solidFill>
                  <a:srgbClr val="F5AA14"/>
                </a:solidFill>
              </a:rPr>
              <a:t>Examples of MAPE dissertations</a:t>
            </a:r>
            <a:endParaRPr lang="en-GB" sz="2800" dirty="0">
              <a:solidFill>
                <a:srgbClr val="F5AA14"/>
              </a:solidFill>
            </a:endParaRPr>
          </a:p>
        </p:txBody>
      </p:sp>
      <p:sp>
        <p:nvSpPr>
          <p:cNvPr id="5" name="Rounded Rectangle 4"/>
          <p:cNvSpPr/>
          <p:nvPr/>
        </p:nvSpPr>
        <p:spPr>
          <a:xfrm>
            <a:off x="658912" y="1044223"/>
            <a:ext cx="2516043" cy="1578856"/>
          </a:xfrm>
          <a:prstGeom prst="roundRect">
            <a:avLst/>
          </a:prstGeom>
          <a:solidFill>
            <a:srgbClr val="7ECBB6">
              <a:alpha val="34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rgbClr val="F5AA14"/>
              </a:solidFill>
            </a:endParaRPr>
          </a:p>
        </p:txBody>
      </p:sp>
      <p:sp>
        <p:nvSpPr>
          <p:cNvPr id="7" name="Rectangle 6">
            <a:extLst>
              <a:ext uri="{FF2B5EF4-FFF2-40B4-BE49-F238E27FC236}">
                <a16:creationId xmlns:a16="http://schemas.microsoft.com/office/drawing/2014/main" id="{EB5724BA-21DC-1D4A-853D-C8F56C368E7C}"/>
              </a:ext>
            </a:extLst>
          </p:cNvPr>
          <p:cNvSpPr/>
          <p:nvPr/>
        </p:nvSpPr>
        <p:spPr>
          <a:xfrm>
            <a:off x="658912" y="1149918"/>
            <a:ext cx="2422955" cy="1477328"/>
          </a:xfrm>
          <a:prstGeom prst="rect">
            <a:avLst/>
          </a:prstGeom>
        </p:spPr>
        <p:txBody>
          <a:bodyPr wrap="square">
            <a:spAutoFit/>
          </a:bodyPr>
          <a:lstStyle/>
          <a:p>
            <a:pPr algn="ctr"/>
            <a:r>
              <a:rPr lang="en-GB" sz="1500" dirty="0">
                <a:solidFill>
                  <a:srgbClr val="303246"/>
                </a:solidFill>
              </a:rPr>
              <a:t>How do you improve reading fluency in a whole-class setting within KS3 English? </a:t>
            </a:r>
            <a:br>
              <a:rPr lang="en-GB" sz="1500" dirty="0">
                <a:solidFill>
                  <a:srgbClr val="303246"/>
                </a:solidFill>
              </a:rPr>
            </a:br>
            <a:r>
              <a:rPr lang="en-GB" sz="1500" dirty="0">
                <a:solidFill>
                  <a:srgbClr val="303246"/>
                </a:solidFill>
              </a:rPr>
              <a:t>A case study of the </a:t>
            </a:r>
            <a:r>
              <a:rPr lang="en-GB" sz="1500" b="1" dirty="0">
                <a:solidFill>
                  <a:srgbClr val="303246"/>
                </a:solidFill>
              </a:rPr>
              <a:t>implementation of reading strategies. </a:t>
            </a:r>
          </a:p>
        </p:txBody>
      </p:sp>
      <p:sp>
        <p:nvSpPr>
          <p:cNvPr id="12" name="Rounded Rectangle 11"/>
          <p:cNvSpPr/>
          <p:nvPr/>
        </p:nvSpPr>
        <p:spPr>
          <a:xfrm>
            <a:off x="3405708" y="1044221"/>
            <a:ext cx="2287071" cy="1578857"/>
          </a:xfrm>
          <a:prstGeom prst="roundRect">
            <a:avLst/>
          </a:prstGeom>
          <a:solidFill>
            <a:srgbClr val="7ECBB6">
              <a:alpha val="34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rgbClr val="F5AA14"/>
              </a:solidFill>
            </a:endParaRPr>
          </a:p>
        </p:txBody>
      </p:sp>
      <p:sp>
        <p:nvSpPr>
          <p:cNvPr id="18" name="Rounded Rectangle 17"/>
          <p:cNvSpPr/>
          <p:nvPr/>
        </p:nvSpPr>
        <p:spPr>
          <a:xfrm>
            <a:off x="3405709" y="2830842"/>
            <a:ext cx="2287072" cy="2236385"/>
          </a:xfrm>
          <a:prstGeom prst="roundRect">
            <a:avLst/>
          </a:prstGeom>
          <a:solidFill>
            <a:srgbClr val="7ECBB6">
              <a:alpha val="34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rgbClr val="F5AA14"/>
              </a:solidFill>
            </a:endParaRPr>
          </a:p>
        </p:txBody>
      </p:sp>
      <p:sp>
        <p:nvSpPr>
          <p:cNvPr id="23" name="Rounded Rectangle 22"/>
          <p:cNvSpPr/>
          <p:nvPr/>
        </p:nvSpPr>
        <p:spPr>
          <a:xfrm>
            <a:off x="5893095" y="1044222"/>
            <a:ext cx="2607710" cy="1345157"/>
          </a:xfrm>
          <a:prstGeom prst="roundRect">
            <a:avLst/>
          </a:prstGeom>
          <a:solidFill>
            <a:srgbClr val="7ECBB6">
              <a:alpha val="34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rgbClr val="F5AA14"/>
              </a:solidFill>
            </a:endParaRPr>
          </a:p>
        </p:txBody>
      </p:sp>
      <p:sp>
        <p:nvSpPr>
          <p:cNvPr id="24" name="Rectangle 23">
            <a:extLst>
              <a:ext uri="{FF2B5EF4-FFF2-40B4-BE49-F238E27FC236}">
                <a16:creationId xmlns:a16="http://schemas.microsoft.com/office/drawing/2014/main" id="{EB5724BA-21DC-1D4A-853D-C8F56C368E7C}"/>
              </a:ext>
            </a:extLst>
          </p:cNvPr>
          <p:cNvSpPr/>
          <p:nvPr/>
        </p:nvSpPr>
        <p:spPr>
          <a:xfrm>
            <a:off x="3405708" y="1077604"/>
            <a:ext cx="2287071" cy="1477328"/>
          </a:xfrm>
          <a:prstGeom prst="rect">
            <a:avLst/>
          </a:prstGeom>
        </p:spPr>
        <p:txBody>
          <a:bodyPr wrap="square">
            <a:spAutoFit/>
          </a:bodyPr>
          <a:lstStyle/>
          <a:p>
            <a:pPr algn="ctr"/>
            <a:r>
              <a:rPr lang="en-GB" sz="1500" dirty="0">
                <a:solidFill>
                  <a:srgbClr val="303246"/>
                </a:solidFill>
              </a:rPr>
              <a:t>What insights does a </a:t>
            </a:r>
            <a:r>
              <a:rPr lang="en-GB" sz="1500" b="1" dirty="0">
                <a:solidFill>
                  <a:srgbClr val="303246"/>
                </a:solidFill>
              </a:rPr>
              <a:t>participatory drama project </a:t>
            </a:r>
            <a:r>
              <a:rPr lang="en-GB" sz="1500" dirty="0">
                <a:solidFill>
                  <a:srgbClr val="303246"/>
                </a:solidFill>
              </a:rPr>
              <a:t>provide regarding the </a:t>
            </a:r>
            <a:r>
              <a:rPr lang="en-GB" sz="1500" b="1" dirty="0">
                <a:solidFill>
                  <a:srgbClr val="303246"/>
                </a:solidFill>
              </a:rPr>
              <a:t>masculinities experienced </a:t>
            </a:r>
            <a:r>
              <a:rPr lang="en-GB" sz="1500" dirty="0">
                <a:solidFill>
                  <a:srgbClr val="303246"/>
                </a:solidFill>
              </a:rPr>
              <a:t>in an all boys private school?</a:t>
            </a:r>
          </a:p>
        </p:txBody>
      </p:sp>
      <p:sp>
        <p:nvSpPr>
          <p:cNvPr id="26" name="Rounded Rectangle 25"/>
          <p:cNvSpPr/>
          <p:nvPr/>
        </p:nvSpPr>
        <p:spPr>
          <a:xfrm>
            <a:off x="5925717" y="2590361"/>
            <a:ext cx="2583803" cy="2125571"/>
          </a:xfrm>
          <a:prstGeom prst="roundRect">
            <a:avLst/>
          </a:prstGeom>
          <a:solidFill>
            <a:srgbClr val="7ECBB6">
              <a:alpha val="34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rgbClr val="F5AA14"/>
              </a:solidFill>
            </a:endParaRPr>
          </a:p>
        </p:txBody>
      </p:sp>
      <p:sp>
        <p:nvSpPr>
          <p:cNvPr id="27" name="Rectangle 26">
            <a:extLst>
              <a:ext uri="{FF2B5EF4-FFF2-40B4-BE49-F238E27FC236}">
                <a16:creationId xmlns:a16="http://schemas.microsoft.com/office/drawing/2014/main" id="{EB5724BA-21DC-1D4A-853D-C8F56C368E7C}"/>
              </a:ext>
            </a:extLst>
          </p:cNvPr>
          <p:cNvSpPr/>
          <p:nvPr/>
        </p:nvSpPr>
        <p:spPr>
          <a:xfrm>
            <a:off x="602532" y="2919860"/>
            <a:ext cx="2580989" cy="1246495"/>
          </a:xfrm>
          <a:prstGeom prst="rect">
            <a:avLst/>
          </a:prstGeom>
        </p:spPr>
        <p:txBody>
          <a:bodyPr wrap="square">
            <a:spAutoFit/>
          </a:bodyPr>
          <a:lstStyle/>
          <a:p>
            <a:pPr algn="ctr"/>
            <a:r>
              <a:rPr lang="en-GB" sz="1500" dirty="0">
                <a:solidFill>
                  <a:srgbClr val="303246"/>
                </a:solidFill>
              </a:rPr>
              <a:t>To what extent does </a:t>
            </a:r>
            <a:r>
              <a:rPr lang="en-GB" sz="1500" b="1" dirty="0">
                <a:solidFill>
                  <a:srgbClr val="303246"/>
                </a:solidFill>
              </a:rPr>
              <a:t>embedding learning </a:t>
            </a:r>
            <a:r>
              <a:rPr lang="en-GB" sz="1500" dirty="0">
                <a:solidFill>
                  <a:srgbClr val="303246"/>
                </a:solidFill>
              </a:rPr>
              <a:t>help students to be able to recall information in the Geography classroom?</a:t>
            </a:r>
          </a:p>
        </p:txBody>
      </p:sp>
      <p:sp>
        <p:nvSpPr>
          <p:cNvPr id="14" name="Rectangle 13">
            <a:extLst>
              <a:ext uri="{FF2B5EF4-FFF2-40B4-BE49-F238E27FC236}">
                <a16:creationId xmlns:a16="http://schemas.microsoft.com/office/drawing/2014/main" id="{EB5724BA-21DC-1D4A-853D-C8F56C368E7C}"/>
              </a:ext>
            </a:extLst>
          </p:cNvPr>
          <p:cNvSpPr/>
          <p:nvPr/>
        </p:nvSpPr>
        <p:spPr>
          <a:xfrm>
            <a:off x="3417885" y="2897403"/>
            <a:ext cx="2274895" cy="2169825"/>
          </a:xfrm>
          <a:prstGeom prst="rect">
            <a:avLst/>
          </a:prstGeom>
        </p:spPr>
        <p:txBody>
          <a:bodyPr wrap="square">
            <a:spAutoFit/>
          </a:bodyPr>
          <a:lstStyle/>
          <a:p>
            <a:pPr algn="ctr"/>
            <a:r>
              <a:rPr lang="en-GB" sz="1500" dirty="0">
                <a:solidFill>
                  <a:srgbClr val="303246"/>
                </a:solidFill>
              </a:rPr>
              <a:t>How can teaching opportunities </a:t>
            </a:r>
            <a:r>
              <a:rPr lang="en-GB" sz="1500" b="1" dirty="0">
                <a:solidFill>
                  <a:srgbClr val="303246"/>
                </a:solidFill>
              </a:rPr>
              <a:t>in Early Years</a:t>
            </a:r>
            <a:r>
              <a:rPr lang="en-GB" sz="1500" dirty="0">
                <a:solidFill>
                  <a:srgbClr val="303246"/>
                </a:solidFill>
              </a:rPr>
              <a:t> be </a:t>
            </a:r>
            <a:r>
              <a:rPr lang="en-GB" sz="1500" b="1" dirty="0">
                <a:solidFill>
                  <a:srgbClr val="303246"/>
                </a:solidFill>
              </a:rPr>
              <a:t>maximised </a:t>
            </a:r>
            <a:r>
              <a:rPr lang="en-GB" sz="1500" dirty="0">
                <a:solidFill>
                  <a:srgbClr val="303246"/>
                </a:solidFill>
              </a:rPr>
              <a:t>through alternative </a:t>
            </a:r>
            <a:r>
              <a:rPr lang="en-GB" sz="1500" b="1" dirty="0">
                <a:solidFill>
                  <a:srgbClr val="303246"/>
                </a:solidFill>
              </a:rPr>
              <a:t>performance management </a:t>
            </a:r>
            <a:r>
              <a:rPr lang="en-GB" sz="1500" dirty="0">
                <a:solidFill>
                  <a:srgbClr val="303246"/>
                </a:solidFill>
              </a:rPr>
              <a:t>methods? A case study of progressive interactions in continuous provision.</a:t>
            </a:r>
          </a:p>
        </p:txBody>
      </p:sp>
      <p:sp>
        <p:nvSpPr>
          <p:cNvPr id="19" name="Rectangle 18">
            <a:extLst>
              <a:ext uri="{FF2B5EF4-FFF2-40B4-BE49-F238E27FC236}">
                <a16:creationId xmlns:a16="http://schemas.microsoft.com/office/drawing/2014/main" id="{EB5724BA-21DC-1D4A-853D-C8F56C368E7C}"/>
              </a:ext>
            </a:extLst>
          </p:cNvPr>
          <p:cNvSpPr/>
          <p:nvPr/>
        </p:nvSpPr>
        <p:spPr>
          <a:xfrm>
            <a:off x="5862115" y="1142885"/>
            <a:ext cx="2638690" cy="1246495"/>
          </a:xfrm>
          <a:prstGeom prst="rect">
            <a:avLst/>
          </a:prstGeom>
        </p:spPr>
        <p:txBody>
          <a:bodyPr wrap="square">
            <a:spAutoFit/>
          </a:bodyPr>
          <a:lstStyle/>
          <a:p>
            <a:pPr algn="ctr"/>
            <a:r>
              <a:rPr lang="en-US" sz="1500" dirty="0">
                <a:solidFill>
                  <a:srgbClr val="3F4259"/>
                </a:solidFill>
              </a:rPr>
              <a:t>Why me? An </a:t>
            </a:r>
            <a:r>
              <a:rPr lang="en-US" sz="1500" b="1" dirty="0">
                <a:solidFill>
                  <a:srgbClr val="3F4259"/>
                </a:solidFill>
              </a:rPr>
              <a:t>auto </a:t>
            </a:r>
            <a:br>
              <a:rPr lang="en-US" sz="1500" b="1" dirty="0">
                <a:solidFill>
                  <a:srgbClr val="3F4259"/>
                </a:solidFill>
              </a:rPr>
            </a:br>
            <a:r>
              <a:rPr lang="en-US" sz="1500" b="1" dirty="0">
                <a:solidFill>
                  <a:srgbClr val="3F4259"/>
                </a:solidFill>
              </a:rPr>
              <a:t>ethnographic study </a:t>
            </a:r>
            <a:r>
              <a:rPr lang="en-US" sz="1500" dirty="0">
                <a:solidFill>
                  <a:srgbClr val="3F4259"/>
                </a:solidFill>
              </a:rPr>
              <a:t>into how the backgrounds of </a:t>
            </a:r>
            <a:r>
              <a:rPr lang="en-US" sz="1500" b="1" dirty="0">
                <a:solidFill>
                  <a:srgbClr val="3F4259"/>
                </a:solidFill>
              </a:rPr>
              <a:t>female students </a:t>
            </a:r>
            <a:r>
              <a:rPr lang="en-US" sz="1500" dirty="0">
                <a:solidFill>
                  <a:srgbClr val="3F4259"/>
                </a:solidFill>
              </a:rPr>
              <a:t>gave them </a:t>
            </a:r>
            <a:r>
              <a:rPr lang="en-US" sz="1500" b="1" dirty="0">
                <a:solidFill>
                  <a:srgbClr val="3F4259"/>
                </a:solidFill>
              </a:rPr>
              <a:t>confidence</a:t>
            </a:r>
            <a:r>
              <a:rPr lang="en-US" sz="1500" dirty="0">
                <a:solidFill>
                  <a:srgbClr val="3F4259"/>
                </a:solidFill>
              </a:rPr>
              <a:t> to study physics.</a:t>
            </a:r>
          </a:p>
        </p:txBody>
      </p:sp>
      <p:sp>
        <p:nvSpPr>
          <p:cNvPr id="16" name="Rectangle 15">
            <a:extLst>
              <a:ext uri="{FF2B5EF4-FFF2-40B4-BE49-F238E27FC236}">
                <a16:creationId xmlns:a16="http://schemas.microsoft.com/office/drawing/2014/main" id="{EB5724BA-21DC-1D4A-853D-C8F56C368E7C}"/>
              </a:ext>
            </a:extLst>
          </p:cNvPr>
          <p:cNvSpPr/>
          <p:nvPr/>
        </p:nvSpPr>
        <p:spPr>
          <a:xfrm>
            <a:off x="5925717" y="2695786"/>
            <a:ext cx="2583803" cy="1938992"/>
          </a:xfrm>
          <a:prstGeom prst="rect">
            <a:avLst/>
          </a:prstGeom>
        </p:spPr>
        <p:txBody>
          <a:bodyPr wrap="square">
            <a:spAutoFit/>
          </a:bodyPr>
          <a:lstStyle/>
          <a:p>
            <a:pPr algn="ctr"/>
            <a:r>
              <a:rPr lang="en-GB" sz="1500" dirty="0">
                <a:solidFill>
                  <a:srgbClr val="303246"/>
                </a:solidFill>
              </a:rPr>
              <a:t>Do supply teachers and </a:t>
            </a:r>
            <a:r>
              <a:rPr lang="en-GB" sz="1500" b="1" dirty="0">
                <a:solidFill>
                  <a:srgbClr val="303246"/>
                </a:solidFill>
              </a:rPr>
              <a:t>cover supervisors in mainstream schools </a:t>
            </a:r>
            <a:r>
              <a:rPr lang="en-GB" sz="1500" dirty="0">
                <a:solidFill>
                  <a:srgbClr val="303246"/>
                </a:solidFill>
              </a:rPr>
              <a:t>feel </a:t>
            </a:r>
            <a:r>
              <a:rPr lang="en-GB" sz="1500" b="1" dirty="0">
                <a:solidFill>
                  <a:srgbClr val="303246"/>
                </a:solidFill>
              </a:rPr>
              <a:t>equipped to teach SEND students</a:t>
            </a:r>
            <a:r>
              <a:rPr lang="en-GB" sz="1500" dirty="0">
                <a:solidFill>
                  <a:srgbClr val="303246"/>
                </a:solidFill>
              </a:rPr>
              <a:t>? </a:t>
            </a:r>
          </a:p>
          <a:p>
            <a:pPr algn="ctr"/>
            <a:r>
              <a:rPr lang="en-GB" sz="1500" dirty="0">
                <a:solidFill>
                  <a:srgbClr val="303246"/>
                </a:solidFill>
              </a:rPr>
              <a:t>A narrative enquiry /case study of past experiences by supply teachers and cover supervisors.</a:t>
            </a:r>
          </a:p>
        </p:txBody>
      </p:sp>
    </p:spTree>
    <p:extLst>
      <p:ext uri="{BB962C8B-B14F-4D97-AF65-F5344CB8AC3E}">
        <p14:creationId xmlns:p14="http://schemas.microsoft.com/office/powerpoint/2010/main" val="92290222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p:cNvPicPr>
            <a:picLocks noChangeAspect="1"/>
          </p:cNvPicPr>
          <p:nvPr/>
        </p:nvPicPr>
        <p:blipFill rotWithShape="1">
          <a:blip r:embed="rId3"/>
          <a:srcRect l="13021" t="18333" r="8072" b="19475"/>
          <a:stretch/>
        </p:blipFill>
        <p:spPr>
          <a:xfrm>
            <a:off x="0" y="-147702"/>
            <a:ext cx="9144000" cy="5405285"/>
          </a:xfrm>
          <a:prstGeom prst="rect">
            <a:avLst/>
          </a:prstGeom>
          <a:solidFill>
            <a:srgbClr val="FFFFFF">
              <a:shade val="85000"/>
            </a:srgbClr>
          </a:solidFill>
          <a:ln w="190500" cap="rnd">
            <a:noFill/>
          </a:ln>
          <a:effectLst/>
          <a:scene3d>
            <a:camera prst="orthographicFront"/>
            <a:lightRig rig="twoPt" dir="t">
              <a:rot lat="0" lon="0" rev="7800000"/>
            </a:lightRig>
          </a:scene3d>
          <a:sp3d contourW="6350">
            <a:bevelT w="50800" h="16510"/>
            <a:contourClr>
              <a:srgbClr val="C0C0C0"/>
            </a:contourClr>
          </a:sp3d>
        </p:spPr>
      </p:pic>
      <p:sp>
        <p:nvSpPr>
          <p:cNvPr id="5" name="Rectangle 4"/>
          <p:cNvSpPr/>
          <p:nvPr/>
        </p:nvSpPr>
        <p:spPr>
          <a:xfrm>
            <a:off x="0" y="2514523"/>
            <a:ext cx="9144000" cy="2843721"/>
          </a:xfrm>
          <a:prstGeom prst="rect">
            <a:avLst/>
          </a:prstGeom>
          <a:solidFill>
            <a:srgbClr val="303246">
              <a:alpha val="90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7" name="Rectangle 6">
            <a:extLst>
              <a:ext uri="{FF2B5EF4-FFF2-40B4-BE49-F238E27FC236}">
                <a16:creationId xmlns:a16="http://schemas.microsoft.com/office/drawing/2014/main" id="{3BCD6FC2-C121-8843-895C-3FF3DD45990A}"/>
              </a:ext>
            </a:extLst>
          </p:cNvPr>
          <p:cNvSpPr/>
          <p:nvPr/>
        </p:nvSpPr>
        <p:spPr>
          <a:xfrm>
            <a:off x="2580005" y="2764661"/>
            <a:ext cx="4190175" cy="470898"/>
          </a:xfrm>
          <a:prstGeom prst="rect">
            <a:avLst/>
          </a:prstGeom>
        </p:spPr>
        <p:txBody>
          <a:bodyPr wrap="square">
            <a:spAutoFit/>
          </a:bodyPr>
          <a:lstStyle/>
          <a:p>
            <a:pPr>
              <a:lnSpc>
                <a:spcPct val="80000"/>
              </a:lnSpc>
            </a:pPr>
            <a:r>
              <a:rPr lang="en-GB" sz="3000" b="1" dirty="0">
                <a:solidFill>
                  <a:schemeClr val="bg1"/>
                </a:solidFill>
                <a:cs typeface="Calibri"/>
              </a:rPr>
              <a:t>What are the benefits?</a:t>
            </a:r>
            <a:endParaRPr lang="en-GB" sz="3000" b="1" dirty="0">
              <a:solidFill>
                <a:srgbClr val="F5AA14"/>
              </a:solidFill>
              <a:cs typeface="Calibri"/>
            </a:endParaRPr>
          </a:p>
        </p:txBody>
      </p:sp>
      <p:sp>
        <p:nvSpPr>
          <p:cNvPr id="8" name="TextBox 7">
            <a:extLst>
              <a:ext uri="{FF2B5EF4-FFF2-40B4-BE49-F238E27FC236}">
                <a16:creationId xmlns:a16="http://schemas.microsoft.com/office/drawing/2014/main" id="{A66319DD-E41F-ED4D-A172-8893D963B510}"/>
              </a:ext>
            </a:extLst>
          </p:cNvPr>
          <p:cNvSpPr txBox="1"/>
          <p:nvPr/>
        </p:nvSpPr>
        <p:spPr>
          <a:xfrm>
            <a:off x="469006" y="1356007"/>
            <a:ext cx="2651566" cy="307777"/>
          </a:xfrm>
          <a:prstGeom prst="rect">
            <a:avLst/>
          </a:prstGeom>
          <a:noFill/>
        </p:spPr>
        <p:txBody>
          <a:bodyPr wrap="square" rtlCol="0">
            <a:spAutoFit/>
          </a:bodyPr>
          <a:lstStyle/>
          <a:p>
            <a:endParaRPr lang="en-GB" sz="1400" dirty="0">
              <a:solidFill>
                <a:srgbClr val="3F4259"/>
              </a:solidFill>
            </a:endParaRPr>
          </a:p>
        </p:txBody>
      </p:sp>
      <p:sp>
        <p:nvSpPr>
          <p:cNvPr id="2" name="Rectangle 1">
            <a:extLst>
              <a:ext uri="{FF2B5EF4-FFF2-40B4-BE49-F238E27FC236}">
                <a16:creationId xmlns:a16="http://schemas.microsoft.com/office/drawing/2014/main" id="{D6AC9559-780A-BD43-B352-A18D38455F41}"/>
              </a:ext>
            </a:extLst>
          </p:cNvPr>
          <p:cNvSpPr/>
          <p:nvPr/>
        </p:nvSpPr>
        <p:spPr>
          <a:xfrm>
            <a:off x="390790" y="4498354"/>
            <a:ext cx="184731" cy="400110"/>
          </a:xfrm>
          <a:prstGeom prst="rect">
            <a:avLst/>
          </a:prstGeom>
        </p:spPr>
        <p:txBody>
          <a:bodyPr wrap="none">
            <a:spAutoFit/>
          </a:bodyPr>
          <a:lstStyle/>
          <a:p>
            <a:pPr lvl="0" defTabSz="914400"/>
            <a:endParaRPr lang="en-US" sz="2000" b="1" dirty="0">
              <a:solidFill>
                <a:srgbClr val="F5AA14"/>
              </a:solidFill>
            </a:endParaRPr>
          </a:p>
        </p:txBody>
      </p:sp>
      <p:sp>
        <p:nvSpPr>
          <p:cNvPr id="4" name="Rectangle 3"/>
          <p:cNvSpPr/>
          <p:nvPr/>
        </p:nvSpPr>
        <p:spPr>
          <a:xfrm>
            <a:off x="211790" y="2168064"/>
            <a:ext cx="1785937" cy="276999"/>
          </a:xfrm>
          <a:prstGeom prst="rect">
            <a:avLst/>
          </a:prstGeom>
        </p:spPr>
        <p:txBody>
          <a:bodyPr wrap="square">
            <a:spAutoFit/>
          </a:bodyPr>
          <a:lstStyle/>
          <a:p>
            <a:pPr algn="r"/>
            <a:r>
              <a:rPr lang="en-US" sz="600" b="1" dirty="0">
                <a:solidFill>
                  <a:schemeClr val="bg1"/>
                </a:solidFill>
                <a:latin typeface="+mj-lt"/>
                <a:ea typeface="Century Gothic" charset="0"/>
                <a:cs typeface="Century Gothic" charset="0"/>
              </a:rPr>
              <a:t>Some of our 2018/19 MA Professional Education teachers at their graduation ceremony - Jan 2020</a:t>
            </a:r>
          </a:p>
        </p:txBody>
      </p:sp>
      <p:sp>
        <p:nvSpPr>
          <p:cNvPr id="6" name="TextBox 5">
            <a:extLst>
              <a:ext uri="{FF2B5EF4-FFF2-40B4-BE49-F238E27FC236}">
                <a16:creationId xmlns:a16="http://schemas.microsoft.com/office/drawing/2014/main" id="{D3C4B358-35FA-334D-B5F1-C986D8718AF7}"/>
              </a:ext>
            </a:extLst>
          </p:cNvPr>
          <p:cNvSpPr txBox="1"/>
          <p:nvPr/>
        </p:nvSpPr>
        <p:spPr>
          <a:xfrm>
            <a:off x="1407459" y="3336220"/>
            <a:ext cx="6535269" cy="1200329"/>
          </a:xfrm>
          <a:prstGeom prst="rect">
            <a:avLst/>
          </a:prstGeom>
          <a:noFill/>
        </p:spPr>
        <p:txBody>
          <a:bodyPr wrap="square" rtlCol="0">
            <a:spAutoFit/>
          </a:bodyPr>
          <a:lstStyle/>
          <a:p>
            <a:pPr marL="285750" indent="-285750">
              <a:buFont typeface="Arial" panose="020B0604020202020204" pitchFamily="34" charset="0"/>
              <a:buChar char="•"/>
            </a:pPr>
            <a:r>
              <a:rPr lang="en-US" dirty="0">
                <a:solidFill>
                  <a:schemeClr val="bg1"/>
                </a:solidFill>
              </a:rPr>
              <a:t>Improve your classroom practice</a:t>
            </a:r>
          </a:p>
          <a:p>
            <a:pPr marL="285750" indent="-285750">
              <a:buFont typeface="Arial" panose="020B0604020202020204" pitchFamily="34" charset="0"/>
              <a:buChar char="•"/>
            </a:pPr>
            <a:r>
              <a:rPr lang="en-US" dirty="0">
                <a:solidFill>
                  <a:schemeClr val="bg1"/>
                </a:solidFill>
              </a:rPr>
              <a:t>Develop as a leader of practice in education</a:t>
            </a:r>
          </a:p>
          <a:p>
            <a:pPr marL="285750" indent="-285750">
              <a:buFont typeface="Arial" panose="020B0604020202020204" pitchFamily="34" charset="0"/>
              <a:buChar char="•"/>
            </a:pPr>
            <a:r>
              <a:rPr lang="en-US" dirty="0">
                <a:solidFill>
                  <a:schemeClr val="bg1"/>
                </a:solidFill>
              </a:rPr>
              <a:t>Share your research with colleagues and the wider profession</a:t>
            </a:r>
          </a:p>
          <a:p>
            <a:pPr marL="285750" indent="-285750">
              <a:buFont typeface="Arial" panose="020B0604020202020204" pitchFamily="34" charset="0"/>
              <a:buChar char="•"/>
            </a:pPr>
            <a:r>
              <a:rPr lang="en-US" dirty="0">
                <a:solidFill>
                  <a:schemeClr val="bg1"/>
                </a:solidFill>
              </a:rPr>
              <a:t>Build your career pathway</a:t>
            </a:r>
          </a:p>
        </p:txBody>
      </p:sp>
    </p:spTree>
    <p:extLst>
      <p:ext uri="{BB962C8B-B14F-4D97-AF65-F5344CB8AC3E}">
        <p14:creationId xmlns:p14="http://schemas.microsoft.com/office/powerpoint/2010/main" val="106538332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0" y="0"/>
            <a:ext cx="9156047" cy="5156805"/>
          </a:xfrm>
          <a:prstGeom prst="rect">
            <a:avLst/>
          </a:prstGeom>
          <a:solidFill>
            <a:srgbClr val="7ECBB6">
              <a:alpha val="90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0" name="Rectangle 9">
            <a:extLst>
              <a:ext uri="{FF2B5EF4-FFF2-40B4-BE49-F238E27FC236}">
                <a16:creationId xmlns:a16="http://schemas.microsoft.com/office/drawing/2014/main" id="{334ED35A-7C54-8943-8208-BCB76E284131}"/>
              </a:ext>
            </a:extLst>
          </p:cNvPr>
          <p:cNvSpPr/>
          <p:nvPr/>
        </p:nvSpPr>
        <p:spPr>
          <a:xfrm>
            <a:off x="3039084" y="1002841"/>
            <a:ext cx="5543106" cy="3970318"/>
          </a:xfrm>
          <a:prstGeom prst="rect">
            <a:avLst/>
          </a:prstGeom>
        </p:spPr>
        <p:txBody>
          <a:bodyPr wrap="square">
            <a:spAutoFit/>
          </a:bodyPr>
          <a:lstStyle/>
          <a:p>
            <a:pPr>
              <a:buClr>
                <a:schemeClr val="bg1"/>
              </a:buClr>
              <a:buSzPct val="120000"/>
            </a:pPr>
            <a:r>
              <a:rPr lang="en-GB" altLang="en-US" sz="2400" dirty="0">
                <a:solidFill>
                  <a:srgbClr val="303246"/>
                </a:solidFill>
              </a:rPr>
              <a:t>You can apply at any time via the link on CTE webpages.</a:t>
            </a:r>
          </a:p>
          <a:p>
            <a:pPr>
              <a:buClr>
                <a:schemeClr val="bg1"/>
              </a:buClr>
              <a:buSzPct val="120000"/>
            </a:pPr>
            <a:endParaRPr lang="en-GB" altLang="en-US" sz="2400" dirty="0">
              <a:solidFill>
                <a:srgbClr val="303246"/>
              </a:solidFill>
            </a:endParaRPr>
          </a:p>
          <a:p>
            <a:pPr>
              <a:buClr>
                <a:schemeClr val="bg1"/>
              </a:buClr>
              <a:buSzPct val="120000"/>
            </a:pPr>
            <a:r>
              <a:rPr lang="en-GB" altLang="en-US" sz="2400" dirty="0">
                <a:solidFill>
                  <a:srgbClr val="303246"/>
                </a:solidFill>
              </a:rPr>
              <a:t>MA: </a:t>
            </a:r>
            <a:r>
              <a:rPr lang="en-GB" altLang="en-US" dirty="0">
                <a:solidFill>
                  <a:srgbClr val="303246"/>
                </a:solidFill>
                <a:hlinkClick r:id="rId3"/>
              </a:rPr>
              <a:t>https://warwick.ac.uk/fac/soc/cte/professionaldevelopment/ma-new/</a:t>
            </a:r>
            <a:endParaRPr lang="en-GB" altLang="en-US" dirty="0">
              <a:solidFill>
                <a:srgbClr val="303246"/>
              </a:solidFill>
            </a:endParaRPr>
          </a:p>
          <a:p>
            <a:pPr>
              <a:buClr>
                <a:schemeClr val="bg1"/>
              </a:buClr>
              <a:buSzPct val="120000"/>
            </a:pPr>
            <a:endParaRPr lang="en-GB" altLang="en-US" sz="2400" dirty="0">
              <a:solidFill>
                <a:srgbClr val="303246"/>
              </a:solidFill>
            </a:endParaRPr>
          </a:p>
          <a:p>
            <a:pPr>
              <a:buClr>
                <a:schemeClr val="bg1"/>
              </a:buClr>
              <a:buSzPct val="120000"/>
            </a:pPr>
            <a:r>
              <a:rPr lang="en-GB" altLang="en-US" sz="2400" dirty="0">
                <a:solidFill>
                  <a:srgbClr val="303246"/>
                </a:solidFill>
              </a:rPr>
              <a:t>PGCert:</a:t>
            </a:r>
          </a:p>
          <a:p>
            <a:pPr>
              <a:buClr>
                <a:schemeClr val="bg1"/>
              </a:buClr>
              <a:buSzPct val="120000"/>
            </a:pPr>
            <a:r>
              <a:rPr lang="en-GB" altLang="en-US" dirty="0">
                <a:solidFill>
                  <a:srgbClr val="303246"/>
                </a:solidFill>
                <a:hlinkClick r:id="rId4"/>
              </a:rPr>
              <a:t>https://warwick.ac.uk/fac/soc/cte/professionaldevelopment/postgraduate-cert-professional-education/#course-tab-4</a:t>
            </a:r>
            <a:endParaRPr lang="en-GB" altLang="en-US" dirty="0">
              <a:solidFill>
                <a:srgbClr val="303246"/>
              </a:solidFill>
            </a:endParaRPr>
          </a:p>
          <a:p>
            <a:pPr>
              <a:buClr>
                <a:schemeClr val="bg1"/>
              </a:buClr>
              <a:buSzPct val="120000"/>
            </a:pPr>
            <a:endParaRPr lang="en-GB" altLang="en-US" dirty="0">
              <a:solidFill>
                <a:srgbClr val="303246"/>
              </a:solidFill>
            </a:endParaRPr>
          </a:p>
        </p:txBody>
      </p:sp>
      <p:sp>
        <p:nvSpPr>
          <p:cNvPr id="11" name="Rectangle 10">
            <a:extLst>
              <a:ext uri="{FF2B5EF4-FFF2-40B4-BE49-F238E27FC236}">
                <a16:creationId xmlns:a16="http://schemas.microsoft.com/office/drawing/2014/main" id="{EB8951F6-C6E4-6F46-BBDE-40D08E823A7C}"/>
              </a:ext>
            </a:extLst>
          </p:cNvPr>
          <p:cNvSpPr/>
          <p:nvPr/>
        </p:nvSpPr>
        <p:spPr>
          <a:xfrm>
            <a:off x="3039084" y="178255"/>
            <a:ext cx="5638801" cy="646331"/>
          </a:xfrm>
          <a:prstGeom prst="rect">
            <a:avLst/>
          </a:prstGeom>
          <a:ln>
            <a:noFill/>
          </a:ln>
        </p:spPr>
        <p:txBody>
          <a:bodyPr wrap="square">
            <a:spAutoFit/>
          </a:bodyPr>
          <a:lstStyle/>
          <a:p>
            <a:r>
              <a:rPr lang="en-GB" sz="3600" b="1" dirty="0">
                <a:solidFill>
                  <a:schemeClr val="bg1"/>
                </a:solidFill>
                <a:cs typeface="Calibri"/>
              </a:rPr>
              <a:t>How do I apply?</a:t>
            </a:r>
            <a:endParaRPr lang="en-GB" sz="3600" b="1" dirty="0">
              <a:solidFill>
                <a:srgbClr val="3F4259"/>
              </a:solidFill>
              <a:cs typeface="Calibri"/>
            </a:endParaRPr>
          </a:p>
        </p:txBody>
      </p:sp>
      <p:pic>
        <p:nvPicPr>
          <p:cNvPr id="3" name="Picture 2">
            <a:extLst>
              <a:ext uri="{FF2B5EF4-FFF2-40B4-BE49-F238E27FC236}">
                <a16:creationId xmlns:a16="http://schemas.microsoft.com/office/drawing/2014/main" id="{7E311378-D76E-774A-A42B-82F240EEEA9F}"/>
              </a:ext>
            </a:extLst>
          </p:cNvPr>
          <p:cNvPicPr>
            <a:picLocks noChangeAspect="1"/>
          </p:cNvPicPr>
          <p:nvPr/>
        </p:nvPicPr>
        <p:blipFill>
          <a:blip r:embed="rId5"/>
          <a:stretch>
            <a:fillRect/>
          </a:stretch>
        </p:blipFill>
        <p:spPr>
          <a:xfrm>
            <a:off x="0" y="1002841"/>
            <a:ext cx="2841812" cy="2841812"/>
          </a:xfrm>
          <a:prstGeom prst="rect">
            <a:avLst/>
          </a:prstGeom>
        </p:spPr>
      </p:pic>
    </p:spTree>
    <p:extLst>
      <p:ext uri="{BB962C8B-B14F-4D97-AF65-F5344CB8AC3E}">
        <p14:creationId xmlns:p14="http://schemas.microsoft.com/office/powerpoint/2010/main" val="229658883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0" y="0"/>
            <a:ext cx="9144000" cy="5143500"/>
          </a:xfrm>
          <a:prstGeom prst="rect">
            <a:avLst/>
          </a:prstGeom>
          <a:solidFill>
            <a:srgbClr val="7ECBB6">
              <a:alpha val="90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5" name="Content Placeholder 4">
            <a:extLst>
              <a:ext uri="{FF2B5EF4-FFF2-40B4-BE49-F238E27FC236}">
                <a16:creationId xmlns:a16="http://schemas.microsoft.com/office/drawing/2014/main" id="{996249ED-FACE-5745-AC4F-DEC9BB051BB5}"/>
              </a:ext>
            </a:extLst>
          </p:cNvPr>
          <p:cNvSpPr>
            <a:spLocks noGrp="1"/>
          </p:cNvSpPr>
          <p:nvPr>
            <p:ph idx="1"/>
          </p:nvPr>
        </p:nvSpPr>
        <p:spPr>
          <a:xfrm>
            <a:off x="0" y="2273118"/>
            <a:ext cx="9143999" cy="1739899"/>
          </a:xfrm>
        </p:spPr>
        <p:txBody>
          <a:bodyPr>
            <a:normAutofit fontScale="70000" lnSpcReduction="20000"/>
          </a:bodyPr>
          <a:lstStyle/>
          <a:p>
            <a:pPr marL="0" indent="0" algn="ctr">
              <a:lnSpc>
                <a:spcPct val="120000"/>
              </a:lnSpc>
              <a:buNone/>
            </a:pPr>
            <a:r>
              <a:rPr lang="en-GB" sz="2200" dirty="0">
                <a:solidFill>
                  <a:srgbClr val="3F4259"/>
                </a:solidFill>
              </a:rPr>
              <a:t>Something else you wanted to ask? If it’s personal and you </a:t>
            </a:r>
            <a:br>
              <a:rPr lang="en-GB" sz="2200" dirty="0">
                <a:solidFill>
                  <a:srgbClr val="3F4259"/>
                </a:solidFill>
              </a:rPr>
            </a:br>
            <a:r>
              <a:rPr lang="en-GB" sz="2200" dirty="0">
                <a:solidFill>
                  <a:srgbClr val="3F4259"/>
                </a:solidFill>
              </a:rPr>
              <a:t>would like to discuss it with us privately, please email us on</a:t>
            </a:r>
            <a:r>
              <a:rPr lang="en-GB" sz="2200" dirty="0"/>
              <a:t> </a:t>
            </a:r>
            <a:br>
              <a:rPr lang="en-GB" sz="2200" dirty="0"/>
            </a:br>
            <a:r>
              <a:rPr lang="en-GB" sz="2800" b="1" u="sng" dirty="0">
                <a:solidFill>
                  <a:schemeClr val="bg1"/>
                </a:solidFill>
              </a:rPr>
              <a:t>MA.CTE@warwick.ac.uk</a:t>
            </a:r>
            <a:r>
              <a:rPr lang="en-GB" sz="2800" b="1" dirty="0">
                <a:solidFill>
                  <a:schemeClr val="bg1"/>
                </a:solidFill>
              </a:rPr>
              <a:t> </a:t>
            </a:r>
          </a:p>
          <a:p>
            <a:pPr marL="0" indent="0" algn="ctr">
              <a:lnSpc>
                <a:spcPct val="120000"/>
              </a:lnSpc>
              <a:buNone/>
            </a:pPr>
            <a:r>
              <a:rPr lang="en-GB" sz="2800" b="1" dirty="0">
                <a:solidFill>
                  <a:schemeClr val="bg1"/>
                </a:solidFill>
              </a:rPr>
              <a:t>Or directly to </a:t>
            </a:r>
            <a:r>
              <a:rPr lang="en-GB" sz="2800" b="1" dirty="0" err="1">
                <a:solidFill>
                  <a:schemeClr val="bg1"/>
                </a:solidFill>
              </a:rPr>
              <a:t>Dr.</a:t>
            </a:r>
            <a:r>
              <a:rPr lang="en-GB" sz="2800" b="1" dirty="0">
                <a:solidFill>
                  <a:schemeClr val="bg1"/>
                </a:solidFill>
              </a:rPr>
              <a:t> Jen Rowan-Lancaster on:</a:t>
            </a:r>
          </a:p>
          <a:p>
            <a:pPr marL="0" indent="0" algn="ctr">
              <a:lnSpc>
                <a:spcPct val="120000"/>
              </a:lnSpc>
              <a:buNone/>
            </a:pPr>
            <a:r>
              <a:rPr lang="en-GB" sz="2800" b="1" dirty="0">
                <a:solidFill>
                  <a:schemeClr val="bg1"/>
                </a:solidFill>
                <a:hlinkClick r:id="rId2"/>
              </a:rPr>
              <a:t>J.Rowan-Lancaster@warwick.ac.uk</a:t>
            </a:r>
            <a:endParaRPr lang="en-GB" sz="2800" b="1" dirty="0">
              <a:solidFill>
                <a:schemeClr val="bg1"/>
              </a:solidFill>
            </a:endParaRPr>
          </a:p>
          <a:p>
            <a:pPr marL="0" indent="0" algn="ctr">
              <a:lnSpc>
                <a:spcPct val="120000"/>
              </a:lnSpc>
              <a:buNone/>
            </a:pPr>
            <a:endParaRPr lang="en-GB" sz="2800" b="1" dirty="0">
              <a:solidFill>
                <a:schemeClr val="bg1"/>
              </a:solidFill>
            </a:endParaRPr>
          </a:p>
          <a:p>
            <a:pPr marL="0" indent="0" algn="ctr">
              <a:lnSpc>
                <a:spcPct val="120000"/>
              </a:lnSpc>
              <a:buNone/>
            </a:pPr>
            <a:endParaRPr lang="en-GB" sz="2200" dirty="0">
              <a:solidFill>
                <a:srgbClr val="3F4259"/>
              </a:solidFill>
            </a:endParaRPr>
          </a:p>
        </p:txBody>
      </p:sp>
      <p:sp>
        <p:nvSpPr>
          <p:cNvPr id="7" name="TextBox 6">
            <a:extLst>
              <a:ext uri="{FF2B5EF4-FFF2-40B4-BE49-F238E27FC236}">
                <a16:creationId xmlns:a16="http://schemas.microsoft.com/office/drawing/2014/main" id="{229904F4-DB1E-B240-8E2D-136CF3C0A011}"/>
              </a:ext>
            </a:extLst>
          </p:cNvPr>
          <p:cNvSpPr txBox="1"/>
          <p:nvPr/>
        </p:nvSpPr>
        <p:spPr>
          <a:xfrm>
            <a:off x="0" y="495940"/>
            <a:ext cx="9143999" cy="877163"/>
          </a:xfrm>
          <a:prstGeom prst="rect">
            <a:avLst/>
          </a:prstGeom>
          <a:noFill/>
        </p:spPr>
        <p:txBody>
          <a:bodyPr wrap="square" rtlCol="0">
            <a:spAutoFit/>
          </a:bodyPr>
          <a:lstStyle/>
          <a:p>
            <a:pPr algn="ctr" fontAlgn="t">
              <a:lnSpc>
                <a:spcPct val="80000"/>
              </a:lnSpc>
            </a:pPr>
            <a:r>
              <a:rPr lang="en-GB" sz="6000" b="1" dirty="0">
                <a:solidFill>
                  <a:srgbClr val="3F4259"/>
                </a:solidFill>
              </a:rPr>
              <a:t>Thank you</a:t>
            </a:r>
          </a:p>
        </p:txBody>
      </p:sp>
      <p:sp>
        <p:nvSpPr>
          <p:cNvPr id="8" name="Content Placeholder 4">
            <a:extLst>
              <a:ext uri="{FF2B5EF4-FFF2-40B4-BE49-F238E27FC236}">
                <a16:creationId xmlns:a16="http://schemas.microsoft.com/office/drawing/2014/main" id="{996249ED-FACE-5745-AC4F-DEC9BB051BB5}"/>
              </a:ext>
            </a:extLst>
          </p:cNvPr>
          <p:cNvSpPr txBox="1">
            <a:spLocks/>
          </p:cNvSpPr>
          <p:nvPr/>
        </p:nvSpPr>
        <p:spPr>
          <a:xfrm>
            <a:off x="-1" y="1150662"/>
            <a:ext cx="9144000" cy="1597678"/>
          </a:xfrm>
          <a:prstGeom prst="rect">
            <a:avLst/>
          </a:prstGeom>
        </p:spPr>
        <p:txBody>
          <a:bodyPr vert="horz" lIns="91440" tIns="45720" rIns="91440" bIns="45720" rtlCol="0" anchor="t">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342900" lvl="1" indent="0" algn="ctr">
              <a:buFont typeface="Arial"/>
              <a:buNone/>
            </a:pPr>
            <a:r>
              <a:rPr lang="en-GB" sz="4800" b="1" dirty="0">
                <a:solidFill>
                  <a:srgbClr val="3F4259"/>
                </a:solidFill>
              </a:rPr>
              <a:t>for joining us today</a:t>
            </a:r>
          </a:p>
        </p:txBody>
      </p:sp>
    </p:spTree>
    <p:extLst>
      <p:ext uri="{BB962C8B-B14F-4D97-AF65-F5344CB8AC3E}">
        <p14:creationId xmlns:p14="http://schemas.microsoft.com/office/powerpoint/2010/main" val="121989739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7ECBB6"/>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776405"/>
            <a:ext cx="8229600" cy="3394472"/>
          </a:xfrm>
        </p:spPr>
        <p:txBody>
          <a:bodyPr>
            <a:normAutofit fontScale="92500" lnSpcReduction="10000"/>
          </a:bodyPr>
          <a:lstStyle/>
          <a:p>
            <a:r>
              <a:rPr lang="en-GB" i="1" dirty="0"/>
              <a:t>Jen’s session examines why educational research is an imperative aspect of your teaching career. As a Warwick teacher intellectual curiosity will always be part of your teacher make-up and this session will support you to explore what this means for you beyond the PGCE whether that’s completing your MA at CTE or through engagement with CPD opportunities in school.</a:t>
            </a:r>
            <a:endParaRPr lang="en-GB" dirty="0"/>
          </a:p>
          <a:p>
            <a:pPr marL="0" indent="0">
              <a:buNone/>
            </a:pPr>
            <a:endParaRPr lang="en-GB" dirty="0"/>
          </a:p>
          <a:p>
            <a:endParaRPr lang="en-GB" dirty="0"/>
          </a:p>
        </p:txBody>
      </p:sp>
    </p:spTree>
    <p:extLst>
      <p:ext uri="{BB962C8B-B14F-4D97-AF65-F5344CB8AC3E}">
        <p14:creationId xmlns:p14="http://schemas.microsoft.com/office/powerpoint/2010/main" val="139480745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F5AA14"/>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Why do we need CPD?</a:t>
            </a:r>
          </a:p>
        </p:txBody>
      </p:sp>
      <p:sp>
        <p:nvSpPr>
          <p:cNvPr id="3" name="Content Placeholder 2"/>
          <p:cNvSpPr>
            <a:spLocks noGrp="1"/>
          </p:cNvSpPr>
          <p:nvPr>
            <p:ph idx="1"/>
          </p:nvPr>
        </p:nvSpPr>
        <p:spPr/>
        <p:txBody>
          <a:bodyPr>
            <a:normAutofit fontScale="47500" lnSpcReduction="20000"/>
          </a:bodyPr>
          <a:lstStyle/>
          <a:p>
            <a:pPr fontAlgn="base"/>
            <a:r>
              <a:rPr lang="en-GB" b="1" dirty="0"/>
              <a:t>Improve Your Teaching Skills</a:t>
            </a:r>
            <a:endParaRPr lang="en-GB" dirty="0"/>
          </a:p>
          <a:p>
            <a:pPr fontAlgn="base"/>
            <a:r>
              <a:rPr lang="en-GB" b="1" dirty="0"/>
              <a:t>Focus on a Specialty</a:t>
            </a:r>
          </a:p>
          <a:p>
            <a:pPr fontAlgn="base"/>
            <a:r>
              <a:rPr lang="en-GB" b="1" dirty="0"/>
              <a:t>Develop Leadership Skills</a:t>
            </a:r>
          </a:p>
          <a:p>
            <a:pPr fontAlgn="base"/>
            <a:r>
              <a:rPr lang="en-GB" b="1" dirty="0"/>
              <a:t>Develop your knowledge and understanding</a:t>
            </a:r>
          </a:p>
          <a:p>
            <a:pPr fontAlgn="base"/>
            <a:r>
              <a:rPr lang="en-GB" b="1" dirty="0"/>
              <a:t>Develop your critical reasoning skills</a:t>
            </a:r>
          </a:p>
          <a:p>
            <a:pPr fontAlgn="base"/>
            <a:r>
              <a:rPr lang="en-GB" b="1" dirty="0"/>
              <a:t>Understand the workings of policies and government strategies</a:t>
            </a:r>
          </a:p>
          <a:p>
            <a:pPr fontAlgn="base"/>
            <a:r>
              <a:rPr lang="en-GB" b="1" dirty="0"/>
              <a:t>Increases your credibility </a:t>
            </a:r>
          </a:p>
          <a:p>
            <a:pPr fontAlgn="base"/>
            <a:r>
              <a:rPr lang="en-GB" b="1" dirty="0"/>
              <a:t>Makes you competitive </a:t>
            </a:r>
          </a:p>
          <a:p>
            <a:pPr fontAlgn="base"/>
            <a:r>
              <a:rPr lang="en-GB" b="1" dirty="0"/>
              <a:t>Increase your skill base</a:t>
            </a:r>
          </a:p>
          <a:p>
            <a:pPr fontAlgn="base"/>
            <a:r>
              <a:rPr lang="en-GB" b="1" dirty="0"/>
              <a:t>Defines your identity as a teacher and gives you time to focus on your positionality </a:t>
            </a:r>
          </a:p>
          <a:p>
            <a:pPr fontAlgn="base"/>
            <a:r>
              <a:rPr lang="en-GB" b="1" dirty="0"/>
              <a:t>Have an impact on your sector</a:t>
            </a:r>
          </a:p>
          <a:p>
            <a:pPr fontAlgn="base"/>
            <a:r>
              <a:rPr lang="en-GB" b="1" dirty="0"/>
              <a:t>Pave the way to an </a:t>
            </a:r>
            <a:r>
              <a:rPr lang="en-GB" b="1" dirty="0" err="1"/>
              <a:t>EdD</a:t>
            </a:r>
            <a:r>
              <a:rPr lang="en-GB" b="1" dirty="0"/>
              <a:t> or PhD</a:t>
            </a:r>
          </a:p>
          <a:p>
            <a:pPr fontAlgn="base"/>
            <a:r>
              <a:rPr lang="en-GB" b="1" dirty="0"/>
              <a:t>Open you up to wider opportunities in the Education Field</a:t>
            </a:r>
          </a:p>
          <a:p>
            <a:endParaRPr lang="en-GB" dirty="0"/>
          </a:p>
        </p:txBody>
      </p:sp>
    </p:spTree>
    <p:extLst>
      <p:ext uri="{BB962C8B-B14F-4D97-AF65-F5344CB8AC3E}">
        <p14:creationId xmlns:p14="http://schemas.microsoft.com/office/powerpoint/2010/main" val="17562053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4671786" y="0"/>
            <a:ext cx="4472214" cy="5152572"/>
          </a:xfrm>
          <a:prstGeom prst="rect">
            <a:avLst/>
          </a:prstGeom>
          <a:solidFill>
            <a:srgbClr val="7ECBB6">
              <a:alpha val="90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1" name="Rectangle 10">
            <a:extLst>
              <a:ext uri="{FF2B5EF4-FFF2-40B4-BE49-F238E27FC236}">
                <a16:creationId xmlns:a16="http://schemas.microsoft.com/office/drawing/2014/main" id="{EB8951F6-C6E4-6F46-BBDE-40D08E823A7C}"/>
              </a:ext>
            </a:extLst>
          </p:cNvPr>
          <p:cNvSpPr/>
          <p:nvPr/>
        </p:nvSpPr>
        <p:spPr>
          <a:xfrm>
            <a:off x="5181600" y="292744"/>
            <a:ext cx="3848100" cy="2693045"/>
          </a:xfrm>
          <a:prstGeom prst="rect">
            <a:avLst/>
          </a:prstGeom>
          <a:ln>
            <a:noFill/>
          </a:ln>
        </p:spPr>
        <p:txBody>
          <a:bodyPr wrap="square">
            <a:spAutoFit/>
          </a:bodyPr>
          <a:lstStyle/>
          <a:p>
            <a:r>
              <a:rPr lang="en-GB" sz="3000" b="1" dirty="0">
                <a:solidFill>
                  <a:schemeClr val="bg1"/>
                </a:solidFill>
                <a:cs typeface="Calibri"/>
              </a:rPr>
              <a:t>What does the MA involve?</a:t>
            </a:r>
          </a:p>
          <a:p>
            <a:endParaRPr lang="en-GB" sz="1600" b="1" dirty="0">
              <a:solidFill>
                <a:srgbClr val="3F4259"/>
              </a:solidFill>
              <a:cs typeface="Calibri"/>
            </a:endParaRPr>
          </a:p>
          <a:p>
            <a:pPr>
              <a:spcBef>
                <a:spcPts val="600"/>
              </a:spcBef>
              <a:spcAft>
                <a:spcPts val="600"/>
              </a:spcAft>
            </a:pPr>
            <a:r>
              <a:rPr lang="en-GB" sz="2200" dirty="0">
                <a:solidFill>
                  <a:srgbClr val="303246"/>
                </a:solidFill>
                <a:latin typeface="+mj-lt"/>
              </a:rPr>
              <a:t>Course begins in </a:t>
            </a:r>
            <a:r>
              <a:rPr lang="en-GB" sz="2200" b="1" dirty="0">
                <a:solidFill>
                  <a:srgbClr val="303246"/>
                </a:solidFill>
                <a:latin typeface="+mj-lt"/>
              </a:rPr>
              <a:t>January - Year 1 </a:t>
            </a:r>
            <a:r>
              <a:rPr lang="en-GB" sz="2200" dirty="0">
                <a:solidFill>
                  <a:srgbClr val="303246"/>
                </a:solidFill>
                <a:latin typeface="+mj-lt"/>
              </a:rPr>
              <a:t>(next cohort begins Jan 2026)</a:t>
            </a:r>
            <a:br>
              <a:rPr lang="en-GB" sz="2200" dirty="0">
                <a:solidFill>
                  <a:srgbClr val="303246"/>
                </a:solidFill>
                <a:latin typeface="+mj-lt"/>
              </a:rPr>
            </a:br>
            <a:r>
              <a:rPr lang="en-GB" sz="2200" dirty="0">
                <a:solidFill>
                  <a:srgbClr val="303246"/>
                </a:solidFill>
                <a:latin typeface="+mj-lt"/>
              </a:rPr>
              <a:t>and runs through to the end of </a:t>
            </a:r>
            <a:br>
              <a:rPr lang="en-GB" sz="2200" dirty="0">
                <a:solidFill>
                  <a:srgbClr val="303246"/>
                </a:solidFill>
                <a:latin typeface="+mj-lt"/>
              </a:rPr>
            </a:br>
            <a:r>
              <a:rPr lang="en-GB" sz="2200" b="1" dirty="0">
                <a:solidFill>
                  <a:srgbClr val="303246"/>
                </a:solidFill>
                <a:latin typeface="+mj-lt"/>
              </a:rPr>
              <a:t>August - Year 2.</a:t>
            </a:r>
          </a:p>
        </p:txBody>
      </p:sp>
      <p:pic>
        <p:nvPicPr>
          <p:cNvPr id="4" name="Picture 3"/>
          <p:cNvPicPr>
            <a:picLocks noChangeAspect="1"/>
          </p:cNvPicPr>
          <p:nvPr/>
        </p:nvPicPr>
        <p:blipFill rotWithShape="1">
          <a:blip r:embed="rId2">
            <a:extLst>
              <a:ext uri="{28A0092B-C50C-407E-A947-70E740481C1C}">
                <a14:useLocalDpi xmlns:a14="http://schemas.microsoft.com/office/drawing/2010/main" val="0"/>
              </a:ext>
            </a:extLst>
          </a:blip>
          <a:srcRect l="10207" r="26034"/>
          <a:stretch/>
        </p:blipFill>
        <p:spPr>
          <a:xfrm>
            <a:off x="0" y="0"/>
            <a:ext cx="4919134" cy="5143500"/>
          </a:xfrm>
          <a:prstGeom prst="rect">
            <a:avLst/>
          </a:prstGeom>
        </p:spPr>
      </p:pic>
    </p:spTree>
    <p:extLst>
      <p:ext uri="{BB962C8B-B14F-4D97-AF65-F5344CB8AC3E}">
        <p14:creationId xmlns:p14="http://schemas.microsoft.com/office/powerpoint/2010/main" val="270512421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4671786" y="0"/>
            <a:ext cx="4472214" cy="5152572"/>
          </a:xfrm>
          <a:prstGeom prst="rect">
            <a:avLst/>
          </a:prstGeom>
          <a:solidFill>
            <a:srgbClr val="7ECBB6">
              <a:alpha val="90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0" name="Rectangle 9">
            <a:extLst>
              <a:ext uri="{FF2B5EF4-FFF2-40B4-BE49-F238E27FC236}">
                <a16:creationId xmlns:a16="http://schemas.microsoft.com/office/drawing/2014/main" id="{334ED35A-7C54-8943-8208-BCB76E284131}"/>
              </a:ext>
            </a:extLst>
          </p:cNvPr>
          <p:cNvSpPr/>
          <p:nvPr/>
        </p:nvSpPr>
        <p:spPr>
          <a:xfrm>
            <a:off x="5028903" y="924052"/>
            <a:ext cx="3922216" cy="4093428"/>
          </a:xfrm>
          <a:prstGeom prst="rect">
            <a:avLst/>
          </a:prstGeom>
        </p:spPr>
        <p:txBody>
          <a:bodyPr wrap="square">
            <a:spAutoFit/>
          </a:bodyPr>
          <a:lstStyle/>
          <a:p>
            <a:pPr>
              <a:buClr>
                <a:schemeClr val="tx1"/>
              </a:buClr>
            </a:pPr>
            <a:r>
              <a:rPr lang="en-GB" altLang="en-US" sz="2000" dirty="0">
                <a:solidFill>
                  <a:srgbClr val="3F4259"/>
                </a:solidFill>
              </a:rPr>
              <a:t>• </a:t>
            </a:r>
            <a:r>
              <a:rPr lang="en-GB" altLang="en-US" sz="2000" dirty="0">
                <a:solidFill>
                  <a:schemeClr val="bg1"/>
                </a:solidFill>
              </a:rPr>
              <a:t>Attend </a:t>
            </a:r>
            <a:r>
              <a:rPr lang="en-GB" altLang="en-US" sz="2000" b="1" dirty="0">
                <a:solidFill>
                  <a:schemeClr val="bg1"/>
                </a:solidFill>
              </a:rPr>
              <a:t>introduction to research sessions </a:t>
            </a:r>
            <a:r>
              <a:rPr lang="en-GB" altLang="en-US" sz="2000" dirty="0">
                <a:solidFill>
                  <a:schemeClr val="bg1"/>
                </a:solidFill>
              </a:rPr>
              <a:t>over two Saturdays in January and March(in person or online). </a:t>
            </a:r>
            <a:br>
              <a:rPr lang="en-GB" altLang="en-US" sz="2000" dirty="0">
                <a:solidFill>
                  <a:schemeClr val="bg1"/>
                </a:solidFill>
              </a:rPr>
            </a:br>
            <a:endParaRPr lang="en-GB" altLang="en-US" sz="2000" dirty="0">
              <a:solidFill>
                <a:schemeClr val="bg1"/>
              </a:solidFill>
            </a:endParaRPr>
          </a:p>
          <a:p>
            <a:pPr>
              <a:buClr>
                <a:schemeClr val="tx1"/>
              </a:buClr>
            </a:pPr>
            <a:r>
              <a:rPr lang="en-GB" altLang="en-US" sz="2000" dirty="0">
                <a:solidFill>
                  <a:srgbClr val="3F4259"/>
                </a:solidFill>
              </a:rPr>
              <a:t>• </a:t>
            </a:r>
            <a:r>
              <a:rPr lang="en-GB" altLang="en-US" sz="2000" b="1" dirty="0">
                <a:solidFill>
                  <a:schemeClr val="bg1"/>
                </a:solidFill>
              </a:rPr>
              <a:t>Design your own research study, </a:t>
            </a:r>
            <a:r>
              <a:rPr lang="en-GB" altLang="en-US" sz="2000" dirty="0">
                <a:solidFill>
                  <a:schemeClr val="bg1"/>
                </a:solidFill>
              </a:rPr>
              <a:t>and write a research proposal (submission in May).</a:t>
            </a:r>
            <a:br>
              <a:rPr lang="en-GB" altLang="en-US" sz="2000" dirty="0">
                <a:solidFill>
                  <a:schemeClr val="bg1"/>
                </a:solidFill>
              </a:rPr>
            </a:br>
            <a:endParaRPr lang="en-GB" altLang="en-US" sz="2000" dirty="0">
              <a:solidFill>
                <a:schemeClr val="bg1"/>
              </a:solidFill>
            </a:endParaRPr>
          </a:p>
          <a:p>
            <a:pPr>
              <a:buClr>
                <a:schemeClr val="tx1"/>
              </a:buClr>
            </a:pPr>
            <a:r>
              <a:rPr lang="en-GB" altLang="en-US" sz="2000" dirty="0">
                <a:solidFill>
                  <a:srgbClr val="3F4259"/>
                </a:solidFill>
              </a:rPr>
              <a:t>• </a:t>
            </a:r>
            <a:r>
              <a:rPr lang="en-GB" altLang="en-US" sz="2000" dirty="0">
                <a:solidFill>
                  <a:schemeClr val="bg1"/>
                </a:solidFill>
              </a:rPr>
              <a:t>Attend the </a:t>
            </a:r>
            <a:r>
              <a:rPr lang="en-GB" altLang="en-US" sz="2000" b="1" dirty="0">
                <a:solidFill>
                  <a:schemeClr val="bg1"/>
                </a:solidFill>
              </a:rPr>
              <a:t>introduction to ethical practice </a:t>
            </a:r>
            <a:r>
              <a:rPr lang="en-GB" altLang="en-US" sz="2000" dirty="0">
                <a:solidFill>
                  <a:schemeClr val="bg1"/>
                </a:solidFill>
              </a:rPr>
              <a:t>Saturday in May (in person or online) and submit your ethics application (submission in July).</a:t>
            </a:r>
          </a:p>
        </p:txBody>
      </p:sp>
      <p:sp>
        <p:nvSpPr>
          <p:cNvPr id="11" name="Rectangle 10">
            <a:extLst>
              <a:ext uri="{FF2B5EF4-FFF2-40B4-BE49-F238E27FC236}">
                <a16:creationId xmlns:a16="http://schemas.microsoft.com/office/drawing/2014/main" id="{EB8951F6-C6E4-6F46-BBDE-40D08E823A7C}"/>
              </a:ext>
            </a:extLst>
          </p:cNvPr>
          <p:cNvSpPr/>
          <p:nvPr/>
        </p:nvSpPr>
        <p:spPr>
          <a:xfrm>
            <a:off x="5019837" y="292744"/>
            <a:ext cx="4009863" cy="553998"/>
          </a:xfrm>
          <a:prstGeom prst="rect">
            <a:avLst/>
          </a:prstGeom>
          <a:ln>
            <a:noFill/>
          </a:ln>
        </p:spPr>
        <p:txBody>
          <a:bodyPr wrap="square">
            <a:spAutoFit/>
          </a:bodyPr>
          <a:lstStyle/>
          <a:p>
            <a:r>
              <a:rPr lang="en-GB" sz="3000" b="1" dirty="0">
                <a:solidFill>
                  <a:srgbClr val="303246"/>
                </a:solidFill>
                <a:cs typeface="Calibri"/>
              </a:rPr>
              <a:t>Year 1: Jan - Aug</a:t>
            </a:r>
          </a:p>
        </p:txBody>
      </p:sp>
      <p:pic>
        <p:nvPicPr>
          <p:cNvPr id="9" name="Picture 8"/>
          <p:cNvPicPr>
            <a:picLocks noChangeAspect="1"/>
          </p:cNvPicPr>
          <p:nvPr/>
        </p:nvPicPr>
        <p:blipFill rotWithShape="1">
          <a:blip r:embed="rId2">
            <a:extLst>
              <a:ext uri="{28A0092B-C50C-407E-A947-70E740481C1C}">
                <a14:useLocalDpi xmlns:a14="http://schemas.microsoft.com/office/drawing/2010/main" val="0"/>
              </a:ext>
            </a:extLst>
          </a:blip>
          <a:srcRect l="6584" r="32840"/>
          <a:stretch/>
        </p:blipFill>
        <p:spPr>
          <a:xfrm>
            <a:off x="0" y="0"/>
            <a:ext cx="4673600" cy="5152572"/>
          </a:xfrm>
          <a:prstGeom prst="rect">
            <a:avLst/>
          </a:prstGeom>
        </p:spPr>
      </p:pic>
    </p:spTree>
    <p:extLst>
      <p:ext uri="{BB962C8B-B14F-4D97-AF65-F5344CB8AC3E}">
        <p14:creationId xmlns:p14="http://schemas.microsoft.com/office/powerpoint/2010/main" val="266851025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4671786" y="0"/>
            <a:ext cx="4472214" cy="5152572"/>
          </a:xfrm>
          <a:prstGeom prst="rect">
            <a:avLst/>
          </a:prstGeom>
          <a:solidFill>
            <a:srgbClr val="7ECBB6">
              <a:alpha val="90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0" name="Rectangle 9">
            <a:extLst>
              <a:ext uri="{FF2B5EF4-FFF2-40B4-BE49-F238E27FC236}">
                <a16:creationId xmlns:a16="http://schemas.microsoft.com/office/drawing/2014/main" id="{334ED35A-7C54-8943-8208-BCB76E284131}"/>
              </a:ext>
            </a:extLst>
          </p:cNvPr>
          <p:cNvSpPr/>
          <p:nvPr/>
        </p:nvSpPr>
        <p:spPr>
          <a:xfrm>
            <a:off x="5028903" y="924052"/>
            <a:ext cx="3922216" cy="3785652"/>
          </a:xfrm>
          <a:prstGeom prst="rect">
            <a:avLst/>
          </a:prstGeom>
        </p:spPr>
        <p:txBody>
          <a:bodyPr wrap="square">
            <a:spAutoFit/>
          </a:bodyPr>
          <a:lstStyle/>
          <a:p>
            <a:pPr>
              <a:buClr>
                <a:schemeClr val="tx1"/>
              </a:buClr>
            </a:pPr>
            <a:r>
              <a:rPr lang="en-GB" altLang="en-US" sz="2000" dirty="0">
                <a:solidFill>
                  <a:srgbClr val="3F4259"/>
                </a:solidFill>
              </a:rPr>
              <a:t>• </a:t>
            </a:r>
            <a:r>
              <a:rPr lang="en-GB" altLang="en-US" sz="2000" dirty="0">
                <a:solidFill>
                  <a:schemeClr val="bg1"/>
                </a:solidFill>
              </a:rPr>
              <a:t>Complete your research at an appropriate time in the academic year </a:t>
            </a:r>
            <a:r>
              <a:rPr lang="en-GB" altLang="en-US" sz="2000" b="1" dirty="0">
                <a:solidFill>
                  <a:schemeClr val="bg1"/>
                </a:solidFill>
              </a:rPr>
              <a:t>according to your focu</a:t>
            </a:r>
            <a:r>
              <a:rPr lang="en-GB" altLang="en-US" sz="2000" dirty="0">
                <a:solidFill>
                  <a:schemeClr val="bg1"/>
                </a:solidFill>
              </a:rPr>
              <a:t>s.</a:t>
            </a:r>
          </a:p>
          <a:p>
            <a:pPr>
              <a:buClr>
                <a:schemeClr val="tx1"/>
              </a:buClr>
            </a:pPr>
            <a:endParaRPr lang="en-GB" altLang="en-US" sz="2000" dirty="0">
              <a:solidFill>
                <a:schemeClr val="bg1"/>
              </a:solidFill>
            </a:endParaRPr>
          </a:p>
          <a:p>
            <a:pPr>
              <a:buClr>
                <a:schemeClr val="tx1"/>
              </a:buClr>
            </a:pPr>
            <a:r>
              <a:rPr lang="en-GB" altLang="en-US" sz="2000" dirty="0">
                <a:solidFill>
                  <a:srgbClr val="3F4259"/>
                </a:solidFill>
              </a:rPr>
              <a:t>• </a:t>
            </a:r>
            <a:r>
              <a:rPr lang="en-GB" altLang="en-US" sz="2000" dirty="0">
                <a:solidFill>
                  <a:schemeClr val="bg1"/>
                </a:solidFill>
              </a:rPr>
              <a:t>Attend</a:t>
            </a:r>
            <a:r>
              <a:rPr lang="en-GB" altLang="en-US" sz="2000" b="1" dirty="0">
                <a:solidFill>
                  <a:schemeClr val="bg1"/>
                </a:solidFill>
              </a:rPr>
              <a:t> three supporting research </a:t>
            </a:r>
            <a:r>
              <a:rPr lang="en-GB" altLang="en-US" sz="2000" dirty="0">
                <a:solidFill>
                  <a:schemeClr val="bg1"/>
                </a:solidFill>
              </a:rPr>
              <a:t>Saturdays in October, January and May (in person or online).</a:t>
            </a:r>
          </a:p>
          <a:p>
            <a:pPr>
              <a:buClr>
                <a:schemeClr val="tx1"/>
              </a:buClr>
            </a:pPr>
            <a:endParaRPr lang="en-GB" altLang="en-US" sz="2000" dirty="0">
              <a:solidFill>
                <a:schemeClr val="bg1"/>
              </a:solidFill>
            </a:endParaRPr>
          </a:p>
          <a:p>
            <a:pPr>
              <a:buClr>
                <a:schemeClr val="tx1"/>
              </a:buClr>
            </a:pPr>
            <a:r>
              <a:rPr lang="en-GB" altLang="en-US" sz="2000" dirty="0">
                <a:solidFill>
                  <a:srgbClr val="3F4259"/>
                </a:solidFill>
              </a:rPr>
              <a:t>• </a:t>
            </a:r>
            <a:r>
              <a:rPr lang="en-GB" altLang="en-US" sz="2000" dirty="0">
                <a:solidFill>
                  <a:schemeClr val="bg1"/>
                </a:solidFill>
              </a:rPr>
              <a:t>Write up your findings in a </a:t>
            </a:r>
            <a:r>
              <a:rPr lang="en-GB" altLang="en-US" sz="2000" b="1" dirty="0">
                <a:solidFill>
                  <a:schemeClr val="bg1"/>
                </a:solidFill>
              </a:rPr>
              <a:t>20,000 word thesis </a:t>
            </a:r>
            <a:r>
              <a:rPr lang="en-GB" altLang="en-US" sz="2000" dirty="0">
                <a:solidFill>
                  <a:schemeClr val="bg1"/>
                </a:solidFill>
              </a:rPr>
              <a:t>(you can write this in chunks throughout the year) to submit at the end of August).</a:t>
            </a:r>
          </a:p>
        </p:txBody>
      </p:sp>
      <p:sp>
        <p:nvSpPr>
          <p:cNvPr id="11" name="Rectangle 10">
            <a:extLst>
              <a:ext uri="{FF2B5EF4-FFF2-40B4-BE49-F238E27FC236}">
                <a16:creationId xmlns:a16="http://schemas.microsoft.com/office/drawing/2014/main" id="{EB8951F6-C6E4-6F46-BBDE-40D08E823A7C}"/>
              </a:ext>
            </a:extLst>
          </p:cNvPr>
          <p:cNvSpPr/>
          <p:nvPr/>
        </p:nvSpPr>
        <p:spPr>
          <a:xfrm>
            <a:off x="5019837" y="292744"/>
            <a:ext cx="4009863" cy="553998"/>
          </a:xfrm>
          <a:prstGeom prst="rect">
            <a:avLst/>
          </a:prstGeom>
          <a:ln>
            <a:noFill/>
          </a:ln>
        </p:spPr>
        <p:txBody>
          <a:bodyPr wrap="square">
            <a:spAutoFit/>
          </a:bodyPr>
          <a:lstStyle/>
          <a:p>
            <a:r>
              <a:rPr lang="en-GB" sz="3000" b="1" dirty="0">
                <a:solidFill>
                  <a:srgbClr val="303246"/>
                </a:solidFill>
                <a:cs typeface="Calibri"/>
              </a:rPr>
              <a:t>Year 2: Sep - Aug</a:t>
            </a:r>
          </a:p>
        </p:txBody>
      </p:sp>
      <p:pic>
        <p:nvPicPr>
          <p:cNvPr id="2" name="Picture 1"/>
          <p:cNvPicPr>
            <a:picLocks noChangeAspect="1"/>
          </p:cNvPicPr>
          <p:nvPr/>
        </p:nvPicPr>
        <p:blipFill rotWithShape="1">
          <a:blip r:embed="rId2">
            <a:extLst>
              <a:ext uri="{28A0092B-C50C-407E-A947-70E740481C1C}">
                <a14:useLocalDpi xmlns:a14="http://schemas.microsoft.com/office/drawing/2010/main" val="0"/>
              </a:ext>
            </a:extLst>
          </a:blip>
          <a:srcRect l="28557" r="8804"/>
          <a:stretch/>
        </p:blipFill>
        <p:spPr>
          <a:xfrm>
            <a:off x="-5696" y="0"/>
            <a:ext cx="4832652" cy="5143500"/>
          </a:xfrm>
          <a:prstGeom prst="rect">
            <a:avLst/>
          </a:prstGeom>
        </p:spPr>
      </p:pic>
    </p:spTree>
    <p:extLst>
      <p:ext uri="{BB962C8B-B14F-4D97-AF65-F5344CB8AC3E}">
        <p14:creationId xmlns:p14="http://schemas.microsoft.com/office/powerpoint/2010/main" val="67343072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95D7A47C-2DA7-5D48-9F82-2E2918763ED3}"/>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554732" y="-28281"/>
            <a:ext cx="7975008" cy="5315374"/>
          </a:xfrm>
          <a:prstGeom prst="rect">
            <a:avLst/>
          </a:prstGeom>
        </p:spPr>
      </p:pic>
      <p:sp>
        <p:nvSpPr>
          <p:cNvPr id="5" name="Rectangle 4"/>
          <p:cNvSpPr/>
          <p:nvPr/>
        </p:nvSpPr>
        <p:spPr>
          <a:xfrm>
            <a:off x="-133891" y="-163294"/>
            <a:ext cx="3169620" cy="5567680"/>
          </a:xfrm>
          <a:prstGeom prst="rect">
            <a:avLst/>
          </a:prstGeom>
          <a:solidFill>
            <a:srgbClr val="7ECBB6"/>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7" name="Rectangle 6">
            <a:extLst>
              <a:ext uri="{FF2B5EF4-FFF2-40B4-BE49-F238E27FC236}">
                <a16:creationId xmlns:a16="http://schemas.microsoft.com/office/drawing/2014/main" id="{3BCD6FC2-C121-8843-895C-3FF3DD45990A}"/>
              </a:ext>
            </a:extLst>
          </p:cNvPr>
          <p:cNvSpPr/>
          <p:nvPr/>
        </p:nvSpPr>
        <p:spPr>
          <a:xfrm>
            <a:off x="390791" y="384339"/>
            <a:ext cx="3277980" cy="840230"/>
          </a:xfrm>
          <a:prstGeom prst="rect">
            <a:avLst/>
          </a:prstGeom>
        </p:spPr>
        <p:txBody>
          <a:bodyPr wrap="square">
            <a:spAutoFit/>
          </a:bodyPr>
          <a:lstStyle/>
          <a:p>
            <a:pPr>
              <a:lnSpc>
                <a:spcPct val="80000"/>
              </a:lnSpc>
            </a:pPr>
            <a:r>
              <a:rPr lang="en-GB" sz="3000" b="1" dirty="0">
                <a:solidFill>
                  <a:srgbClr val="303246"/>
                </a:solidFill>
                <a:cs typeface="Calibri"/>
              </a:rPr>
              <a:t>How much </a:t>
            </a:r>
            <a:br>
              <a:rPr lang="en-GB" sz="3000" b="1" dirty="0">
                <a:solidFill>
                  <a:srgbClr val="303246"/>
                </a:solidFill>
                <a:cs typeface="Calibri"/>
              </a:rPr>
            </a:br>
            <a:r>
              <a:rPr lang="en-GB" sz="3000" b="1" dirty="0">
                <a:solidFill>
                  <a:srgbClr val="303246"/>
                </a:solidFill>
                <a:cs typeface="Calibri"/>
              </a:rPr>
              <a:t>does it cost?</a:t>
            </a:r>
          </a:p>
        </p:txBody>
      </p:sp>
      <p:sp>
        <p:nvSpPr>
          <p:cNvPr id="8" name="TextBox 7">
            <a:extLst>
              <a:ext uri="{FF2B5EF4-FFF2-40B4-BE49-F238E27FC236}">
                <a16:creationId xmlns:a16="http://schemas.microsoft.com/office/drawing/2014/main" id="{A66319DD-E41F-ED4D-A172-8893D963B510}"/>
              </a:ext>
            </a:extLst>
          </p:cNvPr>
          <p:cNvSpPr txBox="1"/>
          <p:nvPr/>
        </p:nvSpPr>
        <p:spPr>
          <a:xfrm>
            <a:off x="469006" y="1356007"/>
            <a:ext cx="2651566" cy="307777"/>
          </a:xfrm>
          <a:prstGeom prst="rect">
            <a:avLst/>
          </a:prstGeom>
          <a:noFill/>
        </p:spPr>
        <p:txBody>
          <a:bodyPr wrap="square" rtlCol="0">
            <a:spAutoFit/>
          </a:bodyPr>
          <a:lstStyle/>
          <a:p>
            <a:endParaRPr lang="en-GB" sz="1400" dirty="0">
              <a:solidFill>
                <a:srgbClr val="3F4259"/>
              </a:solidFill>
            </a:endParaRPr>
          </a:p>
        </p:txBody>
      </p:sp>
      <p:sp>
        <p:nvSpPr>
          <p:cNvPr id="10" name="Rectangle 9">
            <a:extLst>
              <a:ext uri="{FF2B5EF4-FFF2-40B4-BE49-F238E27FC236}">
                <a16:creationId xmlns:a16="http://schemas.microsoft.com/office/drawing/2014/main" id="{86A350E4-E7E7-9A42-8E6D-7A5883FDB88F}"/>
              </a:ext>
            </a:extLst>
          </p:cNvPr>
          <p:cNvSpPr/>
          <p:nvPr/>
        </p:nvSpPr>
        <p:spPr>
          <a:xfrm>
            <a:off x="120886" y="1189963"/>
            <a:ext cx="2626276" cy="3908762"/>
          </a:xfrm>
          <a:prstGeom prst="rect">
            <a:avLst/>
          </a:prstGeom>
        </p:spPr>
        <p:txBody>
          <a:bodyPr wrap="square">
            <a:spAutoFit/>
          </a:bodyPr>
          <a:lstStyle/>
          <a:p>
            <a:pPr>
              <a:buClr>
                <a:srgbClr val="F5AA14"/>
              </a:buClr>
              <a:buSzPct val="120000"/>
            </a:pPr>
            <a:r>
              <a:rPr lang="en-GB" sz="2000" b="1" dirty="0">
                <a:solidFill>
                  <a:schemeClr val="bg1"/>
                </a:solidFill>
              </a:rPr>
              <a:t>How much?</a:t>
            </a:r>
            <a:endParaRPr lang="en-GB" sz="2000" dirty="0">
              <a:solidFill>
                <a:schemeClr val="bg1"/>
              </a:solidFill>
            </a:endParaRPr>
          </a:p>
          <a:p>
            <a:pPr marL="342900" indent="-342900">
              <a:buClr>
                <a:srgbClr val="F5AA14"/>
              </a:buClr>
              <a:buSzPct val="120000"/>
              <a:buFont typeface="Arial" panose="020B0604020202020204" pitchFamily="34" charset="0"/>
              <a:buChar char="•"/>
            </a:pPr>
            <a:r>
              <a:rPr lang="en-GB" sz="1600" dirty="0">
                <a:solidFill>
                  <a:schemeClr val="bg1"/>
                </a:solidFill>
              </a:rPr>
              <a:t>The fee for the 90 credits over two years is </a:t>
            </a:r>
            <a:r>
              <a:rPr lang="en-GB" sz="1600" b="1" dirty="0">
                <a:solidFill>
                  <a:schemeClr val="bg1"/>
                </a:solidFill>
              </a:rPr>
              <a:t>£6200.00 (this is </a:t>
            </a:r>
            <a:r>
              <a:rPr lang="en-GB" sz="1600" b="1" dirty="0" err="1">
                <a:solidFill>
                  <a:schemeClr val="bg1"/>
                </a:solidFill>
              </a:rPr>
              <a:t>approx</a:t>
            </a:r>
            <a:r>
              <a:rPr lang="en-GB" sz="1600" b="1" dirty="0">
                <a:solidFill>
                  <a:schemeClr val="bg1"/>
                </a:solidFill>
              </a:rPr>
              <a:t>, final cost has not been finalised for 2026)</a:t>
            </a:r>
            <a:r>
              <a:rPr lang="en-GB" sz="1600" dirty="0">
                <a:solidFill>
                  <a:schemeClr val="bg1"/>
                </a:solidFill>
              </a:rPr>
              <a:t>. The payments are broken down and paid per module, spread over the two years.</a:t>
            </a:r>
          </a:p>
          <a:p>
            <a:pPr>
              <a:buClr>
                <a:srgbClr val="F5AA14"/>
              </a:buClr>
              <a:buSzPct val="120000"/>
            </a:pPr>
            <a:br>
              <a:rPr lang="en-GB" sz="1600" dirty="0">
                <a:solidFill>
                  <a:schemeClr val="bg1"/>
                </a:solidFill>
              </a:rPr>
            </a:br>
            <a:r>
              <a:rPr lang="en-GB" sz="2000" b="1" dirty="0">
                <a:solidFill>
                  <a:schemeClr val="bg1"/>
                </a:solidFill>
              </a:rPr>
              <a:t>How long?</a:t>
            </a:r>
          </a:p>
          <a:p>
            <a:pPr marL="342900" indent="-342900">
              <a:buClr>
                <a:srgbClr val="F5AA14"/>
              </a:buClr>
              <a:buSzPct val="120000"/>
              <a:buFont typeface="Arial" panose="020B0604020202020204" pitchFamily="34" charset="0"/>
              <a:buChar char="•"/>
            </a:pPr>
            <a:r>
              <a:rPr lang="en-GB" sz="1600" dirty="0">
                <a:solidFill>
                  <a:schemeClr val="bg1"/>
                </a:solidFill>
              </a:rPr>
              <a:t>20 months:</a:t>
            </a:r>
          </a:p>
          <a:p>
            <a:pPr>
              <a:buClr>
                <a:srgbClr val="F5AA14"/>
              </a:buClr>
              <a:buSzPct val="120000"/>
            </a:pPr>
            <a:r>
              <a:rPr lang="en-GB" sz="1600" dirty="0">
                <a:solidFill>
                  <a:schemeClr val="bg1"/>
                </a:solidFill>
              </a:rPr>
              <a:t>from Jan Year 1 – August </a:t>
            </a:r>
            <a:br>
              <a:rPr lang="en-GB" sz="1600" dirty="0">
                <a:solidFill>
                  <a:schemeClr val="bg1"/>
                </a:solidFill>
              </a:rPr>
            </a:br>
            <a:r>
              <a:rPr lang="en-GB" sz="1600" dirty="0">
                <a:solidFill>
                  <a:schemeClr val="bg1"/>
                </a:solidFill>
              </a:rPr>
              <a:t>Year 2</a:t>
            </a:r>
          </a:p>
        </p:txBody>
      </p:sp>
      <p:sp>
        <p:nvSpPr>
          <p:cNvPr id="12" name="Rectangle 11">
            <a:extLst>
              <a:ext uri="{FF2B5EF4-FFF2-40B4-BE49-F238E27FC236}">
                <a16:creationId xmlns:a16="http://schemas.microsoft.com/office/drawing/2014/main" id="{FDD59A72-4F68-1D4E-AA00-437247779564}"/>
              </a:ext>
            </a:extLst>
          </p:cNvPr>
          <p:cNvSpPr/>
          <p:nvPr/>
        </p:nvSpPr>
        <p:spPr>
          <a:xfrm>
            <a:off x="2630078" y="3421930"/>
            <a:ext cx="3996965" cy="1545997"/>
          </a:xfrm>
          <a:prstGeom prst="rect">
            <a:avLst/>
          </a:prstGeom>
          <a:solidFill>
            <a:srgbClr val="3F4259">
              <a:alpha val="90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4" name="Rectangle 13">
            <a:extLst>
              <a:ext uri="{FF2B5EF4-FFF2-40B4-BE49-F238E27FC236}">
                <a16:creationId xmlns:a16="http://schemas.microsoft.com/office/drawing/2014/main" id="{05050748-DC95-3441-A3DB-628CBB3E81C8}"/>
              </a:ext>
            </a:extLst>
          </p:cNvPr>
          <p:cNvSpPr/>
          <p:nvPr/>
        </p:nvSpPr>
        <p:spPr>
          <a:xfrm>
            <a:off x="2939591" y="3527793"/>
            <a:ext cx="3843143" cy="1569660"/>
          </a:xfrm>
          <a:prstGeom prst="rect">
            <a:avLst/>
          </a:prstGeom>
        </p:spPr>
        <p:txBody>
          <a:bodyPr wrap="square">
            <a:spAutoFit/>
          </a:bodyPr>
          <a:lstStyle/>
          <a:p>
            <a:pPr>
              <a:buClr>
                <a:schemeClr val="bg1"/>
              </a:buClr>
            </a:pPr>
            <a:r>
              <a:rPr lang="en-US" sz="1600" b="1" dirty="0">
                <a:solidFill>
                  <a:srgbClr val="F5AA14"/>
                </a:solidFill>
                <a:latin typeface="Calibri" charset="0"/>
                <a:ea typeface="Calibri" charset="0"/>
                <a:cs typeface="Calibri" charset="0"/>
              </a:rPr>
              <a:t>Additional Costs </a:t>
            </a:r>
          </a:p>
          <a:p>
            <a:pPr marL="171450" indent="-171450">
              <a:buClr>
                <a:schemeClr val="bg1"/>
              </a:buClr>
              <a:buFont typeface="Arial"/>
              <a:buChar char="•"/>
            </a:pPr>
            <a:r>
              <a:rPr lang="en-US" sz="1600" b="1" dirty="0">
                <a:solidFill>
                  <a:schemeClr val="bg1"/>
                </a:solidFill>
                <a:latin typeface="Calibri" charset="0"/>
                <a:ea typeface="Calibri" charset="0"/>
                <a:cs typeface="Calibri" charset="0"/>
              </a:rPr>
              <a:t>Travel Expenses</a:t>
            </a:r>
          </a:p>
          <a:p>
            <a:pPr marL="171450" indent="-171450">
              <a:buClr>
                <a:schemeClr val="bg1"/>
              </a:buClr>
              <a:buFont typeface="Arial"/>
              <a:buChar char="•"/>
            </a:pPr>
            <a:r>
              <a:rPr lang="en-US" sz="1600" b="1" dirty="0">
                <a:solidFill>
                  <a:schemeClr val="bg1"/>
                </a:solidFill>
                <a:latin typeface="Calibri" charset="0"/>
                <a:ea typeface="Calibri" charset="0"/>
                <a:cs typeface="Calibri" charset="0"/>
              </a:rPr>
              <a:t>Books</a:t>
            </a:r>
            <a:r>
              <a:rPr lang="en-US" sz="1600" dirty="0">
                <a:solidFill>
                  <a:schemeClr val="bg1"/>
                </a:solidFill>
                <a:latin typeface="Calibri" charset="0"/>
                <a:ea typeface="Calibri" charset="0"/>
                <a:cs typeface="Calibri" charset="0"/>
              </a:rPr>
              <a:t> – can use library</a:t>
            </a:r>
          </a:p>
          <a:p>
            <a:pPr marL="171450" indent="-171450">
              <a:buClr>
                <a:schemeClr val="bg1"/>
              </a:buClr>
              <a:buFont typeface="Arial"/>
              <a:buChar char="•"/>
            </a:pPr>
            <a:r>
              <a:rPr lang="en-US" sz="1600" b="1" dirty="0">
                <a:solidFill>
                  <a:schemeClr val="bg1"/>
                </a:solidFill>
                <a:latin typeface="Calibri" charset="0"/>
                <a:ea typeface="Calibri" charset="0"/>
                <a:cs typeface="Calibri" charset="0"/>
              </a:rPr>
              <a:t>Materials</a:t>
            </a:r>
            <a:r>
              <a:rPr lang="en-US" sz="1600" dirty="0">
                <a:solidFill>
                  <a:schemeClr val="bg1"/>
                </a:solidFill>
                <a:latin typeface="Calibri" charset="0"/>
                <a:ea typeface="Calibri" charset="0"/>
                <a:cs typeface="Calibri" charset="0"/>
              </a:rPr>
              <a:t> - recommend laptop/tablet</a:t>
            </a:r>
          </a:p>
          <a:p>
            <a:pPr marL="171450" indent="-171450">
              <a:buClr>
                <a:schemeClr val="bg1"/>
              </a:buClr>
              <a:buFont typeface="Arial"/>
              <a:buChar char="•"/>
            </a:pPr>
            <a:r>
              <a:rPr lang="en-US" sz="1600" b="1" dirty="0">
                <a:solidFill>
                  <a:schemeClr val="bg1"/>
                </a:solidFill>
                <a:latin typeface="Calibri" charset="0"/>
                <a:ea typeface="Calibri" charset="0"/>
                <a:cs typeface="Calibri" charset="0"/>
              </a:rPr>
              <a:t>Printing</a:t>
            </a:r>
            <a:r>
              <a:rPr lang="en-US" sz="1600" dirty="0">
                <a:solidFill>
                  <a:schemeClr val="bg1"/>
                </a:solidFill>
                <a:latin typeface="Calibri" charset="0"/>
                <a:ea typeface="Calibri" charset="0"/>
                <a:cs typeface="Calibri" charset="0"/>
              </a:rPr>
              <a:t> – resources, academic</a:t>
            </a:r>
          </a:p>
          <a:p>
            <a:pPr>
              <a:buClr>
                <a:schemeClr val="bg1"/>
              </a:buClr>
            </a:pPr>
            <a:endParaRPr lang="en-US" sz="1600" dirty="0">
              <a:solidFill>
                <a:srgbClr val="303246"/>
              </a:solidFill>
              <a:latin typeface="Calibri" charset="0"/>
              <a:ea typeface="Calibri" charset="0"/>
              <a:cs typeface="Calibri" charset="0"/>
            </a:endParaRPr>
          </a:p>
        </p:txBody>
      </p:sp>
    </p:spTree>
    <p:extLst>
      <p:ext uri="{BB962C8B-B14F-4D97-AF65-F5344CB8AC3E}">
        <p14:creationId xmlns:p14="http://schemas.microsoft.com/office/powerpoint/2010/main" val="96195326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0" y="0"/>
            <a:ext cx="9144000" cy="5398662"/>
          </a:xfrm>
          <a:prstGeom prst="rect">
            <a:avLst/>
          </a:prstGeom>
          <a:solidFill>
            <a:srgbClr val="303246">
              <a:alpha val="90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7" name="Rectangle 6">
            <a:extLst>
              <a:ext uri="{FF2B5EF4-FFF2-40B4-BE49-F238E27FC236}">
                <a16:creationId xmlns:a16="http://schemas.microsoft.com/office/drawing/2014/main" id="{3BCD6FC2-C121-8843-895C-3FF3DD45990A}"/>
              </a:ext>
            </a:extLst>
          </p:cNvPr>
          <p:cNvSpPr/>
          <p:nvPr/>
        </p:nvSpPr>
        <p:spPr>
          <a:xfrm>
            <a:off x="5665694" y="479578"/>
            <a:ext cx="4835727" cy="470898"/>
          </a:xfrm>
          <a:prstGeom prst="rect">
            <a:avLst/>
          </a:prstGeom>
        </p:spPr>
        <p:txBody>
          <a:bodyPr wrap="square">
            <a:spAutoFit/>
          </a:bodyPr>
          <a:lstStyle/>
          <a:p>
            <a:pPr>
              <a:lnSpc>
                <a:spcPct val="80000"/>
              </a:lnSpc>
            </a:pPr>
            <a:r>
              <a:rPr lang="en-GB" sz="3000" b="1" dirty="0">
                <a:solidFill>
                  <a:srgbClr val="7ECBB6"/>
                </a:solidFill>
                <a:cs typeface="Calibri"/>
              </a:rPr>
              <a:t>Why do an MA?</a:t>
            </a:r>
          </a:p>
        </p:txBody>
      </p:sp>
      <p:sp>
        <p:nvSpPr>
          <p:cNvPr id="8" name="TextBox 7">
            <a:extLst>
              <a:ext uri="{FF2B5EF4-FFF2-40B4-BE49-F238E27FC236}">
                <a16:creationId xmlns:a16="http://schemas.microsoft.com/office/drawing/2014/main" id="{A66319DD-E41F-ED4D-A172-8893D963B510}"/>
              </a:ext>
            </a:extLst>
          </p:cNvPr>
          <p:cNvSpPr txBox="1"/>
          <p:nvPr/>
        </p:nvSpPr>
        <p:spPr>
          <a:xfrm>
            <a:off x="469006" y="1356007"/>
            <a:ext cx="2651566" cy="307777"/>
          </a:xfrm>
          <a:prstGeom prst="rect">
            <a:avLst/>
          </a:prstGeom>
          <a:noFill/>
        </p:spPr>
        <p:txBody>
          <a:bodyPr wrap="square" rtlCol="0">
            <a:spAutoFit/>
          </a:bodyPr>
          <a:lstStyle/>
          <a:p>
            <a:endParaRPr lang="en-GB" sz="1400" dirty="0">
              <a:solidFill>
                <a:srgbClr val="3F4259"/>
              </a:solidFill>
            </a:endParaRPr>
          </a:p>
        </p:txBody>
      </p:sp>
      <p:sp>
        <p:nvSpPr>
          <p:cNvPr id="6" name="TextBox 5">
            <a:extLst>
              <a:ext uri="{FF2B5EF4-FFF2-40B4-BE49-F238E27FC236}">
                <a16:creationId xmlns:a16="http://schemas.microsoft.com/office/drawing/2014/main" id="{31699A27-A2E5-F541-A941-DF26E4AC2913}"/>
              </a:ext>
            </a:extLst>
          </p:cNvPr>
          <p:cNvSpPr txBox="1"/>
          <p:nvPr/>
        </p:nvSpPr>
        <p:spPr>
          <a:xfrm>
            <a:off x="5665694" y="1196972"/>
            <a:ext cx="3155576" cy="2554545"/>
          </a:xfrm>
          <a:prstGeom prst="rect">
            <a:avLst/>
          </a:prstGeom>
          <a:solidFill>
            <a:srgbClr val="F5AA14"/>
          </a:solidFill>
        </p:spPr>
        <p:txBody>
          <a:bodyPr wrap="square" rtlCol="0">
            <a:spAutoFit/>
          </a:bodyPr>
          <a:lstStyle/>
          <a:p>
            <a:pPr marL="285750" indent="-285750">
              <a:buFont typeface="Arial" panose="020B0604020202020204" pitchFamily="34" charset="0"/>
              <a:buChar char="•"/>
            </a:pPr>
            <a:r>
              <a:rPr lang="en-US" sz="3200" b="1" dirty="0">
                <a:solidFill>
                  <a:schemeClr val="bg1"/>
                </a:solidFill>
              </a:rPr>
              <a:t>Curiosity</a:t>
            </a:r>
          </a:p>
          <a:p>
            <a:pPr marL="285750" indent="-285750">
              <a:buFont typeface="Arial" panose="020B0604020202020204" pitchFamily="34" charset="0"/>
              <a:buChar char="•"/>
            </a:pPr>
            <a:r>
              <a:rPr lang="en-US" sz="3200" b="1" dirty="0">
                <a:solidFill>
                  <a:schemeClr val="bg1"/>
                </a:solidFill>
              </a:rPr>
              <a:t>Self Development</a:t>
            </a:r>
          </a:p>
          <a:p>
            <a:pPr marL="285750" indent="-285750">
              <a:buFont typeface="Arial" panose="020B0604020202020204" pitchFamily="34" charset="0"/>
              <a:buChar char="•"/>
            </a:pPr>
            <a:r>
              <a:rPr lang="en-US" sz="3200" b="1" dirty="0">
                <a:solidFill>
                  <a:schemeClr val="bg1"/>
                </a:solidFill>
              </a:rPr>
              <a:t>Aspiration</a:t>
            </a:r>
          </a:p>
          <a:p>
            <a:pPr marL="285750" indent="-285750">
              <a:buFont typeface="Arial" panose="020B0604020202020204" pitchFamily="34" charset="0"/>
              <a:buChar char="•"/>
            </a:pPr>
            <a:r>
              <a:rPr lang="en-US" sz="3200" b="1" dirty="0">
                <a:solidFill>
                  <a:schemeClr val="bg1"/>
                </a:solidFill>
              </a:rPr>
              <a:t>Opportunity</a:t>
            </a:r>
          </a:p>
        </p:txBody>
      </p:sp>
      <p:sp>
        <p:nvSpPr>
          <p:cNvPr id="2" name="TextBox 1">
            <a:extLst>
              <a:ext uri="{FF2B5EF4-FFF2-40B4-BE49-F238E27FC236}">
                <a16:creationId xmlns:a16="http://schemas.microsoft.com/office/drawing/2014/main" id="{AA4F1C35-4BD7-E746-8A0F-5EF63ED95499}"/>
              </a:ext>
            </a:extLst>
          </p:cNvPr>
          <p:cNvSpPr txBox="1"/>
          <p:nvPr/>
        </p:nvSpPr>
        <p:spPr>
          <a:xfrm>
            <a:off x="495900" y="375618"/>
            <a:ext cx="4903694" cy="4647426"/>
          </a:xfrm>
          <a:prstGeom prst="rect">
            <a:avLst/>
          </a:prstGeom>
          <a:solidFill>
            <a:schemeClr val="bg1"/>
          </a:solidFill>
        </p:spPr>
        <p:txBody>
          <a:bodyPr wrap="square" rtlCol="0">
            <a:spAutoFit/>
          </a:bodyPr>
          <a:lstStyle/>
          <a:p>
            <a:r>
              <a:rPr lang="en-GB" sz="3200" b="1" dirty="0"/>
              <a:t>Emma Cooke</a:t>
            </a:r>
          </a:p>
          <a:p>
            <a:r>
              <a:rPr lang="en-GB" sz="2400" dirty="0"/>
              <a:t>Secondary Maths Key Stage 5 Coordinator</a:t>
            </a:r>
          </a:p>
          <a:p>
            <a:r>
              <a:rPr lang="en-GB" i="1" dirty="0"/>
              <a:t>Having the opportunity to discuss aspects of education that go beyond day-to-day practice has been so enjoyable and valuable. I have really honed my ability to critique what so-called "experts" tell us and I am better able to see through the fads and gimmicks that are touted as the next big thing in teaching. Having a group of like-minded, highly intelligent, and very supportive colleagues to support me through my Master's journey has made the experience a highlight of my professional life. </a:t>
            </a:r>
            <a:endParaRPr lang="en-US" i="1" dirty="0"/>
          </a:p>
          <a:p>
            <a:endParaRPr lang="en-US" dirty="0"/>
          </a:p>
        </p:txBody>
      </p:sp>
    </p:spTree>
    <p:extLst>
      <p:ext uri="{BB962C8B-B14F-4D97-AF65-F5344CB8AC3E}">
        <p14:creationId xmlns:p14="http://schemas.microsoft.com/office/powerpoint/2010/main" val="267337977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0" y="0"/>
            <a:ext cx="9144000" cy="5398662"/>
          </a:xfrm>
          <a:prstGeom prst="rect">
            <a:avLst/>
          </a:prstGeom>
          <a:solidFill>
            <a:srgbClr val="303246">
              <a:alpha val="90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7" name="Rectangle 6">
            <a:extLst>
              <a:ext uri="{FF2B5EF4-FFF2-40B4-BE49-F238E27FC236}">
                <a16:creationId xmlns:a16="http://schemas.microsoft.com/office/drawing/2014/main" id="{3BCD6FC2-C121-8843-895C-3FF3DD45990A}"/>
              </a:ext>
            </a:extLst>
          </p:cNvPr>
          <p:cNvSpPr/>
          <p:nvPr/>
        </p:nvSpPr>
        <p:spPr>
          <a:xfrm>
            <a:off x="5665694" y="479578"/>
            <a:ext cx="4835727" cy="470898"/>
          </a:xfrm>
          <a:prstGeom prst="rect">
            <a:avLst/>
          </a:prstGeom>
        </p:spPr>
        <p:txBody>
          <a:bodyPr wrap="square">
            <a:spAutoFit/>
          </a:bodyPr>
          <a:lstStyle/>
          <a:p>
            <a:pPr>
              <a:lnSpc>
                <a:spcPct val="80000"/>
              </a:lnSpc>
            </a:pPr>
            <a:r>
              <a:rPr lang="en-GB" sz="3000" b="1" dirty="0">
                <a:solidFill>
                  <a:srgbClr val="7ECBB6"/>
                </a:solidFill>
                <a:cs typeface="Calibri"/>
              </a:rPr>
              <a:t>Why do an MA?</a:t>
            </a:r>
          </a:p>
        </p:txBody>
      </p:sp>
      <p:sp>
        <p:nvSpPr>
          <p:cNvPr id="8" name="TextBox 7">
            <a:extLst>
              <a:ext uri="{FF2B5EF4-FFF2-40B4-BE49-F238E27FC236}">
                <a16:creationId xmlns:a16="http://schemas.microsoft.com/office/drawing/2014/main" id="{A66319DD-E41F-ED4D-A172-8893D963B510}"/>
              </a:ext>
            </a:extLst>
          </p:cNvPr>
          <p:cNvSpPr txBox="1"/>
          <p:nvPr/>
        </p:nvSpPr>
        <p:spPr>
          <a:xfrm>
            <a:off x="469006" y="1356007"/>
            <a:ext cx="2651566" cy="307777"/>
          </a:xfrm>
          <a:prstGeom prst="rect">
            <a:avLst/>
          </a:prstGeom>
          <a:noFill/>
        </p:spPr>
        <p:txBody>
          <a:bodyPr wrap="square" rtlCol="0">
            <a:spAutoFit/>
          </a:bodyPr>
          <a:lstStyle/>
          <a:p>
            <a:endParaRPr lang="en-GB" sz="1400" dirty="0">
              <a:solidFill>
                <a:srgbClr val="3F4259"/>
              </a:solidFill>
            </a:endParaRPr>
          </a:p>
        </p:txBody>
      </p:sp>
      <p:sp>
        <p:nvSpPr>
          <p:cNvPr id="6" name="TextBox 5">
            <a:extLst>
              <a:ext uri="{FF2B5EF4-FFF2-40B4-BE49-F238E27FC236}">
                <a16:creationId xmlns:a16="http://schemas.microsoft.com/office/drawing/2014/main" id="{31699A27-A2E5-F541-A941-DF26E4AC2913}"/>
              </a:ext>
            </a:extLst>
          </p:cNvPr>
          <p:cNvSpPr txBox="1"/>
          <p:nvPr/>
        </p:nvSpPr>
        <p:spPr>
          <a:xfrm>
            <a:off x="5665694" y="1196972"/>
            <a:ext cx="3155576" cy="2554545"/>
          </a:xfrm>
          <a:prstGeom prst="rect">
            <a:avLst/>
          </a:prstGeom>
          <a:solidFill>
            <a:srgbClr val="F5AA14"/>
          </a:solidFill>
        </p:spPr>
        <p:txBody>
          <a:bodyPr wrap="square" rtlCol="0">
            <a:spAutoFit/>
          </a:bodyPr>
          <a:lstStyle/>
          <a:p>
            <a:pPr marL="285750" indent="-285750">
              <a:buFont typeface="Arial" panose="020B0604020202020204" pitchFamily="34" charset="0"/>
              <a:buChar char="•"/>
            </a:pPr>
            <a:r>
              <a:rPr lang="en-US" sz="3200" b="1" dirty="0">
                <a:solidFill>
                  <a:schemeClr val="bg1"/>
                </a:solidFill>
              </a:rPr>
              <a:t>Curiosity</a:t>
            </a:r>
          </a:p>
          <a:p>
            <a:pPr marL="285750" indent="-285750">
              <a:buFont typeface="Arial" panose="020B0604020202020204" pitchFamily="34" charset="0"/>
              <a:buChar char="•"/>
            </a:pPr>
            <a:r>
              <a:rPr lang="en-US" sz="3200" b="1" dirty="0">
                <a:solidFill>
                  <a:schemeClr val="bg1"/>
                </a:solidFill>
              </a:rPr>
              <a:t>Self Development</a:t>
            </a:r>
          </a:p>
          <a:p>
            <a:pPr marL="285750" indent="-285750">
              <a:buFont typeface="Arial" panose="020B0604020202020204" pitchFamily="34" charset="0"/>
              <a:buChar char="•"/>
            </a:pPr>
            <a:r>
              <a:rPr lang="en-US" sz="3200" b="1" dirty="0">
                <a:solidFill>
                  <a:schemeClr val="bg1"/>
                </a:solidFill>
              </a:rPr>
              <a:t>Aspiration</a:t>
            </a:r>
          </a:p>
          <a:p>
            <a:pPr marL="285750" indent="-285750">
              <a:buFont typeface="Arial" panose="020B0604020202020204" pitchFamily="34" charset="0"/>
              <a:buChar char="•"/>
            </a:pPr>
            <a:r>
              <a:rPr lang="en-US" sz="3200" b="1" dirty="0">
                <a:solidFill>
                  <a:schemeClr val="bg1"/>
                </a:solidFill>
              </a:rPr>
              <a:t>Opportunity</a:t>
            </a:r>
          </a:p>
        </p:txBody>
      </p:sp>
      <p:sp>
        <p:nvSpPr>
          <p:cNvPr id="2" name="TextBox 1">
            <a:extLst>
              <a:ext uri="{FF2B5EF4-FFF2-40B4-BE49-F238E27FC236}">
                <a16:creationId xmlns:a16="http://schemas.microsoft.com/office/drawing/2014/main" id="{AA4F1C35-4BD7-E746-8A0F-5EF63ED95499}"/>
              </a:ext>
            </a:extLst>
          </p:cNvPr>
          <p:cNvSpPr txBox="1"/>
          <p:nvPr/>
        </p:nvSpPr>
        <p:spPr>
          <a:xfrm>
            <a:off x="469006" y="321830"/>
            <a:ext cx="4903694" cy="4370427"/>
          </a:xfrm>
          <a:prstGeom prst="rect">
            <a:avLst/>
          </a:prstGeom>
          <a:solidFill>
            <a:schemeClr val="bg1"/>
          </a:solidFill>
        </p:spPr>
        <p:txBody>
          <a:bodyPr wrap="square" rtlCol="0">
            <a:spAutoFit/>
          </a:bodyPr>
          <a:lstStyle/>
          <a:p>
            <a:r>
              <a:rPr lang="en-US" sz="2400" b="1" dirty="0"/>
              <a:t>Katherine </a:t>
            </a:r>
            <a:r>
              <a:rPr lang="en-US" sz="2400" b="1" dirty="0" err="1"/>
              <a:t>Wareing</a:t>
            </a:r>
            <a:r>
              <a:rPr lang="en-US" sz="2400" b="1" dirty="0"/>
              <a:t> </a:t>
            </a:r>
          </a:p>
          <a:p>
            <a:r>
              <a:rPr lang="en-GB" sz="2000" dirty="0"/>
              <a:t>Early Years Foundation Stage Teacher</a:t>
            </a:r>
          </a:p>
          <a:p>
            <a:r>
              <a:rPr lang="en-GB" i="1" dirty="0"/>
              <a:t>This Masters course has been a challenging but enjoyable adventure and I am proud to have completed it whilst working full time. The research that I conducted as part of my dissertation made me re-evaluate my approach and teaching strategies towards phonics with EYFS and key stage 1 children, which I have implemented into the classroom. I believe that, as a teacher conducting research in a school, I've been able to share ideas to improve the educational practice of myself and colleagues. I have found this masters course to be invaluable in developing my professional knowledge, confidence and self-belief.</a:t>
            </a:r>
            <a:endParaRPr lang="en-US" i="1" dirty="0"/>
          </a:p>
        </p:txBody>
      </p:sp>
    </p:spTree>
    <p:extLst>
      <p:ext uri="{BB962C8B-B14F-4D97-AF65-F5344CB8AC3E}">
        <p14:creationId xmlns:p14="http://schemas.microsoft.com/office/powerpoint/2010/main" val="39507131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07D77A7CC59B264EA6C1839A0D17F38A" ma:contentTypeVersion="13" ma:contentTypeDescription="Create a new document." ma:contentTypeScope="" ma:versionID="19de780582eeceb301383f6f4e5c143f">
  <xsd:schema xmlns:xsd="http://www.w3.org/2001/XMLSchema" xmlns:xs="http://www.w3.org/2001/XMLSchema" xmlns:p="http://schemas.microsoft.com/office/2006/metadata/properties" xmlns:ns2="daf2877b-f985-4c6d-983a-7f8161d1e065" xmlns:ns3="5b2707de-77a1-4cb8-b783-cae22a960d58" targetNamespace="http://schemas.microsoft.com/office/2006/metadata/properties" ma:root="true" ma:fieldsID="479691b9f191c23dd4e7e5cb42bcb2cf" ns2:_="" ns3:_="">
    <xsd:import namespace="daf2877b-f985-4c6d-983a-7f8161d1e065"/>
    <xsd:import namespace="5b2707de-77a1-4cb8-b783-cae22a960d58"/>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AutoTags" minOccurs="0"/>
                <xsd:element ref="ns2:MediaServiceGenerationTime" minOccurs="0"/>
                <xsd:element ref="ns2:MediaServiceEventHashCode" minOccurs="0"/>
                <xsd:element ref="ns2:MediaServiceDateTaken" minOccurs="0"/>
                <xsd:element ref="ns2:MediaServiceOCR" minOccurs="0"/>
                <xsd:element ref="ns2:MediaServiceLocation" minOccurs="0"/>
                <xsd:element ref="ns2:MediaLengthInSeconds" minOccurs="0"/>
                <xsd:element ref="ns3:SharedWithUsers" minOccurs="0"/>
                <xsd:element ref="ns3: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af2877b-f985-4c6d-983a-7f8161d1e06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AutoTags" ma:index="12" nillable="true" ma:displayName="Tags" ma:internalName="MediaServiceAutoTags"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ServiceDateTaken" ma:index="15" nillable="true" ma:displayName="MediaServiceDateTaken" ma:hidden="true" ma:internalName="MediaServiceDateTaken"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ServiceLocation" ma:index="17" nillable="true" ma:displayName="Location" ma:internalName="MediaServiceLocation" ma:readOnly="true">
      <xsd:simpleType>
        <xsd:restriction base="dms:Text"/>
      </xsd:simpleType>
    </xsd:element>
    <xsd:element name="MediaLengthInSeconds" ma:index="18" nillable="true" ma:displayName="MediaLengthInSeconds" ma:hidden="true"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5b2707de-77a1-4cb8-b783-cae22a960d58" elementFormDefault="qualified">
    <xsd:import namespace="http://schemas.microsoft.com/office/2006/documentManagement/types"/>
    <xsd:import namespace="http://schemas.microsoft.com/office/infopath/2007/PartnerControls"/>
    <xsd:element name="SharedWithUsers" ma:index="19"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0"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138967DD-C2F9-4788-9112-C6F7F867FCF6}">
  <ds:schemaRefs>
    <ds:schemaRef ds:uri="http://purl.org/dc/dcmitype/"/>
    <ds:schemaRef ds:uri="http://schemas.microsoft.com/office/infopath/2007/PartnerControls"/>
    <ds:schemaRef ds:uri="http://purl.org/dc/elements/1.1/"/>
    <ds:schemaRef ds:uri="http://schemas.microsoft.com/office/2006/metadata/properties"/>
    <ds:schemaRef ds:uri="5b2707de-77a1-4cb8-b783-cae22a960d58"/>
    <ds:schemaRef ds:uri="http://purl.org/dc/terms/"/>
    <ds:schemaRef ds:uri="http://schemas.microsoft.com/office/2006/documentManagement/types"/>
    <ds:schemaRef ds:uri="http://schemas.openxmlformats.org/package/2006/metadata/core-properties"/>
    <ds:schemaRef ds:uri="daf2877b-f985-4c6d-983a-7f8161d1e065"/>
    <ds:schemaRef ds:uri="http://www.w3.org/XML/1998/namespace"/>
  </ds:schemaRefs>
</ds:datastoreItem>
</file>

<file path=customXml/itemProps2.xml><?xml version="1.0" encoding="utf-8"?>
<ds:datastoreItem xmlns:ds="http://schemas.openxmlformats.org/officeDocument/2006/customXml" ds:itemID="{81A26FE0-0C17-44B4-9133-48543CD79DA3}">
  <ds:schemaRefs>
    <ds:schemaRef ds:uri="http://schemas.microsoft.com/sharepoint/v3/contenttype/forms"/>
  </ds:schemaRefs>
</ds:datastoreItem>
</file>

<file path=customXml/itemProps3.xml><?xml version="1.0" encoding="utf-8"?>
<ds:datastoreItem xmlns:ds="http://schemas.openxmlformats.org/officeDocument/2006/customXml" ds:itemID="{EA77BF5B-9FD7-49CF-BF59-5054002E55FA}">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daf2877b-f985-4c6d-983a-7f8161d1e065"/>
    <ds:schemaRef ds:uri="5b2707de-77a1-4cb8-b783-cae22a960d58"/>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1213</TotalTime>
  <Words>1632</Words>
  <Application>Microsoft Office PowerPoint</Application>
  <PresentationFormat>On-screen Show (16:9)</PresentationFormat>
  <Paragraphs>136</Paragraphs>
  <Slides>17</Slides>
  <Notes>10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17</vt:i4>
      </vt:variant>
    </vt:vector>
  </HeadingPairs>
  <TitlesOfParts>
    <vt:vector size="20" baseType="lpstr">
      <vt:lpstr>Arial</vt:lpstr>
      <vt:lpstr>Calibri</vt:lpstr>
      <vt:lpstr>Office Theme</vt:lpstr>
      <vt:lpstr>The role of research in education (including the MA)</vt:lpstr>
      <vt:lpstr>PowerPoint Presentation</vt:lpstr>
      <vt:lpstr>Why do we need CPD?</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The Jade Studio</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Matthew East</dc:creator>
  <cp:lastModifiedBy>Rowan-Lancaster, Jen</cp:lastModifiedBy>
  <cp:revision>265</cp:revision>
  <dcterms:created xsi:type="dcterms:W3CDTF">2019-01-11T12:07:35Z</dcterms:created>
  <dcterms:modified xsi:type="dcterms:W3CDTF">2025-05-27T18:21:59Z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0x01010007D77A7CC59B264EA6C1839A0D17F38A</vt:lpwstr>
  </property>
</Properties>
</file>