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12.jpg" ContentType="image/jpeg"/>
  <Override PartName="/ppt/notesSlides/notesSlide7.xml" ContentType="application/vnd.openxmlformats-officedocument.presentationml.notesSlide+xml"/>
  <Override PartName="/ppt/media/image13.jpg" ContentType="image/jpe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14.jpg" ContentType="image/jpe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media/image17.jp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media/image18.jpg" ContentType="image/jpeg"/>
  <Override PartName="/ppt/notesSlides/notesSlide19.xml" ContentType="application/vnd.openxmlformats-officedocument.presentationml.notesSlide+xml"/>
  <Override PartName="/ppt/media/image24.jpg" ContentType="image/jpeg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6" r:id="rId3"/>
    <p:sldId id="284" r:id="rId4"/>
    <p:sldId id="270" r:id="rId5"/>
    <p:sldId id="282" r:id="rId6"/>
    <p:sldId id="263" r:id="rId7"/>
    <p:sldId id="271" r:id="rId8"/>
    <p:sldId id="279" r:id="rId9"/>
    <p:sldId id="258" r:id="rId10"/>
    <p:sldId id="262" r:id="rId11"/>
    <p:sldId id="267" r:id="rId12"/>
    <p:sldId id="272" r:id="rId13"/>
    <p:sldId id="278" r:id="rId14"/>
    <p:sldId id="257" r:id="rId15"/>
    <p:sldId id="259" r:id="rId16"/>
    <p:sldId id="281" r:id="rId17"/>
    <p:sldId id="261" r:id="rId18"/>
    <p:sldId id="268" r:id="rId19"/>
    <p:sldId id="273" r:id="rId20"/>
    <p:sldId id="280" r:id="rId21"/>
    <p:sldId id="260" r:id="rId22"/>
    <p:sldId id="283" r:id="rId23"/>
    <p:sldId id="264" r:id="rId24"/>
    <p:sldId id="269" r:id="rId25"/>
    <p:sldId id="274" r:id="rId26"/>
    <p:sldId id="275" r:id="rId27"/>
    <p:sldId id="265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A8728F-02D9-4BCE-B321-6450683054E7}" v="423" dt="2025-06-09T08:33:59.0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871" autoAdjust="0"/>
  </p:normalViewPr>
  <p:slideViewPr>
    <p:cSldViewPr snapToGrid="0" snapToObjects="1">
      <p:cViewPr varScale="1">
        <p:scale>
          <a:sx n="73" d="100"/>
          <a:sy n="73" d="100"/>
        </p:scale>
        <p:origin x="101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724F7-CB37-4862-8F1E-D3D8E30DB37C}" type="datetimeFigureOut">
              <a:rPr lang="en-GB" smtClean="0"/>
              <a:t>09/06/2025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A0DEA-204A-4402-ACCD-4B7F121B67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444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1. Curriculum Leadership</a:t>
            </a:r>
          </a:p>
          <a:p>
            <a:r>
              <a:rPr lang="en-GB" dirty="0"/>
              <a:t>Design, review, and refine the KS3 curriculum to ensure it is </a:t>
            </a:r>
            <a:r>
              <a:rPr lang="en-GB" b="1" dirty="0"/>
              <a:t>sequenced</a:t>
            </a:r>
            <a:r>
              <a:rPr lang="en-GB" dirty="0"/>
              <a:t>, </a:t>
            </a:r>
            <a:r>
              <a:rPr lang="en-GB" b="1" dirty="0"/>
              <a:t>ambitious</a:t>
            </a:r>
            <a:r>
              <a:rPr lang="en-GB" dirty="0"/>
              <a:t>, and </a:t>
            </a:r>
            <a:r>
              <a:rPr lang="en-GB" b="1" dirty="0"/>
              <a:t>aligned</a:t>
            </a:r>
            <a:r>
              <a:rPr lang="en-GB" dirty="0"/>
              <a:t> with national frameworks.</a:t>
            </a:r>
          </a:p>
          <a:p>
            <a:r>
              <a:rPr lang="en-GB" dirty="0"/>
              <a:t>Ensure the curriculum prepares students for success at KS4 and beyond.</a:t>
            </a:r>
          </a:p>
          <a:p>
            <a:r>
              <a:rPr lang="en-GB" dirty="0"/>
              <a:t>Promote curriculum enrichment and cross-curricular links.</a:t>
            </a:r>
          </a:p>
          <a:p>
            <a:pPr marL="0" indent="0">
              <a:buNone/>
            </a:pPr>
            <a:r>
              <a:rPr lang="en-GB" b="1" dirty="0"/>
              <a:t>2. Teaching &amp; Learning</a:t>
            </a:r>
          </a:p>
          <a:p>
            <a:r>
              <a:rPr lang="en-GB" dirty="0"/>
              <a:t>Lead the development of </a:t>
            </a:r>
            <a:r>
              <a:rPr lang="en-GB" b="1" dirty="0"/>
              <a:t>effective pedagogy</a:t>
            </a:r>
            <a:r>
              <a:rPr lang="en-GB" dirty="0"/>
              <a:t> across KS3 classes.</a:t>
            </a:r>
          </a:p>
          <a:p>
            <a:r>
              <a:rPr lang="en-GB" dirty="0"/>
              <a:t>Support colleagues with planning, differentiation, and subject knowledge.</a:t>
            </a:r>
          </a:p>
          <a:p>
            <a:r>
              <a:rPr lang="en-GB" dirty="0"/>
              <a:t>Share best practices and deliver KS3-focused CPD where appropriate.</a:t>
            </a:r>
          </a:p>
          <a:p>
            <a:pPr marL="0" indent="0">
              <a:buNone/>
            </a:pPr>
            <a:r>
              <a:rPr lang="en-GB" b="1" dirty="0"/>
              <a:t>3. Student Progress &amp; Assessment</a:t>
            </a:r>
          </a:p>
          <a:p>
            <a:r>
              <a:rPr lang="en-GB" dirty="0"/>
              <a:t>Monitor student data and track progress across KS3.</a:t>
            </a:r>
          </a:p>
          <a:p>
            <a:r>
              <a:rPr lang="en-GB" dirty="0"/>
              <a:t>Identify underperformance and lead targeted intervention strategies.</a:t>
            </a:r>
          </a:p>
          <a:p>
            <a:r>
              <a:rPr lang="en-GB" dirty="0"/>
              <a:t>Oversee standardisation and moderation of assessments.</a:t>
            </a:r>
          </a:p>
          <a:p>
            <a:pPr marL="0" indent="0">
              <a:buNone/>
            </a:pPr>
            <a:r>
              <a:rPr lang="en-GB" b="1" dirty="0"/>
              <a:t>4. Transition &amp; Induction</a:t>
            </a:r>
          </a:p>
          <a:p>
            <a:r>
              <a:rPr lang="en-GB" dirty="0"/>
              <a:t>Support the transition from primary school (Year 6) to secondary school (Year 7).</a:t>
            </a:r>
          </a:p>
          <a:p>
            <a:r>
              <a:rPr lang="en-GB" dirty="0"/>
              <a:t>Coordinate with pastoral and curriculum teams to ensure smooth academic induction.</a:t>
            </a:r>
          </a:p>
          <a:p>
            <a:r>
              <a:rPr lang="en-GB" dirty="0"/>
              <a:t>Monitor Year 7 baseline data and adapt planning accordingly.</a:t>
            </a:r>
          </a:p>
          <a:p>
            <a:pPr marL="0" indent="0">
              <a:buNone/>
            </a:pPr>
            <a:r>
              <a:rPr lang="en-GB" b="1" dirty="0"/>
              <a:t>5. Quality Assurance</a:t>
            </a:r>
          </a:p>
          <a:p>
            <a:r>
              <a:rPr lang="en-GB" dirty="0"/>
              <a:t>Conduct lesson observations, learning walks, and book looks within KS3.</a:t>
            </a:r>
          </a:p>
          <a:p>
            <a:r>
              <a:rPr lang="en-GB" dirty="0"/>
              <a:t>Contribute to department self-evaluation and development planning.</a:t>
            </a:r>
          </a:p>
          <a:p>
            <a:r>
              <a:rPr lang="en-GB" dirty="0"/>
              <a:t>Support the Head of Department with whole-department QA processes.</a:t>
            </a:r>
          </a:p>
          <a:p>
            <a:pPr marL="0" indent="0">
              <a:buNone/>
            </a:pPr>
            <a:r>
              <a:rPr lang="en-GB" b="1" dirty="0"/>
              <a:t>6. Student Engagement</a:t>
            </a:r>
          </a:p>
          <a:p>
            <a:r>
              <a:rPr lang="en-GB" dirty="0"/>
              <a:t>Foster a love for the subject in younger students.</a:t>
            </a:r>
          </a:p>
          <a:p>
            <a:r>
              <a:rPr lang="en-GB" dirty="0"/>
              <a:t>Promote KS3 subject clubs, competitions, and enrichment opportunities.</a:t>
            </a:r>
          </a:p>
          <a:p>
            <a:r>
              <a:rPr lang="en-GB" dirty="0"/>
              <a:t>Liaise with pastoral teams to support student behaviour and motivation.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90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Delegate – lucky to have technicians – but also divided up tasks during gain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878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Regular touch base meetings – fortnightly for KS3.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9868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B1B36-7077-8A74-5EDD-A30CDACEF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4C4529-D472-361C-E431-F335E026E0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E06715-E6EF-7AFD-54BC-03EA62DB5E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4ABC98-3C33-3D43-E42F-36D3BA9FDC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4256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SISRA – obvious weaknesses in bio </a:t>
            </a:r>
            <a:r>
              <a:rPr lang="en-GB" dirty="0" err="1"/>
              <a:t>prac</a:t>
            </a:r>
            <a:r>
              <a:rPr lang="en-GB" dirty="0"/>
              <a:t> questions - led to CPD for staff on each Required practical – did across all three subjects – rolled out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Trend – comparison year on year – which type of question/ impact of staffing on group results/ where can most impact be made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2784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D41C3-F520-C0EB-32E6-CE6B3C9177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8E6534-4358-BF02-47C7-54F3F67BE5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E073BD-12E3-B5F5-6E07-C053D4BB67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Same as KS3 but for KS3-5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Except: </a:t>
            </a:r>
          </a:p>
          <a:p>
            <a:pPr marL="0" indent="0">
              <a:buNone/>
            </a:pPr>
            <a:r>
              <a:rPr lang="en-GB" b="1" dirty="0"/>
              <a:t>Line Management of staff</a:t>
            </a:r>
          </a:p>
          <a:p>
            <a:pPr marL="0" indent="0">
              <a:buNone/>
            </a:pPr>
            <a:r>
              <a:rPr lang="en-GB" b="1" dirty="0"/>
              <a:t>Accountable to SLT</a:t>
            </a:r>
          </a:p>
          <a:p>
            <a:pPr marL="0" indent="0">
              <a:buNone/>
            </a:pPr>
            <a:r>
              <a:rPr lang="en-GB" b="1" dirty="0"/>
              <a:t>Strategic and not just operational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4230FC-AD15-045C-3D96-E96B5B82C2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315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2CB407-49DB-B572-9E68-C721555C2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557043-3EB3-6E50-74A9-8F84AAB7D0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C47146-B5F8-E79F-D451-1AA965B0B5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9C7F91-FBF9-EF9E-95DE-57ECEE9318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071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Realised just how much the </a:t>
            </a:r>
            <a:r>
              <a:rPr lang="en-GB" dirty="0" err="1"/>
              <a:t>HoD</a:t>
            </a:r>
            <a:r>
              <a:rPr lang="en-GB" dirty="0"/>
              <a:t> shielded the department – translating SLT into Teachers is hard!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539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91AD7-82E6-850A-48EF-A1ECBF82D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27C52-BFDC-CBE3-C552-7A69898F4E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7257A4-6BC5-DDA5-E771-AA8E7B79F7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C5ABB-8491-B117-8E47-14D3B90AD7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8242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Nigel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162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143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A4AE41-ACAE-61EB-91BF-61AD743B7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AAA15D-2EE6-2119-9240-F4EDE5B362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0A3D89-47E2-EA33-E6A7-558312D38A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8766ED-5014-847A-BAFE-4C81C6358D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57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684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5742DF-FBD6-70B9-0F3B-5254B0B17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708AC8-B9CF-2BF3-BDA5-FB6DB1BFFF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82CE3A-7E42-A92A-4E1A-C5D4E0699E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DB20A-70C0-4887-AF81-253C5D7BB5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890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ABF3AB-AC4E-9E46-3222-92A9971E3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886C42-9BDE-FCB6-7D4E-BF5DEAFF78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34F6FC-3FB3-5AAB-A2B8-98990E4540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9C4F1-62C2-A4B9-72E8-4234AF902C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0877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Paul Knight, Karen Hearne, Peter </a:t>
            </a:r>
            <a:r>
              <a:rPr lang="en-GB" dirty="0" err="1"/>
              <a:t>Titkin</a:t>
            </a:r>
            <a:r>
              <a:rPr lang="en-GB" dirty="0"/>
              <a:t>, Sir Peter Simpson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26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Introduction of structure for </a:t>
            </a:r>
            <a:r>
              <a:rPr lang="en-GB" dirty="0" err="1"/>
              <a:t>practicals</a:t>
            </a:r>
            <a:r>
              <a:rPr lang="en-GB" dirty="0"/>
              <a:t> – team discussion of point of </a:t>
            </a:r>
            <a:r>
              <a:rPr lang="en-GB" dirty="0" err="1"/>
              <a:t>practicals</a:t>
            </a:r>
            <a:r>
              <a:rPr lang="en-GB" dirty="0"/>
              <a:t> – prepared proposed structure/sheet – piloted and tweaked – back to team – wide trial – tweak – adapted.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66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7C8B52-8F8A-7AD8-9EF0-C0F96B17E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4BD631-8436-9DB9-2F5F-9E0A2E1836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A9CC32-2811-E183-B331-79C595FA6C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Same as </a:t>
            </a:r>
            <a:r>
              <a:rPr lang="en-GB" b="1" dirty="0" err="1"/>
              <a:t>HoS</a:t>
            </a:r>
            <a:r>
              <a:rPr lang="en-GB" b="1" dirty="0"/>
              <a:t> but for multiple Subjects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Except: </a:t>
            </a:r>
          </a:p>
          <a:p>
            <a:pPr marL="0" indent="0">
              <a:buNone/>
            </a:pPr>
            <a:r>
              <a:rPr lang="en-GB" b="1" dirty="0"/>
              <a:t>Line Management of staff</a:t>
            </a:r>
          </a:p>
          <a:p>
            <a:pPr marL="0" indent="0">
              <a:buNone/>
            </a:pPr>
            <a:r>
              <a:rPr lang="en-GB" b="1" dirty="0"/>
              <a:t>Accountable to SLT</a:t>
            </a:r>
          </a:p>
          <a:p>
            <a:pPr marL="0" indent="0">
              <a:buNone/>
            </a:pPr>
            <a:r>
              <a:rPr lang="en-GB" b="1" dirty="0"/>
              <a:t>Strategic and not just operational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F639B4-B6D6-BA06-BB11-079480BED2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311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2D7011-D5C3-388A-8780-0F64B78C4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F10AB4-1A4E-ACA9-2405-445B786D09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B307F0-42A0-D052-B1BC-1FE2D7A9C7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3637C-9AC5-210E-BF72-4733A7FBF7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A0DEA-204A-4402-ACCD-4B7F121B672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017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f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61B36E-A54F-FB8F-FC08-420747A55C0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31000" endPos="0" dist="508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5613" y="301692"/>
            <a:ext cx="6045740" cy="1470025"/>
          </a:xfrm>
        </p:spPr>
        <p:txBody>
          <a:bodyPr/>
          <a:lstStyle/>
          <a:p>
            <a:r>
              <a:rPr dirty="0"/>
              <a:t>Challenges &amp; Strategies for New Subject Leaders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8083" y="1882301"/>
            <a:ext cx="6400800" cy="1752600"/>
          </a:xfrm>
        </p:spPr>
        <p:txBody>
          <a:bodyPr/>
          <a:lstStyle/>
          <a:p>
            <a:r>
              <a:rPr dirty="0">
                <a:solidFill>
                  <a:sysClr val="windowText" lastClr="000000"/>
                </a:solidFill>
              </a:rPr>
              <a:t>For Early Career Teachers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DA63215-8D3B-421E-AC5A-356BE58C63E2}"/>
              </a:ext>
            </a:extLst>
          </p:cNvPr>
          <p:cNvSpPr txBox="1">
            <a:spLocks/>
          </p:cNvSpPr>
          <p:nvPr/>
        </p:nvSpPr>
        <p:spPr>
          <a:xfrm>
            <a:off x="4415548" y="5680008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ysClr val="windowText" lastClr="000000"/>
                </a:solidFill>
              </a:rPr>
              <a:t>Dan Hawksley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5EF9502-A6B2-6D3C-88D6-27B5495172A2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29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12000" endPos="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Leading Change &amp;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sz="1800"/>
            </a:pPr>
            <a:r>
              <a:rPr sz="2800" dirty="0"/>
              <a:t>Challenge: Managing resistance to new initiatives.</a:t>
            </a:r>
          </a:p>
          <a:p>
            <a:pPr>
              <a:defRPr sz="1800"/>
            </a:pPr>
            <a:r>
              <a:rPr sz="2800" dirty="0"/>
              <a:t>Strategy:</a:t>
            </a:r>
          </a:p>
          <a:p>
            <a:pPr lvl="1">
              <a:defRPr sz="1800"/>
            </a:pPr>
            <a:r>
              <a:rPr dirty="0"/>
              <a:t>Involve the team in decisions.</a:t>
            </a:r>
          </a:p>
          <a:p>
            <a:pPr lvl="1">
              <a:defRPr sz="1800"/>
            </a:pPr>
            <a:r>
              <a:rPr dirty="0"/>
              <a:t>Pilot changes before scaling.</a:t>
            </a:r>
          </a:p>
          <a:p>
            <a:pPr lvl="1">
              <a:defRPr sz="1800"/>
            </a:pPr>
            <a:r>
              <a:rPr dirty="0"/>
              <a:t>Communicate the 'why' clearly.</a:t>
            </a:r>
          </a:p>
        </p:txBody>
      </p:sp>
    </p:spTree>
    <p:extLst>
      <p:ext uri="{BB962C8B-B14F-4D97-AF65-F5344CB8AC3E}">
        <p14:creationId xmlns:p14="http://schemas.microsoft.com/office/powerpoint/2010/main" val="425411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1F5248-D836-46C4-697B-A53553DC5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057B9-6B1C-1B20-B1F9-38234DA86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74749" y="555243"/>
            <a:ext cx="9289914" cy="1143000"/>
          </a:xfrm>
        </p:spPr>
        <p:txBody>
          <a:bodyPr>
            <a:noAutofit/>
          </a:bodyPr>
          <a:lstStyle/>
          <a:p>
            <a:r>
              <a:rPr lang="en-GB" sz="3600" dirty="0"/>
              <a:t>Head of KS3 Science</a:t>
            </a:r>
            <a:br>
              <a:rPr lang="en-GB" sz="3600" dirty="0"/>
            </a:br>
            <a:r>
              <a:rPr lang="en-GB" sz="3600" dirty="0"/>
              <a:t>Head of Biology</a:t>
            </a:r>
            <a:br>
              <a:rPr lang="en-GB" sz="3600" dirty="0"/>
            </a:br>
            <a:r>
              <a:rPr lang="en-GB" sz="3600" dirty="0"/>
              <a:t>Head of Physics (acting)</a:t>
            </a:r>
            <a:br>
              <a:rPr lang="en-GB" sz="3600" dirty="0"/>
            </a:br>
            <a:endParaRPr lang="en-GB" sz="3600" dirty="0"/>
          </a:p>
        </p:txBody>
      </p:sp>
      <p:pic>
        <p:nvPicPr>
          <p:cNvPr id="2050" name="Picture 2" descr="Kineton High School">
            <a:extLst>
              <a:ext uri="{FF2B5EF4-FFF2-40B4-BE49-F238E27FC236}">
                <a16:creationId xmlns:a16="http://schemas.microsoft.com/office/drawing/2014/main" id="{9B1F3925-B8FD-7F32-C98F-08CB3F431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5203237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rooke Weston Academy - Wikipedia">
            <a:extLst>
              <a:ext uri="{FF2B5EF4-FFF2-40B4-BE49-F238E27FC236}">
                <a16:creationId xmlns:a16="http://schemas.microsoft.com/office/drawing/2014/main" id="{C3EA85BC-A0F8-8575-EBD5-61819D1E8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3673052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eckover Primary School - Brooke Weston Trust">
            <a:extLst>
              <a:ext uri="{FF2B5EF4-FFF2-40B4-BE49-F238E27FC236}">
                <a16:creationId xmlns:a16="http://schemas.microsoft.com/office/drawing/2014/main" id="{41B83D04-AF76-5643-8A84-E93D44C32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552" y="3732525"/>
            <a:ext cx="3577953" cy="163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Bishop Walsh Catholic School | Part of the St. John Paul II Multi-Academy">
            <a:extLst>
              <a:ext uri="{FF2B5EF4-FFF2-40B4-BE49-F238E27FC236}">
                <a16:creationId xmlns:a16="http://schemas.microsoft.com/office/drawing/2014/main" id="{069D2714-6870-C51D-3C18-A631BE026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17" y="2288709"/>
            <a:ext cx="1517430" cy="151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2100A526-1041-DC60-1D27-935528336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208" y="2358631"/>
            <a:ext cx="2976439" cy="155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 - Stowe Valley Multi Academy Trust">
            <a:extLst>
              <a:ext uri="{FF2B5EF4-FFF2-40B4-BE49-F238E27FC236}">
                <a16:creationId xmlns:a16="http://schemas.microsoft.com/office/drawing/2014/main" id="{64DFEC34-15E6-A111-3ECA-7C30CA5CC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80" y="5369497"/>
            <a:ext cx="4546240" cy="132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Brooke Weston Trust - Centre For Professional Development">
            <a:extLst>
              <a:ext uri="{FF2B5EF4-FFF2-40B4-BE49-F238E27FC236}">
                <a16:creationId xmlns:a16="http://schemas.microsoft.com/office/drawing/2014/main" id="{2E1E656D-02FA-AD03-C347-0CBDC2872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833" y="3843390"/>
            <a:ext cx="3070834" cy="162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ADB8DB-6D38-9A0F-1B96-4841ED3B4447}"/>
              </a:ext>
            </a:extLst>
          </p:cNvPr>
          <p:cNvSpPr txBox="1"/>
          <p:nvPr/>
        </p:nvSpPr>
        <p:spPr>
          <a:xfrm>
            <a:off x="4572000" y="-36202"/>
            <a:ext cx="464495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Second in Science</a:t>
            </a:r>
            <a:br>
              <a:rPr lang="en-GB" sz="3600" dirty="0"/>
            </a:br>
            <a:r>
              <a:rPr lang="en-GB" sz="3600" dirty="0"/>
              <a:t>Head of Science</a:t>
            </a:r>
            <a:br>
              <a:rPr lang="en-GB" sz="3600" dirty="0"/>
            </a:br>
            <a:r>
              <a:rPr lang="en-GB" sz="3600" dirty="0"/>
              <a:t>BW Teaching School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BF43E9-CD79-8201-B4E8-581DB9396EBF}"/>
              </a:ext>
            </a:extLst>
          </p:cNvPr>
          <p:cNvSpPr/>
          <p:nvPr/>
        </p:nvSpPr>
        <p:spPr>
          <a:xfrm>
            <a:off x="4756826" y="47014"/>
            <a:ext cx="4377446" cy="1671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552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223F2-2784-9E6F-1C00-9C3FF8106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B14FB398-A098-AB44-1F52-111A803B3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E389CE29-01BB-5619-892B-EDD0E229C1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31" y="2428815"/>
            <a:ext cx="7772400" cy="14700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So how is Head of Subject different to KS3 Coordinator?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767059-4333-C1FC-8207-F42A74852746}"/>
              </a:ext>
            </a:extLst>
          </p:cNvPr>
          <p:cNvSpPr txBox="1"/>
          <p:nvPr/>
        </p:nvSpPr>
        <p:spPr>
          <a:xfrm>
            <a:off x="2095499" y="4634915"/>
            <a:ext cx="36965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QA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5D1633-DC4D-EA63-570B-02329F5EB8D6}"/>
              </a:ext>
            </a:extLst>
          </p:cNvPr>
          <p:cNvSpPr txBox="1"/>
          <p:nvPr/>
        </p:nvSpPr>
        <p:spPr>
          <a:xfrm>
            <a:off x="201038" y="137949"/>
            <a:ext cx="410831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/>
              <a:t>Curriculum design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146373-CEF2-E5BC-62CE-6E5BCB996BD9}"/>
              </a:ext>
            </a:extLst>
          </p:cNvPr>
          <p:cNvSpPr txBox="1"/>
          <p:nvPr/>
        </p:nvSpPr>
        <p:spPr>
          <a:xfrm>
            <a:off x="2605391" y="3772319"/>
            <a:ext cx="59695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/>
              <a:t>Teaching &amp; Learning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3EFE67-B654-9BE6-74E4-6277BC6A5122}"/>
              </a:ext>
            </a:extLst>
          </p:cNvPr>
          <p:cNvSpPr txBox="1"/>
          <p:nvPr/>
        </p:nvSpPr>
        <p:spPr>
          <a:xfrm>
            <a:off x="5927386" y="642829"/>
            <a:ext cx="37419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Student progress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7E2599-9C4A-F963-43C6-93DCAB3FC7D7}"/>
              </a:ext>
            </a:extLst>
          </p:cNvPr>
          <p:cNvSpPr txBox="1"/>
          <p:nvPr/>
        </p:nvSpPr>
        <p:spPr>
          <a:xfrm>
            <a:off x="0" y="3524794"/>
            <a:ext cx="39672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Transition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9B582F-A0A6-9BF3-E412-2C665D64C939}"/>
              </a:ext>
            </a:extLst>
          </p:cNvPr>
          <p:cNvSpPr txBox="1"/>
          <p:nvPr/>
        </p:nvSpPr>
        <p:spPr>
          <a:xfrm>
            <a:off x="593387" y="5576074"/>
            <a:ext cx="46692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Engagement</a:t>
            </a:r>
          </a:p>
        </p:txBody>
      </p:sp>
    </p:spTree>
    <p:extLst>
      <p:ext uri="{BB962C8B-B14F-4D97-AF65-F5344CB8AC3E}">
        <p14:creationId xmlns:p14="http://schemas.microsoft.com/office/powerpoint/2010/main" val="404217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6678E-3A9E-3AB6-743E-B9B0D7E61B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72744E7-7C67-4D57-C8A6-3C0E373DD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31" y="242881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Who has found the constant juggle of planning / marking / data entry etc. quite intense this year?</a:t>
            </a:r>
          </a:p>
        </p:txBody>
      </p:sp>
      <p:pic>
        <p:nvPicPr>
          <p:cNvPr id="18434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8E9260C2-B0B6-46B1-5349-2F70EA83C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332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AB8A792-1A84-ECC0-14D2-C397E8A4D79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31000" endPos="0" dist="508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Balancing Teaching &amp;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sz="1800"/>
            </a:pPr>
            <a:r>
              <a:rPr sz="2800" dirty="0"/>
              <a:t>Challenge: Juggling classroom responsibilities with leadership tasks.</a:t>
            </a:r>
          </a:p>
          <a:p>
            <a:pPr>
              <a:defRPr sz="1800"/>
            </a:pPr>
            <a:r>
              <a:rPr sz="2800" dirty="0"/>
              <a:t>Strategy:</a:t>
            </a:r>
          </a:p>
          <a:p>
            <a:pPr lvl="1">
              <a:defRPr sz="1800"/>
            </a:pPr>
            <a:r>
              <a:rPr sz="2400" dirty="0"/>
              <a:t>Block time weekly for leadership duties.</a:t>
            </a:r>
          </a:p>
          <a:p>
            <a:pPr lvl="1">
              <a:defRPr sz="1800"/>
            </a:pPr>
            <a:r>
              <a:rPr sz="2400" dirty="0"/>
              <a:t>Use planning tools (Trello, Outlook).</a:t>
            </a:r>
          </a:p>
          <a:p>
            <a:pPr lvl="1">
              <a:defRPr sz="1800"/>
            </a:pPr>
            <a:r>
              <a:rPr sz="2400" dirty="0"/>
              <a:t>Delegate where appropriate.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EBC740-E6E7-94A5-7E70-7CC6CF8E22E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3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12000" endPos="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Developing Confidence in Decision-Making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sz="1800"/>
            </a:pPr>
            <a:r>
              <a:rPr sz="2800" dirty="0"/>
              <a:t>Challenge: Fear of making the wrong decision.</a:t>
            </a:r>
          </a:p>
          <a:p>
            <a:pPr>
              <a:defRPr sz="1800"/>
            </a:pPr>
            <a:r>
              <a:rPr sz="2800" dirty="0"/>
              <a:t>Strategy:</a:t>
            </a:r>
          </a:p>
          <a:p>
            <a:pPr lvl="1">
              <a:defRPr sz="1800"/>
            </a:pPr>
            <a:r>
              <a:rPr sz="2000" dirty="0"/>
              <a:t>Seek advice from mentors or SLT.</a:t>
            </a:r>
          </a:p>
          <a:p>
            <a:pPr lvl="1">
              <a:defRPr sz="1800"/>
            </a:pPr>
            <a:r>
              <a:rPr sz="2000" dirty="0"/>
              <a:t>Start with small initiatives.</a:t>
            </a:r>
          </a:p>
          <a:p>
            <a:pPr lvl="1">
              <a:defRPr sz="1800"/>
            </a:pPr>
            <a:r>
              <a:rPr sz="2000" dirty="0"/>
              <a:t>Reflect regularly to grow confidence.</a:t>
            </a:r>
          </a:p>
        </p:txBody>
      </p:sp>
    </p:spTree>
    <p:extLst>
      <p:ext uri="{BB962C8B-B14F-4D97-AF65-F5344CB8AC3E}">
        <p14:creationId xmlns:p14="http://schemas.microsoft.com/office/powerpoint/2010/main" val="359820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64B82-9B8A-422B-1DDC-39E0482A2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EF08422-E5DE-01FF-8B28-7BB1731DEC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31" y="242881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Imagine one of your Year 8 classes just completed an end-of-topic assessment. Some students did brilliantly, others really struggled — how do you decide what to do next, and how do you know if your teaching is having the impact you want?</a:t>
            </a:r>
          </a:p>
        </p:txBody>
      </p:sp>
      <p:pic>
        <p:nvPicPr>
          <p:cNvPr id="2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76FE53E6-0A60-366F-CFFB-05E6623F3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985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9F5225-7E1C-8A1E-7D6E-828538F6A2E8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2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12000" endPos="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Using Data &amp; Tracking 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sz="1800"/>
            </a:pPr>
            <a:r>
              <a:rPr sz="2800" dirty="0"/>
              <a:t>Challenge: Making sense of data and showing impact.</a:t>
            </a:r>
          </a:p>
          <a:p>
            <a:pPr>
              <a:defRPr sz="1800"/>
            </a:pPr>
            <a:r>
              <a:rPr sz="2800" dirty="0"/>
              <a:t>Strategy:</a:t>
            </a:r>
          </a:p>
          <a:p>
            <a:pPr lvl="1">
              <a:defRPr sz="1800"/>
            </a:pPr>
            <a:r>
              <a:rPr dirty="0"/>
              <a:t>Ask for training on data systems.</a:t>
            </a:r>
          </a:p>
          <a:p>
            <a:pPr lvl="1">
              <a:defRPr sz="1800"/>
            </a:pPr>
            <a:r>
              <a:rPr dirty="0"/>
              <a:t>Focus on trends, not just numbers.</a:t>
            </a:r>
          </a:p>
          <a:p>
            <a:pPr lvl="1">
              <a:defRPr sz="1800"/>
            </a:pPr>
            <a:r>
              <a:rPr dirty="0"/>
              <a:t>Use data to inform teaching and intervention.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CC18C-3702-CC86-EB43-64DE740C0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44A20-5C18-6826-76E3-01E3C2089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74749" y="555243"/>
            <a:ext cx="9289914" cy="1143000"/>
          </a:xfrm>
        </p:spPr>
        <p:txBody>
          <a:bodyPr>
            <a:noAutofit/>
          </a:bodyPr>
          <a:lstStyle/>
          <a:p>
            <a:r>
              <a:rPr lang="en-GB" sz="3600" dirty="0"/>
              <a:t>Head of KS3 Science</a:t>
            </a:r>
            <a:br>
              <a:rPr lang="en-GB" sz="3600" dirty="0"/>
            </a:br>
            <a:r>
              <a:rPr lang="en-GB" sz="3600" dirty="0"/>
              <a:t>Head of Biology</a:t>
            </a:r>
            <a:br>
              <a:rPr lang="en-GB" sz="3600" dirty="0"/>
            </a:br>
            <a:r>
              <a:rPr lang="en-GB" sz="3600" dirty="0"/>
              <a:t>Head of Physics (acting)</a:t>
            </a:r>
            <a:br>
              <a:rPr lang="en-GB" sz="3600" dirty="0"/>
            </a:br>
            <a:endParaRPr lang="en-GB" sz="3600" dirty="0"/>
          </a:p>
        </p:txBody>
      </p:sp>
      <p:pic>
        <p:nvPicPr>
          <p:cNvPr id="2050" name="Picture 2" descr="Kineton High School">
            <a:extLst>
              <a:ext uri="{FF2B5EF4-FFF2-40B4-BE49-F238E27FC236}">
                <a16:creationId xmlns:a16="http://schemas.microsoft.com/office/drawing/2014/main" id="{7FB01525-5A5B-7B36-93C9-F390C497E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5203237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rooke Weston Academy - Wikipedia">
            <a:extLst>
              <a:ext uri="{FF2B5EF4-FFF2-40B4-BE49-F238E27FC236}">
                <a16:creationId xmlns:a16="http://schemas.microsoft.com/office/drawing/2014/main" id="{08EE9786-B626-A8B5-47D5-555302707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3673052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eckover Primary School - Brooke Weston Trust">
            <a:extLst>
              <a:ext uri="{FF2B5EF4-FFF2-40B4-BE49-F238E27FC236}">
                <a16:creationId xmlns:a16="http://schemas.microsoft.com/office/drawing/2014/main" id="{A7F89E8C-858C-574C-F0F7-E12E88222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552" y="3732525"/>
            <a:ext cx="3577953" cy="163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Bishop Walsh Catholic School | Part of the St. John Paul II Multi-Academy">
            <a:extLst>
              <a:ext uri="{FF2B5EF4-FFF2-40B4-BE49-F238E27FC236}">
                <a16:creationId xmlns:a16="http://schemas.microsoft.com/office/drawing/2014/main" id="{E02C5D79-E7F8-7234-F61E-410795467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17" y="2288709"/>
            <a:ext cx="1517430" cy="151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9559D8D1-2D9E-5B57-7209-E7BAA5E97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208" y="2358631"/>
            <a:ext cx="2976439" cy="155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 - Stowe Valley Multi Academy Trust">
            <a:extLst>
              <a:ext uri="{FF2B5EF4-FFF2-40B4-BE49-F238E27FC236}">
                <a16:creationId xmlns:a16="http://schemas.microsoft.com/office/drawing/2014/main" id="{ED353199-7359-854A-E89A-698719166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80" y="5369497"/>
            <a:ext cx="4546240" cy="132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Brooke Weston Trust - Centre For Professional Development">
            <a:extLst>
              <a:ext uri="{FF2B5EF4-FFF2-40B4-BE49-F238E27FC236}">
                <a16:creationId xmlns:a16="http://schemas.microsoft.com/office/drawing/2014/main" id="{1154DD13-1567-9F3E-1DF7-2BFEA9C212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833" y="3843390"/>
            <a:ext cx="3070834" cy="162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2167FB-21F6-5D01-2995-B7D66BEEB1FE}"/>
              </a:ext>
            </a:extLst>
          </p:cNvPr>
          <p:cNvSpPr txBox="1"/>
          <p:nvPr/>
        </p:nvSpPr>
        <p:spPr>
          <a:xfrm>
            <a:off x="4572000" y="-36202"/>
            <a:ext cx="464495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Second in Science</a:t>
            </a:r>
            <a:br>
              <a:rPr lang="en-GB" sz="3600" dirty="0"/>
            </a:br>
            <a:r>
              <a:rPr lang="en-GB" sz="3600" dirty="0"/>
              <a:t>Head of Science</a:t>
            </a:r>
            <a:br>
              <a:rPr lang="en-GB" sz="3600" dirty="0"/>
            </a:br>
            <a:r>
              <a:rPr lang="en-GB" sz="3600" dirty="0"/>
              <a:t>BW Teaching School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E75E03-C42D-5F5C-323F-D20ADBBB92F6}"/>
              </a:ext>
            </a:extLst>
          </p:cNvPr>
          <p:cNvSpPr/>
          <p:nvPr/>
        </p:nvSpPr>
        <p:spPr>
          <a:xfrm>
            <a:off x="4726346" y="1126743"/>
            <a:ext cx="4377446" cy="591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530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0D395-23EB-5271-0CDB-1DAF7AD3B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7D67C931-A908-4F75-618E-689534AA4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DEE2E22C-D7FF-14FA-6A8D-244434E1E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31" y="2428815"/>
            <a:ext cx="7772400" cy="14700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So how is Head of Department different to Head of Subject?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6127E-EA12-8FB0-3553-693201652569}"/>
              </a:ext>
            </a:extLst>
          </p:cNvPr>
          <p:cNvSpPr txBox="1"/>
          <p:nvPr/>
        </p:nvSpPr>
        <p:spPr>
          <a:xfrm>
            <a:off x="2095499" y="4634915"/>
            <a:ext cx="36965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QA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BFE532-ACE6-A77E-0B7F-6352FB9F08DC}"/>
              </a:ext>
            </a:extLst>
          </p:cNvPr>
          <p:cNvSpPr txBox="1"/>
          <p:nvPr/>
        </p:nvSpPr>
        <p:spPr>
          <a:xfrm>
            <a:off x="201038" y="137949"/>
            <a:ext cx="410831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/>
              <a:t>Curriculum design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DB8B4F-291C-692D-FAD3-B4D47C5AFC3A}"/>
              </a:ext>
            </a:extLst>
          </p:cNvPr>
          <p:cNvSpPr txBox="1"/>
          <p:nvPr/>
        </p:nvSpPr>
        <p:spPr>
          <a:xfrm>
            <a:off x="2749895" y="3669747"/>
            <a:ext cx="59695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/>
              <a:t>Teaching &amp; Learning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1EFA83-E578-C8B3-8286-85E518E3EA47}"/>
              </a:ext>
            </a:extLst>
          </p:cNvPr>
          <p:cNvSpPr txBox="1"/>
          <p:nvPr/>
        </p:nvSpPr>
        <p:spPr>
          <a:xfrm>
            <a:off x="5927386" y="642829"/>
            <a:ext cx="37419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Student progress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6B5BCA-79E1-1874-1EEA-DF4924BB88D1}"/>
              </a:ext>
            </a:extLst>
          </p:cNvPr>
          <p:cNvSpPr txBox="1"/>
          <p:nvPr/>
        </p:nvSpPr>
        <p:spPr>
          <a:xfrm>
            <a:off x="0" y="3524794"/>
            <a:ext cx="39672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Transition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737055-FC1F-B3CA-DA46-7DBF2A4F19C3}"/>
              </a:ext>
            </a:extLst>
          </p:cNvPr>
          <p:cNvSpPr txBox="1"/>
          <p:nvPr/>
        </p:nvSpPr>
        <p:spPr>
          <a:xfrm>
            <a:off x="593387" y="5576074"/>
            <a:ext cx="46692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Engagement</a:t>
            </a:r>
          </a:p>
        </p:txBody>
      </p:sp>
    </p:spTree>
    <p:extLst>
      <p:ext uri="{BB962C8B-B14F-4D97-AF65-F5344CB8AC3E}">
        <p14:creationId xmlns:p14="http://schemas.microsoft.com/office/powerpoint/2010/main" val="366189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D0E2D-D436-EAAC-E29B-254D09B7B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74749" y="555243"/>
            <a:ext cx="9289914" cy="1143000"/>
          </a:xfrm>
        </p:spPr>
        <p:txBody>
          <a:bodyPr>
            <a:noAutofit/>
          </a:bodyPr>
          <a:lstStyle/>
          <a:p>
            <a:r>
              <a:rPr lang="en-GB" sz="3600" dirty="0"/>
              <a:t>Head of KS3 Science</a:t>
            </a:r>
            <a:br>
              <a:rPr lang="en-GB" sz="3600" dirty="0"/>
            </a:br>
            <a:r>
              <a:rPr lang="en-GB" sz="3600" dirty="0"/>
              <a:t>Head of Biology</a:t>
            </a:r>
            <a:br>
              <a:rPr lang="en-GB" sz="3600" dirty="0"/>
            </a:br>
            <a:r>
              <a:rPr lang="en-GB" sz="3600" dirty="0"/>
              <a:t>Head of Physics (acting)</a:t>
            </a:r>
            <a:br>
              <a:rPr lang="en-GB" sz="3600" dirty="0"/>
            </a:br>
            <a:endParaRPr lang="en-GB" sz="3600" dirty="0"/>
          </a:p>
        </p:txBody>
      </p:sp>
      <p:pic>
        <p:nvPicPr>
          <p:cNvPr id="2050" name="Picture 2" descr="Kineton High School">
            <a:extLst>
              <a:ext uri="{FF2B5EF4-FFF2-40B4-BE49-F238E27FC236}">
                <a16:creationId xmlns:a16="http://schemas.microsoft.com/office/drawing/2014/main" id="{4D281AB8-99F6-989F-6ABA-68628A615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5203237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rooke Weston Academy - Wikipedia">
            <a:extLst>
              <a:ext uri="{FF2B5EF4-FFF2-40B4-BE49-F238E27FC236}">
                <a16:creationId xmlns:a16="http://schemas.microsoft.com/office/drawing/2014/main" id="{631D9433-9A72-B55A-5BFC-BE5544788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3673052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eckover Primary School - Brooke Weston Trust">
            <a:extLst>
              <a:ext uri="{FF2B5EF4-FFF2-40B4-BE49-F238E27FC236}">
                <a16:creationId xmlns:a16="http://schemas.microsoft.com/office/drawing/2014/main" id="{452011B9-3A3F-E6E4-2A26-01D9D2121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552" y="3732525"/>
            <a:ext cx="3577953" cy="163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Bishop Walsh Catholic School | Part of the St. John Paul II Multi-Academy">
            <a:extLst>
              <a:ext uri="{FF2B5EF4-FFF2-40B4-BE49-F238E27FC236}">
                <a16:creationId xmlns:a16="http://schemas.microsoft.com/office/drawing/2014/main" id="{E224ED8D-0410-EF50-018D-E57C5FB4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17" y="2249797"/>
            <a:ext cx="1517430" cy="151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D447BD9B-BB90-9DED-F43B-C7D92B622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208" y="2319719"/>
            <a:ext cx="2976439" cy="155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 - Stowe Valley Multi Academy Trust">
            <a:extLst>
              <a:ext uri="{FF2B5EF4-FFF2-40B4-BE49-F238E27FC236}">
                <a16:creationId xmlns:a16="http://schemas.microsoft.com/office/drawing/2014/main" id="{24504D46-CF80-C9CF-AD2A-5BF484041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80" y="5369497"/>
            <a:ext cx="4546240" cy="132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Brooke Weston Trust - Centre For Professional Development">
            <a:extLst>
              <a:ext uri="{FF2B5EF4-FFF2-40B4-BE49-F238E27FC236}">
                <a16:creationId xmlns:a16="http://schemas.microsoft.com/office/drawing/2014/main" id="{4BAB71DC-62CB-0BDD-C198-242758E34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833" y="3843390"/>
            <a:ext cx="3070834" cy="162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BFC79F-A739-CAE7-6E5D-08EC1BBB29DF}"/>
              </a:ext>
            </a:extLst>
          </p:cNvPr>
          <p:cNvSpPr txBox="1"/>
          <p:nvPr/>
        </p:nvSpPr>
        <p:spPr>
          <a:xfrm>
            <a:off x="4572000" y="-36202"/>
            <a:ext cx="464495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Second in Science</a:t>
            </a:r>
            <a:br>
              <a:rPr lang="en-GB" sz="3600" dirty="0"/>
            </a:br>
            <a:r>
              <a:rPr lang="en-GB" sz="3600" dirty="0"/>
              <a:t>Head of Science</a:t>
            </a:r>
            <a:br>
              <a:rPr lang="en-GB" sz="3600" dirty="0"/>
            </a:br>
            <a:r>
              <a:rPr lang="en-GB" sz="3600" dirty="0"/>
              <a:t>BW Teaching School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9E8550-672E-ED3B-8E14-B4751C071F9C}"/>
              </a:ext>
            </a:extLst>
          </p:cNvPr>
          <p:cNvSpPr/>
          <p:nvPr/>
        </p:nvSpPr>
        <p:spPr>
          <a:xfrm>
            <a:off x="9728" y="113916"/>
            <a:ext cx="4747098" cy="1671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6D960C-28E5-A754-6EAC-84EA17E7FE36}"/>
              </a:ext>
            </a:extLst>
          </p:cNvPr>
          <p:cNvSpPr/>
          <p:nvPr/>
        </p:nvSpPr>
        <p:spPr>
          <a:xfrm>
            <a:off x="4756826" y="47014"/>
            <a:ext cx="4377446" cy="1671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4930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97B52-188B-F558-C751-C28A48A0F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38AA6BE-8B97-580E-A290-0114698E9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31" y="242881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Could you tell me the whole school priorities that your last placement school had?</a:t>
            </a:r>
          </a:p>
        </p:txBody>
      </p:sp>
      <p:pic>
        <p:nvPicPr>
          <p:cNvPr id="2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1D9CC960-B49E-9333-9531-BE8B0930C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684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749A90E-5719-3BB4-6FF4-7248D4407CC5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12000" endPos="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Understanding Whole-School Priorities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sz="4400" dirty="0"/>
          </a:p>
          <a:p>
            <a:pPr>
              <a:defRPr sz="1800"/>
            </a:pPr>
            <a:r>
              <a:rPr sz="2800" dirty="0"/>
              <a:t>Challenge: Linking subject vision to school goals.</a:t>
            </a:r>
          </a:p>
          <a:p>
            <a:pPr>
              <a:defRPr sz="1800"/>
            </a:pPr>
            <a:r>
              <a:rPr sz="2800" dirty="0"/>
              <a:t>Strategy:</a:t>
            </a:r>
          </a:p>
          <a:p>
            <a:pPr lvl="1">
              <a:defRPr sz="1800"/>
            </a:pPr>
            <a:r>
              <a:rPr dirty="0"/>
              <a:t>Read and align with the School Development Plan.</a:t>
            </a:r>
          </a:p>
          <a:p>
            <a:pPr lvl="1">
              <a:defRPr sz="1800"/>
            </a:pPr>
            <a:r>
              <a:rPr dirty="0"/>
              <a:t>Attend leadership briefings.</a:t>
            </a:r>
          </a:p>
          <a:p>
            <a:pPr lvl="1">
              <a:defRPr sz="1800"/>
            </a:pPr>
            <a:r>
              <a:rPr dirty="0"/>
              <a:t>Consult with other middle leaders.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8A2D3A-D9C2-3AB4-F4D2-1FD178191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66E3A77-614E-F3B1-69F5-7EC9ACD70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31" y="242881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What would you do if a colleague repeatedly isn’t following the agreed KS3 curriculum — and students are starting to fall behind because of it?</a:t>
            </a:r>
          </a:p>
        </p:txBody>
      </p:sp>
      <p:pic>
        <p:nvPicPr>
          <p:cNvPr id="2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8CF09B08-F80E-38B4-CA90-5E69BF9F5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252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881EAA-903D-D614-48C6-605C86E385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2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12000" endPos="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Handling Difficult Conversations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sz="1800"/>
            </a:pPr>
            <a:r>
              <a:rPr sz="2800" dirty="0"/>
              <a:t>Challenge: Providing feedback or managing conflict.</a:t>
            </a:r>
          </a:p>
          <a:p>
            <a:pPr>
              <a:defRPr sz="1800"/>
            </a:pPr>
            <a:r>
              <a:rPr sz="2800" dirty="0"/>
              <a:t>Strategy:</a:t>
            </a:r>
          </a:p>
          <a:p>
            <a:pPr lvl="1">
              <a:defRPr sz="1800"/>
            </a:pPr>
            <a:r>
              <a:rPr dirty="0"/>
              <a:t>Use a coaching approach.</a:t>
            </a:r>
          </a:p>
          <a:p>
            <a:pPr lvl="1">
              <a:defRPr sz="1800"/>
            </a:pPr>
            <a:r>
              <a:rPr dirty="0"/>
              <a:t>Stick to facts, not feelings.</a:t>
            </a:r>
          </a:p>
          <a:p>
            <a:pPr lvl="1">
              <a:defRPr sz="1800"/>
            </a:pPr>
            <a:r>
              <a:rPr dirty="0" err="1"/>
              <a:t>Practise</a:t>
            </a:r>
            <a:r>
              <a:rPr dirty="0"/>
              <a:t> conversations with a mentor.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E90F47-5424-CF0A-9651-F2D398D1E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7A8C3-CE40-C3B9-64E2-D81ED7521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74749" y="555243"/>
            <a:ext cx="9289914" cy="1143000"/>
          </a:xfrm>
        </p:spPr>
        <p:txBody>
          <a:bodyPr>
            <a:noAutofit/>
          </a:bodyPr>
          <a:lstStyle/>
          <a:p>
            <a:r>
              <a:rPr lang="en-GB" sz="3600" dirty="0"/>
              <a:t>Head of KS3 Science</a:t>
            </a:r>
            <a:br>
              <a:rPr lang="en-GB" sz="3600" dirty="0"/>
            </a:br>
            <a:r>
              <a:rPr lang="en-GB" sz="3600" dirty="0"/>
              <a:t>Head of Biology</a:t>
            </a:r>
            <a:br>
              <a:rPr lang="en-GB" sz="3600" dirty="0"/>
            </a:br>
            <a:r>
              <a:rPr lang="en-GB" sz="3600" dirty="0"/>
              <a:t>Head of Physics (acting)</a:t>
            </a:r>
            <a:br>
              <a:rPr lang="en-GB" sz="3600" dirty="0"/>
            </a:br>
            <a:endParaRPr lang="en-GB" sz="3600" dirty="0"/>
          </a:p>
        </p:txBody>
      </p:sp>
      <p:pic>
        <p:nvPicPr>
          <p:cNvPr id="2050" name="Picture 2" descr="Kineton High School">
            <a:extLst>
              <a:ext uri="{FF2B5EF4-FFF2-40B4-BE49-F238E27FC236}">
                <a16:creationId xmlns:a16="http://schemas.microsoft.com/office/drawing/2014/main" id="{614CEF68-3856-38FD-6177-14CEBE275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5203237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rooke Weston Academy - Wikipedia">
            <a:extLst>
              <a:ext uri="{FF2B5EF4-FFF2-40B4-BE49-F238E27FC236}">
                <a16:creationId xmlns:a16="http://schemas.microsoft.com/office/drawing/2014/main" id="{159B49BB-D0F0-CF5E-6FBB-1C83FAC2A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3673052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eckover Primary School - Brooke Weston Trust">
            <a:extLst>
              <a:ext uri="{FF2B5EF4-FFF2-40B4-BE49-F238E27FC236}">
                <a16:creationId xmlns:a16="http://schemas.microsoft.com/office/drawing/2014/main" id="{8E778DD1-71CC-B1DB-C524-F92074671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552" y="3732525"/>
            <a:ext cx="3577953" cy="163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Bishop Walsh Catholic School | Part of the St. John Paul II Multi-Academy">
            <a:extLst>
              <a:ext uri="{FF2B5EF4-FFF2-40B4-BE49-F238E27FC236}">
                <a16:creationId xmlns:a16="http://schemas.microsoft.com/office/drawing/2014/main" id="{E33A6EA4-6097-2161-2C4D-9F56C6D5E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17" y="2288709"/>
            <a:ext cx="1517430" cy="151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F9C34633-D948-82BB-9C7A-267EAE60A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208" y="2358631"/>
            <a:ext cx="2976439" cy="155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 - Stowe Valley Multi Academy Trust">
            <a:extLst>
              <a:ext uri="{FF2B5EF4-FFF2-40B4-BE49-F238E27FC236}">
                <a16:creationId xmlns:a16="http://schemas.microsoft.com/office/drawing/2014/main" id="{02C49E11-B3BD-2AE3-F525-D50C2E40F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80" y="5369497"/>
            <a:ext cx="4546240" cy="132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Brooke Weston Trust - Centre For Professional Development">
            <a:extLst>
              <a:ext uri="{FF2B5EF4-FFF2-40B4-BE49-F238E27FC236}">
                <a16:creationId xmlns:a16="http://schemas.microsoft.com/office/drawing/2014/main" id="{100B180A-7922-C48A-5A61-CAF34E47D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833" y="3843390"/>
            <a:ext cx="3070834" cy="162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FE34E1-734E-B145-38A4-85C458F0F446}"/>
              </a:ext>
            </a:extLst>
          </p:cNvPr>
          <p:cNvSpPr txBox="1"/>
          <p:nvPr/>
        </p:nvSpPr>
        <p:spPr>
          <a:xfrm>
            <a:off x="4572000" y="-36202"/>
            <a:ext cx="464495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Second in Science</a:t>
            </a:r>
            <a:br>
              <a:rPr lang="en-GB" sz="3600" dirty="0"/>
            </a:br>
            <a:r>
              <a:rPr lang="en-GB" sz="3600" dirty="0"/>
              <a:t>Head of Science</a:t>
            </a:r>
            <a:br>
              <a:rPr lang="en-GB" sz="3600" dirty="0"/>
            </a:br>
            <a:r>
              <a:rPr lang="en-GB" sz="3600" dirty="0"/>
              <a:t>BW Teaching School</a:t>
            </a:r>
          </a:p>
        </p:txBody>
      </p:sp>
    </p:spTree>
    <p:extLst>
      <p:ext uri="{BB962C8B-B14F-4D97-AF65-F5344CB8AC3E}">
        <p14:creationId xmlns:p14="http://schemas.microsoft.com/office/powerpoint/2010/main" val="22348166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epartment for Education to include skills and universities">
            <a:extLst>
              <a:ext uri="{FF2B5EF4-FFF2-40B4-BE49-F238E27FC236}">
                <a16:creationId xmlns:a16="http://schemas.microsoft.com/office/drawing/2014/main" id="{2939759E-AAC4-92C6-0136-DC47B686B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400" y="3600450"/>
            <a:ext cx="6553200" cy="344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19FBD1E-47D6-127C-43CD-C881B659AB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What training pathways are there to support your progression?</a:t>
            </a:r>
          </a:p>
        </p:txBody>
      </p:sp>
      <p:pic>
        <p:nvPicPr>
          <p:cNvPr id="6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F2CF1EE0-A59C-7B90-8DD3-36B7D2E41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4">
            <a:extLst>
              <a:ext uri="{FF2B5EF4-FFF2-40B4-BE49-F238E27FC236}">
                <a16:creationId xmlns:a16="http://schemas.microsoft.com/office/drawing/2014/main" id="{7FFEE876-B762-0F22-CB43-4BC2313B6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372899"/>
            <a:ext cx="6400800" cy="1752600"/>
          </a:xfrm>
        </p:spPr>
        <p:txBody>
          <a:bodyPr>
            <a:normAutofit/>
          </a:bodyPr>
          <a:lstStyle/>
          <a:p>
            <a:r>
              <a:rPr lang="en-GB" sz="4800" b="0" i="0" dirty="0">
                <a:solidFill>
                  <a:srgbClr val="000000"/>
                </a:solidFill>
                <a:effectLst/>
                <a:latin typeface="Circular"/>
              </a:rPr>
              <a:t>NPQ in Leading Teaching (NPQLT)</a:t>
            </a:r>
          </a:p>
          <a:p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26080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FFF35-822C-E434-3CDD-D55C92A1F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C7AC6D-B478-1670-50C1-786890F99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83" y="1086470"/>
            <a:ext cx="7147479" cy="24310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6E44EF-6135-8D09-0D4F-47FDE2D74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683" y="4312473"/>
            <a:ext cx="6113933" cy="22708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0D80E9-842E-756A-13DD-5D8DF357CF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538" y="3382574"/>
            <a:ext cx="5134692" cy="9050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0BD037-6CD2-86B2-D8BD-8442125E21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538" y="238691"/>
            <a:ext cx="4601217" cy="78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3372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0FE3AA-7833-E0FF-C3F2-B97A90392A36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sx="119000" sy="119000" rotWithShape="0">
              <a:srgbClr val="000000">
                <a:alpha val="0"/>
              </a:srgbClr>
            </a:outerShdw>
            <a:reflection stA="12000" endPos="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defRPr sz="1800"/>
            </a:pPr>
            <a:r>
              <a:rPr lang="en-GB" sz="3000" dirty="0"/>
              <a:t>L</a:t>
            </a:r>
            <a:r>
              <a:rPr sz="3000" dirty="0" err="1"/>
              <a:t>eadership</a:t>
            </a:r>
            <a:r>
              <a:rPr sz="3000" dirty="0"/>
              <a:t> is a learning curve.</a:t>
            </a:r>
          </a:p>
          <a:p>
            <a:pPr lvl="1">
              <a:defRPr sz="1800"/>
            </a:pPr>
            <a:r>
              <a:rPr sz="3000" dirty="0"/>
              <a:t>Ask for support from mentors and SLT.</a:t>
            </a:r>
          </a:p>
          <a:p>
            <a:pPr lvl="1">
              <a:defRPr sz="1800"/>
            </a:pPr>
            <a:r>
              <a:rPr sz="3000" dirty="0"/>
              <a:t>Build habits: reflection, planning, communication.</a:t>
            </a:r>
          </a:p>
          <a:p>
            <a:pPr lvl="1">
              <a:defRPr sz="1800"/>
            </a:pPr>
            <a:r>
              <a:rPr sz="3000" dirty="0"/>
              <a:t>Be kind to yourself — growth takes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FC002-CC72-4329-0473-128A7EFB1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592C2-71A5-438B-5106-A87662E3E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12779"/>
            <a:ext cx="9144000" cy="1143000"/>
          </a:xfrm>
        </p:spPr>
        <p:txBody>
          <a:bodyPr>
            <a:noAutofit/>
          </a:bodyPr>
          <a:lstStyle/>
          <a:p>
            <a:r>
              <a:rPr lang="en-GB" sz="3600" dirty="0"/>
              <a:t>If you ever want help / advice from a random guy who you once heard talk for 40 minutes</a:t>
            </a: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r>
              <a:rPr lang="en-GB" sz="3600" dirty="0"/>
              <a:t>hawksley.d@stowevalley.com</a:t>
            </a:r>
          </a:p>
        </p:txBody>
      </p:sp>
      <p:pic>
        <p:nvPicPr>
          <p:cNvPr id="2050" name="Picture 2" descr="Kineton High School">
            <a:extLst>
              <a:ext uri="{FF2B5EF4-FFF2-40B4-BE49-F238E27FC236}">
                <a16:creationId xmlns:a16="http://schemas.microsoft.com/office/drawing/2014/main" id="{0227506C-C817-BA99-5491-C702D93EF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4" y="0"/>
            <a:ext cx="2490952" cy="249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 - Stowe Valley Multi Academy Trust">
            <a:extLst>
              <a:ext uri="{FF2B5EF4-FFF2-40B4-BE49-F238E27FC236}">
                <a16:creationId xmlns:a16="http://schemas.microsoft.com/office/drawing/2014/main" id="{A017A59A-4E2A-BB91-35BE-0BC9A6A3F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753" y="166260"/>
            <a:ext cx="6125271" cy="178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571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5A112-1DB0-9DB4-027B-6FA4BB4CF9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D0BCD-B038-AB20-FBBB-302A2AE8F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74749" y="555243"/>
            <a:ext cx="9289914" cy="1143000"/>
          </a:xfrm>
        </p:spPr>
        <p:txBody>
          <a:bodyPr>
            <a:noAutofit/>
          </a:bodyPr>
          <a:lstStyle/>
          <a:p>
            <a:r>
              <a:rPr lang="en-GB" sz="3600" dirty="0"/>
              <a:t>Head of KS3 Science</a:t>
            </a:r>
            <a:br>
              <a:rPr lang="en-GB" sz="3600" dirty="0"/>
            </a:br>
            <a:r>
              <a:rPr lang="en-GB" sz="3600" dirty="0"/>
              <a:t>Head of Biology</a:t>
            </a:r>
            <a:br>
              <a:rPr lang="en-GB" sz="3600" dirty="0"/>
            </a:br>
            <a:r>
              <a:rPr lang="en-GB" sz="3600" dirty="0"/>
              <a:t>Head of Physics (acting)</a:t>
            </a:r>
            <a:br>
              <a:rPr lang="en-GB" sz="3600" dirty="0"/>
            </a:br>
            <a:endParaRPr lang="en-GB" sz="3600" dirty="0"/>
          </a:p>
        </p:txBody>
      </p:sp>
      <p:pic>
        <p:nvPicPr>
          <p:cNvPr id="2050" name="Picture 2" descr="Kineton High School">
            <a:extLst>
              <a:ext uri="{FF2B5EF4-FFF2-40B4-BE49-F238E27FC236}">
                <a16:creationId xmlns:a16="http://schemas.microsoft.com/office/drawing/2014/main" id="{92C67C50-0645-9664-DE8F-61DC0C0FF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5203237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rooke Weston Academy - Wikipedia">
            <a:extLst>
              <a:ext uri="{FF2B5EF4-FFF2-40B4-BE49-F238E27FC236}">
                <a16:creationId xmlns:a16="http://schemas.microsoft.com/office/drawing/2014/main" id="{B6E28F16-D273-54A7-BD1F-F6AC6D33A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9" y="3673052"/>
            <a:ext cx="1660086" cy="16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eckover Primary School - Brooke Weston Trust">
            <a:extLst>
              <a:ext uri="{FF2B5EF4-FFF2-40B4-BE49-F238E27FC236}">
                <a16:creationId xmlns:a16="http://schemas.microsoft.com/office/drawing/2014/main" id="{DEB9C693-EF1C-2786-977D-865FDBFA2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552" y="3732525"/>
            <a:ext cx="3577953" cy="163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Bishop Walsh Catholic School | Part of the St. John Paul II Multi-Academy">
            <a:extLst>
              <a:ext uri="{FF2B5EF4-FFF2-40B4-BE49-F238E27FC236}">
                <a16:creationId xmlns:a16="http://schemas.microsoft.com/office/drawing/2014/main" id="{A0BE2E90-533F-8D2B-588E-4EF6CC1BB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17" y="2249797"/>
            <a:ext cx="1517430" cy="151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38066CE6-2F09-4DAD-BF87-C83B8BE97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208" y="2319719"/>
            <a:ext cx="2976439" cy="155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 - Stowe Valley Multi Academy Trust">
            <a:extLst>
              <a:ext uri="{FF2B5EF4-FFF2-40B4-BE49-F238E27FC236}">
                <a16:creationId xmlns:a16="http://schemas.microsoft.com/office/drawing/2014/main" id="{735C0F79-ED10-AB9D-1A3D-A18D0BCF9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80" y="5369497"/>
            <a:ext cx="4546240" cy="132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Brooke Weston Trust - Centre For Professional Development">
            <a:extLst>
              <a:ext uri="{FF2B5EF4-FFF2-40B4-BE49-F238E27FC236}">
                <a16:creationId xmlns:a16="http://schemas.microsoft.com/office/drawing/2014/main" id="{E7536FC9-F39D-0EB9-669D-2B684387B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833" y="3843390"/>
            <a:ext cx="3070834" cy="162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2208F7-7515-E76E-F6BE-1EF54544C885}"/>
              </a:ext>
            </a:extLst>
          </p:cNvPr>
          <p:cNvSpPr txBox="1"/>
          <p:nvPr/>
        </p:nvSpPr>
        <p:spPr>
          <a:xfrm>
            <a:off x="4572000" y="-36202"/>
            <a:ext cx="464495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Second in Science</a:t>
            </a:r>
            <a:br>
              <a:rPr lang="en-GB" sz="3600" dirty="0"/>
            </a:br>
            <a:r>
              <a:rPr lang="en-GB" sz="3600" dirty="0"/>
              <a:t>Head of Science</a:t>
            </a:r>
            <a:br>
              <a:rPr lang="en-GB" sz="3600" dirty="0"/>
            </a:br>
            <a:r>
              <a:rPr lang="en-GB" sz="3600" dirty="0"/>
              <a:t>BW Teaching School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42E9B-7F3F-9352-9C51-BE9CB510F65A}"/>
              </a:ext>
            </a:extLst>
          </p:cNvPr>
          <p:cNvSpPr/>
          <p:nvPr/>
        </p:nvSpPr>
        <p:spPr>
          <a:xfrm>
            <a:off x="9728" y="642025"/>
            <a:ext cx="4747098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BEF754-FF62-8E21-3403-00641B4D2BCE}"/>
              </a:ext>
            </a:extLst>
          </p:cNvPr>
          <p:cNvSpPr/>
          <p:nvPr/>
        </p:nvSpPr>
        <p:spPr>
          <a:xfrm>
            <a:off x="4756826" y="47014"/>
            <a:ext cx="4377446" cy="1671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712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E394F365-A760-9535-3D32-7E9A11B09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87C872-08AB-02E5-2B1F-B17313C767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559649"/>
            <a:ext cx="7772400" cy="14700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What do you think a KS3 lead does?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1439B9-69AC-CEB6-C8CA-84DB788DA90C}"/>
              </a:ext>
            </a:extLst>
          </p:cNvPr>
          <p:cNvSpPr txBox="1"/>
          <p:nvPr/>
        </p:nvSpPr>
        <p:spPr>
          <a:xfrm>
            <a:off x="2095499" y="4634915"/>
            <a:ext cx="36965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QA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46003B-2600-B052-4033-C9652C330233}"/>
              </a:ext>
            </a:extLst>
          </p:cNvPr>
          <p:cNvSpPr txBox="1"/>
          <p:nvPr/>
        </p:nvSpPr>
        <p:spPr>
          <a:xfrm>
            <a:off x="201038" y="137949"/>
            <a:ext cx="410831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/>
              <a:t>Curriculum design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8F0AC1-9600-EB1D-074D-35FEAF545E97}"/>
              </a:ext>
            </a:extLst>
          </p:cNvPr>
          <p:cNvSpPr txBox="1"/>
          <p:nvPr/>
        </p:nvSpPr>
        <p:spPr>
          <a:xfrm>
            <a:off x="4309353" y="3201841"/>
            <a:ext cx="59695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/>
              <a:t>Teaching &amp; Learning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320C63-781C-39D8-55C4-91C228AB21F1}"/>
              </a:ext>
            </a:extLst>
          </p:cNvPr>
          <p:cNvSpPr txBox="1"/>
          <p:nvPr/>
        </p:nvSpPr>
        <p:spPr>
          <a:xfrm>
            <a:off x="5927386" y="642829"/>
            <a:ext cx="37419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Student progress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F21366-907B-3D86-A39A-EC307AB9056F}"/>
              </a:ext>
            </a:extLst>
          </p:cNvPr>
          <p:cNvSpPr txBox="1"/>
          <p:nvPr/>
        </p:nvSpPr>
        <p:spPr>
          <a:xfrm>
            <a:off x="0" y="3524794"/>
            <a:ext cx="39672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Transition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5282F1-9776-72FA-1A1D-CDE86922C9BE}"/>
              </a:ext>
            </a:extLst>
          </p:cNvPr>
          <p:cNvSpPr txBox="1"/>
          <p:nvPr/>
        </p:nvSpPr>
        <p:spPr>
          <a:xfrm>
            <a:off x="593387" y="5576074"/>
            <a:ext cx="46692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Engagement</a:t>
            </a:r>
          </a:p>
        </p:txBody>
      </p:sp>
    </p:spTree>
    <p:extLst>
      <p:ext uri="{BB962C8B-B14F-4D97-AF65-F5344CB8AC3E}">
        <p14:creationId xmlns:p14="http://schemas.microsoft.com/office/powerpoint/2010/main" val="285630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6C1F0F-D1B6-BD2E-1FD1-BADA64AD9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ACF8F6A-0849-03A3-4E43-203A4CE3A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31" y="242881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You’ve just been given a new leadership responsibility… but your teaching timetable is still full, marking is piling up, and there’s a meeting in 10 minutes — what do you prioritise, and how do you keep on top of it all?</a:t>
            </a:r>
          </a:p>
        </p:txBody>
      </p:sp>
      <p:pic>
        <p:nvPicPr>
          <p:cNvPr id="2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5BE6C9D1-AA9A-E67B-AA0C-FFC9E49DA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65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BB56DDA-5590-E786-89DF-2F6894C1E92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19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12000" endPos="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Managing Time &amp; Priorities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sz="1800"/>
            </a:pPr>
            <a:r>
              <a:rPr sz="2800" dirty="0"/>
              <a:t>Challenge: Feeling overwhelmed by demands.</a:t>
            </a:r>
          </a:p>
          <a:p>
            <a:pPr>
              <a:defRPr sz="1800"/>
            </a:pPr>
            <a:r>
              <a:rPr sz="2800" dirty="0"/>
              <a:t>Strategy:</a:t>
            </a:r>
          </a:p>
          <a:p>
            <a:pPr lvl="1">
              <a:defRPr sz="1800"/>
            </a:pPr>
            <a:r>
              <a:rPr dirty="0"/>
              <a:t>Use the Eisenhower Matrix to </a:t>
            </a:r>
            <a:r>
              <a:rPr dirty="0" err="1"/>
              <a:t>prioritise</a:t>
            </a:r>
            <a:r>
              <a:rPr dirty="0"/>
              <a:t>.</a:t>
            </a:r>
          </a:p>
          <a:p>
            <a:pPr lvl="1">
              <a:defRPr sz="1800"/>
            </a:pPr>
            <a:r>
              <a:rPr dirty="0"/>
              <a:t>Set termly goals with SLT.</a:t>
            </a:r>
          </a:p>
          <a:p>
            <a:pPr lvl="1">
              <a:defRPr sz="1800"/>
            </a:pPr>
            <a:r>
              <a:rPr dirty="0"/>
              <a:t>Learn to say 'not yet' instead of 'no'.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BF6DE-77A1-714F-7243-E1AE53C72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C290F34-D326-9AE2-A3DE-EEE9E3F06836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19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12000" endPos="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AB1B00-2D1C-0A6E-1672-8F582F42F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Managing Time &amp; Priorities</a:t>
            </a:r>
          </a:p>
        </p:txBody>
      </p:sp>
      <p:pic>
        <p:nvPicPr>
          <p:cNvPr id="6146" name="Picture 2" descr="The Eisenhower Matrix: Prioritize Your Time on What Matters Most - Knock  Down Silos by Slab">
            <a:extLst>
              <a:ext uri="{FF2B5EF4-FFF2-40B4-BE49-F238E27FC236}">
                <a16:creationId xmlns:a16="http://schemas.microsoft.com/office/drawing/2014/main" id="{DF3EE12F-6382-A0EA-7920-6A9CCB3D0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46138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272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5ED3C-D648-C7FE-155E-AFB7FDD2A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750720-8836-8051-022D-1863730B06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31" y="242881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You know that really experienced teacher in your department who’s been teaching longer than you’ve been alive??</a:t>
            </a:r>
          </a:p>
        </p:txBody>
      </p:sp>
      <p:pic>
        <p:nvPicPr>
          <p:cNvPr id="2" name="Picture 2" descr="Person Thinking Icon Images – Browse 263,611 Stock Photos, Vectors, and  Video | Adobe Stock">
            <a:extLst>
              <a:ext uri="{FF2B5EF4-FFF2-40B4-BE49-F238E27FC236}">
                <a16:creationId xmlns:a16="http://schemas.microsoft.com/office/drawing/2014/main" id="{5F361BE0-C60C-DBF4-359E-E37DBE331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065" y="5017852"/>
            <a:ext cx="1841090" cy="180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526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CCA16ED-C6AD-8771-F7AC-DB6246FF8372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3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stA="12000" endPos="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Leading Experienced Colleagues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sz="1800"/>
            </a:pPr>
            <a:r>
              <a:rPr sz="2800" dirty="0"/>
              <a:t>Challenge: Managing relationships with more experienced staff.</a:t>
            </a:r>
          </a:p>
          <a:p>
            <a:pPr>
              <a:defRPr sz="1800"/>
            </a:pPr>
            <a:r>
              <a:rPr sz="2800" dirty="0"/>
              <a:t>Strategy:</a:t>
            </a:r>
          </a:p>
          <a:p>
            <a:pPr lvl="1">
              <a:defRPr sz="1800"/>
            </a:pPr>
            <a:r>
              <a:rPr sz="2000" dirty="0"/>
              <a:t>Lead with humility and respect.</a:t>
            </a:r>
          </a:p>
          <a:p>
            <a:pPr lvl="1">
              <a:defRPr sz="1800"/>
            </a:pPr>
            <a:r>
              <a:rPr sz="2000" dirty="0"/>
              <a:t>Focus on collaboration.</a:t>
            </a:r>
          </a:p>
          <a:p>
            <a:pPr lvl="1">
              <a:defRPr sz="1800"/>
            </a:pPr>
            <a:r>
              <a:rPr sz="2000" dirty="0"/>
              <a:t>Build trust through consistent communication.</a:t>
            </a:r>
          </a:p>
        </p:txBody>
      </p:sp>
    </p:spTree>
    <p:extLst>
      <p:ext uri="{BB962C8B-B14F-4D97-AF65-F5344CB8AC3E}">
        <p14:creationId xmlns:p14="http://schemas.microsoft.com/office/powerpoint/2010/main" val="211121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2921</TotalTime>
  <Words>1163</Words>
  <Application>Microsoft Office PowerPoint</Application>
  <PresentationFormat>On-screen Show (4:3)</PresentationFormat>
  <Paragraphs>160</Paragraphs>
  <Slides>28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Aptos</vt:lpstr>
      <vt:lpstr>Arial</vt:lpstr>
      <vt:lpstr>Calibri</vt:lpstr>
      <vt:lpstr>Circular</vt:lpstr>
      <vt:lpstr>Office Theme</vt:lpstr>
      <vt:lpstr>Challenges &amp; Strategies for New Subject Leaders</vt:lpstr>
      <vt:lpstr>Head of KS3 Science Head of Biology Head of Physics (acting) </vt:lpstr>
      <vt:lpstr>Head of KS3 Science Head of Biology Head of Physics (acting) </vt:lpstr>
      <vt:lpstr>What do you think a KS3 lead does?</vt:lpstr>
      <vt:lpstr>You’ve just been given a new leadership responsibility… but your teaching timetable is still full, marking is piling up, and there’s a meeting in 10 minutes — what do you prioritise, and how do you keep on top of it all?</vt:lpstr>
      <vt:lpstr>Managing Time &amp; Priorities</vt:lpstr>
      <vt:lpstr>Managing Time &amp; Priorities</vt:lpstr>
      <vt:lpstr>You know that really experienced teacher in your department who’s been teaching longer than you’ve been alive??</vt:lpstr>
      <vt:lpstr>Leading Experienced Colleagues</vt:lpstr>
      <vt:lpstr>Leading Change &amp; Innovation</vt:lpstr>
      <vt:lpstr>Head of KS3 Science Head of Biology Head of Physics (acting) </vt:lpstr>
      <vt:lpstr>So how is Head of Subject different to KS3 Coordinator?</vt:lpstr>
      <vt:lpstr>Who has found the constant juggle of planning / marking / data entry etc. quite intense this year?</vt:lpstr>
      <vt:lpstr>Balancing Teaching &amp; Leadership</vt:lpstr>
      <vt:lpstr>Developing Confidence in Decision-Making</vt:lpstr>
      <vt:lpstr>Imagine one of your Year 8 classes just completed an end-of-topic assessment. Some students did brilliantly, others really struggled — how do you decide what to do next, and how do you know if your teaching is having the impact you want?</vt:lpstr>
      <vt:lpstr>Using Data &amp; Tracking Progress</vt:lpstr>
      <vt:lpstr>Head of KS3 Science Head of Biology Head of Physics (acting) </vt:lpstr>
      <vt:lpstr>So how is Head of Department different to Head of Subject?</vt:lpstr>
      <vt:lpstr>Could you tell me the whole school priorities that your last placement school had?</vt:lpstr>
      <vt:lpstr>Understanding Whole-School Priorities</vt:lpstr>
      <vt:lpstr>What would you do if a colleague repeatedly isn’t following the agreed KS3 curriculum — and students are starting to fall behind because of it?</vt:lpstr>
      <vt:lpstr>Handling Difficult Conversations</vt:lpstr>
      <vt:lpstr>Head of KS3 Science Head of Biology Head of Physics (acting) </vt:lpstr>
      <vt:lpstr>What training pathways are there to support your progression?</vt:lpstr>
      <vt:lpstr>PowerPoint Presentation</vt:lpstr>
      <vt:lpstr>Key Takeaways</vt:lpstr>
      <vt:lpstr>If you ever want help / advice from a random guy who you once heard talk for 40 minutes   hawksley.d@stowevalley.com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D Hawksley (KHS)</cp:lastModifiedBy>
  <cp:revision>3</cp:revision>
  <dcterms:created xsi:type="dcterms:W3CDTF">2013-01-27T09:14:16Z</dcterms:created>
  <dcterms:modified xsi:type="dcterms:W3CDTF">2025-06-09T08:35:22Z</dcterms:modified>
  <cp:category/>
</cp:coreProperties>
</file>