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0"/>
  </p:notesMasterIdLst>
  <p:sldIdLst>
    <p:sldId id="388" r:id="rId5"/>
    <p:sldId id="397" r:id="rId6"/>
    <p:sldId id="399" r:id="rId7"/>
    <p:sldId id="400" r:id="rId8"/>
    <p:sldId id="392"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CC"/>
    <a:srgbClr val="CCFF99"/>
    <a:srgbClr val="00FF99"/>
    <a:srgbClr val="99CC00"/>
    <a:srgbClr val="66FF33"/>
    <a:srgbClr val="929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5921"/>
  </p:normalViewPr>
  <p:slideViewPr>
    <p:cSldViewPr snapToGrid="0" snapToObjects="1">
      <p:cViewPr varScale="1">
        <p:scale>
          <a:sx n="62" d="100"/>
          <a:sy n="62" d="100"/>
        </p:scale>
        <p:origin x="80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0FDD31-8DDA-6746-95B0-7F8755029416}" type="datetimeFigureOut">
              <a:rPr lang="en-US" smtClean="0"/>
              <a:t>3/26/2024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19A3287-9313-EE47-874E-F5BD46ED1722}" type="slidenum">
              <a:rPr lang="en-US" smtClean="0"/>
              <a:t>‹#›</a:t>
            </a:fld>
            <a:endParaRPr lang="en-US"/>
          </a:p>
        </p:txBody>
      </p:sp>
    </p:spTree>
    <p:extLst>
      <p:ext uri="{BB962C8B-B14F-4D97-AF65-F5344CB8AC3E}">
        <p14:creationId xmlns:p14="http://schemas.microsoft.com/office/powerpoint/2010/main" val="18915357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43339" y="3717032"/>
            <a:ext cx="9409045" cy="1296144"/>
          </a:xfrm>
        </p:spPr>
        <p:txBody>
          <a:bodyPr/>
          <a:lstStyle>
            <a:lvl1pPr>
              <a:defRPr sz="4000"/>
            </a:lvl1pPr>
          </a:lstStyle>
          <a:p>
            <a:pPr lvl="0"/>
            <a:r>
              <a:rPr lang="en-US" altLang="en-US" noProof="0"/>
              <a:t>Click to edit Master title style</a:t>
            </a:r>
            <a:endParaRPr lang="en-GB" altLang="en-US" noProof="0" dirty="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5509260"/>
          </a:xfrm>
          <a:prstGeom prst="rect">
            <a:avLst/>
          </a:prstGeom>
        </p:spPr>
      </p:pic>
      <p:sp>
        <p:nvSpPr>
          <p:cNvPr id="49156" name="Rectangle 4"/>
          <p:cNvSpPr>
            <a:spLocks noGrp="1" noChangeArrowheads="1"/>
          </p:cNvSpPr>
          <p:nvPr>
            <p:ph type="subTitle" idx="1"/>
          </p:nvPr>
        </p:nvSpPr>
        <p:spPr>
          <a:xfrm>
            <a:off x="143339" y="5013176"/>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816632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26/03/2024</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41237889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26/03/2024</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14109884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228600"/>
            <a:ext cx="25908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228600"/>
            <a:ext cx="75692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26/03/2024</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2262377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 y="-1"/>
            <a:ext cx="12191999" cy="3135087"/>
          </a:xfrm>
          <a:prstGeom prst="rect">
            <a:avLst/>
          </a:prstGeom>
        </p:spPr>
      </p:pic>
      <p:sp>
        <p:nvSpPr>
          <p:cNvPr id="49155" name="Rectangle 3"/>
          <p:cNvSpPr>
            <a:spLocks noGrp="1" noChangeArrowheads="1"/>
          </p:cNvSpPr>
          <p:nvPr>
            <p:ph type="ctrTitle"/>
          </p:nvPr>
        </p:nvSpPr>
        <p:spPr>
          <a:xfrm>
            <a:off x="335360" y="2780928"/>
            <a:ext cx="9409045" cy="1296144"/>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345909" y="4045918"/>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114446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26/03/2024</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4603048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44693" y="5661248"/>
            <a:ext cx="12350892" cy="119675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914400" y="1550980"/>
            <a:ext cx="10363200" cy="1362075"/>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26/03/2024</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t="47192" b="6601"/>
          <a:stretch/>
        </p:blipFill>
        <p:spPr>
          <a:xfrm>
            <a:off x="0" y="0"/>
            <a:ext cx="12242304"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22936854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26/03/2024</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25946510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26/03/2024</a:t>
            </a:fld>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655612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26/03/2024</a:t>
            </a:fld>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25327754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26/03/2024</a:t>
            </a:fld>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1148565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09A3C368-D2D6-4E82-AB9E-065C8D1062F1}" type="datetimeFigureOut">
              <a:rPr lang="en-GB" smtClean="0"/>
              <a:pPr/>
              <a:t>26/03/2024</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22690487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85000"/>
          </a:schemeClr>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0" y="5517233"/>
            <a:ext cx="12200467" cy="134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914400" y="2286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914400" y="13716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203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fld id="{09A3C368-D2D6-4E82-AB9E-065C8D1062F1}" type="datetimeFigureOut">
              <a:rPr lang="en-GB" smtClean="0"/>
              <a:pPr/>
              <a:t>26/03/2024</a:t>
            </a:fld>
            <a:endParaRPr lang="en-GB"/>
          </a:p>
        </p:txBody>
      </p:sp>
      <p:sp>
        <p:nvSpPr>
          <p:cNvPr id="1029" name="Rectangle 5"/>
          <p:cNvSpPr>
            <a:spLocks noGrp="1" noChangeArrowheads="1"/>
          </p:cNvSpPr>
          <p:nvPr>
            <p:ph type="ftr" sz="quarter" idx="3"/>
          </p:nvPr>
        </p:nvSpPr>
        <p:spPr bwMode="auto">
          <a:xfrm>
            <a:off x="4368800" y="55626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endParaRPr lang="en-GB"/>
          </a:p>
        </p:txBody>
      </p:sp>
      <p:sp>
        <p:nvSpPr>
          <p:cNvPr id="1030" name="Rectangle 6"/>
          <p:cNvSpPr>
            <a:spLocks noGrp="1" noChangeArrowheads="1"/>
          </p:cNvSpPr>
          <p:nvPr>
            <p:ph type="sldNum" sz="quarter" idx="4"/>
          </p:nvPr>
        </p:nvSpPr>
        <p:spPr bwMode="auto">
          <a:xfrm>
            <a:off x="9347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057A26E6-1847-4AC3-99C9-3F6AEF3457C0}" type="slidenum">
              <a:rPr lang="en-GB" smtClean="0"/>
              <a:pPr/>
              <a:t>‹#›</a:t>
            </a:fld>
            <a:endParaRPr lang="en-GB"/>
          </a:p>
        </p:txBody>
      </p:sp>
    </p:spTree>
    <p:extLst>
      <p:ext uri="{BB962C8B-B14F-4D97-AF65-F5344CB8AC3E}">
        <p14:creationId xmlns:p14="http://schemas.microsoft.com/office/powerpoint/2010/main" val="6199602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hyperlink" Target="https://warwick.ac.uk/fac/soc/cte/conferences/greenspace2023/activity" TargetMode="Externa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hyperlink" Target="https://warwick.ac.uk/fac/soc/cte/conferences/greenspace/activity24" TargetMode="Externa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ext, grass, mat&#10;&#10;Description automatically generated">
            <a:extLst>
              <a:ext uri="{FF2B5EF4-FFF2-40B4-BE49-F238E27FC236}">
                <a16:creationId xmlns:a16="http://schemas.microsoft.com/office/drawing/2014/main" id="{0BF64A4E-5A74-7DEF-98CE-CB8EB6CEB8ED}"/>
              </a:ext>
            </a:extLst>
          </p:cNvPr>
          <p:cNvPicPr>
            <a:picLocks noChangeAspect="1"/>
          </p:cNvPicPr>
          <p:nvPr/>
        </p:nvPicPr>
        <p:blipFill>
          <a:blip r:embed="rId2"/>
          <a:stretch>
            <a:fillRect/>
          </a:stretch>
        </p:blipFill>
        <p:spPr>
          <a:xfrm>
            <a:off x="238767" y="415319"/>
            <a:ext cx="11681264" cy="4095036"/>
          </a:xfrm>
          <a:prstGeom prst="rect">
            <a:avLst/>
          </a:prstGeom>
        </p:spPr>
      </p:pic>
      <p:sp>
        <p:nvSpPr>
          <p:cNvPr id="6" name="TextBox 5">
            <a:extLst>
              <a:ext uri="{FF2B5EF4-FFF2-40B4-BE49-F238E27FC236}">
                <a16:creationId xmlns:a16="http://schemas.microsoft.com/office/drawing/2014/main" id="{A9B8E261-997A-8E04-C370-64A8A9A3B2FA}"/>
              </a:ext>
            </a:extLst>
          </p:cNvPr>
          <p:cNvSpPr txBox="1"/>
          <p:nvPr/>
        </p:nvSpPr>
        <p:spPr>
          <a:xfrm>
            <a:off x="-211473" y="3996648"/>
            <a:ext cx="12403473" cy="1538883"/>
          </a:xfrm>
          <a:prstGeom prst="rect">
            <a:avLst/>
          </a:prstGeom>
          <a:noFill/>
        </p:spPr>
        <p:txBody>
          <a:bodyPr wrap="square" rtlCol="0">
            <a:spAutoFit/>
          </a:bodyPr>
          <a:lstStyle/>
          <a:p>
            <a:pPr algn="ctr"/>
            <a:endParaRPr lang="en-GB" sz="5400" dirty="0">
              <a:solidFill>
                <a:srgbClr val="FF0000"/>
              </a:solidFill>
            </a:endParaRPr>
          </a:p>
          <a:p>
            <a:pPr algn="ctr"/>
            <a:r>
              <a:rPr lang="en-GB" sz="4000" b="1" dirty="0">
                <a:solidFill>
                  <a:srgbClr val="FF0000"/>
                </a:solidFill>
              </a:rPr>
              <a:t>BRIEF FOR EARLY YEARS and PRIMARY TRAINEES 2024 </a:t>
            </a:r>
          </a:p>
        </p:txBody>
      </p:sp>
    </p:spTree>
    <p:extLst>
      <p:ext uri="{BB962C8B-B14F-4D97-AF65-F5344CB8AC3E}">
        <p14:creationId xmlns:p14="http://schemas.microsoft.com/office/powerpoint/2010/main" val="7763158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B00AEA3-6550-A8C7-98F9-C23F1E77CF1A}"/>
              </a:ext>
            </a:extLst>
          </p:cNvPr>
          <p:cNvSpPr txBox="1"/>
          <p:nvPr/>
        </p:nvSpPr>
        <p:spPr>
          <a:xfrm>
            <a:off x="92467" y="71920"/>
            <a:ext cx="12000216" cy="9079409"/>
          </a:xfrm>
          <a:prstGeom prst="rect">
            <a:avLst/>
          </a:prstGeom>
          <a:noFill/>
        </p:spPr>
        <p:txBody>
          <a:bodyPr wrap="square" rtlCol="0">
            <a:spAutoFit/>
          </a:bodyPr>
          <a:lstStyle/>
          <a:p>
            <a:r>
              <a:rPr lang="en-GB" sz="4000" b="1" dirty="0">
                <a:solidFill>
                  <a:srgbClr val="FF0000"/>
                </a:solidFill>
              </a:rPr>
              <a:t>GROUP TASK: </a:t>
            </a:r>
            <a:endParaRPr lang="en-GB" sz="3200" kern="0" dirty="0">
              <a:solidFill>
                <a:srgbClr val="FF0000"/>
              </a:solidFill>
              <a:effectLst/>
              <a:ea typeface="Times New Roman" panose="02020603050405020304" pitchFamily="18" charset="0"/>
              <a:cs typeface="Times New Roman" panose="02020603050405020304" pitchFamily="18" charset="0"/>
            </a:endParaRPr>
          </a:p>
          <a:p>
            <a:pPr marL="571500" indent="-571500">
              <a:buFont typeface="Arial" panose="020B0604020202020204" pitchFamily="34" charset="0"/>
              <a:buChar char="•"/>
            </a:pPr>
            <a:r>
              <a:rPr lang="en-GB" sz="2000" b="1" kern="0" dirty="0">
                <a:ea typeface="Times New Roman" panose="02020603050405020304" pitchFamily="18" charset="0"/>
                <a:cs typeface="Times New Roman" panose="02020603050405020304" pitchFamily="18" charset="0"/>
              </a:rPr>
              <a:t>Imagine this scenario: a</a:t>
            </a:r>
            <a:r>
              <a:rPr lang="en-GB" sz="2000" b="1" kern="0" dirty="0">
                <a:effectLst/>
                <a:ea typeface="Times New Roman" panose="02020603050405020304" pitchFamily="18" charset="0"/>
                <a:cs typeface="Times New Roman" panose="02020603050405020304" pitchFamily="18" charset="0"/>
              </a:rPr>
              <a:t> new Headteacher </a:t>
            </a:r>
            <a:r>
              <a:rPr lang="en-GB" sz="2000" b="1" kern="0" dirty="0">
                <a:ea typeface="Times New Roman" panose="02020603050405020304" pitchFamily="18" charset="0"/>
                <a:cs typeface="Times New Roman" panose="02020603050405020304" pitchFamily="18" charset="0"/>
              </a:rPr>
              <a:t>seeks to introduce a new Climate Week, involving all staff.</a:t>
            </a:r>
            <a:endParaRPr lang="en-GB" sz="2000" b="1" kern="0" dirty="0">
              <a:effectLst/>
              <a:ea typeface="Times New Roman" panose="02020603050405020304" pitchFamily="18" charset="0"/>
              <a:cs typeface="Times New Roman" panose="02020603050405020304" pitchFamily="18" charset="0"/>
            </a:endParaRPr>
          </a:p>
          <a:p>
            <a:pPr marL="571500" indent="-571500">
              <a:buFont typeface="Arial" panose="020B0604020202020204" pitchFamily="34" charset="0"/>
              <a:buChar char="•"/>
            </a:pPr>
            <a:r>
              <a:rPr lang="en-GB" sz="2000" b="1" kern="0" dirty="0">
                <a:effectLst/>
                <a:ea typeface="Times New Roman" panose="02020603050405020304" pitchFamily="18" charset="0"/>
                <a:cs typeface="Times New Roman" panose="02020603050405020304" pitchFamily="18" charset="0"/>
              </a:rPr>
              <a:t>Your task, working in study groups</a:t>
            </a:r>
            <a:r>
              <a:rPr lang="en-GB" sz="2000" b="1" kern="0" dirty="0">
                <a:ea typeface="Times New Roman" panose="02020603050405020304" pitchFamily="18" charset="0"/>
                <a:cs typeface="Times New Roman" panose="02020603050405020304" pitchFamily="18" charset="0"/>
              </a:rPr>
              <a:t>, </a:t>
            </a:r>
            <a:r>
              <a:rPr lang="en-GB" sz="2000" b="1" kern="0" dirty="0">
                <a:effectLst/>
                <a:ea typeface="Times New Roman" panose="02020603050405020304" pitchFamily="18" charset="0"/>
                <a:cs typeface="Times New Roman" panose="02020603050405020304" pitchFamily="18" charset="0"/>
              </a:rPr>
              <a:t>is to devise a </a:t>
            </a:r>
            <a:r>
              <a:rPr lang="en-GB" sz="2000" b="1" kern="0" dirty="0">
                <a:ea typeface="Times New Roman" panose="02020603050405020304" pitchFamily="18" charset="0"/>
                <a:cs typeface="Times New Roman" panose="02020603050405020304" pitchFamily="18" charset="0"/>
              </a:rPr>
              <a:t>session (or a number of sessions) for an imaginary class that takes any curriculum area (or a cross-curricular approach) links it with climate change and sustainability</a:t>
            </a:r>
            <a:r>
              <a:rPr lang="en-GB" sz="2000" kern="0" dirty="0">
                <a:ea typeface="Times New Roman" panose="02020603050405020304" pitchFamily="18" charset="0"/>
                <a:cs typeface="Times New Roman" panose="02020603050405020304" pitchFamily="18" charset="0"/>
              </a:rPr>
              <a:t>.</a:t>
            </a:r>
          </a:p>
          <a:p>
            <a:pPr marL="571500" indent="-571500">
              <a:buFont typeface="Arial" panose="020B0604020202020204" pitchFamily="34" charset="0"/>
              <a:buChar char="•"/>
            </a:pPr>
            <a:r>
              <a:rPr lang="en-GB" sz="2000" kern="0" dirty="0">
                <a:ea typeface="Times New Roman" panose="02020603050405020304" pitchFamily="18" charset="0"/>
                <a:cs typeface="Times New Roman" panose="02020603050405020304" pitchFamily="18" charset="0"/>
              </a:rPr>
              <a:t>The learning you devise is between </a:t>
            </a:r>
            <a:r>
              <a:rPr lang="en-GB" sz="2000" u="sng" kern="0" dirty="0">
                <a:ea typeface="Times New Roman" panose="02020603050405020304" pitchFamily="18" charset="0"/>
                <a:cs typeface="Times New Roman" panose="02020603050405020304" pitchFamily="18" charset="0"/>
              </a:rPr>
              <a:t>3 to 5 hours lon</a:t>
            </a:r>
            <a:r>
              <a:rPr lang="en-GB" sz="2000" kern="0" dirty="0">
                <a:ea typeface="Times New Roman" panose="02020603050405020304" pitchFamily="18" charset="0"/>
                <a:cs typeface="Times New Roman" panose="02020603050405020304" pitchFamily="18" charset="0"/>
              </a:rPr>
              <a:t>g and you need to specify the year group – any from EYFS, KS1 and KS2.</a:t>
            </a:r>
          </a:p>
          <a:p>
            <a:pPr marL="571500" indent="-571500">
              <a:buFont typeface="Arial" panose="020B0604020202020204" pitchFamily="34" charset="0"/>
              <a:buChar char="•"/>
            </a:pPr>
            <a:r>
              <a:rPr lang="en-GB" sz="2000" kern="0" dirty="0">
                <a:ea typeface="Times New Roman" panose="02020603050405020304" pitchFamily="18" charset="0"/>
                <a:cs typeface="Times New Roman" panose="02020603050405020304" pitchFamily="18" charset="0"/>
              </a:rPr>
              <a:t>This is a </a:t>
            </a:r>
            <a:r>
              <a:rPr lang="en-GB" sz="2000" u="sng" kern="0" dirty="0">
                <a:ea typeface="Times New Roman" panose="02020603050405020304" pitchFamily="18" charset="0"/>
                <a:cs typeface="Times New Roman" panose="02020603050405020304" pitchFamily="18" charset="0"/>
              </a:rPr>
              <a:t>collaborative</a:t>
            </a:r>
            <a:r>
              <a:rPr lang="en-GB" sz="2000" kern="0" dirty="0">
                <a:ea typeface="Times New Roman" panose="02020603050405020304" pitchFamily="18" charset="0"/>
                <a:cs typeface="Times New Roman" panose="02020603050405020304" pitchFamily="18" charset="0"/>
              </a:rPr>
              <a:t> exercise – you will work in your study group to create </a:t>
            </a:r>
            <a:r>
              <a:rPr lang="en-GB" sz="2000" u="sng" kern="0" dirty="0">
                <a:ea typeface="Times New Roman" panose="02020603050405020304" pitchFamily="18" charset="0"/>
                <a:cs typeface="Times New Roman" panose="02020603050405020304" pitchFamily="18" charset="0"/>
              </a:rPr>
              <a:t>one response</a:t>
            </a:r>
            <a:r>
              <a:rPr lang="en-GB" sz="2000" kern="0" dirty="0">
                <a:ea typeface="Times New Roman" panose="02020603050405020304" pitchFamily="18" charset="0"/>
                <a:cs typeface="Times New Roman" panose="02020603050405020304" pitchFamily="18" charset="0"/>
              </a:rPr>
              <a:t>, as a group, with everyone contributing.</a:t>
            </a:r>
          </a:p>
          <a:p>
            <a:pPr marL="571500" indent="-571500">
              <a:buFont typeface="Arial" panose="020B0604020202020204" pitchFamily="34" charset="0"/>
              <a:buChar char="•"/>
            </a:pPr>
            <a:r>
              <a:rPr lang="en-GB" sz="2000" kern="0" dirty="0">
                <a:ea typeface="Times New Roman" panose="02020603050405020304" pitchFamily="18" charset="0"/>
                <a:cs typeface="Times New Roman" panose="02020603050405020304" pitchFamily="18" charset="0"/>
              </a:rPr>
              <a:t>Your group will be provided with a link to a </a:t>
            </a:r>
            <a:r>
              <a:rPr lang="en-GB" sz="2000" b="1" kern="0" dirty="0">
                <a:ea typeface="Times New Roman" panose="02020603050405020304" pitchFamily="18" charset="0"/>
                <a:cs typeface="Times New Roman" panose="02020603050405020304" pitchFamily="18" charset="0"/>
              </a:rPr>
              <a:t>Padlet </a:t>
            </a:r>
            <a:r>
              <a:rPr lang="en-GB" sz="2000" kern="0" dirty="0">
                <a:ea typeface="Times New Roman" panose="02020603050405020304" pitchFamily="18" charset="0"/>
                <a:cs typeface="Times New Roman" panose="02020603050405020304" pitchFamily="18" charset="0"/>
              </a:rPr>
              <a:t>where you can work collaboratively to create this resource. An exemplar Padlet is provided on the website to give an idea of layout, content etc – please look at this first.  You can also see last year’s winners here: </a:t>
            </a:r>
            <a:r>
              <a:rPr lang="en-GB" sz="2000" kern="0" dirty="0">
                <a:solidFill>
                  <a:srgbClr val="FF0000"/>
                </a:solidFill>
                <a:ea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https://warwick.ac.uk/fac/soc/cte/conferences/greenspace2023/activity</a:t>
            </a:r>
            <a:endParaRPr lang="en-GB" sz="2000" kern="0" dirty="0">
              <a:solidFill>
                <a:srgbClr val="FF0000"/>
              </a:solidFill>
              <a:ea typeface="Times New Roman" panose="02020603050405020304" pitchFamily="18" charset="0"/>
              <a:cs typeface="Times New Roman" panose="02020603050405020304" pitchFamily="18" charset="0"/>
            </a:endParaRPr>
          </a:p>
          <a:p>
            <a:pPr marL="571500" indent="-571500">
              <a:buFont typeface="Arial" panose="020B0604020202020204" pitchFamily="34" charset="0"/>
              <a:buChar char="•"/>
            </a:pPr>
            <a:r>
              <a:rPr lang="en-GB" sz="2000" kern="0" dirty="0">
                <a:ea typeface="Times New Roman" panose="02020603050405020304" pitchFamily="18" charset="0"/>
                <a:cs typeface="Times New Roman" panose="02020603050405020304" pitchFamily="18" charset="0"/>
              </a:rPr>
              <a:t>To support you, the </a:t>
            </a:r>
            <a:r>
              <a:rPr lang="en-GB" sz="2000" b="1" kern="0" dirty="0">
                <a:ea typeface="Times New Roman" panose="02020603050405020304" pitchFamily="18" charset="0"/>
                <a:cs typeface="Times New Roman" panose="02020603050405020304" pitchFamily="18" charset="0"/>
              </a:rPr>
              <a:t>Green Space website </a:t>
            </a:r>
            <a:r>
              <a:rPr lang="en-GB" sz="2000" kern="0" dirty="0">
                <a:ea typeface="Times New Roman" panose="02020603050405020304" pitchFamily="18" charset="0"/>
                <a:cs typeface="Times New Roman" panose="02020603050405020304" pitchFamily="18" charset="0"/>
              </a:rPr>
              <a:t>has a wide range of resources organised by subject areas and is coded (EY/P/S) to indicate phase relevance.</a:t>
            </a:r>
          </a:p>
          <a:p>
            <a:pPr marL="571500" indent="-571500">
              <a:buFont typeface="Arial" panose="020B0604020202020204" pitchFamily="34" charset="0"/>
              <a:buChar char="•"/>
            </a:pPr>
            <a:r>
              <a:rPr lang="en-GB" sz="2000" kern="0" dirty="0">
                <a:ea typeface="Times New Roman" panose="02020603050405020304" pitchFamily="18" charset="0"/>
                <a:cs typeface="Times New Roman" panose="02020603050405020304" pitchFamily="18" charset="0"/>
              </a:rPr>
              <a:t>You can also visit the </a:t>
            </a:r>
            <a:r>
              <a:rPr lang="en-GB" sz="2000" b="1" kern="0" dirty="0">
                <a:ea typeface="Times New Roman" panose="02020603050405020304" pitchFamily="18" charset="0"/>
                <a:cs typeface="Times New Roman" panose="02020603050405020304" pitchFamily="18" charset="0"/>
              </a:rPr>
              <a:t>Inspiration Garden </a:t>
            </a:r>
            <a:r>
              <a:rPr lang="en-GB" sz="2000" kern="0" dirty="0">
                <a:ea typeface="Times New Roman" panose="02020603050405020304" pitchFamily="18" charset="0"/>
                <a:cs typeface="Times New Roman" panose="02020603050405020304" pitchFamily="18" charset="0"/>
              </a:rPr>
              <a:t>(accessed via the website) to chat with three friendly people from Warwick Enterprise who can offer ideas and support from 12.15 – 15.30. </a:t>
            </a:r>
          </a:p>
          <a:p>
            <a:pPr marL="571500" indent="-571500">
              <a:buFont typeface="Arial" panose="020B0604020202020204" pitchFamily="34" charset="0"/>
              <a:buChar char="•"/>
            </a:pPr>
            <a:r>
              <a:rPr lang="en-GB" sz="2000" kern="0" dirty="0">
                <a:solidFill>
                  <a:srgbClr val="000000"/>
                </a:solidFill>
                <a:ea typeface="Times New Roman" panose="02020603050405020304" pitchFamily="18" charset="0"/>
              </a:rPr>
              <a:t>At 15.45 all groups are asked to upload their work (one per group) via the Dropbox on Moodle.</a:t>
            </a:r>
          </a:p>
          <a:p>
            <a:pPr marL="571500" indent="-571500">
              <a:buFont typeface="Arial" panose="020B0604020202020204" pitchFamily="34" charset="0"/>
              <a:buChar char="•"/>
            </a:pPr>
            <a:r>
              <a:rPr lang="en-GB" sz="2000" kern="0" dirty="0">
                <a:solidFill>
                  <a:srgbClr val="000000"/>
                </a:solidFill>
                <a:ea typeface="Times New Roman" panose="02020603050405020304" pitchFamily="18" charset="0"/>
              </a:rPr>
              <a:t>Please fill in the feedback form before leaving (accessed via the website). </a:t>
            </a:r>
          </a:p>
          <a:p>
            <a:pPr marL="571500" indent="-571500">
              <a:buFont typeface="Arial" panose="020B0604020202020204" pitchFamily="34" charset="0"/>
              <a:buChar char="•"/>
            </a:pPr>
            <a:endParaRPr lang="en-GB" sz="2000" kern="0" dirty="0">
              <a:ea typeface="Times New Roman" panose="02020603050405020304" pitchFamily="18" charset="0"/>
              <a:cs typeface="Times New Roman" panose="02020603050405020304" pitchFamily="18" charset="0"/>
            </a:endParaRPr>
          </a:p>
          <a:p>
            <a:pPr marL="571500" indent="-571500">
              <a:buFont typeface="Arial" panose="020B0604020202020204" pitchFamily="34" charset="0"/>
              <a:buChar char="•"/>
            </a:pPr>
            <a:endParaRPr lang="en-GB" sz="3200" kern="0" dirty="0">
              <a:solidFill>
                <a:srgbClr val="000000"/>
              </a:solidFill>
              <a:effectLst/>
              <a:ea typeface="Times New Roman" panose="02020603050405020304" pitchFamily="18" charset="0"/>
            </a:endParaRPr>
          </a:p>
          <a:p>
            <a:endParaRPr lang="en-GB" sz="2800" dirty="0">
              <a:effectLst/>
              <a:ea typeface="Calibri" panose="020F0502020204030204" pitchFamily="34" charset="0"/>
            </a:endParaRPr>
          </a:p>
          <a:p>
            <a:pPr marL="571500" indent="-571500">
              <a:buFont typeface="Arial" panose="020B0604020202020204" pitchFamily="34" charset="0"/>
              <a:buChar char="•"/>
            </a:pPr>
            <a:endParaRPr lang="en-GB" sz="2800" kern="0" dirty="0">
              <a:solidFill>
                <a:srgbClr val="000000"/>
              </a:solidFill>
              <a:effectLst/>
              <a:ea typeface="Times New Roman" panose="02020603050405020304" pitchFamily="18" charset="0"/>
            </a:endParaRPr>
          </a:p>
          <a:p>
            <a:pPr marL="571500" indent="-571500">
              <a:buFont typeface="Arial" panose="020B0604020202020204" pitchFamily="34" charset="0"/>
              <a:buChar char="•"/>
            </a:pPr>
            <a:endParaRPr lang="en-GB" sz="2800" dirty="0">
              <a:cs typeface="Times New Roman" panose="02020603050405020304" pitchFamily="18" charset="0"/>
            </a:endParaRPr>
          </a:p>
          <a:p>
            <a:pPr marL="571500" indent="-571500">
              <a:buFont typeface="Arial" panose="020B0604020202020204" pitchFamily="34" charset="0"/>
              <a:buChar char="•"/>
            </a:pPr>
            <a:endParaRPr lang="en-GB" sz="2800" dirty="0"/>
          </a:p>
        </p:txBody>
      </p:sp>
    </p:spTree>
    <p:extLst>
      <p:ext uri="{BB962C8B-B14F-4D97-AF65-F5344CB8AC3E}">
        <p14:creationId xmlns:p14="http://schemas.microsoft.com/office/powerpoint/2010/main" val="25630445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B00AEA3-6550-A8C7-98F9-C23F1E77CF1A}"/>
              </a:ext>
            </a:extLst>
          </p:cNvPr>
          <p:cNvSpPr txBox="1"/>
          <p:nvPr/>
        </p:nvSpPr>
        <p:spPr>
          <a:xfrm>
            <a:off x="472611" y="71920"/>
            <a:ext cx="11465960" cy="8833187"/>
          </a:xfrm>
          <a:prstGeom prst="rect">
            <a:avLst/>
          </a:prstGeom>
          <a:noFill/>
        </p:spPr>
        <p:txBody>
          <a:bodyPr wrap="square" rtlCol="0">
            <a:spAutoFit/>
          </a:bodyPr>
          <a:lstStyle/>
          <a:p>
            <a:r>
              <a:rPr lang="en-GB" sz="4000" b="1" dirty="0">
                <a:solidFill>
                  <a:srgbClr val="FF0000"/>
                </a:solidFill>
              </a:rPr>
              <a:t>WHAT THE RESOURCE NEEDS TO INCLUDE: </a:t>
            </a:r>
            <a:endParaRPr lang="en-GB" sz="3200" kern="0" dirty="0">
              <a:solidFill>
                <a:srgbClr val="FF0000"/>
              </a:solidFill>
              <a:effectLst/>
              <a:ea typeface="Times New Roman" panose="02020603050405020304" pitchFamily="18" charset="0"/>
              <a:cs typeface="Times New Roman" panose="02020603050405020304" pitchFamily="18" charset="0"/>
            </a:endParaRPr>
          </a:p>
          <a:p>
            <a:pPr marL="571500" indent="-571500">
              <a:buFont typeface="Arial" panose="020B0604020202020204" pitchFamily="34" charset="0"/>
              <a:buChar char="•"/>
            </a:pPr>
            <a:r>
              <a:rPr lang="en-GB" sz="3200" kern="0" dirty="0">
                <a:solidFill>
                  <a:srgbClr val="000000"/>
                </a:solidFill>
                <a:effectLst/>
                <a:ea typeface="Times New Roman" panose="02020603050405020304" pitchFamily="18" charset="0"/>
              </a:rPr>
              <a:t>You will see from the exemplar that we need the following to be included in your group response:</a:t>
            </a:r>
          </a:p>
          <a:p>
            <a:endParaRPr lang="en-GB" sz="3200" kern="0" dirty="0">
              <a:solidFill>
                <a:srgbClr val="000000"/>
              </a:solidFill>
              <a:effectLst/>
              <a:ea typeface="Times New Roman" panose="02020603050405020304" pitchFamily="18" charset="0"/>
            </a:endParaRPr>
          </a:p>
          <a:p>
            <a:pPr marL="571500" indent="-571500">
              <a:buFont typeface="Arial" panose="020B0604020202020204" pitchFamily="34" charset="0"/>
              <a:buChar char="•"/>
            </a:pPr>
            <a:r>
              <a:rPr lang="en-GB" sz="3200" b="1" kern="0" dirty="0">
                <a:solidFill>
                  <a:srgbClr val="000000"/>
                </a:solidFill>
                <a:ea typeface="Times New Roman" panose="02020603050405020304" pitchFamily="18" charset="0"/>
              </a:rPr>
              <a:t>Key information </a:t>
            </a:r>
            <a:r>
              <a:rPr lang="en-GB" sz="3200" kern="0" dirty="0">
                <a:solidFill>
                  <a:srgbClr val="000000"/>
                </a:solidFill>
                <a:ea typeface="Times New Roman" panose="02020603050405020304" pitchFamily="18" charset="0"/>
              </a:rPr>
              <a:t>– names of trainees, year group, LO</a:t>
            </a:r>
          </a:p>
          <a:p>
            <a:pPr marL="571500" indent="-571500">
              <a:buFont typeface="Arial" panose="020B0604020202020204" pitchFamily="34" charset="0"/>
              <a:buChar char="•"/>
            </a:pPr>
            <a:r>
              <a:rPr lang="en-GB" sz="3200" b="1" kern="0" dirty="0">
                <a:solidFill>
                  <a:srgbClr val="000000"/>
                </a:solidFill>
                <a:effectLst/>
                <a:ea typeface="Times New Roman" panose="02020603050405020304" pitchFamily="18" charset="0"/>
              </a:rPr>
              <a:t>Context </a:t>
            </a:r>
            <a:r>
              <a:rPr lang="en-GB" sz="3200" kern="0" dirty="0">
                <a:solidFill>
                  <a:srgbClr val="000000"/>
                </a:solidFill>
                <a:effectLst/>
                <a:ea typeface="Times New Roman" panose="02020603050405020304" pitchFamily="18" charset="0"/>
              </a:rPr>
              <a:t>-  prior learning, specific needs, urban/rural setting etc</a:t>
            </a:r>
          </a:p>
          <a:p>
            <a:pPr marL="571500" indent="-571500">
              <a:buFont typeface="Arial" panose="020B0604020202020204" pitchFamily="34" charset="0"/>
              <a:buChar char="•"/>
            </a:pPr>
            <a:r>
              <a:rPr lang="en-GB" sz="3200" b="1" kern="0" dirty="0">
                <a:solidFill>
                  <a:srgbClr val="000000"/>
                </a:solidFill>
                <a:ea typeface="Times New Roman" panose="02020603050405020304" pitchFamily="18" charset="0"/>
              </a:rPr>
              <a:t>Learning</a:t>
            </a:r>
            <a:r>
              <a:rPr lang="en-GB" sz="3200" kern="0" dirty="0">
                <a:solidFill>
                  <a:srgbClr val="000000"/>
                </a:solidFill>
                <a:ea typeface="Times New Roman" panose="02020603050405020304" pitchFamily="18" charset="0"/>
              </a:rPr>
              <a:t> – the skills, knowledge and values you wish to teach</a:t>
            </a:r>
          </a:p>
          <a:p>
            <a:pPr marL="571500" indent="-571500">
              <a:buFont typeface="Arial" panose="020B0604020202020204" pitchFamily="34" charset="0"/>
              <a:buChar char="•"/>
            </a:pPr>
            <a:r>
              <a:rPr lang="en-GB" sz="3200" b="1" kern="0" dirty="0">
                <a:solidFill>
                  <a:srgbClr val="000000"/>
                </a:solidFill>
                <a:ea typeface="Times New Roman" panose="02020603050405020304" pitchFamily="18" charset="0"/>
              </a:rPr>
              <a:t>Activities </a:t>
            </a:r>
            <a:r>
              <a:rPr lang="en-GB" sz="3200" kern="0" dirty="0">
                <a:solidFill>
                  <a:srgbClr val="000000"/>
                </a:solidFill>
                <a:ea typeface="Times New Roman" panose="02020603050405020304" pitchFamily="18" charset="0"/>
              </a:rPr>
              <a:t>– the learning activities and their sequence</a:t>
            </a:r>
          </a:p>
          <a:p>
            <a:pPr marL="571500" indent="-571500">
              <a:buFont typeface="Arial" panose="020B0604020202020204" pitchFamily="34" charset="0"/>
              <a:buChar char="•"/>
            </a:pPr>
            <a:r>
              <a:rPr lang="en-GB" sz="3200" b="1" kern="0" dirty="0">
                <a:solidFill>
                  <a:srgbClr val="000000"/>
                </a:solidFill>
                <a:ea typeface="Times New Roman" panose="02020603050405020304" pitchFamily="18" charset="0"/>
              </a:rPr>
              <a:t>Pedagogy</a:t>
            </a:r>
            <a:r>
              <a:rPr lang="en-GB" sz="3200" kern="0" dirty="0">
                <a:solidFill>
                  <a:srgbClr val="000000"/>
                </a:solidFill>
                <a:ea typeface="Times New Roman" panose="02020603050405020304" pitchFamily="18" charset="0"/>
              </a:rPr>
              <a:t> – the various teaching strategies you will use</a:t>
            </a:r>
          </a:p>
          <a:p>
            <a:pPr marL="571500" indent="-571500">
              <a:buFont typeface="Arial" panose="020B0604020202020204" pitchFamily="34" charset="0"/>
              <a:buChar char="•"/>
            </a:pPr>
            <a:r>
              <a:rPr lang="en-GB" sz="3200" b="1" kern="0" dirty="0">
                <a:solidFill>
                  <a:srgbClr val="000000"/>
                </a:solidFill>
                <a:ea typeface="Times New Roman" panose="02020603050405020304" pitchFamily="18" charset="0"/>
              </a:rPr>
              <a:t>Resources</a:t>
            </a:r>
            <a:r>
              <a:rPr lang="en-GB" sz="3200" kern="0" dirty="0">
                <a:solidFill>
                  <a:srgbClr val="000000"/>
                </a:solidFill>
                <a:ea typeface="Times New Roman" panose="02020603050405020304" pitchFamily="18" charset="0"/>
              </a:rPr>
              <a:t> – the range of resources you will draw upon to teach</a:t>
            </a:r>
          </a:p>
          <a:p>
            <a:pPr marL="571500" indent="-571500">
              <a:buFont typeface="Arial" panose="020B0604020202020204" pitchFamily="34" charset="0"/>
              <a:buChar char="•"/>
            </a:pPr>
            <a:r>
              <a:rPr lang="en-GB" sz="3200" b="1" kern="0" dirty="0">
                <a:solidFill>
                  <a:srgbClr val="000000"/>
                </a:solidFill>
                <a:ea typeface="Times New Roman" panose="02020603050405020304" pitchFamily="18" charset="0"/>
              </a:rPr>
              <a:t>Learning Outcomes </a:t>
            </a:r>
            <a:r>
              <a:rPr lang="en-GB" sz="3200" kern="0" dirty="0">
                <a:solidFill>
                  <a:srgbClr val="000000"/>
                </a:solidFill>
                <a:ea typeface="Times New Roman" panose="02020603050405020304" pitchFamily="18" charset="0"/>
              </a:rPr>
              <a:t>– the things pupils will create and share</a:t>
            </a:r>
          </a:p>
          <a:p>
            <a:pPr marL="571500" indent="-571500">
              <a:buFont typeface="Arial" panose="020B0604020202020204" pitchFamily="34" charset="0"/>
              <a:buChar char="•"/>
            </a:pPr>
            <a:endParaRPr lang="en-GB" sz="3200" kern="0" dirty="0">
              <a:solidFill>
                <a:srgbClr val="000000"/>
              </a:solidFill>
              <a:effectLst/>
              <a:ea typeface="Times New Roman" panose="02020603050405020304" pitchFamily="18" charset="0"/>
            </a:endParaRPr>
          </a:p>
          <a:p>
            <a:pPr marL="571500" indent="-571500">
              <a:buFont typeface="Arial" panose="020B0604020202020204" pitchFamily="34" charset="0"/>
              <a:buChar char="•"/>
            </a:pPr>
            <a:endParaRPr lang="en-GB" sz="3200" kern="0" dirty="0">
              <a:solidFill>
                <a:srgbClr val="000000"/>
              </a:solidFill>
              <a:effectLst/>
              <a:ea typeface="Times New Roman" panose="02020603050405020304" pitchFamily="18" charset="0"/>
            </a:endParaRPr>
          </a:p>
          <a:p>
            <a:endParaRPr lang="en-GB" sz="3200" kern="0" dirty="0">
              <a:ea typeface="Calibri" panose="020F0502020204030204" pitchFamily="34" charset="0"/>
            </a:endParaRPr>
          </a:p>
          <a:p>
            <a:pPr marL="571500" indent="-571500">
              <a:buFont typeface="Arial" panose="020B0604020202020204" pitchFamily="34" charset="0"/>
              <a:buChar char="•"/>
            </a:pPr>
            <a:endParaRPr lang="en-GB" sz="2800" dirty="0">
              <a:effectLst/>
              <a:ea typeface="Calibri" panose="020F0502020204030204" pitchFamily="34" charset="0"/>
            </a:endParaRPr>
          </a:p>
          <a:p>
            <a:pPr marL="571500" indent="-571500">
              <a:buFont typeface="Arial" panose="020B0604020202020204" pitchFamily="34" charset="0"/>
              <a:buChar char="•"/>
            </a:pPr>
            <a:endParaRPr lang="en-GB" sz="2800" kern="0" dirty="0">
              <a:solidFill>
                <a:srgbClr val="000000"/>
              </a:solidFill>
              <a:effectLst/>
              <a:ea typeface="Times New Roman" panose="02020603050405020304" pitchFamily="18" charset="0"/>
            </a:endParaRPr>
          </a:p>
          <a:p>
            <a:pPr marL="571500" indent="-571500">
              <a:buFont typeface="Arial" panose="020B0604020202020204" pitchFamily="34" charset="0"/>
              <a:buChar char="•"/>
            </a:pPr>
            <a:endParaRPr lang="en-GB" sz="2800" dirty="0">
              <a:cs typeface="Times New Roman" panose="02020603050405020304" pitchFamily="18" charset="0"/>
            </a:endParaRPr>
          </a:p>
          <a:p>
            <a:pPr marL="571500" indent="-571500">
              <a:buFont typeface="Arial" panose="020B0604020202020204" pitchFamily="34" charset="0"/>
              <a:buChar char="•"/>
            </a:pPr>
            <a:endParaRPr lang="en-GB" sz="2800" dirty="0"/>
          </a:p>
        </p:txBody>
      </p:sp>
    </p:spTree>
    <p:extLst>
      <p:ext uri="{BB962C8B-B14F-4D97-AF65-F5344CB8AC3E}">
        <p14:creationId xmlns:p14="http://schemas.microsoft.com/office/powerpoint/2010/main" val="25139572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B00AEA3-6550-A8C7-98F9-C23F1E77CF1A}"/>
              </a:ext>
            </a:extLst>
          </p:cNvPr>
          <p:cNvSpPr txBox="1"/>
          <p:nvPr/>
        </p:nvSpPr>
        <p:spPr>
          <a:xfrm>
            <a:off x="359596" y="71920"/>
            <a:ext cx="11733087" cy="8463855"/>
          </a:xfrm>
          <a:prstGeom prst="rect">
            <a:avLst/>
          </a:prstGeom>
          <a:noFill/>
        </p:spPr>
        <p:txBody>
          <a:bodyPr wrap="square" rtlCol="0">
            <a:spAutoFit/>
          </a:bodyPr>
          <a:lstStyle/>
          <a:p>
            <a:r>
              <a:rPr lang="en-GB" sz="4000" b="1" dirty="0">
                <a:solidFill>
                  <a:srgbClr val="FF0000"/>
                </a:solidFill>
              </a:rPr>
              <a:t>A TECHNICAL NOTE: </a:t>
            </a:r>
            <a:endParaRPr lang="en-GB" sz="3200" kern="0" dirty="0">
              <a:solidFill>
                <a:srgbClr val="FF0000"/>
              </a:solidFill>
              <a:effectLst/>
              <a:ea typeface="Times New Roman" panose="02020603050405020304" pitchFamily="18" charset="0"/>
              <a:cs typeface="Times New Roman" panose="02020603050405020304" pitchFamily="18" charset="0"/>
            </a:endParaRPr>
          </a:p>
          <a:p>
            <a:endParaRPr lang="en-GB" sz="2400" kern="0" dirty="0">
              <a:solidFill>
                <a:srgbClr val="000000"/>
              </a:solidFill>
              <a:effectLst/>
              <a:ea typeface="Times New Roman" panose="02020603050405020304" pitchFamily="18" charset="0"/>
            </a:endParaRPr>
          </a:p>
          <a:p>
            <a:pPr marL="571500" indent="-571500">
              <a:buFont typeface="Arial" panose="020B0604020202020204" pitchFamily="34" charset="0"/>
              <a:buChar char="•"/>
            </a:pPr>
            <a:r>
              <a:rPr lang="en-GB" sz="2400" kern="0" dirty="0">
                <a:solidFill>
                  <a:srgbClr val="000000"/>
                </a:solidFill>
                <a:ea typeface="Times New Roman" panose="02020603050405020304" pitchFamily="18" charset="0"/>
              </a:rPr>
              <a:t>We will select a range of responses by trainees across Early Years, Primary, Secondary to be posted on the Green Space website after the day. </a:t>
            </a:r>
          </a:p>
          <a:p>
            <a:pPr marL="571500" indent="-571500">
              <a:buFont typeface="Arial" panose="020B0604020202020204" pitchFamily="34" charset="0"/>
              <a:buChar char="•"/>
            </a:pPr>
            <a:r>
              <a:rPr lang="en-GB" sz="2400" kern="0" dirty="0">
                <a:solidFill>
                  <a:srgbClr val="000000"/>
                </a:solidFill>
                <a:ea typeface="Times New Roman" panose="02020603050405020304" pitchFamily="18" charset="0"/>
              </a:rPr>
              <a:t>If your is selected, you will be credited by name and this publication will be mentioned in your reference.  </a:t>
            </a:r>
          </a:p>
          <a:p>
            <a:pPr marL="571500" indent="-571500">
              <a:buFont typeface="Arial" panose="020B0604020202020204" pitchFamily="34" charset="0"/>
              <a:buChar char="•"/>
            </a:pPr>
            <a:r>
              <a:rPr lang="en-GB" sz="2400" kern="0" dirty="0">
                <a:solidFill>
                  <a:srgbClr val="000000"/>
                </a:solidFill>
                <a:ea typeface="Times New Roman" panose="02020603050405020304" pitchFamily="18" charset="0"/>
              </a:rPr>
              <a:t>With this in mind, please ensure that if you are using material such as photos, videos etc, they are </a:t>
            </a:r>
            <a:r>
              <a:rPr lang="en-GB" sz="2400" u="sng" kern="0" dirty="0">
                <a:solidFill>
                  <a:srgbClr val="000000"/>
                </a:solidFill>
                <a:ea typeface="Times New Roman" panose="02020603050405020304" pitchFamily="18" charset="0"/>
              </a:rPr>
              <a:t>copyright free</a:t>
            </a:r>
            <a:r>
              <a:rPr lang="en-GB" sz="2400" kern="0" dirty="0">
                <a:solidFill>
                  <a:srgbClr val="000000"/>
                </a:solidFill>
                <a:ea typeface="Times New Roman" panose="02020603050405020304" pitchFamily="18" charset="0"/>
              </a:rPr>
              <a:t>.</a:t>
            </a:r>
          </a:p>
          <a:p>
            <a:pPr marL="571500" indent="-571500">
              <a:buFont typeface="Arial" panose="020B0604020202020204" pitchFamily="34" charset="0"/>
              <a:buChar char="•"/>
            </a:pPr>
            <a:r>
              <a:rPr lang="en-GB" sz="2400" kern="0" dirty="0">
                <a:solidFill>
                  <a:srgbClr val="000000"/>
                </a:solidFill>
                <a:ea typeface="Times New Roman" panose="02020603050405020304" pitchFamily="18" charset="0"/>
              </a:rPr>
              <a:t>Guidance in the use of copyright free material is here (scroll down to grey section): </a:t>
            </a:r>
            <a:r>
              <a:rPr lang="en-GB" sz="2400" kern="0" dirty="0">
                <a:solidFill>
                  <a:srgbClr val="FF0000"/>
                </a:solidFill>
                <a:ea typeface="Times New Roman" panose="02020603050405020304" pitchFamily="18" charset="0"/>
                <a:hlinkClick r:id="rId2">
                  <a:extLst>
                    <a:ext uri="{A12FA001-AC4F-418D-AE19-62706E023703}">
                      <ahyp:hlinkClr xmlns:ahyp="http://schemas.microsoft.com/office/drawing/2018/hyperlinkcolor" val="tx"/>
                    </a:ext>
                  </a:extLst>
                </a:hlinkClick>
              </a:rPr>
              <a:t>https://warwick.ac.uk/fac/soc/cte/conferences/greenspace/activity24</a:t>
            </a:r>
            <a:endParaRPr lang="en-GB" sz="2400" kern="0" dirty="0">
              <a:solidFill>
                <a:srgbClr val="000000"/>
              </a:solidFill>
              <a:ea typeface="Times New Roman" panose="02020603050405020304" pitchFamily="18" charset="0"/>
            </a:endParaRPr>
          </a:p>
          <a:p>
            <a:pPr marL="571500" indent="-571500">
              <a:buFont typeface="Arial" panose="020B0604020202020204" pitchFamily="34" charset="0"/>
              <a:buChar char="•"/>
            </a:pPr>
            <a:r>
              <a:rPr lang="en-GB" sz="2400" kern="0" dirty="0">
                <a:solidFill>
                  <a:srgbClr val="000000"/>
                </a:solidFill>
                <a:ea typeface="Times New Roman" panose="02020603050405020304" pitchFamily="18" charset="0"/>
              </a:rPr>
              <a:t>The exemplar uses the “wall with shelves” template in Padlet. You are welcome to use alternative layouts, as long as the elements outlined above are included.</a:t>
            </a:r>
          </a:p>
          <a:p>
            <a:pPr marL="571500" indent="-571500">
              <a:buFont typeface="Arial" panose="020B0604020202020204" pitchFamily="34" charset="0"/>
              <a:buChar char="•"/>
            </a:pPr>
            <a:endParaRPr lang="en-GB" sz="3200" kern="0" dirty="0">
              <a:solidFill>
                <a:srgbClr val="000000"/>
              </a:solidFill>
              <a:ea typeface="Times New Roman" panose="02020603050405020304" pitchFamily="18" charset="0"/>
            </a:endParaRPr>
          </a:p>
          <a:p>
            <a:pPr marL="571500" indent="-571500">
              <a:buFont typeface="Arial" panose="020B0604020202020204" pitchFamily="34" charset="0"/>
              <a:buChar char="•"/>
            </a:pPr>
            <a:endParaRPr lang="en-GB" sz="3200" kern="0" dirty="0">
              <a:solidFill>
                <a:srgbClr val="000000"/>
              </a:solidFill>
              <a:effectLst/>
              <a:ea typeface="Times New Roman" panose="02020603050405020304" pitchFamily="18" charset="0"/>
            </a:endParaRPr>
          </a:p>
          <a:p>
            <a:pPr marL="571500" indent="-571500">
              <a:buFont typeface="Arial" panose="020B0604020202020204" pitchFamily="34" charset="0"/>
              <a:buChar char="•"/>
            </a:pPr>
            <a:endParaRPr lang="en-GB" sz="3200" kern="0" dirty="0">
              <a:solidFill>
                <a:srgbClr val="000000"/>
              </a:solidFill>
              <a:effectLst/>
              <a:ea typeface="Times New Roman" panose="02020603050405020304" pitchFamily="18" charset="0"/>
            </a:endParaRPr>
          </a:p>
          <a:p>
            <a:endParaRPr lang="en-GB" sz="3200" kern="0" dirty="0">
              <a:ea typeface="Calibri" panose="020F0502020204030204" pitchFamily="34" charset="0"/>
            </a:endParaRPr>
          </a:p>
          <a:p>
            <a:pPr marL="571500" indent="-571500">
              <a:buFont typeface="Arial" panose="020B0604020202020204" pitchFamily="34" charset="0"/>
              <a:buChar char="•"/>
            </a:pPr>
            <a:endParaRPr lang="en-GB" sz="2800" dirty="0">
              <a:effectLst/>
              <a:ea typeface="Calibri" panose="020F0502020204030204" pitchFamily="34" charset="0"/>
            </a:endParaRPr>
          </a:p>
          <a:p>
            <a:pPr marL="571500" indent="-571500">
              <a:buFont typeface="Arial" panose="020B0604020202020204" pitchFamily="34" charset="0"/>
              <a:buChar char="•"/>
            </a:pPr>
            <a:endParaRPr lang="en-GB" sz="2800" kern="0" dirty="0">
              <a:solidFill>
                <a:srgbClr val="000000"/>
              </a:solidFill>
              <a:effectLst/>
              <a:ea typeface="Times New Roman" panose="02020603050405020304" pitchFamily="18" charset="0"/>
            </a:endParaRPr>
          </a:p>
          <a:p>
            <a:pPr marL="571500" indent="-571500">
              <a:buFont typeface="Arial" panose="020B0604020202020204" pitchFamily="34" charset="0"/>
              <a:buChar char="•"/>
            </a:pPr>
            <a:endParaRPr lang="en-GB" sz="2800" dirty="0">
              <a:cs typeface="Times New Roman" panose="02020603050405020304" pitchFamily="18" charset="0"/>
            </a:endParaRPr>
          </a:p>
          <a:p>
            <a:pPr marL="571500" indent="-571500">
              <a:buFont typeface="Arial" panose="020B0604020202020204" pitchFamily="34" charset="0"/>
              <a:buChar char="•"/>
            </a:pPr>
            <a:endParaRPr lang="en-GB" sz="2800" dirty="0"/>
          </a:p>
        </p:txBody>
      </p:sp>
    </p:spTree>
    <p:extLst>
      <p:ext uri="{BB962C8B-B14F-4D97-AF65-F5344CB8AC3E}">
        <p14:creationId xmlns:p14="http://schemas.microsoft.com/office/powerpoint/2010/main" val="3196921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7885390-B2A6-07B9-2E5E-7888BBEF4058}"/>
              </a:ext>
            </a:extLst>
          </p:cNvPr>
          <p:cNvSpPr txBox="1"/>
          <p:nvPr/>
        </p:nvSpPr>
        <p:spPr>
          <a:xfrm>
            <a:off x="372139" y="1265274"/>
            <a:ext cx="11628077" cy="3970318"/>
          </a:xfrm>
          <a:prstGeom prst="rect">
            <a:avLst/>
          </a:prstGeom>
          <a:noFill/>
        </p:spPr>
        <p:txBody>
          <a:bodyPr wrap="square" rtlCol="0">
            <a:spAutoFit/>
          </a:bodyPr>
          <a:lstStyle/>
          <a:p>
            <a:pPr algn="ctr"/>
            <a:r>
              <a:rPr lang="en-GB" sz="3600" b="1" dirty="0">
                <a:solidFill>
                  <a:srgbClr val="FF0000"/>
                </a:solidFill>
              </a:rPr>
              <a:t>FINALLY….</a:t>
            </a:r>
          </a:p>
          <a:p>
            <a:pPr algn="ctr"/>
            <a:r>
              <a:rPr lang="en-GB" sz="3600" b="1" dirty="0"/>
              <a:t>Please have your </a:t>
            </a:r>
            <a:r>
              <a:rPr lang="en-GB" sz="3600" b="1" u="sng" dirty="0"/>
              <a:t>cameras and mics on </a:t>
            </a:r>
            <a:r>
              <a:rPr lang="en-GB" sz="3600" b="1" dirty="0"/>
              <a:t>for group discussions so that you can work together effectively.  If you have any questions, please contact your allocated tutor or visit the Inspiration Garden if you need help to initiate or develop ideas.  </a:t>
            </a:r>
          </a:p>
          <a:p>
            <a:pPr algn="ctr"/>
            <a:r>
              <a:rPr lang="en-GB" sz="3600" b="1" dirty="0">
                <a:solidFill>
                  <a:srgbClr val="FF0000"/>
                </a:solidFill>
              </a:rPr>
              <a:t>THANK YOU! </a:t>
            </a:r>
          </a:p>
        </p:txBody>
      </p:sp>
    </p:spTree>
    <p:extLst>
      <p:ext uri="{BB962C8B-B14F-4D97-AF65-F5344CB8AC3E}">
        <p14:creationId xmlns:p14="http://schemas.microsoft.com/office/powerpoint/2010/main" val="3403635665"/>
      </p:ext>
    </p:extLst>
  </p:cSld>
  <p:clrMapOvr>
    <a:masterClrMapping/>
  </p:clrMapOvr>
</p:sld>
</file>

<file path=ppt/theme/theme1.xml><?xml version="1.0" encoding="utf-8"?>
<a:theme xmlns:a="http://schemas.openxmlformats.org/drawingml/2006/main" name="Warwick Uni">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Warwick Uni" id="{96372B3F-F418-46B6-89C4-D648E2D5EF59}" vid="{D1EC2C7A-1430-40DB-A720-32A25732A0F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7967dabc-7d87-4c29-9dd9-2fd12de7076b" xsi:nil="true"/>
    <lcf76f155ced4ddcb4097134ff3c332f xmlns="da0f1b42-4d8f-4bdd-b052-f6baf9a135eb">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9E211AC5385F2488362CC033A741362" ma:contentTypeVersion="16" ma:contentTypeDescription="Create a new document." ma:contentTypeScope="" ma:versionID="d782e9f7df3054461cf9d585f0cdd610">
  <xsd:schema xmlns:xsd="http://www.w3.org/2001/XMLSchema" xmlns:xs="http://www.w3.org/2001/XMLSchema" xmlns:p="http://schemas.microsoft.com/office/2006/metadata/properties" xmlns:ns2="da0f1b42-4d8f-4bdd-b052-f6baf9a135eb" xmlns:ns3="7967dabc-7d87-4c29-9dd9-2fd12de7076b" targetNamespace="http://schemas.microsoft.com/office/2006/metadata/properties" ma:root="true" ma:fieldsID="6ada1a3152efaf1b4e8d990f0b3933e9" ns2:_="" ns3:_="">
    <xsd:import namespace="da0f1b42-4d8f-4bdd-b052-f6baf9a135eb"/>
    <xsd:import namespace="7967dabc-7d87-4c29-9dd9-2fd12de7076b"/>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LengthInSeconds" minOccurs="0"/>
                <xsd:element ref="ns2:MediaServiceAutoKeyPoints" minOccurs="0"/>
                <xsd:element ref="ns2:MediaServiceKeyPoints" minOccurs="0"/>
                <xsd:element ref="ns2:MediaServiceOCR" minOccurs="0"/>
                <xsd:element ref="ns2:MediaServiceGenerationTime" minOccurs="0"/>
                <xsd:element ref="ns2:MediaServiceEventHashCode"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0f1b42-4d8f-4bdd-b052-f6baf9a135e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967dabc-7d87-4c29-9dd9-2fd12de7076b"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4f210aa-31cc-4d2a-8cd6-f8e07cff3589}" ma:internalName="TaxCatchAll" ma:showField="CatchAllData" ma:web="7967dabc-7d87-4c29-9dd9-2fd12de7076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140300A-CA07-4C8B-AD4D-BE18AB3D47C8}">
  <ds:schemaRefs>
    <ds:schemaRef ds:uri="http://schemas.microsoft.com/office/2006/metadata/properties"/>
    <ds:schemaRef ds:uri="http://schemas.microsoft.com/office/infopath/2007/PartnerControls"/>
    <ds:schemaRef ds:uri="7967dabc-7d87-4c29-9dd9-2fd12de7076b"/>
    <ds:schemaRef ds:uri="da0f1b42-4d8f-4bdd-b052-f6baf9a135eb"/>
  </ds:schemaRefs>
</ds:datastoreItem>
</file>

<file path=customXml/itemProps2.xml><?xml version="1.0" encoding="utf-8"?>
<ds:datastoreItem xmlns:ds="http://schemas.openxmlformats.org/officeDocument/2006/customXml" ds:itemID="{F2D756B0-3EC0-4837-B192-62CE23A29E41}">
  <ds:schemaRefs>
    <ds:schemaRef ds:uri="http://schemas.microsoft.com/sharepoint/v3/contenttype/forms"/>
  </ds:schemaRefs>
</ds:datastoreItem>
</file>

<file path=customXml/itemProps3.xml><?xml version="1.0" encoding="utf-8"?>
<ds:datastoreItem xmlns:ds="http://schemas.openxmlformats.org/officeDocument/2006/customXml" ds:itemID="{72E5AF88-1C8D-419B-B286-71003754C73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a0f1b42-4d8f-4bdd-b052-f6baf9a135eb"/>
    <ds:schemaRef ds:uri="7967dabc-7d87-4c29-9dd9-2fd12de7076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4224</TotalTime>
  <Words>596</Words>
  <Application>Microsoft Office PowerPoint</Application>
  <PresentationFormat>Widescreen</PresentationFormat>
  <Paragraphs>47</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Times New Roman</vt:lpstr>
      <vt:lpstr>Warwick Uni</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Morgan, Alison</dc:creator>
  <cp:lastModifiedBy>Lever, Jake</cp:lastModifiedBy>
  <cp:revision>53</cp:revision>
  <dcterms:created xsi:type="dcterms:W3CDTF">2021-07-29T13:07:07Z</dcterms:created>
  <dcterms:modified xsi:type="dcterms:W3CDTF">2024-03-26T17:34:10Z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0x010100D9E211AC5385F2488362CC033A741362</vt:lpwstr>
  </property>
  <property fmtid="{D5CDD505-2E9C-101B-9397-08002B2CF9AE}" pid="3" name="MediaServiceImageTags">
    <vt:lpwstr/>
  </property>
</Properties>
</file>