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0"/>
  </p:notesMasterIdLst>
  <p:sldIdLst>
    <p:sldId id="388" r:id="rId5"/>
    <p:sldId id="397" r:id="rId6"/>
    <p:sldId id="399" r:id="rId7"/>
    <p:sldId id="400" r:id="rId8"/>
    <p:sldId id="39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CC"/>
    <a:srgbClr val="CCFF99"/>
    <a:srgbClr val="00FF99"/>
    <a:srgbClr val="99CC00"/>
    <a:srgbClr val="66FF33"/>
    <a:srgbClr val="929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5921"/>
  </p:normalViewPr>
  <p:slideViewPr>
    <p:cSldViewPr snapToGrid="0" snapToObjects="1">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FDD31-8DDA-6746-95B0-7F8755029416}" type="datetimeFigureOut">
              <a:rPr lang="en-US" smtClean="0"/>
              <a:t>4/10/2025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9A3287-9313-EE47-874E-F5BD46ED1722}" type="slidenum">
              <a:rPr lang="en-US" smtClean="0"/>
              <a:t>‹#›</a:t>
            </a:fld>
            <a:endParaRPr lang="en-US"/>
          </a:p>
        </p:txBody>
      </p:sp>
    </p:spTree>
    <p:extLst>
      <p:ext uri="{BB962C8B-B14F-4D97-AF65-F5344CB8AC3E}">
        <p14:creationId xmlns:p14="http://schemas.microsoft.com/office/powerpoint/2010/main" val="1891535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816632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412378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410988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62377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1444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460304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93685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594651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655612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532775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14856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10/04/2025</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69048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pPr/>
              <a:t>10/04/2025</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619960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hyperlink" Target="https://warwick.ac.uk/fac/soc/cte/conferences/greenspace/activity24"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s://warwick.ac.uk/fac/soc/cte/conferences/greenspace/activity25/"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grass, mat&#10;&#10;Description automatically generated">
            <a:extLst>
              <a:ext uri="{FF2B5EF4-FFF2-40B4-BE49-F238E27FC236}">
                <a16:creationId xmlns:a16="http://schemas.microsoft.com/office/drawing/2014/main" id="{0BF64A4E-5A74-7DEF-98CE-CB8EB6CEB8ED}"/>
              </a:ext>
            </a:extLst>
          </p:cNvPr>
          <p:cNvPicPr>
            <a:picLocks noChangeAspect="1"/>
          </p:cNvPicPr>
          <p:nvPr/>
        </p:nvPicPr>
        <p:blipFill>
          <a:blip r:embed="rId2"/>
          <a:stretch>
            <a:fillRect/>
          </a:stretch>
        </p:blipFill>
        <p:spPr>
          <a:xfrm>
            <a:off x="238767" y="415319"/>
            <a:ext cx="11681264" cy="4095036"/>
          </a:xfrm>
          <a:prstGeom prst="rect">
            <a:avLst/>
          </a:prstGeom>
        </p:spPr>
      </p:pic>
      <p:sp>
        <p:nvSpPr>
          <p:cNvPr id="6" name="TextBox 5">
            <a:extLst>
              <a:ext uri="{FF2B5EF4-FFF2-40B4-BE49-F238E27FC236}">
                <a16:creationId xmlns:a16="http://schemas.microsoft.com/office/drawing/2014/main" id="{A9B8E261-997A-8E04-C370-64A8A9A3B2FA}"/>
              </a:ext>
            </a:extLst>
          </p:cNvPr>
          <p:cNvSpPr txBox="1"/>
          <p:nvPr/>
        </p:nvSpPr>
        <p:spPr>
          <a:xfrm>
            <a:off x="-211473" y="3996648"/>
            <a:ext cx="12403473" cy="1538883"/>
          </a:xfrm>
          <a:prstGeom prst="rect">
            <a:avLst/>
          </a:prstGeom>
          <a:noFill/>
        </p:spPr>
        <p:txBody>
          <a:bodyPr wrap="square" rtlCol="0">
            <a:spAutoFit/>
          </a:bodyPr>
          <a:lstStyle/>
          <a:p>
            <a:pPr algn="ctr"/>
            <a:endParaRPr lang="en-GB" sz="5400" dirty="0">
              <a:solidFill>
                <a:srgbClr val="FF0000"/>
              </a:solidFill>
            </a:endParaRPr>
          </a:p>
          <a:p>
            <a:pPr algn="ctr"/>
            <a:r>
              <a:rPr lang="en-GB" sz="4000" b="1" dirty="0">
                <a:solidFill>
                  <a:srgbClr val="FF0000"/>
                </a:solidFill>
              </a:rPr>
              <a:t>BRIEF FOR </a:t>
            </a:r>
            <a:r>
              <a:rPr lang="en-GB" sz="4000" b="1" dirty="0">
                <a:solidFill>
                  <a:srgbClr val="00B050"/>
                </a:solidFill>
              </a:rPr>
              <a:t>SECONDARY</a:t>
            </a:r>
            <a:r>
              <a:rPr lang="en-GB" sz="4000" b="1" dirty="0">
                <a:solidFill>
                  <a:srgbClr val="FF0000"/>
                </a:solidFill>
              </a:rPr>
              <a:t> TRAINEES 2025 </a:t>
            </a:r>
          </a:p>
        </p:txBody>
      </p:sp>
    </p:spTree>
    <p:extLst>
      <p:ext uri="{BB962C8B-B14F-4D97-AF65-F5344CB8AC3E}">
        <p14:creationId xmlns:p14="http://schemas.microsoft.com/office/powerpoint/2010/main" val="776315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82194" y="71920"/>
            <a:ext cx="12109806" cy="8771632"/>
          </a:xfrm>
          <a:prstGeom prst="rect">
            <a:avLst/>
          </a:prstGeom>
          <a:noFill/>
        </p:spPr>
        <p:txBody>
          <a:bodyPr wrap="square" rtlCol="0">
            <a:spAutoFit/>
          </a:bodyPr>
          <a:lstStyle/>
          <a:p>
            <a:r>
              <a:rPr lang="en-GB" sz="4000" b="1" dirty="0">
                <a:solidFill>
                  <a:srgbClr val="FF0000"/>
                </a:solidFill>
              </a:rPr>
              <a:t>GROUP TASK: </a:t>
            </a:r>
            <a:endParaRPr lang="en-GB" sz="3200" kern="0" dirty="0">
              <a:solidFill>
                <a:srgbClr val="FF0000"/>
              </a:solidFill>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b="1" kern="0" dirty="0">
                <a:ea typeface="Times New Roman" panose="02020603050405020304" pitchFamily="18" charset="0"/>
                <a:cs typeface="Times New Roman" panose="02020603050405020304" pitchFamily="18" charset="0"/>
              </a:rPr>
              <a:t>Imagine this scenario: a</a:t>
            </a:r>
            <a:r>
              <a:rPr lang="en-GB" sz="2000" b="1" kern="0" dirty="0">
                <a:effectLst/>
                <a:ea typeface="Times New Roman" panose="02020603050405020304" pitchFamily="18" charset="0"/>
                <a:cs typeface="Times New Roman" panose="02020603050405020304" pitchFamily="18" charset="0"/>
              </a:rPr>
              <a:t> new Headteacher </a:t>
            </a:r>
            <a:r>
              <a:rPr lang="en-GB" sz="2000" b="1" kern="0" dirty="0">
                <a:ea typeface="Times New Roman" panose="02020603050405020304" pitchFamily="18" charset="0"/>
                <a:cs typeface="Times New Roman" panose="02020603050405020304" pitchFamily="18" charset="0"/>
              </a:rPr>
              <a:t>seeks to introduce a new Climate Week, involving all staff.</a:t>
            </a:r>
            <a:endParaRPr lang="en-GB" sz="2000" b="1" kern="0" dirty="0">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kern="0" dirty="0">
                <a:effectLst/>
                <a:ea typeface="Times New Roman" panose="02020603050405020304" pitchFamily="18" charset="0"/>
                <a:cs typeface="Times New Roman" panose="02020603050405020304" pitchFamily="18" charset="0"/>
              </a:rPr>
              <a:t>Your task, working in study groups</a:t>
            </a:r>
            <a:r>
              <a:rPr lang="en-GB" sz="2000" kern="0" dirty="0">
                <a:ea typeface="Times New Roman" panose="02020603050405020304" pitchFamily="18" charset="0"/>
                <a:cs typeface="Times New Roman" panose="02020603050405020304" pitchFamily="18" charset="0"/>
              </a:rPr>
              <a:t>, </a:t>
            </a:r>
            <a:r>
              <a:rPr lang="en-GB" sz="2000" kern="0" dirty="0">
                <a:effectLst/>
                <a:ea typeface="Times New Roman" panose="02020603050405020304" pitchFamily="18" charset="0"/>
                <a:cs typeface="Times New Roman" panose="02020603050405020304" pitchFamily="18" charset="0"/>
              </a:rPr>
              <a:t>is to devise a </a:t>
            </a:r>
            <a:r>
              <a:rPr lang="en-GB" sz="2000" kern="0" dirty="0">
                <a:ea typeface="Times New Roman" panose="02020603050405020304" pitchFamily="18" charset="0"/>
                <a:cs typeface="Times New Roman" panose="02020603050405020304" pitchFamily="18" charset="0"/>
              </a:rPr>
              <a:t>session (or a number of sessions) for an imaginary class that takes </a:t>
            </a:r>
            <a:r>
              <a:rPr lang="en-GB" sz="2000" u="sng" kern="0" dirty="0">
                <a:ea typeface="Times New Roman" panose="02020603050405020304" pitchFamily="18" charset="0"/>
                <a:cs typeface="Times New Roman" panose="02020603050405020304" pitchFamily="18" charset="0"/>
              </a:rPr>
              <a:t>your subject area </a:t>
            </a:r>
            <a:r>
              <a:rPr lang="en-GB" sz="2000" kern="0" dirty="0">
                <a:ea typeface="Times New Roman" panose="02020603050405020304" pitchFamily="18" charset="0"/>
                <a:cs typeface="Times New Roman" panose="02020603050405020304" pitchFamily="18" charset="0"/>
              </a:rPr>
              <a:t>and links it creatively with climate change and sustainability.</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The learning you devise is between </a:t>
            </a:r>
            <a:r>
              <a:rPr lang="en-GB" sz="2000" u="sng" kern="0" dirty="0">
                <a:ea typeface="Times New Roman" panose="02020603050405020304" pitchFamily="18" charset="0"/>
                <a:cs typeface="Times New Roman" panose="02020603050405020304" pitchFamily="18" charset="0"/>
              </a:rPr>
              <a:t>3 to 5 hours lon</a:t>
            </a:r>
            <a:r>
              <a:rPr lang="en-GB" sz="2000" kern="0" dirty="0">
                <a:ea typeface="Times New Roman" panose="02020603050405020304" pitchFamily="18" charset="0"/>
                <a:cs typeface="Times New Roman" panose="02020603050405020304" pitchFamily="18" charset="0"/>
              </a:rPr>
              <a:t>g and you need to specify the year group – any from KS3 to KS5.</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This is a </a:t>
            </a:r>
            <a:r>
              <a:rPr lang="en-GB" sz="2000" u="sng" kern="0" dirty="0">
                <a:ea typeface="Times New Roman" panose="02020603050405020304" pitchFamily="18" charset="0"/>
                <a:cs typeface="Times New Roman" panose="02020603050405020304" pitchFamily="18" charset="0"/>
              </a:rPr>
              <a:t>collaborative</a:t>
            </a:r>
            <a:r>
              <a:rPr lang="en-GB" sz="2000" kern="0" dirty="0">
                <a:ea typeface="Times New Roman" panose="02020603050405020304" pitchFamily="18" charset="0"/>
                <a:cs typeface="Times New Roman" panose="02020603050405020304" pitchFamily="18" charset="0"/>
              </a:rPr>
              <a:t> exercise – you will work in your study group to create </a:t>
            </a:r>
            <a:r>
              <a:rPr lang="en-GB" sz="2000" u="sng" kern="0" dirty="0">
                <a:ea typeface="Times New Roman" panose="02020603050405020304" pitchFamily="18" charset="0"/>
                <a:cs typeface="Times New Roman" panose="02020603050405020304" pitchFamily="18" charset="0"/>
              </a:rPr>
              <a:t>one response</a:t>
            </a:r>
            <a:r>
              <a:rPr lang="en-GB" sz="2000" kern="0" dirty="0">
                <a:ea typeface="Times New Roman" panose="02020603050405020304" pitchFamily="18" charset="0"/>
                <a:cs typeface="Times New Roman" panose="02020603050405020304" pitchFamily="18" charset="0"/>
              </a:rPr>
              <a:t>, as a group, with </a:t>
            </a:r>
            <a:r>
              <a:rPr lang="en-GB" sz="2000" b="1" kern="0" dirty="0">
                <a:ea typeface="Times New Roman" panose="02020603050405020304" pitchFamily="18" charset="0"/>
                <a:cs typeface="Times New Roman" panose="02020603050405020304" pitchFamily="18" charset="0"/>
              </a:rPr>
              <a:t>everyone</a:t>
            </a:r>
            <a:r>
              <a:rPr lang="en-GB" sz="2000" kern="0" dirty="0">
                <a:ea typeface="Times New Roman" panose="02020603050405020304" pitchFamily="18" charset="0"/>
                <a:cs typeface="Times New Roman" panose="02020603050405020304" pitchFamily="18" charset="0"/>
              </a:rPr>
              <a:t> contributing.</a:t>
            </a:r>
          </a:p>
          <a:p>
            <a:pPr marL="571500" indent="-571500">
              <a:buFont typeface="Arial" panose="020B0604020202020204" pitchFamily="34" charset="0"/>
              <a:buChar char="•"/>
            </a:pPr>
            <a:r>
              <a:rPr lang="en-GB" sz="2000" b="1" kern="0" dirty="0">
                <a:ea typeface="Times New Roman" panose="02020603050405020304" pitchFamily="18" charset="0"/>
                <a:cs typeface="Times New Roman" panose="02020603050405020304" pitchFamily="18" charset="0"/>
              </a:rPr>
              <a:t>One of you </a:t>
            </a:r>
            <a:r>
              <a:rPr lang="en-GB" sz="2000" kern="0" dirty="0">
                <a:ea typeface="Times New Roman" panose="02020603050405020304" pitchFamily="18" charset="0"/>
                <a:cs typeface="Times New Roman" panose="02020603050405020304" pitchFamily="18" charset="0"/>
              </a:rPr>
              <a:t>in the group should </a:t>
            </a:r>
            <a:r>
              <a:rPr lang="en-GB" sz="2000" b="1" kern="0" dirty="0">
                <a:ea typeface="Times New Roman" panose="02020603050405020304" pitchFamily="18" charset="0"/>
                <a:cs typeface="Times New Roman" panose="02020603050405020304" pitchFamily="18" charset="0"/>
              </a:rPr>
              <a:t>create a Padlet </a:t>
            </a:r>
            <a:r>
              <a:rPr lang="en-GB" sz="2000" kern="0" dirty="0">
                <a:ea typeface="Times New Roman" panose="02020603050405020304" pitchFamily="18" charset="0"/>
                <a:cs typeface="Times New Roman" panose="02020603050405020304" pitchFamily="18" charset="0"/>
              </a:rPr>
              <a:t>and </a:t>
            </a:r>
            <a:r>
              <a:rPr lang="en-GB" sz="2000" b="1" kern="0" dirty="0">
                <a:ea typeface="Times New Roman" panose="02020603050405020304" pitchFamily="18" charset="0"/>
                <a:cs typeface="Times New Roman" panose="02020603050405020304" pitchFamily="18" charset="0"/>
              </a:rPr>
              <a:t>share the link </a:t>
            </a:r>
            <a:r>
              <a:rPr lang="en-GB" sz="2000" kern="0" dirty="0">
                <a:ea typeface="Times New Roman" panose="02020603050405020304" pitchFamily="18" charset="0"/>
                <a:cs typeface="Times New Roman" panose="02020603050405020304" pitchFamily="18" charset="0"/>
              </a:rPr>
              <a:t>with both your Study Group members and your tutor for the day.  There is guidance on this on the website (under Study Group activity). An exemplar Padlet is provided on the website to give an idea of layout, content etc – please look at this first.  You can also see last year’s winners here:</a:t>
            </a:r>
          </a:p>
          <a:p>
            <a:pPr marL="571500" indent="-571500">
              <a:buFont typeface="Arial" panose="020B0604020202020204" pitchFamily="34" charset="0"/>
              <a:buChar char="•"/>
            </a:pPr>
            <a:r>
              <a:rPr lang="en-GB" sz="2000" kern="0" dirty="0">
                <a:solidFill>
                  <a:srgbClr val="FF0000"/>
                </a:solidFill>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https://warwick.ac.uk/fac/soc/cte/conferences/greenspace/activity24</a:t>
            </a:r>
            <a:endParaRPr lang="en-GB" sz="2000" kern="0" dirty="0">
              <a:solidFill>
                <a:srgbClr val="FF0000"/>
              </a:solidFill>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To support you, the </a:t>
            </a:r>
            <a:r>
              <a:rPr lang="en-GB" sz="2000" b="1" kern="0" dirty="0">
                <a:ea typeface="Times New Roman" panose="02020603050405020304" pitchFamily="18" charset="0"/>
                <a:cs typeface="Times New Roman" panose="02020603050405020304" pitchFamily="18" charset="0"/>
              </a:rPr>
              <a:t>Green Space website </a:t>
            </a:r>
            <a:r>
              <a:rPr lang="en-GB" sz="2000" kern="0" dirty="0">
                <a:ea typeface="Times New Roman" panose="02020603050405020304" pitchFamily="18" charset="0"/>
                <a:cs typeface="Times New Roman" panose="02020603050405020304" pitchFamily="18" charset="0"/>
              </a:rPr>
              <a:t>has a wide range of resources organised by subject areas and is coded (EY/P/S) to indicate phase relevance.</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You can also visit the </a:t>
            </a:r>
            <a:r>
              <a:rPr lang="en-GB" sz="2000" b="1" kern="0" dirty="0">
                <a:ea typeface="Times New Roman" panose="02020603050405020304" pitchFamily="18" charset="0"/>
                <a:cs typeface="Times New Roman" panose="02020603050405020304" pitchFamily="18" charset="0"/>
              </a:rPr>
              <a:t>Inspiration Garden </a:t>
            </a:r>
            <a:r>
              <a:rPr lang="en-GB" sz="2000" kern="0" dirty="0">
                <a:ea typeface="Times New Roman" panose="02020603050405020304" pitchFamily="18" charset="0"/>
                <a:cs typeface="Times New Roman" panose="02020603050405020304" pitchFamily="18" charset="0"/>
              </a:rPr>
              <a:t>(accessed via the home page of the Green Space website) to engage with Arthur and Ankita, Student Innovation Fellows who are committed to supporting you with the task.</a:t>
            </a:r>
          </a:p>
          <a:p>
            <a:pPr marL="571500" indent="-571500">
              <a:buFont typeface="Arial" panose="020B0604020202020204" pitchFamily="34" charset="0"/>
              <a:buChar char="•"/>
            </a:pPr>
            <a:r>
              <a:rPr lang="en-GB" sz="2000" kern="0" dirty="0">
                <a:solidFill>
                  <a:srgbClr val="000000"/>
                </a:solidFill>
                <a:ea typeface="Times New Roman" panose="02020603050405020304" pitchFamily="18" charset="0"/>
              </a:rPr>
              <a:t>At 14.45 all groups are asked to upload their work (one per group) via the Dropbox on Moodle.</a:t>
            </a:r>
          </a:p>
          <a:p>
            <a:pPr marL="571500" indent="-571500">
              <a:buFont typeface="Arial" panose="020B0604020202020204" pitchFamily="34" charset="0"/>
              <a:buChar char="•"/>
            </a:pPr>
            <a:r>
              <a:rPr lang="en-GB" sz="2000" kern="0" dirty="0">
                <a:solidFill>
                  <a:srgbClr val="000000"/>
                </a:solidFill>
                <a:ea typeface="Times New Roman" panose="02020603050405020304" pitchFamily="18" charset="0"/>
              </a:rPr>
              <a:t>Please fill in the feedback form before leaving (accessed via the website). </a:t>
            </a:r>
          </a:p>
          <a:p>
            <a:pPr marL="571500" indent="-571500">
              <a:buFont typeface="Arial" panose="020B0604020202020204" pitchFamily="34" charset="0"/>
              <a:buChar char="•"/>
            </a:pPr>
            <a:endParaRPr lang="en-GB" sz="2000" kern="0" dirty="0">
              <a:solidFill>
                <a:srgbClr val="000000"/>
              </a:solidFill>
              <a:ea typeface="Times New Roman" panose="02020603050405020304" pitchFamily="18" charset="0"/>
            </a:endParaRPr>
          </a:p>
          <a:p>
            <a:endParaRPr lang="en-GB" sz="3200" kern="0" dirty="0">
              <a:solidFill>
                <a:srgbClr val="000000"/>
              </a:solidFill>
              <a:effectLst/>
              <a:ea typeface="Times New Roman" panose="02020603050405020304" pitchFamily="18" charset="0"/>
            </a:endParaRPr>
          </a:p>
          <a:p>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2563044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113016" y="71920"/>
            <a:ext cx="11825555" cy="8833187"/>
          </a:xfrm>
          <a:prstGeom prst="rect">
            <a:avLst/>
          </a:prstGeom>
          <a:noFill/>
        </p:spPr>
        <p:txBody>
          <a:bodyPr wrap="square" rtlCol="0">
            <a:spAutoFit/>
          </a:bodyPr>
          <a:lstStyle/>
          <a:p>
            <a:r>
              <a:rPr lang="en-GB" sz="4000" b="1" dirty="0">
                <a:solidFill>
                  <a:srgbClr val="FF0000"/>
                </a:solidFill>
              </a:rPr>
              <a:t>WHAT THE RESOURCE NEEDS TO INCLUDE: </a:t>
            </a:r>
            <a:endParaRPr lang="en-GB" sz="3200" kern="0" dirty="0">
              <a:solidFill>
                <a:srgbClr val="FF0000"/>
              </a:solidFill>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3200" kern="0" dirty="0">
                <a:solidFill>
                  <a:srgbClr val="000000"/>
                </a:solidFill>
                <a:effectLst/>
                <a:ea typeface="Times New Roman" panose="02020603050405020304" pitchFamily="18" charset="0"/>
              </a:rPr>
              <a:t>You will see from the exemplar that we need the following to be included in your group response:</a:t>
            </a:r>
          </a:p>
          <a:p>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Key information </a:t>
            </a:r>
            <a:r>
              <a:rPr lang="en-GB" sz="3200" kern="0" dirty="0">
                <a:solidFill>
                  <a:srgbClr val="000000"/>
                </a:solidFill>
                <a:ea typeface="Times New Roman" panose="02020603050405020304" pitchFamily="18" charset="0"/>
              </a:rPr>
              <a:t>– names of trainees, year group, LO</a:t>
            </a:r>
          </a:p>
          <a:p>
            <a:pPr marL="571500" indent="-571500">
              <a:buFont typeface="Arial" panose="020B0604020202020204" pitchFamily="34" charset="0"/>
              <a:buChar char="•"/>
            </a:pPr>
            <a:r>
              <a:rPr lang="en-GB" sz="3200" b="1" kern="0" dirty="0">
                <a:solidFill>
                  <a:srgbClr val="000000"/>
                </a:solidFill>
                <a:effectLst/>
                <a:ea typeface="Times New Roman" panose="02020603050405020304" pitchFamily="18" charset="0"/>
              </a:rPr>
              <a:t>Context </a:t>
            </a:r>
            <a:r>
              <a:rPr lang="en-GB" sz="3200" kern="0" dirty="0">
                <a:solidFill>
                  <a:srgbClr val="000000"/>
                </a:solidFill>
                <a:effectLst/>
                <a:ea typeface="Times New Roman" panose="02020603050405020304" pitchFamily="18" charset="0"/>
              </a:rPr>
              <a:t>-  prior learning, specific needs, urban/rural setting etc</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Learning</a:t>
            </a:r>
            <a:r>
              <a:rPr lang="en-GB" sz="3200" kern="0" dirty="0">
                <a:solidFill>
                  <a:srgbClr val="000000"/>
                </a:solidFill>
                <a:ea typeface="Times New Roman" panose="02020603050405020304" pitchFamily="18" charset="0"/>
              </a:rPr>
              <a:t> – the skills, knowledge and values you wish to teach</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Activities </a:t>
            </a:r>
            <a:r>
              <a:rPr lang="en-GB" sz="3200" kern="0" dirty="0">
                <a:solidFill>
                  <a:srgbClr val="000000"/>
                </a:solidFill>
                <a:ea typeface="Times New Roman" panose="02020603050405020304" pitchFamily="18" charset="0"/>
              </a:rPr>
              <a:t>– the learning activities and their sequence</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Pedagogy</a:t>
            </a:r>
            <a:r>
              <a:rPr lang="en-GB" sz="3200" kern="0" dirty="0">
                <a:solidFill>
                  <a:srgbClr val="000000"/>
                </a:solidFill>
                <a:ea typeface="Times New Roman" panose="02020603050405020304" pitchFamily="18" charset="0"/>
              </a:rPr>
              <a:t> – the various teaching strategies you will use</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Resources</a:t>
            </a:r>
            <a:r>
              <a:rPr lang="en-GB" sz="3200" kern="0" dirty="0">
                <a:solidFill>
                  <a:srgbClr val="000000"/>
                </a:solidFill>
                <a:ea typeface="Times New Roman" panose="02020603050405020304" pitchFamily="18" charset="0"/>
              </a:rPr>
              <a:t> – the range of resources you will draw upon to teach</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Learning Outcomes </a:t>
            </a:r>
            <a:r>
              <a:rPr lang="en-GB" sz="3200" kern="0" dirty="0">
                <a:solidFill>
                  <a:srgbClr val="000000"/>
                </a:solidFill>
                <a:ea typeface="Times New Roman" panose="02020603050405020304" pitchFamily="18" charset="0"/>
              </a:rPr>
              <a:t>– the things pupils will create and share</a:t>
            </a: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endParaRPr lang="en-GB" sz="3200" kern="0" dirty="0">
              <a:ea typeface="Calibri" panose="020F0502020204030204" pitchFamily="34" charset="0"/>
            </a:endParaRPr>
          </a:p>
          <a:p>
            <a:pPr marL="571500" indent="-571500">
              <a:buFont typeface="Arial" panose="020B0604020202020204" pitchFamily="34" charset="0"/>
              <a:buChar char="•"/>
            </a:pPr>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2513957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215758" y="71920"/>
            <a:ext cx="11876926" cy="8833187"/>
          </a:xfrm>
          <a:prstGeom prst="rect">
            <a:avLst/>
          </a:prstGeom>
          <a:noFill/>
        </p:spPr>
        <p:txBody>
          <a:bodyPr wrap="square" rtlCol="0">
            <a:spAutoFit/>
          </a:bodyPr>
          <a:lstStyle/>
          <a:p>
            <a:r>
              <a:rPr lang="en-GB" sz="4000" b="1" dirty="0">
                <a:solidFill>
                  <a:srgbClr val="FF0000"/>
                </a:solidFill>
              </a:rPr>
              <a:t>A TECHNICAL NOTE: </a:t>
            </a:r>
            <a:endParaRPr lang="en-GB" sz="3200" kern="0" dirty="0">
              <a:solidFill>
                <a:srgbClr val="FF0000"/>
              </a:solidFill>
              <a:effectLst/>
              <a:ea typeface="Times New Roman" panose="02020603050405020304" pitchFamily="18" charset="0"/>
              <a:cs typeface="Times New Roman" panose="02020603050405020304" pitchFamily="18" charset="0"/>
            </a:endParaRPr>
          </a:p>
          <a:p>
            <a:endParaRPr lang="en-GB" sz="24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We will select a range of responses by trainees across Early Years, Primary, Secondary to be posted on the Green Space website after the day. </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If your is selected, you will be credited by name and this publication will be mentioned in your reference.  </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With this in mind, please ensure that if you are using material such as photos, videos etc, they are </a:t>
            </a:r>
            <a:r>
              <a:rPr lang="en-GB" sz="2400" u="sng" kern="0" dirty="0">
                <a:solidFill>
                  <a:srgbClr val="000000"/>
                </a:solidFill>
                <a:ea typeface="Times New Roman" panose="02020603050405020304" pitchFamily="18" charset="0"/>
              </a:rPr>
              <a:t>copyright free</a:t>
            </a:r>
            <a:r>
              <a:rPr lang="en-GB" sz="2400" kern="0" dirty="0">
                <a:solidFill>
                  <a:srgbClr val="000000"/>
                </a:solidFill>
                <a:ea typeface="Times New Roman" panose="02020603050405020304" pitchFamily="18" charset="0"/>
              </a:rPr>
              <a:t>.</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Guidance in the use of copyright free material is here (scroll down to grey section):</a:t>
            </a:r>
          </a:p>
          <a:p>
            <a:pPr marL="571500" indent="-571500">
              <a:buFont typeface="Arial" panose="020B0604020202020204" pitchFamily="34" charset="0"/>
              <a:buChar char="•"/>
            </a:pPr>
            <a:r>
              <a:rPr lang="en-GB" sz="2400" kern="0" dirty="0">
                <a:solidFill>
                  <a:srgbClr val="FF0000"/>
                </a:solidFill>
                <a:ea typeface="Times New Roman" panose="02020603050405020304" pitchFamily="18" charset="0"/>
                <a:hlinkClick r:id="rId2">
                  <a:extLst>
                    <a:ext uri="{A12FA001-AC4F-418D-AE19-62706E023703}">
                      <ahyp:hlinkClr xmlns:ahyp="http://schemas.microsoft.com/office/drawing/2018/hyperlinkcolor" val="tx"/>
                    </a:ext>
                  </a:extLst>
                </a:hlinkClick>
              </a:rPr>
              <a:t>https://warwick.ac.uk/fac/soc/cte/conferences/greenspace/activity25/</a:t>
            </a:r>
            <a:endParaRPr lang="en-GB" sz="2400" kern="0" dirty="0">
              <a:solidFill>
                <a:srgbClr val="FF0000"/>
              </a:solidFill>
              <a:ea typeface="Times New Roman" panose="02020603050405020304" pitchFamily="18" charset="0"/>
            </a:endParaRPr>
          </a:p>
          <a:p>
            <a:pPr marL="571500" indent="-571500">
              <a:buFont typeface="Arial" panose="020B0604020202020204" pitchFamily="34" charset="0"/>
              <a:buChar char="•"/>
            </a:pPr>
            <a:endParaRPr lang="en-GB" sz="2400" kern="0" dirty="0">
              <a:solidFill>
                <a:srgbClr val="000000"/>
              </a:solidFill>
              <a:ea typeface="Times New Roman" panose="02020603050405020304" pitchFamily="18" charset="0"/>
            </a:endParaRP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The exemplar uses the “wall with shelves” template in Padlet. You are welcome to use alternative layouts, as long as the elements outlined above are included.</a:t>
            </a:r>
          </a:p>
          <a:p>
            <a:pPr marL="571500" indent="-571500">
              <a:buFont typeface="Arial" panose="020B0604020202020204" pitchFamily="34" charset="0"/>
              <a:buChar char="•"/>
            </a:pPr>
            <a:endParaRPr lang="en-GB" sz="3200" kern="0" dirty="0">
              <a:solidFill>
                <a:srgbClr val="000000"/>
              </a:solidFill>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endParaRPr lang="en-GB" sz="3200" kern="0" dirty="0">
              <a:ea typeface="Calibri" panose="020F0502020204030204" pitchFamily="34" charset="0"/>
            </a:endParaRPr>
          </a:p>
          <a:p>
            <a:pPr marL="571500" indent="-571500">
              <a:buFont typeface="Arial" panose="020B0604020202020204" pitchFamily="34" charset="0"/>
              <a:buChar char="•"/>
            </a:pPr>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3196921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885390-B2A6-07B9-2E5E-7888BBEF4058}"/>
              </a:ext>
            </a:extLst>
          </p:cNvPr>
          <p:cNvSpPr txBox="1"/>
          <p:nvPr/>
        </p:nvSpPr>
        <p:spPr>
          <a:xfrm>
            <a:off x="372139" y="1265274"/>
            <a:ext cx="11628077" cy="3416320"/>
          </a:xfrm>
          <a:prstGeom prst="rect">
            <a:avLst/>
          </a:prstGeom>
          <a:noFill/>
        </p:spPr>
        <p:txBody>
          <a:bodyPr wrap="square" rtlCol="0">
            <a:spAutoFit/>
          </a:bodyPr>
          <a:lstStyle/>
          <a:p>
            <a:pPr algn="ctr"/>
            <a:r>
              <a:rPr lang="en-GB" sz="3600" b="1" dirty="0">
                <a:solidFill>
                  <a:srgbClr val="FF0000"/>
                </a:solidFill>
              </a:rPr>
              <a:t>FINALLY….</a:t>
            </a:r>
          </a:p>
          <a:p>
            <a:pPr algn="ctr"/>
            <a:r>
              <a:rPr lang="en-GB" sz="3600" b="1" dirty="0"/>
              <a:t>Please have your </a:t>
            </a:r>
            <a:r>
              <a:rPr lang="en-GB" sz="3600" b="1" u="sng" dirty="0"/>
              <a:t>cameras and mics on </a:t>
            </a:r>
            <a:r>
              <a:rPr lang="en-GB" sz="3600" b="1" dirty="0"/>
              <a:t>for group discussions so that you can work together effectively.  If you have any questions, please contact your allocated tutor if you need help to initiate or develop ideas.  </a:t>
            </a:r>
          </a:p>
          <a:p>
            <a:pPr algn="ctr"/>
            <a:r>
              <a:rPr lang="en-GB" sz="3600" b="1" dirty="0">
                <a:solidFill>
                  <a:srgbClr val="FF0000"/>
                </a:solidFill>
              </a:rPr>
              <a:t>THANK YOU! </a:t>
            </a:r>
          </a:p>
        </p:txBody>
      </p:sp>
    </p:spTree>
    <p:extLst>
      <p:ext uri="{BB962C8B-B14F-4D97-AF65-F5344CB8AC3E}">
        <p14:creationId xmlns:p14="http://schemas.microsoft.com/office/powerpoint/2010/main" val="3403635665"/>
      </p:ext>
    </p:extLst>
  </p:cSld>
  <p:clrMapOvr>
    <a:masterClrMapping/>
  </p:clrMapOvr>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2E5AF88-1C8D-419B-B286-71003754C7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0f1b42-4d8f-4bdd-b052-f6baf9a135eb"/>
    <ds:schemaRef ds:uri="7967dabc-7d87-4c29-9dd9-2fd12de707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2D756B0-3EC0-4837-B192-62CE23A29E41}">
  <ds:schemaRefs>
    <ds:schemaRef ds:uri="http://schemas.microsoft.com/sharepoint/v3/contenttype/forms"/>
  </ds:schemaRefs>
</ds:datastoreItem>
</file>

<file path=customXml/itemProps3.xml><?xml version="1.0" encoding="utf-8"?>
<ds:datastoreItem xmlns:ds="http://schemas.openxmlformats.org/officeDocument/2006/customXml" ds:itemID="{9140300A-CA07-4C8B-AD4D-BE18AB3D47C8}">
  <ds:schemaRefs>
    <ds:schemaRef ds:uri="http://schemas.microsoft.com/office/2006/metadata/properties"/>
    <ds:schemaRef ds:uri="http://schemas.microsoft.com/office/infopath/2007/PartnerControls"/>
    <ds:schemaRef ds:uri="7967dabc-7d87-4c29-9dd9-2fd12de7076b"/>
    <ds:schemaRef ds:uri="da0f1b42-4d8f-4bdd-b052-f6baf9a135eb"/>
  </ds:schemaRefs>
</ds:datastoreItem>
</file>

<file path=docProps/app.xml><?xml version="1.0" encoding="utf-8"?>
<Properties xmlns="http://schemas.openxmlformats.org/officeDocument/2006/extended-properties" xmlns:vt="http://schemas.openxmlformats.org/officeDocument/2006/docPropsVTypes">
  <TotalTime>4236</TotalTime>
  <Words>609</Words>
  <Application>Microsoft Office PowerPoint</Application>
  <PresentationFormat>Widescreen</PresentationFormat>
  <Paragraphs>50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Times New Roman</vt:lpstr>
      <vt:lpstr>Warwick Uni</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Alison</dc:creator>
  <cp:lastModifiedBy>Lever, Jake</cp:lastModifiedBy>
  <cp:revision>56</cp:revision>
  <dcterms:created xsi:type="dcterms:W3CDTF">2021-07-29T13:07:07Z</dcterms:created>
  <dcterms:modified xsi:type="dcterms:W3CDTF">2025-04-10T12:33:52Z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y fmtid="{D5CDD505-2E9C-101B-9397-08002B2CF9AE}" pid="3" name="MediaServiceImageTags">
    <vt:lpwstr/>
  </property>
</Properties>
</file>