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3"/>
  </p:sldMasterIdLst>
  <p:sldIdLst>
    <p:sldId id="256" r:id="rId4"/>
    <p:sldId id="261" r:id="rId5"/>
    <p:sldId id="260" r:id="rId6"/>
    <p:sldId id="262" r:id="rId7"/>
    <p:sldId id="259" r:id="rId8"/>
    <p:sldId id="263" r:id="rId9"/>
    <p:sldId id="264" r:id="rId10"/>
    <p:sldId id="258" r:id="rId11"/>
    <p:sldId id="257" r:id="rId12"/>
    <p:sldId id="265" r:id="rId13"/>
  </p:sldIdLst>
  <p:sldSz cx="12192000" cy="6858000"/>
  <p:notesSz cx="6858000" cy="9144000"/>
  <p:custDataLst>
    <p:tags r:id="rId1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C432C9-76A3-4497-BD1A-49482E91FB22}" v="4" dt="2024-04-16T17:01:02.6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197"/>
  </p:normalViewPr>
  <p:slideViewPr>
    <p:cSldViewPr snapToGrid="0" snapToObjects="1">
      <p:cViewPr varScale="1">
        <p:scale>
          <a:sx n="114" d="100"/>
          <a:sy n="114" d="100"/>
        </p:scale>
        <p:origin x="438"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19"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ver, Jake" userId="S::u1374969@live.warwick.ac.uk::9a42c3db-e2a2-4e29-b1df-9c0fdb3dab7a" providerId="AD" clId="Web-{26C432C9-76A3-4497-BD1A-49482E91FB22}"/>
    <pc:docChg chg="modSld">
      <pc:chgData name="Lever, Jake" userId="S::u1374969@live.warwick.ac.uk::9a42c3db-e2a2-4e29-b1df-9c0fdb3dab7a" providerId="AD" clId="Web-{26C432C9-76A3-4497-BD1A-49482E91FB22}" dt="2024-04-16T17:01:02.625" v="2" actId="20577"/>
      <pc:docMkLst>
        <pc:docMk/>
      </pc:docMkLst>
      <pc:sldChg chg="modSp">
        <pc:chgData name="Lever, Jake" userId="S::u1374969@live.warwick.ac.uk::9a42c3db-e2a2-4e29-b1df-9c0fdb3dab7a" providerId="AD" clId="Web-{26C432C9-76A3-4497-BD1A-49482E91FB22}" dt="2024-04-16T17:01:02.625" v="2" actId="20577"/>
        <pc:sldMkLst>
          <pc:docMk/>
          <pc:sldMk cId="1072787954" sldId="258"/>
        </pc:sldMkLst>
        <pc:spChg chg="mod">
          <ac:chgData name="Lever, Jake" userId="S::u1374969@live.warwick.ac.uk::9a42c3db-e2a2-4e29-b1df-9c0fdb3dab7a" providerId="AD" clId="Web-{26C432C9-76A3-4497-BD1A-49482E91FB22}" dt="2024-04-16T17:01:02.625" v="2" actId="20577"/>
          <ac:spMkLst>
            <pc:docMk/>
            <pc:sldMk cId="1072787954" sldId="258"/>
            <ac:spMk id="2" creationId="{34FEBF09-B4DD-734A-9B71-5758DBB6AF73}"/>
          </ac:spMkLst>
        </pc:spChg>
        <pc:spChg chg="mod">
          <ac:chgData name="Lever, Jake" userId="S::u1374969@live.warwick.ac.uk::9a42c3db-e2a2-4e29-b1df-9c0fdb3dab7a" providerId="AD" clId="Web-{26C432C9-76A3-4497-BD1A-49482E91FB22}" dt="2024-04-16T17:01:00.094" v="0" actId="20577"/>
          <ac:spMkLst>
            <pc:docMk/>
            <pc:sldMk cId="1072787954" sldId="258"/>
            <ac:spMk id="21" creationId="{88CE5E60-DF74-BE47-978D-D64CC34066AC}"/>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16T14:37:07.790"/>
    </inkml:context>
    <inkml:brush xml:id="br0">
      <inkml:brushProperty name="width" value="0.1" units="cm"/>
      <inkml:brushProperty name="height" value="0.6" units="cm"/>
      <inkml:brushProperty name="color" value="#849398"/>
      <inkml:brushProperty name="inkEffects" value="pencil"/>
    </inkml:brush>
  </inkml:definitions>
  <inkml:trace contextRef="#ctx0" brushRef="#br0">806 0 16383,'-24'0'0,"2"0"0,13 0 0,-2 0 0,0 3 0,0 0 0,0 0 0,2-1 0,0-1 0,2 2 0,2 0 0,-1 0 0,2-2 0,-2-1 0,1 3 0,-1 0 0,0 0 0,1 0 0,0-1 0,0 1 0,0-1 0,-2-1 0,1-1 0,-1 0 0,0 0 0,0 0 0,0 0 0,1 0 0,1 0 0,0 0 0,-1 0 0,1 0 0,-2 0 0,0 0 0,0 0 0,0 0 0,1 0 0,0 0 0,0 0 0,2 0 0,-1 0 0,0 0 0,1 0 0,-1 0 0,-1 0 0,0 0 0,0 2 0,1 0 0,0 1 0,0-1 0,1-1 0,-2 0 0,2 2 0,0-1 0,-1 1 0,2 0 0,-2-1 0,2 2 0,-2 0 0,0-2 0,1 0 0,-1 2 0,0-1 0,0 0 0,2 2 0,-2-2 0,0 0 0,-1 1 0,0-1 0,-1-1 0,2-1 0,-1-1 0,-1 0 0,2 2 0,-4 0 0,0 1 0,-1-1 0,-2-2 0,2 0 0,-1 2 0,0 0 0,-1 2 0,-1 0 0,0 0 0,0 1 0,-1-1 0,1 0 0,2 1 0,2-2 0,1-1 0,0 0 0,1 1 0,1-1 0,0 1 0,0-3 0,0 0 0,0 0 0,0 0 0,1 0 0,1 0 0,-3 0 0,-1 0 0,-1 3 0,1 0 0,0 0 0,2 0 0,0-3 0,0 0 0,1 0 0,4 0 0,10 0 0,5 0 0,10 0 0,2 0 0,-2 0 0,0 0 0,-2 0 0,-6 0 0,2 0 0,-1 0 0,-2 0 0,2 0 0,-1 0 0,0 0 0,0 0 0,-3 0 0,-2-2 0,1-1 0,-1 0 0,-1-2 0,0 1 0,-1 1 0,-2-1 0,0 1 0,0 1 0,-1-2 0,0 1 0,3-1 0,0-1 0,0 0 0,0 1 0,-1 0 0,-2 1 0,0 2 0,1-2 0,0 0 0,0 1 0,0 0 0,0 0 0,1 0 0,0-1 0,1 1 0,3-1 0,1-2 0,3-1 0,4-2 0,2 0 0,2-1 0,-3-1 0,-3 1 0,-3 4 0,-6 3 0,-2 1 0,-2 0 0,-2-1 0,1-1 0,0 1 0,1 1 0,1 1 0,-2 0 0,1 0 0,-1 0 0,1 0 0,1 0 0,-2 0 0,2 0 0,1 0 0,-1 0 0,2 0 0,-2 0 0,0 0 0,-1 0 0,0 0 0,-4 0 0,-10 0 0,-7 0 0,-6 0 0,-1 0 0,0 0 0,2 0 0,1 0 0,6 0 0,2 0 0,-1 0 0,1 0 0,1 0 0,0 0 0,1 0 0,2 0 0,-1 0 0,0 0 0,0 0 0,0 0 0,2 0 0,1 3 0,0-1 0,0 1 0,-1-2 0,-1-1 0,1 0 0,-1 2 0,-1 1 0,-1 0 0,1 1 0,-1 0 0,0-2 0,1 0 0,0 1 0,0 0 0,-1 2 0,-1 0 0,0 0 0,0 1 0,0-1 0,0 2 0,0-2 0,0 2 0,0-2 0,0 0 0,0 0 0,1 0 0,-1 0 0,1-1 0,1-2 0,2-1 0,1 1 0,-1 1 0,0 0 0,0-1 0,-2-2 0,2 0 0,0 0 0,-1 0 0,0 0 0,-1 0 0,-1 0 0,-1 0 0,1 0 0,-1 0 0,1 0 0,1 0 0,0 0 0,-1 0 0,1 0 0,-2 0 0,1 0 0,-2 0 0,-1 0 0,1 0 0,1 0 0,3 0 0,0 0 0,2 0 0,4 0 0,15 0 0,3 0 0,11 0 0,-6 0 0,-4 0 0,-2 0 0,-1 0 0,-1 0 0,1 0 0,-2 0 0,-2 0 0,1 0 0,-1 0 0,0 0 0,1 0 0,-1 0 0,0 0 0,-2 0 0,0 0 0,-3 0 0,0 0 0,0 0 0,0 0 0,3 0 0,1 0 0,5 0 0,4 0 0,2 0 0,0 0 0,-3 0 0,-3 0 0,-4 0 0,-2 0 0,-4-1 0,-1-1 0,-1-1 0,0 1 0,2 1 0,0-2 0,1 0 0,0-2 0,0-1 0,1 0 0,2 0 0,-1 0 0,0 2 0,-1-1 0,2 2 0,0-2 0,2 0 0,0 3 0,-3-1 0,-1 2 0,-3 0 0,-1-1 0,1-1 0,1 1 0,1 1 0,1 1 0,-1 0 0,-1 0 0,2 0 0,-1 0 0,2 0 0,-1 0 0,2 0 0,0 0 0,0 0 0,1 0 0,0 0 0,2 0 0,1 0 0,3 0 0,4 0 0,2-2 0,3-2 0,-2 1 0,-3 1 0,-5 2 0,-4-2 0,-2-1 0,-2 1 0,-4 0 0,-11 2 0,-4 2 0,-11 3 0,5 2 0,-8 2 0,-1 0 0,3-1 0,-1 2 0,6-1 0,-1 0 0,0-2 0,4-1 0,1-2 0,1-1 0,0-3 0,0 0 0,2 1 0,0 2 0,2 0 0,-1-1 0,0-2 0,0 0 0,0 0 0,0 0 0,0 0 0,-1 0 0,0 0 0,0 0 0,1 0 0,0 0 0,0 0 0,1 0 0,1 0 0,3 0 0,1 2 0,-2 0 0,-1 1 0,-2 0 0,0-2 0,1 2 0,1 0 0,0 0 0,0-1 0,0-2 0,1 0 0,1 0 0,0 0 0,2 0 0,0 0 0,0 0 0,0 0 0,1 0 0,-1 0 0,1 0 0,-1 0 0,-1 0 0,0 0 0,-1 2 0,3 1 0,-1-1 0,-1 0 0,1-2 0,0 1 0,1 2 0,2-1 0,7 0 0,0-3 0,8-2 0,-4-1 0,-1 0 0,-1-2 0,1 1 0,0 0 0,1 0 0,-2 2 0,-1-2 0,1 2 0,1-2 0,0 0 0,-2 0 0,-1-1 0,0 1 0,1 0 0,1 3 0,-2 0 0,1 2 0,0 0 0,2-3 0,-1 0 0,0 1 0,1 0 0,0 2 0,2 0 0,-1 0 0,0 0 0,-2-1 0,-1-2 0,2 0 0,0 0 0,2 2 0,0 1 0,-3-1 0,-1-2 0,-1 1 0,0-1 0,0 2 0,1 1 0,-1-2 0,1-1 0,2 0 0,1 0 0,2 0 0,2-1 0,2-1 0,1 0 0,0 3 0,-2 0 0,-3 2 0,-2 0 0,-4-2 0,0 0 0,0-1 0,-1 1 0,1 1 0,-1 1 0,1 0 0,-1-3 0,0 0 0,1 1 0,1 1 0,0 1 0,0 0 0,0 0 0,1 0 0,0 0 0,2 0 0,0 0 0,0 0 0,1 0 0,1 0 0,0 0 0,2 0 0,-1 0 0,0 0 0,-2 0 0,0 0 0,-2 0 0,-1 0 0,0 0 0,-1 0 0,-1 0 0,1 0 0,-1 0 0,2 0 0,-3 0 0,1 0 0,0 0 0,-19 0 0,5 0 0,-14 0 0,9 0 0,0 0 0,-3 0 0,-3 0 0,0 0 0,0 1 0,1 2 0,1 0 0,2 2 0,0-1 0,1 1 0,0 1 0,1-3 0,2-1 0,1-2 0,1 1 0,1 1 0,0 1 0,1 0 0,0-2 0,1-1 0,0 0 0,1 1 0,-1 1 0,0 1 0,1-1 0,-2 1 0,0 0 0,-1 1 0,0 1 0,-2 0 0,1 0 0,-1-1 0,1 1 0,-1 0 0,0 1 0,1-2 0,0 1 0,0-2 0,1-1 0,-1 1 0,-1 0 0,0 1 0,0 1 0,0-1 0,1 1 0,1 0 0,0-2 0,1-1 0,0-1 0,1 2 0,0 0 0,-1 0 0,0 0 0,0 0 0,0-1 0,2 1 0,0-1 0,-1 0 0,-1 1 0,0-3 0,2 2 0,0 1 0,1-1 0,-1 0 0,1-2 0,4 0 0,12-3 0,2 0 0,9 0 0,-5-2 0,1 2 0,-3-2 0,2-1 0,1 4 0,2-3 0,3 1 0,0-1 0,0-1 0,0 3 0,1 0 0,-2 3 0,-2 0 0,-5 0 0,-3 0 0,-4 0 0,-2 0 0,0 0 0,-2 0 0,1-2 0,1 0 0,1-1 0,2 1 0,0 2 0,0 0 0,1 0 0,0 0 0,0 0 0,0-2 0,-1 0 0,0-1 0,1 1 0,2-2 0,1 1 0,1-1 0,1-1 0,3-1 0,0-2 0,1 1 0,-2 1 0,-3 4 0,-2 2 0,-5 0 0,-1 0 0,-2 0 0,1 0 0,-1 0 0,1 0 0,-1 0 0,0 0 0,2 0 0,-1 0 0,1 0 0,0 0 0,0 0 0,0 0 0,1 0 0,1 0 0,-1-2 0,0-1 0,-2 0 0,1-1 0,-2 0 0,-3 1 0,-8 1 0,-5 2 0,-4-6 0,0-1 0,1-1 0,0 3 0,3 5 0,2 0 0,2 0 0,0 0 0,-1 0 0,-1 0 0,-1 0 0,1 0 0,1 0 0,-1 0 0,1 0 0,-1 0 0,-2 0 0,-1 0 0,-1 3 0,1-1 0,1 1 0,3-2 0,1-1 0,2 1 0,1 2 0,-2 0 0,2 0 0,-3 0 0,1 0 0,0-1 0,0-1 0,2 1 0,0 1 0,-1-1 0,1 1 0,-2 0 0,0 0 0,-1-1 0,0 2 0,0-1 0,-1 0 0,0 2 0,-2-3 0,1 1 0,0 1 0,1 0 0,0-1 0,-1-1 0,0-2 0,0 2 0,2 0 0,1 1 0,-1-1 0,0-2 0,0 0 0,1 0 0,3 2 0,-1 0 0,0 1 0,-2-1 0,0-1 0,0 1 0,0 1 0,-1 0 0,1-2 0,1 1 0,-1 1 0,0 0 0,0 0 0,1 0 0,0-1 0,2 0 0,-3-1 0,-2-1 0,0 0 0,0 0 0,2 0 0,2 2 0,0 0 0,1 2 0,0 1 0,-1-2 0,0 0 0,0-3 0,2 2 0,1 0 0,0 1 0,0-1 0,-2-2 0,-1 0 0,0 0 0,0 1 0,2 1 0,1 0 0,2 0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GB"/>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4/17/2024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0508282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0783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16461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4/17/2024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63670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GB"/>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p:cNvSpPr>
            <a:spLocks noGrp="1"/>
          </p:cNvSpPr>
          <p:nvPr>
            <p:ph type="dt" sz="half" idx="10"/>
          </p:nvPr>
        </p:nvSpPr>
        <p:spPr/>
        <p:txBody>
          <a:bodyPr/>
          <a:lstStyle/>
          <a:p>
            <a:fld id="{48A87A34-81AB-432B-8DAE-1953F412C126}" type="datetimeFigureOut">
              <a:rPr lang="en-US" smtClean="0"/>
              <a:t>4/17/2024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9470814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7"/>
          <p:cNvSpPr>
            <a:spLocks noGrp="1"/>
          </p:cNvSpPr>
          <p:nvPr>
            <p:ph type="dt" sz="half" idx="10"/>
          </p:nvPr>
        </p:nvSpPr>
        <p:spPr/>
        <p:txBody>
          <a:bodyPr/>
          <a:lstStyle/>
          <a:p>
            <a:fld id="{48A87A34-81AB-432B-8DAE-1953F412C126}" type="datetimeFigureOut">
              <a:rPr lang="en-US" smtClean="0"/>
              <a:t>4/17/2024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96601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Date Placeholder 6"/>
          <p:cNvSpPr>
            <a:spLocks noGrp="1"/>
          </p:cNvSpPr>
          <p:nvPr>
            <p:ph type="dt" sz="half" idx="10"/>
          </p:nvPr>
        </p:nvSpPr>
        <p:spPr/>
        <p:txBody>
          <a:bodyPr/>
          <a:lstStyle/>
          <a:p>
            <a:fld id="{48A87A34-81AB-432B-8DAE-1953F412C126}" type="datetimeFigureOut">
              <a:rPr lang="en-US" smtClean="0"/>
              <a:pPr/>
              <a:t>4/17/2024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
        <p:nvSpPr>
          <p:cNvPr id="10" name="Title 9"/>
          <p:cNvSpPr>
            <a:spLocks noGrp="1"/>
          </p:cNvSpPr>
          <p:nvPr>
            <p:ph type="title"/>
          </p:nvPr>
        </p:nvSpPr>
        <p:spPr/>
        <p:txBody>
          <a:bodyPr/>
          <a:lstStyle/>
          <a:p>
            <a:r>
              <a:rPr lang="en-GB"/>
              <a:t>Click to edit Master title style</a:t>
            </a:r>
            <a:endParaRPr lang="en-US" dirty="0"/>
          </a:p>
        </p:txBody>
      </p:sp>
    </p:spTree>
    <p:extLst>
      <p:ext uri="{BB962C8B-B14F-4D97-AF65-F5344CB8AC3E}">
        <p14:creationId xmlns:p14="http://schemas.microsoft.com/office/powerpoint/2010/main" val="2435149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4/17/2024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06459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4/17/2024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01111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GB"/>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Date Placeholder 8"/>
          <p:cNvSpPr>
            <a:spLocks noGrp="1"/>
          </p:cNvSpPr>
          <p:nvPr>
            <p:ph type="dt" sz="half" idx="10"/>
          </p:nvPr>
        </p:nvSpPr>
        <p:spPr/>
        <p:txBody>
          <a:bodyPr/>
          <a:lstStyle/>
          <a:p>
            <a:fld id="{48A87A34-81AB-432B-8DAE-1953F412C126}" type="datetimeFigureOut">
              <a:rPr lang="en-US" smtClean="0"/>
              <a:t>4/17/2024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05969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48A87A34-81AB-432B-8DAE-1953F412C126}" type="datetimeFigureOut">
              <a:rPr lang="en-US" smtClean="0"/>
              <a:pPr/>
              <a:t>4/17/2024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84789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48A87A34-81AB-432B-8DAE-1953F412C126}" type="datetimeFigureOut">
              <a:rPr lang="en-US" smtClean="0"/>
              <a:pPr/>
              <a:t>4/17/2024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918181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image" Target="../media/image62.png"/><Relationship Id="rId7" Type="http://schemas.openxmlformats.org/officeDocument/2006/relationships/image" Target="../media/image66.jpe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jpeg"/></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jpeg"/><Relationship Id="rId7" Type="http://schemas.openxmlformats.org/officeDocument/2006/relationships/customXml" Target="../ink/ink1.xml"/><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png"/><Relationship Id="rId9" Type="http://schemas.openxmlformats.org/officeDocument/2006/relationships/image" Target="../media/image29.png"/></Relationships>
</file>

<file path=ppt/slides/_rels/slide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png"/><Relationship Id="rId9" Type="http://schemas.openxmlformats.org/officeDocument/2006/relationships/image" Target="../media/image44.jpeg"/></Relationships>
</file>

<file path=ppt/slides/_rels/slide8.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46.png"/><Relationship Id="rId7" Type="http://schemas.openxmlformats.org/officeDocument/2006/relationships/image" Target="../media/image50.jpe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png"/><Relationship Id="rId9" Type="http://schemas.openxmlformats.org/officeDocument/2006/relationships/image" Target="../media/image52.jpeg"/></Relationships>
</file>

<file path=ppt/slides/_rels/slide9.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54.jpeg"/><Relationship Id="rId7" Type="http://schemas.openxmlformats.org/officeDocument/2006/relationships/image" Target="../media/image58.jpe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 Id="rId9" Type="http://schemas.openxmlformats.org/officeDocument/2006/relationships/image" Target="../media/image6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7" name="Picture 6" descr="A tree with green leaves&#10;&#10;Description automatically generated">
            <a:extLst>
              <a:ext uri="{FF2B5EF4-FFF2-40B4-BE49-F238E27FC236}">
                <a16:creationId xmlns:a16="http://schemas.microsoft.com/office/drawing/2014/main" id="{03458006-E924-174F-8DF9-38B633D925D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3810000" y="-3810000"/>
            <a:ext cx="4572000" cy="12192000"/>
          </a:xfrm>
          <a:prstGeom prst="rect">
            <a:avLst/>
          </a:prstGeom>
        </p:spPr>
      </p:pic>
      <p:sp>
        <p:nvSpPr>
          <p:cNvPr id="2" name="Title 1">
            <a:extLst>
              <a:ext uri="{FF2B5EF4-FFF2-40B4-BE49-F238E27FC236}">
                <a16:creationId xmlns:a16="http://schemas.microsoft.com/office/drawing/2014/main" id="{EB3DA0B3-AF6E-824B-B7A6-842F2CEA6DB6}"/>
              </a:ext>
            </a:extLst>
          </p:cNvPr>
          <p:cNvSpPr>
            <a:spLocks noGrp="1"/>
          </p:cNvSpPr>
          <p:nvPr>
            <p:ph type="ctrTitle"/>
          </p:nvPr>
        </p:nvSpPr>
        <p:spPr>
          <a:xfrm>
            <a:off x="1600200" y="3753529"/>
            <a:ext cx="8991600" cy="1645759"/>
          </a:xfrm>
        </p:spPr>
        <p:txBody>
          <a:bodyPr>
            <a:normAutofit/>
          </a:bodyPr>
          <a:lstStyle/>
          <a:p>
            <a:r>
              <a:rPr lang="en-FR" sz="2100"/>
              <a:t>Green Space</a:t>
            </a:r>
            <a:br>
              <a:rPr lang="en-FR" sz="2100"/>
            </a:br>
            <a:r>
              <a:rPr lang="en-FR" sz="2100" b="1"/>
              <a:t>A case study</a:t>
            </a:r>
            <a:br>
              <a:rPr lang="en-FR" sz="2100"/>
            </a:br>
            <a:r>
              <a:rPr lang="en-FR" sz="2100"/>
              <a:t>Engaging the Early Y</a:t>
            </a:r>
            <a:r>
              <a:rPr lang="en-GB" sz="2100"/>
              <a:t>e</a:t>
            </a:r>
            <a:r>
              <a:rPr lang="en-FR" sz="2100"/>
              <a:t>ars in caring for their environment </a:t>
            </a:r>
          </a:p>
        </p:txBody>
      </p:sp>
      <p:sp>
        <p:nvSpPr>
          <p:cNvPr id="3" name="Subtitle 2">
            <a:extLst>
              <a:ext uri="{FF2B5EF4-FFF2-40B4-BE49-F238E27FC236}">
                <a16:creationId xmlns:a16="http://schemas.microsoft.com/office/drawing/2014/main" id="{926F8A48-3A2D-9F43-A1FA-F20DE0BF588B}"/>
              </a:ext>
            </a:extLst>
          </p:cNvPr>
          <p:cNvSpPr>
            <a:spLocks noGrp="1"/>
          </p:cNvSpPr>
          <p:nvPr>
            <p:ph type="subTitle" idx="1"/>
          </p:nvPr>
        </p:nvSpPr>
        <p:spPr>
          <a:xfrm>
            <a:off x="2695194" y="5704731"/>
            <a:ext cx="6801612" cy="513189"/>
          </a:xfrm>
        </p:spPr>
        <p:txBody>
          <a:bodyPr>
            <a:normAutofit/>
          </a:bodyPr>
          <a:lstStyle/>
          <a:p>
            <a:pPr>
              <a:lnSpc>
                <a:spcPct val="90000"/>
              </a:lnSpc>
            </a:pPr>
            <a:r>
              <a:rPr lang="en-GB" sz="1400" dirty="0"/>
              <a:t>One Early Years practitioners experience getting young students (and their parents) more involved in their environment and the natural world.</a:t>
            </a:r>
            <a:endParaRPr lang="en-FR" sz="1400" dirty="0"/>
          </a:p>
        </p:txBody>
      </p:sp>
    </p:spTree>
    <p:extLst>
      <p:ext uri="{BB962C8B-B14F-4D97-AF65-F5344CB8AC3E}">
        <p14:creationId xmlns:p14="http://schemas.microsoft.com/office/powerpoint/2010/main" val="3268144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55F5A-484F-2042-AF59-CF295C5912BD}"/>
              </a:ext>
            </a:extLst>
          </p:cNvPr>
          <p:cNvSpPr>
            <a:spLocks noGrp="1"/>
          </p:cNvSpPr>
          <p:nvPr>
            <p:ph type="title"/>
          </p:nvPr>
        </p:nvSpPr>
        <p:spPr>
          <a:xfrm>
            <a:off x="8637756" y="4106052"/>
            <a:ext cx="2745667" cy="1015663"/>
          </a:xfrm>
        </p:spPr>
        <p:txBody>
          <a:bodyPr vert="horz" lIns="182880" tIns="182880" rIns="182880" bIns="182880" rtlCol="0" anchor="ctr">
            <a:normAutofit/>
          </a:bodyPr>
          <a:lstStyle/>
          <a:p>
            <a:r>
              <a:rPr lang="en-US" sz="2000" dirty="0"/>
              <a:t>Community opportunities</a:t>
            </a:r>
          </a:p>
        </p:txBody>
      </p:sp>
      <p:sp>
        <p:nvSpPr>
          <p:cNvPr id="18" name="Rectangle 17">
            <a:extLst>
              <a:ext uri="{FF2B5EF4-FFF2-40B4-BE49-F238E27FC236}">
                <a16:creationId xmlns:a16="http://schemas.microsoft.com/office/drawing/2014/main" id="{B8AFBB67-2575-4F5A-96CF-CD2EB02A1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354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ooden path through a forest&#10;&#10;Description automatically generated">
            <a:extLst>
              <a:ext uri="{FF2B5EF4-FFF2-40B4-BE49-F238E27FC236}">
                <a16:creationId xmlns:a16="http://schemas.microsoft.com/office/drawing/2014/main" id="{E721562A-805F-094C-BAA1-D60074B232E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65" y="62912"/>
            <a:ext cx="1950696" cy="2608534"/>
          </a:xfrm>
          <a:prstGeom prst="rect">
            <a:avLst/>
          </a:prstGeom>
        </p:spPr>
      </p:pic>
      <p:pic>
        <p:nvPicPr>
          <p:cNvPr id="7" name="Picture 6" descr="A table with pictures and objects on it&#10;&#10;Description automatically generated">
            <a:extLst>
              <a:ext uri="{FF2B5EF4-FFF2-40B4-BE49-F238E27FC236}">
                <a16:creationId xmlns:a16="http://schemas.microsoft.com/office/drawing/2014/main" id="{91EE753E-28E7-0144-918C-9BB69E15F87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1459" y="136263"/>
            <a:ext cx="2398021" cy="4499657"/>
          </a:xfrm>
          <a:prstGeom prst="rect">
            <a:avLst/>
          </a:prstGeom>
        </p:spPr>
      </p:pic>
      <p:pic>
        <p:nvPicPr>
          <p:cNvPr id="9" name="Picture 8" descr="A child holding a net&#10;&#10;Description automatically generated">
            <a:extLst>
              <a:ext uri="{FF2B5EF4-FFF2-40B4-BE49-F238E27FC236}">
                <a16:creationId xmlns:a16="http://schemas.microsoft.com/office/drawing/2014/main" id="{F27D275B-5C13-EC45-8E61-F7B4E9BE29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8629" y="136263"/>
            <a:ext cx="1524537" cy="2503115"/>
          </a:xfrm>
          <a:prstGeom prst="rect">
            <a:avLst/>
          </a:prstGeom>
        </p:spPr>
      </p:pic>
      <p:pic>
        <p:nvPicPr>
          <p:cNvPr id="11" name="Picture 10" descr="A person's feet on a rock&#10;&#10;Description automatically generated">
            <a:extLst>
              <a:ext uri="{FF2B5EF4-FFF2-40B4-BE49-F238E27FC236}">
                <a16:creationId xmlns:a16="http://schemas.microsoft.com/office/drawing/2014/main" id="{5B22D847-2050-4C41-916E-9682541A861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55028" y="4786313"/>
            <a:ext cx="2407756" cy="2003847"/>
          </a:xfrm>
          <a:prstGeom prst="rect">
            <a:avLst/>
          </a:prstGeom>
        </p:spPr>
      </p:pic>
      <p:pic>
        <p:nvPicPr>
          <p:cNvPr id="13" name="Picture 12" descr="A yellow and pink flowers next to a person's umbrella&#10;&#10;Description automatically generated">
            <a:extLst>
              <a:ext uri="{FF2B5EF4-FFF2-40B4-BE49-F238E27FC236}">
                <a16:creationId xmlns:a16="http://schemas.microsoft.com/office/drawing/2014/main" id="{933E5246-29F7-9F4F-9003-6330DF9570D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21757" y="136263"/>
            <a:ext cx="1524537" cy="2535183"/>
          </a:xfrm>
          <a:prstGeom prst="rect">
            <a:avLst/>
          </a:prstGeom>
        </p:spPr>
      </p:pic>
      <p:pic>
        <p:nvPicPr>
          <p:cNvPr id="20" name="Picture 19" descr="A hand holding a plastic container with a red lid&#10;&#10;Description automatically generated">
            <a:extLst>
              <a:ext uri="{FF2B5EF4-FFF2-40B4-BE49-F238E27FC236}">
                <a16:creationId xmlns:a16="http://schemas.microsoft.com/office/drawing/2014/main" id="{7820BB74-D98C-3747-8761-941C4FBC0CD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9464" y="4890572"/>
            <a:ext cx="2581504" cy="1967428"/>
          </a:xfrm>
          <a:prstGeom prst="rect">
            <a:avLst/>
          </a:prstGeom>
        </p:spPr>
      </p:pic>
      <p:pic>
        <p:nvPicPr>
          <p:cNvPr id="22" name="Picture 21" descr="A person holding a small animal in a plastic cup&#10;&#10;Description automatically generated">
            <a:extLst>
              <a:ext uri="{FF2B5EF4-FFF2-40B4-BE49-F238E27FC236}">
                <a16:creationId xmlns:a16="http://schemas.microsoft.com/office/drawing/2014/main" id="{FE973540-75F1-604E-86A1-59F7E90B79B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89461" y="2746983"/>
            <a:ext cx="2581507" cy="2039330"/>
          </a:xfrm>
          <a:prstGeom prst="rect">
            <a:avLst/>
          </a:prstGeom>
        </p:spPr>
      </p:pic>
      <p:pic>
        <p:nvPicPr>
          <p:cNvPr id="25" name="Picture 24" descr="A goat in a pen&#10;&#10;Description automatically generated">
            <a:extLst>
              <a:ext uri="{FF2B5EF4-FFF2-40B4-BE49-F238E27FC236}">
                <a16:creationId xmlns:a16="http://schemas.microsoft.com/office/drawing/2014/main" id="{8EC527CA-8E78-074F-8806-C747EB7C2D8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852565" y="2744841"/>
            <a:ext cx="2630601" cy="2003847"/>
          </a:xfrm>
          <a:prstGeom prst="rect">
            <a:avLst/>
          </a:prstGeom>
        </p:spPr>
      </p:pic>
      <p:pic>
        <p:nvPicPr>
          <p:cNvPr id="29" name="Picture 28" descr="A person and child cutting vegetables&#10;&#10;Description automatically generated">
            <a:extLst>
              <a:ext uri="{FF2B5EF4-FFF2-40B4-BE49-F238E27FC236}">
                <a16:creationId xmlns:a16="http://schemas.microsoft.com/office/drawing/2014/main" id="{959B090F-3E54-9F41-87CF-0E394A0D2E21}"/>
              </a:ext>
            </a:extLst>
          </p:cNvPr>
          <p:cNvPicPr>
            <a:picLocks noChangeAspect="1"/>
          </p:cNvPicPr>
          <p:nvPr/>
        </p:nvPicPr>
        <p:blipFill>
          <a:blip r:embed="rId10"/>
          <a:stretch>
            <a:fillRect/>
          </a:stretch>
        </p:blipFill>
        <p:spPr>
          <a:xfrm>
            <a:off x="2837161" y="4890572"/>
            <a:ext cx="2646005" cy="1899588"/>
          </a:xfrm>
          <a:prstGeom prst="rect">
            <a:avLst/>
          </a:prstGeom>
        </p:spPr>
      </p:pic>
      <p:sp>
        <p:nvSpPr>
          <p:cNvPr id="32" name="TextBox 31">
            <a:extLst>
              <a:ext uri="{FF2B5EF4-FFF2-40B4-BE49-F238E27FC236}">
                <a16:creationId xmlns:a16="http://schemas.microsoft.com/office/drawing/2014/main" id="{4E6CAA5D-5DF7-4449-9830-4FBDF7007014}"/>
              </a:ext>
            </a:extLst>
          </p:cNvPr>
          <p:cNvSpPr txBox="1"/>
          <p:nvPr/>
        </p:nvSpPr>
        <p:spPr>
          <a:xfrm>
            <a:off x="8467226" y="5312832"/>
            <a:ext cx="3424968" cy="1477328"/>
          </a:xfrm>
          <a:prstGeom prst="rect">
            <a:avLst/>
          </a:prstGeom>
          <a:noFill/>
        </p:spPr>
        <p:txBody>
          <a:bodyPr wrap="square" rtlCol="0">
            <a:spAutoFit/>
          </a:bodyPr>
          <a:lstStyle/>
          <a:p>
            <a:r>
              <a:rPr lang="en-FR" dirty="0"/>
              <a:t>’Tell me and I forget, teach me and I may remember, involve me and I learn’.</a:t>
            </a:r>
          </a:p>
          <a:p>
            <a:r>
              <a:rPr lang="en-FR" dirty="0"/>
              <a:t>                     Benjamin Franklin.</a:t>
            </a:r>
          </a:p>
          <a:p>
            <a:endParaRPr lang="en-FR" dirty="0"/>
          </a:p>
        </p:txBody>
      </p:sp>
      <p:sp>
        <p:nvSpPr>
          <p:cNvPr id="33" name="TextBox 32">
            <a:extLst>
              <a:ext uri="{FF2B5EF4-FFF2-40B4-BE49-F238E27FC236}">
                <a16:creationId xmlns:a16="http://schemas.microsoft.com/office/drawing/2014/main" id="{710A9E06-24E4-1E43-A710-3141417F116F}"/>
              </a:ext>
            </a:extLst>
          </p:cNvPr>
          <p:cNvSpPr txBox="1"/>
          <p:nvPr/>
        </p:nvSpPr>
        <p:spPr>
          <a:xfrm>
            <a:off x="8317021" y="375505"/>
            <a:ext cx="3700852" cy="3539430"/>
          </a:xfrm>
          <a:prstGeom prst="rect">
            <a:avLst/>
          </a:prstGeom>
          <a:noFill/>
        </p:spPr>
        <p:txBody>
          <a:bodyPr wrap="square" rtlCol="0">
            <a:spAutoFit/>
          </a:bodyPr>
          <a:lstStyle/>
          <a:p>
            <a:r>
              <a:rPr lang="en-GB" sz="1600" dirty="0"/>
              <a:t>Throughout the year and for every level within the school, we arrange trips outside to local green businesses, recycling centres, farms, gardens, nature reserves, local parks, forests, and other green spaces. There is so much we can do to get our students involved in their surroundings in a fun and motivating way through gorilla gardening, practicing and understanding what they themselves can do and learn, the impact they have on their environment, fostering green habits, letting their curiosity and enthusiasm lead the way, and involving parents and families.</a:t>
            </a:r>
            <a:endParaRPr lang="en-FR" sz="1600" dirty="0"/>
          </a:p>
        </p:txBody>
      </p:sp>
    </p:spTree>
    <p:extLst>
      <p:ext uri="{BB962C8B-B14F-4D97-AF65-F5344CB8AC3E}">
        <p14:creationId xmlns:p14="http://schemas.microsoft.com/office/powerpoint/2010/main" val="3864470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C366C-E062-164F-80FD-FB6B9F969492}"/>
              </a:ext>
            </a:extLst>
          </p:cNvPr>
          <p:cNvSpPr>
            <a:spLocks noGrp="1"/>
          </p:cNvSpPr>
          <p:nvPr>
            <p:ph type="title"/>
          </p:nvPr>
        </p:nvSpPr>
        <p:spPr>
          <a:xfrm>
            <a:off x="3696511" y="3073191"/>
            <a:ext cx="5548314" cy="755562"/>
          </a:xfrm>
        </p:spPr>
        <p:txBody>
          <a:bodyPr/>
          <a:lstStyle/>
          <a:p>
            <a:r>
              <a:rPr lang="en-FR" dirty="0"/>
              <a:t>All hands on deck!</a:t>
            </a:r>
          </a:p>
        </p:txBody>
      </p:sp>
      <p:pic>
        <p:nvPicPr>
          <p:cNvPr id="5" name="Picture 4" descr="A group of people working in a garden&#10;&#10;Description automatically generated">
            <a:extLst>
              <a:ext uri="{FF2B5EF4-FFF2-40B4-BE49-F238E27FC236}">
                <a16:creationId xmlns:a16="http://schemas.microsoft.com/office/drawing/2014/main" id="{B69E7563-A9A9-3A49-B6EC-3E0C4E0F84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6002"/>
            <a:ext cx="3524249" cy="3029247"/>
          </a:xfrm>
          <a:prstGeom prst="rect">
            <a:avLst/>
          </a:prstGeom>
        </p:spPr>
      </p:pic>
      <p:pic>
        <p:nvPicPr>
          <p:cNvPr id="7" name="Picture 6" descr="A group of people digging in the dirt&#10;&#10;Description automatically generated">
            <a:extLst>
              <a:ext uri="{FF2B5EF4-FFF2-40B4-BE49-F238E27FC236}">
                <a16:creationId xmlns:a16="http://schemas.microsoft.com/office/drawing/2014/main" id="{D9F9ECAB-8AA0-2D47-B0BD-5E3F9E4AE02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9400" y="-16000"/>
            <a:ext cx="2787691" cy="3045248"/>
          </a:xfrm>
          <a:prstGeom prst="rect">
            <a:avLst/>
          </a:prstGeom>
        </p:spPr>
      </p:pic>
      <p:pic>
        <p:nvPicPr>
          <p:cNvPr id="9" name="Picture 8" descr="A group of people digging in dirt&#10;&#10;Description automatically generated">
            <a:extLst>
              <a:ext uri="{FF2B5EF4-FFF2-40B4-BE49-F238E27FC236}">
                <a16:creationId xmlns:a16="http://schemas.microsoft.com/office/drawing/2014/main" id="{54D9E146-F550-DB43-ABE5-F771E7B75F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4249" y="-16000"/>
            <a:ext cx="3105151" cy="3045248"/>
          </a:xfrm>
          <a:prstGeom prst="rect">
            <a:avLst/>
          </a:prstGeom>
        </p:spPr>
      </p:pic>
      <p:pic>
        <p:nvPicPr>
          <p:cNvPr id="11" name="Picture 10" descr="A person holding a stick next to a fence&#10;&#10;Description automatically generated">
            <a:extLst>
              <a:ext uri="{FF2B5EF4-FFF2-40B4-BE49-F238E27FC236}">
                <a16:creationId xmlns:a16="http://schemas.microsoft.com/office/drawing/2014/main" id="{D1A613FB-7B4F-3942-B27D-40BC17209CB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17091" y="-11941"/>
            <a:ext cx="2786063" cy="3085132"/>
          </a:xfrm>
          <a:prstGeom prst="rect">
            <a:avLst/>
          </a:prstGeom>
        </p:spPr>
      </p:pic>
      <p:pic>
        <p:nvPicPr>
          <p:cNvPr id="13" name="Picture 12" descr="A garden with a bench and chairs&#10;&#10;Description automatically generated with medium confidence">
            <a:extLst>
              <a:ext uri="{FF2B5EF4-FFF2-40B4-BE49-F238E27FC236}">
                <a16:creationId xmlns:a16="http://schemas.microsoft.com/office/drawing/2014/main" id="{2C148F24-B06B-3C49-A4DE-90C20B969BB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3073191"/>
            <a:ext cx="3524247" cy="3714750"/>
          </a:xfrm>
          <a:prstGeom prst="rect">
            <a:avLst/>
          </a:prstGeom>
        </p:spPr>
      </p:pic>
      <p:pic>
        <p:nvPicPr>
          <p:cNvPr id="15" name="Picture 14" descr="A dirt path in a garden&#10;&#10;Description automatically generated">
            <a:extLst>
              <a:ext uri="{FF2B5EF4-FFF2-40B4-BE49-F238E27FC236}">
                <a16:creationId xmlns:a16="http://schemas.microsoft.com/office/drawing/2014/main" id="{AF477AFD-049A-E044-9E31-B954E85294C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5400000">
            <a:off x="8952750" y="3537535"/>
            <a:ext cx="3714749" cy="2786062"/>
          </a:xfrm>
          <a:prstGeom prst="rect">
            <a:avLst/>
          </a:prstGeom>
        </p:spPr>
      </p:pic>
      <p:sp>
        <p:nvSpPr>
          <p:cNvPr id="16" name="TextBox 15">
            <a:extLst>
              <a:ext uri="{FF2B5EF4-FFF2-40B4-BE49-F238E27FC236}">
                <a16:creationId xmlns:a16="http://schemas.microsoft.com/office/drawing/2014/main" id="{6A6C2AD9-FFF0-DD48-B543-EB49C1F0F56E}"/>
              </a:ext>
            </a:extLst>
          </p:cNvPr>
          <p:cNvSpPr txBox="1"/>
          <p:nvPr/>
        </p:nvSpPr>
        <p:spPr>
          <a:xfrm>
            <a:off x="3696511" y="3872696"/>
            <a:ext cx="5548314" cy="3139321"/>
          </a:xfrm>
          <a:prstGeom prst="rect">
            <a:avLst/>
          </a:prstGeom>
          <a:noFill/>
        </p:spPr>
        <p:txBody>
          <a:bodyPr wrap="square" rtlCol="0">
            <a:spAutoFit/>
          </a:bodyPr>
          <a:lstStyle/>
          <a:p>
            <a:r>
              <a:rPr lang="en-GB" dirty="0"/>
              <a:t>Do you have a small area of wasted or unused land?  With the help of a local garden designer and a host of parents and children, we transformed this wasted area into a thriving five-senses permaculture green space that is now used by each class of children, school staff, and holiday and after-school clubs. It even includes an outdoor classroom with willow-weaved walls.</a:t>
            </a:r>
          </a:p>
          <a:p>
            <a:r>
              <a:rPr lang="en-GB" dirty="0"/>
              <a:t>Parents signed up to come and help for a few hours, the whole day, or to lend tools or donate plants, trees, or other materials.</a:t>
            </a:r>
          </a:p>
          <a:p>
            <a:endParaRPr lang="en-FR" dirty="0"/>
          </a:p>
        </p:txBody>
      </p:sp>
    </p:spTree>
    <p:extLst>
      <p:ext uri="{BB962C8B-B14F-4D97-AF65-F5344CB8AC3E}">
        <p14:creationId xmlns:p14="http://schemas.microsoft.com/office/powerpoint/2010/main" val="1485921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group of buckets and watering can&#10;&#10;Description automatically generated">
            <a:extLst>
              <a:ext uri="{FF2B5EF4-FFF2-40B4-BE49-F238E27FC236}">
                <a16:creationId xmlns:a16="http://schemas.microsoft.com/office/drawing/2014/main" id="{1860AAC4-3EAA-754F-B9E1-2BA1DA105B07}"/>
              </a:ext>
            </a:extLst>
          </p:cNvPr>
          <p:cNvPicPr>
            <a:picLocks noChangeAspect="1"/>
          </p:cNvPicPr>
          <p:nvPr/>
        </p:nvPicPr>
        <p:blipFill>
          <a:blip r:embed="rId2" cstate="screen">
            <a:alphaModFix amt="20000"/>
            <a:extLst>
              <a:ext uri="{28A0092B-C50C-407E-A947-70E740481C1C}">
                <a14:useLocalDpi xmlns:a14="http://schemas.microsoft.com/office/drawing/2010/main"/>
              </a:ext>
            </a:extLst>
          </a:blip>
          <a:stretch>
            <a:fillRect/>
          </a:stretch>
        </p:blipFill>
        <p:spPr>
          <a:xfrm>
            <a:off x="41302" y="-980128"/>
            <a:ext cx="12192000" cy="9144000"/>
          </a:xfrm>
          <a:prstGeom prst="rect">
            <a:avLst/>
          </a:prstGeom>
        </p:spPr>
      </p:pic>
      <p:sp>
        <p:nvSpPr>
          <p:cNvPr id="2" name="Title 1">
            <a:extLst>
              <a:ext uri="{FF2B5EF4-FFF2-40B4-BE49-F238E27FC236}">
                <a16:creationId xmlns:a16="http://schemas.microsoft.com/office/drawing/2014/main" id="{CE6AC37B-DAC6-FD4D-9400-401D0C7D78AC}"/>
              </a:ext>
            </a:extLst>
          </p:cNvPr>
          <p:cNvSpPr>
            <a:spLocks noGrp="1"/>
          </p:cNvSpPr>
          <p:nvPr>
            <p:ph type="title"/>
          </p:nvPr>
        </p:nvSpPr>
        <p:spPr>
          <a:xfrm>
            <a:off x="3607186" y="0"/>
            <a:ext cx="5741289" cy="1674831"/>
          </a:xfrm>
        </p:spPr>
        <p:txBody>
          <a:bodyPr/>
          <a:lstStyle/>
          <a:p>
            <a:r>
              <a:rPr lang="en-FR" dirty="0"/>
              <a:t>Getting the students Involved with the everyday jobs.</a:t>
            </a:r>
          </a:p>
        </p:txBody>
      </p:sp>
      <p:pic>
        <p:nvPicPr>
          <p:cNvPr id="5" name="Picture 4" descr="A person holding a bucket full of debris&#10;&#10;Description automatically generated">
            <a:extLst>
              <a:ext uri="{FF2B5EF4-FFF2-40B4-BE49-F238E27FC236}">
                <a16:creationId xmlns:a16="http://schemas.microsoft.com/office/drawing/2014/main" id="{684A0F98-F747-424B-AF93-892B8F24C6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7250" y="4048346"/>
            <a:ext cx="3200401" cy="2809654"/>
          </a:xfrm>
          <a:prstGeom prst="rect">
            <a:avLst/>
          </a:prstGeom>
        </p:spPr>
      </p:pic>
      <p:pic>
        <p:nvPicPr>
          <p:cNvPr id="13" name="Picture 12" descr="A person planting a plant in a garden&#10;&#10;Description automatically generated">
            <a:extLst>
              <a:ext uri="{FF2B5EF4-FFF2-40B4-BE49-F238E27FC236}">
                <a16:creationId xmlns:a16="http://schemas.microsoft.com/office/drawing/2014/main" id="{25306EC2-2C71-854D-B5A6-C151A69B2D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54395" y="221563"/>
            <a:ext cx="2620537" cy="2906535"/>
          </a:xfrm>
          <a:prstGeom prst="rect">
            <a:avLst/>
          </a:prstGeom>
        </p:spPr>
      </p:pic>
      <p:pic>
        <p:nvPicPr>
          <p:cNvPr id="15" name="Picture 14" descr="A group of people in a garden&#10;&#10;Description automatically generated">
            <a:extLst>
              <a:ext uri="{FF2B5EF4-FFF2-40B4-BE49-F238E27FC236}">
                <a16:creationId xmlns:a16="http://schemas.microsoft.com/office/drawing/2014/main" id="{ACA812C9-AACB-9B46-B491-7EE7B78CCE6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3537" y="2120230"/>
            <a:ext cx="3200401" cy="2263344"/>
          </a:xfrm>
          <a:prstGeom prst="rect">
            <a:avLst/>
          </a:prstGeom>
        </p:spPr>
      </p:pic>
      <p:pic>
        <p:nvPicPr>
          <p:cNvPr id="9" name="Picture 8" descr="A group of people working in a garden&#10;&#10;Description automatically generated">
            <a:extLst>
              <a:ext uri="{FF2B5EF4-FFF2-40B4-BE49-F238E27FC236}">
                <a16:creationId xmlns:a16="http://schemas.microsoft.com/office/drawing/2014/main" id="{6BDE9FE1-A271-644A-ABE1-431C240BD4C2}"/>
              </a:ext>
            </a:extLst>
          </p:cNvPr>
          <p:cNvPicPr>
            <a:picLocks noChangeAspect="1"/>
          </p:cNvPicPr>
          <p:nvPr/>
        </p:nvPicPr>
        <p:blipFill>
          <a:blip r:embed="rId6"/>
          <a:stretch>
            <a:fillRect/>
          </a:stretch>
        </p:blipFill>
        <p:spPr>
          <a:xfrm rot="20958749">
            <a:off x="560190" y="3946150"/>
            <a:ext cx="2787972" cy="2986141"/>
          </a:xfrm>
          <a:prstGeom prst="rect">
            <a:avLst/>
          </a:prstGeom>
        </p:spPr>
      </p:pic>
      <p:pic>
        <p:nvPicPr>
          <p:cNvPr id="17" name="Picture 16" descr="A green watering can and other gardening tools&#10;&#10;Description automatically generated">
            <a:extLst>
              <a:ext uri="{FF2B5EF4-FFF2-40B4-BE49-F238E27FC236}">
                <a16:creationId xmlns:a16="http://schemas.microsoft.com/office/drawing/2014/main" id="{C819B8C5-E0F2-CE46-9C09-56AA0DFCA25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0735273">
            <a:off x="-51132" y="35238"/>
            <a:ext cx="3262141" cy="2147353"/>
          </a:xfrm>
          <a:prstGeom prst="rect">
            <a:avLst/>
          </a:prstGeom>
        </p:spPr>
      </p:pic>
      <p:pic>
        <p:nvPicPr>
          <p:cNvPr id="21" name="Picture 20" descr="A person holding a potted plant&#10;&#10;Description automatically generated">
            <a:extLst>
              <a:ext uri="{FF2B5EF4-FFF2-40B4-BE49-F238E27FC236}">
                <a16:creationId xmlns:a16="http://schemas.microsoft.com/office/drawing/2014/main" id="{E12E2353-0287-E146-B125-EED6C7857E4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5400000">
            <a:off x="9107911" y="3735465"/>
            <a:ext cx="3571875" cy="2678906"/>
          </a:xfrm>
          <a:prstGeom prst="rect">
            <a:avLst/>
          </a:prstGeom>
        </p:spPr>
      </p:pic>
      <p:sp>
        <p:nvSpPr>
          <p:cNvPr id="22" name="TextBox 21">
            <a:extLst>
              <a:ext uri="{FF2B5EF4-FFF2-40B4-BE49-F238E27FC236}">
                <a16:creationId xmlns:a16="http://schemas.microsoft.com/office/drawing/2014/main" id="{0C5858AD-B93F-E04C-BD25-995F85334724}"/>
              </a:ext>
            </a:extLst>
          </p:cNvPr>
          <p:cNvSpPr txBox="1"/>
          <p:nvPr/>
        </p:nvSpPr>
        <p:spPr>
          <a:xfrm>
            <a:off x="3694696" y="1674831"/>
            <a:ext cx="5582955" cy="2308324"/>
          </a:xfrm>
          <a:prstGeom prst="rect">
            <a:avLst/>
          </a:prstGeom>
          <a:noFill/>
        </p:spPr>
        <p:txBody>
          <a:bodyPr wrap="square" rtlCol="0">
            <a:spAutoFit/>
          </a:bodyPr>
          <a:lstStyle/>
          <a:p>
            <a:r>
              <a:rPr lang="en-GB" dirty="0"/>
              <a:t>My students love to get their hands in the soil and among the plants. They help with the weeding, the planting, the watering, the mulching, and collecting the autumn leaves for the compost. They learn about the general upkeep of the garden, and of course, when it’s time to harvest what we’ve grown, it’s time to eat! Involving the children in the decisions of which seeds to plant and why helps to build their enthusiasm and engagement.</a:t>
            </a:r>
            <a:endParaRPr lang="en-FR" dirty="0"/>
          </a:p>
        </p:txBody>
      </p:sp>
      <p:pic>
        <p:nvPicPr>
          <p:cNvPr id="24" name="Picture 23" descr="A table with a plant and a shovel on it&#10;&#10;Description automatically generated">
            <a:extLst>
              <a:ext uri="{FF2B5EF4-FFF2-40B4-BE49-F238E27FC236}">
                <a16:creationId xmlns:a16="http://schemas.microsoft.com/office/drawing/2014/main" id="{908EB910-359A-6F4D-A4C8-7A185A9576A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5400000">
            <a:off x="3332970" y="4113719"/>
            <a:ext cx="2809653" cy="2678907"/>
          </a:xfrm>
          <a:prstGeom prst="rect">
            <a:avLst/>
          </a:prstGeom>
        </p:spPr>
      </p:pic>
    </p:spTree>
    <p:extLst>
      <p:ext uri="{BB962C8B-B14F-4D97-AF65-F5344CB8AC3E}">
        <p14:creationId xmlns:p14="http://schemas.microsoft.com/office/powerpoint/2010/main" val="1629273904"/>
      </p:ext>
    </p:extLst>
  </p:cSld>
  <p:clrMapOvr>
    <a:masterClrMapping/>
  </p:clrMapOvr>
  <p:timing>
    <p:tnLst>
      <p:par>
        <p:cTn id="1" dur="indefinite" restart="never" nodeType="tmRoot">
          <p:childTnLst>
            <p:seq concurrent="1">
              <p:cTn id="2" repeatCount="indefinite" restart="whenNotActive" fill="hold" evtFilter="cancelBubble" nodeType="interactiveSeq">
                <p:stCondLst>
                  <p:cond delay="indefinite"/>
                  <p:cond evt="onBegin" delay="0">
                    <p:tn val="1"/>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24922 -0.49861" pathEditMode="relative" ptsTypes="AA">
                                      <p:cBhvr>
                                        <p:cTn id="6" dur="30000" fill="hold"/>
                                        <p:tgtEl>
                                          <p:spTgt spid="19"/>
                                        </p:tgtEl>
                                        <p:attrNameLst>
                                          <p:attrName>ppt_x</p:attrName>
                                          <p:attrName>ppt_y</p:attrName>
                                        </p:attrNameLst>
                                      </p:cBhvr>
                                    </p:animMotion>
                                  </p:childTnLst>
                                </p:cTn>
                              </p:par>
                              <p:par>
                                <p:cTn id="7" presetID="6" presetClass="emph" presetSubtype="0" accel="50000" decel="50000" fill="hold" nodeType="withEffect">
                                  <p:stCondLst>
                                    <p:cond delay="0"/>
                                  </p:stCondLst>
                                  <p:childTnLst>
                                    <p:animScale>
                                      <p:cBhvr>
                                        <p:cTn id="8" dur="30000" fill="hold"/>
                                        <p:tgtEl>
                                          <p:spTgt spid="19"/>
                                        </p:tgtEl>
                                      </p:cBhvr>
                                      <p:by x="150000" y="150000"/>
                                    </p:animScale>
                                  </p:childTnLst>
                                </p:cTn>
                              </p:par>
                            </p:childTnLst>
                          </p:cTn>
                        </p:par>
                        <p:par>
                          <p:cTn id="9" fill="hold">
                            <p:stCondLst>
                              <p:cond delay="30000"/>
                            </p:stCondLst>
                            <p:childTnLst>
                              <p:par>
                                <p:cTn id="10" presetID="0" presetClass="path" presetSubtype="0" accel="50000" decel="50000" fill="hold" nodeType="afterEffect">
                                  <p:stCondLst>
                                    <p:cond delay="5000"/>
                                  </p:stCondLst>
                                  <p:childTnLst>
                                    <p:animMotion origin="layout" path="M -0.24922 -0.49861 L 0 0" pathEditMode="relative" ptsTypes="AA">
                                      <p:cBhvr>
                                        <p:cTn id="11" dur="30000" fill="hold"/>
                                        <p:tgtEl>
                                          <p:spTgt spid="19"/>
                                        </p:tgtEl>
                                        <p:attrNameLst>
                                          <p:attrName>ppt_x</p:attrName>
                                          <p:attrName>ppt_y</p:attrName>
                                        </p:attrNameLst>
                                      </p:cBhvr>
                                    </p:animMotion>
                                  </p:childTnLst>
                                </p:cTn>
                              </p:par>
                              <p:par>
                                <p:cTn id="12" presetID="6" presetClass="emph" presetSubtype="0" accel="50000" decel="50000" fill="hold" nodeType="withEffect">
                                  <p:stCondLst>
                                    <p:cond delay="5000"/>
                                  </p:stCondLst>
                                  <p:childTnLst>
                                    <p:animScale>
                                      <p:cBhvr>
                                        <p:cTn id="13" dur="30000" fill="hold"/>
                                        <p:tgtEl>
                                          <p:spTgt spid="19"/>
                                        </p:tgtEl>
                                      </p:cBhvr>
                                      <p:by x="150000" y="150000"/>
                                      <p:to x="100000" y="100000"/>
                                    </p:animScale>
                                  </p:childTnLst>
                                </p:cTn>
                              </p:par>
                            </p:childTnLst>
                          </p:cTn>
                        </p:par>
                        <p:par>
                          <p:cTn id="14" fill="hold">
                            <p:stCondLst>
                              <p:cond delay="65000"/>
                            </p:stCondLst>
                            <p:childTnLst>
                              <p:par>
                                <p:cTn id="15" presetID="0" presetClass="path" presetSubtype="0" accel="50000" decel="50000" fill="hold" nodeType="afterEffect">
                                  <p:stCondLst>
                                    <p:cond delay="0"/>
                                  </p:stCondLst>
                                  <p:childTnLst>
                                    <p:animMotion origin="layout" path="M 0 0 L 0 0" pathEditMode="relative" ptsTypes="AA">
                                      <p:cBhvr>
                                        <p:cTn id="16" dur="5000" fill="hold"/>
                                        <p:tgtEl>
                                          <p:spTgt spid="19"/>
                                        </p:tgtEl>
                                        <p:attrNameLst>
                                          <p:attrName>ppt_x</p:attrName>
                                          <p:attrName>ppt_y</p:attrName>
                                        </p:attrNameLst>
                                      </p:cBhvr>
                                    </p:animMotion>
                                  </p:childTnLst>
                                </p:cTn>
                              </p:par>
                            </p:childTnLst>
                          </p:cTn>
                        </p:par>
                      </p:childTnLst>
                    </p:cTn>
                  </p:par>
                </p:childTnLst>
              </p:cTn>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8A6E7-C168-DB4D-B4E5-33FDF5BA2228}"/>
              </a:ext>
            </a:extLst>
          </p:cNvPr>
          <p:cNvSpPr>
            <a:spLocks noGrp="1"/>
          </p:cNvSpPr>
          <p:nvPr>
            <p:ph type="title"/>
          </p:nvPr>
        </p:nvSpPr>
        <p:spPr>
          <a:xfrm>
            <a:off x="3674174" y="354026"/>
            <a:ext cx="5398389" cy="1388586"/>
          </a:xfrm>
        </p:spPr>
        <p:txBody>
          <a:bodyPr>
            <a:normAutofit fontScale="90000"/>
          </a:bodyPr>
          <a:lstStyle/>
          <a:p>
            <a:r>
              <a:rPr lang="en-GB" dirty="0"/>
              <a:t>C</a:t>
            </a:r>
            <a:r>
              <a:rPr lang="en-FR" dirty="0"/>
              <a:t>omposting throughout the school</a:t>
            </a:r>
          </a:p>
        </p:txBody>
      </p:sp>
      <p:pic>
        <p:nvPicPr>
          <p:cNvPr id="5" name="Picture 4" descr="A green trash can with a yellow lid&#10;&#10;Description automatically generated">
            <a:extLst>
              <a:ext uri="{FF2B5EF4-FFF2-40B4-BE49-F238E27FC236}">
                <a16:creationId xmlns:a16="http://schemas.microsoft.com/office/drawing/2014/main" id="{DC365B2F-E341-204E-9B80-AB8B023706F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4589213">
            <a:off x="-139056" y="713763"/>
            <a:ext cx="4286250" cy="3381670"/>
          </a:xfrm>
          <a:prstGeom prst="rect">
            <a:avLst/>
          </a:prstGeom>
        </p:spPr>
      </p:pic>
      <p:sp>
        <p:nvSpPr>
          <p:cNvPr id="8" name="TextBox 7">
            <a:extLst>
              <a:ext uri="{FF2B5EF4-FFF2-40B4-BE49-F238E27FC236}">
                <a16:creationId xmlns:a16="http://schemas.microsoft.com/office/drawing/2014/main" id="{5621D281-4E3D-0C4C-A667-A0AACA99BCEC}"/>
              </a:ext>
            </a:extLst>
          </p:cNvPr>
          <p:cNvSpPr txBox="1"/>
          <p:nvPr/>
        </p:nvSpPr>
        <p:spPr>
          <a:xfrm>
            <a:off x="4424732" y="1837210"/>
            <a:ext cx="4343400" cy="1754326"/>
          </a:xfrm>
          <a:prstGeom prst="rect">
            <a:avLst/>
          </a:prstGeom>
          <a:noFill/>
        </p:spPr>
        <p:txBody>
          <a:bodyPr wrap="square" rtlCol="0">
            <a:spAutoFit/>
          </a:bodyPr>
          <a:lstStyle/>
          <a:p>
            <a:r>
              <a:rPr lang="en-GB" dirty="0"/>
              <a:t>Our students are encouraged to use the small composting bins outside in the playground at the end of the day when they have their snack. The children have been taught about composting in their classes and enjoy participating in the creation of it.</a:t>
            </a:r>
            <a:endParaRPr lang="en-FR" dirty="0"/>
          </a:p>
        </p:txBody>
      </p:sp>
      <p:sp>
        <p:nvSpPr>
          <p:cNvPr id="9" name="TextBox 8">
            <a:extLst>
              <a:ext uri="{FF2B5EF4-FFF2-40B4-BE49-F238E27FC236}">
                <a16:creationId xmlns:a16="http://schemas.microsoft.com/office/drawing/2014/main" id="{2DCE681E-FA22-3E4E-B169-6014BC4DB3B1}"/>
              </a:ext>
            </a:extLst>
          </p:cNvPr>
          <p:cNvSpPr txBox="1"/>
          <p:nvPr/>
        </p:nvSpPr>
        <p:spPr>
          <a:xfrm>
            <a:off x="245269" y="4883488"/>
            <a:ext cx="2743200" cy="1754326"/>
          </a:xfrm>
          <a:prstGeom prst="rect">
            <a:avLst/>
          </a:prstGeom>
          <a:noFill/>
        </p:spPr>
        <p:txBody>
          <a:bodyPr wrap="square" rtlCol="0">
            <a:spAutoFit/>
          </a:bodyPr>
          <a:lstStyle/>
          <a:p>
            <a:r>
              <a:rPr lang="en-FR" dirty="0"/>
              <a:t>Older students clear any waste food from the canteen into the smaller compost bins that they will then take to empty into the compost bin outside.  </a:t>
            </a:r>
          </a:p>
        </p:txBody>
      </p:sp>
      <p:sp>
        <p:nvSpPr>
          <p:cNvPr id="10" name="TextBox 9">
            <a:extLst>
              <a:ext uri="{FF2B5EF4-FFF2-40B4-BE49-F238E27FC236}">
                <a16:creationId xmlns:a16="http://schemas.microsoft.com/office/drawing/2014/main" id="{5901821E-3F9C-6B4A-ACFE-DD7E1C49D148}"/>
              </a:ext>
            </a:extLst>
          </p:cNvPr>
          <p:cNvSpPr txBox="1"/>
          <p:nvPr/>
        </p:nvSpPr>
        <p:spPr>
          <a:xfrm>
            <a:off x="8372883" y="4313659"/>
            <a:ext cx="1740697" cy="2031325"/>
          </a:xfrm>
          <a:prstGeom prst="rect">
            <a:avLst/>
          </a:prstGeom>
          <a:noFill/>
        </p:spPr>
        <p:txBody>
          <a:bodyPr wrap="square" rtlCol="0">
            <a:spAutoFit/>
          </a:bodyPr>
          <a:lstStyle/>
          <a:p>
            <a:r>
              <a:rPr lang="en-GB" dirty="0"/>
              <a:t>They are able to see each stage of the process and are so excited to get to use the final product!</a:t>
            </a:r>
            <a:endParaRPr lang="en-FR" dirty="0"/>
          </a:p>
        </p:txBody>
      </p:sp>
      <p:pic>
        <p:nvPicPr>
          <p:cNvPr id="12" name="Picture 11" descr="A group of people looking at a plant&#10;&#10;Description automatically generated">
            <a:extLst>
              <a:ext uri="{FF2B5EF4-FFF2-40B4-BE49-F238E27FC236}">
                <a16:creationId xmlns:a16="http://schemas.microsoft.com/office/drawing/2014/main" id="{F068822A-AC07-F848-8056-696B064699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8831447" y="858567"/>
            <a:ext cx="3460833" cy="2769731"/>
          </a:xfrm>
          <a:prstGeom prst="rect">
            <a:avLst/>
          </a:prstGeom>
        </p:spPr>
      </p:pic>
      <p:pic>
        <p:nvPicPr>
          <p:cNvPr id="14" name="Picture 13" descr="Leftovers on compost">
            <a:extLst>
              <a:ext uri="{FF2B5EF4-FFF2-40B4-BE49-F238E27FC236}">
                <a16:creationId xmlns:a16="http://schemas.microsoft.com/office/drawing/2014/main" id="{C27AF5E9-18D1-794C-8063-AA7B93E98B9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48872" b="-162801"/>
          <a:stretch/>
        </p:blipFill>
        <p:spPr>
          <a:xfrm>
            <a:off x="2519575" y="3973849"/>
            <a:ext cx="5579254" cy="6410423"/>
          </a:xfrm>
          <a:prstGeom prst="rect">
            <a:avLst/>
          </a:prstGeom>
        </p:spPr>
      </p:pic>
      <p:pic>
        <p:nvPicPr>
          <p:cNvPr id="22" name="Picture 21" descr="Person eating salad">
            <a:extLst>
              <a:ext uri="{FF2B5EF4-FFF2-40B4-BE49-F238E27FC236}">
                <a16:creationId xmlns:a16="http://schemas.microsoft.com/office/drawing/2014/main" id="{90FD3446-FCB7-3A42-A8A5-BB7239C5832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947054">
            <a:off x="3311788" y="4167531"/>
            <a:ext cx="2446189" cy="2160800"/>
          </a:xfrm>
          <a:prstGeom prst="rect">
            <a:avLst/>
          </a:prstGeom>
        </p:spPr>
      </p:pic>
      <p:pic>
        <p:nvPicPr>
          <p:cNvPr id="24" name="Picture 23" descr="A plant in a pot&#10;&#10;Description automatically generated">
            <a:extLst>
              <a:ext uri="{FF2B5EF4-FFF2-40B4-BE49-F238E27FC236}">
                <a16:creationId xmlns:a16="http://schemas.microsoft.com/office/drawing/2014/main" id="{A4B18F6D-E14D-4341-911D-509F027F56F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9915916" y="4422955"/>
            <a:ext cx="2320929" cy="1740697"/>
          </a:xfrm>
          <a:prstGeom prst="rect">
            <a:avLst/>
          </a:prstGeom>
        </p:spPr>
      </p:pic>
      <mc:AlternateContent xmlns:mc="http://schemas.openxmlformats.org/markup-compatibility/2006" xmlns:p14="http://schemas.microsoft.com/office/powerpoint/2010/main" xmlns:aink="http://schemas.microsoft.com/office/drawing/2016/ink">
        <mc:Choice Requires="p14 aink">
          <p:contentPart p14:bwMode="auto" r:id="rId7">
            <p14:nvContentPartPr>
              <p14:cNvPr id="25" name="Ink 24">
                <a:extLst>
                  <a:ext uri="{FF2B5EF4-FFF2-40B4-BE49-F238E27FC236}">
                    <a16:creationId xmlns:a16="http://schemas.microsoft.com/office/drawing/2014/main" id="{720695D3-B42B-6A4B-BD2F-166476A1C84E}"/>
                  </a:ext>
                </a:extLst>
              </p14:cNvPr>
              <p14:cNvContentPartPr/>
              <p14:nvPr/>
            </p14:nvContentPartPr>
            <p14:xfrm>
              <a:off x="1826302" y="1195177"/>
              <a:ext cx="293760" cy="72000"/>
            </p14:xfrm>
          </p:contentPart>
        </mc:Choice>
        <mc:Fallback xmlns="">
          <p:pic>
            <p:nvPicPr>
              <p:cNvPr id="25" name="Ink 24">
                <a:extLst>
                  <a:ext uri="{FF2B5EF4-FFF2-40B4-BE49-F238E27FC236}">
                    <a16:creationId xmlns:a16="http://schemas.microsoft.com/office/drawing/2014/main" id="{720695D3-B42B-6A4B-BD2F-166476A1C84E}"/>
                  </a:ext>
                </a:extLst>
              </p:cNvPr>
              <p:cNvPicPr/>
              <p:nvPr/>
            </p:nvPicPr>
            <p:blipFill>
              <a:blip r:embed="rId8"/>
              <a:stretch>
                <a:fillRect/>
              </a:stretch>
            </p:blipFill>
            <p:spPr>
              <a:xfrm>
                <a:off x="1808302" y="1087177"/>
                <a:ext cx="329400" cy="287640"/>
              </a:xfrm>
              <a:prstGeom prst="rect">
                <a:avLst/>
              </a:prstGeom>
            </p:spPr>
          </p:pic>
        </mc:Fallback>
      </mc:AlternateContent>
    </p:spTree>
    <p:extLst>
      <p:ext uri="{BB962C8B-B14F-4D97-AF65-F5344CB8AC3E}">
        <p14:creationId xmlns:p14="http://schemas.microsoft.com/office/powerpoint/2010/main" val="462786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71B56E9-4E3A-DC41-81EB-B76D52839CE9}"/>
              </a:ext>
            </a:extLst>
          </p:cNvPr>
          <p:cNvSpPr>
            <a:spLocks noGrp="1"/>
          </p:cNvSpPr>
          <p:nvPr>
            <p:ph type="title"/>
          </p:nvPr>
        </p:nvSpPr>
        <p:spPr>
          <a:xfrm>
            <a:off x="5371786" y="468273"/>
            <a:ext cx="3852956" cy="1750059"/>
          </a:xfrm>
          <a:solidFill>
            <a:srgbClr val="FFFFFF"/>
          </a:solidFill>
        </p:spPr>
        <p:txBody>
          <a:bodyPr>
            <a:normAutofit/>
          </a:bodyPr>
          <a:lstStyle/>
          <a:p>
            <a:r>
              <a:rPr lang="en-FR" dirty="0"/>
              <a:t>Understanding the important jobs of insects</a:t>
            </a:r>
          </a:p>
        </p:txBody>
      </p:sp>
      <p:pic>
        <p:nvPicPr>
          <p:cNvPr id="5" name="Picture 4" descr="A person looking through a magnifying glass&#10;&#10;Description automatically generated">
            <a:extLst>
              <a:ext uri="{FF2B5EF4-FFF2-40B4-BE49-F238E27FC236}">
                <a16:creationId xmlns:a16="http://schemas.microsoft.com/office/drawing/2014/main" id="{D63E88E8-2E79-D04C-9840-812549E5217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0884389">
            <a:off x="415797" y="176361"/>
            <a:ext cx="2247286" cy="2986543"/>
          </a:xfrm>
          <a:prstGeom prst="rect">
            <a:avLst/>
          </a:prstGeom>
        </p:spPr>
      </p:pic>
      <p:pic>
        <p:nvPicPr>
          <p:cNvPr id="7" name="Picture 6" descr="A person's hands holding a rock&#10;&#10;Description automatically generated">
            <a:extLst>
              <a:ext uri="{FF2B5EF4-FFF2-40B4-BE49-F238E27FC236}">
                <a16:creationId xmlns:a16="http://schemas.microsoft.com/office/drawing/2014/main" id="{A8AA6240-8252-1048-912F-D094141663F9}"/>
              </a:ext>
            </a:extLst>
          </p:cNvPr>
          <p:cNvPicPr>
            <a:picLocks noChangeAspect="1"/>
          </p:cNvPicPr>
          <p:nvPr/>
        </p:nvPicPr>
        <p:blipFill>
          <a:blip r:embed="rId3"/>
          <a:stretch>
            <a:fillRect/>
          </a:stretch>
        </p:blipFill>
        <p:spPr>
          <a:xfrm>
            <a:off x="2738247" y="9945"/>
            <a:ext cx="2514600" cy="2413000"/>
          </a:xfrm>
          <a:prstGeom prst="rect">
            <a:avLst/>
          </a:prstGeom>
        </p:spPr>
      </p:pic>
      <p:pic>
        <p:nvPicPr>
          <p:cNvPr id="11" name="Picture 10" descr="A person holding a small insect&#10;&#10;Description automatically generated">
            <a:extLst>
              <a:ext uri="{FF2B5EF4-FFF2-40B4-BE49-F238E27FC236}">
                <a16:creationId xmlns:a16="http://schemas.microsoft.com/office/drawing/2014/main" id="{D0DCC615-E544-544A-85F4-D8A05E2F3DA4}"/>
              </a:ext>
            </a:extLst>
          </p:cNvPr>
          <p:cNvPicPr>
            <a:picLocks noChangeAspect="1"/>
          </p:cNvPicPr>
          <p:nvPr/>
        </p:nvPicPr>
        <p:blipFill>
          <a:blip r:embed="rId4"/>
          <a:stretch>
            <a:fillRect/>
          </a:stretch>
        </p:blipFill>
        <p:spPr>
          <a:xfrm>
            <a:off x="8598692" y="1937712"/>
            <a:ext cx="2362200" cy="2311400"/>
          </a:xfrm>
          <a:prstGeom prst="rect">
            <a:avLst/>
          </a:prstGeom>
        </p:spPr>
      </p:pic>
      <p:pic>
        <p:nvPicPr>
          <p:cNvPr id="14" name="Picture 13" descr="A plant in a pot&#10;&#10;Description automatically generated with medium confidence">
            <a:extLst>
              <a:ext uri="{FF2B5EF4-FFF2-40B4-BE49-F238E27FC236}">
                <a16:creationId xmlns:a16="http://schemas.microsoft.com/office/drawing/2014/main" id="{4D11C53D-0088-6E48-AF39-1A1AD9D499E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2044197" y="3385758"/>
            <a:ext cx="3764587" cy="2376488"/>
          </a:xfrm>
          <a:prstGeom prst="rect">
            <a:avLst/>
          </a:prstGeom>
        </p:spPr>
      </p:pic>
      <p:pic>
        <p:nvPicPr>
          <p:cNvPr id="16" name="Picture 15" descr="A hand holding dirt in the dirt&#10;&#10;Description automatically generated">
            <a:extLst>
              <a:ext uri="{FF2B5EF4-FFF2-40B4-BE49-F238E27FC236}">
                <a16:creationId xmlns:a16="http://schemas.microsoft.com/office/drawing/2014/main" id="{3D07D4F3-6140-C74D-B642-DF1F0F749EA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62141" y="3800841"/>
            <a:ext cx="3005851" cy="2114871"/>
          </a:xfrm>
          <a:prstGeom prst="rect">
            <a:avLst/>
          </a:prstGeom>
        </p:spPr>
      </p:pic>
      <p:pic>
        <p:nvPicPr>
          <p:cNvPr id="18" name="Picture 17" descr="A child's hand reaching out to a hole in a clay container&#10;&#10;Description automatically generated">
            <a:extLst>
              <a:ext uri="{FF2B5EF4-FFF2-40B4-BE49-F238E27FC236}">
                <a16:creationId xmlns:a16="http://schemas.microsoft.com/office/drawing/2014/main" id="{0DDECD55-F9AF-EC43-8397-F6B7AB38E11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4583924">
            <a:off x="-179070" y="3761170"/>
            <a:ext cx="3352800" cy="2514600"/>
          </a:xfrm>
          <a:prstGeom prst="rect">
            <a:avLst/>
          </a:prstGeom>
        </p:spPr>
      </p:pic>
      <p:pic>
        <p:nvPicPr>
          <p:cNvPr id="20" name="Picture 19" descr="A child reading a book with a bee house and a book&#10;&#10;Description automatically generated">
            <a:extLst>
              <a:ext uri="{FF2B5EF4-FFF2-40B4-BE49-F238E27FC236}">
                <a16:creationId xmlns:a16="http://schemas.microsoft.com/office/drawing/2014/main" id="{53DFE50A-5ECA-E645-868F-923C4A7DECB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103404">
            <a:off x="9549377" y="-80245"/>
            <a:ext cx="2648625" cy="1986469"/>
          </a:xfrm>
          <a:prstGeom prst="rect">
            <a:avLst/>
          </a:prstGeom>
        </p:spPr>
      </p:pic>
      <p:sp>
        <p:nvSpPr>
          <p:cNvPr id="21" name="TextBox 20">
            <a:extLst>
              <a:ext uri="{FF2B5EF4-FFF2-40B4-BE49-F238E27FC236}">
                <a16:creationId xmlns:a16="http://schemas.microsoft.com/office/drawing/2014/main" id="{D551B457-0C1B-A149-86E7-D98A9105FBAA}"/>
              </a:ext>
            </a:extLst>
          </p:cNvPr>
          <p:cNvSpPr txBox="1"/>
          <p:nvPr/>
        </p:nvSpPr>
        <p:spPr>
          <a:xfrm>
            <a:off x="5307522" y="2498953"/>
            <a:ext cx="3345845" cy="2585323"/>
          </a:xfrm>
          <a:prstGeom prst="rect">
            <a:avLst/>
          </a:prstGeom>
          <a:noFill/>
        </p:spPr>
        <p:txBody>
          <a:bodyPr wrap="square" rtlCol="0">
            <a:spAutoFit/>
          </a:bodyPr>
          <a:lstStyle/>
          <a:p>
            <a:r>
              <a:rPr lang="en-GB" dirty="0"/>
              <a:t>The school garden is a great place to go on a bug hunt! On each trip, we hunt for these little critters in the garden and then choose one to learn about. The children learn to handle them gently and to be respectful of their homes, food sources, habitats, and the work they do.</a:t>
            </a:r>
            <a:endParaRPr lang="en-FR" dirty="0"/>
          </a:p>
        </p:txBody>
      </p:sp>
      <p:pic>
        <p:nvPicPr>
          <p:cNvPr id="23" name="Picture 22" descr="A brown stuffed animal on a white surface&#10;&#10;Description automatically generated">
            <a:extLst>
              <a:ext uri="{FF2B5EF4-FFF2-40B4-BE49-F238E27FC236}">
                <a16:creationId xmlns:a16="http://schemas.microsoft.com/office/drawing/2014/main" id="{BE5AE977-3F04-A04F-81D3-A21625C0782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5400000">
            <a:off x="5359457" y="5243768"/>
            <a:ext cx="1473086" cy="1481960"/>
          </a:xfrm>
          <a:prstGeom prst="rect">
            <a:avLst/>
          </a:prstGeom>
        </p:spPr>
      </p:pic>
      <p:sp>
        <p:nvSpPr>
          <p:cNvPr id="24" name="TextBox 23">
            <a:extLst>
              <a:ext uri="{FF2B5EF4-FFF2-40B4-BE49-F238E27FC236}">
                <a16:creationId xmlns:a16="http://schemas.microsoft.com/office/drawing/2014/main" id="{0C2449E0-359E-924E-9F0D-3CD6369F03BE}"/>
              </a:ext>
            </a:extLst>
          </p:cNvPr>
          <p:cNvSpPr txBox="1"/>
          <p:nvPr/>
        </p:nvSpPr>
        <p:spPr>
          <a:xfrm>
            <a:off x="6980444" y="5551915"/>
            <a:ext cx="3882278" cy="1200329"/>
          </a:xfrm>
          <a:prstGeom prst="rect">
            <a:avLst/>
          </a:prstGeom>
          <a:noFill/>
        </p:spPr>
        <p:txBody>
          <a:bodyPr wrap="square" rtlCol="0">
            <a:spAutoFit/>
          </a:bodyPr>
          <a:lstStyle/>
          <a:p>
            <a:r>
              <a:rPr lang="en-GB" dirty="0"/>
              <a:t>One student found a worm in the playground, which sparked a little series of lessons all about the lives and importance of these little creatures.</a:t>
            </a:r>
            <a:endParaRPr lang="en-FR" dirty="0"/>
          </a:p>
        </p:txBody>
      </p:sp>
    </p:spTree>
    <p:extLst>
      <p:ext uri="{BB962C8B-B14F-4D97-AF65-F5344CB8AC3E}">
        <p14:creationId xmlns:p14="http://schemas.microsoft.com/office/powerpoint/2010/main" val="1563700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5" name="Content Placeholder 4" descr="A tree with branches and moss&#10;&#10;Description automatically generated with medium confidence">
            <a:extLst>
              <a:ext uri="{FF2B5EF4-FFF2-40B4-BE49-F238E27FC236}">
                <a16:creationId xmlns:a16="http://schemas.microsoft.com/office/drawing/2014/main" id="{AAC5E25B-4C3B-9C4E-9428-86FC6EA96BAD}"/>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r="-1" b="-1"/>
          <a:stretch/>
        </p:blipFill>
        <p:spPr>
          <a:xfrm>
            <a:off x="21" y="10"/>
            <a:ext cx="3328968" cy="6857990"/>
          </a:xfrm>
          <a:prstGeom prst="rect">
            <a:avLst/>
          </a:prstGeom>
        </p:spPr>
      </p:pic>
      <p:sp>
        <p:nvSpPr>
          <p:cNvPr id="2" name="Title 1">
            <a:extLst>
              <a:ext uri="{FF2B5EF4-FFF2-40B4-BE49-F238E27FC236}">
                <a16:creationId xmlns:a16="http://schemas.microsoft.com/office/drawing/2014/main" id="{DEE32EB3-D920-0B48-8F71-7723929894B6}"/>
              </a:ext>
            </a:extLst>
          </p:cNvPr>
          <p:cNvSpPr>
            <a:spLocks noGrp="1"/>
          </p:cNvSpPr>
          <p:nvPr>
            <p:ph type="title"/>
          </p:nvPr>
        </p:nvSpPr>
        <p:spPr>
          <a:xfrm>
            <a:off x="1850185" y="157164"/>
            <a:ext cx="5099494" cy="1342294"/>
          </a:xfrm>
        </p:spPr>
        <p:txBody>
          <a:bodyPr vert="horz" lIns="274320" tIns="182880" rIns="274320" bIns="182880" rtlCol="0" anchor="ctr" anchorCtr="1">
            <a:normAutofit/>
          </a:bodyPr>
          <a:lstStyle/>
          <a:p>
            <a:r>
              <a:rPr lang="en-US" sz="3800" dirty="0"/>
              <a:t>Forest school</a:t>
            </a:r>
          </a:p>
        </p:txBody>
      </p:sp>
      <p:pic>
        <p:nvPicPr>
          <p:cNvPr id="9" name="Picture 8" descr="A group of kids standing in a circle of sticks&#10;&#10;Description automatically generated">
            <a:extLst>
              <a:ext uri="{FF2B5EF4-FFF2-40B4-BE49-F238E27FC236}">
                <a16:creationId xmlns:a16="http://schemas.microsoft.com/office/drawing/2014/main" id="{F8497715-31E0-7E40-A3FC-8845ED6DA6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61200" y="157164"/>
            <a:ext cx="2297550" cy="2071686"/>
          </a:xfrm>
          <a:prstGeom prst="rect">
            <a:avLst/>
          </a:prstGeom>
        </p:spPr>
      </p:pic>
      <p:pic>
        <p:nvPicPr>
          <p:cNvPr id="11" name="Picture 10" descr="A person pointing at a glass with a green cartoon on it&#10;&#10;Description automatically generated">
            <a:extLst>
              <a:ext uri="{FF2B5EF4-FFF2-40B4-BE49-F238E27FC236}">
                <a16:creationId xmlns:a16="http://schemas.microsoft.com/office/drawing/2014/main" id="{E9521A70-0E95-6348-850C-000B10911AA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0944144">
            <a:off x="3575335" y="2612516"/>
            <a:ext cx="1827724" cy="1935945"/>
          </a:xfrm>
          <a:prstGeom prst="rect">
            <a:avLst/>
          </a:prstGeom>
        </p:spPr>
      </p:pic>
      <p:pic>
        <p:nvPicPr>
          <p:cNvPr id="13" name="Picture 12" descr="A child touching a tree&#10;&#10;Description automatically generated">
            <a:extLst>
              <a:ext uri="{FF2B5EF4-FFF2-40B4-BE49-F238E27FC236}">
                <a16:creationId xmlns:a16="http://schemas.microsoft.com/office/drawing/2014/main" id="{149CE593-B2E7-ED49-9880-BE4A6B8EA98F}"/>
              </a:ext>
            </a:extLst>
          </p:cNvPr>
          <p:cNvPicPr>
            <a:picLocks noChangeAspect="1"/>
          </p:cNvPicPr>
          <p:nvPr/>
        </p:nvPicPr>
        <p:blipFill>
          <a:blip r:embed="rId5"/>
          <a:stretch>
            <a:fillRect/>
          </a:stretch>
        </p:blipFill>
        <p:spPr>
          <a:xfrm>
            <a:off x="10041708" y="3429000"/>
            <a:ext cx="2043340" cy="3152353"/>
          </a:xfrm>
          <a:prstGeom prst="rect">
            <a:avLst/>
          </a:prstGeom>
        </p:spPr>
      </p:pic>
      <p:pic>
        <p:nvPicPr>
          <p:cNvPr id="15" name="Picture 14" descr="A picture on a tree&#10;&#10;Description automatically generated">
            <a:extLst>
              <a:ext uri="{FF2B5EF4-FFF2-40B4-BE49-F238E27FC236}">
                <a16:creationId xmlns:a16="http://schemas.microsoft.com/office/drawing/2014/main" id="{20520477-CEFF-5141-9F42-5A3B9175968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64443" y="4690701"/>
            <a:ext cx="2227009" cy="2097808"/>
          </a:xfrm>
          <a:prstGeom prst="rect">
            <a:avLst/>
          </a:prstGeom>
        </p:spPr>
      </p:pic>
      <p:pic>
        <p:nvPicPr>
          <p:cNvPr id="17" name="Picture 16" descr="A person standing on a log&#10;&#10;Description automatically generated">
            <a:extLst>
              <a:ext uri="{FF2B5EF4-FFF2-40B4-BE49-F238E27FC236}">
                <a16:creationId xmlns:a16="http://schemas.microsoft.com/office/drawing/2014/main" id="{9E0D251F-3101-DB49-8AD3-4F1F865E7BA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32232" y="4854177"/>
            <a:ext cx="3328968" cy="1935945"/>
          </a:xfrm>
          <a:prstGeom prst="rect">
            <a:avLst/>
          </a:prstGeom>
        </p:spPr>
      </p:pic>
      <p:pic>
        <p:nvPicPr>
          <p:cNvPr id="21" name="Picture 20" descr="A person holding a paper&#10;&#10;Description automatically generated">
            <a:extLst>
              <a:ext uri="{FF2B5EF4-FFF2-40B4-BE49-F238E27FC236}">
                <a16:creationId xmlns:a16="http://schemas.microsoft.com/office/drawing/2014/main" id="{867FAA49-CAFB-1E49-B749-0CB6F61EBEA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333026">
            <a:off x="9730548" y="329516"/>
            <a:ext cx="2268912" cy="2442835"/>
          </a:xfrm>
          <a:prstGeom prst="rect">
            <a:avLst/>
          </a:prstGeom>
        </p:spPr>
      </p:pic>
      <p:sp>
        <p:nvSpPr>
          <p:cNvPr id="22" name="TextBox 21">
            <a:extLst>
              <a:ext uri="{FF2B5EF4-FFF2-40B4-BE49-F238E27FC236}">
                <a16:creationId xmlns:a16="http://schemas.microsoft.com/office/drawing/2014/main" id="{51D11FC0-BE24-1146-A0A7-E5917F429BAC}"/>
              </a:ext>
            </a:extLst>
          </p:cNvPr>
          <p:cNvSpPr txBox="1"/>
          <p:nvPr/>
        </p:nvSpPr>
        <p:spPr>
          <a:xfrm>
            <a:off x="3423445" y="1622561"/>
            <a:ext cx="3414712" cy="646331"/>
          </a:xfrm>
          <a:prstGeom prst="rect">
            <a:avLst/>
          </a:prstGeom>
          <a:noFill/>
        </p:spPr>
        <p:txBody>
          <a:bodyPr wrap="square" rtlCol="0">
            <a:spAutoFit/>
          </a:bodyPr>
          <a:lstStyle/>
          <a:p>
            <a:r>
              <a:rPr lang="en-FR" dirty="0"/>
              <a:t>There is something fun to discover for every child in the forest! </a:t>
            </a:r>
          </a:p>
        </p:txBody>
      </p:sp>
      <p:sp>
        <p:nvSpPr>
          <p:cNvPr id="23" name="TextBox 22">
            <a:extLst>
              <a:ext uri="{FF2B5EF4-FFF2-40B4-BE49-F238E27FC236}">
                <a16:creationId xmlns:a16="http://schemas.microsoft.com/office/drawing/2014/main" id="{C5009DE7-BF2C-6C44-A7CE-D0AACE96318C}"/>
              </a:ext>
            </a:extLst>
          </p:cNvPr>
          <p:cNvSpPr txBox="1"/>
          <p:nvPr/>
        </p:nvSpPr>
        <p:spPr>
          <a:xfrm>
            <a:off x="5561697" y="2394775"/>
            <a:ext cx="4480011" cy="2308324"/>
          </a:xfrm>
          <a:prstGeom prst="rect">
            <a:avLst/>
          </a:prstGeom>
          <a:noFill/>
        </p:spPr>
        <p:txBody>
          <a:bodyPr wrap="square" rtlCol="0">
            <a:spAutoFit/>
          </a:bodyPr>
          <a:lstStyle/>
          <a:p>
            <a:r>
              <a:rPr lang="en-GB" dirty="0"/>
              <a:t>A local public forest is a short walk away. The children take their lessons outside into nature. all year long. There are opportunities to work on math skills, art, fine motor skills, gross motor skills, science, writing phonics, and so much more. Students are creating, exploring, and experimenting with strategies, problems, and solutions.</a:t>
            </a:r>
            <a:endParaRPr lang="en-FR" dirty="0"/>
          </a:p>
        </p:txBody>
      </p:sp>
    </p:spTree>
    <p:extLst>
      <p:ext uri="{BB962C8B-B14F-4D97-AF65-F5344CB8AC3E}">
        <p14:creationId xmlns:p14="http://schemas.microsoft.com/office/powerpoint/2010/main" val="3480337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C9F9EF0-93D5-4D4B-BAFE-477002814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kids making crafts&#10;&#10;Description automatically generated">
            <a:extLst>
              <a:ext uri="{FF2B5EF4-FFF2-40B4-BE49-F238E27FC236}">
                <a16:creationId xmlns:a16="http://schemas.microsoft.com/office/drawing/2014/main" id="{E91E8C1E-2165-F64B-96C2-6157E4E672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482599">
            <a:off x="8143579" y="286889"/>
            <a:ext cx="1606189" cy="1480781"/>
          </a:xfrm>
          <a:prstGeom prst="rect">
            <a:avLst/>
          </a:prstGeom>
        </p:spPr>
      </p:pic>
      <p:pic>
        <p:nvPicPr>
          <p:cNvPr id="7" name="Picture 6" descr="A group of insects on a white board&#10;&#10;Description automatically generated">
            <a:extLst>
              <a:ext uri="{FF2B5EF4-FFF2-40B4-BE49-F238E27FC236}">
                <a16:creationId xmlns:a16="http://schemas.microsoft.com/office/drawing/2014/main" id="{2C90BB8E-7FC7-474A-B0C8-172EF5CB28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62777">
            <a:off x="8716962" y="4568426"/>
            <a:ext cx="3257550" cy="2100497"/>
          </a:xfrm>
          <a:prstGeom prst="rect">
            <a:avLst/>
          </a:prstGeom>
        </p:spPr>
      </p:pic>
      <p:pic>
        <p:nvPicPr>
          <p:cNvPr id="10" name="Picture 9" descr="A child drawing on a paper&#10;&#10;Description automatically generated">
            <a:extLst>
              <a:ext uri="{FF2B5EF4-FFF2-40B4-BE49-F238E27FC236}">
                <a16:creationId xmlns:a16="http://schemas.microsoft.com/office/drawing/2014/main" id="{15EE1DED-F458-7943-A944-9AE1A553C9C2}"/>
              </a:ext>
            </a:extLst>
          </p:cNvPr>
          <p:cNvPicPr>
            <a:picLocks noChangeAspect="1"/>
          </p:cNvPicPr>
          <p:nvPr/>
        </p:nvPicPr>
        <p:blipFill>
          <a:blip r:embed="rId4"/>
          <a:stretch>
            <a:fillRect/>
          </a:stretch>
        </p:blipFill>
        <p:spPr>
          <a:xfrm>
            <a:off x="6136694" y="4761390"/>
            <a:ext cx="2290549" cy="1868470"/>
          </a:xfrm>
          <a:prstGeom prst="rect">
            <a:avLst/>
          </a:prstGeom>
        </p:spPr>
      </p:pic>
      <p:pic>
        <p:nvPicPr>
          <p:cNvPr id="14" name="Picture 13" descr="A book and a drawing on a white board&#10;&#10;Description automatically generated">
            <a:extLst>
              <a:ext uri="{FF2B5EF4-FFF2-40B4-BE49-F238E27FC236}">
                <a16:creationId xmlns:a16="http://schemas.microsoft.com/office/drawing/2014/main" id="{88D7ECE4-4F62-A74D-B923-577E92E53CF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838950">
            <a:off x="270655" y="3098656"/>
            <a:ext cx="2706903" cy="3609204"/>
          </a:xfrm>
          <a:prstGeom prst="rect">
            <a:avLst/>
          </a:prstGeom>
        </p:spPr>
      </p:pic>
      <p:pic>
        <p:nvPicPr>
          <p:cNvPr id="18" name="Picture 17" descr="A group of kids sitting on the floor&#10;&#10;Description automatically generated">
            <a:extLst>
              <a:ext uri="{FF2B5EF4-FFF2-40B4-BE49-F238E27FC236}">
                <a16:creationId xmlns:a16="http://schemas.microsoft.com/office/drawing/2014/main" id="{FE80A018-D4B0-A341-8ACA-248113E99BB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0978128">
            <a:off x="5332" y="329126"/>
            <a:ext cx="2935985" cy="2414587"/>
          </a:xfrm>
          <a:prstGeom prst="rect">
            <a:avLst/>
          </a:prstGeom>
        </p:spPr>
      </p:pic>
      <p:pic>
        <p:nvPicPr>
          <p:cNvPr id="20" name="Picture 19" descr="A person drawing a butterfly&#10;&#10;Description automatically generated">
            <a:extLst>
              <a:ext uri="{FF2B5EF4-FFF2-40B4-BE49-F238E27FC236}">
                <a16:creationId xmlns:a16="http://schemas.microsoft.com/office/drawing/2014/main" id="{9D04EB4A-5DC7-AD46-97CD-F9DB3D44B7D9}"/>
              </a:ext>
            </a:extLst>
          </p:cNvPr>
          <p:cNvPicPr>
            <a:picLocks noChangeAspect="1"/>
          </p:cNvPicPr>
          <p:nvPr/>
        </p:nvPicPr>
        <p:blipFill>
          <a:blip r:embed="rId7"/>
          <a:stretch>
            <a:fillRect/>
          </a:stretch>
        </p:blipFill>
        <p:spPr>
          <a:xfrm>
            <a:off x="3038475" y="4775660"/>
            <a:ext cx="2819400" cy="1854200"/>
          </a:xfrm>
          <a:prstGeom prst="rect">
            <a:avLst/>
          </a:prstGeom>
        </p:spPr>
      </p:pic>
      <p:sp>
        <p:nvSpPr>
          <p:cNvPr id="2" name="Title 1">
            <a:extLst>
              <a:ext uri="{FF2B5EF4-FFF2-40B4-BE49-F238E27FC236}">
                <a16:creationId xmlns:a16="http://schemas.microsoft.com/office/drawing/2014/main" id="{99D4D2A4-E0CB-C840-A048-20AFF3398E78}"/>
              </a:ext>
            </a:extLst>
          </p:cNvPr>
          <p:cNvSpPr>
            <a:spLocks noGrp="1"/>
          </p:cNvSpPr>
          <p:nvPr>
            <p:ph type="title"/>
          </p:nvPr>
        </p:nvSpPr>
        <p:spPr>
          <a:xfrm>
            <a:off x="3197209" y="2173370"/>
            <a:ext cx="6105451" cy="1048724"/>
          </a:xfrm>
          <a:solidFill>
            <a:srgbClr val="FFFFFF">
              <a:alpha val="10000"/>
            </a:srgbClr>
          </a:solidFill>
          <a:ln>
            <a:solidFill>
              <a:schemeClr val="tx1"/>
            </a:solidFill>
          </a:ln>
        </p:spPr>
        <p:txBody>
          <a:bodyPr>
            <a:normAutofit/>
          </a:bodyPr>
          <a:lstStyle/>
          <a:p>
            <a:r>
              <a:rPr lang="en-FR" dirty="0">
                <a:solidFill>
                  <a:schemeClr val="tx1"/>
                </a:solidFill>
              </a:rPr>
              <a:t>Bringing Nature inside</a:t>
            </a:r>
          </a:p>
        </p:txBody>
      </p:sp>
      <p:sp>
        <p:nvSpPr>
          <p:cNvPr id="21" name="TextBox 20">
            <a:extLst>
              <a:ext uri="{FF2B5EF4-FFF2-40B4-BE49-F238E27FC236}">
                <a16:creationId xmlns:a16="http://schemas.microsoft.com/office/drawing/2014/main" id="{8CCB8D31-40D0-9648-BF91-95FE3C9CF798}"/>
              </a:ext>
            </a:extLst>
          </p:cNvPr>
          <p:cNvSpPr txBox="1"/>
          <p:nvPr/>
        </p:nvSpPr>
        <p:spPr>
          <a:xfrm>
            <a:off x="3045012" y="301364"/>
            <a:ext cx="4869137" cy="1200329"/>
          </a:xfrm>
          <a:prstGeom prst="rect">
            <a:avLst/>
          </a:prstGeom>
          <a:noFill/>
        </p:spPr>
        <p:txBody>
          <a:bodyPr wrap="square" rtlCol="0">
            <a:spAutoFit/>
          </a:bodyPr>
          <a:lstStyle/>
          <a:p>
            <a:r>
              <a:rPr lang="en-GB" dirty="0"/>
              <a:t>Bringing nature indoors for a bit to explore and investigate, discuss, hypothesise, get creative with, explore, problem solve, examine, and be inspired by</a:t>
            </a:r>
            <a:r>
              <a:rPr lang="en-FR" dirty="0"/>
              <a:t>! </a:t>
            </a:r>
          </a:p>
        </p:txBody>
      </p:sp>
      <p:pic>
        <p:nvPicPr>
          <p:cNvPr id="23" name="Picture 22" descr="A group of pictures of flowers&#10;&#10;Description automatically generated">
            <a:extLst>
              <a:ext uri="{FF2B5EF4-FFF2-40B4-BE49-F238E27FC236}">
                <a16:creationId xmlns:a16="http://schemas.microsoft.com/office/drawing/2014/main" id="{6ACB6764-4829-4349-8152-0B4F9313F84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194613" y="3031143"/>
            <a:ext cx="2754274" cy="1285875"/>
          </a:xfrm>
          <a:prstGeom prst="rect">
            <a:avLst/>
          </a:prstGeom>
        </p:spPr>
      </p:pic>
      <p:sp>
        <p:nvSpPr>
          <p:cNvPr id="25" name="TextBox 24">
            <a:extLst>
              <a:ext uri="{FF2B5EF4-FFF2-40B4-BE49-F238E27FC236}">
                <a16:creationId xmlns:a16="http://schemas.microsoft.com/office/drawing/2014/main" id="{9715B757-C75E-6645-91DE-29AF76C5E325}"/>
              </a:ext>
            </a:extLst>
          </p:cNvPr>
          <p:cNvSpPr txBox="1"/>
          <p:nvPr/>
        </p:nvSpPr>
        <p:spPr>
          <a:xfrm>
            <a:off x="2914651" y="1507090"/>
            <a:ext cx="5214938" cy="646331"/>
          </a:xfrm>
          <a:prstGeom prst="rect">
            <a:avLst/>
          </a:prstGeom>
          <a:noFill/>
        </p:spPr>
        <p:txBody>
          <a:bodyPr wrap="square" rtlCol="0">
            <a:spAutoFit/>
          </a:bodyPr>
          <a:lstStyle/>
          <a:p>
            <a:r>
              <a:rPr lang="en-FR" dirty="0"/>
              <a:t> - Learning how to plant planters for those who do </a:t>
            </a:r>
          </a:p>
          <a:p>
            <a:r>
              <a:rPr lang="en-FR" dirty="0"/>
              <a:t>   not have a garden space.</a:t>
            </a:r>
          </a:p>
        </p:txBody>
      </p:sp>
      <p:pic>
        <p:nvPicPr>
          <p:cNvPr id="28" name="Picture 27" descr="A group of hands holding a piece of paper&#10;&#10;Description automatically generated">
            <a:extLst>
              <a:ext uri="{FF2B5EF4-FFF2-40B4-BE49-F238E27FC236}">
                <a16:creationId xmlns:a16="http://schemas.microsoft.com/office/drawing/2014/main" id="{95E816BF-9061-1C4E-B3F1-312793A0FC8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6620305">
            <a:off x="9588631" y="447137"/>
            <a:ext cx="2545248" cy="1908936"/>
          </a:xfrm>
          <a:prstGeom prst="rect">
            <a:avLst/>
          </a:prstGeom>
        </p:spPr>
      </p:pic>
      <p:sp>
        <p:nvSpPr>
          <p:cNvPr id="30" name="TextBox 29">
            <a:extLst>
              <a:ext uri="{FF2B5EF4-FFF2-40B4-BE49-F238E27FC236}">
                <a16:creationId xmlns:a16="http://schemas.microsoft.com/office/drawing/2014/main" id="{0C7FB69D-65A6-454B-A0B4-1B50A8AF124D}"/>
              </a:ext>
            </a:extLst>
          </p:cNvPr>
          <p:cNvSpPr txBox="1"/>
          <p:nvPr/>
        </p:nvSpPr>
        <p:spPr>
          <a:xfrm>
            <a:off x="3271776" y="3288409"/>
            <a:ext cx="5956316" cy="1200329"/>
          </a:xfrm>
          <a:prstGeom prst="rect">
            <a:avLst/>
          </a:prstGeom>
          <a:noFill/>
        </p:spPr>
        <p:txBody>
          <a:bodyPr wrap="square" rtlCol="0">
            <a:spAutoFit/>
          </a:bodyPr>
          <a:lstStyle/>
          <a:p>
            <a:r>
              <a:rPr lang="en-GB" dirty="0"/>
              <a:t>There are so many ways of bringing nature inside and using it to continue learning in a myriad of lessons. Students generally have a whole host of questions about what they see and experience outside that can be investigated in the classroom.</a:t>
            </a:r>
            <a:endParaRPr lang="en-FR" dirty="0"/>
          </a:p>
        </p:txBody>
      </p:sp>
    </p:spTree>
    <p:extLst>
      <p:ext uri="{BB962C8B-B14F-4D97-AF65-F5344CB8AC3E}">
        <p14:creationId xmlns:p14="http://schemas.microsoft.com/office/powerpoint/2010/main" val="25841213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C9F9EF0-93D5-4D4B-BAFE-477002814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FEBF09-B4DD-734A-9B71-5758DBB6AF73}"/>
              </a:ext>
            </a:extLst>
          </p:cNvPr>
          <p:cNvSpPr>
            <a:spLocks noGrp="1"/>
          </p:cNvSpPr>
          <p:nvPr>
            <p:ph type="title"/>
          </p:nvPr>
        </p:nvSpPr>
        <p:spPr>
          <a:xfrm>
            <a:off x="-166365" y="3571424"/>
            <a:ext cx="9138576" cy="1107912"/>
          </a:xfrm>
          <a:solidFill>
            <a:srgbClr val="FFFFFF">
              <a:alpha val="10000"/>
            </a:srgbClr>
          </a:solidFill>
          <a:ln>
            <a:solidFill>
              <a:schemeClr val="tx1"/>
            </a:solidFill>
          </a:ln>
        </p:spPr>
        <p:txBody>
          <a:bodyPr>
            <a:normAutofit fontScale="90000"/>
          </a:bodyPr>
          <a:lstStyle/>
          <a:p>
            <a:r>
              <a:rPr lang="en-GB" dirty="0">
                <a:solidFill>
                  <a:schemeClr val="tx1"/>
                </a:solidFill>
              </a:rPr>
              <a:t>U</a:t>
            </a:r>
            <a:r>
              <a:rPr lang="en-FR" dirty="0">
                <a:solidFill>
                  <a:schemeClr val="tx1"/>
                </a:solidFill>
              </a:rPr>
              <a:t>nderstanding the impact we have and Making recycling a part of our everyday </a:t>
            </a:r>
            <a:r>
              <a:rPr lang="en-FR">
                <a:solidFill>
                  <a:schemeClr val="tx1"/>
                </a:solidFill>
              </a:rPr>
              <a:t>habits</a:t>
            </a:r>
            <a:endParaRPr lang="en-FR" dirty="0">
              <a:solidFill>
                <a:schemeClr val="tx1"/>
              </a:solidFill>
            </a:endParaRPr>
          </a:p>
        </p:txBody>
      </p:sp>
      <p:pic>
        <p:nvPicPr>
          <p:cNvPr id="5" name="Picture 4" descr="A green recycle symbol with white text&#10;&#10;Description automatically generated">
            <a:extLst>
              <a:ext uri="{FF2B5EF4-FFF2-40B4-BE49-F238E27FC236}">
                <a16:creationId xmlns:a16="http://schemas.microsoft.com/office/drawing/2014/main" id="{253319A3-1FE0-1145-813C-6F49A4D2A2F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70039" y="201845"/>
            <a:ext cx="2976563" cy="2194400"/>
          </a:xfrm>
          <a:prstGeom prst="rect">
            <a:avLst/>
          </a:prstGeom>
        </p:spPr>
      </p:pic>
      <p:pic>
        <p:nvPicPr>
          <p:cNvPr id="7" name="Picture 6" descr="A plastic container with plastic bags and other objects in it&#10;&#10;Description automatically generated">
            <a:extLst>
              <a:ext uri="{FF2B5EF4-FFF2-40B4-BE49-F238E27FC236}">
                <a16:creationId xmlns:a16="http://schemas.microsoft.com/office/drawing/2014/main" id="{10CA8F85-A318-AD4E-9F30-07256735E1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7014" y="4661997"/>
            <a:ext cx="3407183" cy="2027148"/>
          </a:xfrm>
          <a:prstGeom prst="rect">
            <a:avLst/>
          </a:prstGeom>
        </p:spPr>
      </p:pic>
      <p:pic>
        <p:nvPicPr>
          <p:cNvPr id="10" name="Picture 9" descr="Plastic toys in a plastic container&#10;&#10;Description automatically generated">
            <a:extLst>
              <a:ext uri="{FF2B5EF4-FFF2-40B4-BE49-F238E27FC236}">
                <a16:creationId xmlns:a16="http://schemas.microsoft.com/office/drawing/2014/main" id="{B265D3B9-CBE4-5A45-AA85-24560634A17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66818" y="4661997"/>
            <a:ext cx="3407183" cy="2156720"/>
          </a:xfrm>
          <a:prstGeom prst="rect">
            <a:avLst/>
          </a:prstGeom>
        </p:spPr>
      </p:pic>
      <p:pic>
        <p:nvPicPr>
          <p:cNvPr id="12" name="Picture 11" descr="A black and yellow trash can&#10;&#10;Description automatically generated">
            <a:extLst>
              <a:ext uri="{FF2B5EF4-FFF2-40B4-BE49-F238E27FC236}">
                <a16:creationId xmlns:a16="http://schemas.microsoft.com/office/drawing/2014/main" id="{DFBBD57B-1B12-E442-93BE-5E5ADB6823F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513444" y="439106"/>
            <a:ext cx="3035300" cy="2276475"/>
          </a:xfrm>
          <a:prstGeom prst="rect">
            <a:avLst/>
          </a:prstGeom>
        </p:spPr>
      </p:pic>
      <p:pic>
        <p:nvPicPr>
          <p:cNvPr id="14" name="Picture 13" descr="A group of children's books&#10;&#10;Description automatically generated">
            <a:extLst>
              <a:ext uri="{FF2B5EF4-FFF2-40B4-BE49-F238E27FC236}">
                <a16:creationId xmlns:a16="http://schemas.microsoft.com/office/drawing/2014/main" id="{9A3315B2-D9A2-9D4B-9EDC-9BC10D15996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0450955">
            <a:off x="-129623" y="231897"/>
            <a:ext cx="3100344" cy="2325258"/>
          </a:xfrm>
          <a:prstGeom prst="rect">
            <a:avLst/>
          </a:prstGeom>
        </p:spPr>
      </p:pic>
      <p:pic>
        <p:nvPicPr>
          <p:cNvPr id="16" name="Picture 15" descr="A box with a sign on it&#10;&#10;Description automatically generated">
            <a:extLst>
              <a:ext uri="{FF2B5EF4-FFF2-40B4-BE49-F238E27FC236}">
                <a16:creationId xmlns:a16="http://schemas.microsoft.com/office/drawing/2014/main" id="{8683BC3D-2289-6046-8536-85F23516EB1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691209">
            <a:off x="8458406" y="4282531"/>
            <a:ext cx="3403299" cy="2552474"/>
          </a:xfrm>
          <a:prstGeom prst="rect">
            <a:avLst/>
          </a:prstGeom>
        </p:spPr>
      </p:pic>
      <p:pic>
        <p:nvPicPr>
          <p:cNvPr id="18" name="Picture 17" descr="A poster with a globe and trash cans&#10;&#10;Description automatically generated with medium confidence">
            <a:extLst>
              <a:ext uri="{FF2B5EF4-FFF2-40B4-BE49-F238E27FC236}">
                <a16:creationId xmlns:a16="http://schemas.microsoft.com/office/drawing/2014/main" id="{A0FDF4BE-6B5C-BB41-99BD-0B17E2B7620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824640">
            <a:off x="9280547" y="2397296"/>
            <a:ext cx="2493423" cy="1686440"/>
          </a:xfrm>
          <a:prstGeom prst="rect">
            <a:avLst/>
          </a:prstGeom>
        </p:spPr>
      </p:pic>
      <p:pic>
        <p:nvPicPr>
          <p:cNvPr id="20" name="Picture 19" descr="A group of paper cut out of a bird&#10;&#10;Description automatically generated with medium confidence">
            <a:extLst>
              <a:ext uri="{FF2B5EF4-FFF2-40B4-BE49-F238E27FC236}">
                <a16:creationId xmlns:a16="http://schemas.microsoft.com/office/drawing/2014/main" id="{8636F715-3FBF-B345-9A34-1D57FF3A755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474519" y="189583"/>
            <a:ext cx="2976563" cy="2232423"/>
          </a:xfrm>
          <a:prstGeom prst="rect">
            <a:avLst/>
          </a:prstGeom>
        </p:spPr>
      </p:pic>
      <p:sp>
        <p:nvSpPr>
          <p:cNvPr id="21" name="TextBox 20">
            <a:extLst>
              <a:ext uri="{FF2B5EF4-FFF2-40B4-BE49-F238E27FC236}">
                <a16:creationId xmlns:a16="http://schemas.microsoft.com/office/drawing/2014/main" id="{88CE5E60-DF74-BE47-978D-D64CC34066AC}"/>
              </a:ext>
            </a:extLst>
          </p:cNvPr>
          <p:cNvSpPr txBox="1"/>
          <p:nvPr/>
        </p:nvSpPr>
        <p:spPr>
          <a:xfrm>
            <a:off x="5253593" y="2469659"/>
            <a:ext cx="4121190" cy="923330"/>
          </a:xfrm>
          <a:prstGeom prst="rect">
            <a:avLst/>
          </a:prstGeom>
          <a:noFill/>
        </p:spPr>
        <p:txBody>
          <a:bodyPr wrap="square" lIns="91440" tIns="45720" rIns="91440" bIns="45720" rtlCol="0" anchor="t">
            <a:spAutoFit/>
          </a:bodyPr>
          <a:lstStyle/>
          <a:p>
            <a:r>
              <a:rPr lang="en-FR" dirty="0"/>
              <a:t>Students are taught about recycling at every age and always encouraged to make </a:t>
            </a:r>
            <a:r>
              <a:rPr lang="en-FR"/>
              <a:t>it a habit.</a:t>
            </a:r>
          </a:p>
        </p:txBody>
      </p:sp>
      <p:sp>
        <p:nvSpPr>
          <p:cNvPr id="22" name="TextBox 21">
            <a:extLst>
              <a:ext uri="{FF2B5EF4-FFF2-40B4-BE49-F238E27FC236}">
                <a16:creationId xmlns:a16="http://schemas.microsoft.com/office/drawing/2014/main" id="{EC295795-A812-A14D-AFA0-2B57BA3F0C7E}"/>
              </a:ext>
            </a:extLst>
          </p:cNvPr>
          <p:cNvSpPr txBox="1"/>
          <p:nvPr/>
        </p:nvSpPr>
        <p:spPr>
          <a:xfrm>
            <a:off x="1046385" y="2422006"/>
            <a:ext cx="3781967" cy="1077218"/>
          </a:xfrm>
          <a:prstGeom prst="rect">
            <a:avLst/>
          </a:prstGeom>
          <a:noFill/>
        </p:spPr>
        <p:txBody>
          <a:bodyPr wrap="square" rtlCol="0">
            <a:spAutoFit/>
          </a:bodyPr>
          <a:lstStyle/>
          <a:p>
            <a:r>
              <a:rPr lang="en-GB" sz="1600" dirty="0"/>
              <a:t>Inviting innovative green businesses, authors and others into the school to talk to the children not just about the problems but about the possibilities for change.</a:t>
            </a:r>
            <a:endParaRPr lang="en-FR" sz="1600" dirty="0"/>
          </a:p>
        </p:txBody>
      </p:sp>
    </p:spTree>
    <p:extLst>
      <p:ext uri="{BB962C8B-B14F-4D97-AF65-F5344CB8AC3E}">
        <p14:creationId xmlns:p14="http://schemas.microsoft.com/office/powerpoint/2010/main" val="1072787954"/>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C2AD7556-C90D-4946-8E4E-1E79D5B3D2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1">
            <a:extLst>
              <a:ext uri="{FF2B5EF4-FFF2-40B4-BE49-F238E27FC236}">
                <a16:creationId xmlns:a16="http://schemas.microsoft.com/office/drawing/2014/main" id="{DBB0CC56-54B2-4AE0-87C5-296E78A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5"/>
            <a:ext cx="12192000" cy="26151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E7F743-9235-FB40-85EB-D186B2065353}"/>
              </a:ext>
            </a:extLst>
          </p:cNvPr>
          <p:cNvSpPr>
            <a:spLocks noGrp="1"/>
          </p:cNvSpPr>
          <p:nvPr>
            <p:ph type="title"/>
          </p:nvPr>
        </p:nvSpPr>
        <p:spPr>
          <a:xfrm>
            <a:off x="3943351" y="2334068"/>
            <a:ext cx="5772150" cy="467605"/>
          </a:xfrm>
        </p:spPr>
        <p:txBody>
          <a:bodyPr vert="horz" lIns="274320" tIns="182880" rIns="274320" bIns="182880" rtlCol="0" anchor="ctr" anchorCtr="1">
            <a:normAutofit fontScale="90000"/>
          </a:bodyPr>
          <a:lstStyle/>
          <a:p>
            <a:r>
              <a:rPr lang="en-US" sz="3800" dirty="0"/>
              <a:t>Hands on Recycling</a:t>
            </a:r>
          </a:p>
        </p:txBody>
      </p:sp>
      <p:pic>
        <p:nvPicPr>
          <p:cNvPr id="5" name="Picture 4" descr="A green recycle symbol with white text&#10;&#10;Description automatically generated">
            <a:extLst>
              <a:ext uri="{FF2B5EF4-FFF2-40B4-BE49-F238E27FC236}">
                <a16:creationId xmlns:a16="http://schemas.microsoft.com/office/drawing/2014/main" id="{C4D4C734-DE50-CC49-81B0-F26BCC5A74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52510" y="18617"/>
            <a:ext cx="4067579" cy="2102933"/>
          </a:xfrm>
          <a:prstGeom prst="rect">
            <a:avLst/>
          </a:prstGeom>
        </p:spPr>
      </p:pic>
      <p:pic>
        <p:nvPicPr>
          <p:cNvPr id="14" name="Picture 13" descr="A trash can with a lid&#10;&#10;Description automatically generated">
            <a:extLst>
              <a:ext uri="{FF2B5EF4-FFF2-40B4-BE49-F238E27FC236}">
                <a16:creationId xmlns:a16="http://schemas.microsoft.com/office/drawing/2014/main" id="{20D96B7C-0734-A142-8078-8C6598FB22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38" y="73796"/>
            <a:ext cx="3800475" cy="2850356"/>
          </a:xfrm>
          <a:prstGeom prst="rect">
            <a:avLst/>
          </a:prstGeom>
        </p:spPr>
      </p:pic>
      <p:pic>
        <p:nvPicPr>
          <p:cNvPr id="16" name="Picture 15" descr="A hand holding a sponge&#10;&#10;Description automatically generated">
            <a:extLst>
              <a:ext uri="{FF2B5EF4-FFF2-40B4-BE49-F238E27FC236}">
                <a16:creationId xmlns:a16="http://schemas.microsoft.com/office/drawing/2014/main" id="{83C8659C-4D2F-5748-89FD-7430365531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72141" y="4322754"/>
            <a:ext cx="2041508" cy="2350505"/>
          </a:xfrm>
          <a:prstGeom prst="rect">
            <a:avLst/>
          </a:prstGeom>
        </p:spPr>
      </p:pic>
      <p:pic>
        <p:nvPicPr>
          <p:cNvPr id="18" name="Picture 17" descr="A group of children's hands on a blanket&#10;&#10;Description automatically generated">
            <a:extLst>
              <a:ext uri="{FF2B5EF4-FFF2-40B4-BE49-F238E27FC236}">
                <a16:creationId xmlns:a16="http://schemas.microsoft.com/office/drawing/2014/main" id="{EB423959-F764-F543-A84E-4604E7F8A72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27343" y="4323088"/>
            <a:ext cx="2155526" cy="2350505"/>
          </a:xfrm>
          <a:prstGeom prst="rect">
            <a:avLst/>
          </a:prstGeom>
        </p:spPr>
      </p:pic>
      <p:pic>
        <p:nvPicPr>
          <p:cNvPr id="20" name="Picture 19" descr="A group of kids playing with paper&#10;&#10;Description automatically generated">
            <a:extLst>
              <a:ext uri="{FF2B5EF4-FFF2-40B4-BE49-F238E27FC236}">
                <a16:creationId xmlns:a16="http://schemas.microsoft.com/office/drawing/2014/main" id="{0D747B1A-3ABD-E94E-A53D-D1DE14BC9BF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759" y="3627342"/>
            <a:ext cx="2742063" cy="3121482"/>
          </a:xfrm>
          <a:prstGeom prst="rect">
            <a:avLst/>
          </a:prstGeom>
        </p:spPr>
      </p:pic>
      <p:pic>
        <p:nvPicPr>
          <p:cNvPr id="24" name="Picture 23" descr="A group of children washing their hands in a yellow bowl&#10;&#10;Description automatically generated">
            <a:extLst>
              <a:ext uri="{FF2B5EF4-FFF2-40B4-BE49-F238E27FC236}">
                <a16:creationId xmlns:a16="http://schemas.microsoft.com/office/drawing/2014/main" id="{6479436A-07A3-474B-955A-FD50994A4B8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891582" y="4322754"/>
            <a:ext cx="2637682" cy="2350839"/>
          </a:xfrm>
          <a:prstGeom prst="rect">
            <a:avLst/>
          </a:prstGeom>
        </p:spPr>
      </p:pic>
      <p:pic>
        <p:nvPicPr>
          <p:cNvPr id="26" name="Picture 25" descr="A person holding a rectangular object in a plastic container&#10;&#10;Description automatically generated">
            <a:extLst>
              <a:ext uri="{FF2B5EF4-FFF2-40B4-BE49-F238E27FC236}">
                <a16:creationId xmlns:a16="http://schemas.microsoft.com/office/drawing/2014/main" id="{3DC2D45C-DF85-3044-8D7B-3BB6C0F3212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6200000">
            <a:off x="9904137" y="4401683"/>
            <a:ext cx="2350504" cy="2192643"/>
          </a:xfrm>
          <a:prstGeom prst="rect">
            <a:avLst/>
          </a:prstGeom>
        </p:spPr>
      </p:pic>
      <p:sp>
        <p:nvSpPr>
          <p:cNvPr id="27" name="TextBox 26">
            <a:extLst>
              <a:ext uri="{FF2B5EF4-FFF2-40B4-BE49-F238E27FC236}">
                <a16:creationId xmlns:a16="http://schemas.microsoft.com/office/drawing/2014/main" id="{D1327E70-8745-0F4C-972F-8B00817D0C53}"/>
              </a:ext>
            </a:extLst>
          </p:cNvPr>
          <p:cNvSpPr txBox="1"/>
          <p:nvPr/>
        </p:nvSpPr>
        <p:spPr>
          <a:xfrm>
            <a:off x="2891581" y="2944547"/>
            <a:ext cx="9162676" cy="1200329"/>
          </a:xfrm>
          <a:prstGeom prst="rect">
            <a:avLst/>
          </a:prstGeom>
          <a:noFill/>
        </p:spPr>
        <p:txBody>
          <a:bodyPr wrap="square" rtlCol="0">
            <a:spAutoFit/>
          </a:bodyPr>
          <a:lstStyle/>
          <a:p>
            <a:r>
              <a:rPr lang="en-GB" dirty="0"/>
              <a:t>Teaching students about the process of recycling paper in a fun and engaging way. These students then took their new knowledge to other classes and taught other children what they had learned. Giving them the experience of this project inspired questions and discussions about other things that could be recycled, the processes, and the end products.</a:t>
            </a:r>
            <a:endParaRPr lang="en-FR" dirty="0"/>
          </a:p>
        </p:txBody>
      </p:sp>
      <p:pic>
        <p:nvPicPr>
          <p:cNvPr id="29" name="Picture 28" descr="A child holding a piece of paper&#10;&#10;Description automatically generated">
            <a:extLst>
              <a:ext uri="{FF2B5EF4-FFF2-40B4-BE49-F238E27FC236}">
                <a16:creationId xmlns:a16="http://schemas.microsoft.com/office/drawing/2014/main" id="{FA311207-70C3-4940-B1A0-A8CDE7D2FF9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1195567">
            <a:off x="9282709" y="352758"/>
            <a:ext cx="2695419" cy="2147801"/>
          </a:xfrm>
          <a:prstGeom prst="rect">
            <a:avLst/>
          </a:prstGeom>
        </p:spPr>
      </p:pic>
    </p:spTree>
    <p:extLst>
      <p:ext uri="{BB962C8B-B14F-4D97-AF65-F5344CB8AC3E}">
        <p14:creationId xmlns:p14="http://schemas.microsoft.com/office/powerpoint/2010/main" val="2110038400"/>
      </p:ext>
    </p:extLst>
  </p:cSld>
  <p:clrMapOvr>
    <a:overrideClrMapping bg1="lt1" tx1="dk1" bg2="lt2" tx2="dk2" accent1="accent1" accent2="accent2" accent3="accent3" accent4="accent4" accent5="accent5" accent6="accent6" hlink="hlink" folHlink="folHlink"/>
  </p:clrMapOvr>
</p:sld>
</file>

<file path=ppt/tags/tag1.xml><?xml version="1.0" encoding="utf-8"?>
<p:tagLst xmlns:a="http://schemas.openxmlformats.org/drawingml/2006/main" xmlns:r="http://schemas.openxmlformats.org/officeDocument/2006/relationships" xmlns:p="http://schemas.openxmlformats.org/presentationml/2006/main">
  <p:tag name="PRESGUID" val="765ea18b-28da-400a-aa18-5542d23ce365"/>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6FC11A-8BD5-41A0-B470-289C54D2C7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0f1b42-4d8f-4bdd-b052-f6baf9a135eb"/>
    <ds:schemaRef ds:uri="7967dabc-7d87-4c29-9dd9-2fd12de707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3A689C-4C40-47FE-8862-57033D0427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437</TotalTime>
  <Words>866</Words>
  <Application>Microsoft Office PowerPoint</Application>
  <PresentationFormat>Widescreen</PresentationFormat>
  <Paragraphs>31</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Gill Sans MT</vt:lpstr>
      <vt:lpstr>Parcel</vt:lpstr>
      <vt:lpstr>Green Space A case study Engaging the Early Years in caring for their environment </vt:lpstr>
      <vt:lpstr>All hands on deck!</vt:lpstr>
      <vt:lpstr>Getting the students Involved with the everyday jobs.</vt:lpstr>
      <vt:lpstr>Composting throughout the school</vt:lpstr>
      <vt:lpstr>Understanding the important jobs of insects</vt:lpstr>
      <vt:lpstr>Forest school</vt:lpstr>
      <vt:lpstr>Bringing Nature inside</vt:lpstr>
      <vt:lpstr>Understanding the impact we have and Making recycling a part of our everyday habits</vt:lpstr>
      <vt:lpstr>Hands on Recycling</vt:lpstr>
      <vt:lpstr>Community opportunities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Space A case study Engaging the Early Years in caring for their environment </dc:title>
  <dc:creator>Florent Schmutz</dc:creator>
  <cp:lastModifiedBy>Averna-Joint, Miriam</cp:lastModifiedBy>
  <cp:revision>12</cp:revision>
  <dcterms:created xsi:type="dcterms:W3CDTF">2024-04-16T07:22:39Z</dcterms:created>
  <dcterms:modified xsi:type="dcterms:W3CDTF">2024-04-17T10:07:24Z</dcterms:modified>
</cp:coreProperties>
</file>