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8288000" cy="10287000"/>
  <p:notesSz cx="6858000" cy="9144000"/>
  <p:embeddedFontLst>
    <p:embeddedFont>
      <p:font typeface="Lexend" panose="020B0604020202020204" charset="0"/>
      <p:regular r:id="rId44"/>
      <p:bold r:id="rId45"/>
    </p:embeddedFont>
    <p:embeddedFont>
      <p:font typeface="Lexend Black" panose="020B0604020202020204" charset="0"/>
      <p:bold r:id="rId46"/>
    </p:embeddedFont>
    <p:embeddedFont>
      <p:font typeface="Lexend Light" panose="020B0604020202020204" charset="0"/>
      <p:regular r:id="rId47"/>
      <p:bold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2" roundtripDataSignature="AMtx7mghNOGp3C6H0jwZnXsOvxOBggc8D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7" d="100"/>
          <a:sy n="47" d="100"/>
        </p:scale>
        <p:origin x="500" y="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presProps" Target="presProps.xml"/><Relationship Id="rId58"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52"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5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Hi everyone!</a:t>
            </a:r>
            <a:endParaRPr/>
          </a:p>
          <a:p>
            <a:pPr marL="0" lvl="0" indent="0" algn="l" rtl="0">
              <a:lnSpc>
                <a:spcPct val="100000"/>
              </a:lnSpc>
              <a:spcBef>
                <a:spcPts val="0"/>
              </a:spcBef>
              <a:spcAft>
                <a:spcPts val="0"/>
              </a:spcAft>
              <a:buSzPts val="1400"/>
              <a:buNone/>
            </a:pPr>
            <a:r>
              <a:rPr lang="en-US"/>
              <a:t>I’m Jack - a Project Manager at the environmental education charity Students Organising for Sustainability UK - and I’m excited to be here today to talk to you about Demystifying Climate Education. Over the next hour I want to explore what a quality climate education can/should look like, hopefully demonstrating the holistic nature of climate education and the many opportunities you have to bring climate change into your classroom no matter what subject you teach.</a:t>
            </a:r>
            <a:endParaRPr b="0"/>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d227326866_0_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A5</a:t>
            </a:r>
            <a:r>
              <a:rPr lang="en-US"/>
              <a:t>. The correct answer is that up to (</a:t>
            </a:r>
            <a:r>
              <a:rPr lang="en-US" i="1"/>
              <a:t>click</a:t>
            </a:r>
            <a:r>
              <a:rPr lang="en-US"/>
              <a:t>) 5 billion people are predicted to lack access to sufficient water by 2050. That’s almost half of what the Earth’s population will be in 2050!</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These are just predictions of what </a:t>
            </a:r>
            <a:r>
              <a:rPr lang="en-US" i="1"/>
              <a:t>might</a:t>
            </a:r>
            <a:r>
              <a:rPr lang="en-US"/>
              <a:t> happen if we don’t take action on climate change, but these statistics are avoidable! And that’s why it’s important that young people are learning about climate change and how to take climate action now, so they’re able to make good choices today and to understand how they can make a larger impact when their older either in their personal lives or in their careers.</a:t>
            </a:r>
            <a:endParaRPr/>
          </a:p>
        </p:txBody>
      </p:sp>
      <p:sp>
        <p:nvSpPr>
          <p:cNvPr id="202" name="Google Shape;202;g3d227326866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sz="1200" b="0" i="0" u="none" strike="noStrike">
                <a:solidFill>
                  <a:schemeClr val="dk1"/>
                </a:solidFill>
                <a:latin typeface="Arial"/>
                <a:ea typeface="Arial"/>
                <a:cs typeface="Arial"/>
                <a:sym typeface="Arial"/>
              </a:rPr>
              <a:t>To help explain further why climate education is important, and to introduce you to thinking about how you can talk to young people about climate change, we’re now going to watch this short 3-minute video made by the BBC and Open University.</a:t>
            </a:r>
            <a:br>
              <a:rPr lang="en-US"/>
            </a:br>
            <a:endParaRPr/>
          </a:p>
          <a:p>
            <a:pPr marL="0" lvl="0" indent="0" algn="l" rtl="0">
              <a:lnSpc>
                <a:spcPct val="100000"/>
              </a:lnSpc>
              <a:spcBef>
                <a:spcPts val="0"/>
              </a:spcBef>
              <a:spcAft>
                <a:spcPts val="0"/>
              </a:spcAft>
              <a:buSzPts val="1400"/>
              <a:buNone/>
            </a:pPr>
            <a:endParaRPr/>
          </a:p>
        </p:txBody>
      </p:sp>
      <p:sp>
        <p:nvSpPr>
          <p:cNvPr id="220" name="Google Shape;22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a:solidFill>
                  <a:schemeClr val="dk1"/>
                </a:solidFill>
                <a:latin typeface="Arial"/>
                <a:ea typeface="Arial"/>
                <a:cs typeface="Arial"/>
                <a:sym typeface="Arial"/>
              </a:rPr>
              <a:t>Hopefully you’ve now got a good idea of why you should be bringing climate change into your classroom as a teacher and are starting to think about how you can do that. But before you think too much about this, we want to make sure we have a collective understanding about what climate education actually is.</a:t>
            </a:r>
            <a:endParaRPr sz="1200" b="0" i="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I have a few questions I’d love to hear your thoughts and experiences on:</a:t>
            </a:r>
            <a:endParaRPr/>
          </a:p>
          <a:p>
            <a:pPr marL="0" lvl="0" indent="0" algn="l" rtl="0">
              <a:lnSpc>
                <a:spcPct val="100000"/>
              </a:lnSpc>
              <a:spcBef>
                <a:spcPts val="0"/>
              </a:spcBef>
              <a:spcAft>
                <a:spcPts val="0"/>
              </a:spcAft>
              <a:buSzPts val="1400"/>
              <a:buNone/>
            </a:pPr>
            <a:r>
              <a:rPr lang="en-US" b="1"/>
              <a:t>(1) What did your climate education look like in school? If you didn’t learn about climate change in school, where did you learn about it?</a:t>
            </a:r>
            <a:endParaRPr b="1"/>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(2) What does a quality climate education look like to you? This can be as bluesky / radical as you’d like!</a:t>
            </a:r>
            <a:endParaRPr b="1"/>
          </a:p>
          <a:p>
            <a:pPr marL="0" lvl="0" indent="0" algn="l" rtl="0">
              <a:lnSpc>
                <a:spcPct val="100000"/>
              </a:lnSpc>
              <a:spcBef>
                <a:spcPts val="0"/>
              </a:spcBef>
              <a:spcAft>
                <a:spcPts val="0"/>
              </a:spcAft>
              <a:buSzPts val="1400"/>
              <a:buNone/>
            </a:pPr>
            <a:endParaRPr sz="1200" b="0" i="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None/>
            </a:pPr>
            <a:r>
              <a:rPr lang="en-US"/>
              <a:t>Thanks so much for these answers! Over the next few slides we’ll expand upon some of what you’ve said, and use the experience we have at SOS UK to understand what a quality climate education can/should look like, shaped by the experiences of the young people we work with.</a:t>
            </a:r>
            <a:endParaRPr/>
          </a:p>
          <a:p>
            <a:pPr marL="0" lvl="0" indent="0" algn="l" rtl="0">
              <a:lnSpc>
                <a:spcPct val="100000"/>
              </a:lnSpc>
              <a:spcBef>
                <a:spcPts val="0"/>
              </a:spcBef>
              <a:spcAft>
                <a:spcPts val="0"/>
              </a:spcAft>
              <a:buSzPts val="1400"/>
              <a:buNone/>
            </a:pPr>
            <a:endParaRPr i="1"/>
          </a:p>
        </p:txBody>
      </p:sp>
      <p:sp>
        <p:nvSpPr>
          <p:cNvPr id="229" name="Google Shape;22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So, what does a good quality climate education look like?</a:t>
            </a:r>
            <a:endParaRPr/>
          </a:p>
          <a:p>
            <a:pPr marL="0" lvl="0" indent="0" algn="l" rtl="0">
              <a:lnSpc>
                <a:spcPct val="100000"/>
              </a:lnSpc>
              <a:spcBef>
                <a:spcPts val="0"/>
              </a:spcBef>
              <a:spcAft>
                <a:spcPts val="0"/>
              </a:spcAft>
              <a:buSzPts val="1400"/>
              <a:buNone/>
            </a:pPr>
            <a:endParaRPr sz="1200" b="0" i="0" u="none" strike="noStrike">
              <a:solidFill>
                <a:schemeClr val="dk1"/>
              </a:solidFill>
              <a:latin typeface="Arial"/>
              <a:ea typeface="Arial"/>
              <a:cs typeface="Arial"/>
              <a:sym typeface="Arial"/>
            </a:endParaRPr>
          </a:p>
          <a:p>
            <a:pPr marL="171450" lvl="0" indent="-171450" algn="l" rtl="0">
              <a:lnSpc>
                <a:spcPct val="100000"/>
              </a:lnSpc>
              <a:spcBef>
                <a:spcPts val="0"/>
              </a:spcBef>
              <a:spcAft>
                <a:spcPts val="0"/>
              </a:spcAft>
              <a:buClr>
                <a:schemeClr val="dk1"/>
              </a:buClr>
              <a:buSzPts val="1200"/>
              <a:buFont typeface="Arial"/>
              <a:buChar char="•"/>
            </a:pPr>
            <a:r>
              <a:rPr lang="en-US" sz="1200" b="0" i="0" u="none" strike="noStrike">
                <a:solidFill>
                  <a:schemeClr val="dk1"/>
                </a:solidFill>
                <a:latin typeface="Arial"/>
                <a:ea typeface="Arial"/>
                <a:cs typeface="Arial"/>
                <a:sym typeface="Arial"/>
              </a:rPr>
              <a:t>As you covered already, climate education involves learning about the </a:t>
            </a:r>
            <a:r>
              <a:rPr lang="en-US" sz="1200" b="1" i="0" u="none" strike="noStrike">
                <a:solidFill>
                  <a:schemeClr val="dk1"/>
                </a:solidFill>
                <a:latin typeface="Arial"/>
                <a:ea typeface="Arial"/>
                <a:cs typeface="Arial"/>
                <a:sym typeface="Arial"/>
              </a:rPr>
              <a:t>SCIENCE</a:t>
            </a:r>
            <a:r>
              <a:rPr lang="en-US" sz="1200" b="0" i="0" u="none" strike="noStrike">
                <a:solidFill>
                  <a:schemeClr val="dk1"/>
                </a:solidFill>
                <a:latin typeface="Arial"/>
                <a:ea typeface="Arial"/>
                <a:cs typeface="Arial"/>
                <a:sym typeface="Arial"/>
              </a:rPr>
              <a:t> of climate change and its impacts, but that’s just one part of the whole story!</a:t>
            </a:r>
            <a:br>
              <a:rPr lang="en-US" sz="1200" b="0" i="0" u="none" strike="noStrike">
                <a:solidFill>
                  <a:schemeClr val="dk1"/>
                </a:solidFill>
                <a:latin typeface="Arial"/>
                <a:ea typeface="Arial"/>
                <a:cs typeface="Arial"/>
                <a:sym typeface="Arial"/>
              </a:rPr>
            </a:br>
            <a:endParaRPr/>
          </a:p>
        </p:txBody>
      </p:sp>
      <p:sp>
        <p:nvSpPr>
          <p:cNvPr id="237" name="Google Shape;23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3d227326866_0_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g3d227326866_0_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sz="1200" b="0" i="0" u="none" strike="noStrike">
                <a:solidFill>
                  <a:schemeClr val="dk1"/>
                </a:solidFill>
                <a:latin typeface="Arial"/>
                <a:ea typeface="Arial"/>
                <a:cs typeface="Arial"/>
                <a:sym typeface="Arial"/>
              </a:rPr>
              <a:t>Young people can and should receive a climate education in </a:t>
            </a:r>
            <a:r>
              <a:rPr lang="en-US" sz="1200" b="1" i="0" u="none" strike="noStrike">
                <a:solidFill>
                  <a:schemeClr val="dk1"/>
                </a:solidFill>
                <a:latin typeface="Arial"/>
                <a:ea typeface="Arial"/>
                <a:cs typeface="Arial"/>
                <a:sym typeface="Arial"/>
              </a:rPr>
              <a:t>ARTS &amp; HUMANITIES </a:t>
            </a:r>
            <a:r>
              <a:rPr lang="en-US" sz="1200" b="0" i="0" u="none" strike="noStrike">
                <a:solidFill>
                  <a:schemeClr val="dk1"/>
                </a:solidFill>
                <a:latin typeface="Arial"/>
                <a:ea typeface="Arial"/>
                <a:cs typeface="Arial"/>
                <a:sym typeface="Arial"/>
              </a:rPr>
              <a:t>too! Climate change isn’t only going to impact people interested in science, and it’s going to take more than just scientists to make an impact and tackle climate change. </a:t>
            </a:r>
            <a:br>
              <a:rPr lang="en-US" sz="1200" b="0" i="0" u="none" strike="noStrike">
                <a:solidFill>
                  <a:schemeClr val="dk1"/>
                </a:solidFill>
                <a:latin typeface="Arial"/>
                <a:ea typeface="Arial"/>
                <a:cs typeface="Arial"/>
                <a:sym typeface="Arial"/>
              </a:rPr>
            </a:br>
            <a:br>
              <a:rPr lang="en-US" sz="1200" b="0" i="0" u="none" strike="noStrike">
                <a:solidFill>
                  <a:schemeClr val="dk1"/>
                </a:solidFill>
                <a:latin typeface="Arial"/>
                <a:ea typeface="Arial"/>
                <a:cs typeface="Arial"/>
                <a:sym typeface="Arial"/>
              </a:rPr>
            </a:br>
            <a:r>
              <a:rPr lang="en-US" sz="1200" b="0" i="0" u="none" strike="noStrike">
                <a:solidFill>
                  <a:schemeClr val="dk1"/>
                </a:solidFill>
                <a:latin typeface="Arial"/>
                <a:ea typeface="Arial"/>
                <a:cs typeface="Arial"/>
                <a:sym typeface="Arial"/>
              </a:rPr>
              <a:t>If we think about the </a:t>
            </a:r>
            <a:r>
              <a:rPr lang="en-US"/>
              <a:t>COVID crisis, while it took scientists to create the vaccines, non-STEM jobs were important in tackling the crisis too from securing funding for vaccines, running information campaigns to build public trust in the vaccination schemes, to creating laws and public health guidance to keep people safe. </a:t>
            </a:r>
            <a:br>
              <a:rPr lang="en-US"/>
            </a:br>
            <a:br>
              <a:rPr lang="en-US"/>
            </a:br>
            <a:r>
              <a:rPr lang="en-US"/>
              <a:t>No issue is just a STEM issue, so it’s important that no matter what subject a young person is interested in at school that they can see how that discipline relates to climate change.</a:t>
            </a:r>
            <a:br>
              <a:rPr lang="en-US"/>
            </a:br>
            <a:r>
              <a:rPr lang="en-US" sz="1200" b="0" i="0" u="none" strike="noStrike">
                <a:solidFill>
                  <a:schemeClr val="dk1"/>
                </a:solidFill>
                <a:latin typeface="Arial"/>
                <a:ea typeface="Arial"/>
                <a:cs typeface="Arial"/>
                <a:sym typeface="Arial"/>
              </a:rPr>
              <a:t>It’s important that young people are receiving an integrated climate education across all subjects in school!</a:t>
            </a:r>
            <a:endParaRPr/>
          </a:p>
        </p:txBody>
      </p:sp>
      <p:sp>
        <p:nvSpPr>
          <p:cNvPr id="257" name="Google Shape;257;g3d227326866_0_7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3d227326866_0_1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g3d227326866_0_10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sz="1200" b="0" i="0" u="none" strike="noStrike">
                <a:solidFill>
                  <a:schemeClr val="dk1"/>
                </a:solidFill>
                <a:latin typeface="Arial"/>
                <a:ea typeface="Arial"/>
                <a:cs typeface="Arial"/>
                <a:sym typeface="Arial"/>
              </a:rPr>
              <a:t>A quality climate education not only provides young people with </a:t>
            </a:r>
            <a:r>
              <a:rPr lang="en-US" sz="1200" b="1" i="0" u="none" strike="noStrike">
                <a:solidFill>
                  <a:schemeClr val="dk1"/>
                </a:solidFill>
                <a:latin typeface="Arial"/>
                <a:ea typeface="Arial"/>
                <a:cs typeface="Arial"/>
                <a:sym typeface="Arial"/>
              </a:rPr>
              <a:t>KNOWLEDGE</a:t>
            </a:r>
            <a:r>
              <a:rPr lang="en-US" sz="1200" b="0" i="0" u="none" strike="noStrike">
                <a:solidFill>
                  <a:schemeClr val="dk1"/>
                </a:solidFill>
                <a:latin typeface="Arial"/>
                <a:ea typeface="Arial"/>
                <a:cs typeface="Arial"/>
                <a:sym typeface="Arial"/>
              </a:rPr>
              <a:t>, but also the </a:t>
            </a:r>
            <a:r>
              <a:rPr lang="en-US" sz="1200" b="1" i="0" u="none" strike="noStrike">
                <a:solidFill>
                  <a:schemeClr val="dk1"/>
                </a:solidFill>
                <a:latin typeface="Arial"/>
                <a:ea typeface="Arial"/>
                <a:cs typeface="Arial"/>
                <a:sym typeface="Arial"/>
              </a:rPr>
              <a:t>SKILLS &amp; VALUES</a:t>
            </a:r>
            <a:r>
              <a:rPr lang="en-US" sz="1200" b="0" i="0" u="none" strike="noStrike">
                <a:solidFill>
                  <a:schemeClr val="dk1"/>
                </a:solidFill>
                <a:latin typeface="Arial"/>
                <a:ea typeface="Arial"/>
                <a:cs typeface="Arial"/>
                <a:sym typeface="Arial"/>
              </a:rPr>
              <a:t> needed to apply that knowledge in the real world. </a:t>
            </a:r>
            <a:br>
              <a:rPr lang="en-US" sz="1200" b="0" i="0" u="none" strike="noStrike">
                <a:solidFill>
                  <a:schemeClr val="dk1"/>
                </a:solidFill>
                <a:latin typeface="Arial"/>
                <a:ea typeface="Arial"/>
                <a:cs typeface="Arial"/>
                <a:sym typeface="Arial"/>
              </a:rPr>
            </a:br>
            <a:br>
              <a:rPr lang="en-US" sz="1200" b="0" i="0" u="none" strike="noStrike">
                <a:solidFill>
                  <a:schemeClr val="dk1"/>
                </a:solidFill>
                <a:latin typeface="Arial"/>
                <a:ea typeface="Arial"/>
                <a:cs typeface="Arial"/>
                <a:sym typeface="Arial"/>
              </a:rPr>
            </a:br>
            <a:r>
              <a:rPr lang="en-US" sz="1200" b="0" i="0" u="none" strike="noStrike">
                <a:solidFill>
                  <a:schemeClr val="dk1"/>
                </a:solidFill>
                <a:latin typeface="Arial"/>
                <a:ea typeface="Arial"/>
                <a:cs typeface="Arial"/>
                <a:sym typeface="Arial"/>
              </a:rPr>
              <a:t>Having </a:t>
            </a:r>
            <a:r>
              <a:rPr lang="en-US"/>
              <a:t>knowledge about the issue of climate change or how to take climate action is just one step. Without the skills to apply that knowledge you can’t take action. A quality climate education ensures that young people are aware of the skills they’re gaining - something they often struggle to recognise! - and that they understand how those skills are useful in tackling the issue of climate change.</a:t>
            </a:r>
            <a:br>
              <a:rPr lang="en-US"/>
            </a:br>
            <a:br>
              <a:rPr lang="en-US"/>
            </a:br>
            <a:r>
              <a:rPr lang="en-US" b="1"/>
              <a:t>Does anyone have any examples of skills that are important in tackling climate change?</a:t>
            </a:r>
            <a:br>
              <a:rPr lang="en-US"/>
            </a:br>
            <a:br>
              <a:rPr lang="en-US"/>
            </a:br>
            <a:r>
              <a:rPr lang="en-US"/>
              <a:t>And then it’s important that young people are developing a solid system of values. Again, without values such as empathy or respect, you might not </a:t>
            </a:r>
            <a:r>
              <a:rPr lang="en-US" i="1"/>
              <a:t>want</a:t>
            </a:r>
            <a:r>
              <a:rPr lang="en-US"/>
              <a:t> to take action on a topic like climate change which currently isn’t impacting the average person in the UK too severely. As with skills, young people often struggle to identify the values they hold, and it’s important that as teachers you’re able to help them see what those values are and why they’re important.</a:t>
            </a:r>
            <a:endParaRPr sz="1200" b="0" i="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279" name="Google Shape;279;g3d227326866_0_10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3d227326866_0_1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g3d227326866_0_1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sz="1200" b="0" i="0" u="none" strike="noStrike">
                <a:solidFill>
                  <a:schemeClr val="dk1"/>
                </a:solidFill>
                <a:latin typeface="Arial"/>
                <a:ea typeface="Arial"/>
                <a:cs typeface="Arial"/>
                <a:sym typeface="Arial"/>
              </a:rPr>
              <a:t>Delivering a quality climate education can be achieved through a variety of different </a:t>
            </a:r>
            <a:r>
              <a:rPr lang="en-US" sz="1200" b="1" i="0" u="none" strike="noStrike">
                <a:solidFill>
                  <a:schemeClr val="dk1"/>
                </a:solidFill>
                <a:latin typeface="Arial"/>
                <a:ea typeface="Arial"/>
                <a:cs typeface="Arial"/>
                <a:sym typeface="Arial"/>
              </a:rPr>
              <a:t>METHODS OF TEACHING</a:t>
            </a:r>
            <a:r>
              <a:rPr lang="en-US" sz="1200" b="0" i="0" u="none" strike="noStrike">
                <a:solidFill>
                  <a:schemeClr val="dk1"/>
                </a:solidFill>
                <a:latin typeface="Arial"/>
                <a:ea typeface="Arial"/>
                <a:cs typeface="Arial"/>
                <a:sym typeface="Arial"/>
              </a:rPr>
              <a:t>, it doesn’t just need to be something read about in the classroom. We know that traditional class</a:t>
            </a:r>
            <a:r>
              <a:rPr lang="en-US"/>
              <a:t>room teaching can be a struggle for some students, but learning about climate and nature gives us the chance to be more creative with </a:t>
            </a:r>
            <a:r>
              <a:rPr lang="en-US" i="1"/>
              <a:t>how</a:t>
            </a:r>
            <a:r>
              <a:rPr lang="en-US"/>
              <a:t> we’re teaching. </a:t>
            </a:r>
            <a:br>
              <a:rPr lang="en-US"/>
            </a:br>
            <a:br>
              <a:rPr lang="en-US"/>
            </a:br>
            <a:r>
              <a:rPr lang="en-US" b="1"/>
              <a:t>Does anyone have any ideas of the different methods of teaching that we can use when teaching about climate change?</a:t>
            </a:r>
            <a:br>
              <a:rPr lang="en-US"/>
            </a:br>
            <a:br>
              <a:rPr lang="en-US"/>
            </a:br>
            <a:r>
              <a:rPr lang="en-US"/>
              <a:t>Some examples of the different methods of teaching that can be used when talking about climate change include:</a:t>
            </a:r>
            <a:br>
              <a:rPr lang="en-US"/>
            </a:br>
            <a:br>
              <a:rPr lang="en-US"/>
            </a:br>
            <a:r>
              <a:rPr lang="en-US" b="1"/>
              <a:t>(1) Outdoor learning</a:t>
            </a:r>
            <a:r>
              <a:rPr lang="en-US"/>
              <a:t>: Young people having the opportunity to spend time outside in nature can help build their relationship with the natural world. This is so important in making sure they feel a connection to nature and have a want to protect the environment from climate change. Actions as simple as having a lesson outside, looking for wildlife on the school grounds, or building a bug hotel can have a huge impact for a young person - and often times these opportunities offer them the chance to gain some hands on practical skills too.</a:t>
            </a:r>
            <a:br>
              <a:rPr lang="en-US"/>
            </a:br>
            <a:br>
              <a:rPr lang="en-US"/>
            </a:br>
            <a:r>
              <a:rPr lang="en-US" b="1"/>
              <a:t>(2) Games / roleplaying / storytelling</a:t>
            </a:r>
            <a:r>
              <a:rPr lang="en-US"/>
              <a:t>: Climate change is an unknown, and it can be scary for young people to talk about. However, games/roleplaying/storytelling offer us the chance to talk about something that’s not concrete. Playing games can let young people explore how to approach a topic like climate change. Role playing offers the chance for young people to think creatively, to imagine a different world or new ideas. And storytelling can not only build relationships with nature - e.g. by watching movies like A Bugs Life - but also let us explore the topic of climate change and have a happy ending. It’s important we’re able to offer young people that happy ending so we’re not making them anxious about the future and climate change. This anxiety could lead to climate inaction, so games, roleplaying, and storytelling actually offer a great opportunity for young people which is often overlooked!</a:t>
            </a:r>
            <a:br>
              <a:rPr lang="en-US" sz="1200" b="0" i="0" u="none" strike="noStrike">
                <a:solidFill>
                  <a:schemeClr val="dk1"/>
                </a:solidFill>
                <a:latin typeface="Arial"/>
                <a:ea typeface="Arial"/>
                <a:cs typeface="Arial"/>
                <a:sym typeface="Arial"/>
              </a:rPr>
            </a:br>
            <a:endParaRPr sz="1200" b="0" i="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303" name="Google Shape;303;g3d227326866_0_1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d227326866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8" name="Google Shape;328;g3d227326866_0_1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a:t>I</a:t>
            </a:r>
            <a:r>
              <a:rPr lang="en-US" sz="1200" b="0" i="0" u="none" strike="noStrike">
                <a:solidFill>
                  <a:schemeClr val="dk1"/>
                </a:solidFill>
                <a:latin typeface="Arial"/>
                <a:ea typeface="Arial"/>
                <a:cs typeface="Arial"/>
                <a:sym typeface="Arial"/>
              </a:rPr>
              <a:t>t’s also important for climate education to offer the chance for </a:t>
            </a:r>
            <a:r>
              <a:rPr lang="en-US" sz="1200" b="1" i="0" u="none" strike="noStrike">
                <a:solidFill>
                  <a:schemeClr val="dk1"/>
                </a:solidFill>
                <a:latin typeface="Arial"/>
                <a:ea typeface="Arial"/>
                <a:cs typeface="Arial"/>
                <a:sym typeface="Arial"/>
              </a:rPr>
              <a:t>STUDENT LEADERSHIP</a:t>
            </a:r>
            <a:r>
              <a:rPr lang="en-US" sz="1200" b="0" i="0" u="none" strike="noStrike">
                <a:solidFill>
                  <a:schemeClr val="dk1"/>
                </a:solidFill>
                <a:latin typeface="Arial"/>
                <a:ea typeface="Arial"/>
                <a:cs typeface="Arial"/>
                <a:sym typeface="Arial"/>
              </a:rPr>
              <a:t>. </a:t>
            </a:r>
            <a:br>
              <a:rPr lang="en-US" sz="1200" b="0" i="0" u="none" strike="noStrike">
                <a:solidFill>
                  <a:schemeClr val="dk1"/>
                </a:solidFill>
                <a:latin typeface="Arial"/>
                <a:ea typeface="Arial"/>
                <a:cs typeface="Arial"/>
                <a:sym typeface="Arial"/>
              </a:rPr>
            </a:br>
            <a:br>
              <a:rPr lang="en-US" sz="1200" b="0" i="0" u="none" strike="noStrike">
                <a:solidFill>
                  <a:schemeClr val="dk1"/>
                </a:solidFill>
                <a:latin typeface="Arial"/>
                <a:ea typeface="Arial"/>
                <a:cs typeface="Arial"/>
                <a:sym typeface="Arial"/>
              </a:rPr>
            </a:br>
            <a:r>
              <a:rPr lang="en-US" sz="1200" b="0" i="0" u="none" strike="noStrike">
                <a:solidFill>
                  <a:schemeClr val="dk1"/>
                </a:solidFill>
                <a:latin typeface="Arial"/>
                <a:ea typeface="Arial"/>
                <a:cs typeface="Arial"/>
                <a:sym typeface="Arial"/>
              </a:rPr>
              <a:t>Young peop</a:t>
            </a:r>
            <a:r>
              <a:rPr lang="en-US"/>
              <a:t>le can often feel helpless in the face of big issues like climate change. They can’t vote, they don’t have jobs, they can’t easily make big decisions like what food to buy or whether or not to go on a family holiday that year. It’s important that schools offer young people a chance to be leaders and take action themselves, no matter how small.</a:t>
            </a:r>
            <a:br>
              <a:rPr lang="en-US"/>
            </a:br>
            <a:br>
              <a:rPr lang="en-US"/>
            </a:br>
            <a:r>
              <a:rPr lang="en-US"/>
              <a:t>At SOS UK we’ve worked with schools across the country and in some cases we’ve had push back from teachers telling us they don’t want to organise a litter pick at school because in the grand scheme of things it doesn’t make a difference. Which I can understand - a lot of the responsibility for tackling climate change does land with governments and big businesses. However you can’t say that to a young person who wants to make a difference, we don’t want to make them apathetic or feel it’s hopeless. Taking part in a litter pick, running an assembly, or planting some wildflowers might not feel like much to us as adults, but for a young person that could be the biggest action they could take. It could </a:t>
            </a:r>
            <a:r>
              <a:rPr lang="en-US" i="1"/>
              <a:t>feel</a:t>
            </a:r>
            <a:r>
              <a:rPr lang="en-US"/>
              <a:t> like a lot, and could be the start of their environmental journey (which will end up with them challenging those big businesses!). It’s important to remember that a young person’s world is often a lot smaller than ours, and what may seem like a small action to us is actually a big action to them.</a:t>
            </a:r>
            <a:br>
              <a:rPr lang="en-US"/>
            </a:br>
            <a:br>
              <a:rPr lang="en-US"/>
            </a:br>
            <a:r>
              <a:rPr lang="en-US"/>
              <a:t>We also recently worked with a primary school where the students were saying that climate change is scary, and gave examples of their experiences of climate change such as plants dying in their granddad’s garden because it was a very hot summer, or a beach umbrella flying away in a storm. With these examples a few teachers noted to us afterwards that “this isn’t climate change”, but again - if a young person believes this is a result of climate change, it’s important to meet them where they’re at. If a litter pick at school can help them feel that they’re making a difference to stop those storms happening again, it’s an easy win for us to do.</a:t>
            </a:r>
            <a:br>
              <a:rPr lang="en-US"/>
            </a:br>
            <a:br>
              <a:rPr lang="en-US"/>
            </a:br>
            <a:r>
              <a:rPr lang="en-US"/>
              <a:t>And taking small actions like this can also help reduce feelings of climate anxiety in young people, which is another win!</a:t>
            </a:r>
            <a:endParaRPr/>
          </a:p>
        </p:txBody>
      </p:sp>
      <p:sp>
        <p:nvSpPr>
          <p:cNvPr id="329" name="Google Shape;329;g3d227326866_0_16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3d227326866_0_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6" name="Google Shape;356;g3d227326866_0_1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sz="1200" b="0" i="0" u="none" strike="noStrike">
                <a:solidFill>
                  <a:schemeClr val="dk1"/>
                </a:solidFill>
                <a:latin typeface="Arial"/>
                <a:ea typeface="Arial"/>
                <a:cs typeface="Arial"/>
                <a:sym typeface="Arial"/>
              </a:rPr>
              <a:t>And finally, it’s important that a quality climate education includes engaging in the topic of </a:t>
            </a:r>
            <a:r>
              <a:rPr lang="en-US" sz="1200" b="1" i="0" u="none" strike="noStrike">
                <a:solidFill>
                  <a:schemeClr val="dk1"/>
                </a:solidFill>
                <a:latin typeface="Arial"/>
                <a:ea typeface="Arial"/>
                <a:cs typeface="Arial"/>
                <a:sym typeface="Arial"/>
              </a:rPr>
              <a:t>CLIMATE JUSTICE</a:t>
            </a:r>
            <a:r>
              <a:rPr lang="en-US" sz="1200" b="0" i="0" u="none" strike="noStrike">
                <a:solidFill>
                  <a:schemeClr val="dk1"/>
                </a:solidFill>
                <a:latin typeface="Arial"/>
                <a:ea typeface="Arial"/>
                <a:cs typeface="Arial"/>
                <a:sym typeface="Arial"/>
              </a:rPr>
              <a:t>. Not everyone is equally responsible for climate change and not everyone will be equally impacted</a:t>
            </a:r>
            <a:r>
              <a:rPr lang="en-US"/>
              <a:t> </a:t>
            </a:r>
            <a:r>
              <a:rPr lang="en-US" sz="1200" b="0" i="0" u="none" strike="noStrike">
                <a:solidFill>
                  <a:schemeClr val="dk1"/>
                </a:solidFill>
                <a:latin typeface="Arial"/>
                <a:ea typeface="Arial"/>
                <a:cs typeface="Arial"/>
                <a:sym typeface="Arial"/>
              </a:rPr>
              <a:t>– it’s important we’re thinking about everyone in how we tackle climate change and are working to reduce existing inequalities as we </a:t>
            </a:r>
            <a:r>
              <a:rPr lang="en-US"/>
              <a:t>adapt or rebuild.</a:t>
            </a:r>
            <a:br>
              <a:rPr lang="en-US"/>
            </a:br>
            <a:br>
              <a:rPr lang="en-US"/>
            </a:br>
            <a:r>
              <a:rPr lang="en-US"/>
              <a:t>Climate change is also an intersectional topic. Often it’s people of colour, older people, disabled people, or people from low socioeconomic backgrounds who will be most affected. Your students may be passionate about another important topic - like LGBT rights - and may not want to focus their efforts on tackling climate change. However you can help them see the links between climate change and the issues they’re most passionate about.</a:t>
            </a:r>
            <a:br>
              <a:rPr lang="en-US"/>
            </a:br>
            <a:br>
              <a:rPr lang="en-US"/>
            </a:br>
            <a:r>
              <a:rPr lang="en-US"/>
              <a:t>For example, people of colour in the UK are statistically more likely to live in areas of high air pollution, so tackling air pollution will disproportionately positively impact communities of colour. The increased temperatures brought about because of climate change will likely cause more people to get sick, putting increased pressure on the NHS which many disabled people rely on; so tackling climate change will also positively impact outcomes for disabled people too.</a:t>
            </a:r>
            <a:br>
              <a:rPr lang="en-US"/>
            </a:br>
            <a:br>
              <a:rPr lang="en-US"/>
            </a:br>
            <a:r>
              <a:rPr lang="en-US"/>
              <a:t>It may take a bit of research, but you’ll learn in your school what your students are most passionate about and you can learn how to frame climate change in a way that will make them want to take action (or similarly, if they’re passionate about climate change, how to frame others issues like lgbt or womens rights!).</a:t>
            </a:r>
            <a:endParaRPr/>
          </a:p>
          <a:p>
            <a:pPr marL="0" lvl="0" indent="0" algn="l" rtl="0">
              <a:lnSpc>
                <a:spcPct val="100000"/>
              </a:lnSpc>
              <a:spcBef>
                <a:spcPts val="0"/>
              </a:spcBef>
              <a:spcAft>
                <a:spcPts val="0"/>
              </a:spcAft>
              <a:buSzPts val="1400"/>
              <a:buNone/>
            </a:pPr>
            <a:endParaRPr b="0"/>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sz="1200" b="0" i="0" u="none" strike="noStrike">
                <a:solidFill>
                  <a:schemeClr val="dk1"/>
                </a:solidFill>
                <a:latin typeface="Arial"/>
                <a:ea typeface="Arial"/>
                <a:cs typeface="Arial"/>
                <a:sym typeface="Arial"/>
              </a:rPr>
              <a:t>No matter what subject you teach you can help young people receive a quality climate education!</a:t>
            </a:r>
            <a:endParaRPr/>
          </a:p>
          <a:p>
            <a:pPr marL="0" lvl="0" indent="0" algn="l" rtl="0">
              <a:lnSpc>
                <a:spcPct val="100000"/>
              </a:lnSpc>
              <a:spcBef>
                <a:spcPts val="0"/>
              </a:spcBef>
              <a:spcAft>
                <a:spcPts val="0"/>
              </a:spcAft>
              <a:buSzPts val="1400"/>
              <a:buNone/>
            </a:pPr>
            <a:endParaRPr/>
          </a:p>
        </p:txBody>
      </p:sp>
      <p:sp>
        <p:nvSpPr>
          <p:cNvPr id="357" name="Google Shape;357;g3d227326866_0_18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For our next activity we want you to think about how the education you’re providing to young people can help them tackle climate change in their futures.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We’re going to look at 3 different examples of the impacts of climate change or environmental issues facing us right now and the work that’s happening today to help tackle these issues. After we’ve looked at each issue we’ll give you a few minutes in pairs/groups to discuss:</a:t>
            </a:r>
            <a:endParaRPr/>
          </a:p>
          <a:p>
            <a:pPr marL="171450" lvl="0" indent="-171450" algn="l" rtl="0">
              <a:lnSpc>
                <a:spcPct val="100000"/>
              </a:lnSpc>
              <a:spcBef>
                <a:spcPts val="0"/>
              </a:spcBef>
              <a:spcAft>
                <a:spcPts val="0"/>
              </a:spcAft>
              <a:buClr>
                <a:schemeClr val="dk1"/>
              </a:buClr>
              <a:buSzPts val="1200"/>
              <a:buFont typeface="Arial"/>
              <a:buChar char="•"/>
            </a:pPr>
            <a:r>
              <a:rPr lang="en-US"/>
              <a:t>What jobs are involved in tackling this issue</a:t>
            </a:r>
            <a:endParaRPr/>
          </a:p>
          <a:p>
            <a:pPr marL="171450" lvl="0" indent="-171450" algn="l" rtl="0">
              <a:lnSpc>
                <a:spcPct val="100000"/>
              </a:lnSpc>
              <a:spcBef>
                <a:spcPts val="0"/>
              </a:spcBef>
              <a:spcAft>
                <a:spcPts val="0"/>
              </a:spcAft>
              <a:buClr>
                <a:schemeClr val="dk1"/>
              </a:buClr>
              <a:buSzPts val="1200"/>
              <a:buFont typeface="Arial"/>
              <a:buChar char="•"/>
            </a:pPr>
            <a:r>
              <a:rPr lang="en-US"/>
              <a:t>What knowledge, skills and values are needed to do these jobs</a:t>
            </a:r>
            <a:endParaRPr/>
          </a:p>
        </p:txBody>
      </p:sp>
      <p:sp>
        <p:nvSpPr>
          <p:cNvPr id="387" name="Google Shape;387;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d227326866_0_3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g3d227326866_0_3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Firstly, I just wanted to take a moment to let you know about Students Organising for Sustainability UK - or SOS UK.</a:t>
            </a:r>
            <a:endParaRPr/>
          </a:p>
          <a:p>
            <a:pPr marL="0" lvl="0" indent="0" algn="l" rtl="0">
              <a:lnSpc>
                <a:spcPct val="100000"/>
              </a:lnSpc>
              <a:spcBef>
                <a:spcPts val="0"/>
              </a:spcBef>
              <a:spcAft>
                <a:spcPts val="0"/>
              </a:spcAft>
              <a:buSzPts val="1400"/>
              <a:buNone/>
            </a:pPr>
            <a:r>
              <a:rPr lang="en-US"/>
              <a:t>We’re an environmental education charity that’s been running as an independent charity for around 6 years now, working with young people, schools, colleges, and universities across the UK on a number of different projects relating to climate, nature, and curriculum.</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We have three main aims which I’ll kind of summarise for you:</a:t>
            </a:r>
            <a:endParaRPr/>
          </a:p>
          <a:p>
            <a:pPr marL="457200" lvl="0" indent="-317500" algn="l" rtl="0">
              <a:lnSpc>
                <a:spcPct val="100000"/>
              </a:lnSpc>
              <a:spcBef>
                <a:spcPts val="0"/>
              </a:spcBef>
              <a:spcAft>
                <a:spcPts val="0"/>
              </a:spcAft>
              <a:buSzPts val="1400"/>
              <a:buChar char="●"/>
            </a:pPr>
            <a:r>
              <a:rPr lang="en-US"/>
              <a:t>The first, is making sure that climate and nature is included in the curriculum. Currently climate change is only mandatory in science and geography at GCSE level in England and we want to make sure all learners, even those not interested in science are able to learn about climate change and how they can make a difference. That’s where campaigns like Teach the Future - pictured here - come in, working with young people across the UK to lobby the government for curriculum change.</a:t>
            </a:r>
            <a:br>
              <a:rPr lang="en-US"/>
            </a:br>
            <a:endParaRPr/>
          </a:p>
          <a:p>
            <a:pPr marL="457200" lvl="0" indent="-317500" algn="l" rtl="0">
              <a:lnSpc>
                <a:spcPct val="100000"/>
              </a:lnSpc>
              <a:spcBef>
                <a:spcPts val="0"/>
              </a:spcBef>
              <a:spcAft>
                <a:spcPts val="0"/>
              </a:spcAft>
              <a:buSzPts val="1400"/>
              <a:buChar char="●"/>
            </a:pPr>
            <a:r>
              <a:rPr lang="en-US"/>
              <a:t>Secondly, we want to make sure that outside of the curriculum our places of education are taking climate action themselves, modelling good practice for their learners. If the places we learn prioritise important issues like climate change then their learners will also.</a:t>
            </a:r>
            <a:br>
              <a:rPr lang="en-US"/>
            </a:br>
            <a:endParaRPr/>
          </a:p>
          <a:p>
            <a:pPr marL="457200" lvl="0" indent="-317500" algn="l" rtl="0">
              <a:lnSpc>
                <a:spcPct val="100000"/>
              </a:lnSpc>
              <a:spcBef>
                <a:spcPts val="0"/>
              </a:spcBef>
              <a:spcAft>
                <a:spcPts val="0"/>
              </a:spcAft>
              <a:buSzPts val="1400"/>
              <a:buChar char="●"/>
            </a:pPr>
            <a:r>
              <a:rPr lang="en-US"/>
              <a:t>And thirdly, we want to make sure those from underrepresented backgrounds are getting the opportunity to get involved in climate action. The environment sector is the second least racially diverse sector in the UK and it’s important we’re making sure everyone sees themselves in this space and knows they can make an impact and a difference.</a:t>
            </a:r>
            <a:endParaRPr/>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r>
              <a:rPr lang="en-US"/>
              <a:t>Pictured here is also some of our other work - on the left a primary school student from Bath delivering a workshop alongside his classmates to trainee teachers about why climate education is important and what they want to see from the teachers of tomorrow. And on the right an academic from Glasgow School of Art attending our conference looking at how we can tackle the climate crisis through more creative means and non STEM subjects.</a:t>
            </a:r>
            <a:endParaRPr/>
          </a:p>
        </p:txBody>
      </p:sp>
      <p:sp>
        <p:nvSpPr>
          <p:cNvPr id="95" name="Google Shape;95;g3d227326866_0_3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4" name="Google Shape;39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Our first climate impact is: Insect decline.</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Buglife have been using citizen science to monitor the flying insect population in the UK and between 2021 – 2024 they found a 63% decrease in flying insects reported.</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A decreasing insect population will have big impacts not only on other animals like bats who eat insects, but also on people, as three quarters of the crops grown by humans rely on insects to pollinate them. It’s important that we’re working hard to protect our insect population!</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Work is already happening to tackle this decline by organisations like Devon Wildlife Trust who have been working with farmers to reduce agricultural pollution and to restore and create new wetlands, providing increased habitat for insects to live. And there’s lots more involved in protecting insects than just land management!</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ACTIVITY: Thinking about the topic of insect decline:</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jobs will be needed to help tackle the problem of insect decline?</a:t>
            </a:r>
            <a:br>
              <a:rPr lang="en-US" sz="1200"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jobs that can help tackle insect decline.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jobs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knowledge, skills, and values will be needed to tackle insect decline and be used in these jobs?</a:t>
            </a:r>
            <a:br>
              <a:rPr lang="en-US" sz="1200" b="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what knowledge, skills, and values are needed to do the jobs they’ve just suggested or those listed on the slide.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knowledge, skills, and values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Hopefully you can see that a topic like insect decline – which feels like such a science heavy subject – will need people with skills that can come from all subjects to help tackle it!</a:t>
            </a:r>
            <a:endParaRPr/>
          </a:p>
          <a:p>
            <a:pPr marL="0" lvl="0" indent="0" algn="l" rtl="0">
              <a:lnSpc>
                <a:spcPct val="100000"/>
              </a:lnSpc>
              <a:spcBef>
                <a:spcPts val="0"/>
              </a:spcBef>
              <a:spcAft>
                <a:spcPts val="0"/>
              </a:spcAft>
              <a:buSzPts val="1400"/>
              <a:buNone/>
            </a:pPr>
            <a:endParaRPr/>
          </a:p>
        </p:txBody>
      </p:sp>
      <p:sp>
        <p:nvSpPr>
          <p:cNvPr id="395" name="Google Shape;39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3d227326866_0_2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1" name="Google Shape;411;g3d227326866_0_2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Our first climate impact is: Insect decline.</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Buglife have been using citizen science to monitor the flying insect population in the UK and between 2021 – 2024 they found a 63% decrease in flying insects reported.</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A decreasing insect population will have big impacts not only on other animals like bats who eat insects, but also on people, as three quarters of the crops grown by humans rely on insects to pollinate them. It’s important that we’re working hard to protect our insect population!</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Work is already happening to tackle this decline by organisations like Devon Wildlife Trust who have been working with farmers to reduce agricultural pollution and to restore and create new wetlands, providing increased habitat for insects to live. And there’s lots more involved in protecting insects than just land management!</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ACTIVITY: Thinking about the topic of insect decline:</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jobs will be needed to help tackle the problem of insect decline?</a:t>
            </a:r>
            <a:br>
              <a:rPr lang="en-US" sz="1200"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jobs that can help tackle insect decline.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jobs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knowledge, skills, and values will be needed to tackle insect decline and be used in these jobs?</a:t>
            </a:r>
            <a:br>
              <a:rPr lang="en-US" sz="1200" b="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what knowledge, skills, and values are needed to do the jobs they’ve just suggested or those listed on the slide.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knowledge, skills, and values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Hopefully you can see that a topic like insect decline – which feels like such a science heavy subject – will need people with skills that can come from all subjects to help tackle it!</a:t>
            </a:r>
            <a:endParaRPr/>
          </a:p>
          <a:p>
            <a:pPr marL="0" lvl="0" indent="0" algn="l" rtl="0">
              <a:lnSpc>
                <a:spcPct val="100000"/>
              </a:lnSpc>
              <a:spcBef>
                <a:spcPts val="0"/>
              </a:spcBef>
              <a:spcAft>
                <a:spcPts val="0"/>
              </a:spcAft>
              <a:buSzPts val="1400"/>
              <a:buNone/>
            </a:pPr>
            <a:endParaRPr/>
          </a:p>
        </p:txBody>
      </p:sp>
      <p:sp>
        <p:nvSpPr>
          <p:cNvPr id="412" name="Google Shape;412;g3d227326866_0_2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3d227326866_0_2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9" name="Google Shape;429;g3d227326866_0_2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Our first climate impact is: Insect decline.</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Buglife have been using citizen science to monitor the flying insect population in the UK and between 2021 – 2024 they found a 63% decrease in flying insects reported.</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A decreasing insect population will have big impacts not only on other animals like bats who eat insects, but also on people, as three quarters of the crops grown by humans rely on insects to pollinate them. It’s important that we’re working hard to protect our insect population!</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Work is already happening to tackle this decline by organisations like Devon Wildlife Trust who have been working with farmers to reduce agricultural pollution and to restore and create new wetlands, providing increased habitat for insects to live. And there’s lots more involved in protecting insects than just land management!</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ACTIVITY: Thinking about the topic of insect decline:</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jobs will be needed to help tackle the problem of insect decline?</a:t>
            </a:r>
            <a:br>
              <a:rPr lang="en-US" sz="1200"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jobs that can help tackle insect decline.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jobs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knowledge, skills, and values will be needed to tackle insect decline and be used in these jobs?</a:t>
            </a:r>
            <a:br>
              <a:rPr lang="en-US" sz="1200" b="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what knowledge, skills, and values are needed to do the jobs they’ve just suggested or those listed on the slide.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knowledge, skills, and values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Hopefully you can see that a topic like insect decline – which feels like such a science heavy subject – will need people with skills that can come from all subjects to help tackle it!</a:t>
            </a:r>
            <a:endParaRPr/>
          </a:p>
          <a:p>
            <a:pPr marL="0" lvl="0" indent="0" algn="l" rtl="0">
              <a:lnSpc>
                <a:spcPct val="100000"/>
              </a:lnSpc>
              <a:spcBef>
                <a:spcPts val="0"/>
              </a:spcBef>
              <a:spcAft>
                <a:spcPts val="0"/>
              </a:spcAft>
              <a:buSzPts val="1400"/>
              <a:buNone/>
            </a:pPr>
            <a:endParaRPr/>
          </a:p>
        </p:txBody>
      </p:sp>
      <p:sp>
        <p:nvSpPr>
          <p:cNvPr id="430" name="Google Shape;430;g3d227326866_0_2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3866b6f5bc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8" name="Google Shape;448;g3866b6f5bc8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Thinking about insect decline, we have a short message from students from Welton Primary School we’d like to share with you - talking about the importance of climate storytelling in teaching.</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[play video]</a:t>
            </a:r>
            <a:endParaRPr/>
          </a:p>
        </p:txBody>
      </p:sp>
      <p:sp>
        <p:nvSpPr>
          <p:cNvPr id="449" name="Google Shape;449;g3866b6f5bc8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5" name="Google Shape;45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Our second environmental issue is: Air Pollution.</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In the UK, man-made air pollution is responsible for up to 36,000 deaths every year.</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With climate change we know that we’ll experience hotter summers, and this hot weather can cause air to stagnate over an area, which stops pollution from dispersing. This means it will be more difficult to improve the air quality in areas of poor air pollution as the natural process is slowed down.</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There are lots of activists and campaigners – like Choked Up – who are raising awareness of air pollution through creative campaigning, creating art installations to communicate the issue in an engaging way for the public.</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ACTIVITY: Thinking about the topic of air pollution and the importance of campaigning:</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jobs will be needed to help tackle the problem of air pollution?</a:t>
            </a:r>
            <a:br>
              <a:rPr lang="en-US" sz="1200"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jobs that can help tackle air pollution.</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jobs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knowledge, skills, and values will be needed to tackle air pollution and be used in these jobs?</a:t>
            </a:r>
            <a:br>
              <a:rPr lang="en-US" sz="1200" b="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what knowledge, skills, and values are needed to do the jobs they’ve just suggested or those listed on the slide.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knowledge, skills, and values on the slide and mention any that your teachers didn’t think of.</a:t>
            </a: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endParaRPr/>
          </a:p>
        </p:txBody>
      </p:sp>
      <p:sp>
        <p:nvSpPr>
          <p:cNvPr id="456" name="Google Shape;456;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3d227326866_0_2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2" name="Google Shape;472;g3d227326866_0_2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Our second environmental issue is: Air Pollution.</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In the UK, man-made air pollution is responsible for up to 36,000 deaths every year.</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With climate change we know that we’ll experience hotter summers, and this hot weather can cause air to stagnate over an area, which stops pollution from dispersing. This means it will be more difficult to improve the air quality in areas of poor air pollution as the natural process is slowed down.</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There are lots of activists and campaigners – like Choked Up – who are raising awareness of air pollution through creative campaigning, creating art installations to communicate the issue in an engaging way for the public.</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ACTIVITY: Thinking about the topic of air pollution and the importance of campaigning:</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jobs will be needed to help tackle the problem of air pollution?</a:t>
            </a:r>
            <a:br>
              <a:rPr lang="en-US" sz="1200"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jobs that can help tackle air pollution.</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jobs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knowledge, skills, and values will be needed to tackle air pollution and be used in these jobs?</a:t>
            </a:r>
            <a:br>
              <a:rPr lang="en-US" sz="1200" b="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what knowledge, skills, and values are needed to do the jobs they’ve just suggested or those listed on the slide.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knowledge, skills, and values on the slide and mention any that your teachers didn’t think of.</a:t>
            </a: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endParaRPr/>
          </a:p>
        </p:txBody>
      </p:sp>
      <p:sp>
        <p:nvSpPr>
          <p:cNvPr id="473" name="Google Shape;473;g3d227326866_0_2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3d227326866_0_2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0" name="Google Shape;490;g3d227326866_0_28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Our second environmental issue is: Air Pollution.</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In the UK, man-made air pollution is responsible for up to 36,000 deaths every year.</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With climate change we know that we’ll experience hotter summers, and this hot weather can cause air to stagnate over an area, which stops pollution from dispersing. This means it will be more difficult to improve the air quality in areas of poor air pollution as the natural process is slowed down.</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There are lots of activists and campaigners – like Choked Up – who are raising awareness of air pollution through creative campaigning, creating art installations to communicate the issue in an engaging way for the public.</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ACTIVITY: Thinking about the topic of air pollution and the importance of campaigning:</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jobs will be needed to help tackle the problem of air pollution?</a:t>
            </a:r>
            <a:br>
              <a:rPr lang="en-US" sz="1200"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jobs that can help tackle air pollution.</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jobs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knowledge, skills, and values will be needed to tackle air pollution and be used in these jobs?</a:t>
            </a:r>
            <a:br>
              <a:rPr lang="en-US" sz="1200" b="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what knowledge, skills, and values are needed to do the jobs they’ve just suggested or those listed on the slide.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knowledge, skills, and values on the slide and mention any that your teachers didn’t think of.</a:t>
            </a: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endParaRPr/>
          </a:p>
        </p:txBody>
      </p:sp>
      <p:sp>
        <p:nvSpPr>
          <p:cNvPr id="491" name="Google Shape;491;g3d227326866_0_28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3866b6f5bc8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9" name="Google Shape;509;g3866b6f5bc8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It’s important we’re taking collective action on topics like air pollution. We have a message from students from Calderglen High School to play you now, talking about the Impartiality Guidance for Schools and how you can talk about climate change in schools.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[play video - only for schools in England]</a:t>
            </a:r>
            <a:endParaRPr/>
          </a:p>
        </p:txBody>
      </p:sp>
      <p:sp>
        <p:nvSpPr>
          <p:cNvPr id="510" name="Google Shape;510;g3866b6f5bc8_0_1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6" name="Google Shape;51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Our final climate issue is: Sea level rise.</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Due to ice caps melting it’s predicted that the sea levels will rise by up to 1.1 meters by the year 2100.</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Sea level rise will cause increased flooding and coastal erosion. It’s also predicted that by the year 2100 around 17 – 72 million people will need to migrate from coastal areas as the environment changes and they’re unable to continue living in their homes.</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The organization Shelter Box works to support those people affected by natural disasters by providing them with temporary shelter and essential items, ensuring no one goes unhoused as a result of natural disasters.</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ACTIVITY: Thinking about the topic of sea level rise and the possibility of climate migration:</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jobs will be needed to help tackle the problem of sea level rise?</a:t>
            </a:r>
            <a:br>
              <a:rPr lang="en-US" sz="1200"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jobs that can help tackle sea level rise.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jobs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knowledge, skills, and values will be needed to tackle sea level rise and be used in these jobs?</a:t>
            </a:r>
            <a:br>
              <a:rPr lang="en-US" sz="1200" b="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what knowledge, skills, and values are needed to do the jobs they’ve just suggested or those listed on the slide.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knowledge, skills, and values on the slide and mention any that your teachers didn’t think of.</a:t>
            </a: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517" name="Google Shape;517;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3d227326866_0_3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3" name="Google Shape;533;g3d227326866_0_30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Our final climate issue is: Sea level rise.</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Due to ice caps melting it’s predicted that the sea levels will rise by up to 1.1 meters by the year 2100.</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Sea level rise will cause increased flooding and coastal erosion. It’s also predicted that by the year 2100 around 17 – 72 million people will need to migrate from coastal areas as the environment changes and they’re unable to continue living in their homes.</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The organization Shelter Box works to support those people affected by natural disasters by providing them with temporary shelter and essential items, ensuring no one goes unhoused as a result of natural disasters.</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ACTIVITY: Thinking about the topic of sea level rise and the possibility of climate migration:</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jobs will be needed to help tackle the problem of sea level rise?</a:t>
            </a:r>
            <a:br>
              <a:rPr lang="en-US" sz="1200"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jobs that can help tackle sea level rise.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jobs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knowledge, skills, and values will be needed to tackle sea level rise and be used in these jobs?</a:t>
            </a:r>
            <a:br>
              <a:rPr lang="en-US" sz="1200" b="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what knowledge, skills, and values are needed to do the jobs they’ve just suggested or those listed on the slide.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knowledge, skills, and values on the slide and mention any that your teachers didn’t think of.</a:t>
            </a: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534" name="Google Shape;534;g3d227326866_0_30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Ok, and that brings us onto the main content of today's workshop.</a:t>
            </a:r>
            <a:endParaRPr/>
          </a:p>
          <a:p>
            <a:pPr marL="0" lvl="0" indent="0" algn="l" rtl="0">
              <a:lnSpc>
                <a:spcPct val="100000"/>
              </a:lnSpc>
              <a:spcBef>
                <a:spcPts val="0"/>
              </a:spcBef>
              <a:spcAft>
                <a:spcPts val="0"/>
              </a:spcAft>
              <a:buSzPts val="1400"/>
              <a:buNone/>
            </a:pPr>
            <a:r>
              <a:rPr lang="en-US"/>
              <a:t>And the first question I want to address is why is climate education important.</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Does anyone have any personal reflections on why climate education is important?</a:t>
            </a:r>
            <a:endParaRPr b="1"/>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Great! We also have 4 statistics for you that hopefully also work to demonstrate this point.</a:t>
            </a:r>
            <a:endParaRPr/>
          </a:p>
        </p:txBody>
      </p:sp>
      <p:sp>
        <p:nvSpPr>
          <p:cNvPr id="106" name="Google Shape;10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g3d227326866_0_3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1" name="Google Shape;551;g3d227326866_0_3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Our final climate issue is: Sea level rise.</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Due to ice caps melting it’s predicted that the sea levels will rise by up to 1.1 meters by the year 2100.</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Sea level rise will cause increased flooding and coastal erosion. It’s also predicted that by the year 2100 around 17 – 72 million people will need to migrate from coastal areas as the environment changes and they’re unable to continue living in their homes.</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The organization Shelter Box works to support those people affected by natural disasters by providing them with temporary shelter and essential items, ensuring no one goes unhoused as a result of natural disasters.</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ACTIVITY: Thinking about the topic of sea level rise and the possibility of climate migration:</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jobs will be needed to help tackle the problem of sea level rise?</a:t>
            </a:r>
            <a:br>
              <a:rPr lang="en-US" sz="1200"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jobs that can help tackle sea level rise.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jobs on the slide and mention any that your teachers didn’t think of.</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What knowledge, skills, and values will be needed to tackle sea level rise and be used in these jobs?</a:t>
            </a:r>
            <a:br>
              <a:rPr lang="en-US" sz="1200" b="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Ask teachers to raise their hand to suggest what knowledge, skills, and values are needed to do the jobs they’ve just suggested or those listed on the slide.</a:t>
            </a:r>
            <a:br>
              <a:rPr lang="en-US" sz="1200" i="1" u="none" strike="noStrike">
                <a:solidFill>
                  <a:schemeClr val="dk1"/>
                </a:solidFill>
                <a:latin typeface="Arial"/>
                <a:ea typeface="Arial"/>
                <a:cs typeface="Arial"/>
                <a:sym typeface="Arial"/>
              </a:rPr>
            </a:br>
            <a:br>
              <a:rPr lang="en-US" sz="1200" i="1" u="none" strike="noStrike">
                <a:solidFill>
                  <a:schemeClr val="dk1"/>
                </a:solidFill>
                <a:latin typeface="Arial"/>
                <a:ea typeface="Arial"/>
                <a:cs typeface="Arial"/>
                <a:sym typeface="Arial"/>
              </a:rPr>
            </a:br>
            <a:r>
              <a:rPr lang="en-US" sz="1200" i="1" u="none" strike="noStrike">
                <a:solidFill>
                  <a:schemeClr val="dk1"/>
                </a:solidFill>
                <a:latin typeface="Arial"/>
                <a:ea typeface="Arial"/>
                <a:cs typeface="Arial"/>
                <a:sym typeface="Arial"/>
              </a:rPr>
              <a:t>Once you’ve received a few answers, click to reveal the suggested knowledge, skills, and values on the slide and mention any that your teachers didn’t think of.</a:t>
            </a: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552" name="Google Shape;552;g3d227326866_0_3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3866b6f5bc8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0" name="Google Shape;570;g3866b6f5bc8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And we have one final video to share with you from Calderglen High School students on the topic of climate justice.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[play video]</a:t>
            </a:r>
            <a:endParaRPr/>
          </a:p>
        </p:txBody>
      </p:sp>
      <p:sp>
        <p:nvSpPr>
          <p:cNvPr id="571" name="Google Shape;571;g3866b6f5bc8_0_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7" name="Google Shape;577;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We hope these three examples show that tackling climate change isn’t just a job for scientists – lots of different people will be involved in tackling climate change, and there are lots of transferable skills and values that are useful for taking up these jobs.</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Now we want you to think about how you can bring the knowledge, skills, and values we’ve just spoken about into school. How can you integrate climate into your classroom and take climate action across the school community?</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To help us with this conversation we’re going to structure our thoughts around the 3 curricula.</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Does anyone know what the three curricula are? / Has anyone heard of the three curricula before?</a:t>
            </a:r>
            <a:endParaRPr b="1"/>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578" name="Google Shape;578;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5" name="Google Shape;58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The different ways and places that students learn in school can be broken down into three areas (or curriculas):</a:t>
            </a:r>
            <a:endParaRPr/>
          </a:p>
          <a:p>
            <a:pPr marL="0" lvl="0" indent="0" algn="l" rtl="0">
              <a:lnSpc>
                <a:spcPct val="100000"/>
              </a:lnSpc>
              <a:spcBef>
                <a:spcPts val="0"/>
              </a:spcBef>
              <a:spcAft>
                <a:spcPts val="0"/>
              </a:spcAft>
              <a:buSzPts val="1400"/>
              <a:buNone/>
            </a:pPr>
            <a:r>
              <a:rPr lang="en-US" sz="1200" u="none" strike="noStrike">
                <a:solidFill>
                  <a:schemeClr val="dk1"/>
                </a:solidFill>
                <a:latin typeface="Arial"/>
                <a:ea typeface="Arial"/>
                <a:cs typeface="Arial"/>
                <a:sym typeface="Arial"/>
              </a:rPr>
              <a:t>The formal curriculum</a:t>
            </a:r>
            <a:endParaRPr/>
          </a:p>
          <a:p>
            <a:pPr marL="0" lvl="0" indent="0" algn="l" rtl="0">
              <a:lnSpc>
                <a:spcPct val="100000"/>
              </a:lnSpc>
              <a:spcBef>
                <a:spcPts val="0"/>
              </a:spcBef>
              <a:spcAft>
                <a:spcPts val="0"/>
              </a:spcAft>
              <a:buSzPts val="1400"/>
              <a:buNone/>
            </a:pPr>
            <a:r>
              <a:rPr lang="en-US" sz="1200" u="none" strike="noStrike">
                <a:solidFill>
                  <a:schemeClr val="dk1"/>
                </a:solidFill>
                <a:latin typeface="Arial"/>
                <a:ea typeface="Arial"/>
                <a:cs typeface="Arial"/>
                <a:sym typeface="Arial"/>
              </a:rPr>
              <a:t>The informal curriculum</a:t>
            </a:r>
            <a:endParaRPr/>
          </a:p>
          <a:p>
            <a:pPr marL="0" lvl="0" indent="0" algn="l" rtl="0">
              <a:lnSpc>
                <a:spcPct val="100000"/>
              </a:lnSpc>
              <a:spcBef>
                <a:spcPts val="0"/>
              </a:spcBef>
              <a:spcAft>
                <a:spcPts val="0"/>
              </a:spcAft>
              <a:buSzPts val="1400"/>
              <a:buNone/>
            </a:pPr>
            <a:r>
              <a:rPr lang="en-US" sz="1200" u="none" strike="noStrike">
                <a:solidFill>
                  <a:schemeClr val="dk1"/>
                </a:solidFill>
                <a:latin typeface="Arial"/>
                <a:ea typeface="Arial"/>
                <a:cs typeface="Arial"/>
                <a:sym typeface="Arial"/>
              </a:rPr>
              <a:t>And the hidden curriculum</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Does anyone know, or want to take a guess, at what each of these curriculums refers to?</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Ask your teachers to raise their hand to guess what the formal curriculum means</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The formal curriculum</a:t>
            </a:r>
            <a:r>
              <a:rPr lang="en-US" sz="1200">
                <a:solidFill>
                  <a:schemeClr val="dk1"/>
                </a:solidFill>
                <a:latin typeface="Arial"/>
                <a:ea typeface="Arial"/>
                <a:cs typeface="Arial"/>
                <a:sym typeface="Arial"/>
              </a:rPr>
              <a:t>: Everything that you learn in the classroom, set out by the national curriculum</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Ask your teachers to raise their hand to guess what the informal curriculum means</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The informal curriculum</a:t>
            </a:r>
            <a:r>
              <a:rPr lang="en-US" sz="1200">
                <a:solidFill>
                  <a:schemeClr val="dk1"/>
                </a:solidFill>
                <a:latin typeface="Arial"/>
                <a:ea typeface="Arial"/>
                <a:cs typeface="Arial"/>
                <a:sym typeface="Arial"/>
              </a:rPr>
              <a:t>: Everything that you learn in school, through activities outside of the classroom (e.g. field trips, clubs, assemblies)</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Ask your teachers to raise their hand to guess what the hidden curriculum means</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The hidden curriculum</a:t>
            </a:r>
            <a:r>
              <a:rPr lang="en-US" sz="1200">
                <a:solidFill>
                  <a:schemeClr val="dk1"/>
                </a:solidFill>
                <a:latin typeface="Arial"/>
                <a:ea typeface="Arial"/>
                <a:cs typeface="Arial"/>
                <a:sym typeface="Arial"/>
              </a:rPr>
              <a:t>: Everything you learn in school naturally through the culture and norms of the school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We’ll take a look at some examples of each of these over the next few slides!</a:t>
            </a:r>
            <a:endParaRPr/>
          </a:p>
          <a:p>
            <a:pPr marL="0" lvl="0" indent="0" algn="l" rtl="0">
              <a:lnSpc>
                <a:spcPct val="100000"/>
              </a:lnSpc>
              <a:spcBef>
                <a:spcPts val="0"/>
              </a:spcBef>
              <a:spcAft>
                <a:spcPts val="0"/>
              </a:spcAft>
              <a:buClr>
                <a:schemeClr val="dk1"/>
              </a:buClr>
              <a:buSzPts val="1200"/>
              <a:buFont typeface="Arial"/>
              <a:buNone/>
            </a:pPr>
            <a:endParaRPr/>
          </a:p>
        </p:txBody>
      </p:sp>
      <p:sp>
        <p:nvSpPr>
          <p:cNvPr id="586" name="Google Shape;58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4" name="Google Shape;604;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Examples of linking climate change into the formal curriculum:</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English</a:t>
            </a:r>
            <a:r>
              <a:rPr lang="en-US" sz="1200" u="none" strike="noStrike">
                <a:solidFill>
                  <a:schemeClr val="dk1"/>
                </a:solidFill>
                <a:latin typeface="Arial"/>
                <a:ea typeface="Arial"/>
                <a:cs typeface="Arial"/>
                <a:sym typeface="Arial"/>
              </a:rPr>
              <a:t>: In English lessons we could learn about how to write a letter to our local council or MP, encouraging them to take action on climate change. This is not only a good activity in creative writing, but also helps teach how to make change in your local community!</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Maths</a:t>
            </a:r>
            <a:r>
              <a:rPr lang="en-US" sz="1200" u="none" strike="noStrike">
                <a:solidFill>
                  <a:schemeClr val="dk1"/>
                </a:solidFill>
                <a:latin typeface="Arial"/>
                <a:ea typeface="Arial"/>
                <a:cs typeface="Arial"/>
                <a:sym typeface="Arial"/>
              </a:rPr>
              <a:t>: Climate change is maths! Being able to read graphs and understand data is at the heart of climate science. In maths, replacing data in example questions with heat, rainfall, or other real life data can help students see how what they’re learning applies to real world scenarios.</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Art &amp; Design</a:t>
            </a:r>
            <a:r>
              <a:rPr lang="en-US" sz="1200" u="none" strike="noStrike">
                <a:solidFill>
                  <a:schemeClr val="dk1"/>
                </a:solidFill>
                <a:latin typeface="Arial"/>
                <a:ea typeface="Arial"/>
                <a:cs typeface="Arial"/>
                <a:sym typeface="Arial"/>
              </a:rPr>
              <a:t>: Art is a great communication tool, and you can teach about how to use artwork as a way to get across a message about climate change and taking climate action.</a:t>
            </a:r>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Feel free to edit this slide and change these examples to some of your own or include more than 3!</a:t>
            </a:r>
            <a:endParaRPr/>
          </a:p>
        </p:txBody>
      </p:sp>
      <p:sp>
        <p:nvSpPr>
          <p:cNvPr id="605" name="Google Shape;605;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9" name="Google Shape;61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Examples of linking climate into the informal curricula:</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Green Week</a:t>
            </a:r>
            <a:r>
              <a:rPr lang="en-US" sz="1200" u="none" strike="noStrike">
                <a:solidFill>
                  <a:schemeClr val="dk1"/>
                </a:solidFill>
                <a:latin typeface="Arial"/>
                <a:ea typeface="Arial"/>
                <a:cs typeface="Arial"/>
                <a:sym typeface="Arial"/>
              </a:rPr>
              <a:t>: You could organize a Green Week at your school, giving students the chance to help organize a week of environmental themed activities. This is a great way to get student leadership on climate action! </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Litter Pick</a:t>
            </a:r>
            <a:r>
              <a:rPr lang="en-US" sz="1200" u="none" strike="noStrike">
                <a:solidFill>
                  <a:schemeClr val="dk1"/>
                </a:solidFill>
                <a:latin typeface="Arial"/>
                <a:ea typeface="Arial"/>
                <a:cs typeface="Arial"/>
                <a:sym typeface="Arial"/>
              </a:rPr>
              <a:t>: You could run a litter pick around the school or local area. For many young people, being able to do something like this in their local area can help them feel like they’re making a real difference, which can reduce feelings of climate anxiety.</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Assembly</a:t>
            </a:r>
            <a:r>
              <a:rPr lang="en-US" sz="1200" u="none" strike="noStrike">
                <a:solidFill>
                  <a:schemeClr val="dk1"/>
                </a:solidFill>
                <a:latin typeface="Arial"/>
                <a:ea typeface="Arial"/>
                <a:cs typeface="Arial"/>
                <a:sym typeface="Arial"/>
              </a:rPr>
              <a:t>: You could also organize an assembly on a climate related topic or maybe invite a local charity to talk about the climate action happening in the local area. Assemblies are a great chance to connect with speakers and organisations outside of the school, showing that climate action is happening all over!</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Feel free to edit this slide and change these examples to some of your own or include more than 3!</a:t>
            </a:r>
            <a:endParaRPr/>
          </a:p>
        </p:txBody>
      </p:sp>
      <p:sp>
        <p:nvSpPr>
          <p:cNvPr id="620" name="Google Shape;620;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4" name="Google Shape;63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Examples of linking climate into the hidden curriculum:</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Water fountains</a:t>
            </a:r>
            <a:r>
              <a:rPr lang="en-US" sz="1200" u="none" strike="noStrike">
                <a:solidFill>
                  <a:schemeClr val="dk1"/>
                </a:solidFill>
                <a:latin typeface="Arial"/>
                <a:ea typeface="Arial"/>
                <a:cs typeface="Arial"/>
                <a:sym typeface="Arial"/>
              </a:rPr>
              <a:t>: If your school has water fountains around the school, allowing students to fill up their own bottles, this encourages young people to use reusable bottles and shows that you don’t need to buy plastic water bottles to stay hydrated</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Recycling</a:t>
            </a:r>
            <a:r>
              <a:rPr lang="en-US" sz="1200" u="none" strike="noStrike">
                <a:solidFill>
                  <a:schemeClr val="dk1"/>
                </a:solidFill>
                <a:latin typeface="Arial"/>
                <a:ea typeface="Arial"/>
                <a:cs typeface="Arial"/>
                <a:sym typeface="Arial"/>
              </a:rPr>
              <a:t>: Having clearly labelled recycling bins can help young people to understand what you can and can’t recycle, and having lots of bins around the school encourages students to use them. Picking up this habit at school is also something that students can take home with them, helping to influence their family and friends to recycle correctly too!</a:t>
            </a:r>
            <a:br>
              <a:rPr lang="en-US" sz="1200" u="none" strike="noStrike">
                <a:solidFill>
                  <a:schemeClr val="dk1"/>
                </a:solidFill>
                <a:latin typeface="Arial"/>
                <a:ea typeface="Arial"/>
                <a:cs typeface="Arial"/>
                <a:sym typeface="Arial"/>
              </a:rPr>
            </a:br>
            <a:endParaRPr sz="120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Art supplies</a:t>
            </a:r>
            <a:r>
              <a:rPr lang="en-US" sz="1200" u="none" strike="noStrike">
                <a:solidFill>
                  <a:schemeClr val="dk1"/>
                </a:solidFill>
                <a:latin typeface="Arial"/>
                <a:ea typeface="Arial"/>
                <a:cs typeface="Arial"/>
                <a:sym typeface="Arial"/>
              </a:rPr>
              <a:t>: If you use art supplies from sustainable brands, students will build a relationship with using those brands and will be more likely to choose sustainable art supplies in their personal lives too.</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Feel free to edit this slide and change these examples to some of your own or include more than 3!</a:t>
            </a:r>
            <a:endParaRPr/>
          </a:p>
        </p:txBody>
      </p:sp>
      <p:sp>
        <p:nvSpPr>
          <p:cNvPr id="635" name="Google Shape;635;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9" name="Google Shape;649;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And each of these three curriculums is linked to each other.</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For example:</a:t>
            </a:r>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Informal</a:t>
            </a:r>
            <a:r>
              <a:rPr lang="en-US" sz="1200" u="none" strike="noStrike">
                <a:solidFill>
                  <a:schemeClr val="dk1"/>
                </a:solidFill>
                <a:latin typeface="Arial"/>
                <a:ea typeface="Arial"/>
                <a:cs typeface="Arial"/>
                <a:sym typeface="Arial"/>
              </a:rPr>
              <a:t>: You could run a litter pick around the school. Through this, students might notice a lot of recyclable materials aren’t being recycled, and that rubbish is piling up outside the school gates.</a:t>
            </a:r>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Formal</a:t>
            </a:r>
            <a:r>
              <a:rPr lang="en-US" sz="1200" u="none" strike="noStrike">
                <a:solidFill>
                  <a:schemeClr val="dk1"/>
                </a:solidFill>
                <a:latin typeface="Arial"/>
                <a:ea typeface="Arial"/>
                <a:cs typeface="Arial"/>
                <a:sym typeface="Arial"/>
              </a:rPr>
              <a:t>: To help remove the rubbish from outside the school gates, students could learn how to write a letter to your local council in English or PSHE.</a:t>
            </a:r>
            <a:endParaRPr/>
          </a:p>
          <a:p>
            <a:pPr marL="0" lvl="0" indent="0" algn="l" rtl="0">
              <a:lnSpc>
                <a:spcPct val="100000"/>
              </a:lnSpc>
              <a:spcBef>
                <a:spcPts val="0"/>
              </a:spcBef>
              <a:spcAft>
                <a:spcPts val="0"/>
              </a:spcAft>
              <a:buSzPts val="1400"/>
              <a:buNone/>
            </a:pPr>
            <a:r>
              <a:rPr lang="en-US" sz="1200" b="1" u="none" strike="noStrike">
                <a:solidFill>
                  <a:schemeClr val="dk1"/>
                </a:solidFill>
                <a:latin typeface="Arial"/>
                <a:ea typeface="Arial"/>
                <a:cs typeface="Arial"/>
                <a:sym typeface="Arial"/>
              </a:rPr>
              <a:t>Hidden</a:t>
            </a:r>
            <a:r>
              <a:rPr lang="en-US" sz="1200" u="none" strike="noStrike">
                <a:solidFill>
                  <a:schemeClr val="dk1"/>
                </a:solidFill>
                <a:latin typeface="Arial"/>
                <a:ea typeface="Arial"/>
                <a:cs typeface="Arial"/>
                <a:sym typeface="Arial"/>
              </a:rPr>
              <a:t>: To help address the recyclable materials not being binned correctly you could improve signage around the school of what you can and can’t recycle.</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Thinking about education in terms of these three curriculums can help you integrate climate education across all areas of the school!</a:t>
            </a:r>
            <a:endParaRPr/>
          </a:p>
          <a:p>
            <a:pPr marL="0" lvl="0" indent="0" algn="l" rtl="0">
              <a:lnSpc>
                <a:spcPct val="100000"/>
              </a:lnSpc>
              <a:spcBef>
                <a:spcPts val="0"/>
              </a:spcBef>
              <a:spcAft>
                <a:spcPts val="0"/>
              </a:spcAft>
              <a:buSzPts val="1400"/>
              <a:buNone/>
            </a:pPr>
            <a:endParaRPr/>
          </a:p>
        </p:txBody>
      </p:sp>
      <p:sp>
        <p:nvSpPr>
          <p:cNvPr id="650" name="Google Shape;650;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0" name="Google Shape;670;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How could you integrate climate into each of the three curricula, including the subjects that you teach!</a:t>
            </a: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Give the teachers a few minutes to discuss amongst themselves how they think they could bring climate into each of the three curriculums. For the formal curriculum, ask them how they could bring climate into the subject that they teach.</a:t>
            </a:r>
            <a:endParaRPr/>
          </a:p>
          <a:p>
            <a:pPr marL="0" lvl="0" indent="0" algn="l" rtl="0">
              <a:lnSpc>
                <a:spcPct val="100000"/>
              </a:lnSpc>
              <a:spcBef>
                <a:spcPts val="0"/>
              </a:spcBef>
              <a:spcAft>
                <a:spcPts val="0"/>
              </a:spcAft>
              <a:buSzPts val="1400"/>
              <a:buNone/>
            </a:pP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If the teachers need some support, you might want to assign climate topics to groups of teachers, asking each group how they could link the issue into each of the three curriculums (e.g. plastic pollution, renewable energy, biodiversity loss, ethical consumption).</a:t>
            </a:r>
            <a:endParaRPr/>
          </a:p>
          <a:p>
            <a:pPr marL="0" lvl="0" indent="0" algn="l" rtl="0">
              <a:lnSpc>
                <a:spcPct val="100000"/>
              </a:lnSpc>
              <a:spcBef>
                <a:spcPts val="0"/>
              </a:spcBef>
              <a:spcAft>
                <a:spcPts val="0"/>
              </a:spcAft>
              <a:buSzPts val="1400"/>
              <a:buNone/>
            </a:pP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i="1">
                <a:solidFill>
                  <a:schemeClr val="dk1"/>
                </a:solidFill>
                <a:latin typeface="Arial"/>
                <a:ea typeface="Arial"/>
                <a:cs typeface="Arial"/>
                <a:sym typeface="Arial"/>
              </a:rPr>
              <a:t>After hearing ideas from the teachers, give them your own ideas too so they can learn how you’d like to see climate integrated across your school!</a:t>
            </a:r>
            <a:endParaRPr i="1"/>
          </a:p>
        </p:txBody>
      </p:sp>
      <p:sp>
        <p:nvSpPr>
          <p:cNvPr id="671" name="Google Shape;671;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Google Shape;68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9" name="Google Shape;689;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Thank you for your great suggestions on how to bring climate into the classroom!</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We hope you’ve been able to see how broad climate education can be. It’s a lot more than just learning about climate change in a science classroom – there’s lots of ways you can help prepare students to tackle climate change both now and in their future careers.</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To finish today’s workshop we want to reflect on what you’ve learned today and how you can bring these ideas to reality.</a:t>
            </a:r>
            <a:endParaRPr/>
          </a:p>
          <a:p>
            <a:pPr marL="0" lvl="0" indent="0" algn="l" rtl="0">
              <a:lnSpc>
                <a:spcPct val="100000"/>
              </a:lnSpc>
              <a:spcBef>
                <a:spcPts val="0"/>
              </a:spcBef>
              <a:spcAft>
                <a:spcPts val="0"/>
              </a:spcAft>
              <a:buSzPts val="1400"/>
              <a:buNone/>
            </a:pPr>
            <a:endParaRPr sz="1200" b="0" i="0" u="none" strike="noStrike">
              <a:solidFill>
                <a:schemeClr val="dk1"/>
              </a:solidFill>
              <a:latin typeface="Arial"/>
              <a:ea typeface="Arial"/>
              <a:cs typeface="Arial"/>
              <a:sym typeface="Arial"/>
            </a:endParaRPr>
          </a:p>
        </p:txBody>
      </p:sp>
      <p:sp>
        <p:nvSpPr>
          <p:cNvPr id="690" name="Google Shape;690;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u="none" strike="noStrike">
                <a:solidFill>
                  <a:schemeClr val="dk1"/>
                </a:solidFill>
                <a:latin typeface="Arial"/>
                <a:ea typeface="Arial"/>
                <a:cs typeface="Arial"/>
                <a:sym typeface="Arial"/>
              </a:rPr>
              <a:t>The first fact is that: </a:t>
            </a:r>
            <a:r>
              <a:rPr lang="en-US" sz="1200" b="1" i="0" u="none" strike="noStrike">
                <a:solidFill>
                  <a:schemeClr val="dk1"/>
                </a:solidFill>
                <a:latin typeface="Arial"/>
                <a:ea typeface="Arial"/>
                <a:cs typeface="Arial"/>
                <a:sym typeface="Arial"/>
              </a:rPr>
              <a:t>99% OF SCIENTISTS AGREE THAT CLIMATE CHANGE IS REAL and is being caused or worsened by human action. </a:t>
            </a:r>
            <a:endParaRPr b="0"/>
          </a:p>
          <a:p>
            <a:pPr marL="0" lvl="0" indent="0" algn="l" rtl="0">
              <a:lnSpc>
                <a:spcPct val="100000"/>
              </a:lnSpc>
              <a:spcBef>
                <a:spcPts val="0"/>
              </a:spcBef>
              <a:spcAft>
                <a:spcPts val="0"/>
              </a:spcAft>
              <a:buSzPts val="1400"/>
              <a:buNone/>
            </a:pPr>
            <a:br>
              <a:rPr lang="en-US" b="0"/>
            </a:br>
            <a:r>
              <a:rPr lang="en-US" sz="1200" b="0" i="0" u="none" strike="noStrike">
                <a:solidFill>
                  <a:schemeClr val="dk1"/>
                </a:solidFill>
                <a:latin typeface="Arial"/>
                <a:ea typeface="Arial"/>
                <a:cs typeface="Arial"/>
                <a:sym typeface="Arial"/>
              </a:rPr>
              <a:t>Climate change is a real issue which is going to impact everyone, so it’s important that young people are being prepared for their futures by learning about it and how they can take action.</a:t>
            </a:r>
            <a:endParaRPr b="0"/>
          </a:p>
          <a:p>
            <a:pPr marL="0" lvl="0" indent="0" algn="l" rtl="0">
              <a:lnSpc>
                <a:spcPct val="100000"/>
              </a:lnSpc>
              <a:spcBef>
                <a:spcPts val="0"/>
              </a:spcBef>
              <a:spcAft>
                <a:spcPts val="0"/>
              </a:spcAft>
              <a:buSzPts val="1400"/>
              <a:buNone/>
            </a:pPr>
            <a:br>
              <a:rPr lang="en-US" b="0"/>
            </a:br>
            <a:r>
              <a:rPr lang="en-US" sz="1200" b="0" i="0" u="none" strike="noStrike">
                <a:solidFill>
                  <a:schemeClr val="dk1"/>
                </a:solidFill>
                <a:latin typeface="Arial"/>
                <a:ea typeface="Arial"/>
                <a:cs typeface="Arial"/>
                <a:sym typeface="Arial"/>
              </a:rPr>
              <a:t>The second fact is that: </a:t>
            </a:r>
            <a:r>
              <a:rPr lang="en-US" sz="1200" b="1" i="0" u="none" strike="noStrike">
                <a:solidFill>
                  <a:schemeClr val="dk1"/>
                </a:solidFill>
                <a:latin typeface="Arial"/>
                <a:ea typeface="Arial"/>
                <a:cs typeface="Arial"/>
                <a:sym typeface="Arial"/>
              </a:rPr>
              <a:t>95% OF YOUNG PEOPLE AGED ___ - ___ ARE REPORTED TO FEEL CONCERNED ABOUT CLIMATE CHANGE.</a:t>
            </a:r>
            <a:endParaRPr b="0"/>
          </a:p>
          <a:p>
            <a:pPr marL="0" lvl="0" indent="0" algn="l" rtl="0">
              <a:lnSpc>
                <a:spcPct val="100000"/>
              </a:lnSpc>
              <a:spcBef>
                <a:spcPts val="0"/>
              </a:spcBef>
              <a:spcAft>
                <a:spcPts val="0"/>
              </a:spcAft>
              <a:buSzPts val="1400"/>
              <a:buNone/>
            </a:pPr>
            <a:br>
              <a:rPr lang="en-US" b="0"/>
            </a:br>
            <a:r>
              <a:rPr lang="en-US" sz="1200" b="0" i="0" u="none" strike="noStrike">
                <a:solidFill>
                  <a:schemeClr val="dk1"/>
                </a:solidFill>
                <a:latin typeface="Arial"/>
                <a:ea typeface="Arial"/>
                <a:cs typeface="Arial"/>
                <a:sym typeface="Arial"/>
              </a:rPr>
              <a:t>As young people, the idea of climate change can feel scary, especially with how it’s spoken about in the media. Climate education can show that climate change isn’t an impossible issue to overcome, and this can help reduce feelings of climate anxiety that young people might be experiencing.</a:t>
            </a:r>
            <a:endParaRPr b="0"/>
          </a:p>
          <a:p>
            <a:pPr marL="0" lvl="0" indent="0" algn="l" rtl="0">
              <a:lnSpc>
                <a:spcPct val="100000"/>
              </a:lnSpc>
              <a:spcBef>
                <a:spcPts val="0"/>
              </a:spcBef>
              <a:spcAft>
                <a:spcPts val="0"/>
              </a:spcAft>
              <a:buSzPts val="1400"/>
              <a:buNone/>
            </a:pPr>
            <a:br>
              <a:rPr lang="en-US" b="0"/>
            </a:br>
            <a:r>
              <a:rPr lang="en-US" sz="1200" b="0" i="0" u="none" strike="noStrike">
                <a:solidFill>
                  <a:schemeClr val="dk1"/>
                </a:solidFill>
                <a:latin typeface="Arial"/>
                <a:ea typeface="Arial"/>
                <a:cs typeface="Arial"/>
                <a:sym typeface="Arial"/>
              </a:rPr>
              <a:t>The third fact is that: </a:t>
            </a:r>
            <a:r>
              <a:rPr lang="en-US" sz="1200" b="1" i="0" u="none" strike="noStrike">
                <a:solidFill>
                  <a:schemeClr val="dk1"/>
                </a:solidFill>
                <a:latin typeface="Arial"/>
                <a:ea typeface="Arial"/>
                <a:cs typeface="Arial"/>
                <a:sym typeface="Arial"/>
              </a:rPr>
              <a:t>72% OF YOUNG PEOPLE AGED ___ - ___ ACTIVELY WANT CLIMATE EDUCATION IN THEIR SCHOOL.</a:t>
            </a:r>
            <a:r>
              <a:rPr lang="en-US" sz="1200" b="0" i="0" u="none" strike="noStrike">
                <a:solidFill>
                  <a:schemeClr val="dk1"/>
                </a:solidFill>
                <a:latin typeface="Arial"/>
                <a:ea typeface="Arial"/>
                <a:cs typeface="Arial"/>
                <a:sym typeface="Arial"/>
              </a:rPr>
              <a:t> </a:t>
            </a:r>
            <a:endParaRPr b="0"/>
          </a:p>
          <a:p>
            <a:pPr marL="0" lvl="0" indent="0" algn="l" rtl="0">
              <a:lnSpc>
                <a:spcPct val="100000"/>
              </a:lnSpc>
              <a:spcBef>
                <a:spcPts val="0"/>
              </a:spcBef>
              <a:spcAft>
                <a:spcPts val="0"/>
              </a:spcAft>
              <a:buSzPts val="1400"/>
              <a:buNone/>
            </a:pPr>
            <a:br>
              <a:rPr lang="en-US" b="0"/>
            </a:br>
            <a:r>
              <a:rPr lang="en-US" sz="1200" b="0" i="0" u="none" strike="noStrike">
                <a:solidFill>
                  <a:schemeClr val="dk1"/>
                </a:solidFill>
                <a:latin typeface="Arial"/>
                <a:ea typeface="Arial"/>
                <a:cs typeface="Arial"/>
                <a:sym typeface="Arial"/>
              </a:rPr>
              <a:t>We know there’s a demand for climate education, so as new teachers we want you to feel confident to deliver this.</a:t>
            </a:r>
            <a:endParaRPr b="0"/>
          </a:p>
          <a:p>
            <a:pPr marL="0" lvl="0" indent="0" algn="l" rtl="0">
              <a:lnSpc>
                <a:spcPct val="100000"/>
              </a:lnSpc>
              <a:spcBef>
                <a:spcPts val="0"/>
              </a:spcBef>
              <a:spcAft>
                <a:spcPts val="0"/>
              </a:spcAft>
              <a:buSzPts val="1400"/>
              <a:buNone/>
            </a:pPr>
            <a:br>
              <a:rPr lang="en-US" b="0"/>
            </a:br>
            <a:r>
              <a:rPr lang="en-US" sz="1200" b="0" i="0" u="none" strike="noStrike">
                <a:solidFill>
                  <a:schemeClr val="dk1"/>
                </a:solidFill>
                <a:latin typeface="Arial"/>
                <a:ea typeface="Arial"/>
                <a:cs typeface="Arial"/>
                <a:sym typeface="Arial"/>
              </a:rPr>
              <a:t>And our fourth fact is that: </a:t>
            </a:r>
            <a:r>
              <a:rPr lang="en-US" sz="1200" b="1" i="0" u="none" strike="noStrike">
                <a:solidFill>
                  <a:schemeClr val="dk1"/>
                </a:solidFill>
                <a:latin typeface="Arial"/>
                <a:ea typeface="Arial"/>
                <a:cs typeface="Arial"/>
                <a:sym typeface="Arial"/>
              </a:rPr>
              <a:t>70% OF TEACHERS DON’T FEEL TRAINED TO TEACH ABOUT CLIMATE CHANGE.</a:t>
            </a:r>
            <a:endParaRPr b="0"/>
          </a:p>
          <a:p>
            <a:pPr marL="0" lvl="0" indent="0" algn="l" rtl="0">
              <a:lnSpc>
                <a:spcPct val="100000"/>
              </a:lnSpc>
              <a:spcBef>
                <a:spcPts val="0"/>
              </a:spcBef>
              <a:spcAft>
                <a:spcPts val="0"/>
              </a:spcAft>
              <a:buSzPts val="1400"/>
              <a:buNone/>
            </a:pPr>
            <a:br>
              <a:rPr lang="en-US" b="0"/>
            </a:br>
            <a:r>
              <a:rPr lang="en-US" sz="1200" b="0" i="0" u="none" strike="noStrike">
                <a:solidFill>
                  <a:schemeClr val="dk1"/>
                </a:solidFill>
                <a:latin typeface="Arial"/>
                <a:ea typeface="Arial"/>
                <a:cs typeface="Arial"/>
                <a:sym typeface="Arial"/>
              </a:rPr>
              <a:t>And that’s why we’re here today - to help you see how easy it can be to deliver a quality climate education in your classroom. You don’t need to be an expert to talk about climate change, but it’s important that your students are given the tools they need to take action and understand how they can be an agent of positive change.</a:t>
            </a:r>
            <a:endParaRPr b="0"/>
          </a:p>
          <a:p>
            <a:pPr marL="0" lvl="0" indent="0" algn="l" rtl="0">
              <a:lnSpc>
                <a:spcPct val="100000"/>
              </a:lnSpc>
              <a:spcBef>
                <a:spcPts val="0"/>
              </a:spcBef>
              <a:spcAft>
                <a:spcPts val="0"/>
              </a:spcAft>
              <a:buSzPts val="1400"/>
              <a:buNone/>
            </a:pPr>
            <a:endParaRPr/>
          </a:p>
        </p:txBody>
      </p:sp>
      <p:sp>
        <p:nvSpPr>
          <p:cNvPr id="114" name="Google Shape;11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6" name="Google Shape;696;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Let’s reflect!</a:t>
            </a:r>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What do you think are the barriers to bringing climate change into your classroom? And how could these be overcome?</a:t>
            </a:r>
            <a:br>
              <a:rPr lang="en-US" sz="1200" b="1">
                <a:solidFill>
                  <a:schemeClr val="dk1"/>
                </a:solidFill>
                <a:latin typeface="Arial"/>
                <a:ea typeface="Arial"/>
                <a:cs typeface="Arial"/>
                <a:sym typeface="Arial"/>
              </a:rPr>
            </a:br>
            <a:r>
              <a:rPr lang="en-US" sz="1200" i="1">
                <a:solidFill>
                  <a:schemeClr val="dk1"/>
                </a:solidFill>
                <a:latin typeface="Arial"/>
                <a:ea typeface="Arial"/>
                <a:cs typeface="Arial"/>
                <a:sym typeface="Arial"/>
              </a:rPr>
              <a:t>Ask the teachers to suggest what they think might stop them from bringing climate into their classrooms. This could be issues such as: Not enough time to plan lessons, not sure where to find resources, not feeling confident enough to talk about it, etc.</a:t>
            </a:r>
            <a:endParaRPr/>
          </a:p>
          <a:p>
            <a:pPr marL="0" lvl="0" indent="0" algn="l" rtl="0">
              <a:lnSpc>
                <a:spcPct val="100000"/>
              </a:lnSpc>
              <a:spcBef>
                <a:spcPts val="0"/>
              </a:spcBef>
              <a:spcAft>
                <a:spcPts val="0"/>
              </a:spcAft>
              <a:buSzPts val="1400"/>
              <a:buNone/>
            </a:pP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What opportunities exist to bring climate into your classroom?</a:t>
            </a:r>
            <a:br>
              <a:rPr lang="en-US" sz="1200" b="1">
                <a:solidFill>
                  <a:schemeClr val="dk1"/>
                </a:solidFill>
                <a:latin typeface="Arial"/>
                <a:ea typeface="Arial"/>
                <a:cs typeface="Arial"/>
                <a:sym typeface="Arial"/>
              </a:rPr>
            </a:br>
            <a:r>
              <a:rPr lang="en-US" sz="1200" i="1">
                <a:solidFill>
                  <a:schemeClr val="dk1"/>
                </a:solidFill>
                <a:latin typeface="Arial"/>
                <a:ea typeface="Arial"/>
                <a:cs typeface="Arial"/>
                <a:sym typeface="Arial"/>
              </a:rPr>
              <a:t>Ask the teachers to suggest what opportunities they might have to bring climate into their classrooms. This could include opportunities such as: Running special lessons for Earth day (and other events), relating a lesson to a recent piece of climate news, etc.</a:t>
            </a:r>
            <a:endParaRPr/>
          </a:p>
          <a:p>
            <a:pPr marL="0" lvl="0" indent="0" algn="l" rtl="0">
              <a:lnSpc>
                <a:spcPct val="100000"/>
              </a:lnSpc>
              <a:spcBef>
                <a:spcPts val="0"/>
              </a:spcBef>
              <a:spcAft>
                <a:spcPts val="0"/>
              </a:spcAft>
              <a:buSzPts val="1400"/>
              <a:buNone/>
            </a:pP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1">
                <a:solidFill>
                  <a:schemeClr val="dk1"/>
                </a:solidFill>
                <a:latin typeface="Arial"/>
                <a:ea typeface="Arial"/>
                <a:cs typeface="Arial"/>
                <a:sym typeface="Arial"/>
              </a:rPr>
              <a:t>How can we work collectively, students and teachers, to bring climate into our school? What role can students play in supporting a quality, integrated climate education for all?</a:t>
            </a:r>
            <a:br>
              <a:rPr lang="en-US" sz="1200" b="1">
                <a:solidFill>
                  <a:schemeClr val="dk1"/>
                </a:solidFill>
                <a:latin typeface="Arial"/>
                <a:ea typeface="Arial"/>
                <a:cs typeface="Arial"/>
                <a:sym typeface="Arial"/>
              </a:rPr>
            </a:br>
            <a:r>
              <a:rPr lang="en-US" sz="1200" i="1">
                <a:solidFill>
                  <a:schemeClr val="dk1"/>
                </a:solidFill>
                <a:latin typeface="Arial"/>
                <a:ea typeface="Arial"/>
                <a:cs typeface="Arial"/>
                <a:sym typeface="Arial"/>
              </a:rPr>
              <a:t>Ask the teachers to suggest how they could work collaboratively with students to bring climate education into their school. This might include suggestions such as: running student-led climate assemblies, students designing informative posters, eco committee helping create the school’s climate action plan, etc.</a:t>
            </a:r>
            <a:endParaRPr/>
          </a:p>
        </p:txBody>
      </p:sp>
      <p:sp>
        <p:nvSpPr>
          <p:cNvPr id="697" name="Google Shape;697;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Google Shape;70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6" name="Google Shape;706;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Thank you so much for listening today!</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 </a:t>
            </a:r>
            <a:endParaRPr/>
          </a:p>
          <a:p>
            <a:pPr marL="0" lvl="0" indent="0" algn="l" rtl="0">
              <a:lnSpc>
                <a:spcPct val="100000"/>
              </a:lnSpc>
              <a:spcBef>
                <a:spcPts val="0"/>
              </a:spcBef>
              <a:spcAft>
                <a:spcPts val="0"/>
              </a:spcAft>
              <a:buSzPts val="1400"/>
              <a:buNone/>
            </a:pPr>
            <a:r>
              <a:rPr lang="en-US" sz="1200">
                <a:solidFill>
                  <a:schemeClr val="dk1"/>
                </a:solidFill>
                <a:latin typeface="Arial"/>
                <a:ea typeface="Arial"/>
                <a:cs typeface="Arial"/>
                <a:sym typeface="Arial"/>
              </a:rPr>
              <a:t>We hope you’ve learned a bit about the importance of bringing climate into your lessons no matter what subject you teach, and the simple yet impactful ways you can do this!</a:t>
            </a:r>
            <a:endParaRPr/>
          </a:p>
          <a:p>
            <a:pPr marL="0" lvl="0" indent="0" algn="l" rtl="0">
              <a:lnSpc>
                <a:spcPct val="100000"/>
              </a:lnSpc>
              <a:spcBef>
                <a:spcPts val="0"/>
              </a:spcBef>
              <a:spcAft>
                <a:spcPts val="0"/>
              </a:spcAft>
              <a:buSzPts val="1400"/>
              <a:buNone/>
            </a:pPr>
            <a:endParaRPr/>
          </a:p>
        </p:txBody>
      </p:sp>
      <p:sp>
        <p:nvSpPr>
          <p:cNvPr id="707" name="Google Shape;707;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41</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If we don’t learn about climate change and start taking action then climate change has the potential to have big impacts on the planet.</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Here we have 5 examples of how climate change could impact the planet, if we reach two degrees of global warming (which we’re currently on track to!). We want to see if you can guess what these impacts are.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Q1. How many environmental refugees are there predicted to be by 2050?</a:t>
            </a:r>
            <a:endParaRPr b="1"/>
          </a:p>
          <a:p>
            <a:pPr marL="0" lvl="0" indent="0" algn="l" rtl="0">
              <a:lnSpc>
                <a:spcPct val="100000"/>
              </a:lnSpc>
              <a:spcBef>
                <a:spcPts val="0"/>
              </a:spcBef>
              <a:spcAft>
                <a:spcPts val="0"/>
              </a:spcAft>
              <a:buSzPts val="1400"/>
              <a:buNone/>
            </a:pPr>
            <a:r>
              <a:rPr lang="en-US"/>
              <a:t>An environmental refugee is someone who has to leave their home and move somewhere else due to climate change and natural disasters.</a:t>
            </a:r>
            <a:endParaRPr/>
          </a:p>
          <a:p>
            <a:pPr marL="0" lvl="0" indent="0" algn="l" rtl="0">
              <a:lnSpc>
                <a:spcPct val="100000"/>
              </a:lnSpc>
              <a:spcBef>
                <a:spcPts val="0"/>
              </a:spcBef>
              <a:spcAft>
                <a:spcPts val="0"/>
              </a:spcAft>
              <a:buSzPts val="1400"/>
              <a:buNone/>
            </a:pPr>
            <a:endParaRPr/>
          </a:p>
        </p:txBody>
      </p:sp>
      <p:sp>
        <p:nvSpPr>
          <p:cNvPr id="132" name="Google Shape;13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d227326866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A1</a:t>
            </a:r>
            <a:r>
              <a:rPr lang="en-US"/>
              <a:t>. The correct answer is up to 1.2 billion environmental refugees are predicted by the year 2050. This is a problem for not only the people who have to leave their homes but also the places they move to, as they might not have the infrastructure to support so many people.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Q2. What percent of coral reefs could be lost by the year 2100?</a:t>
            </a:r>
            <a:endParaRPr b="1"/>
          </a:p>
          <a:p>
            <a:pPr marL="0" lvl="0" indent="0" algn="l" rtl="0">
              <a:lnSpc>
                <a:spcPct val="100000"/>
              </a:lnSpc>
              <a:spcBef>
                <a:spcPts val="0"/>
              </a:spcBef>
              <a:spcAft>
                <a:spcPts val="0"/>
              </a:spcAft>
              <a:buSzPts val="1400"/>
              <a:buNone/>
            </a:pPr>
            <a:r>
              <a:rPr lang="en-US"/>
              <a:t>As of 2026, 14% of coral reefs have already been lost due to climate change and ocean acidification.</a:t>
            </a:r>
            <a:endParaRPr/>
          </a:p>
        </p:txBody>
      </p:sp>
      <p:sp>
        <p:nvSpPr>
          <p:cNvPr id="144" name="Google Shape;144;g3d227326866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d227326866_0_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A2</a:t>
            </a:r>
            <a:r>
              <a:rPr lang="en-US"/>
              <a:t>. 99% of coral reefs could be lost by 2100. Around 25% of all sea life relies on coral reefs at some stage in their life cycle, so this could have huge knock on impacts across the food chain.</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Q3. Up to how many meters of sea level rise are predicted to take place by 2100?</a:t>
            </a:r>
            <a:endParaRPr b="1"/>
          </a:p>
          <a:p>
            <a:pPr marL="0" lvl="0" indent="0" algn="l" rtl="0">
              <a:lnSpc>
                <a:spcPct val="100000"/>
              </a:lnSpc>
              <a:spcBef>
                <a:spcPts val="0"/>
              </a:spcBef>
              <a:spcAft>
                <a:spcPts val="0"/>
              </a:spcAft>
              <a:buSzPts val="1400"/>
              <a:buNone/>
            </a:pPr>
            <a:endParaRPr/>
          </a:p>
        </p:txBody>
      </p:sp>
      <p:sp>
        <p:nvSpPr>
          <p:cNvPr id="157" name="Google Shape;157;g3d227326866_0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d227326866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A3</a:t>
            </a:r>
            <a:r>
              <a:rPr lang="en-US"/>
              <a:t>. The correct answer is up to 1.1 meters of sea level rise could happen by 2100. This would have huge impacts for coastal communities, however scientists believe we could reduce sea level rise to only 29cm by 2100!</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Q4. What percentage of the school year are classrooms predicted to overheat as a result of climate change?</a:t>
            </a:r>
            <a:endParaRPr b="1"/>
          </a:p>
          <a:p>
            <a:pPr marL="0" lvl="0" indent="0" algn="l" rtl="0">
              <a:lnSpc>
                <a:spcPct val="100000"/>
              </a:lnSpc>
              <a:spcBef>
                <a:spcPts val="0"/>
              </a:spcBef>
              <a:spcAft>
                <a:spcPts val="0"/>
              </a:spcAft>
              <a:buSzPts val="1400"/>
              <a:buNone/>
            </a:pPr>
            <a:r>
              <a:rPr lang="en-US"/>
              <a:t>Schools already lose an average of 7 days of learning per year due to classroom overheating.</a:t>
            </a:r>
            <a:endParaRPr/>
          </a:p>
          <a:p>
            <a:pPr marL="0" lvl="0" indent="0" algn="l" rtl="0">
              <a:lnSpc>
                <a:spcPct val="100000"/>
              </a:lnSpc>
              <a:spcBef>
                <a:spcPts val="0"/>
              </a:spcBef>
              <a:spcAft>
                <a:spcPts val="0"/>
              </a:spcAft>
              <a:buSzPts val="1400"/>
              <a:buNone/>
            </a:pPr>
            <a:endParaRPr/>
          </a:p>
        </p:txBody>
      </p:sp>
      <p:sp>
        <p:nvSpPr>
          <p:cNvPr id="171" name="Google Shape;171;g3d227326866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d227326866_0_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A4</a:t>
            </a:r>
            <a:r>
              <a:rPr lang="en-US"/>
              <a:t>. School classrooms could overheat for (</a:t>
            </a:r>
            <a:r>
              <a:rPr lang="en-US" i="1"/>
              <a:t>click</a:t>
            </a:r>
            <a:r>
              <a:rPr lang="en-US"/>
              <a:t>) 33% of the year. That’s the equivalent to losing one entire term of learning.</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And finally, </a:t>
            </a:r>
            <a:r>
              <a:rPr lang="en-US" b="1"/>
              <a:t>Q5. Up to how many people are predicted to lack access to sufficient water by 2050?</a:t>
            </a:r>
            <a:endParaRPr b="1"/>
          </a:p>
          <a:p>
            <a:pPr marL="0" lvl="0" indent="0" algn="l" rtl="0">
              <a:lnSpc>
                <a:spcPct val="100000"/>
              </a:lnSpc>
              <a:spcBef>
                <a:spcPts val="0"/>
              </a:spcBef>
              <a:spcAft>
                <a:spcPts val="0"/>
              </a:spcAft>
              <a:buSzPts val="1400"/>
              <a:buNone/>
            </a:pPr>
            <a:r>
              <a:rPr lang="en-US"/>
              <a:t>By ‘access to sufficient water’ we’re referring to having enough clean water to drink, cook, and clean every day without concern.</a:t>
            </a:r>
            <a:endParaRPr/>
          </a:p>
          <a:p>
            <a:pPr marL="0" lvl="0" indent="0" algn="l" rtl="0">
              <a:lnSpc>
                <a:spcPct val="100000"/>
              </a:lnSpc>
              <a:spcBef>
                <a:spcPts val="0"/>
              </a:spcBef>
              <a:spcAft>
                <a:spcPts val="0"/>
              </a:spcAft>
              <a:buSzPts val="1400"/>
              <a:buNone/>
            </a:pPr>
            <a:endParaRPr/>
          </a:p>
        </p:txBody>
      </p:sp>
      <p:sp>
        <p:nvSpPr>
          <p:cNvPr id="186" name="Google Shape;186;g3d227326866_0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2"/>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3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33"/>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3"/>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3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3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3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2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22" name="Google Shape;22;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8" name="Google Shape;28;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2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4" name="Google Shape;34;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2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0" name="Google Shape;40;p27"/>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1" name="Google Shape;41;p2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2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7" name="Google Shape;47;p2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8" name="Google Shape;48;p2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9" name="Google Shape;49;p2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50" name="Google Shape;50;p2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2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2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3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3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3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3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1"/>
          <p:cNvSpPr>
            <a:spLocks noGrp="1"/>
          </p:cNvSpPr>
          <p:nvPr>
            <p:ph type="pic" idx="2"/>
          </p:nvPr>
        </p:nvSpPr>
        <p:spPr>
          <a:xfrm>
            <a:off x="1792288" y="612775"/>
            <a:ext cx="5486400" cy="4114800"/>
          </a:xfrm>
          <a:prstGeom prst="rect">
            <a:avLst/>
          </a:prstGeom>
          <a:noFill/>
          <a:ln>
            <a:noFill/>
          </a:ln>
        </p:spPr>
      </p:sp>
      <p:sp>
        <p:nvSpPr>
          <p:cNvPr id="68" name="Google Shape;68;p3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3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7.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8.jpg"/><Relationship Id="rId4" Type="http://schemas.openxmlformats.org/officeDocument/2006/relationships/hyperlink" Target="http://drive.google.com/file/d/1DbsWs5r7EW43HA_7V26ewmk5QM7khiGo/view"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7.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9.jpg"/><Relationship Id="rId4" Type="http://schemas.openxmlformats.org/officeDocument/2006/relationships/hyperlink" Target="http://drive.google.com/file/d/1-BC7fQSda9KR658kauvd1wGEWCcuMGJn/view"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7.png"/><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17.png"/><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20.jpg"/><Relationship Id="rId4" Type="http://schemas.openxmlformats.org/officeDocument/2006/relationships/hyperlink" Target="http://drive.google.com/file/d/1HUggKnBQpgc-TZQxLsoihQwhe2Ghs0EO/view"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3.png"/></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13.png"/></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3.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23.jp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5A2D4"/>
        </a:solidFill>
        <a:effectLst/>
      </p:bgPr>
    </p:bg>
    <p:spTree>
      <p:nvGrpSpPr>
        <p:cNvPr id="1" name="Shape 88"/>
        <p:cNvGrpSpPr/>
        <p:nvPr/>
      </p:nvGrpSpPr>
      <p:grpSpPr>
        <a:xfrm>
          <a:off x="0" y="0"/>
          <a:ext cx="0" cy="0"/>
          <a:chOff x="0" y="0"/>
          <a:chExt cx="0" cy="0"/>
        </a:xfrm>
      </p:grpSpPr>
      <p:sp>
        <p:nvSpPr>
          <p:cNvPr id="89" name="Google Shape;89;p1"/>
          <p:cNvSpPr/>
          <p:nvPr/>
        </p:nvSpPr>
        <p:spPr>
          <a:xfrm>
            <a:off x="1028700" y="1028700"/>
            <a:ext cx="3638713" cy="191696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0" name="Google Shape;90;p1"/>
          <p:cNvSpPr txBox="1"/>
          <p:nvPr/>
        </p:nvSpPr>
        <p:spPr>
          <a:xfrm>
            <a:off x="1028700" y="3595832"/>
            <a:ext cx="13011900" cy="30936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Clr>
                <a:srgbClr val="000000"/>
              </a:buClr>
              <a:buSzPts val="9348"/>
              <a:buFont typeface="Arial"/>
              <a:buNone/>
            </a:pPr>
            <a:r>
              <a:rPr lang="en-US" sz="9348" b="1">
                <a:latin typeface="Lexend Black"/>
                <a:ea typeface="Lexend Black"/>
                <a:cs typeface="Lexend Black"/>
                <a:sym typeface="Lexend Black"/>
              </a:rPr>
              <a:t>Demystifying Climate Education</a:t>
            </a:r>
            <a:endParaRPr sz="1400" b="0" i="0" u="none" strike="noStrike" cap="none">
              <a:solidFill>
                <a:srgbClr val="000000"/>
              </a:solidFill>
              <a:latin typeface="Arial"/>
              <a:ea typeface="Arial"/>
              <a:cs typeface="Arial"/>
              <a:sym typeface="Arial"/>
            </a:endParaRPr>
          </a:p>
        </p:txBody>
      </p:sp>
      <p:sp>
        <p:nvSpPr>
          <p:cNvPr id="91" name="Google Shape;91;p1"/>
          <p:cNvSpPr txBox="1"/>
          <p:nvPr/>
        </p:nvSpPr>
        <p:spPr>
          <a:xfrm>
            <a:off x="1028700" y="7122657"/>
            <a:ext cx="13011900" cy="1366800"/>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Clr>
                <a:srgbClr val="000000"/>
              </a:buClr>
              <a:buSzPts val="9348"/>
              <a:buFont typeface="Arial"/>
              <a:buNone/>
            </a:pPr>
            <a:r>
              <a:rPr lang="en-US" sz="3700">
                <a:latin typeface="Lexend"/>
                <a:ea typeface="Lexend"/>
                <a:cs typeface="Lexend"/>
                <a:sym typeface="Lexend"/>
              </a:rPr>
              <a:t>Understanding how to bring climate change into your classroom.</a:t>
            </a:r>
            <a:endParaRPr sz="3700" i="0" u="none" strike="noStrike" cap="none">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CC80C"/>
        </a:solidFill>
        <a:effectLst/>
      </p:bgPr>
    </p:bg>
    <p:spTree>
      <p:nvGrpSpPr>
        <p:cNvPr id="1" name="Shape 203"/>
        <p:cNvGrpSpPr/>
        <p:nvPr/>
      </p:nvGrpSpPr>
      <p:grpSpPr>
        <a:xfrm>
          <a:off x="0" y="0"/>
          <a:ext cx="0" cy="0"/>
          <a:chOff x="0" y="0"/>
          <a:chExt cx="0" cy="0"/>
        </a:xfrm>
      </p:grpSpPr>
      <p:sp>
        <p:nvSpPr>
          <p:cNvPr id="204" name="Google Shape;204;g3d227326866_0_61"/>
          <p:cNvSpPr txBox="1"/>
          <p:nvPr/>
        </p:nvSpPr>
        <p:spPr>
          <a:xfrm>
            <a:off x="1028713" y="2324800"/>
            <a:ext cx="16540200" cy="7095900"/>
          </a:xfrm>
          <a:prstGeom prst="rect">
            <a:avLst/>
          </a:prstGeom>
          <a:noFill/>
          <a:ln>
            <a:noFill/>
          </a:ln>
        </p:spPr>
        <p:txBody>
          <a:bodyPr spcFirstLastPara="1" wrap="square" lIns="91425" tIns="45700" rIns="91425" bIns="45700" anchor="t" anchorCtr="0">
            <a:spAutoFit/>
          </a:bodyPr>
          <a:lstStyle/>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environmental refugees predicted by 2050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coral reefs could be lost by 2100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of sea level rise by 2100 due to melting ice caps</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the year school classrooms will overheat</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people predicted to lack sufficient water by 2050</a:t>
            </a:r>
            <a:endParaRPr sz="3500" b="0" i="0" u="none" strike="noStrike" cap="none">
              <a:solidFill>
                <a:schemeClr val="dk1"/>
              </a:solidFill>
              <a:latin typeface="Lexend"/>
              <a:ea typeface="Lexend"/>
              <a:cs typeface="Lexend"/>
              <a:sym typeface="Lexend"/>
            </a:endParaRPr>
          </a:p>
        </p:txBody>
      </p:sp>
      <p:pic>
        <p:nvPicPr>
          <p:cNvPr id="205" name="Google Shape;205;g3d227326866_0_61" descr="A black rectangle with white background&#10;&#10;AI-generated content may be incorrect."/>
          <p:cNvPicPr preferRelativeResize="0"/>
          <p:nvPr/>
        </p:nvPicPr>
        <p:blipFill rotWithShape="1">
          <a:blip r:embed="rId3">
            <a:alphaModFix/>
          </a:blip>
          <a:srcRect/>
          <a:stretch/>
        </p:blipFill>
        <p:spPr>
          <a:xfrm>
            <a:off x="2762907" y="5400800"/>
            <a:ext cx="2468976" cy="923400"/>
          </a:xfrm>
          <a:prstGeom prst="rect">
            <a:avLst/>
          </a:prstGeom>
          <a:noFill/>
          <a:ln>
            <a:noFill/>
          </a:ln>
        </p:spPr>
      </p:pic>
      <p:sp>
        <p:nvSpPr>
          <p:cNvPr id="206" name="Google Shape;206;g3d227326866_0_61"/>
          <p:cNvSpPr txBox="1"/>
          <p:nvPr/>
        </p:nvSpPr>
        <p:spPr>
          <a:xfrm>
            <a:off x="2453522" y="55239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1.1 meters</a:t>
            </a:r>
            <a:endParaRPr sz="2200" b="0" i="0" u="none" strike="noStrike" cap="none">
              <a:solidFill>
                <a:schemeClr val="dk1"/>
              </a:solidFill>
              <a:latin typeface="Lexend"/>
              <a:ea typeface="Lexend"/>
              <a:cs typeface="Lexend"/>
              <a:sym typeface="Lexend"/>
            </a:endParaRPr>
          </a:p>
        </p:txBody>
      </p:sp>
      <p:sp>
        <p:nvSpPr>
          <p:cNvPr id="207" name="Google Shape;207;g3d227326866_0_61"/>
          <p:cNvSpPr txBox="1"/>
          <p:nvPr/>
        </p:nvSpPr>
        <p:spPr>
          <a:xfrm>
            <a:off x="1028700" y="847725"/>
            <a:ext cx="16540200" cy="923400"/>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Climate quiz</a:t>
            </a:r>
            <a:endParaRPr sz="1400" b="0" i="0" u="none" strike="noStrike" cap="none">
              <a:solidFill>
                <a:srgbClr val="000000"/>
              </a:solidFill>
              <a:latin typeface="Arial"/>
              <a:ea typeface="Arial"/>
              <a:cs typeface="Arial"/>
              <a:sym typeface="Arial"/>
            </a:endParaRPr>
          </a:p>
        </p:txBody>
      </p:sp>
      <p:pic>
        <p:nvPicPr>
          <p:cNvPr id="208" name="Google Shape;208;g3d227326866_0_61" descr="A black rectangle with white background&#10;&#10;AI-generated content may be incorrect."/>
          <p:cNvPicPr preferRelativeResize="0"/>
          <p:nvPr/>
        </p:nvPicPr>
        <p:blipFill rotWithShape="1">
          <a:blip r:embed="rId3">
            <a:alphaModFix/>
          </a:blip>
          <a:srcRect/>
          <a:stretch/>
        </p:blipFill>
        <p:spPr>
          <a:xfrm>
            <a:off x="2856218" y="2184000"/>
            <a:ext cx="2280700" cy="923400"/>
          </a:xfrm>
          <a:prstGeom prst="rect">
            <a:avLst/>
          </a:prstGeom>
          <a:noFill/>
          <a:ln>
            <a:noFill/>
          </a:ln>
        </p:spPr>
      </p:pic>
      <p:pic>
        <p:nvPicPr>
          <p:cNvPr id="209" name="Google Shape;209;g3d227326866_0_61" descr="A black rectangle with white background&#10;&#10;AI-generated content may be incorrect."/>
          <p:cNvPicPr preferRelativeResize="0"/>
          <p:nvPr/>
        </p:nvPicPr>
        <p:blipFill rotWithShape="1">
          <a:blip r:embed="rId3">
            <a:alphaModFix/>
          </a:blip>
          <a:srcRect/>
          <a:stretch/>
        </p:blipFill>
        <p:spPr>
          <a:xfrm>
            <a:off x="1647568" y="3792400"/>
            <a:ext cx="2280700" cy="923400"/>
          </a:xfrm>
          <a:prstGeom prst="rect">
            <a:avLst/>
          </a:prstGeom>
          <a:noFill/>
          <a:ln>
            <a:noFill/>
          </a:ln>
        </p:spPr>
      </p:pic>
      <p:pic>
        <p:nvPicPr>
          <p:cNvPr id="210" name="Google Shape;210;g3d227326866_0_61" descr="A black rectangle with white background&#10;&#10;AI-generated content may be incorrect."/>
          <p:cNvPicPr preferRelativeResize="0"/>
          <p:nvPr/>
        </p:nvPicPr>
        <p:blipFill rotWithShape="1">
          <a:blip r:embed="rId3">
            <a:alphaModFix/>
          </a:blip>
          <a:srcRect/>
          <a:stretch/>
        </p:blipFill>
        <p:spPr>
          <a:xfrm>
            <a:off x="1647568" y="7009200"/>
            <a:ext cx="2280700" cy="923400"/>
          </a:xfrm>
          <a:prstGeom prst="rect">
            <a:avLst/>
          </a:prstGeom>
          <a:noFill/>
          <a:ln>
            <a:noFill/>
          </a:ln>
        </p:spPr>
      </p:pic>
      <p:pic>
        <p:nvPicPr>
          <p:cNvPr id="211" name="Google Shape;211;g3d227326866_0_61" descr="A black rectangle with white background&#10;&#10;AI-generated content may be incorrect."/>
          <p:cNvPicPr preferRelativeResize="0"/>
          <p:nvPr/>
        </p:nvPicPr>
        <p:blipFill rotWithShape="1">
          <a:blip r:embed="rId3">
            <a:alphaModFix/>
          </a:blip>
          <a:srcRect/>
          <a:stretch/>
        </p:blipFill>
        <p:spPr>
          <a:xfrm>
            <a:off x="2856218" y="8617600"/>
            <a:ext cx="2280700" cy="923400"/>
          </a:xfrm>
          <a:prstGeom prst="rect">
            <a:avLst/>
          </a:prstGeom>
          <a:noFill/>
          <a:ln>
            <a:noFill/>
          </a:ln>
        </p:spPr>
      </p:pic>
      <p:sp>
        <p:nvSpPr>
          <p:cNvPr id="212" name="Google Shape;212;g3d227326866_0_61"/>
          <p:cNvSpPr txBox="1"/>
          <p:nvPr/>
        </p:nvSpPr>
        <p:spPr>
          <a:xfrm>
            <a:off x="2453522" y="23071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1.2 billion</a:t>
            </a:r>
            <a:endParaRPr sz="2200" b="0" i="0" u="none" strike="noStrike" cap="none">
              <a:solidFill>
                <a:schemeClr val="dk1"/>
              </a:solidFill>
              <a:latin typeface="Lexend"/>
              <a:ea typeface="Lexend"/>
              <a:cs typeface="Lexend"/>
              <a:sym typeface="Lexend"/>
            </a:endParaRPr>
          </a:p>
        </p:txBody>
      </p:sp>
      <p:sp>
        <p:nvSpPr>
          <p:cNvPr id="213" name="Google Shape;213;g3d227326866_0_61"/>
          <p:cNvSpPr txBox="1"/>
          <p:nvPr/>
        </p:nvSpPr>
        <p:spPr>
          <a:xfrm>
            <a:off x="1244872" y="39155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99%</a:t>
            </a:r>
            <a:endParaRPr sz="2200" b="0" i="0" u="none" strike="noStrike" cap="none">
              <a:solidFill>
                <a:schemeClr val="dk1"/>
              </a:solidFill>
              <a:latin typeface="Lexend"/>
              <a:ea typeface="Lexend"/>
              <a:cs typeface="Lexend"/>
              <a:sym typeface="Lexend"/>
            </a:endParaRPr>
          </a:p>
        </p:txBody>
      </p:sp>
      <p:sp>
        <p:nvSpPr>
          <p:cNvPr id="214" name="Google Shape;214;g3d227326866_0_61"/>
          <p:cNvSpPr txBox="1"/>
          <p:nvPr/>
        </p:nvSpPr>
        <p:spPr>
          <a:xfrm>
            <a:off x="1244872" y="7070773"/>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33%</a:t>
            </a:r>
            <a:endParaRPr sz="2200" b="0" i="0" u="none" strike="noStrike" cap="none">
              <a:solidFill>
                <a:schemeClr val="dk1"/>
              </a:solidFill>
              <a:latin typeface="Lexend"/>
              <a:ea typeface="Lexend"/>
              <a:cs typeface="Lexend"/>
              <a:sym typeface="Lexend"/>
            </a:endParaRPr>
          </a:p>
        </p:txBody>
      </p:sp>
      <p:sp>
        <p:nvSpPr>
          <p:cNvPr id="215" name="Google Shape;215;g3d227326866_0_61"/>
          <p:cNvSpPr txBox="1"/>
          <p:nvPr/>
        </p:nvSpPr>
        <p:spPr>
          <a:xfrm>
            <a:off x="2453522" y="87407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5 billion</a:t>
            </a:r>
            <a:endParaRPr sz="2200" b="0" i="0" u="none" strike="noStrike" cap="none">
              <a:solidFill>
                <a:schemeClr val="dk1"/>
              </a:solidFill>
              <a:latin typeface="Lexend"/>
              <a:ea typeface="Lexend"/>
              <a:cs typeface="Lexend"/>
              <a:sym typeface="Lexend"/>
            </a:endParaRPr>
          </a:p>
        </p:txBody>
      </p:sp>
      <p:sp>
        <p:nvSpPr>
          <p:cNvPr id="216" name="Google Shape;216;g3d227326866_0_61"/>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B2024"/>
        </a:solidFill>
        <a:effectLst/>
      </p:bgPr>
    </p:bg>
    <p:spTree>
      <p:nvGrpSpPr>
        <p:cNvPr id="1" name="Shape 221"/>
        <p:cNvGrpSpPr/>
        <p:nvPr/>
      </p:nvGrpSpPr>
      <p:grpSpPr>
        <a:xfrm>
          <a:off x="0" y="0"/>
          <a:ext cx="0" cy="0"/>
          <a:chOff x="0" y="0"/>
          <a:chExt cx="0" cy="0"/>
        </a:xfrm>
      </p:grpSpPr>
      <p:sp>
        <p:nvSpPr>
          <p:cNvPr id="222" name="Google Shape;222;p5"/>
          <p:cNvSpPr txBox="1"/>
          <p:nvPr/>
        </p:nvSpPr>
        <p:spPr>
          <a:xfrm>
            <a:off x="1028700" y="847725"/>
            <a:ext cx="16540236" cy="1404615"/>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How to talk about climate change</a:t>
            </a:r>
            <a:endParaRPr sz="1400" b="0" i="0" u="none" strike="noStrike" cap="none">
              <a:solidFill>
                <a:srgbClr val="000000"/>
              </a:solidFill>
              <a:latin typeface="Arial"/>
              <a:ea typeface="Arial"/>
              <a:cs typeface="Arial"/>
              <a:sym typeface="Arial"/>
            </a:endParaRPr>
          </a:p>
        </p:txBody>
      </p:sp>
      <p:pic>
        <p:nvPicPr>
          <p:cNvPr id="223" name="Google Shape;223;p5" title="How to talk with children about climate change - BBC"/>
          <p:cNvPicPr preferRelativeResize="0"/>
          <p:nvPr/>
        </p:nvPicPr>
        <p:blipFill rotWithShape="1">
          <a:blip r:embed="rId3">
            <a:alphaModFix/>
          </a:blip>
          <a:srcRect/>
          <a:stretch/>
        </p:blipFill>
        <p:spPr>
          <a:xfrm>
            <a:off x="2727414" y="2648638"/>
            <a:ext cx="12833172" cy="7250742"/>
          </a:xfrm>
          <a:prstGeom prst="rect">
            <a:avLst/>
          </a:prstGeom>
          <a:noFill/>
          <a:ln>
            <a:noFill/>
          </a:ln>
        </p:spPr>
      </p:pic>
      <p:pic>
        <p:nvPicPr>
          <p:cNvPr id="224" name="Google Shape;224;p5" descr="A white outline of a speech bubble&#10;&#10;AI-generated content may be incorrect."/>
          <p:cNvPicPr preferRelativeResize="0"/>
          <p:nvPr/>
        </p:nvPicPr>
        <p:blipFill rotWithShape="1">
          <a:blip r:embed="rId4">
            <a:alphaModFix/>
          </a:blip>
          <a:srcRect/>
          <a:stretch/>
        </p:blipFill>
        <p:spPr>
          <a:xfrm flipH="1">
            <a:off x="15192672" y="451425"/>
            <a:ext cx="2679838" cy="2197213"/>
          </a:xfrm>
          <a:prstGeom prst="rect">
            <a:avLst/>
          </a:prstGeom>
          <a:noFill/>
          <a:ln>
            <a:noFill/>
          </a:ln>
        </p:spPr>
      </p:pic>
      <p:sp>
        <p:nvSpPr>
          <p:cNvPr id="225" name="Google Shape;225;p5"/>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3"/>
                                        </p:tgtEl>
                                        <p:attrNameLst>
                                          <p:attrName>style.visibility</p:attrName>
                                        </p:attrNameLst>
                                      </p:cBhvr>
                                      <p:to>
                                        <p:strVal val="visible"/>
                                      </p:to>
                                    </p:set>
                                    <p:animEffect transition="in" filter="fade">
                                      <p:cBhvr>
                                        <p:cTn id="7" dur="1"/>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3B556"/>
        </a:solidFill>
        <a:effectLst/>
      </p:bgPr>
    </p:bg>
    <p:spTree>
      <p:nvGrpSpPr>
        <p:cNvPr id="1" name="Shape 230"/>
        <p:cNvGrpSpPr/>
        <p:nvPr/>
      </p:nvGrpSpPr>
      <p:grpSpPr>
        <a:xfrm>
          <a:off x="0" y="0"/>
          <a:ext cx="0" cy="0"/>
          <a:chOff x="0" y="0"/>
          <a:chExt cx="0" cy="0"/>
        </a:xfrm>
      </p:grpSpPr>
      <p:sp>
        <p:nvSpPr>
          <p:cNvPr id="231" name="Google Shape;231;p6"/>
          <p:cNvSpPr txBox="1"/>
          <p:nvPr/>
        </p:nvSpPr>
        <p:spPr>
          <a:xfrm>
            <a:off x="1593962" y="3641324"/>
            <a:ext cx="15100076" cy="3302699"/>
          </a:xfrm>
          <a:prstGeom prst="rect">
            <a:avLst/>
          </a:prstGeom>
          <a:noFill/>
          <a:ln>
            <a:noFill/>
          </a:ln>
        </p:spPr>
        <p:txBody>
          <a:bodyPr spcFirstLastPara="1" wrap="square" lIns="0" tIns="0" rIns="0" bIns="0" anchor="t" anchorCtr="0">
            <a:spAutoFit/>
          </a:bodyPr>
          <a:lstStyle/>
          <a:p>
            <a:pPr marL="0" marR="0" lvl="0" indent="0" algn="ctr" rtl="0">
              <a:lnSpc>
                <a:spcPct val="140004"/>
              </a:lnSpc>
              <a:spcBef>
                <a:spcPts val="0"/>
              </a:spcBef>
              <a:spcAft>
                <a:spcPts val="0"/>
              </a:spcAft>
              <a:buClr>
                <a:srgbClr val="000000"/>
              </a:buClr>
              <a:buSzPts val="9599"/>
              <a:buFont typeface="Arial"/>
              <a:buNone/>
            </a:pPr>
            <a:r>
              <a:rPr lang="en-US" sz="9599" b="1" i="0" u="none" strike="noStrike" cap="none">
                <a:solidFill>
                  <a:schemeClr val="dk1"/>
                </a:solidFill>
                <a:latin typeface="Lexend"/>
                <a:ea typeface="Lexend"/>
                <a:cs typeface="Lexend"/>
                <a:sym typeface="Lexend"/>
              </a:rPr>
              <a:t> Demystifying climate education</a:t>
            </a:r>
            <a:endParaRPr sz="1400" b="0" i="0" u="none" strike="noStrike" cap="none">
              <a:solidFill>
                <a:srgbClr val="000000"/>
              </a:solidFill>
              <a:latin typeface="Arial"/>
              <a:ea typeface="Arial"/>
              <a:cs typeface="Arial"/>
              <a:sym typeface="Arial"/>
            </a:endParaRPr>
          </a:p>
        </p:txBody>
      </p:sp>
      <p:pic>
        <p:nvPicPr>
          <p:cNvPr id="232" name="Google Shape;232;p6" descr="A black and white image of a white rectangular object&#10;&#10;AI-generated content may be incorrect."/>
          <p:cNvPicPr preferRelativeResize="0"/>
          <p:nvPr/>
        </p:nvPicPr>
        <p:blipFill rotWithShape="1">
          <a:blip r:embed="rId3">
            <a:alphaModFix/>
          </a:blip>
          <a:srcRect/>
          <a:stretch/>
        </p:blipFill>
        <p:spPr>
          <a:xfrm>
            <a:off x="12575775" y="5428580"/>
            <a:ext cx="528665" cy="1443112"/>
          </a:xfrm>
          <a:prstGeom prst="rect">
            <a:avLst/>
          </a:prstGeom>
          <a:noFill/>
          <a:ln>
            <a:noFill/>
          </a:ln>
        </p:spPr>
      </p:pic>
      <p:sp>
        <p:nvSpPr>
          <p:cNvPr id="233" name="Google Shape;233;p6"/>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238"/>
        <p:cNvGrpSpPr/>
        <p:nvPr/>
      </p:nvGrpSpPr>
      <p:grpSpPr>
        <a:xfrm>
          <a:off x="0" y="0"/>
          <a:ext cx="0" cy="0"/>
          <a:chOff x="0" y="0"/>
          <a:chExt cx="0" cy="0"/>
        </a:xfrm>
      </p:grpSpPr>
      <p:sp>
        <p:nvSpPr>
          <p:cNvPr id="239" name="Google Shape;239;p7"/>
          <p:cNvSpPr txBox="1"/>
          <p:nvPr/>
        </p:nvSpPr>
        <p:spPr>
          <a:xfrm>
            <a:off x="1028700" y="847725"/>
            <a:ext cx="16540200" cy="230880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What does good quality climate education look like?</a:t>
            </a:r>
            <a:endParaRPr sz="1400" b="0" i="0" u="none" strike="noStrike" cap="none">
              <a:solidFill>
                <a:srgbClr val="000000"/>
              </a:solidFill>
              <a:latin typeface="Arial"/>
              <a:ea typeface="Arial"/>
              <a:cs typeface="Arial"/>
              <a:sym typeface="Arial"/>
            </a:endParaRPr>
          </a:p>
        </p:txBody>
      </p:sp>
      <p:pic>
        <p:nvPicPr>
          <p:cNvPr id="240" name="Google Shape;240;p7" descr="A white circle with black background&#10;&#10;AI-generated content may be incorrect."/>
          <p:cNvPicPr preferRelativeResize="0"/>
          <p:nvPr/>
        </p:nvPicPr>
        <p:blipFill rotWithShape="1">
          <a:blip r:embed="rId3">
            <a:alphaModFix/>
          </a:blip>
          <a:srcRect/>
          <a:stretch/>
        </p:blipFill>
        <p:spPr>
          <a:xfrm>
            <a:off x="6695728" y="3820124"/>
            <a:ext cx="3221008" cy="2710620"/>
          </a:xfrm>
          <a:prstGeom prst="rect">
            <a:avLst/>
          </a:prstGeom>
          <a:noFill/>
          <a:ln>
            <a:noFill/>
          </a:ln>
        </p:spPr>
      </p:pic>
      <p:pic>
        <p:nvPicPr>
          <p:cNvPr id="241" name="Google Shape;241;p7" descr="A white circle with black background&#10;&#10;AI-generated content may be incorrect."/>
          <p:cNvPicPr preferRelativeResize="0"/>
          <p:nvPr/>
        </p:nvPicPr>
        <p:blipFill rotWithShape="1">
          <a:blip r:embed="rId3">
            <a:alphaModFix/>
          </a:blip>
          <a:srcRect/>
          <a:stretch/>
        </p:blipFill>
        <p:spPr>
          <a:xfrm>
            <a:off x="3868064" y="7010637"/>
            <a:ext cx="3221008" cy="2710620"/>
          </a:xfrm>
          <a:prstGeom prst="rect">
            <a:avLst/>
          </a:prstGeom>
          <a:noFill/>
          <a:ln>
            <a:noFill/>
          </a:ln>
        </p:spPr>
      </p:pic>
      <p:grpSp>
        <p:nvGrpSpPr>
          <p:cNvPr id="242" name="Google Shape;242;p7"/>
          <p:cNvGrpSpPr/>
          <p:nvPr/>
        </p:nvGrpSpPr>
        <p:grpSpPr>
          <a:xfrm>
            <a:off x="647056" y="4272832"/>
            <a:ext cx="3221008" cy="2710620"/>
            <a:chOff x="6105277" y="4900337"/>
            <a:chExt cx="3221008" cy="2710620"/>
          </a:xfrm>
        </p:grpSpPr>
        <p:pic>
          <p:nvPicPr>
            <p:cNvPr id="243" name="Google Shape;243;p7" descr="A white circle with black background&#10;&#10;AI-generated content may be incorrect."/>
            <p:cNvPicPr preferRelativeResize="0"/>
            <p:nvPr/>
          </p:nvPicPr>
          <p:blipFill rotWithShape="1">
            <a:blip r:embed="rId3">
              <a:alphaModFix/>
            </a:blip>
            <a:srcRect/>
            <a:stretch/>
          </p:blipFill>
          <p:spPr>
            <a:xfrm>
              <a:off x="6105277" y="4900337"/>
              <a:ext cx="3221008" cy="2710620"/>
            </a:xfrm>
            <a:prstGeom prst="rect">
              <a:avLst/>
            </a:prstGeom>
            <a:noFill/>
            <a:ln>
              <a:noFill/>
            </a:ln>
          </p:spPr>
        </p:pic>
        <p:sp>
          <p:nvSpPr>
            <p:cNvPr id="244" name="Google Shape;244;p7"/>
            <p:cNvSpPr txBox="1"/>
            <p:nvPr/>
          </p:nvSpPr>
          <p:spPr>
            <a:xfrm>
              <a:off x="6172757" y="5963259"/>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Science</a:t>
              </a:r>
              <a:endParaRPr sz="3200" b="0" i="0" u="none" strike="noStrike" cap="none">
                <a:solidFill>
                  <a:schemeClr val="dk1"/>
                </a:solidFill>
                <a:latin typeface="Lexend"/>
                <a:ea typeface="Lexend"/>
                <a:cs typeface="Lexend"/>
                <a:sym typeface="Lexend"/>
              </a:endParaRPr>
            </a:p>
          </p:txBody>
        </p:sp>
      </p:grpSp>
      <p:pic>
        <p:nvPicPr>
          <p:cNvPr id="245" name="Google Shape;245;p7" descr="A white circle with black background&#10;&#10;AI-generated content may be incorrect."/>
          <p:cNvPicPr preferRelativeResize="0"/>
          <p:nvPr/>
        </p:nvPicPr>
        <p:blipFill rotWithShape="1">
          <a:blip r:embed="rId3">
            <a:alphaModFix/>
          </a:blip>
          <a:srcRect/>
          <a:stretch/>
        </p:blipFill>
        <p:spPr>
          <a:xfrm>
            <a:off x="11683631" y="2502521"/>
            <a:ext cx="3221008" cy="2710620"/>
          </a:xfrm>
          <a:prstGeom prst="rect">
            <a:avLst/>
          </a:prstGeom>
          <a:noFill/>
          <a:ln>
            <a:noFill/>
          </a:ln>
        </p:spPr>
      </p:pic>
      <p:pic>
        <p:nvPicPr>
          <p:cNvPr id="246" name="Google Shape;246;p7" descr="A white circle with black background&#10;&#10;AI-generated content may be incorrect."/>
          <p:cNvPicPr preferRelativeResize="0"/>
          <p:nvPr/>
        </p:nvPicPr>
        <p:blipFill rotWithShape="1">
          <a:blip r:embed="rId3">
            <a:alphaModFix/>
          </a:blip>
          <a:srcRect/>
          <a:stretch/>
        </p:blipFill>
        <p:spPr>
          <a:xfrm>
            <a:off x="9588426" y="7037200"/>
            <a:ext cx="3221008" cy="2710620"/>
          </a:xfrm>
          <a:prstGeom prst="rect">
            <a:avLst/>
          </a:prstGeom>
          <a:noFill/>
          <a:ln>
            <a:noFill/>
          </a:ln>
        </p:spPr>
      </p:pic>
      <p:pic>
        <p:nvPicPr>
          <p:cNvPr id="247" name="Google Shape;247;p7" descr="A white circle with black background&#10;&#10;AI-generated content may be incorrect."/>
          <p:cNvPicPr preferRelativeResize="0"/>
          <p:nvPr/>
        </p:nvPicPr>
        <p:blipFill rotWithShape="1">
          <a:blip r:embed="rId3">
            <a:alphaModFix/>
          </a:blip>
          <a:srcRect/>
          <a:stretch/>
        </p:blipFill>
        <p:spPr>
          <a:xfrm>
            <a:off x="14419936" y="6247822"/>
            <a:ext cx="3221008" cy="2710620"/>
          </a:xfrm>
          <a:prstGeom prst="rect">
            <a:avLst/>
          </a:prstGeom>
          <a:noFill/>
          <a:ln>
            <a:noFill/>
          </a:ln>
        </p:spPr>
      </p:pic>
      <p:pic>
        <p:nvPicPr>
          <p:cNvPr id="248" name="Google Shape;248;p7" descr="A red ribbon with a black background&#10;&#10;AI-generated content may be incorrect."/>
          <p:cNvPicPr preferRelativeResize="0"/>
          <p:nvPr/>
        </p:nvPicPr>
        <p:blipFill rotWithShape="1">
          <a:blip r:embed="rId4">
            <a:alphaModFix/>
          </a:blip>
          <a:srcRect/>
          <a:stretch/>
        </p:blipFill>
        <p:spPr>
          <a:xfrm rot="8466924">
            <a:off x="4556735" y="5077105"/>
            <a:ext cx="1843159" cy="1247764"/>
          </a:xfrm>
          <a:prstGeom prst="rect">
            <a:avLst/>
          </a:prstGeom>
          <a:noFill/>
          <a:ln>
            <a:noFill/>
          </a:ln>
        </p:spPr>
      </p:pic>
      <p:pic>
        <p:nvPicPr>
          <p:cNvPr id="249" name="Google Shape;249;p7" descr="A red letter on a black background&#10;&#10;AI-generated content may be incorrect."/>
          <p:cNvPicPr preferRelativeResize="0"/>
          <p:nvPr/>
        </p:nvPicPr>
        <p:blipFill rotWithShape="1">
          <a:blip r:embed="rId5">
            <a:alphaModFix/>
          </a:blip>
          <a:srcRect/>
          <a:stretch/>
        </p:blipFill>
        <p:spPr>
          <a:xfrm rot="-8936246" flipH="1">
            <a:off x="1135732" y="7426048"/>
            <a:ext cx="2595223" cy="1431386"/>
          </a:xfrm>
          <a:prstGeom prst="rect">
            <a:avLst/>
          </a:prstGeom>
          <a:noFill/>
          <a:ln>
            <a:noFill/>
          </a:ln>
        </p:spPr>
      </p:pic>
      <p:pic>
        <p:nvPicPr>
          <p:cNvPr id="250" name="Google Shape;250;p7" descr="A red arrow pointing to the left&#10;&#10;AI-generated content may be incorrect."/>
          <p:cNvPicPr preferRelativeResize="0"/>
          <p:nvPr/>
        </p:nvPicPr>
        <p:blipFill rotWithShape="1">
          <a:blip r:embed="rId6">
            <a:alphaModFix/>
          </a:blip>
          <a:srcRect/>
          <a:stretch/>
        </p:blipFill>
        <p:spPr>
          <a:xfrm rot="3137667">
            <a:off x="9833652" y="5787042"/>
            <a:ext cx="1757181" cy="652604"/>
          </a:xfrm>
          <a:prstGeom prst="rect">
            <a:avLst/>
          </a:prstGeom>
          <a:noFill/>
          <a:ln>
            <a:noFill/>
          </a:ln>
        </p:spPr>
      </p:pic>
      <p:pic>
        <p:nvPicPr>
          <p:cNvPr id="251" name="Google Shape;251;p7" descr="A red letter on a black background&#10;&#10;AI-generated content may be incorrect."/>
          <p:cNvPicPr preferRelativeResize="0"/>
          <p:nvPr/>
        </p:nvPicPr>
        <p:blipFill rotWithShape="1">
          <a:blip r:embed="rId5">
            <a:alphaModFix/>
          </a:blip>
          <a:srcRect/>
          <a:stretch/>
        </p:blipFill>
        <p:spPr>
          <a:xfrm rot="4135952">
            <a:off x="14849335" y="4031549"/>
            <a:ext cx="2595223" cy="1431386"/>
          </a:xfrm>
          <a:prstGeom prst="rect">
            <a:avLst/>
          </a:prstGeom>
          <a:noFill/>
          <a:ln>
            <a:noFill/>
          </a:ln>
        </p:spPr>
      </p:pic>
      <p:pic>
        <p:nvPicPr>
          <p:cNvPr id="252" name="Google Shape;252;p7" descr="A red ribbon with a black background&#10;&#10;AI-generated content may be incorrect."/>
          <p:cNvPicPr preferRelativeResize="0"/>
          <p:nvPr/>
        </p:nvPicPr>
        <p:blipFill rotWithShape="1">
          <a:blip r:embed="rId4">
            <a:alphaModFix/>
          </a:blip>
          <a:srcRect/>
          <a:stretch/>
        </p:blipFill>
        <p:spPr>
          <a:xfrm rot="-4258356" flipH="1">
            <a:off x="12583870" y="5786497"/>
            <a:ext cx="1843159" cy="1247764"/>
          </a:xfrm>
          <a:prstGeom prst="rect">
            <a:avLst/>
          </a:prstGeom>
          <a:noFill/>
          <a:ln>
            <a:noFill/>
          </a:ln>
        </p:spPr>
      </p:pic>
      <p:sp>
        <p:nvSpPr>
          <p:cNvPr id="253" name="Google Shape;253;p7"/>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258"/>
        <p:cNvGrpSpPr/>
        <p:nvPr/>
      </p:nvGrpSpPr>
      <p:grpSpPr>
        <a:xfrm>
          <a:off x="0" y="0"/>
          <a:ext cx="0" cy="0"/>
          <a:chOff x="0" y="0"/>
          <a:chExt cx="0" cy="0"/>
        </a:xfrm>
      </p:grpSpPr>
      <p:sp>
        <p:nvSpPr>
          <p:cNvPr id="259" name="Google Shape;259;g3d227326866_0_76"/>
          <p:cNvSpPr txBox="1"/>
          <p:nvPr/>
        </p:nvSpPr>
        <p:spPr>
          <a:xfrm>
            <a:off x="1028700" y="847725"/>
            <a:ext cx="16540200" cy="230880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What does good quality climate education look like?</a:t>
            </a:r>
            <a:endParaRPr sz="1400" b="0" i="0" u="none" strike="noStrike" cap="none">
              <a:solidFill>
                <a:srgbClr val="000000"/>
              </a:solidFill>
              <a:latin typeface="Arial"/>
              <a:ea typeface="Arial"/>
              <a:cs typeface="Arial"/>
              <a:sym typeface="Arial"/>
            </a:endParaRPr>
          </a:p>
        </p:txBody>
      </p:sp>
      <p:pic>
        <p:nvPicPr>
          <p:cNvPr id="260" name="Google Shape;260;g3d227326866_0_76" descr="A white circle with black background&#10;&#10;AI-generated content may be incorrect."/>
          <p:cNvPicPr preferRelativeResize="0"/>
          <p:nvPr/>
        </p:nvPicPr>
        <p:blipFill rotWithShape="1">
          <a:blip r:embed="rId3">
            <a:alphaModFix/>
          </a:blip>
          <a:srcRect/>
          <a:stretch/>
        </p:blipFill>
        <p:spPr>
          <a:xfrm>
            <a:off x="6695728" y="3820124"/>
            <a:ext cx="3221007" cy="2710620"/>
          </a:xfrm>
          <a:prstGeom prst="rect">
            <a:avLst/>
          </a:prstGeom>
          <a:noFill/>
          <a:ln>
            <a:noFill/>
          </a:ln>
        </p:spPr>
      </p:pic>
      <p:grpSp>
        <p:nvGrpSpPr>
          <p:cNvPr id="261" name="Google Shape;261;g3d227326866_0_76"/>
          <p:cNvGrpSpPr/>
          <p:nvPr/>
        </p:nvGrpSpPr>
        <p:grpSpPr>
          <a:xfrm>
            <a:off x="3868064" y="7010637"/>
            <a:ext cx="3221007" cy="2710620"/>
            <a:chOff x="10440144" y="4745867"/>
            <a:chExt cx="3221007" cy="2710620"/>
          </a:xfrm>
        </p:grpSpPr>
        <p:pic>
          <p:nvPicPr>
            <p:cNvPr id="262" name="Google Shape;262;g3d227326866_0_76" descr="A white circle with black background&#10;&#10;AI-generated content may be incorrect."/>
            <p:cNvPicPr preferRelativeResize="0"/>
            <p:nvPr/>
          </p:nvPicPr>
          <p:blipFill rotWithShape="1">
            <a:blip r:embed="rId3">
              <a:alphaModFix/>
            </a:blip>
            <a:srcRect/>
            <a:stretch/>
          </p:blipFill>
          <p:spPr>
            <a:xfrm>
              <a:off x="10440144" y="4745867"/>
              <a:ext cx="3221007" cy="2710620"/>
            </a:xfrm>
            <a:prstGeom prst="rect">
              <a:avLst/>
            </a:prstGeom>
            <a:noFill/>
            <a:ln>
              <a:noFill/>
            </a:ln>
          </p:spPr>
        </p:pic>
        <p:sp>
          <p:nvSpPr>
            <p:cNvPr id="263" name="Google Shape;263;g3d227326866_0_76"/>
            <p:cNvSpPr txBox="1"/>
            <p:nvPr/>
          </p:nvSpPr>
          <p:spPr>
            <a:xfrm>
              <a:off x="10507624" y="5562568"/>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Arts &amp; Humanities</a:t>
              </a:r>
              <a:endParaRPr sz="3200" b="0" i="0" u="none" strike="noStrike" cap="none">
                <a:solidFill>
                  <a:schemeClr val="dk1"/>
                </a:solidFill>
                <a:latin typeface="Lexend"/>
                <a:ea typeface="Lexend"/>
                <a:cs typeface="Lexend"/>
                <a:sym typeface="Lexend"/>
              </a:endParaRPr>
            </a:p>
          </p:txBody>
        </p:sp>
      </p:grpSp>
      <p:grpSp>
        <p:nvGrpSpPr>
          <p:cNvPr id="264" name="Google Shape;264;g3d227326866_0_76"/>
          <p:cNvGrpSpPr/>
          <p:nvPr/>
        </p:nvGrpSpPr>
        <p:grpSpPr>
          <a:xfrm>
            <a:off x="647056" y="4272832"/>
            <a:ext cx="3221007" cy="2710620"/>
            <a:chOff x="6105277" y="4900337"/>
            <a:chExt cx="3221007" cy="2710620"/>
          </a:xfrm>
        </p:grpSpPr>
        <p:pic>
          <p:nvPicPr>
            <p:cNvPr id="265" name="Google Shape;265;g3d227326866_0_76" descr="A white circle with black background&#10;&#10;AI-generated content may be incorrect."/>
            <p:cNvPicPr preferRelativeResize="0"/>
            <p:nvPr/>
          </p:nvPicPr>
          <p:blipFill rotWithShape="1">
            <a:blip r:embed="rId3">
              <a:alphaModFix/>
            </a:blip>
            <a:srcRect/>
            <a:stretch/>
          </p:blipFill>
          <p:spPr>
            <a:xfrm>
              <a:off x="6105277" y="4900337"/>
              <a:ext cx="3221007" cy="2710620"/>
            </a:xfrm>
            <a:prstGeom prst="rect">
              <a:avLst/>
            </a:prstGeom>
            <a:noFill/>
            <a:ln>
              <a:noFill/>
            </a:ln>
          </p:spPr>
        </p:pic>
        <p:sp>
          <p:nvSpPr>
            <p:cNvPr id="266" name="Google Shape;266;g3d227326866_0_76"/>
            <p:cNvSpPr txBox="1"/>
            <p:nvPr/>
          </p:nvSpPr>
          <p:spPr>
            <a:xfrm>
              <a:off x="6172757" y="5963259"/>
              <a:ext cx="30861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Science</a:t>
              </a:r>
              <a:endParaRPr sz="3200" b="0" i="0" u="none" strike="noStrike" cap="none">
                <a:solidFill>
                  <a:schemeClr val="dk1"/>
                </a:solidFill>
                <a:latin typeface="Lexend"/>
                <a:ea typeface="Lexend"/>
                <a:cs typeface="Lexend"/>
                <a:sym typeface="Lexend"/>
              </a:endParaRPr>
            </a:p>
          </p:txBody>
        </p:sp>
      </p:grpSp>
      <p:pic>
        <p:nvPicPr>
          <p:cNvPr id="267" name="Google Shape;267;g3d227326866_0_76" descr="A white circle with black background&#10;&#10;AI-generated content may be incorrect."/>
          <p:cNvPicPr preferRelativeResize="0"/>
          <p:nvPr/>
        </p:nvPicPr>
        <p:blipFill rotWithShape="1">
          <a:blip r:embed="rId3">
            <a:alphaModFix/>
          </a:blip>
          <a:srcRect/>
          <a:stretch/>
        </p:blipFill>
        <p:spPr>
          <a:xfrm>
            <a:off x="11683631" y="2502521"/>
            <a:ext cx="3221007" cy="2710620"/>
          </a:xfrm>
          <a:prstGeom prst="rect">
            <a:avLst/>
          </a:prstGeom>
          <a:noFill/>
          <a:ln>
            <a:noFill/>
          </a:ln>
        </p:spPr>
      </p:pic>
      <p:pic>
        <p:nvPicPr>
          <p:cNvPr id="268" name="Google Shape;268;g3d227326866_0_76" descr="A white circle with black background&#10;&#10;AI-generated content may be incorrect."/>
          <p:cNvPicPr preferRelativeResize="0"/>
          <p:nvPr/>
        </p:nvPicPr>
        <p:blipFill rotWithShape="1">
          <a:blip r:embed="rId3">
            <a:alphaModFix/>
          </a:blip>
          <a:srcRect/>
          <a:stretch/>
        </p:blipFill>
        <p:spPr>
          <a:xfrm>
            <a:off x="9588426" y="7037200"/>
            <a:ext cx="3221007" cy="2710620"/>
          </a:xfrm>
          <a:prstGeom prst="rect">
            <a:avLst/>
          </a:prstGeom>
          <a:noFill/>
          <a:ln>
            <a:noFill/>
          </a:ln>
        </p:spPr>
      </p:pic>
      <p:pic>
        <p:nvPicPr>
          <p:cNvPr id="269" name="Google Shape;269;g3d227326866_0_76" descr="A white circle with black background&#10;&#10;AI-generated content may be incorrect."/>
          <p:cNvPicPr preferRelativeResize="0"/>
          <p:nvPr/>
        </p:nvPicPr>
        <p:blipFill rotWithShape="1">
          <a:blip r:embed="rId3">
            <a:alphaModFix/>
          </a:blip>
          <a:srcRect/>
          <a:stretch/>
        </p:blipFill>
        <p:spPr>
          <a:xfrm>
            <a:off x="14419936" y="6247822"/>
            <a:ext cx="3221007" cy="2710620"/>
          </a:xfrm>
          <a:prstGeom prst="rect">
            <a:avLst/>
          </a:prstGeom>
          <a:noFill/>
          <a:ln>
            <a:noFill/>
          </a:ln>
        </p:spPr>
      </p:pic>
      <p:pic>
        <p:nvPicPr>
          <p:cNvPr id="270" name="Google Shape;270;g3d227326866_0_76" descr="A red ribbon with a black background&#10;&#10;AI-generated content may be incorrect."/>
          <p:cNvPicPr preferRelativeResize="0"/>
          <p:nvPr/>
        </p:nvPicPr>
        <p:blipFill rotWithShape="1">
          <a:blip r:embed="rId4">
            <a:alphaModFix/>
          </a:blip>
          <a:srcRect/>
          <a:stretch/>
        </p:blipFill>
        <p:spPr>
          <a:xfrm rot="8466925">
            <a:off x="4556735" y="5077104"/>
            <a:ext cx="1843159" cy="1247764"/>
          </a:xfrm>
          <a:prstGeom prst="rect">
            <a:avLst/>
          </a:prstGeom>
          <a:noFill/>
          <a:ln>
            <a:noFill/>
          </a:ln>
        </p:spPr>
      </p:pic>
      <p:pic>
        <p:nvPicPr>
          <p:cNvPr id="271" name="Google Shape;271;g3d227326866_0_76" descr="A red letter on a black background&#10;&#10;AI-generated content may be incorrect."/>
          <p:cNvPicPr preferRelativeResize="0"/>
          <p:nvPr/>
        </p:nvPicPr>
        <p:blipFill rotWithShape="1">
          <a:blip r:embed="rId5">
            <a:alphaModFix/>
          </a:blip>
          <a:srcRect/>
          <a:stretch/>
        </p:blipFill>
        <p:spPr>
          <a:xfrm rot="-8936247" flipH="1">
            <a:off x="1135732" y="7426048"/>
            <a:ext cx="2595223" cy="1431386"/>
          </a:xfrm>
          <a:prstGeom prst="rect">
            <a:avLst/>
          </a:prstGeom>
          <a:noFill/>
          <a:ln>
            <a:noFill/>
          </a:ln>
        </p:spPr>
      </p:pic>
      <p:pic>
        <p:nvPicPr>
          <p:cNvPr id="272" name="Google Shape;272;g3d227326866_0_76" descr="A red arrow pointing to the left&#10;&#10;AI-generated content may be incorrect."/>
          <p:cNvPicPr preferRelativeResize="0"/>
          <p:nvPr/>
        </p:nvPicPr>
        <p:blipFill rotWithShape="1">
          <a:blip r:embed="rId6">
            <a:alphaModFix/>
          </a:blip>
          <a:srcRect/>
          <a:stretch/>
        </p:blipFill>
        <p:spPr>
          <a:xfrm rot="3137668">
            <a:off x="9833652" y="5787042"/>
            <a:ext cx="1757181" cy="652604"/>
          </a:xfrm>
          <a:prstGeom prst="rect">
            <a:avLst/>
          </a:prstGeom>
          <a:noFill/>
          <a:ln>
            <a:noFill/>
          </a:ln>
        </p:spPr>
      </p:pic>
      <p:pic>
        <p:nvPicPr>
          <p:cNvPr id="273" name="Google Shape;273;g3d227326866_0_76" descr="A red letter on a black background&#10;&#10;AI-generated content may be incorrect."/>
          <p:cNvPicPr preferRelativeResize="0"/>
          <p:nvPr/>
        </p:nvPicPr>
        <p:blipFill rotWithShape="1">
          <a:blip r:embed="rId5">
            <a:alphaModFix/>
          </a:blip>
          <a:srcRect/>
          <a:stretch/>
        </p:blipFill>
        <p:spPr>
          <a:xfrm rot="4135951">
            <a:off x="14849335" y="4031549"/>
            <a:ext cx="2595222" cy="1431386"/>
          </a:xfrm>
          <a:prstGeom prst="rect">
            <a:avLst/>
          </a:prstGeom>
          <a:noFill/>
          <a:ln>
            <a:noFill/>
          </a:ln>
        </p:spPr>
      </p:pic>
      <p:pic>
        <p:nvPicPr>
          <p:cNvPr id="274" name="Google Shape;274;g3d227326866_0_76" descr="A red ribbon with a black background&#10;&#10;AI-generated content may be incorrect."/>
          <p:cNvPicPr preferRelativeResize="0"/>
          <p:nvPr/>
        </p:nvPicPr>
        <p:blipFill rotWithShape="1">
          <a:blip r:embed="rId4">
            <a:alphaModFix/>
          </a:blip>
          <a:srcRect/>
          <a:stretch/>
        </p:blipFill>
        <p:spPr>
          <a:xfrm rot="-4258355" flipH="1">
            <a:off x="12583870" y="5786497"/>
            <a:ext cx="1843159" cy="1247764"/>
          </a:xfrm>
          <a:prstGeom prst="rect">
            <a:avLst/>
          </a:prstGeom>
          <a:noFill/>
          <a:ln>
            <a:noFill/>
          </a:ln>
        </p:spPr>
      </p:pic>
      <p:sp>
        <p:nvSpPr>
          <p:cNvPr id="275" name="Google Shape;275;g3d227326866_0_76"/>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280"/>
        <p:cNvGrpSpPr/>
        <p:nvPr/>
      </p:nvGrpSpPr>
      <p:grpSpPr>
        <a:xfrm>
          <a:off x="0" y="0"/>
          <a:ext cx="0" cy="0"/>
          <a:chOff x="0" y="0"/>
          <a:chExt cx="0" cy="0"/>
        </a:xfrm>
      </p:grpSpPr>
      <p:sp>
        <p:nvSpPr>
          <p:cNvPr id="281" name="Google Shape;281;g3d227326866_0_104"/>
          <p:cNvSpPr txBox="1"/>
          <p:nvPr/>
        </p:nvSpPr>
        <p:spPr>
          <a:xfrm>
            <a:off x="1028700" y="847725"/>
            <a:ext cx="16540200" cy="230880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What does good quality climate education look like?</a:t>
            </a:r>
            <a:endParaRPr sz="1400" b="0" i="0" u="none" strike="noStrike" cap="none">
              <a:solidFill>
                <a:srgbClr val="000000"/>
              </a:solidFill>
              <a:latin typeface="Arial"/>
              <a:ea typeface="Arial"/>
              <a:cs typeface="Arial"/>
              <a:sym typeface="Arial"/>
            </a:endParaRPr>
          </a:p>
        </p:txBody>
      </p:sp>
      <p:grpSp>
        <p:nvGrpSpPr>
          <p:cNvPr id="282" name="Google Shape;282;g3d227326866_0_104"/>
          <p:cNvGrpSpPr/>
          <p:nvPr/>
        </p:nvGrpSpPr>
        <p:grpSpPr>
          <a:xfrm>
            <a:off x="6695728" y="3820124"/>
            <a:ext cx="3221007" cy="2710620"/>
            <a:chOff x="991869" y="6708762"/>
            <a:chExt cx="3221007" cy="2710620"/>
          </a:xfrm>
        </p:grpSpPr>
        <p:pic>
          <p:nvPicPr>
            <p:cNvPr id="283" name="Google Shape;283;g3d227326866_0_104" descr="A white circle with black background&#10;&#10;AI-generated content may be incorrect."/>
            <p:cNvPicPr preferRelativeResize="0"/>
            <p:nvPr/>
          </p:nvPicPr>
          <p:blipFill rotWithShape="1">
            <a:blip r:embed="rId3">
              <a:alphaModFix/>
            </a:blip>
            <a:srcRect/>
            <a:stretch/>
          </p:blipFill>
          <p:spPr>
            <a:xfrm>
              <a:off x="991869" y="6708762"/>
              <a:ext cx="3221007" cy="2710620"/>
            </a:xfrm>
            <a:prstGeom prst="rect">
              <a:avLst/>
            </a:prstGeom>
            <a:noFill/>
            <a:ln>
              <a:noFill/>
            </a:ln>
          </p:spPr>
        </p:pic>
        <p:sp>
          <p:nvSpPr>
            <p:cNvPr id="284" name="Google Shape;284;g3d227326866_0_104"/>
            <p:cNvSpPr txBox="1"/>
            <p:nvPr/>
          </p:nvSpPr>
          <p:spPr>
            <a:xfrm>
              <a:off x="1059349" y="7525463"/>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Knowledge, skills &amp; values</a:t>
              </a:r>
              <a:endParaRPr sz="3200" b="0" i="0" u="none" strike="noStrike" cap="none">
                <a:solidFill>
                  <a:schemeClr val="dk1"/>
                </a:solidFill>
                <a:latin typeface="Lexend"/>
                <a:ea typeface="Lexend"/>
                <a:cs typeface="Lexend"/>
                <a:sym typeface="Lexend"/>
              </a:endParaRPr>
            </a:p>
          </p:txBody>
        </p:sp>
      </p:grpSp>
      <p:grpSp>
        <p:nvGrpSpPr>
          <p:cNvPr id="285" name="Google Shape;285;g3d227326866_0_104"/>
          <p:cNvGrpSpPr/>
          <p:nvPr/>
        </p:nvGrpSpPr>
        <p:grpSpPr>
          <a:xfrm>
            <a:off x="3868064" y="7010637"/>
            <a:ext cx="3221007" cy="2710620"/>
            <a:chOff x="10440144" y="4745867"/>
            <a:chExt cx="3221007" cy="2710620"/>
          </a:xfrm>
        </p:grpSpPr>
        <p:pic>
          <p:nvPicPr>
            <p:cNvPr id="286" name="Google Shape;286;g3d227326866_0_104" descr="A white circle with black background&#10;&#10;AI-generated content may be incorrect."/>
            <p:cNvPicPr preferRelativeResize="0"/>
            <p:nvPr/>
          </p:nvPicPr>
          <p:blipFill rotWithShape="1">
            <a:blip r:embed="rId3">
              <a:alphaModFix/>
            </a:blip>
            <a:srcRect/>
            <a:stretch/>
          </p:blipFill>
          <p:spPr>
            <a:xfrm>
              <a:off x="10440144" y="4745867"/>
              <a:ext cx="3221007" cy="2710620"/>
            </a:xfrm>
            <a:prstGeom prst="rect">
              <a:avLst/>
            </a:prstGeom>
            <a:noFill/>
            <a:ln>
              <a:noFill/>
            </a:ln>
          </p:spPr>
        </p:pic>
        <p:sp>
          <p:nvSpPr>
            <p:cNvPr id="287" name="Google Shape;287;g3d227326866_0_104"/>
            <p:cNvSpPr txBox="1"/>
            <p:nvPr/>
          </p:nvSpPr>
          <p:spPr>
            <a:xfrm>
              <a:off x="10507624" y="5562568"/>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Arts &amp; Humanities</a:t>
              </a:r>
              <a:endParaRPr sz="3200" b="0" i="0" u="none" strike="noStrike" cap="none">
                <a:solidFill>
                  <a:schemeClr val="dk1"/>
                </a:solidFill>
                <a:latin typeface="Lexend"/>
                <a:ea typeface="Lexend"/>
                <a:cs typeface="Lexend"/>
                <a:sym typeface="Lexend"/>
              </a:endParaRPr>
            </a:p>
          </p:txBody>
        </p:sp>
      </p:grpSp>
      <p:grpSp>
        <p:nvGrpSpPr>
          <p:cNvPr id="288" name="Google Shape;288;g3d227326866_0_104"/>
          <p:cNvGrpSpPr/>
          <p:nvPr/>
        </p:nvGrpSpPr>
        <p:grpSpPr>
          <a:xfrm>
            <a:off x="647056" y="4272832"/>
            <a:ext cx="3221007" cy="2710620"/>
            <a:chOff x="6105277" y="4900337"/>
            <a:chExt cx="3221007" cy="2710620"/>
          </a:xfrm>
        </p:grpSpPr>
        <p:pic>
          <p:nvPicPr>
            <p:cNvPr id="289" name="Google Shape;289;g3d227326866_0_104" descr="A white circle with black background&#10;&#10;AI-generated content may be incorrect."/>
            <p:cNvPicPr preferRelativeResize="0"/>
            <p:nvPr/>
          </p:nvPicPr>
          <p:blipFill rotWithShape="1">
            <a:blip r:embed="rId3">
              <a:alphaModFix/>
            </a:blip>
            <a:srcRect/>
            <a:stretch/>
          </p:blipFill>
          <p:spPr>
            <a:xfrm>
              <a:off x="6105277" y="4900337"/>
              <a:ext cx="3221007" cy="2710620"/>
            </a:xfrm>
            <a:prstGeom prst="rect">
              <a:avLst/>
            </a:prstGeom>
            <a:noFill/>
            <a:ln>
              <a:noFill/>
            </a:ln>
          </p:spPr>
        </p:pic>
        <p:sp>
          <p:nvSpPr>
            <p:cNvPr id="290" name="Google Shape;290;g3d227326866_0_104"/>
            <p:cNvSpPr txBox="1"/>
            <p:nvPr/>
          </p:nvSpPr>
          <p:spPr>
            <a:xfrm>
              <a:off x="6172757" y="5963259"/>
              <a:ext cx="30861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Science</a:t>
              </a:r>
              <a:endParaRPr sz="3200" b="0" i="0" u="none" strike="noStrike" cap="none">
                <a:solidFill>
                  <a:schemeClr val="dk1"/>
                </a:solidFill>
                <a:latin typeface="Lexend"/>
                <a:ea typeface="Lexend"/>
                <a:cs typeface="Lexend"/>
                <a:sym typeface="Lexend"/>
              </a:endParaRPr>
            </a:p>
          </p:txBody>
        </p:sp>
      </p:grpSp>
      <p:pic>
        <p:nvPicPr>
          <p:cNvPr id="291" name="Google Shape;291;g3d227326866_0_104" descr="A white circle with black background&#10;&#10;AI-generated content may be incorrect."/>
          <p:cNvPicPr preferRelativeResize="0"/>
          <p:nvPr/>
        </p:nvPicPr>
        <p:blipFill rotWithShape="1">
          <a:blip r:embed="rId3">
            <a:alphaModFix/>
          </a:blip>
          <a:srcRect/>
          <a:stretch/>
        </p:blipFill>
        <p:spPr>
          <a:xfrm>
            <a:off x="11683631" y="2502521"/>
            <a:ext cx="3221007" cy="2710620"/>
          </a:xfrm>
          <a:prstGeom prst="rect">
            <a:avLst/>
          </a:prstGeom>
          <a:noFill/>
          <a:ln>
            <a:noFill/>
          </a:ln>
        </p:spPr>
      </p:pic>
      <p:pic>
        <p:nvPicPr>
          <p:cNvPr id="292" name="Google Shape;292;g3d227326866_0_104" descr="A white circle with black background&#10;&#10;AI-generated content may be incorrect."/>
          <p:cNvPicPr preferRelativeResize="0"/>
          <p:nvPr/>
        </p:nvPicPr>
        <p:blipFill rotWithShape="1">
          <a:blip r:embed="rId3">
            <a:alphaModFix/>
          </a:blip>
          <a:srcRect/>
          <a:stretch/>
        </p:blipFill>
        <p:spPr>
          <a:xfrm>
            <a:off x="9588426" y="7037200"/>
            <a:ext cx="3221007" cy="2710620"/>
          </a:xfrm>
          <a:prstGeom prst="rect">
            <a:avLst/>
          </a:prstGeom>
          <a:noFill/>
          <a:ln>
            <a:noFill/>
          </a:ln>
        </p:spPr>
      </p:pic>
      <p:pic>
        <p:nvPicPr>
          <p:cNvPr id="293" name="Google Shape;293;g3d227326866_0_104" descr="A white circle with black background&#10;&#10;AI-generated content may be incorrect."/>
          <p:cNvPicPr preferRelativeResize="0"/>
          <p:nvPr/>
        </p:nvPicPr>
        <p:blipFill rotWithShape="1">
          <a:blip r:embed="rId3">
            <a:alphaModFix/>
          </a:blip>
          <a:srcRect/>
          <a:stretch/>
        </p:blipFill>
        <p:spPr>
          <a:xfrm>
            <a:off x="14419936" y="6247822"/>
            <a:ext cx="3221007" cy="2710620"/>
          </a:xfrm>
          <a:prstGeom prst="rect">
            <a:avLst/>
          </a:prstGeom>
          <a:noFill/>
          <a:ln>
            <a:noFill/>
          </a:ln>
        </p:spPr>
      </p:pic>
      <p:pic>
        <p:nvPicPr>
          <p:cNvPr id="294" name="Google Shape;294;g3d227326866_0_104" descr="A red ribbon with a black background&#10;&#10;AI-generated content may be incorrect."/>
          <p:cNvPicPr preferRelativeResize="0"/>
          <p:nvPr/>
        </p:nvPicPr>
        <p:blipFill rotWithShape="1">
          <a:blip r:embed="rId4">
            <a:alphaModFix/>
          </a:blip>
          <a:srcRect/>
          <a:stretch/>
        </p:blipFill>
        <p:spPr>
          <a:xfrm rot="8466925">
            <a:off x="4556735" y="5077104"/>
            <a:ext cx="1843159" cy="1247764"/>
          </a:xfrm>
          <a:prstGeom prst="rect">
            <a:avLst/>
          </a:prstGeom>
          <a:noFill/>
          <a:ln>
            <a:noFill/>
          </a:ln>
        </p:spPr>
      </p:pic>
      <p:pic>
        <p:nvPicPr>
          <p:cNvPr id="295" name="Google Shape;295;g3d227326866_0_104" descr="A red letter on a black background&#10;&#10;AI-generated content may be incorrect."/>
          <p:cNvPicPr preferRelativeResize="0"/>
          <p:nvPr/>
        </p:nvPicPr>
        <p:blipFill rotWithShape="1">
          <a:blip r:embed="rId5">
            <a:alphaModFix/>
          </a:blip>
          <a:srcRect/>
          <a:stretch/>
        </p:blipFill>
        <p:spPr>
          <a:xfrm rot="-8936247" flipH="1">
            <a:off x="1135732" y="7426048"/>
            <a:ext cx="2595223" cy="1431386"/>
          </a:xfrm>
          <a:prstGeom prst="rect">
            <a:avLst/>
          </a:prstGeom>
          <a:noFill/>
          <a:ln>
            <a:noFill/>
          </a:ln>
        </p:spPr>
      </p:pic>
      <p:pic>
        <p:nvPicPr>
          <p:cNvPr id="296" name="Google Shape;296;g3d227326866_0_104" descr="A red arrow pointing to the left&#10;&#10;AI-generated content may be incorrect."/>
          <p:cNvPicPr preferRelativeResize="0"/>
          <p:nvPr/>
        </p:nvPicPr>
        <p:blipFill rotWithShape="1">
          <a:blip r:embed="rId6">
            <a:alphaModFix/>
          </a:blip>
          <a:srcRect/>
          <a:stretch/>
        </p:blipFill>
        <p:spPr>
          <a:xfrm rot="3137668">
            <a:off x="9833652" y="5787042"/>
            <a:ext cx="1757181" cy="652604"/>
          </a:xfrm>
          <a:prstGeom prst="rect">
            <a:avLst/>
          </a:prstGeom>
          <a:noFill/>
          <a:ln>
            <a:noFill/>
          </a:ln>
        </p:spPr>
      </p:pic>
      <p:pic>
        <p:nvPicPr>
          <p:cNvPr id="297" name="Google Shape;297;g3d227326866_0_104" descr="A red letter on a black background&#10;&#10;AI-generated content may be incorrect."/>
          <p:cNvPicPr preferRelativeResize="0"/>
          <p:nvPr/>
        </p:nvPicPr>
        <p:blipFill rotWithShape="1">
          <a:blip r:embed="rId5">
            <a:alphaModFix/>
          </a:blip>
          <a:srcRect/>
          <a:stretch/>
        </p:blipFill>
        <p:spPr>
          <a:xfrm rot="4135951">
            <a:off x="14849335" y="4031549"/>
            <a:ext cx="2595222" cy="1431386"/>
          </a:xfrm>
          <a:prstGeom prst="rect">
            <a:avLst/>
          </a:prstGeom>
          <a:noFill/>
          <a:ln>
            <a:noFill/>
          </a:ln>
        </p:spPr>
      </p:pic>
      <p:pic>
        <p:nvPicPr>
          <p:cNvPr id="298" name="Google Shape;298;g3d227326866_0_104" descr="A red ribbon with a black background&#10;&#10;AI-generated content may be incorrect."/>
          <p:cNvPicPr preferRelativeResize="0"/>
          <p:nvPr/>
        </p:nvPicPr>
        <p:blipFill rotWithShape="1">
          <a:blip r:embed="rId4">
            <a:alphaModFix/>
          </a:blip>
          <a:srcRect/>
          <a:stretch/>
        </p:blipFill>
        <p:spPr>
          <a:xfrm rot="-4258355" flipH="1">
            <a:off x="12583870" y="5786497"/>
            <a:ext cx="1843159" cy="1247764"/>
          </a:xfrm>
          <a:prstGeom prst="rect">
            <a:avLst/>
          </a:prstGeom>
          <a:noFill/>
          <a:ln>
            <a:noFill/>
          </a:ln>
        </p:spPr>
      </p:pic>
      <p:sp>
        <p:nvSpPr>
          <p:cNvPr id="299" name="Google Shape;299;g3d227326866_0_104"/>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304"/>
        <p:cNvGrpSpPr/>
        <p:nvPr/>
      </p:nvGrpSpPr>
      <p:grpSpPr>
        <a:xfrm>
          <a:off x="0" y="0"/>
          <a:ext cx="0" cy="0"/>
          <a:chOff x="0" y="0"/>
          <a:chExt cx="0" cy="0"/>
        </a:xfrm>
      </p:grpSpPr>
      <p:sp>
        <p:nvSpPr>
          <p:cNvPr id="305" name="Google Shape;305;g3d227326866_0_132"/>
          <p:cNvSpPr txBox="1"/>
          <p:nvPr/>
        </p:nvSpPr>
        <p:spPr>
          <a:xfrm>
            <a:off x="1028700" y="847725"/>
            <a:ext cx="16540200" cy="230880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What does good quality climate education look like?</a:t>
            </a:r>
            <a:endParaRPr sz="1400" b="0" i="0" u="none" strike="noStrike" cap="none">
              <a:solidFill>
                <a:srgbClr val="000000"/>
              </a:solidFill>
              <a:latin typeface="Arial"/>
              <a:ea typeface="Arial"/>
              <a:cs typeface="Arial"/>
              <a:sym typeface="Arial"/>
            </a:endParaRPr>
          </a:p>
        </p:txBody>
      </p:sp>
      <p:grpSp>
        <p:nvGrpSpPr>
          <p:cNvPr id="306" name="Google Shape;306;g3d227326866_0_132"/>
          <p:cNvGrpSpPr/>
          <p:nvPr/>
        </p:nvGrpSpPr>
        <p:grpSpPr>
          <a:xfrm>
            <a:off x="6695728" y="3820124"/>
            <a:ext cx="3221007" cy="2710620"/>
            <a:chOff x="991869" y="6708762"/>
            <a:chExt cx="3221007" cy="2710620"/>
          </a:xfrm>
        </p:grpSpPr>
        <p:pic>
          <p:nvPicPr>
            <p:cNvPr id="307" name="Google Shape;307;g3d227326866_0_132" descr="A white circle with black background&#10;&#10;AI-generated content may be incorrect."/>
            <p:cNvPicPr preferRelativeResize="0"/>
            <p:nvPr/>
          </p:nvPicPr>
          <p:blipFill rotWithShape="1">
            <a:blip r:embed="rId3">
              <a:alphaModFix/>
            </a:blip>
            <a:srcRect/>
            <a:stretch/>
          </p:blipFill>
          <p:spPr>
            <a:xfrm>
              <a:off x="991869" y="6708762"/>
              <a:ext cx="3221007" cy="2710620"/>
            </a:xfrm>
            <a:prstGeom prst="rect">
              <a:avLst/>
            </a:prstGeom>
            <a:noFill/>
            <a:ln>
              <a:noFill/>
            </a:ln>
          </p:spPr>
        </p:pic>
        <p:sp>
          <p:nvSpPr>
            <p:cNvPr id="308" name="Google Shape;308;g3d227326866_0_132"/>
            <p:cNvSpPr txBox="1"/>
            <p:nvPr/>
          </p:nvSpPr>
          <p:spPr>
            <a:xfrm>
              <a:off x="1059349" y="7525463"/>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Knowledge, skills &amp; values</a:t>
              </a:r>
              <a:endParaRPr sz="3200" b="0" i="0" u="none" strike="noStrike" cap="none">
                <a:solidFill>
                  <a:schemeClr val="dk1"/>
                </a:solidFill>
                <a:latin typeface="Lexend"/>
                <a:ea typeface="Lexend"/>
                <a:cs typeface="Lexend"/>
                <a:sym typeface="Lexend"/>
              </a:endParaRPr>
            </a:p>
          </p:txBody>
        </p:sp>
      </p:grpSp>
      <p:grpSp>
        <p:nvGrpSpPr>
          <p:cNvPr id="309" name="Google Shape;309;g3d227326866_0_132"/>
          <p:cNvGrpSpPr/>
          <p:nvPr/>
        </p:nvGrpSpPr>
        <p:grpSpPr>
          <a:xfrm>
            <a:off x="3868064" y="7010637"/>
            <a:ext cx="3221007" cy="2710620"/>
            <a:chOff x="10440144" y="4745867"/>
            <a:chExt cx="3221007" cy="2710620"/>
          </a:xfrm>
        </p:grpSpPr>
        <p:pic>
          <p:nvPicPr>
            <p:cNvPr id="310" name="Google Shape;310;g3d227326866_0_132" descr="A white circle with black background&#10;&#10;AI-generated content may be incorrect."/>
            <p:cNvPicPr preferRelativeResize="0"/>
            <p:nvPr/>
          </p:nvPicPr>
          <p:blipFill rotWithShape="1">
            <a:blip r:embed="rId3">
              <a:alphaModFix/>
            </a:blip>
            <a:srcRect/>
            <a:stretch/>
          </p:blipFill>
          <p:spPr>
            <a:xfrm>
              <a:off x="10440144" y="4745867"/>
              <a:ext cx="3221007" cy="2710620"/>
            </a:xfrm>
            <a:prstGeom prst="rect">
              <a:avLst/>
            </a:prstGeom>
            <a:noFill/>
            <a:ln>
              <a:noFill/>
            </a:ln>
          </p:spPr>
        </p:pic>
        <p:sp>
          <p:nvSpPr>
            <p:cNvPr id="311" name="Google Shape;311;g3d227326866_0_132"/>
            <p:cNvSpPr txBox="1"/>
            <p:nvPr/>
          </p:nvSpPr>
          <p:spPr>
            <a:xfrm>
              <a:off x="10507624" y="5562568"/>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Arts &amp; Humanities</a:t>
              </a:r>
              <a:endParaRPr sz="3200" b="0" i="0" u="none" strike="noStrike" cap="none">
                <a:solidFill>
                  <a:schemeClr val="dk1"/>
                </a:solidFill>
                <a:latin typeface="Lexend"/>
                <a:ea typeface="Lexend"/>
                <a:cs typeface="Lexend"/>
                <a:sym typeface="Lexend"/>
              </a:endParaRPr>
            </a:p>
          </p:txBody>
        </p:sp>
      </p:grpSp>
      <p:grpSp>
        <p:nvGrpSpPr>
          <p:cNvPr id="312" name="Google Shape;312;g3d227326866_0_132"/>
          <p:cNvGrpSpPr/>
          <p:nvPr/>
        </p:nvGrpSpPr>
        <p:grpSpPr>
          <a:xfrm>
            <a:off x="647056" y="4272832"/>
            <a:ext cx="3221007" cy="2710620"/>
            <a:chOff x="6105277" y="4900337"/>
            <a:chExt cx="3221007" cy="2710620"/>
          </a:xfrm>
        </p:grpSpPr>
        <p:pic>
          <p:nvPicPr>
            <p:cNvPr id="313" name="Google Shape;313;g3d227326866_0_132" descr="A white circle with black background&#10;&#10;AI-generated content may be incorrect."/>
            <p:cNvPicPr preferRelativeResize="0"/>
            <p:nvPr/>
          </p:nvPicPr>
          <p:blipFill rotWithShape="1">
            <a:blip r:embed="rId3">
              <a:alphaModFix/>
            </a:blip>
            <a:srcRect/>
            <a:stretch/>
          </p:blipFill>
          <p:spPr>
            <a:xfrm>
              <a:off x="6105277" y="4900337"/>
              <a:ext cx="3221007" cy="2710620"/>
            </a:xfrm>
            <a:prstGeom prst="rect">
              <a:avLst/>
            </a:prstGeom>
            <a:noFill/>
            <a:ln>
              <a:noFill/>
            </a:ln>
          </p:spPr>
        </p:pic>
        <p:sp>
          <p:nvSpPr>
            <p:cNvPr id="314" name="Google Shape;314;g3d227326866_0_132"/>
            <p:cNvSpPr txBox="1"/>
            <p:nvPr/>
          </p:nvSpPr>
          <p:spPr>
            <a:xfrm>
              <a:off x="6172757" y="5963259"/>
              <a:ext cx="30861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Science</a:t>
              </a:r>
              <a:endParaRPr sz="3200" b="0" i="0" u="none" strike="noStrike" cap="none">
                <a:solidFill>
                  <a:schemeClr val="dk1"/>
                </a:solidFill>
                <a:latin typeface="Lexend"/>
                <a:ea typeface="Lexend"/>
                <a:cs typeface="Lexend"/>
                <a:sym typeface="Lexend"/>
              </a:endParaRPr>
            </a:p>
          </p:txBody>
        </p:sp>
      </p:grpSp>
      <p:pic>
        <p:nvPicPr>
          <p:cNvPr id="315" name="Google Shape;315;g3d227326866_0_132" descr="A white circle with black background&#10;&#10;AI-generated content may be incorrect."/>
          <p:cNvPicPr preferRelativeResize="0"/>
          <p:nvPr/>
        </p:nvPicPr>
        <p:blipFill rotWithShape="1">
          <a:blip r:embed="rId3">
            <a:alphaModFix/>
          </a:blip>
          <a:srcRect/>
          <a:stretch/>
        </p:blipFill>
        <p:spPr>
          <a:xfrm>
            <a:off x="11683631" y="2502521"/>
            <a:ext cx="3221007" cy="2710620"/>
          </a:xfrm>
          <a:prstGeom prst="rect">
            <a:avLst/>
          </a:prstGeom>
          <a:noFill/>
          <a:ln>
            <a:noFill/>
          </a:ln>
        </p:spPr>
      </p:pic>
      <p:grpSp>
        <p:nvGrpSpPr>
          <p:cNvPr id="316" name="Google Shape;316;g3d227326866_0_132"/>
          <p:cNvGrpSpPr/>
          <p:nvPr/>
        </p:nvGrpSpPr>
        <p:grpSpPr>
          <a:xfrm>
            <a:off x="9588426" y="7037200"/>
            <a:ext cx="3221007" cy="2710620"/>
            <a:chOff x="7997677" y="7247371"/>
            <a:chExt cx="3221007" cy="2710620"/>
          </a:xfrm>
        </p:grpSpPr>
        <p:pic>
          <p:nvPicPr>
            <p:cNvPr id="317" name="Google Shape;317;g3d227326866_0_132" descr="A white circle with black background&#10;&#10;AI-generated content may be incorrect."/>
            <p:cNvPicPr preferRelativeResize="0"/>
            <p:nvPr/>
          </p:nvPicPr>
          <p:blipFill rotWithShape="1">
            <a:blip r:embed="rId3">
              <a:alphaModFix/>
            </a:blip>
            <a:srcRect/>
            <a:stretch/>
          </p:blipFill>
          <p:spPr>
            <a:xfrm>
              <a:off x="7997677" y="7247371"/>
              <a:ext cx="3221007" cy="2710620"/>
            </a:xfrm>
            <a:prstGeom prst="rect">
              <a:avLst/>
            </a:prstGeom>
            <a:noFill/>
            <a:ln>
              <a:noFill/>
            </a:ln>
          </p:spPr>
        </p:pic>
        <p:sp>
          <p:nvSpPr>
            <p:cNvPr id="318" name="Google Shape;318;g3d227326866_0_132"/>
            <p:cNvSpPr txBox="1"/>
            <p:nvPr/>
          </p:nvSpPr>
          <p:spPr>
            <a:xfrm>
              <a:off x="8065157" y="8091395"/>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Methods of teaching</a:t>
              </a:r>
              <a:endParaRPr sz="3200" b="0" i="0" u="none" strike="noStrike" cap="none">
                <a:solidFill>
                  <a:schemeClr val="dk1"/>
                </a:solidFill>
                <a:latin typeface="Lexend"/>
                <a:ea typeface="Lexend"/>
                <a:cs typeface="Lexend"/>
                <a:sym typeface="Lexend"/>
              </a:endParaRPr>
            </a:p>
          </p:txBody>
        </p:sp>
      </p:grpSp>
      <p:pic>
        <p:nvPicPr>
          <p:cNvPr id="319" name="Google Shape;319;g3d227326866_0_132" descr="A white circle with black background&#10;&#10;AI-generated content may be incorrect."/>
          <p:cNvPicPr preferRelativeResize="0"/>
          <p:nvPr/>
        </p:nvPicPr>
        <p:blipFill rotWithShape="1">
          <a:blip r:embed="rId3">
            <a:alphaModFix/>
          </a:blip>
          <a:srcRect/>
          <a:stretch/>
        </p:blipFill>
        <p:spPr>
          <a:xfrm>
            <a:off x="14419936" y="6247822"/>
            <a:ext cx="3221007" cy="2710620"/>
          </a:xfrm>
          <a:prstGeom prst="rect">
            <a:avLst/>
          </a:prstGeom>
          <a:noFill/>
          <a:ln>
            <a:noFill/>
          </a:ln>
        </p:spPr>
      </p:pic>
      <p:pic>
        <p:nvPicPr>
          <p:cNvPr id="320" name="Google Shape;320;g3d227326866_0_132" descr="A red ribbon with a black background&#10;&#10;AI-generated content may be incorrect."/>
          <p:cNvPicPr preferRelativeResize="0"/>
          <p:nvPr/>
        </p:nvPicPr>
        <p:blipFill rotWithShape="1">
          <a:blip r:embed="rId4">
            <a:alphaModFix/>
          </a:blip>
          <a:srcRect/>
          <a:stretch/>
        </p:blipFill>
        <p:spPr>
          <a:xfrm rot="8466925">
            <a:off x="4556735" y="5077104"/>
            <a:ext cx="1843159" cy="1247764"/>
          </a:xfrm>
          <a:prstGeom prst="rect">
            <a:avLst/>
          </a:prstGeom>
          <a:noFill/>
          <a:ln>
            <a:noFill/>
          </a:ln>
        </p:spPr>
      </p:pic>
      <p:pic>
        <p:nvPicPr>
          <p:cNvPr id="321" name="Google Shape;321;g3d227326866_0_132" descr="A red letter on a black background&#10;&#10;AI-generated content may be incorrect."/>
          <p:cNvPicPr preferRelativeResize="0"/>
          <p:nvPr/>
        </p:nvPicPr>
        <p:blipFill rotWithShape="1">
          <a:blip r:embed="rId5">
            <a:alphaModFix/>
          </a:blip>
          <a:srcRect/>
          <a:stretch/>
        </p:blipFill>
        <p:spPr>
          <a:xfrm rot="-8936247" flipH="1">
            <a:off x="1135732" y="7426048"/>
            <a:ext cx="2595223" cy="1431386"/>
          </a:xfrm>
          <a:prstGeom prst="rect">
            <a:avLst/>
          </a:prstGeom>
          <a:noFill/>
          <a:ln>
            <a:noFill/>
          </a:ln>
        </p:spPr>
      </p:pic>
      <p:pic>
        <p:nvPicPr>
          <p:cNvPr id="322" name="Google Shape;322;g3d227326866_0_132" descr="A red arrow pointing to the left&#10;&#10;AI-generated content may be incorrect."/>
          <p:cNvPicPr preferRelativeResize="0"/>
          <p:nvPr/>
        </p:nvPicPr>
        <p:blipFill rotWithShape="1">
          <a:blip r:embed="rId6">
            <a:alphaModFix/>
          </a:blip>
          <a:srcRect/>
          <a:stretch/>
        </p:blipFill>
        <p:spPr>
          <a:xfrm rot="3137668">
            <a:off x="9833652" y="5787042"/>
            <a:ext cx="1757181" cy="652604"/>
          </a:xfrm>
          <a:prstGeom prst="rect">
            <a:avLst/>
          </a:prstGeom>
          <a:noFill/>
          <a:ln>
            <a:noFill/>
          </a:ln>
        </p:spPr>
      </p:pic>
      <p:pic>
        <p:nvPicPr>
          <p:cNvPr id="323" name="Google Shape;323;g3d227326866_0_132" descr="A red letter on a black background&#10;&#10;AI-generated content may be incorrect."/>
          <p:cNvPicPr preferRelativeResize="0"/>
          <p:nvPr/>
        </p:nvPicPr>
        <p:blipFill rotWithShape="1">
          <a:blip r:embed="rId5">
            <a:alphaModFix/>
          </a:blip>
          <a:srcRect/>
          <a:stretch/>
        </p:blipFill>
        <p:spPr>
          <a:xfrm rot="4135951">
            <a:off x="14849335" y="4031549"/>
            <a:ext cx="2595222" cy="1431386"/>
          </a:xfrm>
          <a:prstGeom prst="rect">
            <a:avLst/>
          </a:prstGeom>
          <a:noFill/>
          <a:ln>
            <a:noFill/>
          </a:ln>
        </p:spPr>
      </p:pic>
      <p:pic>
        <p:nvPicPr>
          <p:cNvPr id="324" name="Google Shape;324;g3d227326866_0_132" descr="A red ribbon with a black background&#10;&#10;AI-generated content may be incorrect."/>
          <p:cNvPicPr preferRelativeResize="0"/>
          <p:nvPr/>
        </p:nvPicPr>
        <p:blipFill rotWithShape="1">
          <a:blip r:embed="rId4">
            <a:alphaModFix/>
          </a:blip>
          <a:srcRect/>
          <a:stretch/>
        </p:blipFill>
        <p:spPr>
          <a:xfrm rot="-4258355" flipH="1">
            <a:off x="12583870" y="5786497"/>
            <a:ext cx="1843159" cy="1247764"/>
          </a:xfrm>
          <a:prstGeom prst="rect">
            <a:avLst/>
          </a:prstGeom>
          <a:noFill/>
          <a:ln>
            <a:noFill/>
          </a:ln>
        </p:spPr>
      </p:pic>
      <p:sp>
        <p:nvSpPr>
          <p:cNvPr id="325" name="Google Shape;325;g3d227326866_0_132"/>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330"/>
        <p:cNvGrpSpPr/>
        <p:nvPr/>
      </p:nvGrpSpPr>
      <p:grpSpPr>
        <a:xfrm>
          <a:off x="0" y="0"/>
          <a:ext cx="0" cy="0"/>
          <a:chOff x="0" y="0"/>
          <a:chExt cx="0" cy="0"/>
        </a:xfrm>
      </p:grpSpPr>
      <p:sp>
        <p:nvSpPr>
          <p:cNvPr id="331" name="Google Shape;331;g3d227326866_0_160"/>
          <p:cNvSpPr txBox="1"/>
          <p:nvPr/>
        </p:nvSpPr>
        <p:spPr>
          <a:xfrm>
            <a:off x="1028700" y="847725"/>
            <a:ext cx="16540200" cy="230880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What does good quality climate education look like?</a:t>
            </a:r>
            <a:endParaRPr sz="1400" b="0" i="0" u="none" strike="noStrike" cap="none">
              <a:solidFill>
                <a:srgbClr val="000000"/>
              </a:solidFill>
              <a:latin typeface="Arial"/>
              <a:ea typeface="Arial"/>
              <a:cs typeface="Arial"/>
              <a:sym typeface="Arial"/>
            </a:endParaRPr>
          </a:p>
        </p:txBody>
      </p:sp>
      <p:grpSp>
        <p:nvGrpSpPr>
          <p:cNvPr id="332" name="Google Shape;332;g3d227326866_0_160"/>
          <p:cNvGrpSpPr/>
          <p:nvPr/>
        </p:nvGrpSpPr>
        <p:grpSpPr>
          <a:xfrm>
            <a:off x="6695728" y="3820124"/>
            <a:ext cx="3221007" cy="2710620"/>
            <a:chOff x="991869" y="6708762"/>
            <a:chExt cx="3221007" cy="2710620"/>
          </a:xfrm>
        </p:grpSpPr>
        <p:pic>
          <p:nvPicPr>
            <p:cNvPr id="333" name="Google Shape;333;g3d227326866_0_160" descr="A white circle with black background&#10;&#10;AI-generated content may be incorrect."/>
            <p:cNvPicPr preferRelativeResize="0"/>
            <p:nvPr/>
          </p:nvPicPr>
          <p:blipFill rotWithShape="1">
            <a:blip r:embed="rId3">
              <a:alphaModFix/>
            </a:blip>
            <a:srcRect/>
            <a:stretch/>
          </p:blipFill>
          <p:spPr>
            <a:xfrm>
              <a:off x="991869" y="6708762"/>
              <a:ext cx="3221007" cy="2710620"/>
            </a:xfrm>
            <a:prstGeom prst="rect">
              <a:avLst/>
            </a:prstGeom>
            <a:noFill/>
            <a:ln>
              <a:noFill/>
            </a:ln>
          </p:spPr>
        </p:pic>
        <p:sp>
          <p:nvSpPr>
            <p:cNvPr id="334" name="Google Shape;334;g3d227326866_0_160"/>
            <p:cNvSpPr txBox="1"/>
            <p:nvPr/>
          </p:nvSpPr>
          <p:spPr>
            <a:xfrm>
              <a:off x="1059349" y="7525463"/>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Knowledge, skills &amp; values</a:t>
              </a:r>
              <a:endParaRPr sz="3200" b="0" i="0" u="none" strike="noStrike" cap="none">
                <a:solidFill>
                  <a:schemeClr val="dk1"/>
                </a:solidFill>
                <a:latin typeface="Lexend"/>
                <a:ea typeface="Lexend"/>
                <a:cs typeface="Lexend"/>
                <a:sym typeface="Lexend"/>
              </a:endParaRPr>
            </a:p>
          </p:txBody>
        </p:sp>
      </p:grpSp>
      <p:grpSp>
        <p:nvGrpSpPr>
          <p:cNvPr id="335" name="Google Shape;335;g3d227326866_0_160"/>
          <p:cNvGrpSpPr/>
          <p:nvPr/>
        </p:nvGrpSpPr>
        <p:grpSpPr>
          <a:xfrm>
            <a:off x="3868064" y="7010637"/>
            <a:ext cx="3221007" cy="2710620"/>
            <a:chOff x="10440144" y="4745867"/>
            <a:chExt cx="3221007" cy="2710620"/>
          </a:xfrm>
        </p:grpSpPr>
        <p:pic>
          <p:nvPicPr>
            <p:cNvPr id="336" name="Google Shape;336;g3d227326866_0_160" descr="A white circle with black background&#10;&#10;AI-generated content may be incorrect."/>
            <p:cNvPicPr preferRelativeResize="0"/>
            <p:nvPr/>
          </p:nvPicPr>
          <p:blipFill rotWithShape="1">
            <a:blip r:embed="rId3">
              <a:alphaModFix/>
            </a:blip>
            <a:srcRect/>
            <a:stretch/>
          </p:blipFill>
          <p:spPr>
            <a:xfrm>
              <a:off x="10440144" y="4745867"/>
              <a:ext cx="3221007" cy="2710620"/>
            </a:xfrm>
            <a:prstGeom prst="rect">
              <a:avLst/>
            </a:prstGeom>
            <a:noFill/>
            <a:ln>
              <a:noFill/>
            </a:ln>
          </p:spPr>
        </p:pic>
        <p:sp>
          <p:nvSpPr>
            <p:cNvPr id="337" name="Google Shape;337;g3d227326866_0_160"/>
            <p:cNvSpPr txBox="1"/>
            <p:nvPr/>
          </p:nvSpPr>
          <p:spPr>
            <a:xfrm>
              <a:off x="10507624" y="5562568"/>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Arts &amp; Humanities</a:t>
              </a:r>
              <a:endParaRPr sz="3200" b="0" i="0" u="none" strike="noStrike" cap="none">
                <a:solidFill>
                  <a:schemeClr val="dk1"/>
                </a:solidFill>
                <a:latin typeface="Lexend"/>
                <a:ea typeface="Lexend"/>
                <a:cs typeface="Lexend"/>
                <a:sym typeface="Lexend"/>
              </a:endParaRPr>
            </a:p>
          </p:txBody>
        </p:sp>
      </p:grpSp>
      <p:grpSp>
        <p:nvGrpSpPr>
          <p:cNvPr id="338" name="Google Shape;338;g3d227326866_0_160"/>
          <p:cNvGrpSpPr/>
          <p:nvPr/>
        </p:nvGrpSpPr>
        <p:grpSpPr>
          <a:xfrm>
            <a:off x="647056" y="4272832"/>
            <a:ext cx="3221007" cy="2710620"/>
            <a:chOff x="6105277" y="4900337"/>
            <a:chExt cx="3221007" cy="2710620"/>
          </a:xfrm>
        </p:grpSpPr>
        <p:pic>
          <p:nvPicPr>
            <p:cNvPr id="339" name="Google Shape;339;g3d227326866_0_160" descr="A white circle with black background&#10;&#10;AI-generated content may be incorrect."/>
            <p:cNvPicPr preferRelativeResize="0"/>
            <p:nvPr/>
          </p:nvPicPr>
          <p:blipFill rotWithShape="1">
            <a:blip r:embed="rId3">
              <a:alphaModFix/>
            </a:blip>
            <a:srcRect/>
            <a:stretch/>
          </p:blipFill>
          <p:spPr>
            <a:xfrm>
              <a:off x="6105277" y="4900337"/>
              <a:ext cx="3221007" cy="2710620"/>
            </a:xfrm>
            <a:prstGeom prst="rect">
              <a:avLst/>
            </a:prstGeom>
            <a:noFill/>
            <a:ln>
              <a:noFill/>
            </a:ln>
          </p:spPr>
        </p:pic>
        <p:sp>
          <p:nvSpPr>
            <p:cNvPr id="340" name="Google Shape;340;g3d227326866_0_160"/>
            <p:cNvSpPr txBox="1"/>
            <p:nvPr/>
          </p:nvSpPr>
          <p:spPr>
            <a:xfrm>
              <a:off x="6172757" y="5963259"/>
              <a:ext cx="30861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Science</a:t>
              </a:r>
              <a:endParaRPr sz="3200" b="0" i="0" u="none" strike="noStrike" cap="none">
                <a:solidFill>
                  <a:schemeClr val="dk1"/>
                </a:solidFill>
                <a:latin typeface="Lexend"/>
                <a:ea typeface="Lexend"/>
                <a:cs typeface="Lexend"/>
                <a:sym typeface="Lexend"/>
              </a:endParaRPr>
            </a:p>
          </p:txBody>
        </p:sp>
      </p:grpSp>
      <p:grpSp>
        <p:nvGrpSpPr>
          <p:cNvPr id="341" name="Google Shape;341;g3d227326866_0_160"/>
          <p:cNvGrpSpPr/>
          <p:nvPr/>
        </p:nvGrpSpPr>
        <p:grpSpPr>
          <a:xfrm>
            <a:off x="11683631" y="2502521"/>
            <a:ext cx="3221007" cy="2710620"/>
            <a:chOff x="13661152" y="2622165"/>
            <a:chExt cx="3221007" cy="2710620"/>
          </a:xfrm>
        </p:grpSpPr>
        <p:pic>
          <p:nvPicPr>
            <p:cNvPr id="342" name="Google Shape;342;g3d227326866_0_160" descr="A white circle with black background&#10;&#10;AI-generated content may be incorrect."/>
            <p:cNvPicPr preferRelativeResize="0"/>
            <p:nvPr/>
          </p:nvPicPr>
          <p:blipFill rotWithShape="1">
            <a:blip r:embed="rId3">
              <a:alphaModFix/>
            </a:blip>
            <a:srcRect/>
            <a:stretch/>
          </p:blipFill>
          <p:spPr>
            <a:xfrm>
              <a:off x="13661152" y="2622165"/>
              <a:ext cx="3221007" cy="2710620"/>
            </a:xfrm>
            <a:prstGeom prst="rect">
              <a:avLst/>
            </a:prstGeom>
            <a:noFill/>
            <a:ln>
              <a:noFill/>
            </a:ln>
          </p:spPr>
        </p:pic>
        <p:sp>
          <p:nvSpPr>
            <p:cNvPr id="343" name="Google Shape;343;g3d227326866_0_160"/>
            <p:cNvSpPr txBox="1"/>
            <p:nvPr/>
          </p:nvSpPr>
          <p:spPr>
            <a:xfrm>
              <a:off x="13728632" y="3438866"/>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Student leadership</a:t>
              </a:r>
              <a:endParaRPr sz="3200" b="0" i="0" u="none" strike="noStrike" cap="none">
                <a:solidFill>
                  <a:schemeClr val="dk1"/>
                </a:solidFill>
                <a:latin typeface="Lexend"/>
                <a:ea typeface="Lexend"/>
                <a:cs typeface="Lexend"/>
                <a:sym typeface="Lexend"/>
              </a:endParaRPr>
            </a:p>
          </p:txBody>
        </p:sp>
      </p:grpSp>
      <p:grpSp>
        <p:nvGrpSpPr>
          <p:cNvPr id="344" name="Google Shape;344;g3d227326866_0_160"/>
          <p:cNvGrpSpPr/>
          <p:nvPr/>
        </p:nvGrpSpPr>
        <p:grpSpPr>
          <a:xfrm>
            <a:off x="9588426" y="7037200"/>
            <a:ext cx="3221007" cy="2710620"/>
            <a:chOff x="7997677" y="7247371"/>
            <a:chExt cx="3221007" cy="2710620"/>
          </a:xfrm>
        </p:grpSpPr>
        <p:pic>
          <p:nvPicPr>
            <p:cNvPr id="345" name="Google Shape;345;g3d227326866_0_160" descr="A white circle with black background&#10;&#10;AI-generated content may be incorrect."/>
            <p:cNvPicPr preferRelativeResize="0"/>
            <p:nvPr/>
          </p:nvPicPr>
          <p:blipFill rotWithShape="1">
            <a:blip r:embed="rId3">
              <a:alphaModFix/>
            </a:blip>
            <a:srcRect/>
            <a:stretch/>
          </p:blipFill>
          <p:spPr>
            <a:xfrm>
              <a:off x="7997677" y="7247371"/>
              <a:ext cx="3221007" cy="2710620"/>
            </a:xfrm>
            <a:prstGeom prst="rect">
              <a:avLst/>
            </a:prstGeom>
            <a:noFill/>
            <a:ln>
              <a:noFill/>
            </a:ln>
          </p:spPr>
        </p:pic>
        <p:sp>
          <p:nvSpPr>
            <p:cNvPr id="346" name="Google Shape;346;g3d227326866_0_160"/>
            <p:cNvSpPr txBox="1"/>
            <p:nvPr/>
          </p:nvSpPr>
          <p:spPr>
            <a:xfrm>
              <a:off x="8065157" y="8091395"/>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Methods of teaching</a:t>
              </a:r>
              <a:endParaRPr sz="3200" b="0" i="0" u="none" strike="noStrike" cap="none">
                <a:solidFill>
                  <a:schemeClr val="dk1"/>
                </a:solidFill>
                <a:latin typeface="Lexend"/>
                <a:ea typeface="Lexend"/>
                <a:cs typeface="Lexend"/>
                <a:sym typeface="Lexend"/>
              </a:endParaRPr>
            </a:p>
          </p:txBody>
        </p:sp>
      </p:grpSp>
      <p:pic>
        <p:nvPicPr>
          <p:cNvPr id="347" name="Google Shape;347;g3d227326866_0_160" descr="A white circle with black background&#10;&#10;AI-generated content may be incorrect."/>
          <p:cNvPicPr preferRelativeResize="0"/>
          <p:nvPr/>
        </p:nvPicPr>
        <p:blipFill rotWithShape="1">
          <a:blip r:embed="rId3">
            <a:alphaModFix/>
          </a:blip>
          <a:srcRect/>
          <a:stretch/>
        </p:blipFill>
        <p:spPr>
          <a:xfrm>
            <a:off x="14419936" y="6247822"/>
            <a:ext cx="3221007" cy="2710620"/>
          </a:xfrm>
          <a:prstGeom prst="rect">
            <a:avLst/>
          </a:prstGeom>
          <a:noFill/>
          <a:ln>
            <a:noFill/>
          </a:ln>
        </p:spPr>
      </p:pic>
      <p:pic>
        <p:nvPicPr>
          <p:cNvPr id="348" name="Google Shape;348;g3d227326866_0_160" descr="A red ribbon with a black background&#10;&#10;AI-generated content may be incorrect."/>
          <p:cNvPicPr preferRelativeResize="0"/>
          <p:nvPr/>
        </p:nvPicPr>
        <p:blipFill rotWithShape="1">
          <a:blip r:embed="rId4">
            <a:alphaModFix/>
          </a:blip>
          <a:srcRect/>
          <a:stretch/>
        </p:blipFill>
        <p:spPr>
          <a:xfrm rot="8466925">
            <a:off x="4556735" y="5077104"/>
            <a:ext cx="1843159" cy="1247764"/>
          </a:xfrm>
          <a:prstGeom prst="rect">
            <a:avLst/>
          </a:prstGeom>
          <a:noFill/>
          <a:ln>
            <a:noFill/>
          </a:ln>
        </p:spPr>
      </p:pic>
      <p:pic>
        <p:nvPicPr>
          <p:cNvPr id="349" name="Google Shape;349;g3d227326866_0_160" descr="A red letter on a black background&#10;&#10;AI-generated content may be incorrect."/>
          <p:cNvPicPr preferRelativeResize="0"/>
          <p:nvPr/>
        </p:nvPicPr>
        <p:blipFill rotWithShape="1">
          <a:blip r:embed="rId5">
            <a:alphaModFix/>
          </a:blip>
          <a:srcRect/>
          <a:stretch/>
        </p:blipFill>
        <p:spPr>
          <a:xfrm rot="-8936247" flipH="1">
            <a:off x="1135732" y="7426048"/>
            <a:ext cx="2595223" cy="1431386"/>
          </a:xfrm>
          <a:prstGeom prst="rect">
            <a:avLst/>
          </a:prstGeom>
          <a:noFill/>
          <a:ln>
            <a:noFill/>
          </a:ln>
        </p:spPr>
      </p:pic>
      <p:pic>
        <p:nvPicPr>
          <p:cNvPr id="350" name="Google Shape;350;g3d227326866_0_160" descr="A red arrow pointing to the left&#10;&#10;AI-generated content may be incorrect."/>
          <p:cNvPicPr preferRelativeResize="0"/>
          <p:nvPr/>
        </p:nvPicPr>
        <p:blipFill rotWithShape="1">
          <a:blip r:embed="rId6">
            <a:alphaModFix/>
          </a:blip>
          <a:srcRect/>
          <a:stretch/>
        </p:blipFill>
        <p:spPr>
          <a:xfrm rot="3137668">
            <a:off x="9833652" y="5787042"/>
            <a:ext cx="1757181" cy="652604"/>
          </a:xfrm>
          <a:prstGeom prst="rect">
            <a:avLst/>
          </a:prstGeom>
          <a:noFill/>
          <a:ln>
            <a:noFill/>
          </a:ln>
        </p:spPr>
      </p:pic>
      <p:pic>
        <p:nvPicPr>
          <p:cNvPr id="351" name="Google Shape;351;g3d227326866_0_160" descr="A red letter on a black background&#10;&#10;AI-generated content may be incorrect."/>
          <p:cNvPicPr preferRelativeResize="0"/>
          <p:nvPr/>
        </p:nvPicPr>
        <p:blipFill rotWithShape="1">
          <a:blip r:embed="rId5">
            <a:alphaModFix/>
          </a:blip>
          <a:srcRect/>
          <a:stretch/>
        </p:blipFill>
        <p:spPr>
          <a:xfrm rot="4135951">
            <a:off x="14849335" y="4031549"/>
            <a:ext cx="2595222" cy="1431386"/>
          </a:xfrm>
          <a:prstGeom prst="rect">
            <a:avLst/>
          </a:prstGeom>
          <a:noFill/>
          <a:ln>
            <a:noFill/>
          </a:ln>
        </p:spPr>
      </p:pic>
      <p:pic>
        <p:nvPicPr>
          <p:cNvPr id="352" name="Google Shape;352;g3d227326866_0_160" descr="A red ribbon with a black background&#10;&#10;AI-generated content may be incorrect."/>
          <p:cNvPicPr preferRelativeResize="0"/>
          <p:nvPr/>
        </p:nvPicPr>
        <p:blipFill rotWithShape="1">
          <a:blip r:embed="rId4">
            <a:alphaModFix/>
          </a:blip>
          <a:srcRect/>
          <a:stretch/>
        </p:blipFill>
        <p:spPr>
          <a:xfrm rot="-4258355" flipH="1">
            <a:off x="12583870" y="5786497"/>
            <a:ext cx="1843159" cy="1247764"/>
          </a:xfrm>
          <a:prstGeom prst="rect">
            <a:avLst/>
          </a:prstGeom>
          <a:noFill/>
          <a:ln>
            <a:noFill/>
          </a:ln>
        </p:spPr>
      </p:pic>
      <p:sp>
        <p:nvSpPr>
          <p:cNvPr id="353" name="Google Shape;353;g3d227326866_0_160"/>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358"/>
        <p:cNvGrpSpPr/>
        <p:nvPr/>
      </p:nvGrpSpPr>
      <p:grpSpPr>
        <a:xfrm>
          <a:off x="0" y="0"/>
          <a:ext cx="0" cy="0"/>
          <a:chOff x="0" y="0"/>
          <a:chExt cx="0" cy="0"/>
        </a:xfrm>
      </p:grpSpPr>
      <p:sp>
        <p:nvSpPr>
          <p:cNvPr id="359" name="Google Shape;359;g3d227326866_0_188"/>
          <p:cNvSpPr txBox="1"/>
          <p:nvPr/>
        </p:nvSpPr>
        <p:spPr>
          <a:xfrm>
            <a:off x="1028700" y="847725"/>
            <a:ext cx="16540200" cy="230880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What does good quality climate education look like?</a:t>
            </a:r>
            <a:endParaRPr sz="1400" b="0" i="0" u="none" strike="noStrike" cap="none">
              <a:solidFill>
                <a:srgbClr val="000000"/>
              </a:solidFill>
              <a:latin typeface="Arial"/>
              <a:ea typeface="Arial"/>
              <a:cs typeface="Arial"/>
              <a:sym typeface="Arial"/>
            </a:endParaRPr>
          </a:p>
        </p:txBody>
      </p:sp>
      <p:grpSp>
        <p:nvGrpSpPr>
          <p:cNvPr id="360" name="Google Shape;360;g3d227326866_0_188"/>
          <p:cNvGrpSpPr/>
          <p:nvPr/>
        </p:nvGrpSpPr>
        <p:grpSpPr>
          <a:xfrm>
            <a:off x="6695728" y="3820124"/>
            <a:ext cx="3221007" cy="2710620"/>
            <a:chOff x="991869" y="6708762"/>
            <a:chExt cx="3221007" cy="2710620"/>
          </a:xfrm>
        </p:grpSpPr>
        <p:pic>
          <p:nvPicPr>
            <p:cNvPr id="361" name="Google Shape;361;g3d227326866_0_188" descr="A white circle with black background&#10;&#10;AI-generated content may be incorrect."/>
            <p:cNvPicPr preferRelativeResize="0"/>
            <p:nvPr/>
          </p:nvPicPr>
          <p:blipFill rotWithShape="1">
            <a:blip r:embed="rId3">
              <a:alphaModFix/>
            </a:blip>
            <a:srcRect/>
            <a:stretch/>
          </p:blipFill>
          <p:spPr>
            <a:xfrm>
              <a:off x="991869" y="6708762"/>
              <a:ext cx="3221007" cy="2710620"/>
            </a:xfrm>
            <a:prstGeom prst="rect">
              <a:avLst/>
            </a:prstGeom>
            <a:noFill/>
            <a:ln>
              <a:noFill/>
            </a:ln>
          </p:spPr>
        </p:pic>
        <p:sp>
          <p:nvSpPr>
            <p:cNvPr id="362" name="Google Shape;362;g3d227326866_0_188"/>
            <p:cNvSpPr txBox="1"/>
            <p:nvPr/>
          </p:nvSpPr>
          <p:spPr>
            <a:xfrm>
              <a:off x="1059349" y="7525463"/>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Knowledge, skills &amp; values</a:t>
              </a:r>
              <a:endParaRPr sz="3200" b="0" i="0" u="none" strike="noStrike" cap="none">
                <a:solidFill>
                  <a:schemeClr val="dk1"/>
                </a:solidFill>
                <a:latin typeface="Lexend"/>
                <a:ea typeface="Lexend"/>
                <a:cs typeface="Lexend"/>
                <a:sym typeface="Lexend"/>
              </a:endParaRPr>
            </a:p>
          </p:txBody>
        </p:sp>
      </p:grpSp>
      <p:grpSp>
        <p:nvGrpSpPr>
          <p:cNvPr id="363" name="Google Shape;363;g3d227326866_0_188"/>
          <p:cNvGrpSpPr/>
          <p:nvPr/>
        </p:nvGrpSpPr>
        <p:grpSpPr>
          <a:xfrm>
            <a:off x="3868064" y="7010637"/>
            <a:ext cx="3221007" cy="2710620"/>
            <a:chOff x="10440144" y="4745867"/>
            <a:chExt cx="3221007" cy="2710620"/>
          </a:xfrm>
        </p:grpSpPr>
        <p:pic>
          <p:nvPicPr>
            <p:cNvPr id="364" name="Google Shape;364;g3d227326866_0_188" descr="A white circle with black background&#10;&#10;AI-generated content may be incorrect."/>
            <p:cNvPicPr preferRelativeResize="0"/>
            <p:nvPr/>
          </p:nvPicPr>
          <p:blipFill rotWithShape="1">
            <a:blip r:embed="rId3">
              <a:alphaModFix/>
            </a:blip>
            <a:srcRect/>
            <a:stretch/>
          </p:blipFill>
          <p:spPr>
            <a:xfrm>
              <a:off x="10440144" y="4745867"/>
              <a:ext cx="3221007" cy="2710620"/>
            </a:xfrm>
            <a:prstGeom prst="rect">
              <a:avLst/>
            </a:prstGeom>
            <a:noFill/>
            <a:ln>
              <a:noFill/>
            </a:ln>
          </p:spPr>
        </p:pic>
        <p:sp>
          <p:nvSpPr>
            <p:cNvPr id="365" name="Google Shape;365;g3d227326866_0_188"/>
            <p:cNvSpPr txBox="1"/>
            <p:nvPr/>
          </p:nvSpPr>
          <p:spPr>
            <a:xfrm>
              <a:off x="10507624" y="5562568"/>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Arts &amp; Humanities</a:t>
              </a:r>
              <a:endParaRPr sz="3200" b="0" i="0" u="none" strike="noStrike" cap="none">
                <a:solidFill>
                  <a:schemeClr val="dk1"/>
                </a:solidFill>
                <a:latin typeface="Lexend"/>
                <a:ea typeface="Lexend"/>
                <a:cs typeface="Lexend"/>
                <a:sym typeface="Lexend"/>
              </a:endParaRPr>
            </a:p>
          </p:txBody>
        </p:sp>
      </p:grpSp>
      <p:grpSp>
        <p:nvGrpSpPr>
          <p:cNvPr id="366" name="Google Shape;366;g3d227326866_0_188"/>
          <p:cNvGrpSpPr/>
          <p:nvPr/>
        </p:nvGrpSpPr>
        <p:grpSpPr>
          <a:xfrm>
            <a:off x="647056" y="4272832"/>
            <a:ext cx="3221007" cy="2710620"/>
            <a:chOff x="6105277" y="4900337"/>
            <a:chExt cx="3221007" cy="2710620"/>
          </a:xfrm>
        </p:grpSpPr>
        <p:pic>
          <p:nvPicPr>
            <p:cNvPr id="367" name="Google Shape;367;g3d227326866_0_188" descr="A white circle with black background&#10;&#10;AI-generated content may be incorrect."/>
            <p:cNvPicPr preferRelativeResize="0"/>
            <p:nvPr/>
          </p:nvPicPr>
          <p:blipFill rotWithShape="1">
            <a:blip r:embed="rId3">
              <a:alphaModFix/>
            </a:blip>
            <a:srcRect/>
            <a:stretch/>
          </p:blipFill>
          <p:spPr>
            <a:xfrm>
              <a:off x="6105277" y="4900337"/>
              <a:ext cx="3221007" cy="2710620"/>
            </a:xfrm>
            <a:prstGeom prst="rect">
              <a:avLst/>
            </a:prstGeom>
            <a:noFill/>
            <a:ln>
              <a:noFill/>
            </a:ln>
          </p:spPr>
        </p:pic>
        <p:sp>
          <p:nvSpPr>
            <p:cNvPr id="368" name="Google Shape;368;g3d227326866_0_188"/>
            <p:cNvSpPr txBox="1"/>
            <p:nvPr/>
          </p:nvSpPr>
          <p:spPr>
            <a:xfrm>
              <a:off x="6172757" y="5963259"/>
              <a:ext cx="30861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Science</a:t>
              </a:r>
              <a:endParaRPr sz="3200" b="0" i="0" u="none" strike="noStrike" cap="none">
                <a:solidFill>
                  <a:schemeClr val="dk1"/>
                </a:solidFill>
                <a:latin typeface="Lexend"/>
                <a:ea typeface="Lexend"/>
                <a:cs typeface="Lexend"/>
                <a:sym typeface="Lexend"/>
              </a:endParaRPr>
            </a:p>
          </p:txBody>
        </p:sp>
      </p:grpSp>
      <p:grpSp>
        <p:nvGrpSpPr>
          <p:cNvPr id="369" name="Google Shape;369;g3d227326866_0_188"/>
          <p:cNvGrpSpPr/>
          <p:nvPr/>
        </p:nvGrpSpPr>
        <p:grpSpPr>
          <a:xfrm>
            <a:off x="11683631" y="2502521"/>
            <a:ext cx="3221007" cy="2710620"/>
            <a:chOff x="13661152" y="2622165"/>
            <a:chExt cx="3221007" cy="2710620"/>
          </a:xfrm>
        </p:grpSpPr>
        <p:pic>
          <p:nvPicPr>
            <p:cNvPr id="370" name="Google Shape;370;g3d227326866_0_188" descr="A white circle with black background&#10;&#10;AI-generated content may be incorrect."/>
            <p:cNvPicPr preferRelativeResize="0"/>
            <p:nvPr/>
          </p:nvPicPr>
          <p:blipFill rotWithShape="1">
            <a:blip r:embed="rId3">
              <a:alphaModFix/>
            </a:blip>
            <a:srcRect/>
            <a:stretch/>
          </p:blipFill>
          <p:spPr>
            <a:xfrm>
              <a:off x="13661152" y="2622165"/>
              <a:ext cx="3221007" cy="2710620"/>
            </a:xfrm>
            <a:prstGeom prst="rect">
              <a:avLst/>
            </a:prstGeom>
            <a:noFill/>
            <a:ln>
              <a:noFill/>
            </a:ln>
          </p:spPr>
        </p:pic>
        <p:sp>
          <p:nvSpPr>
            <p:cNvPr id="371" name="Google Shape;371;g3d227326866_0_188"/>
            <p:cNvSpPr txBox="1"/>
            <p:nvPr/>
          </p:nvSpPr>
          <p:spPr>
            <a:xfrm>
              <a:off x="13728632" y="3438866"/>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Student leadership</a:t>
              </a:r>
              <a:endParaRPr sz="3200" b="0" i="0" u="none" strike="noStrike" cap="none">
                <a:solidFill>
                  <a:schemeClr val="dk1"/>
                </a:solidFill>
                <a:latin typeface="Lexend"/>
                <a:ea typeface="Lexend"/>
                <a:cs typeface="Lexend"/>
                <a:sym typeface="Lexend"/>
              </a:endParaRPr>
            </a:p>
          </p:txBody>
        </p:sp>
      </p:grpSp>
      <p:grpSp>
        <p:nvGrpSpPr>
          <p:cNvPr id="372" name="Google Shape;372;g3d227326866_0_188"/>
          <p:cNvGrpSpPr/>
          <p:nvPr/>
        </p:nvGrpSpPr>
        <p:grpSpPr>
          <a:xfrm>
            <a:off x="9588426" y="7037200"/>
            <a:ext cx="3221007" cy="2710620"/>
            <a:chOff x="7997677" y="7247371"/>
            <a:chExt cx="3221007" cy="2710620"/>
          </a:xfrm>
        </p:grpSpPr>
        <p:pic>
          <p:nvPicPr>
            <p:cNvPr id="373" name="Google Shape;373;g3d227326866_0_188" descr="A white circle with black background&#10;&#10;AI-generated content may be incorrect."/>
            <p:cNvPicPr preferRelativeResize="0"/>
            <p:nvPr/>
          </p:nvPicPr>
          <p:blipFill rotWithShape="1">
            <a:blip r:embed="rId3">
              <a:alphaModFix/>
            </a:blip>
            <a:srcRect/>
            <a:stretch/>
          </p:blipFill>
          <p:spPr>
            <a:xfrm>
              <a:off x="7997677" y="7247371"/>
              <a:ext cx="3221007" cy="2710620"/>
            </a:xfrm>
            <a:prstGeom prst="rect">
              <a:avLst/>
            </a:prstGeom>
            <a:noFill/>
            <a:ln>
              <a:noFill/>
            </a:ln>
          </p:spPr>
        </p:pic>
        <p:sp>
          <p:nvSpPr>
            <p:cNvPr id="374" name="Google Shape;374;g3d227326866_0_188"/>
            <p:cNvSpPr txBox="1"/>
            <p:nvPr/>
          </p:nvSpPr>
          <p:spPr>
            <a:xfrm>
              <a:off x="8065157" y="8091395"/>
              <a:ext cx="3086100" cy="107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Methods of teaching</a:t>
              </a:r>
              <a:endParaRPr sz="3200" b="0" i="0" u="none" strike="noStrike" cap="none">
                <a:solidFill>
                  <a:schemeClr val="dk1"/>
                </a:solidFill>
                <a:latin typeface="Lexend"/>
                <a:ea typeface="Lexend"/>
                <a:cs typeface="Lexend"/>
                <a:sym typeface="Lexend"/>
              </a:endParaRPr>
            </a:p>
          </p:txBody>
        </p:sp>
      </p:grpSp>
      <p:grpSp>
        <p:nvGrpSpPr>
          <p:cNvPr id="375" name="Google Shape;375;g3d227326866_0_188"/>
          <p:cNvGrpSpPr/>
          <p:nvPr/>
        </p:nvGrpSpPr>
        <p:grpSpPr>
          <a:xfrm>
            <a:off x="14419936" y="6247822"/>
            <a:ext cx="3221007" cy="2710620"/>
            <a:chOff x="14007643" y="7086762"/>
            <a:chExt cx="3221007" cy="2710620"/>
          </a:xfrm>
        </p:grpSpPr>
        <p:pic>
          <p:nvPicPr>
            <p:cNvPr id="376" name="Google Shape;376;g3d227326866_0_188" descr="A white circle with black background&#10;&#10;AI-generated content may be incorrect."/>
            <p:cNvPicPr preferRelativeResize="0"/>
            <p:nvPr/>
          </p:nvPicPr>
          <p:blipFill rotWithShape="1">
            <a:blip r:embed="rId3">
              <a:alphaModFix/>
            </a:blip>
            <a:srcRect/>
            <a:stretch/>
          </p:blipFill>
          <p:spPr>
            <a:xfrm>
              <a:off x="14007643" y="7086762"/>
              <a:ext cx="3221007" cy="2710620"/>
            </a:xfrm>
            <a:prstGeom prst="rect">
              <a:avLst/>
            </a:prstGeom>
            <a:noFill/>
            <a:ln>
              <a:noFill/>
            </a:ln>
          </p:spPr>
        </p:pic>
        <p:sp>
          <p:nvSpPr>
            <p:cNvPr id="377" name="Google Shape;377;g3d227326866_0_188"/>
            <p:cNvSpPr txBox="1"/>
            <p:nvPr/>
          </p:nvSpPr>
          <p:spPr>
            <a:xfrm>
              <a:off x="14075123" y="8258596"/>
              <a:ext cx="30861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Climate justice</a:t>
              </a:r>
              <a:endParaRPr sz="3200" b="0" i="0" u="none" strike="noStrike" cap="none">
                <a:solidFill>
                  <a:schemeClr val="dk1"/>
                </a:solidFill>
                <a:latin typeface="Lexend"/>
                <a:ea typeface="Lexend"/>
                <a:cs typeface="Lexend"/>
                <a:sym typeface="Lexend"/>
              </a:endParaRPr>
            </a:p>
          </p:txBody>
        </p:sp>
      </p:grpSp>
      <p:pic>
        <p:nvPicPr>
          <p:cNvPr id="378" name="Google Shape;378;g3d227326866_0_188" descr="A red ribbon with a black background&#10;&#10;AI-generated content may be incorrect."/>
          <p:cNvPicPr preferRelativeResize="0"/>
          <p:nvPr/>
        </p:nvPicPr>
        <p:blipFill rotWithShape="1">
          <a:blip r:embed="rId4">
            <a:alphaModFix/>
          </a:blip>
          <a:srcRect/>
          <a:stretch/>
        </p:blipFill>
        <p:spPr>
          <a:xfrm rot="8466925">
            <a:off x="4556735" y="5077104"/>
            <a:ext cx="1843159" cy="1247764"/>
          </a:xfrm>
          <a:prstGeom prst="rect">
            <a:avLst/>
          </a:prstGeom>
          <a:noFill/>
          <a:ln>
            <a:noFill/>
          </a:ln>
        </p:spPr>
      </p:pic>
      <p:pic>
        <p:nvPicPr>
          <p:cNvPr id="379" name="Google Shape;379;g3d227326866_0_188" descr="A red letter on a black background&#10;&#10;AI-generated content may be incorrect."/>
          <p:cNvPicPr preferRelativeResize="0"/>
          <p:nvPr/>
        </p:nvPicPr>
        <p:blipFill rotWithShape="1">
          <a:blip r:embed="rId5">
            <a:alphaModFix/>
          </a:blip>
          <a:srcRect/>
          <a:stretch/>
        </p:blipFill>
        <p:spPr>
          <a:xfrm rot="-8936247" flipH="1">
            <a:off x="1135732" y="7426048"/>
            <a:ext cx="2595223" cy="1431386"/>
          </a:xfrm>
          <a:prstGeom prst="rect">
            <a:avLst/>
          </a:prstGeom>
          <a:noFill/>
          <a:ln>
            <a:noFill/>
          </a:ln>
        </p:spPr>
      </p:pic>
      <p:pic>
        <p:nvPicPr>
          <p:cNvPr id="380" name="Google Shape;380;g3d227326866_0_188" descr="A red arrow pointing to the left&#10;&#10;AI-generated content may be incorrect."/>
          <p:cNvPicPr preferRelativeResize="0"/>
          <p:nvPr/>
        </p:nvPicPr>
        <p:blipFill rotWithShape="1">
          <a:blip r:embed="rId6">
            <a:alphaModFix/>
          </a:blip>
          <a:srcRect/>
          <a:stretch/>
        </p:blipFill>
        <p:spPr>
          <a:xfrm rot="3137668">
            <a:off x="9833652" y="5787042"/>
            <a:ext cx="1757181" cy="652604"/>
          </a:xfrm>
          <a:prstGeom prst="rect">
            <a:avLst/>
          </a:prstGeom>
          <a:noFill/>
          <a:ln>
            <a:noFill/>
          </a:ln>
        </p:spPr>
      </p:pic>
      <p:pic>
        <p:nvPicPr>
          <p:cNvPr id="381" name="Google Shape;381;g3d227326866_0_188" descr="A red letter on a black background&#10;&#10;AI-generated content may be incorrect."/>
          <p:cNvPicPr preferRelativeResize="0"/>
          <p:nvPr/>
        </p:nvPicPr>
        <p:blipFill rotWithShape="1">
          <a:blip r:embed="rId5">
            <a:alphaModFix/>
          </a:blip>
          <a:srcRect/>
          <a:stretch/>
        </p:blipFill>
        <p:spPr>
          <a:xfrm rot="4135951">
            <a:off x="14849335" y="4031549"/>
            <a:ext cx="2595222" cy="1431386"/>
          </a:xfrm>
          <a:prstGeom prst="rect">
            <a:avLst/>
          </a:prstGeom>
          <a:noFill/>
          <a:ln>
            <a:noFill/>
          </a:ln>
        </p:spPr>
      </p:pic>
      <p:pic>
        <p:nvPicPr>
          <p:cNvPr id="382" name="Google Shape;382;g3d227326866_0_188" descr="A red ribbon with a black background&#10;&#10;AI-generated content may be incorrect."/>
          <p:cNvPicPr preferRelativeResize="0"/>
          <p:nvPr/>
        </p:nvPicPr>
        <p:blipFill rotWithShape="1">
          <a:blip r:embed="rId4">
            <a:alphaModFix/>
          </a:blip>
          <a:srcRect/>
          <a:stretch/>
        </p:blipFill>
        <p:spPr>
          <a:xfrm rot="-4258355" flipH="1">
            <a:off x="12583870" y="5786497"/>
            <a:ext cx="1843159" cy="1247764"/>
          </a:xfrm>
          <a:prstGeom prst="rect">
            <a:avLst/>
          </a:prstGeom>
          <a:noFill/>
          <a:ln>
            <a:noFill/>
          </a:ln>
        </p:spPr>
      </p:pic>
      <p:sp>
        <p:nvSpPr>
          <p:cNvPr id="383" name="Google Shape;383;g3d227326866_0_188"/>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3B556"/>
        </a:solidFill>
        <a:effectLst/>
      </p:bgPr>
    </p:bg>
    <p:spTree>
      <p:nvGrpSpPr>
        <p:cNvPr id="1" name="Shape 388"/>
        <p:cNvGrpSpPr/>
        <p:nvPr/>
      </p:nvGrpSpPr>
      <p:grpSpPr>
        <a:xfrm>
          <a:off x="0" y="0"/>
          <a:ext cx="0" cy="0"/>
          <a:chOff x="0" y="0"/>
          <a:chExt cx="0" cy="0"/>
        </a:xfrm>
      </p:grpSpPr>
      <p:sp>
        <p:nvSpPr>
          <p:cNvPr id="389" name="Google Shape;389;p8"/>
          <p:cNvSpPr txBox="1"/>
          <p:nvPr/>
        </p:nvSpPr>
        <p:spPr>
          <a:xfrm>
            <a:off x="1593962" y="3492150"/>
            <a:ext cx="15100200" cy="3546000"/>
          </a:xfrm>
          <a:prstGeom prst="rect">
            <a:avLst/>
          </a:prstGeom>
          <a:noFill/>
          <a:ln>
            <a:noFill/>
          </a:ln>
        </p:spPr>
        <p:txBody>
          <a:bodyPr spcFirstLastPara="1" wrap="square" lIns="0" tIns="0" rIns="0" bIns="0" anchor="t" anchorCtr="0">
            <a:spAutoFit/>
          </a:bodyPr>
          <a:lstStyle/>
          <a:p>
            <a:pPr marL="0" marR="0" lvl="0" indent="0" algn="ctr" rtl="0">
              <a:lnSpc>
                <a:spcPct val="140004"/>
              </a:lnSpc>
              <a:spcBef>
                <a:spcPts val="0"/>
              </a:spcBef>
              <a:spcAft>
                <a:spcPts val="0"/>
              </a:spcAft>
              <a:buClr>
                <a:srgbClr val="000000"/>
              </a:buClr>
              <a:buSzPts val="9599"/>
              <a:buFont typeface="Arial"/>
              <a:buNone/>
            </a:pPr>
            <a:r>
              <a:rPr lang="en-US" sz="9599" b="1" i="0" u="none" strike="noStrike" cap="none">
                <a:solidFill>
                  <a:schemeClr val="dk1"/>
                </a:solidFill>
                <a:latin typeface="Lexend"/>
                <a:ea typeface="Lexend"/>
                <a:cs typeface="Lexend"/>
                <a:sym typeface="Lexend"/>
              </a:rPr>
              <a:t>Let’s Tackle </a:t>
            </a:r>
            <a:br>
              <a:rPr lang="en-US" sz="9599" b="1" i="0" u="none" strike="noStrike" cap="none">
                <a:solidFill>
                  <a:schemeClr val="dk1"/>
                </a:solidFill>
                <a:latin typeface="Lexend"/>
                <a:ea typeface="Lexend"/>
                <a:cs typeface="Lexend"/>
                <a:sym typeface="Lexend"/>
              </a:rPr>
            </a:br>
            <a:r>
              <a:rPr lang="en-US" sz="9599" b="1" i="0" u="none" strike="noStrike" cap="none">
                <a:solidFill>
                  <a:schemeClr val="dk1"/>
                </a:solidFill>
                <a:latin typeface="Lexend"/>
                <a:ea typeface="Lexend"/>
                <a:cs typeface="Lexend"/>
                <a:sym typeface="Lexend"/>
              </a:rPr>
              <a:t>Climate Issues!</a:t>
            </a:r>
            <a:endParaRPr sz="1400" b="0" i="0" u="none" strike="noStrike" cap="none">
              <a:solidFill>
                <a:srgbClr val="000000"/>
              </a:solidFill>
              <a:latin typeface="Arial"/>
              <a:ea typeface="Arial"/>
              <a:cs typeface="Arial"/>
              <a:sym typeface="Arial"/>
            </a:endParaRPr>
          </a:p>
        </p:txBody>
      </p:sp>
      <p:pic>
        <p:nvPicPr>
          <p:cNvPr id="390" name="Google Shape;390;p8"/>
          <p:cNvPicPr preferRelativeResize="0"/>
          <p:nvPr/>
        </p:nvPicPr>
        <p:blipFill rotWithShape="1">
          <a:blip r:embed="rId3">
            <a:alphaModFix/>
          </a:blip>
          <a:srcRect/>
          <a:stretch/>
        </p:blipFill>
        <p:spPr>
          <a:xfrm>
            <a:off x="8293722" y="7236224"/>
            <a:ext cx="9577063" cy="706477"/>
          </a:xfrm>
          <a:prstGeom prst="rect">
            <a:avLst/>
          </a:prstGeom>
          <a:noFill/>
          <a:ln>
            <a:noFill/>
          </a:ln>
        </p:spPr>
      </p:pic>
      <p:sp>
        <p:nvSpPr>
          <p:cNvPr id="391" name="Google Shape;391;p8"/>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5A2D4"/>
        </a:solidFill>
        <a:effectLst/>
      </p:bgPr>
    </p:bg>
    <p:spTree>
      <p:nvGrpSpPr>
        <p:cNvPr id="1" name="Shape 96"/>
        <p:cNvGrpSpPr/>
        <p:nvPr/>
      </p:nvGrpSpPr>
      <p:grpSpPr>
        <a:xfrm>
          <a:off x="0" y="0"/>
          <a:ext cx="0" cy="0"/>
          <a:chOff x="0" y="0"/>
          <a:chExt cx="0" cy="0"/>
        </a:xfrm>
      </p:grpSpPr>
      <p:sp>
        <p:nvSpPr>
          <p:cNvPr id="97" name="Google Shape;97;g3d227326866_0_335"/>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8" name="Google Shape;98;g3d227326866_0_335"/>
          <p:cNvSpPr txBox="1"/>
          <p:nvPr/>
        </p:nvSpPr>
        <p:spPr>
          <a:xfrm>
            <a:off x="1028700" y="847725"/>
            <a:ext cx="16540200" cy="923400"/>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a:latin typeface="Lexend"/>
                <a:ea typeface="Lexend"/>
                <a:cs typeface="Lexend"/>
                <a:sym typeface="Lexend"/>
              </a:rPr>
              <a:t>Students Organising for Sustainability UK</a:t>
            </a:r>
            <a:endParaRPr sz="1400" b="0" i="0" u="none" strike="noStrike" cap="none">
              <a:solidFill>
                <a:srgbClr val="000000"/>
              </a:solidFill>
              <a:latin typeface="Arial"/>
              <a:ea typeface="Arial"/>
              <a:cs typeface="Arial"/>
              <a:sym typeface="Arial"/>
            </a:endParaRPr>
          </a:p>
        </p:txBody>
      </p:sp>
      <p:pic>
        <p:nvPicPr>
          <p:cNvPr id="99" name="Google Shape;99;g3d227326866_0_335" title="C59A0001 (1).jpg"/>
          <p:cNvPicPr preferRelativeResize="0"/>
          <p:nvPr/>
        </p:nvPicPr>
        <p:blipFill rotWithShape="1">
          <a:blip r:embed="rId4">
            <a:alphaModFix/>
          </a:blip>
          <a:srcRect l="31016" t="16639" r="4380" b="18745"/>
          <a:stretch/>
        </p:blipFill>
        <p:spPr>
          <a:xfrm>
            <a:off x="15325600" y="6856816"/>
            <a:ext cx="2564700" cy="1709789"/>
          </a:xfrm>
          <a:prstGeom prst="rect">
            <a:avLst/>
          </a:prstGeom>
          <a:noFill/>
          <a:ln>
            <a:noFill/>
          </a:ln>
        </p:spPr>
      </p:pic>
      <p:pic>
        <p:nvPicPr>
          <p:cNvPr id="100" name="Google Shape;100;g3d227326866_0_335" title="_98C9830.jpg"/>
          <p:cNvPicPr preferRelativeResize="0"/>
          <p:nvPr/>
        </p:nvPicPr>
        <p:blipFill>
          <a:blip r:embed="rId5">
            <a:alphaModFix/>
          </a:blip>
          <a:stretch>
            <a:fillRect/>
          </a:stretch>
        </p:blipFill>
        <p:spPr>
          <a:xfrm>
            <a:off x="11435000" y="6856829"/>
            <a:ext cx="3711652" cy="2473844"/>
          </a:xfrm>
          <a:prstGeom prst="rect">
            <a:avLst/>
          </a:prstGeom>
          <a:noFill/>
          <a:ln>
            <a:noFill/>
          </a:ln>
        </p:spPr>
      </p:pic>
      <p:pic>
        <p:nvPicPr>
          <p:cNvPr id="101" name="Google Shape;101;g3d227326866_0_335" title="67ae4447c06ea54ff4b3876f_2024_10_08_TeachTheFuture_1920px-9989.jpg"/>
          <p:cNvPicPr preferRelativeResize="0"/>
          <p:nvPr/>
        </p:nvPicPr>
        <p:blipFill>
          <a:blip r:embed="rId6">
            <a:alphaModFix/>
          </a:blip>
          <a:stretch>
            <a:fillRect/>
          </a:stretch>
        </p:blipFill>
        <p:spPr>
          <a:xfrm>
            <a:off x="11435000" y="2365204"/>
            <a:ext cx="6455299" cy="4303501"/>
          </a:xfrm>
          <a:prstGeom prst="rect">
            <a:avLst/>
          </a:prstGeom>
          <a:noFill/>
          <a:ln>
            <a:noFill/>
          </a:ln>
        </p:spPr>
      </p:pic>
      <p:sp>
        <p:nvSpPr>
          <p:cNvPr id="102" name="Google Shape;102;g3d227326866_0_335"/>
          <p:cNvSpPr txBox="1"/>
          <p:nvPr/>
        </p:nvSpPr>
        <p:spPr>
          <a:xfrm>
            <a:off x="1028695" y="2365206"/>
            <a:ext cx="9639000" cy="6495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a:solidFill>
                  <a:schemeClr val="dk1"/>
                </a:solidFill>
                <a:latin typeface="Lexend"/>
                <a:ea typeface="Lexend"/>
                <a:cs typeface="Lexend"/>
                <a:sym typeface="Lexend"/>
              </a:rPr>
              <a:t>Our three aims:</a:t>
            </a:r>
            <a:br>
              <a:rPr lang="en-US" sz="3200" b="1">
                <a:solidFill>
                  <a:schemeClr val="dk1"/>
                </a:solidFill>
                <a:latin typeface="Lexend"/>
                <a:ea typeface="Lexend"/>
                <a:cs typeface="Lexend"/>
                <a:sym typeface="Lexend"/>
              </a:rPr>
            </a:br>
            <a:endParaRPr sz="3200" b="1">
              <a:solidFill>
                <a:schemeClr val="dk1"/>
              </a:solidFill>
              <a:latin typeface="Lexend"/>
              <a:ea typeface="Lexend"/>
              <a:cs typeface="Lexend"/>
              <a:sym typeface="Lexend"/>
            </a:endParaRPr>
          </a:p>
          <a:p>
            <a:pPr marL="457200" marR="0" lvl="0" indent="-431800" algn="l" rtl="0">
              <a:lnSpc>
                <a:spcPct val="100000"/>
              </a:lnSpc>
              <a:spcBef>
                <a:spcPts val="0"/>
              </a:spcBef>
              <a:spcAft>
                <a:spcPts val="0"/>
              </a:spcAft>
              <a:buClr>
                <a:schemeClr val="dk1"/>
              </a:buClr>
              <a:buSzPts val="3200"/>
              <a:buFont typeface="Lexend"/>
              <a:buAutoNum type="arabicPeriod"/>
            </a:pPr>
            <a:r>
              <a:rPr lang="en-US" sz="3200">
                <a:solidFill>
                  <a:schemeClr val="dk1"/>
                </a:solidFill>
                <a:latin typeface="Lexend"/>
                <a:ea typeface="Lexend"/>
                <a:cs typeface="Lexend"/>
                <a:sym typeface="Lexend"/>
              </a:rPr>
              <a:t>Change the way we teach, what we learn, and how that’s assessed so climate and nature is a priority</a:t>
            </a:r>
            <a:br>
              <a:rPr lang="en-US" sz="3200">
                <a:solidFill>
                  <a:schemeClr val="dk1"/>
                </a:solidFill>
                <a:latin typeface="Lexend"/>
                <a:ea typeface="Lexend"/>
                <a:cs typeface="Lexend"/>
                <a:sym typeface="Lexend"/>
              </a:rPr>
            </a:br>
            <a:endParaRPr sz="3200">
              <a:solidFill>
                <a:schemeClr val="dk1"/>
              </a:solidFill>
              <a:latin typeface="Lexend"/>
              <a:ea typeface="Lexend"/>
              <a:cs typeface="Lexend"/>
              <a:sym typeface="Lexend"/>
            </a:endParaRPr>
          </a:p>
          <a:p>
            <a:pPr marL="457200" marR="0" lvl="0" indent="-431800" algn="l" rtl="0">
              <a:lnSpc>
                <a:spcPct val="100000"/>
              </a:lnSpc>
              <a:spcBef>
                <a:spcPts val="0"/>
              </a:spcBef>
              <a:spcAft>
                <a:spcPts val="0"/>
              </a:spcAft>
              <a:buClr>
                <a:schemeClr val="dk1"/>
              </a:buClr>
              <a:buSzPts val="3200"/>
              <a:buFont typeface="Lexend"/>
              <a:buAutoNum type="arabicPeriod"/>
            </a:pPr>
            <a:r>
              <a:rPr lang="en-US" sz="3200">
                <a:solidFill>
                  <a:schemeClr val="dk1"/>
                </a:solidFill>
                <a:latin typeface="Lexend"/>
                <a:ea typeface="Lexend"/>
                <a:cs typeface="Lexend"/>
                <a:sym typeface="Lexend"/>
              </a:rPr>
              <a:t>Make sure the places where we learn show us what’s possible, helping us to help nature and the climate</a:t>
            </a:r>
            <a:br>
              <a:rPr lang="en-US" sz="3200">
                <a:solidFill>
                  <a:schemeClr val="dk1"/>
                </a:solidFill>
                <a:latin typeface="Lexend"/>
                <a:ea typeface="Lexend"/>
                <a:cs typeface="Lexend"/>
                <a:sym typeface="Lexend"/>
              </a:rPr>
            </a:br>
            <a:endParaRPr sz="3200">
              <a:solidFill>
                <a:schemeClr val="dk1"/>
              </a:solidFill>
              <a:latin typeface="Lexend"/>
              <a:ea typeface="Lexend"/>
              <a:cs typeface="Lexend"/>
              <a:sym typeface="Lexend"/>
            </a:endParaRPr>
          </a:p>
          <a:p>
            <a:pPr marL="457200" marR="0" lvl="0" indent="-431800" algn="l" rtl="0">
              <a:lnSpc>
                <a:spcPct val="100000"/>
              </a:lnSpc>
              <a:spcBef>
                <a:spcPts val="0"/>
              </a:spcBef>
              <a:spcAft>
                <a:spcPts val="0"/>
              </a:spcAft>
              <a:buClr>
                <a:schemeClr val="dk1"/>
              </a:buClr>
              <a:buSzPts val="3200"/>
              <a:buFont typeface="Lexend"/>
              <a:buAutoNum type="arabicPeriod"/>
            </a:pPr>
            <a:r>
              <a:rPr lang="en-US" sz="3200">
                <a:solidFill>
                  <a:schemeClr val="dk1"/>
                </a:solidFill>
                <a:latin typeface="Lexend"/>
                <a:ea typeface="Lexend"/>
                <a:cs typeface="Lexend"/>
                <a:sym typeface="Lexend"/>
              </a:rPr>
              <a:t>Ensure students from every background can play their role in protecting and building a better world</a:t>
            </a:r>
            <a:endParaRPr sz="3200">
              <a:solidFill>
                <a:schemeClr val="dk1"/>
              </a:solidFill>
              <a:latin typeface="Lexend"/>
              <a:ea typeface="Lexend"/>
              <a:cs typeface="Lexend"/>
              <a:sym typeface="Lexen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pic>
        <p:nvPicPr>
          <p:cNvPr id="397" name="Google Shape;397;p9" descr="A green circle with black background&#10;&#10;AI-generated content may be incorrect."/>
          <p:cNvPicPr preferRelativeResize="0"/>
          <p:nvPr/>
        </p:nvPicPr>
        <p:blipFill rotWithShape="1">
          <a:blip r:embed="rId3">
            <a:alphaModFix/>
          </a:blip>
          <a:srcRect/>
          <a:stretch/>
        </p:blipFill>
        <p:spPr>
          <a:xfrm>
            <a:off x="12883836" y="7359765"/>
            <a:ext cx="4748663" cy="2677656"/>
          </a:xfrm>
          <a:prstGeom prst="rect">
            <a:avLst/>
          </a:prstGeom>
          <a:noFill/>
          <a:ln>
            <a:noFill/>
          </a:ln>
        </p:spPr>
      </p:pic>
      <p:sp>
        <p:nvSpPr>
          <p:cNvPr id="398" name="Google Shape;398;p9"/>
          <p:cNvSpPr txBox="1"/>
          <p:nvPr/>
        </p:nvSpPr>
        <p:spPr>
          <a:xfrm>
            <a:off x="13302961" y="7951671"/>
            <a:ext cx="3956339"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Devon Wildlife Trust are creating new wetlands to increase insect habitats</a:t>
            </a:r>
            <a:endParaRPr sz="1400" b="0" i="0" u="none" strike="noStrike" cap="none">
              <a:solidFill>
                <a:srgbClr val="000000"/>
              </a:solidFill>
              <a:latin typeface="Arial"/>
              <a:ea typeface="Arial"/>
              <a:cs typeface="Arial"/>
              <a:sym typeface="Arial"/>
            </a:endParaRPr>
          </a:p>
        </p:txBody>
      </p:sp>
      <p:sp>
        <p:nvSpPr>
          <p:cNvPr id="399" name="Google Shape;399;p9"/>
          <p:cNvSpPr txBox="1"/>
          <p:nvPr/>
        </p:nvSpPr>
        <p:spPr>
          <a:xfrm>
            <a:off x="1028700" y="866775"/>
            <a:ext cx="8671043" cy="1289969"/>
          </a:xfrm>
          <a:prstGeom prst="rect">
            <a:avLst/>
          </a:prstGeom>
          <a:noFill/>
          <a:ln>
            <a:noFill/>
          </a:ln>
        </p:spPr>
        <p:txBody>
          <a:bodyPr spcFirstLastPara="1" wrap="square" lIns="0" tIns="0" rIns="0" bIns="0" anchor="t" anchorCtr="0">
            <a:spAutoFit/>
          </a:bodyPr>
          <a:lstStyle/>
          <a:p>
            <a:pPr marL="0" marR="0" lvl="0" indent="0" algn="l" rtl="0">
              <a:lnSpc>
                <a:spcPct val="188983"/>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Insect Decline</a:t>
            </a:r>
            <a:endParaRPr sz="1400" b="0" i="0" u="none" strike="noStrike" cap="none">
              <a:solidFill>
                <a:srgbClr val="000000"/>
              </a:solidFill>
              <a:latin typeface="Arial"/>
              <a:ea typeface="Arial"/>
              <a:cs typeface="Arial"/>
              <a:sym typeface="Arial"/>
            </a:endParaRPr>
          </a:p>
        </p:txBody>
      </p:sp>
      <p:pic>
        <p:nvPicPr>
          <p:cNvPr id="400" name="Google Shape;400;p9" descr="An orange circle with black background&#10;&#10;AI-generated content may be incorrect."/>
          <p:cNvPicPr preferRelativeResize="0"/>
          <p:nvPr/>
        </p:nvPicPr>
        <p:blipFill rotWithShape="1">
          <a:blip r:embed="rId4">
            <a:alphaModFix/>
          </a:blip>
          <a:srcRect/>
          <a:stretch/>
        </p:blipFill>
        <p:spPr>
          <a:xfrm>
            <a:off x="12883836" y="3871267"/>
            <a:ext cx="4748664" cy="2818393"/>
          </a:xfrm>
          <a:prstGeom prst="rect">
            <a:avLst/>
          </a:prstGeom>
          <a:noFill/>
          <a:ln>
            <a:noFill/>
          </a:ln>
        </p:spPr>
      </p:pic>
      <p:sp>
        <p:nvSpPr>
          <p:cNvPr id="401" name="Google Shape;401;p9"/>
          <p:cNvSpPr txBox="1"/>
          <p:nvPr/>
        </p:nvSpPr>
        <p:spPr>
          <a:xfrm>
            <a:off x="13782862" y="3240924"/>
            <a:ext cx="3086047"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Buglife 2025</a:t>
            </a:r>
            <a:endParaRPr sz="1800" b="0" i="0" u="none" strike="noStrike" cap="none">
              <a:solidFill>
                <a:schemeClr val="dk1"/>
              </a:solidFill>
              <a:latin typeface="Lexend"/>
              <a:ea typeface="Lexend"/>
              <a:cs typeface="Lexend"/>
              <a:sym typeface="Lexend"/>
            </a:endParaRPr>
          </a:p>
        </p:txBody>
      </p:sp>
      <p:sp>
        <p:nvSpPr>
          <p:cNvPr id="402" name="Google Shape;402;p9"/>
          <p:cNvSpPr txBox="1"/>
          <p:nvPr/>
        </p:nvSpPr>
        <p:spPr>
          <a:xfrm>
            <a:off x="13201079" y="4552111"/>
            <a:ext cx="4114178"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¾ of the crops grown by humans require insects to pollinate them</a:t>
            </a:r>
            <a:endParaRPr sz="1400" b="0" i="0" u="none" strike="noStrike" cap="none">
              <a:solidFill>
                <a:srgbClr val="000000"/>
              </a:solidFill>
              <a:latin typeface="Arial"/>
              <a:ea typeface="Arial"/>
              <a:cs typeface="Arial"/>
              <a:sym typeface="Arial"/>
            </a:endParaRPr>
          </a:p>
        </p:txBody>
      </p:sp>
      <p:sp>
        <p:nvSpPr>
          <p:cNvPr id="403" name="Google Shape;403;p9"/>
          <p:cNvSpPr txBox="1"/>
          <p:nvPr/>
        </p:nvSpPr>
        <p:spPr>
          <a:xfrm>
            <a:off x="13602491" y="6753941"/>
            <a:ext cx="3311353"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Lautenbach et al. 2012</a:t>
            </a:r>
            <a:endParaRPr sz="1800" b="0" i="0" u="none" strike="noStrike" cap="none">
              <a:solidFill>
                <a:schemeClr val="dk1"/>
              </a:solidFill>
              <a:highlight>
                <a:srgbClr val="FFFF00"/>
              </a:highlight>
              <a:latin typeface="Lexend"/>
              <a:ea typeface="Lexend"/>
              <a:cs typeface="Lexend"/>
              <a:sym typeface="Lexend"/>
            </a:endParaRPr>
          </a:p>
        </p:txBody>
      </p:sp>
      <p:pic>
        <p:nvPicPr>
          <p:cNvPr id="404" name="Google Shape;404;p9" descr="A red circle with black background&#10;&#10;AI-generated content may be incorrect."/>
          <p:cNvPicPr preferRelativeResize="0"/>
          <p:nvPr/>
        </p:nvPicPr>
        <p:blipFill rotWithShape="1">
          <a:blip r:embed="rId5">
            <a:alphaModFix/>
          </a:blip>
          <a:srcRect/>
          <a:stretch/>
        </p:blipFill>
        <p:spPr>
          <a:xfrm>
            <a:off x="12888416" y="246956"/>
            <a:ext cx="4748664" cy="2898050"/>
          </a:xfrm>
          <a:prstGeom prst="rect">
            <a:avLst/>
          </a:prstGeom>
          <a:noFill/>
          <a:ln>
            <a:noFill/>
          </a:ln>
        </p:spPr>
      </p:pic>
      <p:sp>
        <p:nvSpPr>
          <p:cNvPr id="405" name="Google Shape;405;p9"/>
          <p:cNvSpPr txBox="1"/>
          <p:nvPr/>
        </p:nvSpPr>
        <p:spPr>
          <a:xfrm>
            <a:off x="13392472" y="835999"/>
            <a:ext cx="3866828"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UK’s flying insect population decreased by 63% between 2021 - 2024</a:t>
            </a:r>
            <a:endParaRPr sz="1400" b="0" i="0" u="none" strike="noStrike" cap="none">
              <a:solidFill>
                <a:srgbClr val="000000"/>
              </a:solidFill>
              <a:latin typeface="Arial"/>
              <a:ea typeface="Arial"/>
              <a:cs typeface="Arial"/>
              <a:sym typeface="Arial"/>
            </a:endParaRPr>
          </a:p>
        </p:txBody>
      </p:sp>
      <p:sp>
        <p:nvSpPr>
          <p:cNvPr id="406" name="Google Shape;406;p9"/>
          <p:cNvSpPr/>
          <p:nvPr/>
        </p:nvSpPr>
        <p:spPr>
          <a:xfrm>
            <a:off x="974066" y="3240924"/>
            <a:ext cx="10635580" cy="840086"/>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JOBS</a:t>
            </a:r>
            <a:endParaRPr sz="2800" b="1" i="0" u="none" strike="noStrike" cap="none">
              <a:solidFill>
                <a:schemeClr val="dk1"/>
              </a:solidFill>
              <a:latin typeface="Lexend"/>
              <a:ea typeface="Lexend"/>
              <a:cs typeface="Lexend"/>
              <a:sym typeface="Lexend"/>
            </a:endParaRPr>
          </a:p>
        </p:txBody>
      </p:sp>
      <p:sp>
        <p:nvSpPr>
          <p:cNvPr id="407" name="Google Shape;407;p9"/>
          <p:cNvSpPr/>
          <p:nvPr/>
        </p:nvSpPr>
        <p:spPr>
          <a:xfrm>
            <a:off x="1028700" y="6308458"/>
            <a:ext cx="10635580" cy="840086"/>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KNOWLEDGE, SKILLS &amp; VALUES</a:t>
            </a:r>
            <a:endParaRPr sz="2800" b="1" i="0" u="none" strike="noStrike" cap="none">
              <a:solidFill>
                <a:schemeClr val="dk1"/>
              </a:solidFill>
              <a:latin typeface="Lexend"/>
              <a:ea typeface="Lexend"/>
              <a:cs typeface="Lexend"/>
              <a:sym typeface="Lexend"/>
            </a:endParaRPr>
          </a:p>
        </p:txBody>
      </p:sp>
      <p:sp>
        <p:nvSpPr>
          <p:cNvPr id="408" name="Google Shape;408;p9"/>
          <p:cNvSpPr/>
          <p:nvPr/>
        </p:nvSpPr>
        <p:spPr>
          <a:xfrm>
            <a:off x="314555"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pic>
        <p:nvPicPr>
          <p:cNvPr id="414" name="Google Shape;414;g3d227326866_0_216" descr="A green circle with black background&#10;&#10;AI-generated content may be incorrect."/>
          <p:cNvPicPr preferRelativeResize="0"/>
          <p:nvPr/>
        </p:nvPicPr>
        <p:blipFill rotWithShape="1">
          <a:blip r:embed="rId3">
            <a:alphaModFix/>
          </a:blip>
          <a:srcRect/>
          <a:stretch/>
        </p:blipFill>
        <p:spPr>
          <a:xfrm>
            <a:off x="12883836" y="7359765"/>
            <a:ext cx="4748663" cy="2677656"/>
          </a:xfrm>
          <a:prstGeom prst="rect">
            <a:avLst/>
          </a:prstGeom>
          <a:noFill/>
          <a:ln>
            <a:noFill/>
          </a:ln>
        </p:spPr>
      </p:pic>
      <p:sp>
        <p:nvSpPr>
          <p:cNvPr id="415" name="Google Shape;415;g3d227326866_0_216"/>
          <p:cNvSpPr txBox="1"/>
          <p:nvPr/>
        </p:nvSpPr>
        <p:spPr>
          <a:xfrm>
            <a:off x="13302961" y="7951671"/>
            <a:ext cx="39564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Devon Wildlife Trust are creating new wetlands to increase insect habitats</a:t>
            </a:r>
            <a:endParaRPr sz="1400" b="0" i="0" u="none" strike="noStrike" cap="none">
              <a:solidFill>
                <a:srgbClr val="000000"/>
              </a:solidFill>
              <a:latin typeface="Arial"/>
              <a:ea typeface="Arial"/>
              <a:cs typeface="Arial"/>
              <a:sym typeface="Arial"/>
            </a:endParaRPr>
          </a:p>
        </p:txBody>
      </p:sp>
      <p:sp>
        <p:nvSpPr>
          <p:cNvPr id="416" name="Google Shape;416;g3d227326866_0_216"/>
          <p:cNvSpPr txBox="1"/>
          <p:nvPr/>
        </p:nvSpPr>
        <p:spPr>
          <a:xfrm>
            <a:off x="1028700" y="866775"/>
            <a:ext cx="8670900" cy="923400"/>
          </a:xfrm>
          <a:prstGeom prst="rect">
            <a:avLst/>
          </a:prstGeom>
          <a:noFill/>
          <a:ln>
            <a:noFill/>
          </a:ln>
        </p:spPr>
        <p:txBody>
          <a:bodyPr spcFirstLastPara="1" wrap="square" lIns="0" tIns="0" rIns="0" bIns="0" anchor="t" anchorCtr="0">
            <a:spAutoFit/>
          </a:bodyPr>
          <a:lstStyle/>
          <a:p>
            <a:pPr marL="0" marR="0" lvl="0" indent="0" algn="l" rtl="0">
              <a:lnSpc>
                <a:spcPct val="188983"/>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Insect Decline</a:t>
            </a:r>
            <a:endParaRPr sz="1400" b="0" i="0" u="none" strike="noStrike" cap="none">
              <a:solidFill>
                <a:srgbClr val="000000"/>
              </a:solidFill>
              <a:latin typeface="Arial"/>
              <a:ea typeface="Arial"/>
              <a:cs typeface="Arial"/>
              <a:sym typeface="Arial"/>
            </a:endParaRPr>
          </a:p>
        </p:txBody>
      </p:sp>
      <p:pic>
        <p:nvPicPr>
          <p:cNvPr id="417" name="Google Shape;417;g3d227326866_0_216" descr="An orange circle with black background&#10;&#10;AI-generated content may be incorrect."/>
          <p:cNvPicPr preferRelativeResize="0"/>
          <p:nvPr/>
        </p:nvPicPr>
        <p:blipFill rotWithShape="1">
          <a:blip r:embed="rId4">
            <a:alphaModFix/>
          </a:blip>
          <a:srcRect/>
          <a:stretch/>
        </p:blipFill>
        <p:spPr>
          <a:xfrm>
            <a:off x="12883836" y="3871267"/>
            <a:ext cx="4748663" cy="2818393"/>
          </a:xfrm>
          <a:prstGeom prst="rect">
            <a:avLst/>
          </a:prstGeom>
          <a:noFill/>
          <a:ln>
            <a:noFill/>
          </a:ln>
        </p:spPr>
      </p:pic>
      <p:sp>
        <p:nvSpPr>
          <p:cNvPr id="418" name="Google Shape;418;g3d227326866_0_216"/>
          <p:cNvSpPr txBox="1"/>
          <p:nvPr/>
        </p:nvSpPr>
        <p:spPr>
          <a:xfrm>
            <a:off x="13782862" y="3240924"/>
            <a:ext cx="30861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Buglife 2025</a:t>
            </a:r>
            <a:endParaRPr sz="1800" b="0" i="0" u="none" strike="noStrike" cap="none">
              <a:solidFill>
                <a:schemeClr val="dk1"/>
              </a:solidFill>
              <a:latin typeface="Lexend"/>
              <a:ea typeface="Lexend"/>
              <a:cs typeface="Lexend"/>
              <a:sym typeface="Lexend"/>
            </a:endParaRPr>
          </a:p>
        </p:txBody>
      </p:sp>
      <p:sp>
        <p:nvSpPr>
          <p:cNvPr id="419" name="Google Shape;419;g3d227326866_0_216"/>
          <p:cNvSpPr txBox="1"/>
          <p:nvPr/>
        </p:nvSpPr>
        <p:spPr>
          <a:xfrm>
            <a:off x="13201079" y="4552111"/>
            <a:ext cx="41142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¾ of the crops grown by humans require insects to pollinate them</a:t>
            </a:r>
            <a:endParaRPr sz="1400" b="0" i="0" u="none" strike="noStrike" cap="none">
              <a:solidFill>
                <a:srgbClr val="000000"/>
              </a:solidFill>
              <a:latin typeface="Arial"/>
              <a:ea typeface="Arial"/>
              <a:cs typeface="Arial"/>
              <a:sym typeface="Arial"/>
            </a:endParaRPr>
          </a:p>
        </p:txBody>
      </p:sp>
      <p:sp>
        <p:nvSpPr>
          <p:cNvPr id="420" name="Google Shape;420;g3d227326866_0_216"/>
          <p:cNvSpPr txBox="1"/>
          <p:nvPr/>
        </p:nvSpPr>
        <p:spPr>
          <a:xfrm>
            <a:off x="13602491" y="6753941"/>
            <a:ext cx="33114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Lautenbach et al. 2012</a:t>
            </a:r>
            <a:endParaRPr sz="1800" b="0" i="0" u="none" strike="noStrike" cap="none">
              <a:solidFill>
                <a:schemeClr val="dk1"/>
              </a:solidFill>
              <a:highlight>
                <a:srgbClr val="FFFF00"/>
              </a:highlight>
              <a:latin typeface="Lexend"/>
              <a:ea typeface="Lexend"/>
              <a:cs typeface="Lexend"/>
              <a:sym typeface="Lexend"/>
            </a:endParaRPr>
          </a:p>
        </p:txBody>
      </p:sp>
      <p:pic>
        <p:nvPicPr>
          <p:cNvPr id="421" name="Google Shape;421;g3d227326866_0_216" descr="A red circle with black background&#10;&#10;AI-generated content may be incorrect."/>
          <p:cNvPicPr preferRelativeResize="0"/>
          <p:nvPr/>
        </p:nvPicPr>
        <p:blipFill rotWithShape="1">
          <a:blip r:embed="rId5">
            <a:alphaModFix/>
          </a:blip>
          <a:srcRect/>
          <a:stretch/>
        </p:blipFill>
        <p:spPr>
          <a:xfrm>
            <a:off x="12888416" y="246956"/>
            <a:ext cx="4748663" cy="2898050"/>
          </a:xfrm>
          <a:prstGeom prst="rect">
            <a:avLst/>
          </a:prstGeom>
          <a:noFill/>
          <a:ln>
            <a:noFill/>
          </a:ln>
        </p:spPr>
      </p:pic>
      <p:sp>
        <p:nvSpPr>
          <p:cNvPr id="422" name="Google Shape;422;g3d227326866_0_216"/>
          <p:cNvSpPr txBox="1"/>
          <p:nvPr/>
        </p:nvSpPr>
        <p:spPr>
          <a:xfrm>
            <a:off x="13392472" y="835999"/>
            <a:ext cx="38667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UK’s flying insect population decreased by 63% between 2021 - 2024</a:t>
            </a:r>
            <a:endParaRPr sz="1400" b="0" i="0" u="none" strike="noStrike" cap="none">
              <a:solidFill>
                <a:srgbClr val="000000"/>
              </a:solidFill>
              <a:latin typeface="Arial"/>
              <a:ea typeface="Arial"/>
              <a:cs typeface="Arial"/>
              <a:sym typeface="Arial"/>
            </a:endParaRPr>
          </a:p>
        </p:txBody>
      </p:sp>
      <p:sp>
        <p:nvSpPr>
          <p:cNvPr id="423" name="Google Shape;423;g3d227326866_0_216"/>
          <p:cNvSpPr/>
          <p:nvPr/>
        </p:nvSpPr>
        <p:spPr>
          <a:xfrm>
            <a:off x="974066" y="3240924"/>
            <a:ext cx="10635600" cy="2491500"/>
          </a:xfrm>
          <a:prstGeom prst="roundRect">
            <a:avLst>
              <a:gd name="adj" fmla="val 16667"/>
            </a:avLst>
          </a:pr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br>
              <a:rPr lang="en-US" sz="2800" b="0" i="0" u="none" strike="noStrike" cap="none">
                <a:solidFill>
                  <a:schemeClr val="dk1"/>
                </a:solidFill>
                <a:latin typeface="Lexend"/>
                <a:ea typeface="Lexend"/>
                <a:cs typeface="Lexend"/>
                <a:sym typeface="Lexend"/>
              </a:rPr>
            </a:br>
            <a:r>
              <a:rPr lang="en-US" sz="2800" b="0" i="0" u="none" strike="noStrike" cap="none">
                <a:solidFill>
                  <a:schemeClr val="dk1"/>
                </a:solidFill>
                <a:latin typeface="Lexend"/>
                <a:ea typeface="Lexend"/>
                <a:cs typeface="Lexend"/>
                <a:sym typeface="Lexend"/>
              </a:rPr>
              <a:t>Conservationist, Education Officer, Engagement Officer, Land Manager Policy Writer, Farmer</a:t>
            </a:r>
            <a:endParaRPr sz="2800" b="0" i="0" u="none" strike="noStrike" cap="none">
              <a:solidFill>
                <a:schemeClr val="dk1"/>
              </a:solidFill>
              <a:latin typeface="Lexend"/>
              <a:ea typeface="Lexend"/>
              <a:cs typeface="Lexend"/>
              <a:sym typeface="Lexend"/>
            </a:endParaRPr>
          </a:p>
        </p:txBody>
      </p:sp>
      <p:sp>
        <p:nvSpPr>
          <p:cNvPr id="424" name="Google Shape;424;g3d227326866_0_216"/>
          <p:cNvSpPr/>
          <p:nvPr/>
        </p:nvSpPr>
        <p:spPr>
          <a:xfrm>
            <a:off x="974066" y="3240924"/>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JOBS</a:t>
            </a:r>
            <a:endParaRPr sz="2800" b="1" i="0" u="none" strike="noStrike" cap="none">
              <a:solidFill>
                <a:schemeClr val="dk1"/>
              </a:solidFill>
              <a:latin typeface="Lexend"/>
              <a:ea typeface="Lexend"/>
              <a:cs typeface="Lexend"/>
              <a:sym typeface="Lexend"/>
            </a:endParaRPr>
          </a:p>
        </p:txBody>
      </p:sp>
      <p:sp>
        <p:nvSpPr>
          <p:cNvPr id="425" name="Google Shape;425;g3d227326866_0_216"/>
          <p:cNvSpPr/>
          <p:nvPr/>
        </p:nvSpPr>
        <p:spPr>
          <a:xfrm>
            <a:off x="1028700" y="6308458"/>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KNOWLEDGE, SKILLS &amp; VALUES</a:t>
            </a:r>
            <a:endParaRPr sz="2800" b="1" i="0" u="none" strike="noStrike" cap="none">
              <a:solidFill>
                <a:schemeClr val="dk1"/>
              </a:solidFill>
              <a:latin typeface="Lexend"/>
              <a:ea typeface="Lexend"/>
              <a:cs typeface="Lexend"/>
              <a:sym typeface="Lexend"/>
            </a:endParaRPr>
          </a:p>
        </p:txBody>
      </p:sp>
      <p:sp>
        <p:nvSpPr>
          <p:cNvPr id="426" name="Google Shape;426;g3d227326866_0_216"/>
          <p:cNvSpPr/>
          <p:nvPr/>
        </p:nvSpPr>
        <p:spPr>
          <a:xfrm>
            <a:off x="314555"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pic>
        <p:nvPicPr>
          <p:cNvPr id="432" name="Google Shape;432;g3d227326866_0_233" descr="A green circle with black background&#10;&#10;AI-generated content may be incorrect."/>
          <p:cNvPicPr preferRelativeResize="0"/>
          <p:nvPr/>
        </p:nvPicPr>
        <p:blipFill rotWithShape="1">
          <a:blip r:embed="rId3">
            <a:alphaModFix/>
          </a:blip>
          <a:srcRect/>
          <a:stretch/>
        </p:blipFill>
        <p:spPr>
          <a:xfrm>
            <a:off x="12883836" y="7359765"/>
            <a:ext cx="4748663" cy="2677656"/>
          </a:xfrm>
          <a:prstGeom prst="rect">
            <a:avLst/>
          </a:prstGeom>
          <a:noFill/>
          <a:ln>
            <a:noFill/>
          </a:ln>
        </p:spPr>
      </p:pic>
      <p:sp>
        <p:nvSpPr>
          <p:cNvPr id="433" name="Google Shape;433;g3d227326866_0_233"/>
          <p:cNvSpPr txBox="1"/>
          <p:nvPr/>
        </p:nvSpPr>
        <p:spPr>
          <a:xfrm>
            <a:off x="13302961" y="7951671"/>
            <a:ext cx="39564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Devon Wildlife Trust are creating new wetlands to increase insect habitats</a:t>
            </a:r>
            <a:endParaRPr sz="1400" b="0" i="0" u="none" strike="noStrike" cap="none">
              <a:solidFill>
                <a:srgbClr val="000000"/>
              </a:solidFill>
              <a:latin typeface="Arial"/>
              <a:ea typeface="Arial"/>
              <a:cs typeface="Arial"/>
              <a:sym typeface="Arial"/>
            </a:endParaRPr>
          </a:p>
        </p:txBody>
      </p:sp>
      <p:sp>
        <p:nvSpPr>
          <p:cNvPr id="434" name="Google Shape;434;g3d227326866_0_233"/>
          <p:cNvSpPr txBox="1"/>
          <p:nvPr/>
        </p:nvSpPr>
        <p:spPr>
          <a:xfrm>
            <a:off x="1028700" y="866775"/>
            <a:ext cx="8670900" cy="923400"/>
          </a:xfrm>
          <a:prstGeom prst="rect">
            <a:avLst/>
          </a:prstGeom>
          <a:noFill/>
          <a:ln>
            <a:noFill/>
          </a:ln>
        </p:spPr>
        <p:txBody>
          <a:bodyPr spcFirstLastPara="1" wrap="square" lIns="0" tIns="0" rIns="0" bIns="0" anchor="t" anchorCtr="0">
            <a:spAutoFit/>
          </a:bodyPr>
          <a:lstStyle/>
          <a:p>
            <a:pPr marL="0" marR="0" lvl="0" indent="0" algn="l" rtl="0">
              <a:lnSpc>
                <a:spcPct val="188983"/>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Insect Decline</a:t>
            </a:r>
            <a:endParaRPr sz="1400" b="0" i="0" u="none" strike="noStrike" cap="none">
              <a:solidFill>
                <a:srgbClr val="000000"/>
              </a:solidFill>
              <a:latin typeface="Arial"/>
              <a:ea typeface="Arial"/>
              <a:cs typeface="Arial"/>
              <a:sym typeface="Arial"/>
            </a:endParaRPr>
          </a:p>
        </p:txBody>
      </p:sp>
      <p:pic>
        <p:nvPicPr>
          <p:cNvPr id="435" name="Google Shape;435;g3d227326866_0_233" descr="An orange circle with black background&#10;&#10;AI-generated content may be incorrect."/>
          <p:cNvPicPr preferRelativeResize="0"/>
          <p:nvPr/>
        </p:nvPicPr>
        <p:blipFill rotWithShape="1">
          <a:blip r:embed="rId4">
            <a:alphaModFix/>
          </a:blip>
          <a:srcRect/>
          <a:stretch/>
        </p:blipFill>
        <p:spPr>
          <a:xfrm>
            <a:off x="12883836" y="3871267"/>
            <a:ext cx="4748663" cy="2818393"/>
          </a:xfrm>
          <a:prstGeom prst="rect">
            <a:avLst/>
          </a:prstGeom>
          <a:noFill/>
          <a:ln>
            <a:noFill/>
          </a:ln>
        </p:spPr>
      </p:pic>
      <p:sp>
        <p:nvSpPr>
          <p:cNvPr id="436" name="Google Shape;436;g3d227326866_0_233"/>
          <p:cNvSpPr txBox="1"/>
          <p:nvPr/>
        </p:nvSpPr>
        <p:spPr>
          <a:xfrm>
            <a:off x="13782862" y="3240924"/>
            <a:ext cx="30861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Buglife 2025</a:t>
            </a:r>
            <a:endParaRPr sz="1800" b="0" i="0" u="none" strike="noStrike" cap="none">
              <a:solidFill>
                <a:schemeClr val="dk1"/>
              </a:solidFill>
              <a:latin typeface="Lexend"/>
              <a:ea typeface="Lexend"/>
              <a:cs typeface="Lexend"/>
              <a:sym typeface="Lexend"/>
            </a:endParaRPr>
          </a:p>
        </p:txBody>
      </p:sp>
      <p:sp>
        <p:nvSpPr>
          <p:cNvPr id="437" name="Google Shape;437;g3d227326866_0_233"/>
          <p:cNvSpPr txBox="1"/>
          <p:nvPr/>
        </p:nvSpPr>
        <p:spPr>
          <a:xfrm>
            <a:off x="13201079" y="4552111"/>
            <a:ext cx="41142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¾ of the crops grown by humans require insects to pollinate them</a:t>
            </a:r>
            <a:endParaRPr sz="1400" b="0" i="0" u="none" strike="noStrike" cap="none">
              <a:solidFill>
                <a:srgbClr val="000000"/>
              </a:solidFill>
              <a:latin typeface="Arial"/>
              <a:ea typeface="Arial"/>
              <a:cs typeface="Arial"/>
              <a:sym typeface="Arial"/>
            </a:endParaRPr>
          </a:p>
        </p:txBody>
      </p:sp>
      <p:sp>
        <p:nvSpPr>
          <p:cNvPr id="438" name="Google Shape;438;g3d227326866_0_233"/>
          <p:cNvSpPr txBox="1"/>
          <p:nvPr/>
        </p:nvSpPr>
        <p:spPr>
          <a:xfrm>
            <a:off x="13602491" y="6753941"/>
            <a:ext cx="33114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Lautenbach et al. 2012</a:t>
            </a:r>
            <a:endParaRPr sz="1800" b="0" i="0" u="none" strike="noStrike" cap="none">
              <a:solidFill>
                <a:schemeClr val="dk1"/>
              </a:solidFill>
              <a:highlight>
                <a:srgbClr val="FFFF00"/>
              </a:highlight>
              <a:latin typeface="Lexend"/>
              <a:ea typeface="Lexend"/>
              <a:cs typeface="Lexend"/>
              <a:sym typeface="Lexend"/>
            </a:endParaRPr>
          </a:p>
        </p:txBody>
      </p:sp>
      <p:pic>
        <p:nvPicPr>
          <p:cNvPr id="439" name="Google Shape;439;g3d227326866_0_233" descr="A red circle with black background&#10;&#10;AI-generated content may be incorrect."/>
          <p:cNvPicPr preferRelativeResize="0"/>
          <p:nvPr/>
        </p:nvPicPr>
        <p:blipFill rotWithShape="1">
          <a:blip r:embed="rId5">
            <a:alphaModFix/>
          </a:blip>
          <a:srcRect/>
          <a:stretch/>
        </p:blipFill>
        <p:spPr>
          <a:xfrm>
            <a:off x="12888416" y="246956"/>
            <a:ext cx="4748663" cy="2898050"/>
          </a:xfrm>
          <a:prstGeom prst="rect">
            <a:avLst/>
          </a:prstGeom>
          <a:noFill/>
          <a:ln>
            <a:noFill/>
          </a:ln>
        </p:spPr>
      </p:pic>
      <p:sp>
        <p:nvSpPr>
          <p:cNvPr id="440" name="Google Shape;440;g3d227326866_0_233"/>
          <p:cNvSpPr txBox="1"/>
          <p:nvPr/>
        </p:nvSpPr>
        <p:spPr>
          <a:xfrm>
            <a:off x="13392472" y="835999"/>
            <a:ext cx="38667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UK’s flying insect population decreased by 63% between 2021 - 2024</a:t>
            </a:r>
            <a:endParaRPr sz="1400" b="0" i="0" u="none" strike="noStrike" cap="none">
              <a:solidFill>
                <a:srgbClr val="000000"/>
              </a:solidFill>
              <a:latin typeface="Arial"/>
              <a:ea typeface="Arial"/>
              <a:cs typeface="Arial"/>
              <a:sym typeface="Arial"/>
            </a:endParaRPr>
          </a:p>
        </p:txBody>
      </p:sp>
      <p:sp>
        <p:nvSpPr>
          <p:cNvPr id="441" name="Google Shape;441;g3d227326866_0_233"/>
          <p:cNvSpPr/>
          <p:nvPr/>
        </p:nvSpPr>
        <p:spPr>
          <a:xfrm>
            <a:off x="974066" y="3240924"/>
            <a:ext cx="10635600" cy="2491500"/>
          </a:xfrm>
          <a:prstGeom prst="roundRect">
            <a:avLst>
              <a:gd name="adj" fmla="val 16667"/>
            </a:avLst>
          </a:pr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br>
              <a:rPr lang="en-US" sz="2800" b="0" i="0" u="none" strike="noStrike" cap="none">
                <a:solidFill>
                  <a:schemeClr val="dk1"/>
                </a:solidFill>
                <a:latin typeface="Lexend"/>
                <a:ea typeface="Lexend"/>
                <a:cs typeface="Lexend"/>
                <a:sym typeface="Lexend"/>
              </a:rPr>
            </a:br>
            <a:r>
              <a:rPr lang="en-US" sz="2800" b="0" i="0" u="none" strike="noStrike" cap="none">
                <a:solidFill>
                  <a:schemeClr val="dk1"/>
                </a:solidFill>
                <a:latin typeface="Lexend"/>
                <a:ea typeface="Lexend"/>
                <a:cs typeface="Lexend"/>
                <a:sym typeface="Lexend"/>
              </a:rPr>
              <a:t>Conservationist, Education Officer, Engagement Officer, Land Manager Policy Writer, Farmer</a:t>
            </a:r>
            <a:endParaRPr sz="2800" b="0" i="0" u="none" strike="noStrike" cap="none">
              <a:solidFill>
                <a:schemeClr val="dk1"/>
              </a:solidFill>
              <a:latin typeface="Lexend"/>
              <a:ea typeface="Lexend"/>
              <a:cs typeface="Lexend"/>
              <a:sym typeface="Lexend"/>
            </a:endParaRPr>
          </a:p>
        </p:txBody>
      </p:sp>
      <p:sp>
        <p:nvSpPr>
          <p:cNvPr id="442" name="Google Shape;442;g3d227326866_0_233"/>
          <p:cNvSpPr/>
          <p:nvPr/>
        </p:nvSpPr>
        <p:spPr>
          <a:xfrm>
            <a:off x="1028700" y="6367993"/>
            <a:ext cx="10635600" cy="2491500"/>
          </a:xfrm>
          <a:prstGeom prst="roundRect">
            <a:avLst>
              <a:gd name="adj" fmla="val 16667"/>
            </a:avLst>
          </a:pr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Lexend"/>
              <a:ea typeface="Lexend"/>
              <a:cs typeface="Lexend"/>
              <a:sym typeface="Lexend"/>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dk1"/>
                </a:solidFill>
                <a:latin typeface="Lexend"/>
                <a:ea typeface="Lexend"/>
                <a:cs typeface="Lexend"/>
                <a:sym typeface="Lexend"/>
              </a:rPr>
              <a:t>Problem solving, Critical thinking, Communication, Challenging the status quo, Curiosity, Leadership, Respect</a:t>
            </a:r>
            <a:endParaRPr sz="2800" b="0" i="0" u="none" strike="noStrike" cap="none">
              <a:solidFill>
                <a:schemeClr val="dk1"/>
              </a:solidFill>
              <a:latin typeface="Lexend"/>
              <a:ea typeface="Lexend"/>
              <a:cs typeface="Lexend"/>
              <a:sym typeface="Lexend"/>
            </a:endParaRPr>
          </a:p>
        </p:txBody>
      </p:sp>
      <p:sp>
        <p:nvSpPr>
          <p:cNvPr id="443" name="Google Shape;443;g3d227326866_0_233"/>
          <p:cNvSpPr/>
          <p:nvPr/>
        </p:nvSpPr>
        <p:spPr>
          <a:xfrm>
            <a:off x="974066" y="3240924"/>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JOBS</a:t>
            </a:r>
            <a:endParaRPr sz="2800" b="1" i="0" u="none" strike="noStrike" cap="none">
              <a:solidFill>
                <a:schemeClr val="dk1"/>
              </a:solidFill>
              <a:latin typeface="Lexend"/>
              <a:ea typeface="Lexend"/>
              <a:cs typeface="Lexend"/>
              <a:sym typeface="Lexend"/>
            </a:endParaRPr>
          </a:p>
        </p:txBody>
      </p:sp>
      <p:sp>
        <p:nvSpPr>
          <p:cNvPr id="444" name="Google Shape;444;g3d227326866_0_233"/>
          <p:cNvSpPr/>
          <p:nvPr/>
        </p:nvSpPr>
        <p:spPr>
          <a:xfrm>
            <a:off x="1028700" y="6308458"/>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KNOWLEDGE, SKILLS &amp; VALUES</a:t>
            </a:r>
            <a:endParaRPr sz="2800" b="1" i="0" u="none" strike="noStrike" cap="none">
              <a:solidFill>
                <a:schemeClr val="dk1"/>
              </a:solidFill>
              <a:latin typeface="Lexend"/>
              <a:ea typeface="Lexend"/>
              <a:cs typeface="Lexend"/>
              <a:sym typeface="Lexend"/>
            </a:endParaRPr>
          </a:p>
        </p:txBody>
      </p:sp>
      <p:sp>
        <p:nvSpPr>
          <p:cNvPr id="445" name="Google Shape;445;g3d227326866_0_233"/>
          <p:cNvSpPr/>
          <p:nvPr/>
        </p:nvSpPr>
        <p:spPr>
          <a:xfrm>
            <a:off x="314555"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g3866b6f5bc8_0_0"/>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452" name="Google Shape;452;g3866b6f5bc8_0_0" title="Climate Storytelling">
            <a:hlinkClick r:id="rId4"/>
          </p:cNvPr>
          <p:cNvPicPr preferRelativeResize="0"/>
          <p:nvPr/>
        </p:nvPicPr>
        <p:blipFill rotWithShape="1">
          <a:blip r:embed="rId5">
            <a:alphaModFix/>
          </a:blip>
          <a:srcRect/>
          <a:stretch/>
        </p:blipFill>
        <p:spPr>
          <a:xfrm>
            <a:off x="1862200" y="1047488"/>
            <a:ext cx="14563598" cy="819202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2"/>
                                        </p:tgtEl>
                                        <p:attrNameLst>
                                          <p:attrName>style.visibility</p:attrName>
                                        </p:attrNameLst>
                                      </p:cBhvr>
                                      <p:to>
                                        <p:strVal val="visible"/>
                                      </p:to>
                                    </p:set>
                                    <p:animEffect transition="in" filter="fade">
                                      <p:cBhvr>
                                        <p:cTn id="7" dur="1000"/>
                                        <p:tgtEl>
                                          <p:spTgt spid="4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pic>
        <p:nvPicPr>
          <p:cNvPr id="458" name="Google Shape;458;p10" descr="A green circle with black background&#10;&#10;AI-generated content may be incorrect."/>
          <p:cNvPicPr preferRelativeResize="0"/>
          <p:nvPr/>
        </p:nvPicPr>
        <p:blipFill rotWithShape="1">
          <a:blip r:embed="rId3">
            <a:alphaModFix/>
          </a:blip>
          <a:srcRect/>
          <a:stretch/>
        </p:blipFill>
        <p:spPr>
          <a:xfrm>
            <a:off x="12883836" y="7359765"/>
            <a:ext cx="4748664" cy="2677656"/>
          </a:xfrm>
          <a:prstGeom prst="rect">
            <a:avLst/>
          </a:prstGeom>
          <a:noFill/>
          <a:ln>
            <a:noFill/>
          </a:ln>
        </p:spPr>
      </p:pic>
      <p:sp>
        <p:nvSpPr>
          <p:cNvPr id="459" name="Google Shape;459;p10"/>
          <p:cNvSpPr txBox="1"/>
          <p:nvPr/>
        </p:nvSpPr>
        <p:spPr>
          <a:xfrm>
            <a:off x="13302961" y="7736227"/>
            <a:ext cx="3956339" cy="224676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Choked Up are raising awareness of air pollution through creative campaigning</a:t>
            </a:r>
            <a:endParaRPr sz="1400" b="0" i="0" u="none" strike="noStrike" cap="none">
              <a:solidFill>
                <a:srgbClr val="000000"/>
              </a:solidFill>
              <a:latin typeface="Arial"/>
              <a:ea typeface="Arial"/>
              <a:cs typeface="Arial"/>
              <a:sym typeface="Arial"/>
            </a:endParaRPr>
          </a:p>
        </p:txBody>
      </p:sp>
      <p:sp>
        <p:nvSpPr>
          <p:cNvPr id="460" name="Google Shape;460;p10"/>
          <p:cNvSpPr txBox="1"/>
          <p:nvPr/>
        </p:nvSpPr>
        <p:spPr>
          <a:xfrm>
            <a:off x="1028700" y="866775"/>
            <a:ext cx="8671043" cy="1271502"/>
          </a:xfrm>
          <a:prstGeom prst="rect">
            <a:avLst/>
          </a:prstGeom>
          <a:noFill/>
          <a:ln>
            <a:noFill/>
          </a:ln>
        </p:spPr>
        <p:txBody>
          <a:bodyPr spcFirstLastPara="1" wrap="square" lIns="0" tIns="0" rIns="0" bIns="0" anchor="t" anchorCtr="0">
            <a:spAutoFit/>
          </a:bodyPr>
          <a:lstStyle/>
          <a:p>
            <a:pPr marL="0" marR="0" lvl="0" indent="0" algn="l" rtl="0">
              <a:lnSpc>
                <a:spcPct val="188983"/>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Air Pollution </a:t>
            </a:r>
            <a:r>
              <a:rPr lang="en-US" sz="2000" b="1" i="0" u="none" strike="noStrike" cap="none">
                <a:solidFill>
                  <a:srgbClr val="000000"/>
                </a:solidFill>
                <a:latin typeface="Lexend"/>
                <a:ea typeface="Lexend"/>
                <a:cs typeface="Lexend"/>
                <a:sym typeface="Lexend"/>
              </a:rPr>
              <a:t>(+ campaigning)</a:t>
            </a:r>
            <a:endParaRPr sz="6000" b="1" i="0" u="none" strike="noStrike" cap="none">
              <a:solidFill>
                <a:srgbClr val="000000"/>
              </a:solidFill>
              <a:latin typeface="Lexend"/>
              <a:ea typeface="Lexend"/>
              <a:cs typeface="Lexend"/>
              <a:sym typeface="Lexend"/>
            </a:endParaRPr>
          </a:p>
        </p:txBody>
      </p:sp>
      <p:pic>
        <p:nvPicPr>
          <p:cNvPr id="461" name="Google Shape;461;p10" descr="An orange circle with black background&#10;&#10;AI-generated content may be incorrect."/>
          <p:cNvPicPr preferRelativeResize="0"/>
          <p:nvPr/>
        </p:nvPicPr>
        <p:blipFill rotWithShape="1">
          <a:blip r:embed="rId4">
            <a:alphaModFix/>
          </a:blip>
          <a:srcRect/>
          <a:stretch/>
        </p:blipFill>
        <p:spPr>
          <a:xfrm>
            <a:off x="12883836" y="3871267"/>
            <a:ext cx="4748664" cy="2818393"/>
          </a:xfrm>
          <a:prstGeom prst="rect">
            <a:avLst/>
          </a:prstGeom>
          <a:noFill/>
          <a:ln>
            <a:noFill/>
          </a:ln>
        </p:spPr>
      </p:pic>
      <p:sp>
        <p:nvSpPr>
          <p:cNvPr id="462" name="Google Shape;462;p10"/>
          <p:cNvSpPr txBox="1"/>
          <p:nvPr/>
        </p:nvSpPr>
        <p:spPr>
          <a:xfrm>
            <a:off x="13782862" y="3240924"/>
            <a:ext cx="3086047"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GOVT 2022</a:t>
            </a:r>
            <a:endParaRPr sz="1800" b="0" i="0" u="none" strike="noStrike" cap="none">
              <a:solidFill>
                <a:schemeClr val="dk1"/>
              </a:solidFill>
              <a:latin typeface="Lexend"/>
              <a:ea typeface="Lexend"/>
              <a:cs typeface="Lexend"/>
              <a:sym typeface="Lexend"/>
            </a:endParaRPr>
          </a:p>
        </p:txBody>
      </p:sp>
      <p:sp>
        <p:nvSpPr>
          <p:cNvPr id="463" name="Google Shape;463;p10"/>
          <p:cNvSpPr txBox="1"/>
          <p:nvPr/>
        </p:nvSpPr>
        <p:spPr>
          <a:xfrm>
            <a:off x="12982713" y="4372522"/>
            <a:ext cx="4486055"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Hotter weather can cause air to stagnate over an area, preventing pollution from dispersing</a:t>
            </a:r>
            <a:endParaRPr sz="1400" b="0" i="0" u="none" strike="noStrike" cap="none">
              <a:solidFill>
                <a:srgbClr val="000000"/>
              </a:solidFill>
              <a:latin typeface="Arial"/>
              <a:ea typeface="Arial"/>
              <a:cs typeface="Arial"/>
              <a:sym typeface="Arial"/>
            </a:endParaRPr>
          </a:p>
        </p:txBody>
      </p:sp>
      <p:sp>
        <p:nvSpPr>
          <p:cNvPr id="464" name="Google Shape;464;p10"/>
          <p:cNvSpPr txBox="1"/>
          <p:nvPr/>
        </p:nvSpPr>
        <p:spPr>
          <a:xfrm>
            <a:off x="13306912" y="6753446"/>
            <a:ext cx="4030009"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Environmental Defense Fund. 2025</a:t>
            </a:r>
            <a:endParaRPr sz="1800" b="0" i="0" u="none" strike="noStrike" cap="none">
              <a:solidFill>
                <a:schemeClr val="dk1"/>
              </a:solidFill>
              <a:latin typeface="Lexend"/>
              <a:ea typeface="Lexend"/>
              <a:cs typeface="Lexend"/>
              <a:sym typeface="Lexend"/>
            </a:endParaRPr>
          </a:p>
        </p:txBody>
      </p:sp>
      <p:pic>
        <p:nvPicPr>
          <p:cNvPr id="465" name="Google Shape;465;p10" descr="A red circle with black background&#10;&#10;AI-generated content may be incorrect."/>
          <p:cNvPicPr preferRelativeResize="0"/>
          <p:nvPr/>
        </p:nvPicPr>
        <p:blipFill rotWithShape="1">
          <a:blip r:embed="rId5">
            <a:alphaModFix/>
          </a:blip>
          <a:srcRect/>
          <a:stretch/>
        </p:blipFill>
        <p:spPr>
          <a:xfrm>
            <a:off x="12888416" y="246956"/>
            <a:ext cx="4748664" cy="2898050"/>
          </a:xfrm>
          <a:prstGeom prst="rect">
            <a:avLst/>
          </a:prstGeom>
          <a:noFill/>
          <a:ln>
            <a:noFill/>
          </a:ln>
        </p:spPr>
      </p:pic>
      <p:sp>
        <p:nvSpPr>
          <p:cNvPr id="466" name="Google Shape;466;p10"/>
          <p:cNvSpPr txBox="1"/>
          <p:nvPr/>
        </p:nvSpPr>
        <p:spPr>
          <a:xfrm>
            <a:off x="13070434" y="907958"/>
            <a:ext cx="4375464"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UK human-made air pollution is responsible for 28,000 – 36,000 deaths annually</a:t>
            </a:r>
            <a:endParaRPr sz="1400" b="0" i="0" u="none" strike="noStrike" cap="none">
              <a:solidFill>
                <a:srgbClr val="000000"/>
              </a:solidFill>
              <a:latin typeface="Arial"/>
              <a:ea typeface="Arial"/>
              <a:cs typeface="Arial"/>
              <a:sym typeface="Arial"/>
            </a:endParaRPr>
          </a:p>
        </p:txBody>
      </p:sp>
      <p:sp>
        <p:nvSpPr>
          <p:cNvPr id="467" name="Google Shape;467;p10"/>
          <p:cNvSpPr/>
          <p:nvPr/>
        </p:nvSpPr>
        <p:spPr>
          <a:xfrm>
            <a:off x="974066" y="3240924"/>
            <a:ext cx="10635580" cy="840086"/>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JOBS</a:t>
            </a:r>
            <a:endParaRPr sz="2800" b="1" i="0" u="none" strike="noStrike" cap="none">
              <a:solidFill>
                <a:schemeClr val="dk1"/>
              </a:solidFill>
              <a:latin typeface="Lexend"/>
              <a:ea typeface="Lexend"/>
              <a:cs typeface="Lexend"/>
              <a:sym typeface="Lexend"/>
            </a:endParaRPr>
          </a:p>
        </p:txBody>
      </p:sp>
      <p:sp>
        <p:nvSpPr>
          <p:cNvPr id="468" name="Google Shape;468;p10"/>
          <p:cNvSpPr/>
          <p:nvPr/>
        </p:nvSpPr>
        <p:spPr>
          <a:xfrm>
            <a:off x="1028700" y="6308458"/>
            <a:ext cx="10635580" cy="840086"/>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KNOWLEDGE, SKILLS &amp; VALUES</a:t>
            </a:r>
            <a:endParaRPr sz="2800" b="1" i="0" u="none" strike="noStrike" cap="none">
              <a:solidFill>
                <a:schemeClr val="dk1"/>
              </a:solidFill>
              <a:latin typeface="Lexend"/>
              <a:ea typeface="Lexend"/>
              <a:cs typeface="Lexend"/>
              <a:sym typeface="Lexend"/>
            </a:endParaRPr>
          </a:p>
        </p:txBody>
      </p:sp>
      <p:sp>
        <p:nvSpPr>
          <p:cNvPr id="469" name="Google Shape;469;p10"/>
          <p:cNvSpPr/>
          <p:nvPr/>
        </p:nvSpPr>
        <p:spPr>
          <a:xfrm>
            <a:off x="314555"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pic>
        <p:nvPicPr>
          <p:cNvPr id="475" name="Google Shape;475;g3d227326866_0_267" descr="A green circle with black background&#10;&#10;AI-generated content may be incorrect."/>
          <p:cNvPicPr preferRelativeResize="0"/>
          <p:nvPr/>
        </p:nvPicPr>
        <p:blipFill rotWithShape="1">
          <a:blip r:embed="rId3">
            <a:alphaModFix/>
          </a:blip>
          <a:srcRect/>
          <a:stretch/>
        </p:blipFill>
        <p:spPr>
          <a:xfrm>
            <a:off x="12883836" y="7359765"/>
            <a:ext cx="4748663" cy="2677656"/>
          </a:xfrm>
          <a:prstGeom prst="rect">
            <a:avLst/>
          </a:prstGeom>
          <a:noFill/>
          <a:ln>
            <a:noFill/>
          </a:ln>
        </p:spPr>
      </p:pic>
      <p:sp>
        <p:nvSpPr>
          <p:cNvPr id="476" name="Google Shape;476;g3d227326866_0_267"/>
          <p:cNvSpPr txBox="1"/>
          <p:nvPr/>
        </p:nvSpPr>
        <p:spPr>
          <a:xfrm>
            <a:off x="13302961" y="7736227"/>
            <a:ext cx="3956400" cy="224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Choked Up are raising awareness of air pollution through creative campaigning</a:t>
            </a:r>
            <a:endParaRPr sz="1400" b="0" i="0" u="none" strike="noStrike" cap="none">
              <a:solidFill>
                <a:srgbClr val="000000"/>
              </a:solidFill>
              <a:latin typeface="Arial"/>
              <a:ea typeface="Arial"/>
              <a:cs typeface="Arial"/>
              <a:sym typeface="Arial"/>
            </a:endParaRPr>
          </a:p>
        </p:txBody>
      </p:sp>
      <p:sp>
        <p:nvSpPr>
          <p:cNvPr id="477" name="Google Shape;477;g3d227326866_0_267"/>
          <p:cNvSpPr txBox="1"/>
          <p:nvPr/>
        </p:nvSpPr>
        <p:spPr>
          <a:xfrm>
            <a:off x="1028700" y="866775"/>
            <a:ext cx="8670900" cy="923400"/>
          </a:xfrm>
          <a:prstGeom prst="rect">
            <a:avLst/>
          </a:prstGeom>
          <a:noFill/>
          <a:ln>
            <a:noFill/>
          </a:ln>
        </p:spPr>
        <p:txBody>
          <a:bodyPr spcFirstLastPara="1" wrap="square" lIns="0" tIns="0" rIns="0" bIns="0" anchor="t" anchorCtr="0">
            <a:spAutoFit/>
          </a:bodyPr>
          <a:lstStyle/>
          <a:p>
            <a:pPr marL="0" marR="0" lvl="0" indent="0" algn="l" rtl="0">
              <a:lnSpc>
                <a:spcPct val="188983"/>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Air Pollution </a:t>
            </a:r>
            <a:r>
              <a:rPr lang="en-US" sz="2000" b="1" i="0" u="none" strike="noStrike" cap="none">
                <a:solidFill>
                  <a:srgbClr val="000000"/>
                </a:solidFill>
                <a:latin typeface="Lexend"/>
                <a:ea typeface="Lexend"/>
                <a:cs typeface="Lexend"/>
                <a:sym typeface="Lexend"/>
              </a:rPr>
              <a:t>(+ campaigning)</a:t>
            </a:r>
            <a:endParaRPr sz="6000" b="1" i="0" u="none" strike="noStrike" cap="none">
              <a:solidFill>
                <a:srgbClr val="000000"/>
              </a:solidFill>
              <a:latin typeface="Lexend"/>
              <a:ea typeface="Lexend"/>
              <a:cs typeface="Lexend"/>
              <a:sym typeface="Lexend"/>
            </a:endParaRPr>
          </a:p>
        </p:txBody>
      </p:sp>
      <p:pic>
        <p:nvPicPr>
          <p:cNvPr id="478" name="Google Shape;478;g3d227326866_0_267" descr="An orange circle with black background&#10;&#10;AI-generated content may be incorrect."/>
          <p:cNvPicPr preferRelativeResize="0"/>
          <p:nvPr/>
        </p:nvPicPr>
        <p:blipFill rotWithShape="1">
          <a:blip r:embed="rId4">
            <a:alphaModFix/>
          </a:blip>
          <a:srcRect/>
          <a:stretch/>
        </p:blipFill>
        <p:spPr>
          <a:xfrm>
            <a:off x="12883836" y="3871267"/>
            <a:ext cx="4748663" cy="2818393"/>
          </a:xfrm>
          <a:prstGeom prst="rect">
            <a:avLst/>
          </a:prstGeom>
          <a:noFill/>
          <a:ln>
            <a:noFill/>
          </a:ln>
        </p:spPr>
      </p:pic>
      <p:sp>
        <p:nvSpPr>
          <p:cNvPr id="479" name="Google Shape;479;g3d227326866_0_267"/>
          <p:cNvSpPr txBox="1"/>
          <p:nvPr/>
        </p:nvSpPr>
        <p:spPr>
          <a:xfrm>
            <a:off x="13782862" y="3240924"/>
            <a:ext cx="30861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GOVT 2022</a:t>
            </a:r>
            <a:endParaRPr sz="1800" b="0" i="0" u="none" strike="noStrike" cap="none">
              <a:solidFill>
                <a:schemeClr val="dk1"/>
              </a:solidFill>
              <a:latin typeface="Lexend"/>
              <a:ea typeface="Lexend"/>
              <a:cs typeface="Lexend"/>
              <a:sym typeface="Lexend"/>
            </a:endParaRPr>
          </a:p>
        </p:txBody>
      </p:sp>
      <p:sp>
        <p:nvSpPr>
          <p:cNvPr id="480" name="Google Shape;480;g3d227326866_0_267"/>
          <p:cNvSpPr txBox="1"/>
          <p:nvPr/>
        </p:nvSpPr>
        <p:spPr>
          <a:xfrm>
            <a:off x="12982713" y="4372522"/>
            <a:ext cx="4486200" cy="224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Hotter weather can cause air to stagnate over an area, preventing pollution from dispersing</a:t>
            </a:r>
            <a:endParaRPr sz="1400" b="0" i="0" u="none" strike="noStrike" cap="none">
              <a:solidFill>
                <a:srgbClr val="000000"/>
              </a:solidFill>
              <a:latin typeface="Arial"/>
              <a:ea typeface="Arial"/>
              <a:cs typeface="Arial"/>
              <a:sym typeface="Arial"/>
            </a:endParaRPr>
          </a:p>
        </p:txBody>
      </p:sp>
      <p:sp>
        <p:nvSpPr>
          <p:cNvPr id="481" name="Google Shape;481;g3d227326866_0_267"/>
          <p:cNvSpPr txBox="1"/>
          <p:nvPr/>
        </p:nvSpPr>
        <p:spPr>
          <a:xfrm>
            <a:off x="13306912" y="6753446"/>
            <a:ext cx="40299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Environmental Defense Fund. 2025</a:t>
            </a:r>
            <a:endParaRPr sz="1800" b="0" i="0" u="none" strike="noStrike" cap="none">
              <a:solidFill>
                <a:schemeClr val="dk1"/>
              </a:solidFill>
              <a:latin typeface="Lexend"/>
              <a:ea typeface="Lexend"/>
              <a:cs typeface="Lexend"/>
              <a:sym typeface="Lexend"/>
            </a:endParaRPr>
          </a:p>
        </p:txBody>
      </p:sp>
      <p:pic>
        <p:nvPicPr>
          <p:cNvPr id="482" name="Google Shape;482;g3d227326866_0_267" descr="A red circle with black background&#10;&#10;AI-generated content may be incorrect."/>
          <p:cNvPicPr preferRelativeResize="0"/>
          <p:nvPr/>
        </p:nvPicPr>
        <p:blipFill rotWithShape="1">
          <a:blip r:embed="rId5">
            <a:alphaModFix/>
          </a:blip>
          <a:srcRect/>
          <a:stretch/>
        </p:blipFill>
        <p:spPr>
          <a:xfrm>
            <a:off x="12888416" y="246956"/>
            <a:ext cx="4748663" cy="2898050"/>
          </a:xfrm>
          <a:prstGeom prst="rect">
            <a:avLst/>
          </a:prstGeom>
          <a:noFill/>
          <a:ln>
            <a:noFill/>
          </a:ln>
        </p:spPr>
      </p:pic>
      <p:sp>
        <p:nvSpPr>
          <p:cNvPr id="483" name="Google Shape;483;g3d227326866_0_267"/>
          <p:cNvSpPr txBox="1"/>
          <p:nvPr/>
        </p:nvSpPr>
        <p:spPr>
          <a:xfrm>
            <a:off x="13070434" y="907958"/>
            <a:ext cx="43755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UK human-made air pollution is responsible for 28,000 – 36,000 deaths annually</a:t>
            </a:r>
            <a:endParaRPr sz="1400" b="0" i="0" u="none" strike="noStrike" cap="none">
              <a:solidFill>
                <a:srgbClr val="000000"/>
              </a:solidFill>
              <a:latin typeface="Arial"/>
              <a:ea typeface="Arial"/>
              <a:cs typeface="Arial"/>
              <a:sym typeface="Arial"/>
            </a:endParaRPr>
          </a:p>
        </p:txBody>
      </p:sp>
      <p:sp>
        <p:nvSpPr>
          <p:cNvPr id="484" name="Google Shape;484;g3d227326866_0_267"/>
          <p:cNvSpPr/>
          <p:nvPr/>
        </p:nvSpPr>
        <p:spPr>
          <a:xfrm>
            <a:off x="974066" y="3240924"/>
            <a:ext cx="10635600" cy="2491500"/>
          </a:xfrm>
          <a:prstGeom prst="roundRect">
            <a:avLst>
              <a:gd name="adj" fmla="val 16667"/>
            </a:avLst>
          </a:pr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br>
              <a:rPr lang="en-US" sz="2800" b="0" i="0" u="none" strike="noStrike" cap="none">
                <a:solidFill>
                  <a:schemeClr val="dk1"/>
                </a:solidFill>
                <a:latin typeface="Lexend"/>
                <a:ea typeface="Lexend"/>
                <a:cs typeface="Lexend"/>
                <a:sym typeface="Lexend"/>
              </a:rPr>
            </a:br>
            <a:r>
              <a:rPr lang="en-US" sz="2800" b="0" i="0" u="none" strike="noStrike" cap="none">
                <a:solidFill>
                  <a:schemeClr val="dk1"/>
                </a:solidFill>
                <a:latin typeface="Lexend"/>
                <a:ea typeface="Lexend"/>
                <a:cs typeface="Lexend"/>
                <a:sym typeface="Lexend"/>
              </a:rPr>
              <a:t>Campaigner, Artist, Data Analyst, Transport Manager, City Planner, Air Quality Scientist, Communications Officer</a:t>
            </a:r>
            <a:endParaRPr sz="2800" b="0" i="0" u="none" strike="noStrike" cap="none">
              <a:solidFill>
                <a:schemeClr val="dk1"/>
              </a:solidFill>
              <a:latin typeface="Lexend"/>
              <a:ea typeface="Lexend"/>
              <a:cs typeface="Lexend"/>
              <a:sym typeface="Lexend"/>
            </a:endParaRPr>
          </a:p>
        </p:txBody>
      </p:sp>
      <p:sp>
        <p:nvSpPr>
          <p:cNvPr id="485" name="Google Shape;485;g3d227326866_0_267"/>
          <p:cNvSpPr/>
          <p:nvPr/>
        </p:nvSpPr>
        <p:spPr>
          <a:xfrm>
            <a:off x="974066" y="3240924"/>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JOBS</a:t>
            </a:r>
            <a:endParaRPr sz="2800" b="1" i="0" u="none" strike="noStrike" cap="none">
              <a:solidFill>
                <a:schemeClr val="dk1"/>
              </a:solidFill>
              <a:latin typeface="Lexend"/>
              <a:ea typeface="Lexend"/>
              <a:cs typeface="Lexend"/>
              <a:sym typeface="Lexend"/>
            </a:endParaRPr>
          </a:p>
        </p:txBody>
      </p:sp>
      <p:sp>
        <p:nvSpPr>
          <p:cNvPr id="486" name="Google Shape;486;g3d227326866_0_267"/>
          <p:cNvSpPr/>
          <p:nvPr/>
        </p:nvSpPr>
        <p:spPr>
          <a:xfrm>
            <a:off x="1028700" y="6308458"/>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KNOWLEDGE, SKILLS &amp; VALUES</a:t>
            </a:r>
            <a:endParaRPr sz="2800" b="1" i="0" u="none" strike="noStrike" cap="none">
              <a:solidFill>
                <a:schemeClr val="dk1"/>
              </a:solidFill>
              <a:latin typeface="Lexend"/>
              <a:ea typeface="Lexend"/>
              <a:cs typeface="Lexend"/>
              <a:sym typeface="Lexend"/>
            </a:endParaRPr>
          </a:p>
        </p:txBody>
      </p:sp>
      <p:sp>
        <p:nvSpPr>
          <p:cNvPr id="487" name="Google Shape;487;g3d227326866_0_267"/>
          <p:cNvSpPr/>
          <p:nvPr/>
        </p:nvSpPr>
        <p:spPr>
          <a:xfrm>
            <a:off x="314555"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pic>
        <p:nvPicPr>
          <p:cNvPr id="493" name="Google Shape;493;g3d227326866_0_284" descr="A green circle with black background&#10;&#10;AI-generated content may be incorrect."/>
          <p:cNvPicPr preferRelativeResize="0"/>
          <p:nvPr/>
        </p:nvPicPr>
        <p:blipFill rotWithShape="1">
          <a:blip r:embed="rId3">
            <a:alphaModFix/>
          </a:blip>
          <a:srcRect/>
          <a:stretch/>
        </p:blipFill>
        <p:spPr>
          <a:xfrm>
            <a:off x="12883836" y="7359765"/>
            <a:ext cx="4748663" cy="2677656"/>
          </a:xfrm>
          <a:prstGeom prst="rect">
            <a:avLst/>
          </a:prstGeom>
          <a:noFill/>
          <a:ln>
            <a:noFill/>
          </a:ln>
        </p:spPr>
      </p:pic>
      <p:sp>
        <p:nvSpPr>
          <p:cNvPr id="494" name="Google Shape;494;g3d227326866_0_284"/>
          <p:cNvSpPr txBox="1"/>
          <p:nvPr/>
        </p:nvSpPr>
        <p:spPr>
          <a:xfrm>
            <a:off x="13302961" y="7736227"/>
            <a:ext cx="3956400" cy="224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Choked Up are raising awareness of air pollution through creative campaigning</a:t>
            </a:r>
            <a:endParaRPr sz="1400" b="0" i="0" u="none" strike="noStrike" cap="none">
              <a:solidFill>
                <a:srgbClr val="000000"/>
              </a:solidFill>
              <a:latin typeface="Arial"/>
              <a:ea typeface="Arial"/>
              <a:cs typeface="Arial"/>
              <a:sym typeface="Arial"/>
            </a:endParaRPr>
          </a:p>
        </p:txBody>
      </p:sp>
      <p:sp>
        <p:nvSpPr>
          <p:cNvPr id="495" name="Google Shape;495;g3d227326866_0_284"/>
          <p:cNvSpPr txBox="1"/>
          <p:nvPr/>
        </p:nvSpPr>
        <p:spPr>
          <a:xfrm>
            <a:off x="1028700" y="866775"/>
            <a:ext cx="8670900" cy="923400"/>
          </a:xfrm>
          <a:prstGeom prst="rect">
            <a:avLst/>
          </a:prstGeom>
          <a:noFill/>
          <a:ln>
            <a:noFill/>
          </a:ln>
        </p:spPr>
        <p:txBody>
          <a:bodyPr spcFirstLastPara="1" wrap="square" lIns="0" tIns="0" rIns="0" bIns="0" anchor="t" anchorCtr="0">
            <a:spAutoFit/>
          </a:bodyPr>
          <a:lstStyle/>
          <a:p>
            <a:pPr marL="0" marR="0" lvl="0" indent="0" algn="l" rtl="0">
              <a:lnSpc>
                <a:spcPct val="188983"/>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Air Pollution </a:t>
            </a:r>
            <a:r>
              <a:rPr lang="en-US" sz="2000" b="1" i="0" u="none" strike="noStrike" cap="none">
                <a:solidFill>
                  <a:srgbClr val="000000"/>
                </a:solidFill>
                <a:latin typeface="Lexend"/>
                <a:ea typeface="Lexend"/>
                <a:cs typeface="Lexend"/>
                <a:sym typeface="Lexend"/>
              </a:rPr>
              <a:t>(+ campaigning)</a:t>
            </a:r>
            <a:endParaRPr sz="6000" b="1" i="0" u="none" strike="noStrike" cap="none">
              <a:solidFill>
                <a:srgbClr val="000000"/>
              </a:solidFill>
              <a:latin typeface="Lexend"/>
              <a:ea typeface="Lexend"/>
              <a:cs typeface="Lexend"/>
              <a:sym typeface="Lexend"/>
            </a:endParaRPr>
          </a:p>
        </p:txBody>
      </p:sp>
      <p:pic>
        <p:nvPicPr>
          <p:cNvPr id="496" name="Google Shape;496;g3d227326866_0_284" descr="An orange circle with black background&#10;&#10;AI-generated content may be incorrect."/>
          <p:cNvPicPr preferRelativeResize="0"/>
          <p:nvPr/>
        </p:nvPicPr>
        <p:blipFill rotWithShape="1">
          <a:blip r:embed="rId4">
            <a:alphaModFix/>
          </a:blip>
          <a:srcRect/>
          <a:stretch/>
        </p:blipFill>
        <p:spPr>
          <a:xfrm>
            <a:off x="12883836" y="3871267"/>
            <a:ext cx="4748663" cy="2818393"/>
          </a:xfrm>
          <a:prstGeom prst="rect">
            <a:avLst/>
          </a:prstGeom>
          <a:noFill/>
          <a:ln>
            <a:noFill/>
          </a:ln>
        </p:spPr>
      </p:pic>
      <p:sp>
        <p:nvSpPr>
          <p:cNvPr id="497" name="Google Shape;497;g3d227326866_0_284"/>
          <p:cNvSpPr txBox="1"/>
          <p:nvPr/>
        </p:nvSpPr>
        <p:spPr>
          <a:xfrm>
            <a:off x="13782862" y="3240924"/>
            <a:ext cx="30861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GOVT 2022</a:t>
            </a:r>
            <a:endParaRPr sz="1800" b="0" i="0" u="none" strike="noStrike" cap="none">
              <a:solidFill>
                <a:schemeClr val="dk1"/>
              </a:solidFill>
              <a:latin typeface="Lexend"/>
              <a:ea typeface="Lexend"/>
              <a:cs typeface="Lexend"/>
              <a:sym typeface="Lexend"/>
            </a:endParaRPr>
          </a:p>
        </p:txBody>
      </p:sp>
      <p:sp>
        <p:nvSpPr>
          <p:cNvPr id="498" name="Google Shape;498;g3d227326866_0_284"/>
          <p:cNvSpPr txBox="1"/>
          <p:nvPr/>
        </p:nvSpPr>
        <p:spPr>
          <a:xfrm>
            <a:off x="12982713" y="4372522"/>
            <a:ext cx="4486200" cy="2247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Hotter weather can cause air to stagnate over an area, preventing pollution from dispersing</a:t>
            </a:r>
            <a:endParaRPr sz="1400" b="0" i="0" u="none" strike="noStrike" cap="none">
              <a:solidFill>
                <a:srgbClr val="000000"/>
              </a:solidFill>
              <a:latin typeface="Arial"/>
              <a:ea typeface="Arial"/>
              <a:cs typeface="Arial"/>
              <a:sym typeface="Arial"/>
            </a:endParaRPr>
          </a:p>
        </p:txBody>
      </p:sp>
      <p:sp>
        <p:nvSpPr>
          <p:cNvPr id="499" name="Google Shape;499;g3d227326866_0_284"/>
          <p:cNvSpPr txBox="1"/>
          <p:nvPr/>
        </p:nvSpPr>
        <p:spPr>
          <a:xfrm>
            <a:off x="13306912" y="6753446"/>
            <a:ext cx="40299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Environmental Defense Fund. 2025</a:t>
            </a:r>
            <a:endParaRPr sz="1800" b="0" i="0" u="none" strike="noStrike" cap="none">
              <a:solidFill>
                <a:schemeClr val="dk1"/>
              </a:solidFill>
              <a:latin typeface="Lexend"/>
              <a:ea typeface="Lexend"/>
              <a:cs typeface="Lexend"/>
              <a:sym typeface="Lexend"/>
            </a:endParaRPr>
          </a:p>
        </p:txBody>
      </p:sp>
      <p:pic>
        <p:nvPicPr>
          <p:cNvPr id="500" name="Google Shape;500;g3d227326866_0_284" descr="A red circle with black background&#10;&#10;AI-generated content may be incorrect."/>
          <p:cNvPicPr preferRelativeResize="0"/>
          <p:nvPr/>
        </p:nvPicPr>
        <p:blipFill rotWithShape="1">
          <a:blip r:embed="rId5">
            <a:alphaModFix/>
          </a:blip>
          <a:srcRect/>
          <a:stretch/>
        </p:blipFill>
        <p:spPr>
          <a:xfrm>
            <a:off x="12888416" y="246956"/>
            <a:ext cx="4748663" cy="2898050"/>
          </a:xfrm>
          <a:prstGeom prst="rect">
            <a:avLst/>
          </a:prstGeom>
          <a:noFill/>
          <a:ln>
            <a:noFill/>
          </a:ln>
        </p:spPr>
      </p:pic>
      <p:sp>
        <p:nvSpPr>
          <p:cNvPr id="501" name="Google Shape;501;g3d227326866_0_284"/>
          <p:cNvSpPr txBox="1"/>
          <p:nvPr/>
        </p:nvSpPr>
        <p:spPr>
          <a:xfrm>
            <a:off x="13070434" y="907958"/>
            <a:ext cx="43755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UK human-made air pollution is responsible for 28,000 – 36,000 deaths annually</a:t>
            </a:r>
            <a:endParaRPr sz="1400" b="0" i="0" u="none" strike="noStrike" cap="none">
              <a:solidFill>
                <a:srgbClr val="000000"/>
              </a:solidFill>
              <a:latin typeface="Arial"/>
              <a:ea typeface="Arial"/>
              <a:cs typeface="Arial"/>
              <a:sym typeface="Arial"/>
            </a:endParaRPr>
          </a:p>
        </p:txBody>
      </p:sp>
      <p:sp>
        <p:nvSpPr>
          <p:cNvPr id="502" name="Google Shape;502;g3d227326866_0_284"/>
          <p:cNvSpPr/>
          <p:nvPr/>
        </p:nvSpPr>
        <p:spPr>
          <a:xfrm>
            <a:off x="974066" y="3240924"/>
            <a:ext cx="10635600" cy="2491500"/>
          </a:xfrm>
          <a:prstGeom prst="roundRect">
            <a:avLst>
              <a:gd name="adj" fmla="val 16667"/>
            </a:avLst>
          </a:pr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br>
              <a:rPr lang="en-US" sz="2800" b="0" i="0" u="none" strike="noStrike" cap="none">
                <a:solidFill>
                  <a:schemeClr val="dk1"/>
                </a:solidFill>
                <a:latin typeface="Lexend"/>
                <a:ea typeface="Lexend"/>
                <a:cs typeface="Lexend"/>
                <a:sym typeface="Lexend"/>
              </a:rPr>
            </a:br>
            <a:r>
              <a:rPr lang="en-US" sz="2800" b="0" i="0" u="none" strike="noStrike" cap="none">
                <a:solidFill>
                  <a:schemeClr val="dk1"/>
                </a:solidFill>
                <a:latin typeface="Lexend"/>
                <a:ea typeface="Lexend"/>
                <a:cs typeface="Lexend"/>
                <a:sym typeface="Lexend"/>
              </a:rPr>
              <a:t>Campaigner, Artist, Data Analyst, Transport Manager, City Planner, Air Quality Scientist, Communications Officer</a:t>
            </a:r>
            <a:endParaRPr sz="2800" b="0" i="0" u="none" strike="noStrike" cap="none">
              <a:solidFill>
                <a:schemeClr val="dk1"/>
              </a:solidFill>
              <a:latin typeface="Lexend"/>
              <a:ea typeface="Lexend"/>
              <a:cs typeface="Lexend"/>
              <a:sym typeface="Lexend"/>
            </a:endParaRPr>
          </a:p>
        </p:txBody>
      </p:sp>
      <p:sp>
        <p:nvSpPr>
          <p:cNvPr id="503" name="Google Shape;503;g3d227326866_0_284"/>
          <p:cNvSpPr/>
          <p:nvPr/>
        </p:nvSpPr>
        <p:spPr>
          <a:xfrm>
            <a:off x="1028700" y="6367993"/>
            <a:ext cx="10635600" cy="2491500"/>
          </a:xfrm>
          <a:prstGeom prst="roundRect">
            <a:avLst>
              <a:gd name="adj" fmla="val 16667"/>
            </a:avLst>
          </a:pr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Lexend"/>
              <a:ea typeface="Lexend"/>
              <a:cs typeface="Lexend"/>
              <a:sym typeface="Lexend"/>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dk1"/>
                </a:solidFill>
                <a:latin typeface="Lexend"/>
                <a:ea typeface="Lexend"/>
                <a:cs typeface="Lexend"/>
                <a:sym typeface="Lexend"/>
              </a:rPr>
              <a:t>Public speaking, Creativity, Communicating complex issues, Numeracy, Seeing the bigger picture</a:t>
            </a:r>
            <a:endParaRPr sz="2800" b="0" i="0" u="none" strike="noStrike" cap="none">
              <a:solidFill>
                <a:schemeClr val="dk1"/>
              </a:solidFill>
              <a:latin typeface="Lexend"/>
              <a:ea typeface="Lexend"/>
              <a:cs typeface="Lexend"/>
              <a:sym typeface="Lexend"/>
            </a:endParaRPr>
          </a:p>
        </p:txBody>
      </p:sp>
      <p:sp>
        <p:nvSpPr>
          <p:cNvPr id="504" name="Google Shape;504;g3d227326866_0_284"/>
          <p:cNvSpPr/>
          <p:nvPr/>
        </p:nvSpPr>
        <p:spPr>
          <a:xfrm>
            <a:off x="974066" y="3240924"/>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JOBS</a:t>
            </a:r>
            <a:endParaRPr sz="2800" b="1" i="0" u="none" strike="noStrike" cap="none">
              <a:solidFill>
                <a:schemeClr val="dk1"/>
              </a:solidFill>
              <a:latin typeface="Lexend"/>
              <a:ea typeface="Lexend"/>
              <a:cs typeface="Lexend"/>
              <a:sym typeface="Lexend"/>
            </a:endParaRPr>
          </a:p>
        </p:txBody>
      </p:sp>
      <p:sp>
        <p:nvSpPr>
          <p:cNvPr id="505" name="Google Shape;505;g3d227326866_0_284"/>
          <p:cNvSpPr/>
          <p:nvPr/>
        </p:nvSpPr>
        <p:spPr>
          <a:xfrm>
            <a:off x="1028700" y="6308458"/>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KNOWLEDGE, SKILLS &amp; VALUES</a:t>
            </a:r>
            <a:endParaRPr sz="2800" b="1" i="0" u="none" strike="noStrike" cap="none">
              <a:solidFill>
                <a:schemeClr val="dk1"/>
              </a:solidFill>
              <a:latin typeface="Lexend"/>
              <a:ea typeface="Lexend"/>
              <a:cs typeface="Lexend"/>
              <a:sym typeface="Lexend"/>
            </a:endParaRPr>
          </a:p>
        </p:txBody>
      </p:sp>
      <p:sp>
        <p:nvSpPr>
          <p:cNvPr id="506" name="Google Shape;506;g3d227326866_0_284"/>
          <p:cNvSpPr/>
          <p:nvPr/>
        </p:nvSpPr>
        <p:spPr>
          <a:xfrm>
            <a:off x="314555"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g3866b6f5bc8_0_10"/>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513" name="Google Shape;513;g3866b6f5bc8_0_10" title="Political Impartiality">
            <a:hlinkClick r:id="rId4"/>
          </p:cNvPr>
          <p:cNvPicPr preferRelativeResize="0"/>
          <p:nvPr/>
        </p:nvPicPr>
        <p:blipFill rotWithShape="1">
          <a:blip r:embed="rId5">
            <a:alphaModFix/>
          </a:blip>
          <a:srcRect/>
          <a:stretch/>
        </p:blipFill>
        <p:spPr>
          <a:xfrm>
            <a:off x="1862200" y="1047488"/>
            <a:ext cx="14563598" cy="819202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3"/>
                                        </p:tgtEl>
                                        <p:attrNameLst>
                                          <p:attrName>style.visibility</p:attrName>
                                        </p:attrNameLst>
                                      </p:cBhvr>
                                      <p:to>
                                        <p:strVal val="visible"/>
                                      </p:to>
                                    </p:set>
                                    <p:animEffect transition="in" filter="fade">
                                      <p:cBhvr>
                                        <p:cTn id="7" dur="1000"/>
                                        <p:tgtEl>
                                          <p:spTgt spid="5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pic>
        <p:nvPicPr>
          <p:cNvPr id="519" name="Google Shape;519;p11" descr="A green circle with black background&#10;&#10;AI-generated content may be incorrect."/>
          <p:cNvPicPr preferRelativeResize="0"/>
          <p:nvPr/>
        </p:nvPicPr>
        <p:blipFill rotWithShape="1">
          <a:blip r:embed="rId3">
            <a:alphaModFix/>
          </a:blip>
          <a:srcRect/>
          <a:stretch/>
        </p:blipFill>
        <p:spPr>
          <a:xfrm>
            <a:off x="12883836" y="7359765"/>
            <a:ext cx="4748664" cy="2677656"/>
          </a:xfrm>
          <a:prstGeom prst="rect">
            <a:avLst/>
          </a:prstGeom>
          <a:noFill/>
          <a:ln>
            <a:noFill/>
          </a:ln>
        </p:spPr>
      </p:pic>
      <p:sp>
        <p:nvSpPr>
          <p:cNvPr id="520" name="Google Shape;520;p11"/>
          <p:cNvSpPr txBox="1"/>
          <p:nvPr/>
        </p:nvSpPr>
        <p:spPr>
          <a:xfrm>
            <a:off x="13161115" y="7864122"/>
            <a:ext cx="4329539"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Shelter Box provides shelter and essential items to those affected by natural disasters</a:t>
            </a:r>
            <a:endParaRPr sz="1400" b="0" i="0" u="none" strike="noStrike" cap="none">
              <a:solidFill>
                <a:srgbClr val="000000"/>
              </a:solidFill>
              <a:latin typeface="Arial"/>
              <a:ea typeface="Arial"/>
              <a:cs typeface="Arial"/>
              <a:sym typeface="Arial"/>
            </a:endParaRPr>
          </a:p>
        </p:txBody>
      </p:sp>
      <p:sp>
        <p:nvSpPr>
          <p:cNvPr id="521" name="Google Shape;521;p11"/>
          <p:cNvSpPr txBox="1"/>
          <p:nvPr/>
        </p:nvSpPr>
        <p:spPr>
          <a:xfrm>
            <a:off x="1028700" y="866775"/>
            <a:ext cx="8671043" cy="1271502"/>
          </a:xfrm>
          <a:prstGeom prst="rect">
            <a:avLst/>
          </a:prstGeom>
          <a:noFill/>
          <a:ln>
            <a:noFill/>
          </a:ln>
        </p:spPr>
        <p:txBody>
          <a:bodyPr spcFirstLastPara="1" wrap="square" lIns="0" tIns="0" rIns="0" bIns="0" anchor="t" anchorCtr="0">
            <a:spAutoFit/>
          </a:bodyPr>
          <a:lstStyle/>
          <a:p>
            <a:pPr marL="0" marR="0" lvl="0" indent="0" algn="l" rtl="0">
              <a:lnSpc>
                <a:spcPct val="188983"/>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Sea Level Rise </a:t>
            </a:r>
            <a:r>
              <a:rPr lang="en-US" sz="2000" b="1" i="0" u="none" strike="noStrike" cap="none">
                <a:solidFill>
                  <a:srgbClr val="000000"/>
                </a:solidFill>
                <a:latin typeface="Lexend"/>
                <a:ea typeface="Lexend"/>
                <a:cs typeface="Lexend"/>
                <a:sym typeface="Lexend"/>
              </a:rPr>
              <a:t>(+ climate migration)</a:t>
            </a:r>
            <a:endParaRPr sz="6000" b="1" i="0" u="none" strike="noStrike" cap="none">
              <a:solidFill>
                <a:srgbClr val="000000"/>
              </a:solidFill>
              <a:latin typeface="Lexend"/>
              <a:ea typeface="Lexend"/>
              <a:cs typeface="Lexend"/>
              <a:sym typeface="Lexend"/>
            </a:endParaRPr>
          </a:p>
        </p:txBody>
      </p:sp>
      <p:pic>
        <p:nvPicPr>
          <p:cNvPr id="522" name="Google Shape;522;p11" descr="An orange circle with black background&#10;&#10;AI-generated content may be incorrect."/>
          <p:cNvPicPr preferRelativeResize="0"/>
          <p:nvPr/>
        </p:nvPicPr>
        <p:blipFill rotWithShape="1">
          <a:blip r:embed="rId4">
            <a:alphaModFix/>
          </a:blip>
          <a:srcRect/>
          <a:stretch/>
        </p:blipFill>
        <p:spPr>
          <a:xfrm>
            <a:off x="12883836" y="3871267"/>
            <a:ext cx="4748664" cy="2818393"/>
          </a:xfrm>
          <a:prstGeom prst="rect">
            <a:avLst/>
          </a:prstGeom>
          <a:noFill/>
          <a:ln>
            <a:noFill/>
          </a:ln>
        </p:spPr>
      </p:pic>
      <p:sp>
        <p:nvSpPr>
          <p:cNvPr id="523" name="Google Shape;523;p11"/>
          <p:cNvSpPr txBox="1"/>
          <p:nvPr/>
        </p:nvSpPr>
        <p:spPr>
          <a:xfrm>
            <a:off x="13782862" y="3240924"/>
            <a:ext cx="3086047"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USGCPR 2017</a:t>
            </a:r>
            <a:endParaRPr sz="1800" b="0" i="0" u="none" strike="noStrike" cap="none">
              <a:solidFill>
                <a:schemeClr val="dk1"/>
              </a:solidFill>
              <a:latin typeface="Lexend"/>
              <a:ea typeface="Lexend"/>
              <a:cs typeface="Lexend"/>
              <a:sym typeface="Lexend"/>
            </a:endParaRPr>
          </a:p>
        </p:txBody>
      </p:sp>
      <p:sp>
        <p:nvSpPr>
          <p:cNvPr id="524" name="Google Shape;524;p11"/>
          <p:cNvSpPr txBox="1"/>
          <p:nvPr/>
        </p:nvSpPr>
        <p:spPr>
          <a:xfrm>
            <a:off x="13201079" y="4552111"/>
            <a:ext cx="4114178"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17 – 72 million people will need to migrate from coastal areas by 2100</a:t>
            </a:r>
            <a:endParaRPr sz="1400" b="0" i="0" u="none" strike="noStrike" cap="none">
              <a:solidFill>
                <a:srgbClr val="000000"/>
              </a:solidFill>
              <a:latin typeface="Arial"/>
              <a:ea typeface="Arial"/>
              <a:cs typeface="Arial"/>
              <a:sym typeface="Arial"/>
            </a:endParaRPr>
          </a:p>
        </p:txBody>
      </p:sp>
      <p:sp>
        <p:nvSpPr>
          <p:cNvPr id="525" name="Google Shape;525;p11"/>
          <p:cNvSpPr txBox="1"/>
          <p:nvPr/>
        </p:nvSpPr>
        <p:spPr>
          <a:xfrm>
            <a:off x="13602491" y="6753941"/>
            <a:ext cx="3311353"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Linke &amp; Hinkel, 2021</a:t>
            </a:r>
            <a:endParaRPr sz="1800" b="0" i="0" u="none" strike="noStrike" cap="none">
              <a:solidFill>
                <a:schemeClr val="dk1"/>
              </a:solidFill>
              <a:highlight>
                <a:srgbClr val="FFFF00"/>
              </a:highlight>
              <a:latin typeface="Lexend"/>
              <a:ea typeface="Lexend"/>
              <a:cs typeface="Lexend"/>
              <a:sym typeface="Lexend"/>
            </a:endParaRPr>
          </a:p>
        </p:txBody>
      </p:sp>
      <p:pic>
        <p:nvPicPr>
          <p:cNvPr id="526" name="Google Shape;526;p11" descr="A red circle with black background&#10;&#10;AI-generated content may be incorrect."/>
          <p:cNvPicPr preferRelativeResize="0"/>
          <p:nvPr/>
        </p:nvPicPr>
        <p:blipFill rotWithShape="1">
          <a:blip r:embed="rId5">
            <a:alphaModFix/>
          </a:blip>
          <a:srcRect/>
          <a:stretch/>
        </p:blipFill>
        <p:spPr>
          <a:xfrm>
            <a:off x="12888416" y="246956"/>
            <a:ext cx="4748664" cy="2898050"/>
          </a:xfrm>
          <a:prstGeom prst="rect">
            <a:avLst/>
          </a:prstGeom>
          <a:noFill/>
          <a:ln>
            <a:noFill/>
          </a:ln>
        </p:spPr>
      </p:pic>
      <p:sp>
        <p:nvSpPr>
          <p:cNvPr id="527" name="Google Shape;527;p11"/>
          <p:cNvSpPr txBox="1"/>
          <p:nvPr/>
        </p:nvSpPr>
        <p:spPr>
          <a:xfrm>
            <a:off x="13233357" y="918574"/>
            <a:ext cx="4049620" cy="181588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Up to 1.1 meters of sea level rise is predicted by 2100 due to ice caps melting</a:t>
            </a:r>
            <a:endParaRPr sz="1400" b="0" i="0" u="none" strike="noStrike" cap="none">
              <a:solidFill>
                <a:srgbClr val="000000"/>
              </a:solidFill>
              <a:latin typeface="Arial"/>
              <a:ea typeface="Arial"/>
              <a:cs typeface="Arial"/>
              <a:sym typeface="Arial"/>
            </a:endParaRPr>
          </a:p>
        </p:txBody>
      </p:sp>
      <p:sp>
        <p:nvSpPr>
          <p:cNvPr id="528" name="Google Shape;528;p11"/>
          <p:cNvSpPr/>
          <p:nvPr/>
        </p:nvSpPr>
        <p:spPr>
          <a:xfrm>
            <a:off x="974066" y="3240924"/>
            <a:ext cx="10635580" cy="840086"/>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JOBS</a:t>
            </a:r>
            <a:endParaRPr sz="2800" b="1" i="0" u="none" strike="noStrike" cap="none">
              <a:solidFill>
                <a:schemeClr val="dk1"/>
              </a:solidFill>
              <a:latin typeface="Lexend"/>
              <a:ea typeface="Lexend"/>
              <a:cs typeface="Lexend"/>
              <a:sym typeface="Lexend"/>
            </a:endParaRPr>
          </a:p>
        </p:txBody>
      </p:sp>
      <p:sp>
        <p:nvSpPr>
          <p:cNvPr id="529" name="Google Shape;529;p11"/>
          <p:cNvSpPr/>
          <p:nvPr/>
        </p:nvSpPr>
        <p:spPr>
          <a:xfrm>
            <a:off x="1028700" y="6308458"/>
            <a:ext cx="10635580" cy="840086"/>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KNOWLEDGE, SKILLS &amp; VALUES</a:t>
            </a:r>
            <a:endParaRPr sz="2800" b="1" i="0" u="none" strike="noStrike" cap="none">
              <a:solidFill>
                <a:schemeClr val="dk1"/>
              </a:solidFill>
              <a:latin typeface="Lexend"/>
              <a:ea typeface="Lexend"/>
              <a:cs typeface="Lexend"/>
              <a:sym typeface="Lexend"/>
            </a:endParaRPr>
          </a:p>
        </p:txBody>
      </p:sp>
      <p:sp>
        <p:nvSpPr>
          <p:cNvPr id="530" name="Google Shape;530;p11"/>
          <p:cNvSpPr/>
          <p:nvPr/>
        </p:nvSpPr>
        <p:spPr>
          <a:xfrm>
            <a:off x="314555"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pic>
        <p:nvPicPr>
          <p:cNvPr id="536" name="Google Shape;536;g3d227326866_0_301" descr="A green circle with black background&#10;&#10;AI-generated content may be incorrect."/>
          <p:cNvPicPr preferRelativeResize="0"/>
          <p:nvPr/>
        </p:nvPicPr>
        <p:blipFill rotWithShape="1">
          <a:blip r:embed="rId3">
            <a:alphaModFix/>
          </a:blip>
          <a:srcRect/>
          <a:stretch/>
        </p:blipFill>
        <p:spPr>
          <a:xfrm>
            <a:off x="12883836" y="7359765"/>
            <a:ext cx="4748663" cy="2677656"/>
          </a:xfrm>
          <a:prstGeom prst="rect">
            <a:avLst/>
          </a:prstGeom>
          <a:noFill/>
          <a:ln>
            <a:noFill/>
          </a:ln>
        </p:spPr>
      </p:pic>
      <p:sp>
        <p:nvSpPr>
          <p:cNvPr id="537" name="Google Shape;537;g3d227326866_0_301"/>
          <p:cNvSpPr txBox="1"/>
          <p:nvPr/>
        </p:nvSpPr>
        <p:spPr>
          <a:xfrm>
            <a:off x="13161115" y="7864122"/>
            <a:ext cx="43296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Shelter Box provides shelter and essential items to those affected by natural disasters</a:t>
            </a:r>
            <a:endParaRPr sz="1400" b="0" i="0" u="none" strike="noStrike" cap="none">
              <a:solidFill>
                <a:srgbClr val="000000"/>
              </a:solidFill>
              <a:latin typeface="Arial"/>
              <a:ea typeface="Arial"/>
              <a:cs typeface="Arial"/>
              <a:sym typeface="Arial"/>
            </a:endParaRPr>
          </a:p>
        </p:txBody>
      </p:sp>
      <p:sp>
        <p:nvSpPr>
          <p:cNvPr id="538" name="Google Shape;538;g3d227326866_0_301"/>
          <p:cNvSpPr txBox="1"/>
          <p:nvPr/>
        </p:nvSpPr>
        <p:spPr>
          <a:xfrm>
            <a:off x="1028700" y="866775"/>
            <a:ext cx="8670900" cy="923400"/>
          </a:xfrm>
          <a:prstGeom prst="rect">
            <a:avLst/>
          </a:prstGeom>
          <a:noFill/>
          <a:ln>
            <a:noFill/>
          </a:ln>
        </p:spPr>
        <p:txBody>
          <a:bodyPr spcFirstLastPara="1" wrap="square" lIns="0" tIns="0" rIns="0" bIns="0" anchor="t" anchorCtr="0">
            <a:spAutoFit/>
          </a:bodyPr>
          <a:lstStyle/>
          <a:p>
            <a:pPr marL="0" marR="0" lvl="0" indent="0" algn="l" rtl="0">
              <a:lnSpc>
                <a:spcPct val="188983"/>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Sea Level Rise </a:t>
            </a:r>
            <a:r>
              <a:rPr lang="en-US" sz="2000" b="1" i="0" u="none" strike="noStrike" cap="none">
                <a:solidFill>
                  <a:srgbClr val="000000"/>
                </a:solidFill>
                <a:latin typeface="Lexend"/>
                <a:ea typeface="Lexend"/>
                <a:cs typeface="Lexend"/>
                <a:sym typeface="Lexend"/>
              </a:rPr>
              <a:t>(+ climate migration)</a:t>
            </a:r>
            <a:endParaRPr sz="6000" b="1" i="0" u="none" strike="noStrike" cap="none">
              <a:solidFill>
                <a:srgbClr val="000000"/>
              </a:solidFill>
              <a:latin typeface="Lexend"/>
              <a:ea typeface="Lexend"/>
              <a:cs typeface="Lexend"/>
              <a:sym typeface="Lexend"/>
            </a:endParaRPr>
          </a:p>
        </p:txBody>
      </p:sp>
      <p:pic>
        <p:nvPicPr>
          <p:cNvPr id="539" name="Google Shape;539;g3d227326866_0_301" descr="An orange circle with black background&#10;&#10;AI-generated content may be incorrect."/>
          <p:cNvPicPr preferRelativeResize="0"/>
          <p:nvPr/>
        </p:nvPicPr>
        <p:blipFill rotWithShape="1">
          <a:blip r:embed="rId4">
            <a:alphaModFix/>
          </a:blip>
          <a:srcRect/>
          <a:stretch/>
        </p:blipFill>
        <p:spPr>
          <a:xfrm>
            <a:off x="12883836" y="3871267"/>
            <a:ext cx="4748663" cy="2818393"/>
          </a:xfrm>
          <a:prstGeom prst="rect">
            <a:avLst/>
          </a:prstGeom>
          <a:noFill/>
          <a:ln>
            <a:noFill/>
          </a:ln>
        </p:spPr>
      </p:pic>
      <p:sp>
        <p:nvSpPr>
          <p:cNvPr id="540" name="Google Shape;540;g3d227326866_0_301"/>
          <p:cNvSpPr txBox="1"/>
          <p:nvPr/>
        </p:nvSpPr>
        <p:spPr>
          <a:xfrm>
            <a:off x="13782862" y="3240924"/>
            <a:ext cx="30861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USGCPR 2017</a:t>
            </a:r>
            <a:endParaRPr sz="1800" b="0" i="0" u="none" strike="noStrike" cap="none">
              <a:solidFill>
                <a:schemeClr val="dk1"/>
              </a:solidFill>
              <a:latin typeface="Lexend"/>
              <a:ea typeface="Lexend"/>
              <a:cs typeface="Lexend"/>
              <a:sym typeface="Lexend"/>
            </a:endParaRPr>
          </a:p>
        </p:txBody>
      </p:sp>
      <p:sp>
        <p:nvSpPr>
          <p:cNvPr id="541" name="Google Shape;541;g3d227326866_0_301"/>
          <p:cNvSpPr txBox="1"/>
          <p:nvPr/>
        </p:nvSpPr>
        <p:spPr>
          <a:xfrm>
            <a:off x="13201079" y="4552111"/>
            <a:ext cx="41142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17 – 72 million people will need to migrate from coastal areas by 2100</a:t>
            </a:r>
            <a:endParaRPr sz="1400" b="0" i="0" u="none" strike="noStrike" cap="none">
              <a:solidFill>
                <a:srgbClr val="000000"/>
              </a:solidFill>
              <a:latin typeface="Arial"/>
              <a:ea typeface="Arial"/>
              <a:cs typeface="Arial"/>
              <a:sym typeface="Arial"/>
            </a:endParaRPr>
          </a:p>
        </p:txBody>
      </p:sp>
      <p:sp>
        <p:nvSpPr>
          <p:cNvPr id="542" name="Google Shape;542;g3d227326866_0_301"/>
          <p:cNvSpPr txBox="1"/>
          <p:nvPr/>
        </p:nvSpPr>
        <p:spPr>
          <a:xfrm>
            <a:off x="13602491" y="6753941"/>
            <a:ext cx="33114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Linke &amp; Hinkel, 2021</a:t>
            </a:r>
            <a:endParaRPr sz="1800" b="0" i="0" u="none" strike="noStrike" cap="none">
              <a:solidFill>
                <a:schemeClr val="dk1"/>
              </a:solidFill>
              <a:highlight>
                <a:srgbClr val="FFFF00"/>
              </a:highlight>
              <a:latin typeface="Lexend"/>
              <a:ea typeface="Lexend"/>
              <a:cs typeface="Lexend"/>
              <a:sym typeface="Lexend"/>
            </a:endParaRPr>
          </a:p>
        </p:txBody>
      </p:sp>
      <p:pic>
        <p:nvPicPr>
          <p:cNvPr id="543" name="Google Shape;543;g3d227326866_0_301" descr="A red circle with black background&#10;&#10;AI-generated content may be incorrect."/>
          <p:cNvPicPr preferRelativeResize="0"/>
          <p:nvPr/>
        </p:nvPicPr>
        <p:blipFill rotWithShape="1">
          <a:blip r:embed="rId5">
            <a:alphaModFix/>
          </a:blip>
          <a:srcRect/>
          <a:stretch/>
        </p:blipFill>
        <p:spPr>
          <a:xfrm>
            <a:off x="12888416" y="246956"/>
            <a:ext cx="4748663" cy="2898050"/>
          </a:xfrm>
          <a:prstGeom prst="rect">
            <a:avLst/>
          </a:prstGeom>
          <a:noFill/>
          <a:ln>
            <a:noFill/>
          </a:ln>
        </p:spPr>
      </p:pic>
      <p:sp>
        <p:nvSpPr>
          <p:cNvPr id="544" name="Google Shape;544;g3d227326866_0_301"/>
          <p:cNvSpPr txBox="1"/>
          <p:nvPr/>
        </p:nvSpPr>
        <p:spPr>
          <a:xfrm>
            <a:off x="13233357" y="918574"/>
            <a:ext cx="40497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Up to 1.1 meters of sea level rise is predicted by 2100 due to ice caps melting</a:t>
            </a:r>
            <a:endParaRPr sz="1400" b="0" i="0" u="none" strike="noStrike" cap="none">
              <a:solidFill>
                <a:srgbClr val="000000"/>
              </a:solidFill>
              <a:latin typeface="Arial"/>
              <a:ea typeface="Arial"/>
              <a:cs typeface="Arial"/>
              <a:sym typeface="Arial"/>
            </a:endParaRPr>
          </a:p>
        </p:txBody>
      </p:sp>
      <p:sp>
        <p:nvSpPr>
          <p:cNvPr id="545" name="Google Shape;545;g3d227326866_0_301"/>
          <p:cNvSpPr/>
          <p:nvPr/>
        </p:nvSpPr>
        <p:spPr>
          <a:xfrm>
            <a:off x="974066" y="3240924"/>
            <a:ext cx="10635600" cy="2491500"/>
          </a:xfrm>
          <a:prstGeom prst="roundRect">
            <a:avLst>
              <a:gd name="adj" fmla="val 16667"/>
            </a:avLst>
          </a:pr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br>
              <a:rPr lang="en-US" sz="2800" b="0" i="0" u="none" strike="noStrike" cap="none">
                <a:solidFill>
                  <a:schemeClr val="dk1"/>
                </a:solidFill>
                <a:latin typeface="Lexend"/>
                <a:ea typeface="Lexend"/>
                <a:cs typeface="Lexend"/>
                <a:sym typeface="Lexend"/>
              </a:rPr>
            </a:br>
            <a:r>
              <a:rPr lang="en-US" sz="2800" b="0" i="0" u="none" strike="noStrike" cap="none">
                <a:solidFill>
                  <a:schemeClr val="dk1"/>
                </a:solidFill>
                <a:latin typeface="Lexend"/>
                <a:ea typeface="Lexend"/>
                <a:cs typeface="Lexend"/>
                <a:sym typeface="Lexend"/>
              </a:rPr>
              <a:t>Geographer, Construction worker, City planner, Housing developer, Community worker, Child minder, Lawyer</a:t>
            </a:r>
            <a:endParaRPr sz="2800" b="0" i="0" u="none" strike="noStrike" cap="none">
              <a:solidFill>
                <a:schemeClr val="dk1"/>
              </a:solidFill>
              <a:latin typeface="Lexend"/>
              <a:ea typeface="Lexend"/>
              <a:cs typeface="Lexend"/>
              <a:sym typeface="Lexend"/>
            </a:endParaRPr>
          </a:p>
        </p:txBody>
      </p:sp>
      <p:sp>
        <p:nvSpPr>
          <p:cNvPr id="546" name="Google Shape;546;g3d227326866_0_301"/>
          <p:cNvSpPr/>
          <p:nvPr/>
        </p:nvSpPr>
        <p:spPr>
          <a:xfrm>
            <a:off x="974066" y="3240924"/>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JOBS</a:t>
            </a:r>
            <a:endParaRPr sz="2800" b="1" i="0" u="none" strike="noStrike" cap="none">
              <a:solidFill>
                <a:schemeClr val="dk1"/>
              </a:solidFill>
              <a:latin typeface="Lexend"/>
              <a:ea typeface="Lexend"/>
              <a:cs typeface="Lexend"/>
              <a:sym typeface="Lexend"/>
            </a:endParaRPr>
          </a:p>
        </p:txBody>
      </p:sp>
      <p:sp>
        <p:nvSpPr>
          <p:cNvPr id="547" name="Google Shape;547;g3d227326866_0_301"/>
          <p:cNvSpPr/>
          <p:nvPr/>
        </p:nvSpPr>
        <p:spPr>
          <a:xfrm>
            <a:off x="1028700" y="6308458"/>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KNOWLEDGE, SKILLS &amp; VALUES</a:t>
            </a:r>
            <a:endParaRPr sz="2800" b="1" i="0" u="none" strike="noStrike" cap="none">
              <a:solidFill>
                <a:schemeClr val="dk1"/>
              </a:solidFill>
              <a:latin typeface="Lexend"/>
              <a:ea typeface="Lexend"/>
              <a:cs typeface="Lexend"/>
              <a:sym typeface="Lexend"/>
            </a:endParaRPr>
          </a:p>
        </p:txBody>
      </p:sp>
      <p:sp>
        <p:nvSpPr>
          <p:cNvPr id="548" name="Google Shape;548;g3d227326866_0_301"/>
          <p:cNvSpPr/>
          <p:nvPr/>
        </p:nvSpPr>
        <p:spPr>
          <a:xfrm>
            <a:off x="314555"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107"/>
        <p:cNvGrpSpPr/>
        <p:nvPr/>
      </p:nvGrpSpPr>
      <p:grpSpPr>
        <a:xfrm>
          <a:off x="0" y="0"/>
          <a:ext cx="0" cy="0"/>
          <a:chOff x="0" y="0"/>
          <a:chExt cx="0" cy="0"/>
        </a:xfrm>
      </p:grpSpPr>
      <p:sp>
        <p:nvSpPr>
          <p:cNvPr id="108" name="Google Shape;108;p2"/>
          <p:cNvSpPr txBox="1"/>
          <p:nvPr/>
        </p:nvSpPr>
        <p:spPr>
          <a:xfrm>
            <a:off x="1593962" y="3641324"/>
            <a:ext cx="15100076" cy="3302699"/>
          </a:xfrm>
          <a:prstGeom prst="rect">
            <a:avLst/>
          </a:prstGeom>
          <a:noFill/>
          <a:ln>
            <a:noFill/>
          </a:ln>
        </p:spPr>
        <p:txBody>
          <a:bodyPr spcFirstLastPara="1" wrap="square" lIns="0" tIns="0" rIns="0" bIns="0" anchor="t" anchorCtr="0">
            <a:spAutoFit/>
          </a:bodyPr>
          <a:lstStyle/>
          <a:p>
            <a:pPr marL="0" marR="0" lvl="0" indent="0" algn="ctr" rtl="0">
              <a:lnSpc>
                <a:spcPct val="140004"/>
              </a:lnSpc>
              <a:spcBef>
                <a:spcPts val="0"/>
              </a:spcBef>
              <a:spcAft>
                <a:spcPts val="0"/>
              </a:spcAft>
              <a:buClr>
                <a:srgbClr val="000000"/>
              </a:buClr>
              <a:buSzPts val="9599"/>
              <a:buFont typeface="Arial"/>
              <a:buNone/>
            </a:pPr>
            <a:r>
              <a:rPr lang="en-US" sz="9599" b="1" i="0" u="none" strike="noStrike" cap="none">
                <a:solidFill>
                  <a:schemeClr val="dk1"/>
                </a:solidFill>
                <a:latin typeface="Lexend"/>
                <a:ea typeface="Lexend"/>
                <a:cs typeface="Lexend"/>
                <a:sym typeface="Lexend"/>
              </a:rPr>
              <a:t> Why is climate education important?</a:t>
            </a:r>
            <a:endParaRPr sz="1400" b="0" i="0" u="none" strike="noStrike" cap="none">
              <a:solidFill>
                <a:srgbClr val="000000"/>
              </a:solidFill>
              <a:latin typeface="Arial"/>
              <a:ea typeface="Arial"/>
              <a:cs typeface="Arial"/>
              <a:sym typeface="Arial"/>
            </a:endParaRPr>
          </a:p>
        </p:txBody>
      </p:sp>
      <p:pic>
        <p:nvPicPr>
          <p:cNvPr id="109" name="Google Shape;109;p2" descr="A white graduation cap on a black background&#10;&#10;AI-generated content may be incorrect."/>
          <p:cNvPicPr preferRelativeResize="0"/>
          <p:nvPr/>
        </p:nvPicPr>
        <p:blipFill rotWithShape="1">
          <a:blip r:embed="rId3">
            <a:alphaModFix/>
          </a:blip>
          <a:srcRect/>
          <a:stretch/>
        </p:blipFill>
        <p:spPr>
          <a:xfrm rot="532127">
            <a:off x="13416602" y="1933421"/>
            <a:ext cx="3360263" cy="2128613"/>
          </a:xfrm>
          <a:prstGeom prst="rect">
            <a:avLst/>
          </a:prstGeom>
          <a:noFill/>
          <a:ln>
            <a:noFill/>
          </a:ln>
        </p:spPr>
      </p:pic>
      <p:sp>
        <p:nvSpPr>
          <p:cNvPr id="110" name="Google Shape;110;p2"/>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pic>
        <p:nvPicPr>
          <p:cNvPr id="554" name="Google Shape;554;g3d227326866_0_318" descr="A green circle with black background&#10;&#10;AI-generated content may be incorrect."/>
          <p:cNvPicPr preferRelativeResize="0"/>
          <p:nvPr/>
        </p:nvPicPr>
        <p:blipFill rotWithShape="1">
          <a:blip r:embed="rId3">
            <a:alphaModFix/>
          </a:blip>
          <a:srcRect/>
          <a:stretch/>
        </p:blipFill>
        <p:spPr>
          <a:xfrm>
            <a:off x="12883836" y="7359765"/>
            <a:ext cx="4748663" cy="2677656"/>
          </a:xfrm>
          <a:prstGeom prst="rect">
            <a:avLst/>
          </a:prstGeom>
          <a:noFill/>
          <a:ln>
            <a:noFill/>
          </a:ln>
        </p:spPr>
      </p:pic>
      <p:sp>
        <p:nvSpPr>
          <p:cNvPr id="555" name="Google Shape;555;g3d227326866_0_318"/>
          <p:cNvSpPr txBox="1"/>
          <p:nvPr/>
        </p:nvSpPr>
        <p:spPr>
          <a:xfrm>
            <a:off x="13161115" y="7864122"/>
            <a:ext cx="43296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Shelter Box provides shelter and essential items to those affected by natural disasters</a:t>
            </a:r>
            <a:endParaRPr sz="1400" b="0" i="0" u="none" strike="noStrike" cap="none">
              <a:solidFill>
                <a:srgbClr val="000000"/>
              </a:solidFill>
              <a:latin typeface="Arial"/>
              <a:ea typeface="Arial"/>
              <a:cs typeface="Arial"/>
              <a:sym typeface="Arial"/>
            </a:endParaRPr>
          </a:p>
        </p:txBody>
      </p:sp>
      <p:sp>
        <p:nvSpPr>
          <p:cNvPr id="556" name="Google Shape;556;g3d227326866_0_318"/>
          <p:cNvSpPr txBox="1"/>
          <p:nvPr/>
        </p:nvSpPr>
        <p:spPr>
          <a:xfrm>
            <a:off x="1028700" y="866775"/>
            <a:ext cx="8670900" cy="923400"/>
          </a:xfrm>
          <a:prstGeom prst="rect">
            <a:avLst/>
          </a:prstGeom>
          <a:noFill/>
          <a:ln>
            <a:noFill/>
          </a:ln>
        </p:spPr>
        <p:txBody>
          <a:bodyPr spcFirstLastPara="1" wrap="square" lIns="0" tIns="0" rIns="0" bIns="0" anchor="t" anchorCtr="0">
            <a:spAutoFit/>
          </a:bodyPr>
          <a:lstStyle/>
          <a:p>
            <a:pPr marL="0" marR="0" lvl="0" indent="0" algn="l" rtl="0">
              <a:lnSpc>
                <a:spcPct val="188983"/>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Sea Level Rise </a:t>
            </a:r>
            <a:r>
              <a:rPr lang="en-US" sz="2000" b="1" i="0" u="none" strike="noStrike" cap="none">
                <a:solidFill>
                  <a:srgbClr val="000000"/>
                </a:solidFill>
                <a:latin typeface="Lexend"/>
                <a:ea typeface="Lexend"/>
                <a:cs typeface="Lexend"/>
                <a:sym typeface="Lexend"/>
              </a:rPr>
              <a:t>(+ climate migration)</a:t>
            </a:r>
            <a:endParaRPr sz="6000" b="1" i="0" u="none" strike="noStrike" cap="none">
              <a:solidFill>
                <a:srgbClr val="000000"/>
              </a:solidFill>
              <a:latin typeface="Lexend"/>
              <a:ea typeface="Lexend"/>
              <a:cs typeface="Lexend"/>
              <a:sym typeface="Lexend"/>
            </a:endParaRPr>
          </a:p>
        </p:txBody>
      </p:sp>
      <p:pic>
        <p:nvPicPr>
          <p:cNvPr id="557" name="Google Shape;557;g3d227326866_0_318" descr="An orange circle with black background&#10;&#10;AI-generated content may be incorrect."/>
          <p:cNvPicPr preferRelativeResize="0"/>
          <p:nvPr/>
        </p:nvPicPr>
        <p:blipFill rotWithShape="1">
          <a:blip r:embed="rId4">
            <a:alphaModFix/>
          </a:blip>
          <a:srcRect/>
          <a:stretch/>
        </p:blipFill>
        <p:spPr>
          <a:xfrm>
            <a:off x="12883836" y="3871267"/>
            <a:ext cx="4748663" cy="2818393"/>
          </a:xfrm>
          <a:prstGeom prst="rect">
            <a:avLst/>
          </a:prstGeom>
          <a:noFill/>
          <a:ln>
            <a:noFill/>
          </a:ln>
        </p:spPr>
      </p:pic>
      <p:sp>
        <p:nvSpPr>
          <p:cNvPr id="558" name="Google Shape;558;g3d227326866_0_318"/>
          <p:cNvSpPr txBox="1"/>
          <p:nvPr/>
        </p:nvSpPr>
        <p:spPr>
          <a:xfrm>
            <a:off x="13782862" y="3240924"/>
            <a:ext cx="30861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USGCPR 2017</a:t>
            </a:r>
            <a:endParaRPr sz="1800" b="0" i="0" u="none" strike="noStrike" cap="none">
              <a:solidFill>
                <a:schemeClr val="dk1"/>
              </a:solidFill>
              <a:latin typeface="Lexend"/>
              <a:ea typeface="Lexend"/>
              <a:cs typeface="Lexend"/>
              <a:sym typeface="Lexend"/>
            </a:endParaRPr>
          </a:p>
        </p:txBody>
      </p:sp>
      <p:sp>
        <p:nvSpPr>
          <p:cNvPr id="559" name="Google Shape;559;g3d227326866_0_318"/>
          <p:cNvSpPr txBox="1"/>
          <p:nvPr/>
        </p:nvSpPr>
        <p:spPr>
          <a:xfrm>
            <a:off x="13201079" y="4552111"/>
            <a:ext cx="41142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17 – 72 million people will need to migrate from coastal areas by 2100</a:t>
            </a:r>
            <a:endParaRPr sz="1400" b="0" i="0" u="none" strike="noStrike" cap="none">
              <a:solidFill>
                <a:srgbClr val="000000"/>
              </a:solidFill>
              <a:latin typeface="Arial"/>
              <a:ea typeface="Arial"/>
              <a:cs typeface="Arial"/>
              <a:sym typeface="Arial"/>
            </a:endParaRPr>
          </a:p>
        </p:txBody>
      </p:sp>
      <p:sp>
        <p:nvSpPr>
          <p:cNvPr id="560" name="Google Shape;560;g3d227326866_0_318"/>
          <p:cNvSpPr txBox="1"/>
          <p:nvPr/>
        </p:nvSpPr>
        <p:spPr>
          <a:xfrm>
            <a:off x="13602491" y="6753941"/>
            <a:ext cx="3311400" cy="369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Linke &amp; Hinkel, 2021</a:t>
            </a:r>
            <a:endParaRPr sz="1800" b="0" i="0" u="none" strike="noStrike" cap="none">
              <a:solidFill>
                <a:schemeClr val="dk1"/>
              </a:solidFill>
              <a:highlight>
                <a:srgbClr val="FFFF00"/>
              </a:highlight>
              <a:latin typeface="Lexend"/>
              <a:ea typeface="Lexend"/>
              <a:cs typeface="Lexend"/>
              <a:sym typeface="Lexend"/>
            </a:endParaRPr>
          </a:p>
        </p:txBody>
      </p:sp>
      <p:pic>
        <p:nvPicPr>
          <p:cNvPr id="561" name="Google Shape;561;g3d227326866_0_318" descr="A red circle with black background&#10;&#10;AI-generated content may be incorrect."/>
          <p:cNvPicPr preferRelativeResize="0"/>
          <p:nvPr/>
        </p:nvPicPr>
        <p:blipFill rotWithShape="1">
          <a:blip r:embed="rId5">
            <a:alphaModFix/>
          </a:blip>
          <a:srcRect/>
          <a:stretch/>
        </p:blipFill>
        <p:spPr>
          <a:xfrm>
            <a:off x="12888416" y="246956"/>
            <a:ext cx="4748663" cy="2898050"/>
          </a:xfrm>
          <a:prstGeom prst="rect">
            <a:avLst/>
          </a:prstGeom>
          <a:noFill/>
          <a:ln>
            <a:noFill/>
          </a:ln>
        </p:spPr>
      </p:pic>
      <p:sp>
        <p:nvSpPr>
          <p:cNvPr id="562" name="Google Shape;562;g3d227326866_0_318"/>
          <p:cNvSpPr txBox="1"/>
          <p:nvPr/>
        </p:nvSpPr>
        <p:spPr>
          <a:xfrm>
            <a:off x="13233357" y="918574"/>
            <a:ext cx="4049700" cy="1816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Lexend"/>
                <a:ea typeface="Lexend"/>
                <a:cs typeface="Lexend"/>
                <a:sym typeface="Lexend"/>
              </a:rPr>
              <a:t>Up to 1.1 meters of sea level rise is predicted by 2100 due to ice caps melting</a:t>
            </a:r>
            <a:endParaRPr sz="1400" b="0" i="0" u="none" strike="noStrike" cap="none">
              <a:solidFill>
                <a:srgbClr val="000000"/>
              </a:solidFill>
              <a:latin typeface="Arial"/>
              <a:ea typeface="Arial"/>
              <a:cs typeface="Arial"/>
              <a:sym typeface="Arial"/>
            </a:endParaRPr>
          </a:p>
        </p:txBody>
      </p:sp>
      <p:sp>
        <p:nvSpPr>
          <p:cNvPr id="563" name="Google Shape;563;g3d227326866_0_318"/>
          <p:cNvSpPr/>
          <p:nvPr/>
        </p:nvSpPr>
        <p:spPr>
          <a:xfrm>
            <a:off x="974066" y="3240924"/>
            <a:ext cx="10635600" cy="2491500"/>
          </a:xfrm>
          <a:prstGeom prst="roundRect">
            <a:avLst>
              <a:gd name="adj" fmla="val 16667"/>
            </a:avLst>
          </a:pr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br>
              <a:rPr lang="en-US" sz="2800" b="0" i="0" u="none" strike="noStrike" cap="none">
                <a:solidFill>
                  <a:schemeClr val="dk1"/>
                </a:solidFill>
                <a:latin typeface="Lexend"/>
                <a:ea typeface="Lexend"/>
                <a:cs typeface="Lexend"/>
                <a:sym typeface="Lexend"/>
              </a:rPr>
            </a:br>
            <a:r>
              <a:rPr lang="en-US" sz="2800" b="0" i="0" u="none" strike="noStrike" cap="none">
                <a:solidFill>
                  <a:schemeClr val="dk1"/>
                </a:solidFill>
                <a:latin typeface="Lexend"/>
                <a:ea typeface="Lexend"/>
                <a:cs typeface="Lexend"/>
                <a:sym typeface="Lexend"/>
              </a:rPr>
              <a:t>Geographer, Construction worker, City planner, Housing developer, Community worker, Child minder, Lawyer</a:t>
            </a:r>
            <a:endParaRPr sz="2800" b="0" i="0" u="none" strike="noStrike" cap="none">
              <a:solidFill>
                <a:schemeClr val="dk1"/>
              </a:solidFill>
              <a:latin typeface="Lexend"/>
              <a:ea typeface="Lexend"/>
              <a:cs typeface="Lexend"/>
              <a:sym typeface="Lexend"/>
            </a:endParaRPr>
          </a:p>
        </p:txBody>
      </p:sp>
      <p:sp>
        <p:nvSpPr>
          <p:cNvPr id="564" name="Google Shape;564;g3d227326866_0_318"/>
          <p:cNvSpPr/>
          <p:nvPr/>
        </p:nvSpPr>
        <p:spPr>
          <a:xfrm>
            <a:off x="1028700" y="6367993"/>
            <a:ext cx="10635600" cy="2491500"/>
          </a:xfrm>
          <a:prstGeom prst="roundRect">
            <a:avLst>
              <a:gd name="adj" fmla="val 16667"/>
            </a:avLst>
          </a:pr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Lexend"/>
              <a:ea typeface="Lexend"/>
              <a:cs typeface="Lexend"/>
              <a:sym typeface="Lexend"/>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dk1"/>
                </a:solidFill>
                <a:latin typeface="Lexend"/>
                <a:ea typeface="Lexend"/>
                <a:cs typeface="Lexend"/>
                <a:sym typeface="Lexend"/>
              </a:rPr>
              <a:t>Compassion, Collaboration, Accountability, Decision making, Conflict resolution, Foreign language</a:t>
            </a:r>
            <a:endParaRPr sz="2800" b="0" i="0" u="none" strike="noStrike" cap="none">
              <a:solidFill>
                <a:schemeClr val="dk1"/>
              </a:solidFill>
              <a:latin typeface="Lexend"/>
              <a:ea typeface="Lexend"/>
              <a:cs typeface="Lexend"/>
              <a:sym typeface="Lexend"/>
            </a:endParaRPr>
          </a:p>
        </p:txBody>
      </p:sp>
      <p:sp>
        <p:nvSpPr>
          <p:cNvPr id="565" name="Google Shape;565;g3d227326866_0_318"/>
          <p:cNvSpPr/>
          <p:nvPr/>
        </p:nvSpPr>
        <p:spPr>
          <a:xfrm>
            <a:off x="974066" y="3240924"/>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JOBS</a:t>
            </a:r>
            <a:endParaRPr sz="2800" b="1" i="0" u="none" strike="noStrike" cap="none">
              <a:solidFill>
                <a:schemeClr val="dk1"/>
              </a:solidFill>
              <a:latin typeface="Lexend"/>
              <a:ea typeface="Lexend"/>
              <a:cs typeface="Lexend"/>
              <a:sym typeface="Lexend"/>
            </a:endParaRPr>
          </a:p>
        </p:txBody>
      </p:sp>
      <p:sp>
        <p:nvSpPr>
          <p:cNvPr id="566" name="Google Shape;566;g3d227326866_0_318"/>
          <p:cNvSpPr/>
          <p:nvPr/>
        </p:nvSpPr>
        <p:spPr>
          <a:xfrm>
            <a:off x="1028700" y="6308458"/>
            <a:ext cx="10635600" cy="840000"/>
          </a:xfrm>
          <a:prstGeom prst="roundRect">
            <a:avLst>
              <a:gd name="adj" fmla="val 16667"/>
            </a:avLst>
          </a:prstGeom>
          <a:solidFill>
            <a:srgbClr val="DAE5F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Lexend"/>
                <a:ea typeface="Lexend"/>
                <a:cs typeface="Lexend"/>
                <a:sym typeface="Lexend"/>
              </a:rPr>
              <a:t>KNOWLEDGE, SKILLS &amp; VALUES</a:t>
            </a:r>
            <a:endParaRPr sz="2800" b="1" i="0" u="none" strike="noStrike" cap="none">
              <a:solidFill>
                <a:schemeClr val="dk1"/>
              </a:solidFill>
              <a:latin typeface="Lexend"/>
              <a:ea typeface="Lexend"/>
              <a:cs typeface="Lexend"/>
              <a:sym typeface="Lexend"/>
            </a:endParaRPr>
          </a:p>
        </p:txBody>
      </p:sp>
      <p:sp>
        <p:nvSpPr>
          <p:cNvPr id="567" name="Google Shape;567;g3d227326866_0_318"/>
          <p:cNvSpPr/>
          <p:nvPr/>
        </p:nvSpPr>
        <p:spPr>
          <a:xfrm>
            <a:off x="314555"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3" name="Google Shape;573;g3866b6f5bc8_0_5"/>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574" name="Google Shape;574;g3866b6f5bc8_0_5" title="Climate Justice">
            <a:hlinkClick r:id="rId4"/>
          </p:cNvPr>
          <p:cNvPicPr preferRelativeResize="0"/>
          <p:nvPr/>
        </p:nvPicPr>
        <p:blipFill rotWithShape="1">
          <a:blip r:embed="rId5">
            <a:alphaModFix/>
          </a:blip>
          <a:srcRect/>
          <a:stretch/>
        </p:blipFill>
        <p:spPr>
          <a:xfrm>
            <a:off x="1862200" y="1047488"/>
            <a:ext cx="14563598" cy="819202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4"/>
                                        </p:tgtEl>
                                        <p:attrNameLst>
                                          <p:attrName>style.visibility</p:attrName>
                                        </p:attrNameLst>
                                      </p:cBhvr>
                                      <p:to>
                                        <p:strVal val="visible"/>
                                      </p:to>
                                    </p:set>
                                    <p:animEffect transition="in" filter="fade">
                                      <p:cBhvr>
                                        <p:cTn id="7" dur="1000"/>
                                        <p:tgtEl>
                                          <p:spTgt spid="5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3B556"/>
        </a:solidFill>
        <a:effectLst/>
      </p:bgPr>
    </p:bg>
    <p:spTree>
      <p:nvGrpSpPr>
        <p:cNvPr id="1" name="Shape 579"/>
        <p:cNvGrpSpPr/>
        <p:nvPr/>
      </p:nvGrpSpPr>
      <p:grpSpPr>
        <a:xfrm>
          <a:off x="0" y="0"/>
          <a:ext cx="0" cy="0"/>
          <a:chOff x="0" y="0"/>
          <a:chExt cx="0" cy="0"/>
        </a:xfrm>
      </p:grpSpPr>
      <p:sp>
        <p:nvSpPr>
          <p:cNvPr id="580" name="Google Shape;580;p12"/>
          <p:cNvSpPr txBox="1"/>
          <p:nvPr/>
        </p:nvSpPr>
        <p:spPr>
          <a:xfrm>
            <a:off x="1593962" y="4351360"/>
            <a:ext cx="15100076" cy="1584280"/>
          </a:xfrm>
          <a:prstGeom prst="rect">
            <a:avLst/>
          </a:prstGeom>
          <a:noFill/>
          <a:ln>
            <a:noFill/>
          </a:ln>
        </p:spPr>
        <p:txBody>
          <a:bodyPr spcFirstLastPara="1" wrap="square" lIns="0" tIns="0" rIns="0" bIns="0" anchor="t" anchorCtr="0">
            <a:spAutoFit/>
          </a:bodyPr>
          <a:lstStyle/>
          <a:p>
            <a:pPr marL="0" marR="0" lvl="0" indent="0" algn="ctr" rtl="0">
              <a:lnSpc>
                <a:spcPct val="140004"/>
              </a:lnSpc>
              <a:spcBef>
                <a:spcPts val="0"/>
              </a:spcBef>
              <a:spcAft>
                <a:spcPts val="0"/>
              </a:spcAft>
              <a:buClr>
                <a:srgbClr val="000000"/>
              </a:buClr>
              <a:buSzPts val="9599"/>
              <a:buFont typeface="Arial"/>
              <a:buNone/>
            </a:pPr>
            <a:r>
              <a:rPr lang="en-US" sz="9599" b="1" i="0" u="none" strike="noStrike" cap="none">
                <a:solidFill>
                  <a:schemeClr val="dk1"/>
                </a:solidFill>
                <a:latin typeface="Lexend"/>
                <a:ea typeface="Lexend"/>
                <a:cs typeface="Lexend"/>
                <a:sym typeface="Lexend"/>
              </a:rPr>
              <a:t> The 3 Curricula</a:t>
            </a:r>
            <a:endParaRPr sz="1400" b="0" i="0" u="none" strike="noStrike" cap="none">
              <a:solidFill>
                <a:srgbClr val="000000"/>
              </a:solidFill>
              <a:latin typeface="Arial"/>
              <a:ea typeface="Arial"/>
              <a:cs typeface="Arial"/>
              <a:sym typeface="Arial"/>
            </a:endParaRPr>
          </a:p>
        </p:txBody>
      </p:sp>
      <p:pic>
        <p:nvPicPr>
          <p:cNvPr id="581" name="Google Shape;581;p12" descr="A white oval shape with black background&#10;&#10;AI-generated content may be incorrect."/>
          <p:cNvPicPr preferRelativeResize="0"/>
          <p:nvPr/>
        </p:nvPicPr>
        <p:blipFill rotWithShape="1">
          <a:blip r:embed="rId3">
            <a:alphaModFix/>
          </a:blip>
          <a:srcRect/>
          <a:stretch/>
        </p:blipFill>
        <p:spPr>
          <a:xfrm>
            <a:off x="2807296" y="2782372"/>
            <a:ext cx="12673408" cy="4722256"/>
          </a:xfrm>
          <a:prstGeom prst="rect">
            <a:avLst/>
          </a:prstGeom>
          <a:noFill/>
          <a:ln>
            <a:noFill/>
          </a:ln>
        </p:spPr>
      </p:pic>
      <p:sp>
        <p:nvSpPr>
          <p:cNvPr id="582" name="Google Shape;582;p12"/>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587"/>
        <p:cNvGrpSpPr/>
        <p:nvPr/>
      </p:nvGrpSpPr>
      <p:grpSpPr>
        <a:xfrm>
          <a:off x="0" y="0"/>
          <a:ext cx="0" cy="0"/>
          <a:chOff x="0" y="0"/>
          <a:chExt cx="0" cy="0"/>
        </a:xfrm>
      </p:grpSpPr>
      <p:sp>
        <p:nvSpPr>
          <p:cNvPr id="588" name="Google Shape;588;p13"/>
          <p:cNvSpPr txBox="1"/>
          <p:nvPr/>
        </p:nvSpPr>
        <p:spPr>
          <a:xfrm>
            <a:off x="1028700" y="847725"/>
            <a:ext cx="16540236" cy="1223412"/>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The 3 Curricula</a:t>
            </a:r>
            <a:endParaRPr sz="1400" b="0" i="0" u="none" strike="noStrike" cap="none">
              <a:solidFill>
                <a:srgbClr val="000000"/>
              </a:solidFill>
              <a:latin typeface="Arial"/>
              <a:ea typeface="Arial"/>
              <a:cs typeface="Arial"/>
              <a:sym typeface="Arial"/>
            </a:endParaRPr>
          </a:p>
        </p:txBody>
      </p:sp>
      <p:pic>
        <p:nvPicPr>
          <p:cNvPr id="589" name="Google Shape;589;p13" descr="A white circle with black background&#10;&#10;AI-generated content may be incorrect."/>
          <p:cNvPicPr preferRelativeResize="0"/>
          <p:nvPr/>
        </p:nvPicPr>
        <p:blipFill rotWithShape="1">
          <a:blip r:embed="rId3">
            <a:alphaModFix/>
          </a:blip>
          <a:srcRect/>
          <a:stretch/>
        </p:blipFill>
        <p:spPr>
          <a:xfrm>
            <a:off x="7127776" y="2178468"/>
            <a:ext cx="3528392" cy="2968537"/>
          </a:xfrm>
          <a:prstGeom prst="rect">
            <a:avLst/>
          </a:prstGeom>
          <a:noFill/>
          <a:ln>
            <a:noFill/>
          </a:ln>
        </p:spPr>
      </p:pic>
      <p:pic>
        <p:nvPicPr>
          <p:cNvPr id="590" name="Google Shape;590;p13" descr="A white circle with black background&#10;&#10;AI-generated content may be incorrect."/>
          <p:cNvPicPr preferRelativeResize="0"/>
          <p:nvPr/>
        </p:nvPicPr>
        <p:blipFill rotWithShape="1">
          <a:blip r:embed="rId3">
            <a:alphaModFix/>
          </a:blip>
          <a:srcRect/>
          <a:stretch/>
        </p:blipFill>
        <p:spPr>
          <a:xfrm>
            <a:off x="3743401" y="6079605"/>
            <a:ext cx="3528392" cy="2968537"/>
          </a:xfrm>
          <a:prstGeom prst="rect">
            <a:avLst/>
          </a:prstGeom>
          <a:noFill/>
          <a:ln>
            <a:noFill/>
          </a:ln>
        </p:spPr>
      </p:pic>
      <p:pic>
        <p:nvPicPr>
          <p:cNvPr id="591" name="Google Shape;591;p13" descr="A white circle with black background&#10;&#10;AI-generated content may be incorrect."/>
          <p:cNvPicPr preferRelativeResize="0"/>
          <p:nvPr/>
        </p:nvPicPr>
        <p:blipFill rotWithShape="1">
          <a:blip r:embed="rId3">
            <a:alphaModFix/>
          </a:blip>
          <a:srcRect/>
          <a:stretch/>
        </p:blipFill>
        <p:spPr>
          <a:xfrm>
            <a:off x="10368136" y="6079604"/>
            <a:ext cx="3528392" cy="2968537"/>
          </a:xfrm>
          <a:prstGeom prst="rect">
            <a:avLst/>
          </a:prstGeom>
          <a:noFill/>
          <a:ln>
            <a:noFill/>
          </a:ln>
        </p:spPr>
      </p:pic>
      <p:sp>
        <p:nvSpPr>
          <p:cNvPr id="592" name="Google Shape;592;p13"/>
          <p:cNvSpPr txBox="1"/>
          <p:nvPr/>
        </p:nvSpPr>
        <p:spPr>
          <a:xfrm>
            <a:off x="7348948" y="3492347"/>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Formal</a:t>
            </a:r>
            <a:endParaRPr sz="3200" b="0" i="0" u="none" strike="noStrike" cap="none">
              <a:solidFill>
                <a:schemeClr val="dk1"/>
              </a:solidFill>
              <a:latin typeface="Lexend"/>
              <a:ea typeface="Lexend"/>
              <a:cs typeface="Lexend"/>
              <a:sym typeface="Lexend"/>
            </a:endParaRPr>
          </a:p>
        </p:txBody>
      </p:sp>
      <p:sp>
        <p:nvSpPr>
          <p:cNvPr id="593" name="Google Shape;593;p13"/>
          <p:cNvSpPr txBox="1"/>
          <p:nvPr/>
        </p:nvSpPr>
        <p:spPr>
          <a:xfrm>
            <a:off x="3964573" y="7271484"/>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Informal</a:t>
            </a:r>
            <a:endParaRPr sz="3200" b="0" i="0" u="none" strike="noStrike" cap="none">
              <a:solidFill>
                <a:schemeClr val="dk1"/>
              </a:solidFill>
              <a:latin typeface="Lexend"/>
              <a:ea typeface="Lexend"/>
              <a:cs typeface="Lexend"/>
              <a:sym typeface="Lexend"/>
            </a:endParaRPr>
          </a:p>
        </p:txBody>
      </p:sp>
      <p:sp>
        <p:nvSpPr>
          <p:cNvPr id="594" name="Google Shape;594;p13"/>
          <p:cNvSpPr txBox="1"/>
          <p:nvPr/>
        </p:nvSpPr>
        <p:spPr>
          <a:xfrm>
            <a:off x="10714733" y="7271483"/>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Hidden</a:t>
            </a:r>
            <a:endParaRPr sz="3200" b="0" i="0" u="none" strike="noStrike" cap="none">
              <a:solidFill>
                <a:schemeClr val="dk1"/>
              </a:solidFill>
              <a:latin typeface="Lexend"/>
              <a:ea typeface="Lexend"/>
              <a:cs typeface="Lexend"/>
              <a:sym typeface="Lexend"/>
            </a:endParaRPr>
          </a:p>
        </p:txBody>
      </p:sp>
      <p:pic>
        <p:nvPicPr>
          <p:cNvPr id="595" name="Google Shape;595;p13" descr="A red arrow pointing to the left&#10;&#10;AI-generated content may be incorrect."/>
          <p:cNvPicPr preferRelativeResize="0"/>
          <p:nvPr/>
        </p:nvPicPr>
        <p:blipFill rotWithShape="1">
          <a:blip r:embed="rId4">
            <a:alphaModFix/>
          </a:blip>
          <a:srcRect/>
          <a:stretch/>
        </p:blipFill>
        <p:spPr>
          <a:xfrm rot="3137667">
            <a:off x="10347919" y="4942699"/>
            <a:ext cx="1757181" cy="652604"/>
          </a:xfrm>
          <a:prstGeom prst="rect">
            <a:avLst/>
          </a:prstGeom>
          <a:noFill/>
          <a:ln>
            <a:noFill/>
          </a:ln>
        </p:spPr>
      </p:pic>
      <p:pic>
        <p:nvPicPr>
          <p:cNvPr id="596" name="Google Shape;596;p13" descr="A red arrow pointing to the left&#10;&#10;AI-generated content may be incorrect."/>
          <p:cNvPicPr preferRelativeResize="0"/>
          <p:nvPr/>
        </p:nvPicPr>
        <p:blipFill rotWithShape="1">
          <a:blip r:embed="rId4">
            <a:alphaModFix/>
          </a:blip>
          <a:srcRect/>
          <a:stretch/>
        </p:blipFill>
        <p:spPr>
          <a:xfrm rot="-10599588">
            <a:off x="8013380" y="7906895"/>
            <a:ext cx="1757181" cy="652604"/>
          </a:xfrm>
          <a:prstGeom prst="rect">
            <a:avLst/>
          </a:prstGeom>
          <a:noFill/>
          <a:ln>
            <a:noFill/>
          </a:ln>
        </p:spPr>
      </p:pic>
      <p:pic>
        <p:nvPicPr>
          <p:cNvPr id="597" name="Google Shape;597;p13" descr="A red arrow pointing to the left&#10;&#10;AI-generated content may be incorrect."/>
          <p:cNvPicPr preferRelativeResize="0"/>
          <p:nvPr/>
        </p:nvPicPr>
        <p:blipFill rotWithShape="1">
          <a:blip r:embed="rId4">
            <a:alphaModFix/>
          </a:blip>
          <a:srcRect/>
          <a:stretch/>
        </p:blipFill>
        <p:spPr>
          <a:xfrm rot="-7831957">
            <a:off x="9895850" y="5193052"/>
            <a:ext cx="1757181" cy="652604"/>
          </a:xfrm>
          <a:prstGeom prst="rect">
            <a:avLst/>
          </a:prstGeom>
          <a:noFill/>
          <a:ln>
            <a:noFill/>
          </a:ln>
        </p:spPr>
      </p:pic>
      <p:pic>
        <p:nvPicPr>
          <p:cNvPr id="598" name="Google Shape;598;p13" descr="A red arrow pointing to the left&#10;&#10;AI-generated content may be incorrect."/>
          <p:cNvPicPr preferRelativeResize="0"/>
          <p:nvPr/>
        </p:nvPicPr>
        <p:blipFill rotWithShape="1">
          <a:blip r:embed="rId4">
            <a:alphaModFix/>
          </a:blip>
          <a:srcRect/>
          <a:stretch/>
        </p:blipFill>
        <p:spPr>
          <a:xfrm rot="255374">
            <a:off x="8256697" y="7335789"/>
            <a:ext cx="1757181" cy="652604"/>
          </a:xfrm>
          <a:prstGeom prst="rect">
            <a:avLst/>
          </a:prstGeom>
          <a:noFill/>
          <a:ln>
            <a:noFill/>
          </a:ln>
        </p:spPr>
      </p:pic>
      <p:pic>
        <p:nvPicPr>
          <p:cNvPr id="599" name="Google Shape;599;p13" descr="A red arrow pointing to the left&#10;&#10;AI-generated content may be incorrect."/>
          <p:cNvPicPr preferRelativeResize="0"/>
          <p:nvPr/>
        </p:nvPicPr>
        <p:blipFill rotWithShape="1">
          <a:blip r:embed="rId4">
            <a:alphaModFix/>
          </a:blip>
          <a:srcRect/>
          <a:stretch/>
        </p:blipFill>
        <p:spPr>
          <a:xfrm rot="8401643">
            <a:off x="5684700" y="5076100"/>
            <a:ext cx="1757181" cy="652604"/>
          </a:xfrm>
          <a:prstGeom prst="rect">
            <a:avLst/>
          </a:prstGeom>
          <a:noFill/>
          <a:ln>
            <a:noFill/>
          </a:ln>
        </p:spPr>
      </p:pic>
      <p:pic>
        <p:nvPicPr>
          <p:cNvPr id="600" name="Google Shape;600;p13" descr="A red arrow pointing to the left&#10;&#10;AI-generated content may be incorrect."/>
          <p:cNvPicPr preferRelativeResize="0"/>
          <p:nvPr/>
        </p:nvPicPr>
        <p:blipFill rotWithShape="1">
          <a:blip r:embed="rId4">
            <a:alphaModFix/>
          </a:blip>
          <a:srcRect/>
          <a:stretch/>
        </p:blipFill>
        <p:spPr>
          <a:xfrm rot="-2714555">
            <a:off x="5460958" y="4641975"/>
            <a:ext cx="1757181" cy="652604"/>
          </a:xfrm>
          <a:prstGeom prst="rect">
            <a:avLst/>
          </a:prstGeom>
          <a:noFill/>
          <a:ln>
            <a:noFill/>
          </a:ln>
        </p:spPr>
      </p:pic>
      <p:sp>
        <p:nvSpPr>
          <p:cNvPr id="601" name="Google Shape;601;p13"/>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606"/>
        <p:cNvGrpSpPr/>
        <p:nvPr/>
      </p:nvGrpSpPr>
      <p:grpSpPr>
        <a:xfrm>
          <a:off x="0" y="0"/>
          <a:ext cx="0" cy="0"/>
          <a:chOff x="0" y="0"/>
          <a:chExt cx="0" cy="0"/>
        </a:xfrm>
      </p:grpSpPr>
      <p:sp>
        <p:nvSpPr>
          <p:cNvPr id="607" name="Google Shape;607;p14"/>
          <p:cNvSpPr txBox="1"/>
          <p:nvPr/>
        </p:nvSpPr>
        <p:spPr>
          <a:xfrm>
            <a:off x="1028700" y="847725"/>
            <a:ext cx="16540236" cy="1223412"/>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The 3 Curricula</a:t>
            </a:r>
            <a:endParaRPr sz="1400" b="0" i="0" u="none" strike="noStrike" cap="none">
              <a:solidFill>
                <a:srgbClr val="000000"/>
              </a:solidFill>
              <a:latin typeface="Arial"/>
              <a:ea typeface="Arial"/>
              <a:cs typeface="Arial"/>
              <a:sym typeface="Arial"/>
            </a:endParaRPr>
          </a:p>
        </p:txBody>
      </p:sp>
      <p:pic>
        <p:nvPicPr>
          <p:cNvPr id="608" name="Google Shape;608;p14" descr="A white circle with black background&#10;&#10;AI-generated content may be incorrect."/>
          <p:cNvPicPr preferRelativeResize="0"/>
          <p:nvPr/>
        </p:nvPicPr>
        <p:blipFill rotWithShape="1">
          <a:blip r:embed="rId3">
            <a:alphaModFix/>
          </a:blip>
          <a:srcRect/>
          <a:stretch/>
        </p:blipFill>
        <p:spPr>
          <a:xfrm>
            <a:off x="1028700" y="3784732"/>
            <a:ext cx="3528392" cy="2968537"/>
          </a:xfrm>
          <a:prstGeom prst="rect">
            <a:avLst/>
          </a:prstGeom>
          <a:noFill/>
          <a:ln>
            <a:noFill/>
          </a:ln>
        </p:spPr>
      </p:pic>
      <p:sp>
        <p:nvSpPr>
          <p:cNvPr id="609" name="Google Shape;609;p14"/>
          <p:cNvSpPr txBox="1"/>
          <p:nvPr/>
        </p:nvSpPr>
        <p:spPr>
          <a:xfrm>
            <a:off x="1249872" y="5098611"/>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Formal</a:t>
            </a:r>
            <a:endParaRPr sz="3200" b="0" i="0" u="none" strike="noStrike" cap="none">
              <a:solidFill>
                <a:schemeClr val="dk1"/>
              </a:solidFill>
              <a:latin typeface="Lexend"/>
              <a:ea typeface="Lexend"/>
              <a:cs typeface="Lexend"/>
              <a:sym typeface="Lexend"/>
            </a:endParaRPr>
          </a:p>
        </p:txBody>
      </p:sp>
      <p:pic>
        <p:nvPicPr>
          <p:cNvPr id="610" name="Google Shape;610;p14" descr="A red arrow pointing to the left&#10;&#10;AI-generated content may be incorrect."/>
          <p:cNvPicPr preferRelativeResize="0"/>
          <p:nvPr/>
        </p:nvPicPr>
        <p:blipFill rotWithShape="1">
          <a:blip r:embed="rId4">
            <a:alphaModFix/>
          </a:blip>
          <a:srcRect/>
          <a:stretch/>
        </p:blipFill>
        <p:spPr>
          <a:xfrm>
            <a:off x="6172814" y="5143500"/>
            <a:ext cx="1757181" cy="652604"/>
          </a:xfrm>
          <a:prstGeom prst="rect">
            <a:avLst/>
          </a:prstGeom>
          <a:noFill/>
          <a:ln>
            <a:noFill/>
          </a:ln>
        </p:spPr>
      </p:pic>
      <p:pic>
        <p:nvPicPr>
          <p:cNvPr id="611" name="Google Shape;611;p14" descr="A red arrow pointing to the left&#10;&#10;AI-generated content may be incorrect."/>
          <p:cNvPicPr preferRelativeResize="0"/>
          <p:nvPr/>
        </p:nvPicPr>
        <p:blipFill rotWithShape="1">
          <a:blip r:embed="rId4">
            <a:alphaModFix/>
          </a:blip>
          <a:srcRect/>
          <a:stretch/>
        </p:blipFill>
        <p:spPr>
          <a:xfrm rot="-933696">
            <a:off x="5238892" y="3134993"/>
            <a:ext cx="1757181" cy="652604"/>
          </a:xfrm>
          <a:prstGeom prst="rect">
            <a:avLst/>
          </a:prstGeom>
          <a:noFill/>
          <a:ln>
            <a:noFill/>
          </a:ln>
        </p:spPr>
      </p:pic>
      <p:pic>
        <p:nvPicPr>
          <p:cNvPr id="612" name="Google Shape;612;p14" descr="A red arrow pointing to the left&#10;&#10;AI-generated content may be incorrect."/>
          <p:cNvPicPr preferRelativeResize="0"/>
          <p:nvPr/>
        </p:nvPicPr>
        <p:blipFill rotWithShape="1">
          <a:blip r:embed="rId4">
            <a:alphaModFix/>
          </a:blip>
          <a:srcRect/>
          <a:stretch/>
        </p:blipFill>
        <p:spPr>
          <a:xfrm rot="1995902">
            <a:off x="5212815" y="7153161"/>
            <a:ext cx="1757181" cy="652604"/>
          </a:xfrm>
          <a:prstGeom prst="rect">
            <a:avLst/>
          </a:prstGeom>
          <a:noFill/>
          <a:ln>
            <a:noFill/>
          </a:ln>
        </p:spPr>
      </p:pic>
      <p:sp>
        <p:nvSpPr>
          <p:cNvPr id="613" name="Google Shape;613;p14"/>
          <p:cNvSpPr txBox="1"/>
          <p:nvPr/>
        </p:nvSpPr>
        <p:spPr>
          <a:xfrm>
            <a:off x="7929995" y="2730156"/>
            <a:ext cx="9638941"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Lexend"/>
                <a:ea typeface="Lexend"/>
                <a:cs typeface="Lexend"/>
                <a:sym typeface="Lexend"/>
              </a:rPr>
              <a:t>English</a:t>
            </a:r>
            <a:r>
              <a:rPr lang="en-US" sz="3200" b="0" i="0" u="none" strike="noStrike" cap="none">
                <a:solidFill>
                  <a:schemeClr val="dk1"/>
                </a:solidFill>
                <a:latin typeface="Lexend"/>
                <a:ea typeface="Lexend"/>
                <a:cs typeface="Lexend"/>
                <a:sym typeface="Lexend"/>
              </a:rPr>
              <a:t>: Learning how to write a letter to our local council to take climate action </a:t>
            </a:r>
            <a:endParaRPr sz="3200" b="0" i="0" u="none" strike="noStrike" cap="none">
              <a:solidFill>
                <a:schemeClr val="dk1"/>
              </a:solidFill>
              <a:latin typeface="Lexend"/>
              <a:ea typeface="Lexend"/>
              <a:cs typeface="Lexend"/>
              <a:sym typeface="Lexend"/>
            </a:endParaRPr>
          </a:p>
        </p:txBody>
      </p:sp>
      <p:sp>
        <p:nvSpPr>
          <p:cNvPr id="614" name="Google Shape;614;p14"/>
          <p:cNvSpPr txBox="1"/>
          <p:nvPr/>
        </p:nvSpPr>
        <p:spPr>
          <a:xfrm>
            <a:off x="8279904" y="5098610"/>
            <a:ext cx="9289032"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Lexend"/>
                <a:ea typeface="Lexend"/>
                <a:cs typeface="Lexend"/>
                <a:sym typeface="Lexend"/>
              </a:rPr>
              <a:t>Maths</a:t>
            </a:r>
            <a:r>
              <a:rPr lang="en-US" sz="3200" b="0" i="0" u="none" strike="noStrike" cap="none">
                <a:solidFill>
                  <a:schemeClr val="dk1"/>
                </a:solidFill>
                <a:latin typeface="Lexend"/>
                <a:ea typeface="Lexend"/>
                <a:cs typeface="Lexend"/>
                <a:sym typeface="Lexend"/>
              </a:rPr>
              <a:t>: Using climate data in example questions to show real world uses</a:t>
            </a:r>
            <a:endParaRPr sz="3200" b="0" i="0" u="none" strike="noStrike" cap="none">
              <a:solidFill>
                <a:schemeClr val="dk1"/>
              </a:solidFill>
              <a:latin typeface="Lexend"/>
              <a:ea typeface="Lexend"/>
              <a:cs typeface="Lexend"/>
              <a:sym typeface="Lexend"/>
            </a:endParaRPr>
          </a:p>
        </p:txBody>
      </p:sp>
      <p:sp>
        <p:nvSpPr>
          <p:cNvPr id="615" name="Google Shape;615;p14"/>
          <p:cNvSpPr txBox="1"/>
          <p:nvPr/>
        </p:nvSpPr>
        <p:spPr>
          <a:xfrm>
            <a:off x="7755794" y="7649441"/>
            <a:ext cx="9638941"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Lexend"/>
                <a:ea typeface="Lexend"/>
                <a:cs typeface="Lexend"/>
                <a:sym typeface="Lexend"/>
              </a:rPr>
              <a:t>Art &amp; Design</a:t>
            </a:r>
            <a:r>
              <a:rPr lang="en-US" sz="3200" b="0" i="0" u="none" strike="noStrike" cap="none">
                <a:solidFill>
                  <a:schemeClr val="dk1"/>
                </a:solidFill>
                <a:latin typeface="Lexend"/>
                <a:ea typeface="Lexend"/>
                <a:cs typeface="Lexend"/>
                <a:sym typeface="Lexend"/>
              </a:rPr>
              <a:t>: Designing artwork to communicate climate and climate action</a:t>
            </a:r>
            <a:endParaRPr sz="3200" b="0" i="0" u="none" strike="noStrike" cap="none">
              <a:solidFill>
                <a:schemeClr val="dk1"/>
              </a:solidFill>
              <a:latin typeface="Lexend"/>
              <a:ea typeface="Lexend"/>
              <a:cs typeface="Lexend"/>
              <a:sym typeface="Lexend"/>
            </a:endParaRPr>
          </a:p>
        </p:txBody>
      </p:sp>
      <p:sp>
        <p:nvSpPr>
          <p:cNvPr id="616" name="Google Shape;616;p14"/>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621"/>
        <p:cNvGrpSpPr/>
        <p:nvPr/>
      </p:nvGrpSpPr>
      <p:grpSpPr>
        <a:xfrm>
          <a:off x="0" y="0"/>
          <a:ext cx="0" cy="0"/>
          <a:chOff x="0" y="0"/>
          <a:chExt cx="0" cy="0"/>
        </a:xfrm>
      </p:grpSpPr>
      <p:sp>
        <p:nvSpPr>
          <p:cNvPr id="622" name="Google Shape;622;p15"/>
          <p:cNvSpPr txBox="1"/>
          <p:nvPr/>
        </p:nvSpPr>
        <p:spPr>
          <a:xfrm>
            <a:off x="1028700" y="847725"/>
            <a:ext cx="16540236" cy="1223412"/>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The 3 Curricula</a:t>
            </a:r>
            <a:endParaRPr sz="1400" b="0" i="0" u="none" strike="noStrike" cap="none">
              <a:solidFill>
                <a:srgbClr val="000000"/>
              </a:solidFill>
              <a:latin typeface="Arial"/>
              <a:ea typeface="Arial"/>
              <a:cs typeface="Arial"/>
              <a:sym typeface="Arial"/>
            </a:endParaRPr>
          </a:p>
        </p:txBody>
      </p:sp>
      <p:pic>
        <p:nvPicPr>
          <p:cNvPr id="623" name="Google Shape;623;p15" descr="A white circle with black background&#10;&#10;AI-generated content may be incorrect."/>
          <p:cNvPicPr preferRelativeResize="0"/>
          <p:nvPr/>
        </p:nvPicPr>
        <p:blipFill rotWithShape="1">
          <a:blip r:embed="rId3">
            <a:alphaModFix/>
          </a:blip>
          <a:srcRect/>
          <a:stretch/>
        </p:blipFill>
        <p:spPr>
          <a:xfrm>
            <a:off x="1028700" y="3784732"/>
            <a:ext cx="3528392" cy="2968537"/>
          </a:xfrm>
          <a:prstGeom prst="rect">
            <a:avLst/>
          </a:prstGeom>
          <a:noFill/>
          <a:ln>
            <a:noFill/>
          </a:ln>
        </p:spPr>
      </p:pic>
      <p:sp>
        <p:nvSpPr>
          <p:cNvPr id="624" name="Google Shape;624;p15"/>
          <p:cNvSpPr txBox="1"/>
          <p:nvPr/>
        </p:nvSpPr>
        <p:spPr>
          <a:xfrm>
            <a:off x="1249872" y="5098611"/>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Informal</a:t>
            </a:r>
            <a:endParaRPr sz="3200" b="0" i="0" u="none" strike="noStrike" cap="none">
              <a:solidFill>
                <a:schemeClr val="dk1"/>
              </a:solidFill>
              <a:latin typeface="Lexend"/>
              <a:ea typeface="Lexend"/>
              <a:cs typeface="Lexend"/>
              <a:sym typeface="Lexend"/>
            </a:endParaRPr>
          </a:p>
        </p:txBody>
      </p:sp>
      <p:pic>
        <p:nvPicPr>
          <p:cNvPr id="625" name="Google Shape;625;p15" descr="A red arrow pointing to the left&#10;&#10;AI-generated content may be incorrect."/>
          <p:cNvPicPr preferRelativeResize="0"/>
          <p:nvPr/>
        </p:nvPicPr>
        <p:blipFill rotWithShape="1">
          <a:blip r:embed="rId4">
            <a:alphaModFix/>
          </a:blip>
          <a:srcRect/>
          <a:stretch/>
        </p:blipFill>
        <p:spPr>
          <a:xfrm>
            <a:off x="6172814" y="5143500"/>
            <a:ext cx="1757181" cy="652604"/>
          </a:xfrm>
          <a:prstGeom prst="rect">
            <a:avLst/>
          </a:prstGeom>
          <a:noFill/>
          <a:ln>
            <a:noFill/>
          </a:ln>
        </p:spPr>
      </p:pic>
      <p:pic>
        <p:nvPicPr>
          <p:cNvPr id="626" name="Google Shape;626;p15" descr="A red arrow pointing to the left&#10;&#10;AI-generated content may be incorrect."/>
          <p:cNvPicPr preferRelativeResize="0"/>
          <p:nvPr/>
        </p:nvPicPr>
        <p:blipFill rotWithShape="1">
          <a:blip r:embed="rId4">
            <a:alphaModFix/>
          </a:blip>
          <a:srcRect/>
          <a:stretch/>
        </p:blipFill>
        <p:spPr>
          <a:xfrm rot="-933696">
            <a:off x="5238892" y="3134993"/>
            <a:ext cx="1757181" cy="652604"/>
          </a:xfrm>
          <a:prstGeom prst="rect">
            <a:avLst/>
          </a:prstGeom>
          <a:noFill/>
          <a:ln>
            <a:noFill/>
          </a:ln>
        </p:spPr>
      </p:pic>
      <p:pic>
        <p:nvPicPr>
          <p:cNvPr id="627" name="Google Shape;627;p15" descr="A red arrow pointing to the left&#10;&#10;AI-generated content may be incorrect."/>
          <p:cNvPicPr preferRelativeResize="0"/>
          <p:nvPr/>
        </p:nvPicPr>
        <p:blipFill rotWithShape="1">
          <a:blip r:embed="rId4">
            <a:alphaModFix/>
          </a:blip>
          <a:srcRect/>
          <a:stretch/>
        </p:blipFill>
        <p:spPr>
          <a:xfrm rot="1995902">
            <a:off x="5212815" y="7153161"/>
            <a:ext cx="1757181" cy="652604"/>
          </a:xfrm>
          <a:prstGeom prst="rect">
            <a:avLst/>
          </a:prstGeom>
          <a:noFill/>
          <a:ln>
            <a:noFill/>
          </a:ln>
        </p:spPr>
      </p:pic>
      <p:sp>
        <p:nvSpPr>
          <p:cNvPr id="628" name="Google Shape;628;p15"/>
          <p:cNvSpPr txBox="1"/>
          <p:nvPr/>
        </p:nvSpPr>
        <p:spPr>
          <a:xfrm>
            <a:off x="7929995" y="2730156"/>
            <a:ext cx="9638941"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Lexend"/>
                <a:ea typeface="Lexend"/>
                <a:cs typeface="Lexend"/>
                <a:sym typeface="Lexend"/>
              </a:rPr>
              <a:t>Green Week</a:t>
            </a:r>
            <a:r>
              <a:rPr lang="en-US" sz="3200" b="0" i="0" u="none" strike="noStrike" cap="none">
                <a:solidFill>
                  <a:schemeClr val="dk1"/>
                </a:solidFill>
                <a:latin typeface="Lexend"/>
                <a:ea typeface="Lexend"/>
                <a:cs typeface="Lexend"/>
                <a:sym typeface="Lexend"/>
              </a:rPr>
              <a:t>: Giving young people the chance to run a week of environmental themed activities to raise awareness</a:t>
            </a:r>
            <a:endParaRPr sz="3200" b="0" i="0" u="none" strike="noStrike" cap="none">
              <a:solidFill>
                <a:schemeClr val="dk1"/>
              </a:solidFill>
              <a:latin typeface="Lexend"/>
              <a:ea typeface="Lexend"/>
              <a:cs typeface="Lexend"/>
              <a:sym typeface="Lexend"/>
            </a:endParaRPr>
          </a:p>
        </p:txBody>
      </p:sp>
      <p:sp>
        <p:nvSpPr>
          <p:cNvPr id="629" name="Google Shape;629;p15"/>
          <p:cNvSpPr txBox="1"/>
          <p:nvPr/>
        </p:nvSpPr>
        <p:spPr>
          <a:xfrm>
            <a:off x="8279904" y="5098610"/>
            <a:ext cx="9289032"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Lexend"/>
                <a:ea typeface="Lexend"/>
                <a:cs typeface="Lexend"/>
                <a:sym typeface="Lexend"/>
              </a:rPr>
              <a:t>Litter Pick</a:t>
            </a:r>
            <a:r>
              <a:rPr lang="en-US" sz="3200" b="0" i="0" u="none" strike="noStrike" cap="none">
                <a:solidFill>
                  <a:schemeClr val="dk1"/>
                </a:solidFill>
                <a:latin typeface="Lexend"/>
                <a:ea typeface="Lexend"/>
                <a:cs typeface="Lexend"/>
                <a:sym typeface="Lexend"/>
              </a:rPr>
              <a:t>: Having the opportunity to make a positive impact in school or the local community</a:t>
            </a:r>
            <a:endParaRPr sz="3200" b="0" i="0" u="none" strike="noStrike" cap="none">
              <a:solidFill>
                <a:schemeClr val="dk1"/>
              </a:solidFill>
              <a:latin typeface="Lexend"/>
              <a:ea typeface="Lexend"/>
              <a:cs typeface="Lexend"/>
              <a:sym typeface="Lexend"/>
            </a:endParaRPr>
          </a:p>
        </p:txBody>
      </p:sp>
      <p:sp>
        <p:nvSpPr>
          <p:cNvPr id="630" name="Google Shape;630;p15"/>
          <p:cNvSpPr txBox="1"/>
          <p:nvPr/>
        </p:nvSpPr>
        <p:spPr>
          <a:xfrm>
            <a:off x="7755794" y="7649441"/>
            <a:ext cx="9813142"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Lexend"/>
                <a:ea typeface="Lexend"/>
                <a:cs typeface="Lexend"/>
                <a:sym typeface="Lexend"/>
              </a:rPr>
              <a:t>Assembly</a:t>
            </a:r>
            <a:r>
              <a:rPr lang="en-US" sz="3200" b="0" i="0" u="none" strike="noStrike" cap="none">
                <a:solidFill>
                  <a:schemeClr val="dk1"/>
                </a:solidFill>
                <a:latin typeface="Lexend"/>
                <a:ea typeface="Lexend"/>
                <a:cs typeface="Lexend"/>
                <a:sym typeface="Lexend"/>
              </a:rPr>
              <a:t>: Inviting a local charity to speak about climate action going on in the local area</a:t>
            </a:r>
            <a:endParaRPr sz="3200" b="0" i="0" u="none" strike="noStrike" cap="none">
              <a:solidFill>
                <a:schemeClr val="dk1"/>
              </a:solidFill>
              <a:latin typeface="Lexend"/>
              <a:ea typeface="Lexend"/>
              <a:cs typeface="Lexend"/>
              <a:sym typeface="Lexend"/>
            </a:endParaRPr>
          </a:p>
        </p:txBody>
      </p:sp>
      <p:sp>
        <p:nvSpPr>
          <p:cNvPr id="631" name="Google Shape;631;p15"/>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636"/>
        <p:cNvGrpSpPr/>
        <p:nvPr/>
      </p:nvGrpSpPr>
      <p:grpSpPr>
        <a:xfrm>
          <a:off x="0" y="0"/>
          <a:ext cx="0" cy="0"/>
          <a:chOff x="0" y="0"/>
          <a:chExt cx="0" cy="0"/>
        </a:xfrm>
      </p:grpSpPr>
      <p:sp>
        <p:nvSpPr>
          <p:cNvPr id="637" name="Google Shape;637;p16"/>
          <p:cNvSpPr txBox="1"/>
          <p:nvPr/>
        </p:nvSpPr>
        <p:spPr>
          <a:xfrm>
            <a:off x="1028700" y="847725"/>
            <a:ext cx="16540236" cy="1223412"/>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The 3 Curricula</a:t>
            </a:r>
            <a:endParaRPr sz="1400" b="0" i="0" u="none" strike="noStrike" cap="none">
              <a:solidFill>
                <a:srgbClr val="000000"/>
              </a:solidFill>
              <a:latin typeface="Arial"/>
              <a:ea typeface="Arial"/>
              <a:cs typeface="Arial"/>
              <a:sym typeface="Arial"/>
            </a:endParaRPr>
          </a:p>
        </p:txBody>
      </p:sp>
      <p:pic>
        <p:nvPicPr>
          <p:cNvPr id="638" name="Google Shape;638;p16" descr="A white circle with black background&#10;&#10;AI-generated content may be incorrect."/>
          <p:cNvPicPr preferRelativeResize="0"/>
          <p:nvPr/>
        </p:nvPicPr>
        <p:blipFill rotWithShape="1">
          <a:blip r:embed="rId3">
            <a:alphaModFix/>
          </a:blip>
          <a:srcRect/>
          <a:stretch/>
        </p:blipFill>
        <p:spPr>
          <a:xfrm>
            <a:off x="1028700" y="3784732"/>
            <a:ext cx="3528392" cy="2968537"/>
          </a:xfrm>
          <a:prstGeom prst="rect">
            <a:avLst/>
          </a:prstGeom>
          <a:noFill/>
          <a:ln>
            <a:noFill/>
          </a:ln>
        </p:spPr>
      </p:pic>
      <p:sp>
        <p:nvSpPr>
          <p:cNvPr id="639" name="Google Shape;639;p16"/>
          <p:cNvSpPr txBox="1"/>
          <p:nvPr/>
        </p:nvSpPr>
        <p:spPr>
          <a:xfrm>
            <a:off x="1249872" y="5098611"/>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Hidden</a:t>
            </a:r>
            <a:endParaRPr sz="3200" b="0" i="0" u="none" strike="noStrike" cap="none">
              <a:solidFill>
                <a:schemeClr val="dk1"/>
              </a:solidFill>
              <a:latin typeface="Lexend"/>
              <a:ea typeface="Lexend"/>
              <a:cs typeface="Lexend"/>
              <a:sym typeface="Lexend"/>
            </a:endParaRPr>
          </a:p>
        </p:txBody>
      </p:sp>
      <p:pic>
        <p:nvPicPr>
          <p:cNvPr id="640" name="Google Shape;640;p16" descr="A red arrow pointing to the left&#10;&#10;AI-generated content may be incorrect."/>
          <p:cNvPicPr preferRelativeResize="0"/>
          <p:nvPr/>
        </p:nvPicPr>
        <p:blipFill rotWithShape="1">
          <a:blip r:embed="rId4">
            <a:alphaModFix/>
          </a:blip>
          <a:srcRect/>
          <a:stretch/>
        </p:blipFill>
        <p:spPr>
          <a:xfrm>
            <a:off x="6172814" y="5143500"/>
            <a:ext cx="1757181" cy="652604"/>
          </a:xfrm>
          <a:prstGeom prst="rect">
            <a:avLst/>
          </a:prstGeom>
          <a:noFill/>
          <a:ln>
            <a:noFill/>
          </a:ln>
        </p:spPr>
      </p:pic>
      <p:pic>
        <p:nvPicPr>
          <p:cNvPr id="641" name="Google Shape;641;p16" descr="A red arrow pointing to the left&#10;&#10;AI-generated content may be incorrect."/>
          <p:cNvPicPr preferRelativeResize="0"/>
          <p:nvPr/>
        </p:nvPicPr>
        <p:blipFill rotWithShape="1">
          <a:blip r:embed="rId4">
            <a:alphaModFix/>
          </a:blip>
          <a:srcRect/>
          <a:stretch/>
        </p:blipFill>
        <p:spPr>
          <a:xfrm rot="-933696">
            <a:off x="5238892" y="3134993"/>
            <a:ext cx="1757181" cy="652604"/>
          </a:xfrm>
          <a:prstGeom prst="rect">
            <a:avLst/>
          </a:prstGeom>
          <a:noFill/>
          <a:ln>
            <a:noFill/>
          </a:ln>
        </p:spPr>
      </p:pic>
      <p:pic>
        <p:nvPicPr>
          <p:cNvPr id="642" name="Google Shape;642;p16" descr="A red arrow pointing to the left&#10;&#10;AI-generated content may be incorrect."/>
          <p:cNvPicPr preferRelativeResize="0"/>
          <p:nvPr/>
        </p:nvPicPr>
        <p:blipFill rotWithShape="1">
          <a:blip r:embed="rId4">
            <a:alphaModFix/>
          </a:blip>
          <a:srcRect/>
          <a:stretch/>
        </p:blipFill>
        <p:spPr>
          <a:xfrm rot="1995902">
            <a:off x="5212815" y="7153161"/>
            <a:ext cx="1757181" cy="652604"/>
          </a:xfrm>
          <a:prstGeom prst="rect">
            <a:avLst/>
          </a:prstGeom>
          <a:noFill/>
          <a:ln>
            <a:noFill/>
          </a:ln>
        </p:spPr>
      </p:pic>
      <p:sp>
        <p:nvSpPr>
          <p:cNvPr id="643" name="Google Shape;643;p16"/>
          <p:cNvSpPr txBox="1"/>
          <p:nvPr/>
        </p:nvSpPr>
        <p:spPr>
          <a:xfrm>
            <a:off x="7929995" y="2730156"/>
            <a:ext cx="9329305"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Lexend"/>
                <a:ea typeface="Lexend"/>
                <a:cs typeface="Lexend"/>
                <a:sym typeface="Lexend"/>
              </a:rPr>
              <a:t>Water fountains</a:t>
            </a:r>
            <a:r>
              <a:rPr lang="en-US" sz="3200" b="0" i="0" u="none" strike="noStrike" cap="none">
                <a:solidFill>
                  <a:schemeClr val="dk1"/>
                </a:solidFill>
                <a:latin typeface="Lexend"/>
                <a:ea typeface="Lexend"/>
                <a:cs typeface="Lexend"/>
                <a:sym typeface="Lexend"/>
              </a:rPr>
              <a:t>: Showing that you don’t need to buy plastic water bottles</a:t>
            </a:r>
            <a:endParaRPr sz="3200" b="0" i="0" u="none" strike="noStrike" cap="none">
              <a:solidFill>
                <a:schemeClr val="dk1"/>
              </a:solidFill>
              <a:latin typeface="Lexend"/>
              <a:ea typeface="Lexend"/>
              <a:cs typeface="Lexend"/>
              <a:sym typeface="Lexend"/>
            </a:endParaRPr>
          </a:p>
        </p:txBody>
      </p:sp>
      <p:sp>
        <p:nvSpPr>
          <p:cNvPr id="644" name="Google Shape;644;p16"/>
          <p:cNvSpPr txBox="1"/>
          <p:nvPr/>
        </p:nvSpPr>
        <p:spPr>
          <a:xfrm>
            <a:off x="8279904" y="5098610"/>
            <a:ext cx="8979396"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Lexend"/>
                <a:ea typeface="Lexend"/>
                <a:cs typeface="Lexend"/>
                <a:sym typeface="Lexend"/>
              </a:rPr>
              <a:t>Recycling</a:t>
            </a:r>
            <a:r>
              <a:rPr lang="en-US" sz="3200" b="0" i="0" u="none" strike="noStrike" cap="none">
                <a:solidFill>
                  <a:schemeClr val="dk1"/>
                </a:solidFill>
                <a:latin typeface="Lexend"/>
                <a:ea typeface="Lexend"/>
                <a:cs typeface="Lexend"/>
                <a:sym typeface="Lexend"/>
              </a:rPr>
              <a:t>: Clearly labelled recycling bins so young people know what they can and can’t recycle</a:t>
            </a:r>
            <a:endParaRPr sz="3200" b="0" i="0" u="none" strike="noStrike" cap="none">
              <a:solidFill>
                <a:schemeClr val="dk1"/>
              </a:solidFill>
              <a:latin typeface="Lexend"/>
              <a:ea typeface="Lexend"/>
              <a:cs typeface="Lexend"/>
              <a:sym typeface="Lexend"/>
            </a:endParaRPr>
          </a:p>
        </p:txBody>
      </p:sp>
      <p:sp>
        <p:nvSpPr>
          <p:cNvPr id="645" name="Google Shape;645;p16"/>
          <p:cNvSpPr txBox="1"/>
          <p:nvPr/>
        </p:nvSpPr>
        <p:spPr>
          <a:xfrm>
            <a:off x="7755800" y="7649450"/>
            <a:ext cx="9813000" cy="1569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Lexend"/>
                <a:ea typeface="Lexend"/>
                <a:cs typeface="Lexend"/>
                <a:sym typeface="Lexend"/>
              </a:rPr>
              <a:t>Art Supplies</a:t>
            </a:r>
            <a:r>
              <a:rPr lang="en-US" sz="3200" b="0" i="0" u="none" strike="noStrike" cap="none">
                <a:solidFill>
                  <a:schemeClr val="dk1"/>
                </a:solidFill>
                <a:latin typeface="Lexend"/>
                <a:ea typeface="Lexend"/>
                <a:cs typeface="Lexend"/>
                <a:sym typeface="Lexend"/>
              </a:rPr>
              <a:t>: Using sustainable art supplies encourages young people to choose sustainable supplies in their personal life too</a:t>
            </a:r>
            <a:endParaRPr sz="3200" b="0" i="0" u="none" strike="noStrike" cap="none">
              <a:solidFill>
                <a:schemeClr val="dk1"/>
              </a:solidFill>
              <a:latin typeface="Lexend"/>
              <a:ea typeface="Lexend"/>
              <a:cs typeface="Lexend"/>
              <a:sym typeface="Lexend"/>
            </a:endParaRPr>
          </a:p>
        </p:txBody>
      </p:sp>
      <p:sp>
        <p:nvSpPr>
          <p:cNvPr id="646" name="Google Shape;646;p16"/>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651"/>
        <p:cNvGrpSpPr/>
        <p:nvPr/>
      </p:nvGrpSpPr>
      <p:grpSpPr>
        <a:xfrm>
          <a:off x="0" y="0"/>
          <a:ext cx="0" cy="0"/>
          <a:chOff x="0" y="0"/>
          <a:chExt cx="0" cy="0"/>
        </a:xfrm>
      </p:grpSpPr>
      <p:sp>
        <p:nvSpPr>
          <p:cNvPr id="652" name="Google Shape;652;p17"/>
          <p:cNvSpPr txBox="1"/>
          <p:nvPr/>
        </p:nvSpPr>
        <p:spPr>
          <a:xfrm>
            <a:off x="1028700" y="847725"/>
            <a:ext cx="16540236" cy="1223412"/>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The 3 Curricula</a:t>
            </a:r>
            <a:endParaRPr sz="1400" b="0" i="0" u="none" strike="noStrike" cap="none">
              <a:solidFill>
                <a:srgbClr val="000000"/>
              </a:solidFill>
              <a:latin typeface="Arial"/>
              <a:ea typeface="Arial"/>
              <a:cs typeface="Arial"/>
              <a:sym typeface="Arial"/>
            </a:endParaRPr>
          </a:p>
        </p:txBody>
      </p:sp>
      <p:pic>
        <p:nvPicPr>
          <p:cNvPr id="653" name="Google Shape;653;p17" descr="A white circle with black background&#10;&#10;AI-generated content may be incorrect."/>
          <p:cNvPicPr preferRelativeResize="0"/>
          <p:nvPr/>
        </p:nvPicPr>
        <p:blipFill rotWithShape="1">
          <a:blip r:embed="rId3">
            <a:alphaModFix/>
          </a:blip>
          <a:srcRect/>
          <a:stretch/>
        </p:blipFill>
        <p:spPr>
          <a:xfrm>
            <a:off x="7127776" y="2178468"/>
            <a:ext cx="3528392" cy="2968537"/>
          </a:xfrm>
          <a:prstGeom prst="rect">
            <a:avLst/>
          </a:prstGeom>
          <a:noFill/>
          <a:ln>
            <a:noFill/>
          </a:ln>
        </p:spPr>
      </p:pic>
      <p:pic>
        <p:nvPicPr>
          <p:cNvPr id="654" name="Google Shape;654;p17" descr="A white circle with black background&#10;&#10;AI-generated content may be incorrect."/>
          <p:cNvPicPr preferRelativeResize="0"/>
          <p:nvPr/>
        </p:nvPicPr>
        <p:blipFill rotWithShape="1">
          <a:blip r:embed="rId3">
            <a:alphaModFix/>
          </a:blip>
          <a:srcRect/>
          <a:stretch/>
        </p:blipFill>
        <p:spPr>
          <a:xfrm>
            <a:off x="3743401" y="6079605"/>
            <a:ext cx="3528392" cy="2968537"/>
          </a:xfrm>
          <a:prstGeom prst="rect">
            <a:avLst/>
          </a:prstGeom>
          <a:noFill/>
          <a:ln>
            <a:noFill/>
          </a:ln>
        </p:spPr>
      </p:pic>
      <p:pic>
        <p:nvPicPr>
          <p:cNvPr id="655" name="Google Shape;655;p17" descr="A white circle with black background&#10;&#10;AI-generated content may be incorrect."/>
          <p:cNvPicPr preferRelativeResize="0"/>
          <p:nvPr/>
        </p:nvPicPr>
        <p:blipFill rotWithShape="1">
          <a:blip r:embed="rId3">
            <a:alphaModFix/>
          </a:blip>
          <a:srcRect/>
          <a:stretch/>
        </p:blipFill>
        <p:spPr>
          <a:xfrm>
            <a:off x="10368136" y="6079604"/>
            <a:ext cx="3528392" cy="2968537"/>
          </a:xfrm>
          <a:prstGeom prst="rect">
            <a:avLst/>
          </a:prstGeom>
          <a:noFill/>
          <a:ln>
            <a:noFill/>
          </a:ln>
        </p:spPr>
      </p:pic>
      <p:sp>
        <p:nvSpPr>
          <p:cNvPr id="656" name="Google Shape;656;p17"/>
          <p:cNvSpPr txBox="1"/>
          <p:nvPr/>
        </p:nvSpPr>
        <p:spPr>
          <a:xfrm>
            <a:off x="7348948" y="3492347"/>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Formal</a:t>
            </a:r>
            <a:endParaRPr sz="3200" b="0" i="0" u="none" strike="noStrike" cap="none">
              <a:solidFill>
                <a:schemeClr val="dk1"/>
              </a:solidFill>
              <a:latin typeface="Lexend"/>
              <a:ea typeface="Lexend"/>
              <a:cs typeface="Lexend"/>
              <a:sym typeface="Lexend"/>
            </a:endParaRPr>
          </a:p>
        </p:txBody>
      </p:sp>
      <p:sp>
        <p:nvSpPr>
          <p:cNvPr id="657" name="Google Shape;657;p17"/>
          <p:cNvSpPr txBox="1"/>
          <p:nvPr/>
        </p:nvSpPr>
        <p:spPr>
          <a:xfrm>
            <a:off x="3964573" y="7271484"/>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Informal</a:t>
            </a:r>
            <a:endParaRPr sz="3200" b="0" i="0" u="none" strike="noStrike" cap="none">
              <a:solidFill>
                <a:schemeClr val="dk1"/>
              </a:solidFill>
              <a:latin typeface="Lexend"/>
              <a:ea typeface="Lexend"/>
              <a:cs typeface="Lexend"/>
              <a:sym typeface="Lexend"/>
            </a:endParaRPr>
          </a:p>
        </p:txBody>
      </p:sp>
      <p:sp>
        <p:nvSpPr>
          <p:cNvPr id="658" name="Google Shape;658;p17"/>
          <p:cNvSpPr txBox="1"/>
          <p:nvPr/>
        </p:nvSpPr>
        <p:spPr>
          <a:xfrm>
            <a:off x="10714733" y="7271483"/>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Hidden</a:t>
            </a:r>
            <a:endParaRPr sz="3200" b="0" i="0" u="none" strike="noStrike" cap="none">
              <a:solidFill>
                <a:schemeClr val="dk1"/>
              </a:solidFill>
              <a:latin typeface="Lexend"/>
              <a:ea typeface="Lexend"/>
              <a:cs typeface="Lexend"/>
              <a:sym typeface="Lexend"/>
            </a:endParaRPr>
          </a:p>
        </p:txBody>
      </p:sp>
      <p:pic>
        <p:nvPicPr>
          <p:cNvPr id="659" name="Google Shape;659;p17" descr="A red arrow pointing to the left&#10;&#10;AI-generated content may be incorrect."/>
          <p:cNvPicPr preferRelativeResize="0"/>
          <p:nvPr/>
        </p:nvPicPr>
        <p:blipFill rotWithShape="1">
          <a:blip r:embed="rId4">
            <a:alphaModFix/>
          </a:blip>
          <a:srcRect/>
          <a:stretch/>
        </p:blipFill>
        <p:spPr>
          <a:xfrm rot="255374">
            <a:off x="8013380" y="7529955"/>
            <a:ext cx="1757181" cy="652604"/>
          </a:xfrm>
          <a:prstGeom prst="rect">
            <a:avLst/>
          </a:prstGeom>
          <a:noFill/>
          <a:ln>
            <a:noFill/>
          </a:ln>
        </p:spPr>
      </p:pic>
      <p:pic>
        <p:nvPicPr>
          <p:cNvPr id="660" name="Google Shape;660;p17" descr="A black rectangle with white background&#10;&#10;AI-generated content may be incorrect."/>
          <p:cNvPicPr preferRelativeResize="0"/>
          <p:nvPr/>
        </p:nvPicPr>
        <p:blipFill rotWithShape="1">
          <a:blip r:embed="rId5">
            <a:alphaModFix/>
          </a:blip>
          <a:srcRect/>
          <a:stretch/>
        </p:blipFill>
        <p:spPr>
          <a:xfrm>
            <a:off x="9902646" y="1235382"/>
            <a:ext cx="5506050" cy="2028929"/>
          </a:xfrm>
          <a:prstGeom prst="rect">
            <a:avLst/>
          </a:prstGeom>
          <a:noFill/>
          <a:ln>
            <a:noFill/>
          </a:ln>
        </p:spPr>
      </p:pic>
      <p:pic>
        <p:nvPicPr>
          <p:cNvPr id="661" name="Google Shape;661;p17" descr="A black rectangle with white background&#10;&#10;AI-generated content may be incorrect."/>
          <p:cNvPicPr preferRelativeResize="0"/>
          <p:nvPr/>
        </p:nvPicPr>
        <p:blipFill rotWithShape="1">
          <a:blip r:embed="rId5">
            <a:alphaModFix/>
          </a:blip>
          <a:srcRect/>
          <a:stretch/>
        </p:blipFill>
        <p:spPr>
          <a:xfrm>
            <a:off x="12474620" y="5042595"/>
            <a:ext cx="5506050" cy="2028929"/>
          </a:xfrm>
          <a:prstGeom prst="rect">
            <a:avLst/>
          </a:prstGeom>
          <a:noFill/>
          <a:ln>
            <a:noFill/>
          </a:ln>
        </p:spPr>
      </p:pic>
      <p:pic>
        <p:nvPicPr>
          <p:cNvPr id="662" name="Google Shape;662;p17" descr="A black rectangle with white background&#10;&#10;AI-generated content may be incorrect."/>
          <p:cNvPicPr preferRelativeResize="0"/>
          <p:nvPr/>
        </p:nvPicPr>
        <p:blipFill rotWithShape="1">
          <a:blip r:embed="rId5">
            <a:alphaModFix/>
          </a:blip>
          <a:srcRect/>
          <a:stretch/>
        </p:blipFill>
        <p:spPr>
          <a:xfrm>
            <a:off x="61345" y="5202425"/>
            <a:ext cx="5506050" cy="2028929"/>
          </a:xfrm>
          <a:prstGeom prst="rect">
            <a:avLst/>
          </a:prstGeom>
          <a:noFill/>
          <a:ln>
            <a:noFill/>
          </a:ln>
        </p:spPr>
      </p:pic>
      <p:sp>
        <p:nvSpPr>
          <p:cNvPr id="663" name="Google Shape;663;p17"/>
          <p:cNvSpPr txBox="1"/>
          <p:nvPr/>
        </p:nvSpPr>
        <p:spPr>
          <a:xfrm>
            <a:off x="1147136" y="5939881"/>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Litter Pick</a:t>
            </a:r>
            <a:endParaRPr sz="3200" b="0" i="0" u="none" strike="noStrike" cap="none">
              <a:solidFill>
                <a:schemeClr val="dk1"/>
              </a:solidFill>
              <a:latin typeface="Lexend"/>
              <a:ea typeface="Lexend"/>
              <a:cs typeface="Lexend"/>
              <a:sym typeface="Lexend"/>
            </a:endParaRPr>
          </a:p>
        </p:txBody>
      </p:sp>
      <p:sp>
        <p:nvSpPr>
          <p:cNvPr id="664" name="Google Shape;664;p17"/>
          <p:cNvSpPr txBox="1"/>
          <p:nvPr/>
        </p:nvSpPr>
        <p:spPr>
          <a:xfrm>
            <a:off x="13684621" y="5787212"/>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Recycling</a:t>
            </a:r>
            <a:endParaRPr sz="3200" b="0" i="0" u="none" strike="noStrike" cap="none">
              <a:solidFill>
                <a:schemeClr val="dk1"/>
              </a:solidFill>
              <a:latin typeface="Lexend"/>
              <a:ea typeface="Lexend"/>
              <a:cs typeface="Lexend"/>
              <a:sym typeface="Lexend"/>
            </a:endParaRPr>
          </a:p>
        </p:txBody>
      </p:sp>
      <p:sp>
        <p:nvSpPr>
          <p:cNvPr id="665" name="Google Shape;665;p17"/>
          <p:cNvSpPr txBox="1"/>
          <p:nvPr/>
        </p:nvSpPr>
        <p:spPr>
          <a:xfrm>
            <a:off x="11112647" y="1957458"/>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Letter Writing</a:t>
            </a:r>
            <a:endParaRPr sz="3200" b="0" i="0" u="none" strike="noStrike" cap="none">
              <a:solidFill>
                <a:schemeClr val="dk1"/>
              </a:solidFill>
              <a:latin typeface="Lexend"/>
              <a:ea typeface="Lexend"/>
              <a:cs typeface="Lexend"/>
              <a:sym typeface="Lexend"/>
            </a:endParaRPr>
          </a:p>
        </p:txBody>
      </p:sp>
      <p:pic>
        <p:nvPicPr>
          <p:cNvPr id="666" name="Google Shape;666;p17" descr="A red arrow pointing to the left&#10;&#10;AI-generated content may be incorrect."/>
          <p:cNvPicPr preferRelativeResize="0"/>
          <p:nvPr/>
        </p:nvPicPr>
        <p:blipFill rotWithShape="1">
          <a:blip r:embed="rId4">
            <a:alphaModFix/>
          </a:blip>
          <a:srcRect/>
          <a:stretch/>
        </p:blipFill>
        <p:spPr>
          <a:xfrm rot="-2714555">
            <a:off x="5554411" y="4829807"/>
            <a:ext cx="1757181" cy="652604"/>
          </a:xfrm>
          <a:prstGeom prst="rect">
            <a:avLst/>
          </a:prstGeom>
          <a:noFill/>
          <a:ln>
            <a:noFill/>
          </a:ln>
        </p:spPr>
      </p:pic>
      <p:sp>
        <p:nvSpPr>
          <p:cNvPr id="667" name="Google Shape;667;p17"/>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B0D234"/>
        </a:solidFill>
        <a:effectLst/>
      </p:bgPr>
    </p:bg>
    <p:spTree>
      <p:nvGrpSpPr>
        <p:cNvPr id="1" name="Shape 672"/>
        <p:cNvGrpSpPr/>
        <p:nvPr/>
      </p:nvGrpSpPr>
      <p:grpSpPr>
        <a:xfrm>
          <a:off x="0" y="0"/>
          <a:ext cx="0" cy="0"/>
          <a:chOff x="0" y="0"/>
          <a:chExt cx="0" cy="0"/>
        </a:xfrm>
      </p:grpSpPr>
      <p:sp>
        <p:nvSpPr>
          <p:cNvPr id="673" name="Google Shape;673;p18"/>
          <p:cNvSpPr txBox="1"/>
          <p:nvPr/>
        </p:nvSpPr>
        <p:spPr>
          <a:xfrm>
            <a:off x="1028700" y="847725"/>
            <a:ext cx="16540236" cy="1223412"/>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The 3 Curricula</a:t>
            </a:r>
            <a:endParaRPr sz="1400" b="0" i="0" u="none" strike="noStrike" cap="none">
              <a:solidFill>
                <a:srgbClr val="000000"/>
              </a:solidFill>
              <a:latin typeface="Arial"/>
              <a:ea typeface="Arial"/>
              <a:cs typeface="Arial"/>
              <a:sym typeface="Arial"/>
            </a:endParaRPr>
          </a:p>
        </p:txBody>
      </p:sp>
      <p:pic>
        <p:nvPicPr>
          <p:cNvPr id="674" name="Google Shape;674;p18" descr="A white circle with black background&#10;&#10;AI-generated content may be incorrect."/>
          <p:cNvPicPr preferRelativeResize="0"/>
          <p:nvPr/>
        </p:nvPicPr>
        <p:blipFill rotWithShape="1">
          <a:blip r:embed="rId3">
            <a:alphaModFix/>
          </a:blip>
          <a:srcRect/>
          <a:stretch/>
        </p:blipFill>
        <p:spPr>
          <a:xfrm>
            <a:off x="7127776" y="2178468"/>
            <a:ext cx="3528392" cy="2968537"/>
          </a:xfrm>
          <a:prstGeom prst="rect">
            <a:avLst/>
          </a:prstGeom>
          <a:noFill/>
          <a:ln>
            <a:noFill/>
          </a:ln>
        </p:spPr>
      </p:pic>
      <p:pic>
        <p:nvPicPr>
          <p:cNvPr id="675" name="Google Shape;675;p18" descr="A white circle with black background&#10;&#10;AI-generated content may be incorrect."/>
          <p:cNvPicPr preferRelativeResize="0"/>
          <p:nvPr/>
        </p:nvPicPr>
        <p:blipFill rotWithShape="1">
          <a:blip r:embed="rId3">
            <a:alphaModFix/>
          </a:blip>
          <a:srcRect/>
          <a:stretch/>
        </p:blipFill>
        <p:spPr>
          <a:xfrm>
            <a:off x="3743401" y="6079605"/>
            <a:ext cx="3528392" cy="2968537"/>
          </a:xfrm>
          <a:prstGeom prst="rect">
            <a:avLst/>
          </a:prstGeom>
          <a:noFill/>
          <a:ln>
            <a:noFill/>
          </a:ln>
        </p:spPr>
      </p:pic>
      <p:pic>
        <p:nvPicPr>
          <p:cNvPr id="676" name="Google Shape;676;p18" descr="A white circle with black background&#10;&#10;AI-generated content may be incorrect."/>
          <p:cNvPicPr preferRelativeResize="0"/>
          <p:nvPr/>
        </p:nvPicPr>
        <p:blipFill rotWithShape="1">
          <a:blip r:embed="rId3">
            <a:alphaModFix/>
          </a:blip>
          <a:srcRect/>
          <a:stretch/>
        </p:blipFill>
        <p:spPr>
          <a:xfrm>
            <a:off x="10368136" y="6079604"/>
            <a:ext cx="3528392" cy="2968537"/>
          </a:xfrm>
          <a:prstGeom prst="rect">
            <a:avLst/>
          </a:prstGeom>
          <a:noFill/>
          <a:ln>
            <a:noFill/>
          </a:ln>
        </p:spPr>
      </p:pic>
      <p:sp>
        <p:nvSpPr>
          <p:cNvPr id="677" name="Google Shape;677;p18"/>
          <p:cNvSpPr txBox="1"/>
          <p:nvPr/>
        </p:nvSpPr>
        <p:spPr>
          <a:xfrm>
            <a:off x="7348948" y="3492347"/>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Formal</a:t>
            </a:r>
            <a:endParaRPr sz="3200" b="0" i="0" u="none" strike="noStrike" cap="none">
              <a:solidFill>
                <a:schemeClr val="dk1"/>
              </a:solidFill>
              <a:latin typeface="Lexend"/>
              <a:ea typeface="Lexend"/>
              <a:cs typeface="Lexend"/>
              <a:sym typeface="Lexend"/>
            </a:endParaRPr>
          </a:p>
        </p:txBody>
      </p:sp>
      <p:sp>
        <p:nvSpPr>
          <p:cNvPr id="678" name="Google Shape;678;p18"/>
          <p:cNvSpPr txBox="1"/>
          <p:nvPr/>
        </p:nvSpPr>
        <p:spPr>
          <a:xfrm>
            <a:off x="3964573" y="7271484"/>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Informal</a:t>
            </a:r>
            <a:endParaRPr sz="3200" b="0" i="0" u="none" strike="noStrike" cap="none">
              <a:solidFill>
                <a:schemeClr val="dk1"/>
              </a:solidFill>
              <a:latin typeface="Lexend"/>
              <a:ea typeface="Lexend"/>
              <a:cs typeface="Lexend"/>
              <a:sym typeface="Lexend"/>
            </a:endParaRPr>
          </a:p>
        </p:txBody>
      </p:sp>
      <p:sp>
        <p:nvSpPr>
          <p:cNvPr id="679" name="Google Shape;679;p18"/>
          <p:cNvSpPr txBox="1"/>
          <p:nvPr/>
        </p:nvSpPr>
        <p:spPr>
          <a:xfrm>
            <a:off x="10714733" y="7271483"/>
            <a:ext cx="3086047"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Hidden</a:t>
            </a:r>
            <a:endParaRPr sz="3200" b="0" i="0" u="none" strike="noStrike" cap="none">
              <a:solidFill>
                <a:schemeClr val="dk1"/>
              </a:solidFill>
              <a:latin typeface="Lexend"/>
              <a:ea typeface="Lexend"/>
              <a:cs typeface="Lexend"/>
              <a:sym typeface="Lexend"/>
            </a:endParaRPr>
          </a:p>
        </p:txBody>
      </p:sp>
      <p:pic>
        <p:nvPicPr>
          <p:cNvPr id="680" name="Google Shape;680;p18" descr="A red arrow pointing to the left&#10;&#10;AI-generated content may be incorrect."/>
          <p:cNvPicPr preferRelativeResize="0"/>
          <p:nvPr/>
        </p:nvPicPr>
        <p:blipFill rotWithShape="1">
          <a:blip r:embed="rId4">
            <a:alphaModFix/>
          </a:blip>
          <a:srcRect/>
          <a:stretch/>
        </p:blipFill>
        <p:spPr>
          <a:xfrm rot="3137667">
            <a:off x="10347919" y="4942699"/>
            <a:ext cx="1757181" cy="652604"/>
          </a:xfrm>
          <a:prstGeom prst="rect">
            <a:avLst/>
          </a:prstGeom>
          <a:noFill/>
          <a:ln>
            <a:noFill/>
          </a:ln>
        </p:spPr>
      </p:pic>
      <p:pic>
        <p:nvPicPr>
          <p:cNvPr id="681" name="Google Shape;681;p18" descr="A red arrow pointing to the left&#10;&#10;AI-generated content may be incorrect."/>
          <p:cNvPicPr preferRelativeResize="0"/>
          <p:nvPr/>
        </p:nvPicPr>
        <p:blipFill rotWithShape="1">
          <a:blip r:embed="rId4">
            <a:alphaModFix/>
          </a:blip>
          <a:srcRect/>
          <a:stretch/>
        </p:blipFill>
        <p:spPr>
          <a:xfrm rot="-10599588">
            <a:off x="8013380" y="7906895"/>
            <a:ext cx="1757181" cy="652604"/>
          </a:xfrm>
          <a:prstGeom prst="rect">
            <a:avLst/>
          </a:prstGeom>
          <a:noFill/>
          <a:ln>
            <a:noFill/>
          </a:ln>
        </p:spPr>
      </p:pic>
      <p:pic>
        <p:nvPicPr>
          <p:cNvPr id="682" name="Google Shape;682;p18" descr="A red arrow pointing to the left&#10;&#10;AI-generated content may be incorrect."/>
          <p:cNvPicPr preferRelativeResize="0"/>
          <p:nvPr/>
        </p:nvPicPr>
        <p:blipFill rotWithShape="1">
          <a:blip r:embed="rId4">
            <a:alphaModFix/>
          </a:blip>
          <a:srcRect/>
          <a:stretch/>
        </p:blipFill>
        <p:spPr>
          <a:xfrm rot="-7831957">
            <a:off x="9895850" y="5193052"/>
            <a:ext cx="1757181" cy="652604"/>
          </a:xfrm>
          <a:prstGeom prst="rect">
            <a:avLst/>
          </a:prstGeom>
          <a:noFill/>
          <a:ln>
            <a:noFill/>
          </a:ln>
        </p:spPr>
      </p:pic>
      <p:pic>
        <p:nvPicPr>
          <p:cNvPr id="683" name="Google Shape;683;p18" descr="A red arrow pointing to the left&#10;&#10;AI-generated content may be incorrect."/>
          <p:cNvPicPr preferRelativeResize="0"/>
          <p:nvPr/>
        </p:nvPicPr>
        <p:blipFill rotWithShape="1">
          <a:blip r:embed="rId4">
            <a:alphaModFix/>
          </a:blip>
          <a:srcRect/>
          <a:stretch/>
        </p:blipFill>
        <p:spPr>
          <a:xfrm rot="255374">
            <a:off x="8256697" y="7335789"/>
            <a:ext cx="1757181" cy="652604"/>
          </a:xfrm>
          <a:prstGeom prst="rect">
            <a:avLst/>
          </a:prstGeom>
          <a:noFill/>
          <a:ln>
            <a:noFill/>
          </a:ln>
        </p:spPr>
      </p:pic>
      <p:pic>
        <p:nvPicPr>
          <p:cNvPr id="684" name="Google Shape;684;p18" descr="A red arrow pointing to the left&#10;&#10;AI-generated content may be incorrect."/>
          <p:cNvPicPr preferRelativeResize="0"/>
          <p:nvPr/>
        </p:nvPicPr>
        <p:blipFill rotWithShape="1">
          <a:blip r:embed="rId4">
            <a:alphaModFix/>
          </a:blip>
          <a:srcRect/>
          <a:stretch/>
        </p:blipFill>
        <p:spPr>
          <a:xfrm rot="8401643">
            <a:off x="5684700" y="5076100"/>
            <a:ext cx="1757181" cy="652604"/>
          </a:xfrm>
          <a:prstGeom prst="rect">
            <a:avLst/>
          </a:prstGeom>
          <a:noFill/>
          <a:ln>
            <a:noFill/>
          </a:ln>
        </p:spPr>
      </p:pic>
      <p:pic>
        <p:nvPicPr>
          <p:cNvPr id="685" name="Google Shape;685;p18" descr="A red arrow pointing to the left&#10;&#10;AI-generated content may be incorrect."/>
          <p:cNvPicPr preferRelativeResize="0"/>
          <p:nvPr/>
        </p:nvPicPr>
        <p:blipFill rotWithShape="1">
          <a:blip r:embed="rId4">
            <a:alphaModFix/>
          </a:blip>
          <a:srcRect/>
          <a:stretch/>
        </p:blipFill>
        <p:spPr>
          <a:xfrm rot="-2714555">
            <a:off x="5460958" y="4641975"/>
            <a:ext cx="1757181" cy="652604"/>
          </a:xfrm>
          <a:prstGeom prst="rect">
            <a:avLst/>
          </a:prstGeom>
          <a:noFill/>
          <a:ln>
            <a:noFill/>
          </a:ln>
        </p:spPr>
      </p:pic>
      <p:sp>
        <p:nvSpPr>
          <p:cNvPr id="686" name="Google Shape;686;p18"/>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3B556"/>
        </a:solidFill>
        <a:effectLst/>
      </p:bgPr>
    </p:bg>
    <p:spTree>
      <p:nvGrpSpPr>
        <p:cNvPr id="1" name="Shape 691"/>
        <p:cNvGrpSpPr/>
        <p:nvPr/>
      </p:nvGrpSpPr>
      <p:grpSpPr>
        <a:xfrm>
          <a:off x="0" y="0"/>
          <a:ext cx="0" cy="0"/>
          <a:chOff x="0" y="0"/>
          <a:chExt cx="0" cy="0"/>
        </a:xfrm>
      </p:grpSpPr>
      <p:sp>
        <p:nvSpPr>
          <p:cNvPr id="692" name="Google Shape;692;p19"/>
          <p:cNvSpPr txBox="1"/>
          <p:nvPr/>
        </p:nvSpPr>
        <p:spPr>
          <a:xfrm>
            <a:off x="1593962" y="3641324"/>
            <a:ext cx="15100076" cy="3302699"/>
          </a:xfrm>
          <a:prstGeom prst="rect">
            <a:avLst/>
          </a:prstGeom>
          <a:noFill/>
          <a:ln>
            <a:noFill/>
          </a:ln>
        </p:spPr>
        <p:txBody>
          <a:bodyPr spcFirstLastPara="1" wrap="square" lIns="0" tIns="0" rIns="0" bIns="0" anchor="t" anchorCtr="0">
            <a:spAutoFit/>
          </a:bodyPr>
          <a:lstStyle/>
          <a:p>
            <a:pPr marL="0" marR="0" lvl="0" indent="0" algn="ctr" rtl="0">
              <a:lnSpc>
                <a:spcPct val="140004"/>
              </a:lnSpc>
              <a:spcBef>
                <a:spcPts val="0"/>
              </a:spcBef>
              <a:spcAft>
                <a:spcPts val="0"/>
              </a:spcAft>
              <a:buClr>
                <a:srgbClr val="000000"/>
              </a:buClr>
              <a:buSzPts val="9599"/>
              <a:buFont typeface="Arial"/>
              <a:buNone/>
            </a:pPr>
            <a:r>
              <a:rPr lang="en-US" sz="9599" b="1" i="0" u="none" strike="noStrike" cap="none">
                <a:solidFill>
                  <a:schemeClr val="dk1"/>
                </a:solidFill>
                <a:latin typeface="Lexend"/>
                <a:ea typeface="Lexend"/>
                <a:cs typeface="Lexend"/>
                <a:sym typeface="Lexend"/>
              </a:rPr>
              <a:t> Reflection &amp; </a:t>
            </a:r>
            <a:endParaRPr sz="1400" b="0" i="0" u="none" strike="noStrike" cap="none">
              <a:solidFill>
                <a:srgbClr val="000000"/>
              </a:solidFill>
              <a:latin typeface="Arial"/>
              <a:ea typeface="Arial"/>
              <a:cs typeface="Arial"/>
              <a:sym typeface="Arial"/>
            </a:endParaRPr>
          </a:p>
          <a:p>
            <a:pPr marL="0" marR="0" lvl="0" indent="0" algn="ctr" rtl="0">
              <a:lnSpc>
                <a:spcPct val="140004"/>
              </a:lnSpc>
              <a:spcBef>
                <a:spcPts val="0"/>
              </a:spcBef>
              <a:spcAft>
                <a:spcPts val="0"/>
              </a:spcAft>
              <a:buClr>
                <a:srgbClr val="000000"/>
              </a:buClr>
              <a:buSzPts val="9599"/>
              <a:buFont typeface="Arial"/>
              <a:buNone/>
            </a:pPr>
            <a:r>
              <a:rPr lang="en-US" sz="9599" b="1" i="0" u="none" strike="noStrike" cap="none">
                <a:solidFill>
                  <a:schemeClr val="dk1"/>
                </a:solidFill>
                <a:latin typeface="Lexend"/>
                <a:ea typeface="Lexend"/>
                <a:cs typeface="Lexend"/>
                <a:sym typeface="Lexend"/>
              </a:rPr>
              <a:t>Next Steps</a:t>
            </a:r>
            <a:endParaRPr sz="1400" b="0" i="0" u="none" strike="noStrike" cap="none">
              <a:solidFill>
                <a:srgbClr val="000000"/>
              </a:solidFill>
              <a:latin typeface="Arial"/>
              <a:ea typeface="Arial"/>
              <a:cs typeface="Arial"/>
              <a:sym typeface="Arial"/>
            </a:endParaRPr>
          </a:p>
        </p:txBody>
      </p:sp>
      <p:sp>
        <p:nvSpPr>
          <p:cNvPr id="693" name="Google Shape;693;p19"/>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CC80C"/>
        </a:solidFill>
        <a:effectLst/>
      </p:bgPr>
    </p:bg>
    <p:spTree>
      <p:nvGrpSpPr>
        <p:cNvPr id="1" name="Shape 115"/>
        <p:cNvGrpSpPr/>
        <p:nvPr/>
      </p:nvGrpSpPr>
      <p:grpSpPr>
        <a:xfrm>
          <a:off x="0" y="0"/>
          <a:ext cx="0" cy="0"/>
          <a:chOff x="0" y="0"/>
          <a:chExt cx="0" cy="0"/>
        </a:xfrm>
      </p:grpSpPr>
      <p:sp>
        <p:nvSpPr>
          <p:cNvPr id="116" name="Google Shape;116;p3"/>
          <p:cNvSpPr txBox="1"/>
          <p:nvPr/>
        </p:nvSpPr>
        <p:spPr>
          <a:xfrm>
            <a:off x="1028700" y="847725"/>
            <a:ext cx="16540236" cy="1404615"/>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Why is climate education important?</a:t>
            </a:r>
            <a:endParaRPr sz="1400" b="0" i="0" u="none" strike="noStrike" cap="none">
              <a:solidFill>
                <a:srgbClr val="000000"/>
              </a:solidFill>
              <a:latin typeface="Arial"/>
              <a:ea typeface="Arial"/>
              <a:cs typeface="Arial"/>
              <a:sym typeface="Arial"/>
            </a:endParaRPr>
          </a:p>
        </p:txBody>
      </p:sp>
      <p:pic>
        <p:nvPicPr>
          <p:cNvPr id="117" name="Google Shape;117;p3" descr="A white circle with black background&#10;&#10;AI-generated content may be incorrect."/>
          <p:cNvPicPr preferRelativeResize="0"/>
          <p:nvPr/>
        </p:nvPicPr>
        <p:blipFill rotWithShape="1">
          <a:blip r:embed="rId3">
            <a:alphaModFix/>
          </a:blip>
          <a:srcRect/>
          <a:stretch/>
        </p:blipFill>
        <p:spPr>
          <a:xfrm>
            <a:off x="390621" y="3815056"/>
            <a:ext cx="4172600" cy="3511427"/>
          </a:xfrm>
          <a:prstGeom prst="rect">
            <a:avLst/>
          </a:prstGeom>
          <a:noFill/>
          <a:ln>
            <a:noFill/>
          </a:ln>
        </p:spPr>
      </p:pic>
      <p:sp>
        <p:nvSpPr>
          <p:cNvPr id="118" name="Google Shape;118;p3"/>
          <p:cNvSpPr txBox="1"/>
          <p:nvPr/>
        </p:nvSpPr>
        <p:spPr>
          <a:xfrm>
            <a:off x="933897" y="4170385"/>
            <a:ext cx="3086047" cy="280076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DB2024"/>
                </a:solidFill>
                <a:latin typeface="Lexend"/>
                <a:ea typeface="Lexend"/>
                <a:cs typeface="Lexend"/>
                <a:sym typeface="Lexend"/>
              </a:rPr>
              <a:t>99%</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of scientists agree that climate change is real</a:t>
            </a:r>
            <a:endParaRPr sz="3200" b="0" i="0" u="none" strike="noStrike" cap="none">
              <a:solidFill>
                <a:schemeClr val="dk1"/>
              </a:solidFill>
              <a:latin typeface="Lexend"/>
              <a:ea typeface="Lexend"/>
              <a:cs typeface="Lexend"/>
              <a:sym typeface="Lexend"/>
            </a:endParaRPr>
          </a:p>
        </p:txBody>
      </p:sp>
      <p:pic>
        <p:nvPicPr>
          <p:cNvPr id="119" name="Google Shape;119;p3" descr="A white circle with black background&#10;&#10;AI-generated content may be incorrect."/>
          <p:cNvPicPr preferRelativeResize="0"/>
          <p:nvPr/>
        </p:nvPicPr>
        <p:blipFill rotWithShape="1">
          <a:blip r:embed="rId3">
            <a:alphaModFix/>
          </a:blip>
          <a:srcRect/>
          <a:stretch/>
        </p:blipFill>
        <p:spPr>
          <a:xfrm>
            <a:off x="4824203" y="3780239"/>
            <a:ext cx="4213633" cy="3545959"/>
          </a:xfrm>
          <a:prstGeom prst="rect">
            <a:avLst/>
          </a:prstGeom>
          <a:noFill/>
          <a:ln>
            <a:noFill/>
          </a:ln>
        </p:spPr>
      </p:pic>
      <p:pic>
        <p:nvPicPr>
          <p:cNvPr id="120" name="Google Shape;120;p3" descr="A white circle with black background&#10;&#10;AI-generated content may be incorrect."/>
          <p:cNvPicPr preferRelativeResize="0"/>
          <p:nvPr/>
        </p:nvPicPr>
        <p:blipFill rotWithShape="1">
          <a:blip r:embed="rId3">
            <a:alphaModFix/>
          </a:blip>
          <a:srcRect/>
          <a:stretch/>
        </p:blipFill>
        <p:spPr>
          <a:xfrm>
            <a:off x="9298818" y="3771091"/>
            <a:ext cx="4213633" cy="3545959"/>
          </a:xfrm>
          <a:prstGeom prst="rect">
            <a:avLst/>
          </a:prstGeom>
          <a:noFill/>
          <a:ln>
            <a:noFill/>
          </a:ln>
        </p:spPr>
      </p:pic>
      <p:pic>
        <p:nvPicPr>
          <p:cNvPr id="121" name="Google Shape;121;p3" descr="A white circle with black background&#10;&#10;AI-generated content may be incorrect."/>
          <p:cNvPicPr preferRelativeResize="0"/>
          <p:nvPr/>
        </p:nvPicPr>
        <p:blipFill rotWithShape="1">
          <a:blip r:embed="rId3">
            <a:alphaModFix/>
          </a:blip>
          <a:srcRect/>
          <a:stretch/>
        </p:blipFill>
        <p:spPr>
          <a:xfrm>
            <a:off x="13775625" y="3771090"/>
            <a:ext cx="4213633" cy="3545959"/>
          </a:xfrm>
          <a:prstGeom prst="rect">
            <a:avLst/>
          </a:prstGeom>
          <a:noFill/>
          <a:ln>
            <a:noFill/>
          </a:ln>
        </p:spPr>
      </p:pic>
      <p:sp>
        <p:nvSpPr>
          <p:cNvPr id="122" name="Google Shape;122;p3"/>
          <p:cNvSpPr txBox="1"/>
          <p:nvPr/>
        </p:nvSpPr>
        <p:spPr>
          <a:xfrm>
            <a:off x="5106099" y="4170385"/>
            <a:ext cx="3649839" cy="280076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DB2024"/>
                </a:solidFill>
                <a:latin typeface="Lexend"/>
                <a:ea typeface="Lexend"/>
                <a:cs typeface="Lexend"/>
                <a:sym typeface="Lexend"/>
              </a:rPr>
              <a:t>95%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of young people are concerned about climate change</a:t>
            </a:r>
            <a:endParaRPr sz="3200" b="0" i="0" u="none" strike="noStrike" cap="none">
              <a:solidFill>
                <a:schemeClr val="dk1"/>
              </a:solidFill>
              <a:latin typeface="Lexend"/>
              <a:ea typeface="Lexend"/>
              <a:cs typeface="Lexend"/>
              <a:sym typeface="Lexend"/>
            </a:endParaRPr>
          </a:p>
        </p:txBody>
      </p:sp>
      <p:sp>
        <p:nvSpPr>
          <p:cNvPr id="123" name="Google Shape;123;p3"/>
          <p:cNvSpPr txBox="1"/>
          <p:nvPr/>
        </p:nvSpPr>
        <p:spPr>
          <a:xfrm>
            <a:off x="9598540" y="4170385"/>
            <a:ext cx="3616380" cy="280076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DB2024"/>
                </a:solidFill>
                <a:latin typeface="Lexend"/>
                <a:ea typeface="Lexend"/>
                <a:cs typeface="Lexend"/>
                <a:sym typeface="Lexend"/>
              </a:rPr>
              <a:t>72%</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of young people want climate education in school</a:t>
            </a:r>
            <a:endParaRPr sz="3200" b="0" i="0" u="none" strike="noStrike" cap="none">
              <a:solidFill>
                <a:schemeClr val="dk1"/>
              </a:solidFill>
              <a:latin typeface="Lexend"/>
              <a:ea typeface="Lexend"/>
              <a:cs typeface="Lexend"/>
              <a:sym typeface="Lexend"/>
            </a:endParaRPr>
          </a:p>
        </p:txBody>
      </p:sp>
      <p:sp>
        <p:nvSpPr>
          <p:cNvPr id="124" name="Google Shape;124;p3"/>
          <p:cNvSpPr txBox="1"/>
          <p:nvPr/>
        </p:nvSpPr>
        <p:spPr>
          <a:xfrm>
            <a:off x="14004059" y="4180250"/>
            <a:ext cx="3756763" cy="280076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DB2024"/>
                </a:solidFill>
                <a:latin typeface="Lexend"/>
                <a:ea typeface="Lexend"/>
                <a:cs typeface="Lexend"/>
                <a:sym typeface="Lexend"/>
              </a:rPr>
              <a:t>70%</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of teachers don’t feel trained to teach about climate change</a:t>
            </a:r>
            <a:endParaRPr sz="3200" b="0" i="0" u="none" strike="noStrike" cap="none">
              <a:solidFill>
                <a:schemeClr val="dk1"/>
              </a:solidFill>
              <a:latin typeface="Lexend"/>
              <a:ea typeface="Lexend"/>
              <a:cs typeface="Lexend"/>
              <a:sym typeface="Lexend"/>
            </a:endParaRPr>
          </a:p>
        </p:txBody>
      </p:sp>
      <p:sp>
        <p:nvSpPr>
          <p:cNvPr id="125" name="Google Shape;125;p3"/>
          <p:cNvSpPr txBox="1"/>
          <p:nvPr/>
        </p:nvSpPr>
        <p:spPr>
          <a:xfrm>
            <a:off x="933896" y="7681812"/>
            <a:ext cx="3086047"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Lynas et al. 2021</a:t>
            </a:r>
            <a:endParaRPr sz="1800" b="0" i="0" u="none" strike="noStrike" cap="none">
              <a:solidFill>
                <a:schemeClr val="dk1"/>
              </a:solidFill>
              <a:latin typeface="Lexend"/>
              <a:ea typeface="Lexend"/>
              <a:cs typeface="Lexend"/>
              <a:sym typeface="Lexend"/>
            </a:endParaRPr>
          </a:p>
        </p:txBody>
      </p:sp>
      <p:sp>
        <p:nvSpPr>
          <p:cNvPr id="126" name="Google Shape;126;p3"/>
          <p:cNvSpPr txBox="1"/>
          <p:nvPr/>
        </p:nvSpPr>
        <p:spPr>
          <a:xfrm>
            <a:off x="5387994" y="7681812"/>
            <a:ext cx="3086047"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UNICEF 2021</a:t>
            </a:r>
            <a:endParaRPr sz="1800" b="0" i="0" u="none" strike="noStrike" cap="none">
              <a:solidFill>
                <a:schemeClr val="dk1"/>
              </a:solidFill>
              <a:latin typeface="Lexend"/>
              <a:ea typeface="Lexend"/>
              <a:cs typeface="Lexend"/>
              <a:sym typeface="Lexend"/>
            </a:endParaRPr>
          </a:p>
        </p:txBody>
      </p:sp>
      <p:sp>
        <p:nvSpPr>
          <p:cNvPr id="127" name="Google Shape;127;p3"/>
          <p:cNvSpPr txBox="1"/>
          <p:nvPr/>
        </p:nvSpPr>
        <p:spPr>
          <a:xfrm>
            <a:off x="9629585" y="7681812"/>
            <a:ext cx="3086047"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British Science Association 2023</a:t>
            </a:r>
            <a:endParaRPr sz="1800" b="0" i="0" u="none" strike="noStrike" cap="none">
              <a:solidFill>
                <a:schemeClr val="dk1"/>
              </a:solidFill>
              <a:latin typeface="Lexend"/>
              <a:ea typeface="Lexend"/>
              <a:cs typeface="Lexend"/>
              <a:sym typeface="Lexend"/>
            </a:endParaRPr>
          </a:p>
        </p:txBody>
      </p:sp>
      <p:sp>
        <p:nvSpPr>
          <p:cNvPr id="128" name="Google Shape;128;p3"/>
          <p:cNvSpPr txBox="1"/>
          <p:nvPr/>
        </p:nvSpPr>
        <p:spPr>
          <a:xfrm>
            <a:off x="14339416" y="7703028"/>
            <a:ext cx="3086047"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Lexend"/>
                <a:ea typeface="Lexend"/>
                <a:cs typeface="Lexend"/>
                <a:sym typeface="Lexend"/>
              </a:rPr>
              <a:t>Teach the Future 2021</a:t>
            </a:r>
            <a:endParaRPr sz="1800" b="0" i="0" u="none" strike="noStrike" cap="none">
              <a:solidFill>
                <a:schemeClr val="dk1"/>
              </a:solidFill>
              <a:latin typeface="Lexend"/>
              <a:ea typeface="Lexend"/>
              <a:cs typeface="Lexend"/>
              <a:sym typeface="Lexend"/>
            </a:endParaRPr>
          </a:p>
        </p:txBody>
      </p:sp>
      <p:sp>
        <p:nvSpPr>
          <p:cNvPr id="129" name="Google Shape;129;p3"/>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CC80C"/>
        </a:solidFill>
        <a:effectLst/>
      </p:bgPr>
    </p:bg>
    <p:spTree>
      <p:nvGrpSpPr>
        <p:cNvPr id="1" name="Shape 698"/>
        <p:cNvGrpSpPr/>
        <p:nvPr/>
      </p:nvGrpSpPr>
      <p:grpSpPr>
        <a:xfrm>
          <a:off x="0" y="0"/>
          <a:ext cx="0" cy="0"/>
          <a:chOff x="0" y="0"/>
          <a:chExt cx="0" cy="0"/>
        </a:xfrm>
      </p:grpSpPr>
      <p:sp>
        <p:nvSpPr>
          <p:cNvPr id="699" name="Google Shape;699;p20"/>
          <p:cNvSpPr txBox="1"/>
          <p:nvPr/>
        </p:nvSpPr>
        <p:spPr>
          <a:xfrm>
            <a:off x="1028700" y="847725"/>
            <a:ext cx="16540236" cy="1404615"/>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Reflection</a:t>
            </a:r>
            <a:endParaRPr sz="1400" b="0" i="0" u="none" strike="noStrike" cap="none">
              <a:solidFill>
                <a:srgbClr val="000000"/>
              </a:solidFill>
              <a:latin typeface="Arial"/>
              <a:ea typeface="Arial"/>
              <a:cs typeface="Arial"/>
              <a:sym typeface="Arial"/>
            </a:endParaRPr>
          </a:p>
        </p:txBody>
      </p:sp>
      <p:pic>
        <p:nvPicPr>
          <p:cNvPr id="700" name="Google Shape;700;p20" descr="A black rectangle with white background&#10;&#10;AI-generated content may be incorrect."/>
          <p:cNvPicPr preferRelativeResize="0"/>
          <p:nvPr/>
        </p:nvPicPr>
        <p:blipFill rotWithShape="1">
          <a:blip r:embed="rId3">
            <a:alphaModFix/>
          </a:blip>
          <a:srcRect/>
          <a:stretch/>
        </p:blipFill>
        <p:spPr>
          <a:xfrm>
            <a:off x="782072" y="3127276"/>
            <a:ext cx="8115300" cy="5879951"/>
          </a:xfrm>
          <a:prstGeom prst="rect">
            <a:avLst/>
          </a:prstGeom>
          <a:noFill/>
          <a:ln>
            <a:noFill/>
          </a:ln>
        </p:spPr>
      </p:pic>
      <p:sp>
        <p:nvSpPr>
          <p:cNvPr id="701" name="Google Shape;701;p20"/>
          <p:cNvSpPr txBox="1"/>
          <p:nvPr/>
        </p:nvSpPr>
        <p:spPr>
          <a:xfrm>
            <a:off x="1410191" y="4297536"/>
            <a:ext cx="6859061" cy="35394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What are the </a:t>
            </a:r>
            <a:r>
              <a:rPr lang="en-US" sz="3200" b="1" i="0" u="none" strike="noStrike" cap="none">
                <a:solidFill>
                  <a:srgbClr val="FF0000"/>
                </a:solidFill>
                <a:latin typeface="Lexend"/>
                <a:ea typeface="Lexend"/>
                <a:cs typeface="Lexend"/>
                <a:sym typeface="Lexend"/>
              </a:rPr>
              <a:t>BARRIERS</a:t>
            </a:r>
            <a:r>
              <a:rPr lang="en-US" sz="3200" b="0" i="0" u="none" strike="noStrike" cap="none">
                <a:solidFill>
                  <a:schemeClr val="dk1"/>
                </a:solidFill>
                <a:latin typeface="Lexend"/>
                <a:ea typeface="Lexend"/>
                <a:cs typeface="Lexend"/>
                <a:sym typeface="Lexend"/>
              </a:rPr>
              <a:t> and </a:t>
            </a:r>
            <a:r>
              <a:rPr lang="en-US" sz="3200" b="1" i="0" u="none" strike="noStrike" cap="none">
                <a:solidFill>
                  <a:srgbClr val="FF0000"/>
                </a:solidFill>
                <a:latin typeface="Lexend"/>
                <a:ea typeface="Lexend"/>
                <a:cs typeface="Lexend"/>
                <a:sym typeface="Lexend"/>
              </a:rPr>
              <a:t>OPPORTUNITIES</a:t>
            </a:r>
            <a:r>
              <a:rPr lang="en-US" sz="3200" b="0" i="0" u="none" strike="noStrike" cap="none">
                <a:solidFill>
                  <a:schemeClr val="dk1"/>
                </a:solidFill>
                <a:latin typeface="Lexend"/>
                <a:ea typeface="Lexend"/>
                <a:cs typeface="Lexend"/>
                <a:sym typeface="Lexend"/>
              </a:rPr>
              <a:t> for bringing climate into the classroom?</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200"/>
              <a:buFont typeface="Arial"/>
              <a:buNone/>
            </a:pPr>
            <a:endParaRPr sz="3200" b="0" i="0" u="none" strike="noStrike" cap="none">
              <a:solidFill>
                <a:schemeClr val="dk1"/>
              </a:solidFill>
              <a:latin typeface="Lexend"/>
              <a:ea typeface="Lexend"/>
              <a:cs typeface="Lexend"/>
              <a:sym typeface="Lexend"/>
            </a:endParaRPr>
          </a:p>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Lexend"/>
                <a:ea typeface="Lexend"/>
                <a:cs typeface="Lexend"/>
                <a:sym typeface="Lexend"/>
              </a:rPr>
              <a:t>And how can </a:t>
            </a:r>
            <a:r>
              <a:rPr lang="en-US" sz="3200" b="1" i="0" u="none" strike="noStrike" cap="none">
                <a:solidFill>
                  <a:srgbClr val="FF0000"/>
                </a:solidFill>
                <a:latin typeface="Lexend"/>
                <a:ea typeface="Lexend"/>
                <a:cs typeface="Lexend"/>
                <a:sym typeface="Lexend"/>
              </a:rPr>
              <a:t>STUDENTS</a:t>
            </a:r>
            <a:r>
              <a:rPr lang="en-US" sz="3200" b="0" i="0" u="none" strike="noStrike" cap="none">
                <a:solidFill>
                  <a:schemeClr val="dk1"/>
                </a:solidFill>
                <a:latin typeface="Lexend"/>
                <a:ea typeface="Lexend"/>
                <a:cs typeface="Lexend"/>
                <a:sym typeface="Lexend"/>
              </a:rPr>
              <a:t> help their teachers to provide a quality climate education for all?</a:t>
            </a:r>
            <a:endParaRPr sz="3200" b="0" i="0" u="none" strike="noStrike" cap="none">
              <a:solidFill>
                <a:schemeClr val="dk1"/>
              </a:solidFill>
              <a:latin typeface="Lexend"/>
              <a:ea typeface="Lexend"/>
              <a:cs typeface="Lexend"/>
              <a:sym typeface="Lexend"/>
            </a:endParaRPr>
          </a:p>
        </p:txBody>
      </p:sp>
      <p:pic>
        <p:nvPicPr>
          <p:cNvPr id="702" name="Google Shape;702;p20" descr="A group of people posing for a photo&#10;&#10;AI-generated content may be incorrect."/>
          <p:cNvPicPr preferRelativeResize="0"/>
          <p:nvPr/>
        </p:nvPicPr>
        <p:blipFill rotWithShape="1">
          <a:blip r:embed="rId4">
            <a:alphaModFix/>
          </a:blip>
          <a:srcRect l="2750" t="8239" r="2749" b="8239"/>
          <a:stretch/>
        </p:blipFill>
        <p:spPr>
          <a:xfrm>
            <a:off x="10026960" y="3762585"/>
            <a:ext cx="7459705" cy="4609331"/>
          </a:xfrm>
          <a:prstGeom prst="roundRect">
            <a:avLst>
              <a:gd name="adj" fmla="val 16667"/>
            </a:avLst>
          </a:prstGeom>
          <a:noFill/>
          <a:ln>
            <a:noFill/>
          </a:ln>
        </p:spPr>
      </p:pic>
      <p:sp>
        <p:nvSpPr>
          <p:cNvPr id="703" name="Google Shape;703;p20"/>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15A2D4"/>
        </a:solidFill>
        <a:effectLst/>
      </p:bgPr>
    </p:bg>
    <p:spTree>
      <p:nvGrpSpPr>
        <p:cNvPr id="1" name="Shape 708"/>
        <p:cNvGrpSpPr/>
        <p:nvPr/>
      </p:nvGrpSpPr>
      <p:grpSpPr>
        <a:xfrm>
          <a:off x="0" y="0"/>
          <a:ext cx="0" cy="0"/>
          <a:chOff x="0" y="0"/>
          <a:chExt cx="0" cy="0"/>
        </a:xfrm>
      </p:grpSpPr>
      <p:sp>
        <p:nvSpPr>
          <p:cNvPr id="709" name="Google Shape;709;p21"/>
          <p:cNvSpPr/>
          <p:nvPr/>
        </p:nvSpPr>
        <p:spPr>
          <a:xfrm>
            <a:off x="1028700" y="1028700"/>
            <a:ext cx="3638713" cy="191696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710" name="Google Shape;710;p21"/>
          <p:cNvSpPr txBox="1"/>
          <p:nvPr/>
        </p:nvSpPr>
        <p:spPr>
          <a:xfrm>
            <a:off x="1028700" y="4281606"/>
            <a:ext cx="11169658" cy="1591338"/>
          </a:xfrm>
          <a:prstGeom prst="rect">
            <a:avLst/>
          </a:prstGeom>
          <a:noFill/>
          <a:ln>
            <a:noFill/>
          </a:ln>
        </p:spPr>
        <p:txBody>
          <a:bodyPr spcFirstLastPara="1" wrap="square" lIns="0" tIns="0" rIns="0" bIns="0" anchor="t" anchorCtr="0">
            <a:spAutoFit/>
          </a:bodyPr>
          <a:lstStyle/>
          <a:p>
            <a:pPr marL="0" marR="0" lvl="0" indent="0" algn="l" rtl="0">
              <a:lnSpc>
                <a:spcPct val="140008"/>
              </a:lnSpc>
              <a:spcBef>
                <a:spcPts val="0"/>
              </a:spcBef>
              <a:spcAft>
                <a:spcPts val="0"/>
              </a:spcAft>
              <a:buClr>
                <a:srgbClr val="000000"/>
              </a:buClr>
              <a:buSzPts val="9348"/>
              <a:buFont typeface="Arial"/>
              <a:buNone/>
            </a:pPr>
            <a:r>
              <a:rPr lang="en-US" sz="9348" b="1" i="0" u="none" strike="noStrike" cap="none">
                <a:solidFill>
                  <a:srgbClr val="000000"/>
                </a:solidFill>
                <a:latin typeface="Lexend Black"/>
                <a:ea typeface="Lexend Black"/>
                <a:cs typeface="Lexend Black"/>
                <a:sym typeface="Lexend Black"/>
              </a:rPr>
              <a:t>Thank you</a:t>
            </a:r>
            <a:endParaRPr sz="1400" b="0" i="0" u="none" strike="noStrike" cap="none">
              <a:solidFill>
                <a:srgbClr val="000000"/>
              </a:solidFill>
              <a:latin typeface="Arial"/>
              <a:ea typeface="Arial"/>
              <a:cs typeface="Arial"/>
              <a:sym typeface="Arial"/>
            </a:endParaRPr>
          </a:p>
        </p:txBody>
      </p:sp>
      <p:sp>
        <p:nvSpPr>
          <p:cNvPr id="711" name="Google Shape;711;p21"/>
          <p:cNvSpPr txBox="1"/>
          <p:nvPr/>
        </p:nvSpPr>
        <p:spPr>
          <a:xfrm>
            <a:off x="1028700" y="6615289"/>
            <a:ext cx="11979900" cy="2339100"/>
          </a:xfrm>
          <a:prstGeom prst="rect">
            <a:avLst/>
          </a:prstGeom>
          <a:noFill/>
          <a:ln>
            <a:noFill/>
          </a:ln>
        </p:spPr>
        <p:txBody>
          <a:bodyPr spcFirstLastPara="1" wrap="square" lIns="0" tIns="0" rIns="0" bIns="0" anchor="t" anchorCtr="0">
            <a:spAutoFit/>
          </a:bodyPr>
          <a:lstStyle/>
          <a:p>
            <a:pPr marL="0" marR="0" lvl="0" indent="0" algn="l" rtl="0">
              <a:lnSpc>
                <a:spcPct val="140010"/>
              </a:lnSpc>
              <a:spcBef>
                <a:spcPts val="0"/>
              </a:spcBef>
              <a:spcAft>
                <a:spcPts val="0"/>
              </a:spcAft>
              <a:buClr>
                <a:srgbClr val="000000"/>
              </a:buClr>
              <a:buSzPts val="3999"/>
              <a:buFont typeface="Arial"/>
              <a:buNone/>
            </a:pPr>
            <a:r>
              <a:rPr lang="en-US" sz="3999">
                <a:latin typeface="Lexend Light"/>
                <a:ea typeface="Lexend Light"/>
                <a:cs typeface="Lexend Light"/>
                <a:sym typeface="Lexend Light"/>
              </a:rPr>
              <a:t>Jack Di Francesco</a:t>
            </a:r>
            <a:endParaRPr sz="3999">
              <a:latin typeface="Lexend Light"/>
              <a:ea typeface="Lexend Light"/>
              <a:cs typeface="Lexend Light"/>
              <a:sym typeface="Lexend Light"/>
            </a:endParaRPr>
          </a:p>
          <a:p>
            <a:pPr marL="0" marR="0" lvl="0" indent="0" algn="l" rtl="0">
              <a:lnSpc>
                <a:spcPct val="140010"/>
              </a:lnSpc>
              <a:spcBef>
                <a:spcPts val="0"/>
              </a:spcBef>
              <a:spcAft>
                <a:spcPts val="0"/>
              </a:spcAft>
              <a:buClr>
                <a:srgbClr val="000000"/>
              </a:buClr>
              <a:buSzPts val="3999"/>
              <a:buFont typeface="Arial"/>
              <a:buNone/>
            </a:pPr>
            <a:r>
              <a:rPr lang="en-US" sz="3999">
                <a:latin typeface="Lexend Light"/>
                <a:ea typeface="Lexend Light"/>
                <a:cs typeface="Lexend Light"/>
                <a:sym typeface="Lexend Light"/>
              </a:rPr>
              <a:t>Project Manager</a:t>
            </a:r>
            <a:endParaRPr sz="3999">
              <a:latin typeface="Lexend Light"/>
              <a:ea typeface="Lexend Light"/>
              <a:cs typeface="Lexend Light"/>
              <a:sym typeface="Lexend Light"/>
            </a:endParaRPr>
          </a:p>
          <a:p>
            <a:pPr marL="0" marR="0" lvl="0" indent="0" algn="l" rtl="0">
              <a:lnSpc>
                <a:spcPct val="140010"/>
              </a:lnSpc>
              <a:spcBef>
                <a:spcPts val="0"/>
              </a:spcBef>
              <a:spcAft>
                <a:spcPts val="0"/>
              </a:spcAft>
              <a:buClr>
                <a:srgbClr val="000000"/>
              </a:buClr>
              <a:buSzPts val="3999"/>
              <a:buFont typeface="Arial"/>
              <a:buNone/>
            </a:pPr>
            <a:r>
              <a:rPr lang="en-US" sz="3999">
                <a:latin typeface="Lexend Light"/>
                <a:ea typeface="Lexend Light"/>
                <a:cs typeface="Lexend Light"/>
                <a:sym typeface="Lexend Light"/>
              </a:rPr>
              <a:t>Stduents Organising for Sustainability UK</a:t>
            </a:r>
            <a:endParaRPr sz="3999">
              <a:latin typeface="Lexend Light"/>
              <a:ea typeface="Lexend Light"/>
              <a:cs typeface="Lexend Light"/>
              <a:sym typeface="Lexend Light"/>
            </a:endParaRPr>
          </a:p>
        </p:txBody>
      </p:sp>
      <p:sp>
        <p:nvSpPr>
          <p:cNvPr id="712" name="Google Shape;712;p21"/>
          <p:cNvSpPr/>
          <p:nvPr/>
        </p:nvSpPr>
        <p:spPr>
          <a:xfrm>
            <a:off x="11538025" y="1750150"/>
            <a:ext cx="5634600" cy="7079400"/>
          </a:xfrm>
          <a:prstGeom prst="roundRect">
            <a:avLst>
              <a:gd name="adj" fmla="val 16667"/>
            </a:avLst>
          </a:prstGeom>
          <a:solidFill>
            <a:srgbClr val="FCC80C"/>
          </a:solidFill>
          <a:ln w="9525" cap="flat" cmpd="sng">
            <a:solidFill>
              <a:srgbClr val="1F497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713" name="Google Shape;713;p21" title="frame (1).png"/>
          <p:cNvPicPr preferRelativeResize="0"/>
          <p:nvPr/>
        </p:nvPicPr>
        <p:blipFill rotWithShape="1">
          <a:blip r:embed="rId4">
            <a:alphaModFix/>
          </a:blip>
          <a:srcRect t="29483"/>
          <a:stretch/>
        </p:blipFill>
        <p:spPr>
          <a:xfrm>
            <a:off x="12534763" y="4233427"/>
            <a:ext cx="3638725" cy="3686324"/>
          </a:xfrm>
          <a:prstGeom prst="rect">
            <a:avLst/>
          </a:prstGeom>
          <a:noFill/>
          <a:ln>
            <a:noFill/>
          </a:ln>
        </p:spPr>
      </p:pic>
      <p:sp>
        <p:nvSpPr>
          <p:cNvPr id="714" name="Google Shape;714;p21"/>
          <p:cNvSpPr txBox="1"/>
          <p:nvPr/>
        </p:nvSpPr>
        <p:spPr>
          <a:xfrm>
            <a:off x="11877463" y="2390350"/>
            <a:ext cx="4953300" cy="1472100"/>
          </a:xfrm>
          <a:prstGeom prst="rect">
            <a:avLst/>
          </a:prstGeom>
          <a:noFill/>
          <a:ln>
            <a:noFill/>
          </a:ln>
        </p:spPr>
        <p:txBody>
          <a:bodyPr spcFirstLastPara="1" wrap="square" lIns="0" tIns="0" rIns="0" bIns="0" anchor="t" anchorCtr="0">
            <a:spAutoFit/>
          </a:bodyPr>
          <a:lstStyle/>
          <a:p>
            <a:pPr marL="0" marR="0" lvl="0" indent="0" algn="ctr" rtl="0">
              <a:lnSpc>
                <a:spcPct val="115000"/>
              </a:lnSpc>
              <a:spcBef>
                <a:spcPts val="0"/>
              </a:spcBef>
              <a:spcAft>
                <a:spcPts val="0"/>
              </a:spcAft>
              <a:buClr>
                <a:srgbClr val="000000"/>
              </a:buClr>
              <a:buSzPts val="9348"/>
              <a:buFont typeface="Arial"/>
              <a:buNone/>
            </a:pPr>
            <a:r>
              <a:rPr lang="en-US" sz="4448">
                <a:latin typeface="Lexend"/>
                <a:ea typeface="Lexend"/>
                <a:cs typeface="Lexend"/>
                <a:sym typeface="Lexend"/>
              </a:rPr>
              <a:t>Join our trainee teacher network!</a:t>
            </a:r>
            <a:endParaRPr sz="100" i="0" u="none" strike="noStrike" cap="none">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CC80C"/>
        </a:solidFill>
        <a:effectLst/>
      </p:bgPr>
    </p:bg>
    <p:spTree>
      <p:nvGrpSpPr>
        <p:cNvPr id="1" name="Shape 133"/>
        <p:cNvGrpSpPr/>
        <p:nvPr/>
      </p:nvGrpSpPr>
      <p:grpSpPr>
        <a:xfrm>
          <a:off x="0" y="0"/>
          <a:ext cx="0" cy="0"/>
          <a:chOff x="0" y="0"/>
          <a:chExt cx="0" cy="0"/>
        </a:xfrm>
      </p:grpSpPr>
      <p:sp>
        <p:nvSpPr>
          <p:cNvPr id="134" name="Google Shape;134;p4"/>
          <p:cNvSpPr txBox="1"/>
          <p:nvPr/>
        </p:nvSpPr>
        <p:spPr>
          <a:xfrm>
            <a:off x="1028713" y="2324800"/>
            <a:ext cx="16540200" cy="7095900"/>
          </a:xfrm>
          <a:prstGeom prst="rect">
            <a:avLst/>
          </a:prstGeom>
          <a:noFill/>
          <a:ln>
            <a:noFill/>
          </a:ln>
        </p:spPr>
        <p:txBody>
          <a:bodyPr spcFirstLastPara="1" wrap="square" lIns="91425" tIns="45700" rIns="91425" bIns="45700" anchor="t" anchorCtr="0">
            <a:spAutoFit/>
          </a:bodyPr>
          <a:lstStyle/>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environmental refugees predicted by 2050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coral reefs could be lost by 2100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of sea level rise by 2100 due to melting ice caps</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the year school classrooms will overheat</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people predicted to lack sufficient water by 2050</a:t>
            </a:r>
            <a:endParaRPr sz="3500" b="0" i="0" u="none" strike="noStrike" cap="none">
              <a:solidFill>
                <a:schemeClr val="dk1"/>
              </a:solidFill>
              <a:latin typeface="Lexend"/>
              <a:ea typeface="Lexend"/>
              <a:cs typeface="Lexend"/>
              <a:sym typeface="Lexend"/>
            </a:endParaRPr>
          </a:p>
        </p:txBody>
      </p:sp>
      <p:pic>
        <p:nvPicPr>
          <p:cNvPr id="135" name="Google Shape;135;p4" descr="A black rectangle with white background&#10;&#10;AI-generated content may be incorrect."/>
          <p:cNvPicPr preferRelativeResize="0"/>
          <p:nvPr/>
        </p:nvPicPr>
        <p:blipFill rotWithShape="1">
          <a:blip r:embed="rId3">
            <a:alphaModFix/>
          </a:blip>
          <a:srcRect/>
          <a:stretch/>
        </p:blipFill>
        <p:spPr>
          <a:xfrm>
            <a:off x="2762907" y="5400800"/>
            <a:ext cx="2468976" cy="923400"/>
          </a:xfrm>
          <a:prstGeom prst="rect">
            <a:avLst/>
          </a:prstGeom>
          <a:noFill/>
          <a:ln>
            <a:noFill/>
          </a:ln>
        </p:spPr>
      </p:pic>
      <p:sp>
        <p:nvSpPr>
          <p:cNvPr id="136" name="Google Shape;136;p4"/>
          <p:cNvSpPr txBox="1"/>
          <p:nvPr/>
        </p:nvSpPr>
        <p:spPr>
          <a:xfrm>
            <a:off x="1028700" y="847725"/>
            <a:ext cx="16540200" cy="923400"/>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Climate quiz</a:t>
            </a:r>
            <a:endParaRPr sz="1400" b="0" i="0" u="none" strike="noStrike" cap="none">
              <a:solidFill>
                <a:srgbClr val="000000"/>
              </a:solidFill>
              <a:latin typeface="Arial"/>
              <a:ea typeface="Arial"/>
              <a:cs typeface="Arial"/>
              <a:sym typeface="Arial"/>
            </a:endParaRPr>
          </a:p>
        </p:txBody>
      </p:sp>
      <p:pic>
        <p:nvPicPr>
          <p:cNvPr id="137" name="Google Shape;137;p4" descr="A black rectangle with white background&#10;&#10;AI-generated content may be incorrect."/>
          <p:cNvPicPr preferRelativeResize="0"/>
          <p:nvPr/>
        </p:nvPicPr>
        <p:blipFill rotWithShape="1">
          <a:blip r:embed="rId3">
            <a:alphaModFix/>
          </a:blip>
          <a:srcRect/>
          <a:stretch/>
        </p:blipFill>
        <p:spPr>
          <a:xfrm>
            <a:off x="2856218" y="2184000"/>
            <a:ext cx="2280700" cy="923400"/>
          </a:xfrm>
          <a:prstGeom prst="rect">
            <a:avLst/>
          </a:prstGeom>
          <a:noFill/>
          <a:ln>
            <a:noFill/>
          </a:ln>
        </p:spPr>
      </p:pic>
      <p:pic>
        <p:nvPicPr>
          <p:cNvPr id="138" name="Google Shape;138;p4" descr="A black rectangle with white background&#10;&#10;AI-generated content may be incorrect."/>
          <p:cNvPicPr preferRelativeResize="0"/>
          <p:nvPr/>
        </p:nvPicPr>
        <p:blipFill rotWithShape="1">
          <a:blip r:embed="rId3">
            <a:alphaModFix/>
          </a:blip>
          <a:srcRect/>
          <a:stretch/>
        </p:blipFill>
        <p:spPr>
          <a:xfrm>
            <a:off x="1647568" y="3792400"/>
            <a:ext cx="2280700" cy="923400"/>
          </a:xfrm>
          <a:prstGeom prst="rect">
            <a:avLst/>
          </a:prstGeom>
          <a:noFill/>
          <a:ln>
            <a:noFill/>
          </a:ln>
        </p:spPr>
      </p:pic>
      <p:pic>
        <p:nvPicPr>
          <p:cNvPr id="139" name="Google Shape;139;p4" descr="A black rectangle with white background&#10;&#10;AI-generated content may be incorrect."/>
          <p:cNvPicPr preferRelativeResize="0"/>
          <p:nvPr/>
        </p:nvPicPr>
        <p:blipFill rotWithShape="1">
          <a:blip r:embed="rId3">
            <a:alphaModFix/>
          </a:blip>
          <a:srcRect/>
          <a:stretch/>
        </p:blipFill>
        <p:spPr>
          <a:xfrm>
            <a:off x="1647568" y="7009200"/>
            <a:ext cx="2280700" cy="923400"/>
          </a:xfrm>
          <a:prstGeom prst="rect">
            <a:avLst/>
          </a:prstGeom>
          <a:noFill/>
          <a:ln>
            <a:noFill/>
          </a:ln>
        </p:spPr>
      </p:pic>
      <p:pic>
        <p:nvPicPr>
          <p:cNvPr id="140" name="Google Shape;140;p4" descr="A black rectangle with white background&#10;&#10;AI-generated content may be incorrect."/>
          <p:cNvPicPr preferRelativeResize="0"/>
          <p:nvPr/>
        </p:nvPicPr>
        <p:blipFill rotWithShape="1">
          <a:blip r:embed="rId3">
            <a:alphaModFix/>
          </a:blip>
          <a:srcRect/>
          <a:stretch/>
        </p:blipFill>
        <p:spPr>
          <a:xfrm>
            <a:off x="2856218" y="8617600"/>
            <a:ext cx="2280700" cy="923400"/>
          </a:xfrm>
          <a:prstGeom prst="rect">
            <a:avLst/>
          </a:prstGeom>
          <a:noFill/>
          <a:ln>
            <a:noFill/>
          </a:ln>
        </p:spPr>
      </p:pic>
      <p:sp>
        <p:nvSpPr>
          <p:cNvPr id="141" name="Google Shape;141;p4"/>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CC80C"/>
        </a:solidFill>
        <a:effectLst/>
      </p:bgPr>
    </p:bg>
    <p:spTree>
      <p:nvGrpSpPr>
        <p:cNvPr id="1" name="Shape 145"/>
        <p:cNvGrpSpPr/>
        <p:nvPr/>
      </p:nvGrpSpPr>
      <p:grpSpPr>
        <a:xfrm>
          <a:off x="0" y="0"/>
          <a:ext cx="0" cy="0"/>
          <a:chOff x="0" y="0"/>
          <a:chExt cx="0" cy="0"/>
        </a:xfrm>
      </p:grpSpPr>
      <p:sp>
        <p:nvSpPr>
          <p:cNvPr id="146" name="Google Shape;146;g3d227326866_0_1"/>
          <p:cNvSpPr txBox="1"/>
          <p:nvPr/>
        </p:nvSpPr>
        <p:spPr>
          <a:xfrm>
            <a:off x="1028713" y="2324800"/>
            <a:ext cx="16540200" cy="7095900"/>
          </a:xfrm>
          <a:prstGeom prst="rect">
            <a:avLst/>
          </a:prstGeom>
          <a:noFill/>
          <a:ln>
            <a:noFill/>
          </a:ln>
        </p:spPr>
        <p:txBody>
          <a:bodyPr spcFirstLastPara="1" wrap="square" lIns="91425" tIns="45700" rIns="91425" bIns="45700" anchor="t" anchorCtr="0">
            <a:spAutoFit/>
          </a:bodyPr>
          <a:lstStyle/>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environmental refugees predicted by 2050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coral reefs could be lost by 2100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of sea level rise by 2100 due to melting ice caps</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the year school classrooms will overheat</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people predicted to lack sufficient water by 2050</a:t>
            </a:r>
            <a:endParaRPr sz="3500" b="0" i="0" u="none" strike="noStrike" cap="none">
              <a:solidFill>
                <a:schemeClr val="dk1"/>
              </a:solidFill>
              <a:latin typeface="Lexend"/>
              <a:ea typeface="Lexend"/>
              <a:cs typeface="Lexend"/>
              <a:sym typeface="Lexend"/>
            </a:endParaRPr>
          </a:p>
        </p:txBody>
      </p:sp>
      <p:pic>
        <p:nvPicPr>
          <p:cNvPr id="147" name="Google Shape;147;g3d227326866_0_1" descr="A black rectangle with white background&#10;&#10;AI-generated content may be incorrect."/>
          <p:cNvPicPr preferRelativeResize="0"/>
          <p:nvPr/>
        </p:nvPicPr>
        <p:blipFill rotWithShape="1">
          <a:blip r:embed="rId3">
            <a:alphaModFix/>
          </a:blip>
          <a:srcRect/>
          <a:stretch/>
        </p:blipFill>
        <p:spPr>
          <a:xfrm>
            <a:off x="2762907" y="5400800"/>
            <a:ext cx="2468976" cy="923400"/>
          </a:xfrm>
          <a:prstGeom prst="rect">
            <a:avLst/>
          </a:prstGeom>
          <a:noFill/>
          <a:ln>
            <a:noFill/>
          </a:ln>
        </p:spPr>
      </p:pic>
      <p:sp>
        <p:nvSpPr>
          <p:cNvPr id="148" name="Google Shape;148;g3d227326866_0_1"/>
          <p:cNvSpPr txBox="1"/>
          <p:nvPr/>
        </p:nvSpPr>
        <p:spPr>
          <a:xfrm>
            <a:off x="1028700" y="847725"/>
            <a:ext cx="16540200" cy="923400"/>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Climate quiz</a:t>
            </a:r>
            <a:endParaRPr sz="1400" b="0" i="0" u="none" strike="noStrike" cap="none">
              <a:solidFill>
                <a:srgbClr val="000000"/>
              </a:solidFill>
              <a:latin typeface="Arial"/>
              <a:ea typeface="Arial"/>
              <a:cs typeface="Arial"/>
              <a:sym typeface="Arial"/>
            </a:endParaRPr>
          </a:p>
        </p:txBody>
      </p:sp>
      <p:pic>
        <p:nvPicPr>
          <p:cNvPr id="149" name="Google Shape;149;g3d227326866_0_1" descr="A black rectangle with white background&#10;&#10;AI-generated content may be incorrect."/>
          <p:cNvPicPr preferRelativeResize="0"/>
          <p:nvPr/>
        </p:nvPicPr>
        <p:blipFill rotWithShape="1">
          <a:blip r:embed="rId3">
            <a:alphaModFix/>
          </a:blip>
          <a:srcRect/>
          <a:stretch/>
        </p:blipFill>
        <p:spPr>
          <a:xfrm>
            <a:off x="2856218" y="2184000"/>
            <a:ext cx="2280700" cy="923400"/>
          </a:xfrm>
          <a:prstGeom prst="rect">
            <a:avLst/>
          </a:prstGeom>
          <a:noFill/>
          <a:ln>
            <a:noFill/>
          </a:ln>
        </p:spPr>
      </p:pic>
      <p:pic>
        <p:nvPicPr>
          <p:cNvPr id="150" name="Google Shape;150;g3d227326866_0_1" descr="A black rectangle with white background&#10;&#10;AI-generated content may be incorrect."/>
          <p:cNvPicPr preferRelativeResize="0"/>
          <p:nvPr/>
        </p:nvPicPr>
        <p:blipFill rotWithShape="1">
          <a:blip r:embed="rId3">
            <a:alphaModFix/>
          </a:blip>
          <a:srcRect/>
          <a:stretch/>
        </p:blipFill>
        <p:spPr>
          <a:xfrm>
            <a:off x="1647568" y="3792400"/>
            <a:ext cx="2280700" cy="923400"/>
          </a:xfrm>
          <a:prstGeom prst="rect">
            <a:avLst/>
          </a:prstGeom>
          <a:noFill/>
          <a:ln>
            <a:noFill/>
          </a:ln>
        </p:spPr>
      </p:pic>
      <p:pic>
        <p:nvPicPr>
          <p:cNvPr id="151" name="Google Shape;151;g3d227326866_0_1" descr="A black rectangle with white background&#10;&#10;AI-generated content may be incorrect."/>
          <p:cNvPicPr preferRelativeResize="0"/>
          <p:nvPr/>
        </p:nvPicPr>
        <p:blipFill rotWithShape="1">
          <a:blip r:embed="rId3">
            <a:alphaModFix/>
          </a:blip>
          <a:srcRect/>
          <a:stretch/>
        </p:blipFill>
        <p:spPr>
          <a:xfrm>
            <a:off x="1647568" y="7009200"/>
            <a:ext cx="2280700" cy="923400"/>
          </a:xfrm>
          <a:prstGeom prst="rect">
            <a:avLst/>
          </a:prstGeom>
          <a:noFill/>
          <a:ln>
            <a:noFill/>
          </a:ln>
        </p:spPr>
      </p:pic>
      <p:pic>
        <p:nvPicPr>
          <p:cNvPr id="152" name="Google Shape;152;g3d227326866_0_1" descr="A black rectangle with white background&#10;&#10;AI-generated content may be incorrect."/>
          <p:cNvPicPr preferRelativeResize="0"/>
          <p:nvPr/>
        </p:nvPicPr>
        <p:blipFill rotWithShape="1">
          <a:blip r:embed="rId3">
            <a:alphaModFix/>
          </a:blip>
          <a:srcRect/>
          <a:stretch/>
        </p:blipFill>
        <p:spPr>
          <a:xfrm>
            <a:off x="2856218" y="8617600"/>
            <a:ext cx="2280700" cy="923400"/>
          </a:xfrm>
          <a:prstGeom prst="rect">
            <a:avLst/>
          </a:prstGeom>
          <a:noFill/>
          <a:ln>
            <a:noFill/>
          </a:ln>
        </p:spPr>
      </p:pic>
      <p:sp>
        <p:nvSpPr>
          <p:cNvPr id="153" name="Google Shape;153;g3d227326866_0_1"/>
          <p:cNvSpPr txBox="1"/>
          <p:nvPr/>
        </p:nvSpPr>
        <p:spPr>
          <a:xfrm>
            <a:off x="2453522" y="23071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1.2 billion</a:t>
            </a:r>
            <a:endParaRPr sz="2200" b="0" i="0" u="none" strike="noStrike" cap="none">
              <a:solidFill>
                <a:schemeClr val="dk1"/>
              </a:solidFill>
              <a:latin typeface="Lexend"/>
              <a:ea typeface="Lexend"/>
              <a:cs typeface="Lexend"/>
              <a:sym typeface="Lexend"/>
            </a:endParaRPr>
          </a:p>
        </p:txBody>
      </p:sp>
      <p:sp>
        <p:nvSpPr>
          <p:cNvPr id="154" name="Google Shape;154;g3d227326866_0_1"/>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CC80C"/>
        </a:solidFill>
        <a:effectLst/>
      </p:bgPr>
    </p:bg>
    <p:spTree>
      <p:nvGrpSpPr>
        <p:cNvPr id="1" name="Shape 158"/>
        <p:cNvGrpSpPr/>
        <p:nvPr/>
      </p:nvGrpSpPr>
      <p:grpSpPr>
        <a:xfrm>
          <a:off x="0" y="0"/>
          <a:ext cx="0" cy="0"/>
          <a:chOff x="0" y="0"/>
          <a:chExt cx="0" cy="0"/>
        </a:xfrm>
      </p:grpSpPr>
      <p:sp>
        <p:nvSpPr>
          <p:cNvPr id="159" name="Google Shape;159;g3d227326866_0_16"/>
          <p:cNvSpPr txBox="1"/>
          <p:nvPr/>
        </p:nvSpPr>
        <p:spPr>
          <a:xfrm>
            <a:off x="1028713" y="2324800"/>
            <a:ext cx="16540200" cy="7095900"/>
          </a:xfrm>
          <a:prstGeom prst="rect">
            <a:avLst/>
          </a:prstGeom>
          <a:noFill/>
          <a:ln>
            <a:noFill/>
          </a:ln>
        </p:spPr>
        <p:txBody>
          <a:bodyPr spcFirstLastPara="1" wrap="square" lIns="91425" tIns="45700" rIns="91425" bIns="45700" anchor="t" anchorCtr="0">
            <a:spAutoFit/>
          </a:bodyPr>
          <a:lstStyle/>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environmental refugees predicted by 2050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coral reefs could be lost by 2100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of sea level rise by 2100 due to melting ice caps</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the year school classrooms will overheat</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people predicted to lack sufficient water by 2050</a:t>
            </a:r>
            <a:endParaRPr sz="3500" b="0" i="0" u="none" strike="noStrike" cap="none">
              <a:solidFill>
                <a:schemeClr val="dk1"/>
              </a:solidFill>
              <a:latin typeface="Lexend"/>
              <a:ea typeface="Lexend"/>
              <a:cs typeface="Lexend"/>
              <a:sym typeface="Lexend"/>
            </a:endParaRPr>
          </a:p>
        </p:txBody>
      </p:sp>
      <p:pic>
        <p:nvPicPr>
          <p:cNvPr id="160" name="Google Shape;160;g3d227326866_0_16" descr="A black rectangle with white background&#10;&#10;AI-generated content may be incorrect."/>
          <p:cNvPicPr preferRelativeResize="0"/>
          <p:nvPr/>
        </p:nvPicPr>
        <p:blipFill rotWithShape="1">
          <a:blip r:embed="rId3">
            <a:alphaModFix/>
          </a:blip>
          <a:srcRect/>
          <a:stretch/>
        </p:blipFill>
        <p:spPr>
          <a:xfrm>
            <a:off x="2762907" y="5400800"/>
            <a:ext cx="2468976" cy="923400"/>
          </a:xfrm>
          <a:prstGeom prst="rect">
            <a:avLst/>
          </a:prstGeom>
          <a:noFill/>
          <a:ln>
            <a:noFill/>
          </a:ln>
        </p:spPr>
      </p:pic>
      <p:sp>
        <p:nvSpPr>
          <p:cNvPr id="161" name="Google Shape;161;g3d227326866_0_16"/>
          <p:cNvSpPr txBox="1"/>
          <p:nvPr/>
        </p:nvSpPr>
        <p:spPr>
          <a:xfrm>
            <a:off x="1028700" y="847725"/>
            <a:ext cx="16540200" cy="923400"/>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Climate quiz</a:t>
            </a:r>
            <a:endParaRPr sz="1400" b="0" i="0" u="none" strike="noStrike" cap="none">
              <a:solidFill>
                <a:srgbClr val="000000"/>
              </a:solidFill>
              <a:latin typeface="Arial"/>
              <a:ea typeface="Arial"/>
              <a:cs typeface="Arial"/>
              <a:sym typeface="Arial"/>
            </a:endParaRPr>
          </a:p>
        </p:txBody>
      </p:sp>
      <p:pic>
        <p:nvPicPr>
          <p:cNvPr id="162" name="Google Shape;162;g3d227326866_0_16" descr="A black rectangle with white background&#10;&#10;AI-generated content may be incorrect."/>
          <p:cNvPicPr preferRelativeResize="0"/>
          <p:nvPr/>
        </p:nvPicPr>
        <p:blipFill rotWithShape="1">
          <a:blip r:embed="rId3">
            <a:alphaModFix/>
          </a:blip>
          <a:srcRect/>
          <a:stretch/>
        </p:blipFill>
        <p:spPr>
          <a:xfrm>
            <a:off x="2856218" y="2184000"/>
            <a:ext cx="2280700" cy="923400"/>
          </a:xfrm>
          <a:prstGeom prst="rect">
            <a:avLst/>
          </a:prstGeom>
          <a:noFill/>
          <a:ln>
            <a:noFill/>
          </a:ln>
        </p:spPr>
      </p:pic>
      <p:pic>
        <p:nvPicPr>
          <p:cNvPr id="163" name="Google Shape;163;g3d227326866_0_16" descr="A black rectangle with white background&#10;&#10;AI-generated content may be incorrect."/>
          <p:cNvPicPr preferRelativeResize="0"/>
          <p:nvPr/>
        </p:nvPicPr>
        <p:blipFill rotWithShape="1">
          <a:blip r:embed="rId3">
            <a:alphaModFix/>
          </a:blip>
          <a:srcRect/>
          <a:stretch/>
        </p:blipFill>
        <p:spPr>
          <a:xfrm>
            <a:off x="1647568" y="3792400"/>
            <a:ext cx="2280700" cy="923400"/>
          </a:xfrm>
          <a:prstGeom prst="rect">
            <a:avLst/>
          </a:prstGeom>
          <a:noFill/>
          <a:ln>
            <a:noFill/>
          </a:ln>
        </p:spPr>
      </p:pic>
      <p:pic>
        <p:nvPicPr>
          <p:cNvPr id="164" name="Google Shape;164;g3d227326866_0_16" descr="A black rectangle with white background&#10;&#10;AI-generated content may be incorrect."/>
          <p:cNvPicPr preferRelativeResize="0"/>
          <p:nvPr/>
        </p:nvPicPr>
        <p:blipFill rotWithShape="1">
          <a:blip r:embed="rId3">
            <a:alphaModFix/>
          </a:blip>
          <a:srcRect/>
          <a:stretch/>
        </p:blipFill>
        <p:spPr>
          <a:xfrm>
            <a:off x="1647568" y="7009200"/>
            <a:ext cx="2280700" cy="923400"/>
          </a:xfrm>
          <a:prstGeom prst="rect">
            <a:avLst/>
          </a:prstGeom>
          <a:noFill/>
          <a:ln>
            <a:noFill/>
          </a:ln>
        </p:spPr>
      </p:pic>
      <p:pic>
        <p:nvPicPr>
          <p:cNvPr id="165" name="Google Shape;165;g3d227326866_0_16" descr="A black rectangle with white background&#10;&#10;AI-generated content may be incorrect."/>
          <p:cNvPicPr preferRelativeResize="0"/>
          <p:nvPr/>
        </p:nvPicPr>
        <p:blipFill rotWithShape="1">
          <a:blip r:embed="rId3">
            <a:alphaModFix/>
          </a:blip>
          <a:srcRect/>
          <a:stretch/>
        </p:blipFill>
        <p:spPr>
          <a:xfrm>
            <a:off x="2856218" y="8617600"/>
            <a:ext cx="2280700" cy="923400"/>
          </a:xfrm>
          <a:prstGeom prst="rect">
            <a:avLst/>
          </a:prstGeom>
          <a:noFill/>
          <a:ln>
            <a:noFill/>
          </a:ln>
        </p:spPr>
      </p:pic>
      <p:sp>
        <p:nvSpPr>
          <p:cNvPr id="166" name="Google Shape;166;g3d227326866_0_16"/>
          <p:cNvSpPr txBox="1"/>
          <p:nvPr/>
        </p:nvSpPr>
        <p:spPr>
          <a:xfrm>
            <a:off x="2453522" y="23071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1.2 billion</a:t>
            </a:r>
            <a:endParaRPr sz="2200" b="0" i="0" u="none" strike="noStrike" cap="none">
              <a:solidFill>
                <a:schemeClr val="dk1"/>
              </a:solidFill>
              <a:latin typeface="Lexend"/>
              <a:ea typeface="Lexend"/>
              <a:cs typeface="Lexend"/>
              <a:sym typeface="Lexend"/>
            </a:endParaRPr>
          </a:p>
        </p:txBody>
      </p:sp>
      <p:sp>
        <p:nvSpPr>
          <p:cNvPr id="167" name="Google Shape;167;g3d227326866_0_16"/>
          <p:cNvSpPr txBox="1"/>
          <p:nvPr/>
        </p:nvSpPr>
        <p:spPr>
          <a:xfrm>
            <a:off x="1244872" y="39155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99%</a:t>
            </a:r>
            <a:endParaRPr sz="2200" b="0" i="0" u="none" strike="noStrike" cap="none">
              <a:solidFill>
                <a:schemeClr val="dk1"/>
              </a:solidFill>
              <a:latin typeface="Lexend"/>
              <a:ea typeface="Lexend"/>
              <a:cs typeface="Lexend"/>
              <a:sym typeface="Lexend"/>
            </a:endParaRPr>
          </a:p>
        </p:txBody>
      </p:sp>
      <p:sp>
        <p:nvSpPr>
          <p:cNvPr id="168" name="Google Shape;168;g3d227326866_0_16"/>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CC80C"/>
        </a:solidFill>
        <a:effectLst/>
      </p:bgPr>
    </p:bg>
    <p:spTree>
      <p:nvGrpSpPr>
        <p:cNvPr id="1" name="Shape 172"/>
        <p:cNvGrpSpPr/>
        <p:nvPr/>
      </p:nvGrpSpPr>
      <p:grpSpPr>
        <a:xfrm>
          <a:off x="0" y="0"/>
          <a:ext cx="0" cy="0"/>
          <a:chOff x="0" y="0"/>
          <a:chExt cx="0" cy="0"/>
        </a:xfrm>
      </p:grpSpPr>
      <p:sp>
        <p:nvSpPr>
          <p:cNvPr id="173" name="Google Shape;173;g3d227326866_0_31"/>
          <p:cNvSpPr txBox="1"/>
          <p:nvPr/>
        </p:nvSpPr>
        <p:spPr>
          <a:xfrm>
            <a:off x="1028713" y="2324800"/>
            <a:ext cx="16540200" cy="7095900"/>
          </a:xfrm>
          <a:prstGeom prst="rect">
            <a:avLst/>
          </a:prstGeom>
          <a:noFill/>
          <a:ln>
            <a:noFill/>
          </a:ln>
        </p:spPr>
        <p:txBody>
          <a:bodyPr spcFirstLastPara="1" wrap="square" lIns="91425" tIns="45700" rIns="91425" bIns="45700" anchor="t" anchorCtr="0">
            <a:spAutoFit/>
          </a:bodyPr>
          <a:lstStyle/>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environmental refugees predicted by 2050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coral reefs could be lost by 2100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of sea level rise by 2100 due to melting ice caps</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the year school classrooms will overheat</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people predicted to lack sufficient water by 2050</a:t>
            </a:r>
            <a:endParaRPr sz="3500" b="0" i="0" u="none" strike="noStrike" cap="none">
              <a:solidFill>
                <a:schemeClr val="dk1"/>
              </a:solidFill>
              <a:latin typeface="Lexend"/>
              <a:ea typeface="Lexend"/>
              <a:cs typeface="Lexend"/>
              <a:sym typeface="Lexend"/>
            </a:endParaRPr>
          </a:p>
        </p:txBody>
      </p:sp>
      <p:pic>
        <p:nvPicPr>
          <p:cNvPr id="174" name="Google Shape;174;g3d227326866_0_31" descr="A black rectangle with white background&#10;&#10;AI-generated content may be incorrect."/>
          <p:cNvPicPr preferRelativeResize="0"/>
          <p:nvPr/>
        </p:nvPicPr>
        <p:blipFill rotWithShape="1">
          <a:blip r:embed="rId3">
            <a:alphaModFix/>
          </a:blip>
          <a:srcRect/>
          <a:stretch/>
        </p:blipFill>
        <p:spPr>
          <a:xfrm>
            <a:off x="2762907" y="5400800"/>
            <a:ext cx="2468976" cy="923400"/>
          </a:xfrm>
          <a:prstGeom prst="rect">
            <a:avLst/>
          </a:prstGeom>
          <a:noFill/>
          <a:ln>
            <a:noFill/>
          </a:ln>
        </p:spPr>
      </p:pic>
      <p:sp>
        <p:nvSpPr>
          <p:cNvPr id="175" name="Google Shape;175;g3d227326866_0_31"/>
          <p:cNvSpPr txBox="1"/>
          <p:nvPr/>
        </p:nvSpPr>
        <p:spPr>
          <a:xfrm>
            <a:off x="2453522" y="55239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1.1 meters</a:t>
            </a:r>
            <a:endParaRPr sz="2200" b="0" i="0" u="none" strike="noStrike" cap="none">
              <a:solidFill>
                <a:schemeClr val="dk1"/>
              </a:solidFill>
              <a:latin typeface="Lexend"/>
              <a:ea typeface="Lexend"/>
              <a:cs typeface="Lexend"/>
              <a:sym typeface="Lexend"/>
            </a:endParaRPr>
          </a:p>
        </p:txBody>
      </p:sp>
      <p:sp>
        <p:nvSpPr>
          <p:cNvPr id="176" name="Google Shape;176;g3d227326866_0_31"/>
          <p:cNvSpPr txBox="1"/>
          <p:nvPr/>
        </p:nvSpPr>
        <p:spPr>
          <a:xfrm>
            <a:off x="1028700" y="847725"/>
            <a:ext cx="16540200" cy="923400"/>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Climate quiz</a:t>
            </a:r>
            <a:endParaRPr sz="1400" b="0" i="0" u="none" strike="noStrike" cap="none">
              <a:solidFill>
                <a:srgbClr val="000000"/>
              </a:solidFill>
              <a:latin typeface="Arial"/>
              <a:ea typeface="Arial"/>
              <a:cs typeface="Arial"/>
              <a:sym typeface="Arial"/>
            </a:endParaRPr>
          </a:p>
        </p:txBody>
      </p:sp>
      <p:pic>
        <p:nvPicPr>
          <p:cNvPr id="177" name="Google Shape;177;g3d227326866_0_31" descr="A black rectangle with white background&#10;&#10;AI-generated content may be incorrect."/>
          <p:cNvPicPr preferRelativeResize="0"/>
          <p:nvPr/>
        </p:nvPicPr>
        <p:blipFill rotWithShape="1">
          <a:blip r:embed="rId3">
            <a:alphaModFix/>
          </a:blip>
          <a:srcRect/>
          <a:stretch/>
        </p:blipFill>
        <p:spPr>
          <a:xfrm>
            <a:off x="2856218" y="2184000"/>
            <a:ext cx="2280700" cy="923400"/>
          </a:xfrm>
          <a:prstGeom prst="rect">
            <a:avLst/>
          </a:prstGeom>
          <a:noFill/>
          <a:ln>
            <a:noFill/>
          </a:ln>
        </p:spPr>
      </p:pic>
      <p:pic>
        <p:nvPicPr>
          <p:cNvPr id="178" name="Google Shape;178;g3d227326866_0_31" descr="A black rectangle with white background&#10;&#10;AI-generated content may be incorrect."/>
          <p:cNvPicPr preferRelativeResize="0"/>
          <p:nvPr/>
        </p:nvPicPr>
        <p:blipFill rotWithShape="1">
          <a:blip r:embed="rId3">
            <a:alphaModFix/>
          </a:blip>
          <a:srcRect/>
          <a:stretch/>
        </p:blipFill>
        <p:spPr>
          <a:xfrm>
            <a:off x="1647568" y="3792400"/>
            <a:ext cx="2280700" cy="923400"/>
          </a:xfrm>
          <a:prstGeom prst="rect">
            <a:avLst/>
          </a:prstGeom>
          <a:noFill/>
          <a:ln>
            <a:noFill/>
          </a:ln>
        </p:spPr>
      </p:pic>
      <p:pic>
        <p:nvPicPr>
          <p:cNvPr id="179" name="Google Shape;179;g3d227326866_0_31" descr="A black rectangle with white background&#10;&#10;AI-generated content may be incorrect."/>
          <p:cNvPicPr preferRelativeResize="0"/>
          <p:nvPr/>
        </p:nvPicPr>
        <p:blipFill rotWithShape="1">
          <a:blip r:embed="rId3">
            <a:alphaModFix/>
          </a:blip>
          <a:srcRect/>
          <a:stretch/>
        </p:blipFill>
        <p:spPr>
          <a:xfrm>
            <a:off x="1647568" y="7009200"/>
            <a:ext cx="2280700" cy="923400"/>
          </a:xfrm>
          <a:prstGeom prst="rect">
            <a:avLst/>
          </a:prstGeom>
          <a:noFill/>
          <a:ln>
            <a:noFill/>
          </a:ln>
        </p:spPr>
      </p:pic>
      <p:pic>
        <p:nvPicPr>
          <p:cNvPr id="180" name="Google Shape;180;g3d227326866_0_31" descr="A black rectangle with white background&#10;&#10;AI-generated content may be incorrect."/>
          <p:cNvPicPr preferRelativeResize="0"/>
          <p:nvPr/>
        </p:nvPicPr>
        <p:blipFill rotWithShape="1">
          <a:blip r:embed="rId3">
            <a:alphaModFix/>
          </a:blip>
          <a:srcRect/>
          <a:stretch/>
        </p:blipFill>
        <p:spPr>
          <a:xfrm>
            <a:off x="2856218" y="8617600"/>
            <a:ext cx="2280700" cy="923400"/>
          </a:xfrm>
          <a:prstGeom prst="rect">
            <a:avLst/>
          </a:prstGeom>
          <a:noFill/>
          <a:ln>
            <a:noFill/>
          </a:ln>
        </p:spPr>
      </p:pic>
      <p:sp>
        <p:nvSpPr>
          <p:cNvPr id="181" name="Google Shape;181;g3d227326866_0_31"/>
          <p:cNvSpPr txBox="1"/>
          <p:nvPr/>
        </p:nvSpPr>
        <p:spPr>
          <a:xfrm>
            <a:off x="2453522" y="23071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1.2 billion</a:t>
            </a:r>
            <a:endParaRPr sz="2200" b="0" i="0" u="none" strike="noStrike" cap="none">
              <a:solidFill>
                <a:schemeClr val="dk1"/>
              </a:solidFill>
              <a:latin typeface="Lexend"/>
              <a:ea typeface="Lexend"/>
              <a:cs typeface="Lexend"/>
              <a:sym typeface="Lexend"/>
            </a:endParaRPr>
          </a:p>
        </p:txBody>
      </p:sp>
      <p:sp>
        <p:nvSpPr>
          <p:cNvPr id="182" name="Google Shape;182;g3d227326866_0_31"/>
          <p:cNvSpPr txBox="1"/>
          <p:nvPr/>
        </p:nvSpPr>
        <p:spPr>
          <a:xfrm>
            <a:off x="1244872" y="39155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99%</a:t>
            </a:r>
            <a:endParaRPr sz="2200" b="0" i="0" u="none" strike="noStrike" cap="none">
              <a:solidFill>
                <a:schemeClr val="dk1"/>
              </a:solidFill>
              <a:latin typeface="Lexend"/>
              <a:ea typeface="Lexend"/>
              <a:cs typeface="Lexend"/>
              <a:sym typeface="Lexend"/>
            </a:endParaRPr>
          </a:p>
        </p:txBody>
      </p:sp>
      <p:sp>
        <p:nvSpPr>
          <p:cNvPr id="183" name="Google Shape;183;g3d227326866_0_31"/>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CC80C"/>
        </a:solidFill>
        <a:effectLst/>
      </p:bgPr>
    </p:bg>
    <p:spTree>
      <p:nvGrpSpPr>
        <p:cNvPr id="1" name="Shape 187"/>
        <p:cNvGrpSpPr/>
        <p:nvPr/>
      </p:nvGrpSpPr>
      <p:grpSpPr>
        <a:xfrm>
          <a:off x="0" y="0"/>
          <a:ext cx="0" cy="0"/>
          <a:chOff x="0" y="0"/>
          <a:chExt cx="0" cy="0"/>
        </a:xfrm>
      </p:grpSpPr>
      <p:sp>
        <p:nvSpPr>
          <p:cNvPr id="188" name="Google Shape;188;g3d227326866_0_46"/>
          <p:cNvSpPr txBox="1"/>
          <p:nvPr/>
        </p:nvSpPr>
        <p:spPr>
          <a:xfrm>
            <a:off x="1028713" y="2324800"/>
            <a:ext cx="16540200" cy="7095900"/>
          </a:xfrm>
          <a:prstGeom prst="rect">
            <a:avLst/>
          </a:prstGeom>
          <a:noFill/>
          <a:ln>
            <a:noFill/>
          </a:ln>
        </p:spPr>
        <p:txBody>
          <a:bodyPr spcFirstLastPara="1" wrap="square" lIns="91425" tIns="45700" rIns="91425" bIns="45700" anchor="t" anchorCtr="0">
            <a:spAutoFit/>
          </a:bodyPr>
          <a:lstStyle/>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environmental refugees predicted by 2050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coral reefs could be lost by 2100</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of sea level rise by 2100 due to melting ice caps</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                    of the year school classrooms will overheat</a:t>
            </a:r>
            <a:br>
              <a:rPr lang="en-US" sz="3500" b="0" i="0" u="none" strike="noStrike" cap="none">
                <a:solidFill>
                  <a:schemeClr val="dk1"/>
                </a:solidFill>
                <a:latin typeface="Lexend"/>
                <a:ea typeface="Lexend"/>
                <a:cs typeface="Lexend"/>
                <a:sym typeface="Lexend"/>
              </a:rPr>
            </a:br>
            <a:br>
              <a:rPr lang="en-US" sz="3500" b="0" i="0" u="none" strike="noStrike" cap="none">
                <a:solidFill>
                  <a:schemeClr val="dk1"/>
                </a:solidFill>
                <a:latin typeface="Lexend"/>
                <a:ea typeface="Lexend"/>
                <a:cs typeface="Lexend"/>
                <a:sym typeface="Lexend"/>
              </a:rPr>
            </a:br>
            <a:endParaRPr sz="3500" b="0" i="0" u="none" strike="noStrike" cap="none">
              <a:solidFill>
                <a:schemeClr val="dk1"/>
              </a:solidFill>
              <a:latin typeface="Lexend"/>
              <a:ea typeface="Lexend"/>
              <a:cs typeface="Lexend"/>
              <a:sym typeface="Lexend"/>
            </a:endParaRPr>
          </a:p>
          <a:p>
            <a:pPr marL="457200" marR="0" lvl="0" indent="-450850" algn="l" rtl="0">
              <a:lnSpc>
                <a:spcPct val="100000"/>
              </a:lnSpc>
              <a:spcBef>
                <a:spcPts val="0"/>
              </a:spcBef>
              <a:spcAft>
                <a:spcPts val="0"/>
              </a:spcAft>
              <a:buClr>
                <a:schemeClr val="dk1"/>
              </a:buClr>
              <a:buSzPts val="3500"/>
              <a:buFont typeface="Lexend"/>
              <a:buAutoNum type="arabicPeriod"/>
            </a:pPr>
            <a:r>
              <a:rPr lang="en-US" sz="3500" b="0" i="0" u="none" strike="noStrike" cap="none">
                <a:solidFill>
                  <a:schemeClr val="dk1"/>
                </a:solidFill>
                <a:latin typeface="Lexend"/>
                <a:ea typeface="Lexend"/>
                <a:cs typeface="Lexend"/>
                <a:sym typeface="Lexend"/>
              </a:rPr>
              <a:t>Up to                    people predicted to lack sufficient water by 2050</a:t>
            </a:r>
            <a:endParaRPr sz="3500" b="0" i="0" u="none" strike="noStrike" cap="none">
              <a:solidFill>
                <a:schemeClr val="dk1"/>
              </a:solidFill>
              <a:latin typeface="Lexend"/>
              <a:ea typeface="Lexend"/>
              <a:cs typeface="Lexend"/>
              <a:sym typeface="Lexend"/>
            </a:endParaRPr>
          </a:p>
        </p:txBody>
      </p:sp>
      <p:pic>
        <p:nvPicPr>
          <p:cNvPr id="189" name="Google Shape;189;g3d227326866_0_46" descr="A black rectangle with white background&#10;&#10;AI-generated content may be incorrect."/>
          <p:cNvPicPr preferRelativeResize="0"/>
          <p:nvPr/>
        </p:nvPicPr>
        <p:blipFill rotWithShape="1">
          <a:blip r:embed="rId3">
            <a:alphaModFix/>
          </a:blip>
          <a:srcRect/>
          <a:stretch/>
        </p:blipFill>
        <p:spPr>
          <a:xfrm>
            <a:off x="2762907" y="5400800"/>
            <a:ext cx="2468976" cy="923400"/>
          </a:xfrm>
          <a:prstGeom prst="rect">
            <a:avLst/>
          </a:prstGeom>
          <a:noFill/>
          <a:ln>
            <a:noFill/>
          </a:ln>
        </p:spPr>
      </p:pic>
      <p:sp>
        <p:nvSpPr>
          <p:cNvPr id="190" name="Google Shape;190;g3d227326866_0_46"/>
          <p:cNvSpPr txBox="1"/>
          <p:nvPr/>
        </p:nvSpPr>
        <p:spPr>
          <a:xfrm>
            <a:off x="2453522" y="55239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1.1 meters</a:t>
            </a:r>
            <a:endParaRPr sz="2200" b="0" i="0" u="none" strike="noStrike" cap="none">
              <a:solidFill>
                <a:schemeClr val="dk1"/>
              </a:solidFill>
              <a:latin typeface="Lexend"/>
              <a:ea typeface="Lexend"/>
              <a:cs typeface="Lexend"/>
              <a:sym typeface="Lexend"/>
            </a:endParaRPr>
          </a:p>
        </p:txBody>
      </p:sp>
      <p:sp>
        <p:nvSpPr>
          <p:cNvPr id="191" name="Google Shape;191;g3d227326866_0_46"/>
          <p:cNvSpPr txBox="1"/>
          <p:nvPr/>
        </p:nvSpPr>
        <p:spPr>
          <a:xfrm>
            <a:off x="1028700" y="847725"/>
            <a:ext cx="16540200" cy="923400"/>
          </a:xfrm>
          <a:prstGeom prst="rect">
            <a:avLst/>
          </a:prstGeom>
          <a:noFill/>
          <a:ln>
            <a:noFill/>
          </a:ln>
        </p:spPr>
        <p:txBody>
          <a:bodyPr spcFirstLastPara="1" wrap="square" lIns="0" tIns="0" rIns="0" bIns="0" anchor="t" anchorCtr="0">
            <a:spAutoFit/>
          </a:bodyPr>
          <a:lstStyle/>
          <a:p>
            <a:pPr marL="0" marR="0" lvl="0" indent="0" algn="l" rtl="0">
              <a:lnSpc>
                <a:spcPct val="205316"/>
              </a:lnSpc>
              <a:spcBef>
                <a:spcPts val="0"/>
              </a:spcBef>
              <a:spcAft>
                <a:spcPts val="0"/>
              </a:spcAft>
              <a:buClr>
                <a:srgbClr val="000000"/>
              </a:buClr>
              <a:buSzPts val="6000"/>
              <a:buFont typeface="Arial"/>
              <a:buNone/>
            </a:pPr>
            <a:r>
              <a:rPr lang="en-US" sz="6000" b="1" i="0" u="none" strike="noStrike" cap="none">
                <a:solidFill>
                  <a:srgbClr val="000000"/>
                </a:solidFill>
                <a:latin typeface="Lexend"/>
                <a:ea typeface="Lexend"/>
                <a:cs typeface="Lexend"/>
                <a:sym typeface="Lexend"/>
              </a:rPr>
              <a:t>Climate quiz</a:t>
            </a:r>
            <a:endParaRPr sz="1400" b="0" i="0" u="none" strike="noStrike" cap="none">
              <a:solidFill>
                <a:srgbClr val="000000"/>
              </a:solidFill>
              <a:latin typeface="Arial"/>
              <a:ea typeface="Arial"/>
              <a:cs typeface="Arial"/>
              <a:sym typeface="Arial"/>
            </a:endParaRPr>
          </a:p>
        </p:txBody>
      </p:sp>
      <p:pic>
        <p:nvPicPr>
          <p:cNvPr id="192" name="Google Shape;192;g3d227326866_0_46" descr="A black rectangle with white background&#10;&#10;AI-generated content may be incorrect."/>
          <p:cNvPicPr preferRelativeResize="0"/>
          <p:nvPr/>
        </p:nvPicPr>
        <p:blipFill rotWithShape="1">
          <a:blip r:embed="rId3">
            <a:alphaModFix/>
          </a:blip>
          <a:srcRect/>
          <a:stretch/>
        </p:blipFill>
        <p:spPr>
          <a:xfrm>
            <a:off x="2856218" y="2184000"/>
            <a:ext cx="2280700" cy="923400"/>
          </a:xfrm>
          <a:prstGeom prst="rect">
            <a:avLst/>
          </a:prstGeom>
          <a:noFill/>
          <a:ln>
            <a:noFill/>
          </a:ln>
        </p:spPr>
      </p:pic>
      <p:pic>
        <p:nvPicPr>
          <p:cNvPr id="193" name="Google Shape;193;g3d227326866_0_46" descr="A black rectangle with white background&#10;&#10;AI-generated content may be incorrect."/>
          <p:cNvPicPr preferRelativeResize="0"/>
          <p:nvPr/>
        </p:nvPicPr>
        <p:blipFill rotWithShape="1">
          <a:blip r:embed="rId3">
            <a:alphaModFix/>
          </a:blip>
          <a:srcRect/>
          <a:stretch/>
        </p:blipFill>
        <p:spPr>
          <a:xfrm>
            <a:off x="1647568" y="3792400"/>
            <a:ext cx="2280700" cy="923400"/>
          </a:xfrm>
          <a:prstGeom prst="rect">
            <a:avLst/>
          </a:prstGeom>
          <a:noFill/>
          <a:ln>
            <a:noFill/>
          </a:ln>
        </p:spPr>
      </p:pic>
      <p:pic>
        <p:nvPicPr>
          <p:cNvPr id="194" name="Google Shape;194;g3d227326866_0_46" descr="A black rectangle with white background&#10;&#10;AI-generated content may be incorrect."/>
          <p:cNvPicPr preferRelativeResize="0"/>
          <p:nvPr/>
        </p:nvPicPr>
        <p:blipFill rotWithShape="1">
          <a:blip r:embed="rId3">
            <a:alphaModFix/>
          </a:blip>
          <a:srcRect/>
          <a:stretch/>
        </p:blipFill>
        <p:spPr>
          <a:xfrm>
            <a:off x="1647568" y="7009200"/>
            <a:ext cx="2280700" cy="923400"/>
          </a:xfrm>
          <a:prstGeom prst="rect">
            <a:avLst/>
          </a:prstGeom>
          <a:noFill/>
          <a:ln>
            <a:noFill/>
          </a:ln>
        </p:spPr>
      </p:pic>
      <p:pic>
        <p:nvPicPr>
          <p:cNvPr id="195" name="Google Shape;195;g3d227326866_0_46" descr="A black rectangle with white background&#10;&#10;AI-generated content may be incorrect."/>
          <p:cNvPicPr preferRelativeResize="0"/>
          <p:nvPr/>
        </p:nvPicPr>
        <p:blipFill rotWithShape="1">
          <a:blip r:embed="rId3">
            <a:alphaModFix/>
          </a:blip>
          <a:srcRect/>
          <a:stretch/>
        </p:blipFill>
        <p:spPr>
          <a:xfrm>
            <a:off x="2856218" y="8617600"/>
            <a:ext cx="2280700" cy="923400"/>
          </a:xfrm>
          <a:prstGeom prst="rect">
            <a:avLst/>
          </a:prstGeom>
          <a:noFill/>
          <a:ln>
            <a:noFill/>
          </a:ln>
        </p:spPr>
      </p:pic>
      <p:sp>
        <p:nvSpPr>
          <p:cNvPr id="196" name="Google Shape;196;g3d227326866_0_46"/>
          <p:cNvSpPr txBox="1"/>
          <p:nvPr/>
        </p:nvSpPr>
        <p:spPr>
          <a:xfrm>
            <a:off x="2453522" y="23071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1.2 billion</a:t>
            </a:r>
            <a:endParaRPr sz="2200" b="0" i="0" u="none" strike="noStrike" cap="none">
              <a:solidFill>
                <a:schemeClr val="dk1"/>
              </a:solidFill>
              <a:latin typeface="Lexend"/>
              <a:ea typeface="Lexend"/>
              <a:cs typeface="Lexend"/>
              <a:sym typeface="Lexend"/>
            </a:endParaRPr>
          </a:p>
        </p:txBody>
      </p:sp>
      <p:sp>
        <p:nvSpPr>
          <p:cNvPr id="197" name="Google Shape;197;g3d227326866_0_46"/>
          <p:cNvSpPr txBox="1"/>
          <p:nvPr/>
        </p:nvSpPr>
        <p:spPr>
          <a:xfrm>
            <a:off x="1244872" y="3915548"/>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99%</a:t>
            </a:r>
            <a:endParaRPr sz="2200" b="0" i="0" u="none" strike="noStrike" cap="none">
              <a:solidFill>
                <a:schemeClr val="dk1"/>
              </a:solidFill>
              <a:latin typeface="Lexend"/>
              <a:ea typeface="Lexend"/>
              <a:cs typeface="Lexend"/>
              <a:sym typeface="Lexend"/>
            </a:endParaRPr>
          </a:p>
        </p:txBody>
      </p:sp>
      <p:sp>
        <p:nvSpPr>
          <p:cNvPr id="198" name="Google Shape;198;g3d227326866_0_46"/>
          <p:cNvSpPr txBox="1"/>
          <p:nvPr/>
        </p:nvSpPr>
        <p:spPr>
          <a:xfrm>
            <a:off x="1244872" y="7070773"/>
            <a:ext cx="3086100" cy="677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3800" b="0" i="0" u="none" strike="noStrike" cap="none">
                <a:solidFill>
                  <a:srgbClr val="DB2024"/>
                </a:solidFill>
                <a:latin typeface="Lexend"/>
                <a:ea typeface="Lexend"/>
                <a:cs typeface="Lexend"/>
                <a:sym typeface="Lexend"/>
              </a:rPr>
              <a:t>33%</a:t>
            </a:r>
            <a:endParaRPr sz="2200" b="0" i="0" u="none" strike="noStrike" cap="none">
              <a:solidFill>
                <a:schemeClr val="dk1"/>
              </a:solidFill>
              <a:latin typeface="Lexend"/>
              <a:ea typeface="Lexend"/>
              <a:cs typeface="Lexend"/>
              <a:sym typeface="Lexend"/>
            </a:endParaRPr>
          </a:p>
        </p:txBody>
      </p:sp>
      <p:sp>
        <p:nvSpPr>
          <p:cNvPr id="199" name="Google Shape;199;g3d227326866_0_46"/>
          <p:cNvSpPr/>
          <p:nvPr/>
        </p:nvSpPr>
        <p:spPr>
          <a:xfrm>
            <a:off x="16143730" y="8852700"/>
            <a:ext cx="1746582" cy="1039952"/>
          </a:xfrm>
          <a:custGeom>
            <a:avLst/>
            <a:gdLst/>
            <a:ahLst/>
            <a:cxnLst/>
            <a:rect l="l" t="t" r="r" b="b"/>
            <a:pathLst>
              <a:path w="3638713" h="1916962" extrusionOk="0">
                <a:moveTo>
                  <a:pt x="0" y="0"/>
                </a:moveTo>
                <a:lnTo>
                  <a:pt x="3638713" y="0"/>
                </a:lnTo>
                <a:lnTo>
                  <a:pt x="3638713" y="1916962"/>
                </a:lnTo>
                <a:lnTo>
                  <a:pt x="0" y="191696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7" ma:contentTypeDescription="Create a new document." ma:contentTypeScope="" ma:versionID="b388528d625c81f4ce83fb09229a014a">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fd5fe18cc25d238b5b16a25c8bb62b9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27E29AB-EE64-4572-B6FC-7D4183094EE5}"/>
</file>

<file path=customXml/itemProps2.xml><?xml version="1.0" encoding="utf-8"?>
<ds:datastoreItem xmlns:ds="http://schemas.openxmlformats.org/officeDocument/2006/customXml" ds:itemID="{425FF43E-DFD9-4726-9A9B-8F9FCF789983}"/>
</file>

<file path=customXml/itemProps3.xml><?xml version="1.0" encoding="utf-8"?>
<ds:datastoreItem xmlns:ds="http://schemas.openxmlformats.org/officeDocument/2006/customXml" ds:itemID="{8CD3B604-4C59-453C-8D18-B73B93B3C7EC}"/>
</file>

<file path=docProps/app.xml><?xml version="1.0" encoding="utf-8"?>
<Properties xmlns="http://schemas.openxmlformats.org/officeDocument/2006/extended-properties" xmlns:vt="http://schemas.openxmlformats.org/officeDocument/2006/docPropsVTypes">
  <TotalTime>0</TotalTime>
  <Words>9090</Words>
  <Application>Microsoft Office PowerPoint</Application>
  <PresentationFormat>Custom</PresentationFormat>
  <Paragraphs>528</Paragraphs>
  <Slides>41</Slides>
  <Notes>41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Lexend Light</vt:lpstr>
      <vt:lpstr>Lexend</vt:lpstr>
      <vt:lpstr>Lexend Black</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Jack Di Francesco</dc:creator>
  <cp:lastModifiedBy>Lever, Jake</cp:lastModifiedBy>
  <cp:revision>1</cp:revision>
  <dcterms:created xsi:type="dcterms:W3CDTF">2025-07-31T10:13:23Z</dcterms:created>
  <dcterms:modified xsi:type="dcterms:W3CDTF">2026-04-10T08:54:23Z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y fmtid="{D5CDD505-2E9C-101B-9397-08002B2CF9AE}" pid="3" name="MediaServiceImageTags">
    <vt:lpwstr/>
  </property>
</Properties>
</file>