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omments/modernComment_110_11EB6BA1.xml" ContentType="application/vnd.ms-powerpoint.comments+xml"/>
  <Override PartName="/ppt/ink/ink1.xml" ContentType="application/inkml+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9" r:id="rId7"/>
    <p:sldId id="258" r:id="rId8"/>
    <p:sldId id="279" r:id="rId9"/>
    <p:sldId id="261" r:id="rId10"/>
    <p:sldId id="274" r:id="rId11"/>
    <p:sldId id="264" r:id="rId12"/>
    <p:sldId id="277" r:id="rId13"/>
    <p:sldId id="268" r:id="rId14"/>
    <p:sldId id="272" r:id="rId15"/>
    <p:sldId id="280" r:id="rId16"/>
    <p:sldId id="271" r:id="rId17"/>
    <p:sldId id="4733" r:id="rId18"/>
    <p:sldId id="4739" r:id="rId19"/>
    <p:sldId id="4740" r:id="rId20"/>
    <p:sldId id="266" r:id="rId21"/>
    <p:sldId id="278" r:id="rId22"/>
    <p:sldId id="26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C78364D-47F7-1852-236E-1C84C9655965}" name="Sam Hartley" initials="SH" userId="S::samhartley_rhs.org.uk#ext#@nhm.ac.uk::4b6306dc-3eae-418c-b7d3-5cb317cbf18a" providerId="AD"/>
  <p188:author id="{60B53EA7-9EB1-68F3-574F-83CFD0FC7AF4}" name="Laura Jacklin" initials="LJ" userId="S::l.jacklin@nhm.ac.uk::cb1cfb33-860f-4ea6-bb17-3eebe125278e" providerId="AD"/>
  <p188:author id="{5C0E8FC0-0F00-0171-F10E-C58D96F29688}" name="Martin Harrison" initials="MH" userId="S::MHarrison@ltl.org.uk::77ff6edc-46d6-4f15-bdf4-9e299fd863c6" providerId="AD"/>
  <p188:author id="{F0E60EE0-B785-5933-67EE-0695A27F4C08}" name="Jess Tipton" initials="JT" userId="S::jessica.tipton@nhm.ac.uk::ea35ee59-bca5-4fcb-ba6d-fc79187334a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CFF3D-D38B-457F-BFBA-34EB3A50FFF8}" v="4" dt="2026-04-13T14:14:20.9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omments/modernComment_110_11EB6BA1.xml><?xml version="1.0" encoding="utf-8"?>
<p188:cmLst xmlns:a="http://schemas.openxmlformats.org/drawingml/2006/main" xmlns:r="http://schemas.openxmlformats.org/officeDocument/2006/relationships" xmlns:p188="http://schemas.microsoft.com/office/powerpoint/2018/8/main">
  <p188:cm id="{895E140B-857B-43D1-87A3-559C609C92E4}" authorId="{1C78364D-47F7-1852-236E-1C84C9655965}" status="resolved" created="2026-01-02T10:49:41.296" complete="100000">
    <pc:sldMkLst xmlns:pc="http://schemas.microsoft.com/office/powerpoint/2013/main/command">
      <pc:docMk/>
      <pc:sldMk cId="300641185" sldId="272"/>
    </pc:sldMkLst>
    <p188:replyLst>
      <p188:reply id="{E702AA72-15E7-41BF-9BD5-3A4585EE4877}" authorId="{60B53EA7-9EB1-68F3-574F-83CFD0FC7AF4}" created="2026-01-05T10:57:42.977">
        <p188:txBody>
          <a:bodyPr/>
          <a:lstStyle/>
          <a:p>
            <a:r>
              <a:rPr lang="en-US"/>
              <a:t>It's a bit out of date already which is great for the science but not good for the infographic!</a:t>
            </a:r>
          </a:p>
        </p188:txBody>
      </p188:reply>
    </p188:replyLst>
    <p188:txBody>
      <a:bodyPr/>
      <a:lstStyle/>
      <a:p>
        <a:r>
          <a:rPr lang="en-GB"/>
          <a:t>Could the infographic from the annual report on findings be added here?</a:t>
        </a:r>
      </a:p>
    </p188:txBody>
  </p188:cm>
</p188:cmLst>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10T10:50:52.994"/>
    </inkml:context>
    <inkml:brush xml:id="br0">
      <inkml:brushProperty name="width" value="0.1" units="cm"/>
      <inkml:brushProperty name="height" value="0.1" units="cm"/>
      <inkml:brushProperty name="color" value="#E71224"/>
    </inkml:brush>
  </inkml:definitions>
  <inkml:trace contextRef="#ctx0" brushRef="#br0">0 91 24497,'4053'-91'0</inkml:trace>
</inkml:ink>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63EDD7F-0B82-C51C-3680-61632F98BBB2}"/>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DB5A99B-290C-EB84-C143-9283C7BB8471}"/>
              </a:ext>
            </a:extLst>
          </p:cNvPr>
          <p:cNvSpPr>
            <a:spLocks noGrp="1"/>
          </p:cNvSpPr>
          <p:nvPr>
            <p:ph type="ctrTitle"/>
          </p:nvPr>
        </p:nvSpPr>
        <p:spPr>
          <a:xfrm>
            <a:off x="2361156" y="1773717"/>
            <a:ext cx="7469688"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3DD4BE8-E740-1072-E5EC-BB833546939A}"/>
              </a:ext>
            </a:extLst>
          </p:cNvPr>
          <p:cNvSpPr>
            <a:spLocks noGrp="1"/>
          </p:cNvSpPr>
          <p:nvPr>
            <p:ph type="subTitle" idx="1"/>
          </p:nvPr>
        </p:nvSpPr>
        <p:spPr>
          <a:xfrm>
            <a:off x="1524000" y="4333876"/>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21474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B886F-72A9-F985-A201-4F223466A4F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A10194-04A1-8324-387B-160EABDB17FC}"/>
              </a:ext>
            </a:extLst>
          </p:cNvPr>
          <p:cNvSpPr>
            <a:spLocks noGrp="1"/>
          </p:cNvSpPr>
          <p:nvPr>
            <p:ph idx="1"/>
          </p:nvPr>
        </p:nvSpPr>
        <p:spPr>
          <a:xfrm>
            <a:off x="551146" y="1678488"/>
            <a:ext cx="5386192" cy="44984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Content Placeholder 2">
            <a:extLst>
              <a:ext uri="{FF2B5EF4-FFF2-40B4-BE49-F238E27FC236}">
                <a16:creationId xmlns:a16="http://schemas.microsoft.com/office/drawing/2014/main" id="{D5478D2C-E60A-656E-D55F-224A2F07F861}"/>
              </a:ext>
            </a:extLst>
          </p:cNvPr>
          <p:cNvSpPr>
            <a:spLocks noGrp="1"/>
          </p:cNvSpPr>
          <p:nvPr>
            <p:ph idx="10"/>
          </p:nvPr>
        </p:nvSpPr>
        <p:spPr>
          <a:xfrm>
            <a:off x="6125228" y="1678488"/>
            <a:ext cx="5386192" cy="44984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87588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8D366-58E7-B97E-C97B-A0F9D25C7C7E}"/>
              </a:ext>
            </a:extLst>
          </p:cNvPr>
          <p:cNvSpPr>
            <a:spLocks noGrp="1"/>
          </p:cNvSpPr>
          <p:nvPr>
            <p:ph type="title"/>
          </p:nvPr>
        </p:nvSpPr>
        <p:spPr>
          <a:xfrm>
            <a:off x="551145" y="365126"/>
            <a:ext cx="5544855" cy="824848"/>
          </a:xfrm>
        </p:spPr>
        <p:txBody>
          <a:bodyPr/>
          <a:lstStyle/>
          <a:p>
            <a:r>
              <a:rPr lang="en-GB"/>
              <a:t>Click to edit Master title style</a:t>
            </a:r>
            <a:endParaRPr lang="en-US"/>
          </a:p>
        </p:txBody>
      </p:sp>
      <p:sp>
        <p:nvSpPr>
          <p:cNvPr id="8" name="Content Placeholder 2">
            <a:extLst>
              <a:ext uri="{FF2B5EF4-FFF2-40B4-BE49-F238E27FC236}">
                <a16:creationId xmlns:a16="http://schemas.microsoft.com/office/drawing/2014/main" id="{C6360E23-61F1-F98C-BD87-E47C51A568A2}"/>
              </a:ext>
            </a:extLst>
          </p:cNvPr>
          <p:cNvSpPr>
            <a:spLocks noGrp="1"/>
          </p:cNvSpPr>
          <p:nvPr>
            <p:ph idx="1"/>
          </p:nvPr>
        </p:nvSpPr>
        <p:spPr>
          <a:xfrm>
            <a:off x="551145" y="1678488"/>
            <a:ext cx="5544855" cy="44984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Content Placeholder 5">
            <a:extLst>
              <a:ext uri="{FF2B5EF4-FFF2-40B4-BE49-F238E27FC236}">
                <a16:creationId xmlns:a16="http://schemas.microsoft.com/office/drawing/2014/main" id="{76874894-4920-0F65-0FBC-707382216BED}"/>
              </a:ext>
            </a:extLst>
          </p:cNvPr>
          <p:cNvSpPr>
            <a:spLocks noGrp="1"/>
          </p:cNvSpPr>
          <p:nvPr>
            <p:ph sz="quarter" idx="4"/>
          </p:nvPr>
        </p:nvSpPr>
        <p:spPr>
          <a:xfrm>
            <a:off x="6172199" y="538619"/>
            <a:ext cx="5468655" cy="5651044"/>
          </a:xfrm>
        </p:spPr>
        <p:txBody>
          <a:bodyPr/>
          <a:lstStyle>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634241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8D366-58E7-B97E-C97B-A0F9D25C7C7E}"/>
              </a:ext>
            </a:extLst>
          </p:cNvPr>
          <p:cNvSpPr>
            <a:spLocks noGrp="1"/>
          </p:cNvSpPr>
          <p:nvPr>
            <p:ph type="title"/>
          </p:nvPr>
        </p:nvSpPr>
        <p:spPr>
          <a:xfrm>
            <a:off x="551145" y="365126"/>
            <a:ext cx="5544855" cy="824848"/>
          </a:xfrm>
        </p:spPr>
        <p:txBody>
          <a:bodyPr/>
          <a:lstStyle/>
          <a:p>
            <a:r>
              <a:rPr lang="en-GB"/>
              <a:t>Click to edit Master title style</a:t>
            </a:r>
            <a:endParaRPr lang="en-US"/>
          </a:p>
        </p:txBody>
      </p:sp>
      <p:sp>
        <p:nvSpPr>
          <p:cNvPr id="9" name="Content Placeholder 5">
            <a:extLst>
              <a:ext uri="{FF2B5EF4-FFF2-40B4-BE49-F238E27FC236}">
                <a16:creationId xmlns:a16="http://schemas.microsoft.com/office/drawing/2014/main" id="{76874894-4920-0F65-0FBC-707382216BED}"/>
              </a:ext>
            </a:extLst>
          </p:cNvPr>
          <p:cNvSpPr>
            <a:spLocks noGrp="1"/>
          </p:cNvSpPr>
          <p:nvPr>
            <p:ph sz="quarter" idx="4"/>
          </p:nvPr>
        </p:nvSpPr>
        <p:spPr>
          <a:xfrm>
            <a:off x="551145" y="1716065"/>
            <a:ext cx="3485368" cy="4473597"/>
          </a:xfrm>
        </p:spPr>
        <p:txBody>
          <a:bodyPr/>
          <a:lstStyle>
            <a:lvl5pPr marL="1828800" indent="0">
              <a:buNone/>
              <a:defRPr/>
            </a:lvl5pPr>
          </a:lstStyle>
          <a:p>
            <a:pPr lvl="0"/>
            <a:r>
              <a:rPr lang="en-GB"/>
              <a:t>Click to edit Master text styles</a:t>
            </a:r>
          </a:p>
        </p:txBody>
      </p:sp>
      <p:sp>
        <p:nvSpPr>
          <p:cNvPr id="3" name="Content Placeholder 5">
            <a:extLst>
              <a:ext uri="{FF2B5EF4-FFF2-40B4-BE49-F238E27FC236}">
                <a16:creationId xmlns:a16="http://schemas.microsoft.com/office/drawing/2014/main" id="{5D4B798D-A4C8-D8D8-3420-B6DC2A443D1E}"/>
              </a:ext>
            </a:extLst>
          </p:cNvPr>
          <p:cNvSpPr>
            <a:spLocks noGrp="1"/>
          </p:cNvSpPr>
          <p:nvPr>
            <p:ph sz="quarter" idx="10"/>
          </p:nvPr>
        </p:nvSpPr>
        <p:spPr>
          <a:xfrm>
            <a:off x="4353316" y="1716065"/>
            <a:ext cx="3485368" cy="4473597"/>
          </a:xfrm>
        </p:spPr>
        <p:txBody>
          <a:bodyPr/>
          <a:lstStyle>
            <a:lvl5pPr marL="1828800" indent="0">
              <a:buNone/>
              <a:defRPr/>
            </a:lvl5pPr>
          </a:lstStyle>
          <a:p>
            <a:pPr lvl="0"/>
            <a:r>
              <a:rPr lang="en-GB"/>
              <a:t>Click to edit Master text styles</a:t>
            </a:r>
          </a:p>
        </p:txBody>
      </p:sp>
      <p:sp>
        <p:nvSpPr>
          <p:cNvPr id="4" name="Content Placeholder 5">
            <a:extLst>
              <a:ext uri="{FF2B5EF4-FFF2-40B4-BE49-F238E27FC236}">
                <a16:creationId xmlns:a16="http://schemas.microsoft.com/office/drawing/2014/main" id="{0F15EE19-55FC-39EF-3F24-108345EB3EC5}"/>
              </a:ext>
            </a:extLst>
          </p:cNvPr>
          <p:cNvSpPr>
            <a:spLocks noGrp="1"/>
          </p:cNvSpPr>
          <p:nvPr>
            <p:ph sz="quarter" idx="11"/>
          </p:nvPr>
        </p:nvSpPr>
        <p:spPr>
          <a:xfrm>
            <a:off x="8155487" y="1716065"/>
            <a:ext cx="3485368" cy="4473597"/>
          </a:xfrm>
        </p:spPr>
        <p:txBody>
          <a:bodyPr/>
          <a:lstStyle>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539712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2CAB82-8783-3F60-4083-CDDFBE47BAF9}"/>
              </a:ext>
            </a:extLst>
          </p:cNvPr>
          <p:cNvPicPr>
            <a:picLocks noChangeAspect="1"/>
          </p:cNvPicPr>
          <p:nvPr userDrawn="1"/>
        </p:nvPicPr>
        <p:blipFill>
          <a:blip r:embed="rId2"/>
          <a:srcRect/>
          <a:stretch/>
        </p:blipFill>
        <p:spPr>
          <a:xfrm>
            <a:off x="0" y="10160"/>
            <a:ext cx="12192000" cy="6858000"/>
          </a:xfrm>
          <a:prstGeom prst="rect">
            <a:avLst/>
          </a:prstGeom>
        </p:spPr>
      </p:pic>
      <p:sp>
        <p:nvSpPr>
          <p:cNvPr id="2" name="Title 1">
            <a:extLst>
              <a:ext uri="{FF2B5EF4-FFF2-40B4-BE49-F238E27FC236}">
                <a16:creationId xmlns:a16="http://schemas.microsoft.com/office/drawing/2014/main" id="{75B8D366-58E7-B97E-C97B-A0F9D25C7C7E}"/>
              </a:ext>
            </a:extLst>
          </p:cNvPr>
          <p:cNvSpPr>
            <a:spLocks noGrp="1"/>
          </p:cNvSpPr>
          <p:nvPr>
            <p:ph type="title"/>
          </p:nvPr>
        </p:nvSpPr>
        <p:spPr>
          <a:xfrm>
            <a:off x="551145" y="365126"/>
            <a:ext cx="5544855" cy="824848"/>
          </a:xfrm>
        </p:spPr>
        <p:txBody>
          <a:bodyPr/>
          <a:lstStyle/>
          <a:p>
            <a:r>
              <a:rPr lang="en-GB"/>
              <a:t>Click to edit Master title style</a:t>
            </a:r>
            <a:endParaRPr lang="en-US"/>
          </a:p>
        </p:txBody>
      </p:sp>
      <p:sp>
        <p:nvSpPr>
          <p:cNvPr id="8" name="Content Placeholder 2">
            <a:extLst>
              <a:ext uri="{FF2B5EF4-FFF2-40B4-BE49-F238E27FC236}">
                <a16:creationId xmlns:a16="http://schemas.microsoft.com/office/drawing/2014/main" id="{C6360E23-61F1-F98C-BD87-E47C51A568A2}"/>
              </a:ext>
            </a:extLst>
          </p:cNvPr>
          <p:cNvSpPr>
            <a:spLocks noGrp="1"/>
          </p:cNvSpPr>
          <p:nvPr>
            <p:ph idx="1"/>
          </p:nvPr>
        </p:nvSpPr>
        <p:spPr>
          <a:xfrm>
            <a:off x="551145" y="1678488"/>
            <a:ext cx="5544855" cy="44984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5891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729701-92B3-B0AD-8D57-6E6565BCFEF6}"/>
              </a:ext>
            </a:extLst>
          </p:cNvPr>
          <p:cNvSpPr/>
          <p:nvPr userDrawn="1"/>
        </p:nvSpPr>
        <p:spPr>
          <a:xfrm>
            <a:off x="431515" y="5681609"/>
            <a:ext cx="2393878" cy="873303"/>
          </a:xfrm>
          <a:prstGeom prst="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background with green text&#10;&#10;Description automatically generated">
            <a:extLst>
              <a:ext uri="{FF2B5EF4-FFF2-40B4-BE49-F238E27FC236}">
                <a16:creationId xmlns:a16="http://schemas.microsoft.com/office/drawing/2014/main" id="{7C2A9108-7595-385F-9171-789A257D2EBE}"/>
              </a:ext>
            </a:extLst>
          </p:cNvPr>
          <p:cNvPicPr>
            <a:picLocks noChangeAspect="1"/>
          </p:cNvPicPr>
          <p:nvPr userDrawn="1"/>
        </p:nvPicPr>
        <p:blipFill>
          <a:blip r:embed="rId2"/>
          <a:stretch>
            <a:fillRect/>
          </a:stretch>
        </p:blipFill>
        <p:spPr>
          <a:xfrm>
            <a:off x="263236" y="3188961"/>
            <a:ext cx="6276109" cy="3532206"/>
          </a:xfrm>
          <a:prstGeom prst="rect">
            <a:avLst/>
          </a:prstGeom>
        </p:spPr>
      </p:pic>
    </p:spTree>
    <p:extLst>
      <p:ext uri="{BB962C8B-B14F-4D97-AF65-F5344CB8AC3E}">
        <p14:creationId xmlns:p14="http://schemas.microsoft.com/office/powerpoint/2010/main" val="3096854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F2CA22-8BEC-0CCA-46EF-F249048DB3E3}"/>
              </a:ext>
            </a:extLst>
          </p:cNvPr>
          <p:cNvSpPr>
            <a:spLocks noGrp="1"/>
          </p:cNvSpPr>
          <p:nvPr>
            <p:ph type="title"/>
          </p:nvPr>
        </p:nvSpPr>
        <p:spPr>
          <a:xfrm>
            <a:off x="551145" y="365126"/>
            <a:ext cx="10802655" cy="82484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EDA45D-5174-0B71-323D-EA88C4840B01}"/>
              </a:ext>
            </a:extLst>
          </p:cNvPr>
          <p:cNvSpPr>
            <a:spLocks noGrp="1"/>
          </p:cNvSpPr>
          <p:nvPr>
            <p:ph type="body" idx="1"/>
          </p:nvPr>
        </p:nvSpPr>
        <p:spPr>
          <a:xfrm>
            <a:off x="551145" y="1678488"/>
            <a:ext cx="10802655" cy="449847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8" name="Picture 7" descr="A logo with green leaves&#10;&#10;Description automatically generated">
            <a:extLst>
              <a:ext uri="{FF2B5EF4-FFF2-40B4-BE49-F238E27FC236}">
                <a16:creationId xmlns:a16="http://schemas.microsoft.com/office/drawing/2014/main" id="{9A6C955F-1526-4E73-D1A8-763349869CE3}"/>
              </a:ext>
            </a:extLst>
          </p:cNvPr>
          <p:cNvPicPr>
            <a:picLocks noChangeAspect="1"/>
          </p:cNvPicPr>
          <p:nvPr userDrawn="1"/>
        </p:nvPicPr>
        <p:blipFill>
          <a:blip r:embed="rId8"/>
          <a:stretch>
            <a:fillRect/>
          </a:stretch>
        </p:blipFill>
        <p:spPr>
          <a:xfrm>
            <a:off x="279482" y="5611880"/>
            <a:ext cx="1990655" cy="1027680"/>
          </a:xfrm>
          <a:prstGeom prst="rect">
            <a:avLst/>
          </a:prstGeom>
        </p:spPr>
      </p:pic>
    </p:spTree>
    <p:extLst>
      <p:ext uri="{BB962C8B-B14F-4D97-AF65-F5344CB8AC3E}">
        <p14:creationId xmlns:p14="http://schemas.microsoft.com/office/powerpoint/2010/main" val="1537226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0" r:id="rId4"/>
    <p:sldLayoutId id="2147483663" r:id="rId5"/>
    <p:sldLayoutId id="2147483662" r:id="rId6"/>
  </p:sldLayoutIdLst>
  <p:txStyles>
    <p:title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8.png"/><Relationship Id="rId7" Type="http://schemas.openxmlformats.org/officeDocument/2006/relationships/image" Target="../media/image19.png"/><Relationship Id="rId2" Type="http://schemas.openxmlformats.org/officeDocument/2006/relationships/hyperlink" Target="https://www.gov.uk/guidance/sustainability-leadership-and-climate-action-plans-in-education" TargetMode="Externa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hyperlink" Target="https://www.educationnaturepark.org.uk/how-your-nature-park-habitat-maps-are-supporting-global-biodiversity-research" TargetMode="External"/><Relationship Id="rId2" Type="http://schemas.microsoft.com/office/2018/10/relationships/comments" Target="../comments/modernComment_110_11EB6BA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customXml" Target="../ink/ink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educationnaturepark.org.uk/nature-park-map"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educationnaturepark.org.uk/creating-green-wall-co-op-academy" TargetMode="Externa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hyperlink" Target="https://www.educationnaturepark.org.uk/independent-review-evaluates-nature-park-so-far"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mailto:hello@educationnaturepark.org.uk" TargetMode="External"/><Relationship Id="rId2" Type="http://schemas.openxmlformats.org/officeDocument/2006/relationships/hyperlink" Target="http://www.educationnaturepark.org.uk/" TargetMode="Externa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v.uk/government/publications/sustainability-and-climate-change-strategy"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publications/final-report-the-economics-of-biodiversity-the-dasgupta-review" TargetMode="External"/><Relationship Id="rId2" Type="http://schemas.openxmlformats.org/officeDocument/2006/relationships/hyperlink" Target="https://findingnature.org.uk/2019/09/16/nature-connectedness-and-pro-nature-behaviours/"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educationnaturepark.org.uk/curriculum-and-assessment-review" TargetMode="External"/><Relationship Id="rId2" Type="http://schemas.openxmlformats.org/officeDocument/2006/relationships/hyperlink" Target="https://www.educationnaturepark.org.uk/quality-assurance"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B66F2-5C6F-1EAF-0CDC-21E37127FAC1}"/>
              </a:ext>
            </a:extLst>
          </p:cNvPr>
          <p:cNvSpPr>
            <a:spLocks noGrp="1"/>
          </p:cNvSpPr>
          <p:nvPr>
            <p:ph type="ctrTitle"/>
          </p:nvPr>
        </p:nvSpPr>
        <p:spPr>
          <a:xfrm>
            <a:off x="2361156" y="1541705"/>
            <a:ext cx="7469688" cy="2387600"/>
          </a:xfrm>
        </p:spPr>
        <p:txBody>
          <a:bodyPr>
            <a:normAutofit/>
          </a:bodyPr>
          <a:lstStyle/>
          <a:p>
            <a:r>
              <a:rPr lang="en-US" b="1" i="0" u="none" strike="noStrike">
                <a:solidFill>
                  <a:srgbClr val="132F1D"/>
                </a:solidFill>
                <a:effectLst/>
                <a:latin typeface="Work Sans" pitchFamily="2" charset="0"/>
              </a:rPr>
              <a:t>National Education Nature Park</a:t>
            </a:r>
            <a:r>
              <a:rPr lang="en-US" b="0" i="0">
                <a:solidFill>
                  <a:srgbClr val="000000"/>
                </a:solidFill>
                <a:effectLst/>
                <a:latin typeface="Work Sans" pitchFamily="2" charset="0"/>
              </a:rPr>
              <a:t>​</a:t>
            </a:r>
            <a:endParaRPr lang="en-US"/>
          </a:p>
        </p:txBody>
      </p:sp>
      <p:sp>
        <p:nvSpPr>
          <p:cNvPr id="3" name="Subtitle 2">
            <a:extLst>
              <a:ext uri="{FF2B5EF4-FFF2-40B4-BE49-F238E27FC236}">
                <a16:creationId xmlns:a16="http://schemas.microsoft.com/office/drawing/2014/main" id="{3C47506D-DD73-6B2E-8ACC-4062D01A11CC}"/>
              </a:ext>
            </a:extLst>
          </p:cNvPr>
          <p:cNvSpPr>
            <a:spLocks noGrp="1"/>
          </p:cNvSpPr>
          <p:nvPr>
            <p:ph type="subTitle" idx="1"/>
          </p:nvPr>
        </p:nvSpPr>
        <p:spPr>
          <a:xfrm>
            <a:off x="1524000" y="3929305"/>
            <a:ext cx="9144000" cy="1655762"/>
          </a:xfrm>
        </p:spPr>
        <p:txBody>
          <a:bodyPr vert="horz" lIns="91440" tIns="45720" rIns="91440" bIns="45720" rtlCol="0" anchor="t">
            <a:normAutofit/>
          </a:bodyPr>
          <a:lstStyle/>
          <a:p>
            <a:r>
              <a:rPr lang="en-GB" sz="2000" b="0" i="0" u="none" strike="noStrike">
                <a:solidFill>
                  <a:srgbClr val="132F1D"/>
                </a:solidFill>
                <a:effectLst/>
                <a:latin typeface="Work Sans"/>
              </a:rPr>
              <a:t>Putting nature </a:t>
            </a:r>
            <a:r>
              <a:rPr lang="en-GB" sz="2000">
                <a:solidFill>
                  <a:srgbClr val="132F1D"/>
                </a:solidFill>
                <a:latin typeface="Work Sans"/>
              </a:rPr>
              <a:t>and climate at</a:t>
            </a:r>
            <a:r>
              <a:rPr lang="en-GB" sz="2000" b="0" i="0" u="none" strike="noStrike">
                <a:solidFill>
                  <a:srgbClr val="132F1D"/>
                </a:solidFill>
                <a:effectLst/>
                <a:latin typeface="Work Sans"/>
              </a:rPr>
              <a:t> the heart of education</a:t>
            </a:r>
            <a:r>
              <a:rPr lang="en-GB" sz="2000" b="0" i="0" dirty="0">
                <a:solidFill>
                  <a:srgbClr val="000000"/>
                </a:solidFill>
                <a:effectLst/>
                <a:latin typeface="Work Sans"/>
              </a:rPr>
              <a:t>​</a:t>
            </a:r>
            <a:endParaRPr lang="en-US" sz="2000" dirty="0">
              <a:latin typeface="Work Sans"/>
            </a:endParaRPr>
          </a:p>
        </p:txBody>
      </p:sp>
    </p:spTree>
    <p:extLst>
      <p:ext uri="{BB962C8B-B14F-4D97-AF65-F5344CB8AC3E}">
        <p14:creationId xmlns:p14="http://schemas.microsoft.com/office/powerpoint/2010/main" val="1294564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EBC95-FAC4-CD9D-A247-6C70D34B13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BCEC51-1725-1287-6939-F7299FCD740B}"/>
              </a:ext>
            </a:extLst>
          </p:cNvPr>
          <p:cNvSpPr>
            <a:spLocks noGrp="1"/>
          </p:cNvSpPr>
          <p:nvPr/>
        </p:nvSpPr>
        <p:spPr>
          <a:xfrm>
            <a:off x="551145" y="417755"/>
            <a:ext cx="6930310"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US" dirty="0">
                <a:latin typeface="Work Sans"/>
              </a:rPr>
              <a:t>Supporting Climate Action Plans</a:t>
            </a:r>
          </a:p>
        </p:txBody>
      </p:sp>
      <p:sp>
        <p:nvSpPr>
          <p:cNvPr id="3" name="Content Placeholder 2">
            <a:extLst>
              <a:ext uri="{FF2B5EF4-FFF2-40B4-BE49-F238E27FC236}">
                <a16:creationId xmlns:a16="http://schemas.microsoft.com/office/drawing/2014/main" id="{98C2CA48-3760-E72B-E70C-D601F83BD8FB}"/>
              </a:ext>
            </a:extLst>
          </p:cNvPr>
          <p:cNvSpPr>
            <a:spLocks noGrp="1"/>
          </p:cNvSpPr>
          <p:nvPr/>
        </p:nvSpPr>
        <p:spPr>
          <a:xfrm>
            <a:off x="397271" y="1370940"/>
            <a:ext cx="11397458" cy="44735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Work Sans"/>
              </a:rPr>
              <a:t>The Department for Education </a:t>
            </a:r>
            <a:r>
              <a:rPr lang="en-US" sz="1800" dirty="0">
                <a:latin typeface="Work Sans"/>
                <a:hlinkClick r:id="rId2"/>
              </a:rPr>
              <a:t>expects all education settings to develop and implement a Climate Action Plan</a:t>
            </a:r>
            <a:r>
              <a:rPr lang="en-US" sz="1800" dirty="0">
                <a:latin typeface="Work Sans"/>
              </a:rPr>
              <a:t>, and the National Education Nature Park can support this.</a:t>
            </a:r>
          </a:p>
          <a:p>
            <a:endParaRPr lang="en-US" sz="1800" dirty="0">
              <a:latin typeface="Work Sans"/>
            </a:endParaRPr>
          </a:p>
          <a:p>
            <a:pPr fontAlgn="base"/>
            <a:r>
              <a:rPr lang="en-GB" sz="1800" dirty="0"/>
              <a:t>​A Climate Action Plan sets you up for a sustainable future, whether it’s through your buildings, outdoor spaces or curriculum</a:t>
            </a:r>
            <a:endParaRPr lang="en-US" sz="1800" dirty="0">
              <a:latin typeface="Work Sans"/>
            </a:endParaRPr>
          </a:p>
          <a:p>
            <a:r>
              <a:rPr lang="en-GB" sz="1800" dirty="0" err="1"/>
              <a:t>Centered</a:t>
            </a:r>
            <a:r>
              <a:rPr lang="en-GB" sz="1800" dirty="0"/>
              <a:t> around four pillars to bring about wellbeing, learning and environmental benefits: </a:t>
            </a:r>
            <a:r>
              <a:rPr lang="en-US" sz="1800" dirty="0">
                <a:latin typeface="Work Sans"/>
              </a:rPr>
              <a:t>adaptation, biodiversity, climate education and </a:t>
            </a:r>
            <a:r>
              <a:rPr lang="en-US" sz="1800" dirty="0" err="1">
                <a:latin typeface="Work Sans"/>
              </a:rPr>
              <a:t>decarbonisation</a:t>
            </a:r>
            <a:endParaRPr lang="en-US" sz="1800" dirty="0">
              <a:latin typeface="Work Sans"/>
            </a:endParaRPr>
          </a:p>
          <a:p>
            <a:r>
              <a:rPr lang="en-US" sz="1800" dirty="0">
                <a:latin typeface="Work Sans"/>
              </a:rPr>
              <a:t>The </a:t>
            </a:r>
            <a:r>
              <a:rPr lang="en-US" sz="1800" b="1" dirty="0">
                <a:latin typeface="Work Sans"/>
              </a:rPr>
              <a:t>Nature Park supports all four pillars</a:t>
            </a:r>
            <a:r>
              <a:rPr lang="en-US" sz="1800" dirty="0">
                <a:latin typeface="Work Sans"/>
              </a:rPr>
              <a:t> and </a:t>
            </a:r>
            <a:r>
              <a:rPr lang="en-US" sz="1800" b="1" dirty="0">
                <a:latin typeface="Work Sans"/>
              </a:rPr>
              <a:t>works alongside other DfE-supported </a:t>
            </a:r>
            <a:r>
              <a:rPr lang="en-US" sz="1800" b="1" dirty="0" err="1">
                <a:latin typeface="Work Sans"/>
              </a:rPr>
              <a:t>programmes</a:t>
            </a:r>
            <a:r>
              <a:rPr lang="en-US" sz="1800" b="1" dirty="0">
                <a:latin typeface="Work Sans"/>
              </a:rPr>
              <a:t> </a:t>
            </a:r>
            <a:r>
              <a:rPr lang="en-US" sz="1800" dirty="0">
                <a:latin typeface="Work Sans"/>
              </a:rPr>
              <a:t>to help you create and implement a Climate Action Plan</a:t>
            </a:r>
          </a:p>
          <a:p>
            <a:pPr marL="0" indent="0">
              <a:buNone/>
            </a:pPr>
            <a:endParaRPr lang="en-US" sz="1800" dirty="0">
              <a:latin typeface="Work Sans"/>
            </a:endParaRPr>
          </a:p>
        </p:txBody>
      </p:sp>
      <p:pic>
        <p:nvPicPr>
          <p:cNvPr id="4" name="Picture 13">
            <a:extLst>
              <a:ext uri="{FF2B5EF4-FFF2-40B4-BE49-F238E27FC236}">
                <a16:creationId xmlns:a16="http://schemas.microsoft.com/office/drawing/2014/main" id="{9489F4C2-C0C9-C74C-614C-C97786095D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16799">
            <a:off x="10241975" y="327946"/>
            <a:ext cx="1472026" cy="9146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 black and yellow text with a circle&#10;&#10;AI-generated content may be incorrect.">
            <a:extLst>
              <a:ext uri="{FF2B5EF4-FFF2-40B4-BE49-F238E27FC236}">
                <a16:creationId xmlns:a16="http://schemas.microsoft.com/office/drawing/2014/main" id="{BD41FF31-E0F5-A8BB-F53C-11B99B3DB0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8419" y="4764800"/>
            <a:ext cx="2416607" cy="12920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31A7A0C-E132-4BED-CCD4-6C17E10B8E3E}"/>
              </a:ext>
            </a:extLst>
          </p:cNvPr>
          <p:cNvPicPr>
            <a:picLocks noGrp="1" noRot="1" noChangeAspect="1" noMove="1" noResize="1" noEditPoints="1" noAdjustHandles="1" noChangeArrowheads="1" noChangeShapeType="1" noCrop="1"/>
          </p:cNvPicPr>
          <p:nvPr/>
        </p:nvPicPr>
        <p:blipFill>
          <a:blip r:embed="rId5"/>
          <a:stretch>
            <a:fillRect/>
          </a:stretch>
        </p:blipFill>
        <p:spPr>
          <a:xfrm>
            <a:off x="397271" y="5762177"/>
            <a:ext cx="1754802" cy="796867"/>
          </a:xfrm>
          <a:prstGeom prst="rect">
            <a:avLst/>
          </a:prstGeom>
        </p:spPr>
      </p:pic>
      <p:pic>
        <p:nvPicPr>
          <p:cNvPr id="1028" name="Picture 4" descr="A blue and black rectangular object&#10;&#10;AI-generated content may be incorrect.">
            <a:extLst>
              <a:ext uri="{FF2B5EF4-FFF2-40B4-BE49-F238E27FC236}">
                <a16:creationId xmlns:a16="http://schemas.microsoft.com/office/drawing/2014/main" id="{DED6C346-6EEE-6C08-0107-69B83032FB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1687" y="5208608"/>
            <a:ext cx="2911330" cy="485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 black background with green text&#10;&#10;AI-generated content may be incorrect.">
            <a:extLst>
              <a:ext uri="{FF2B5EF4-FFF2-40B4-BE49-F238E27FC236}">
                <a16:creationId xmlns:a16="http://schemas.microsoft.com/office/drawing/2014/main" id="{0C7A13F9-3C95-585E-621B-408DB769CF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5891" y="5025599"/>
            <a:ext cx="2177249" cy="85166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logo with green leaves&#10;&#10;AI-generated content may be incorrect.">
            <a:extLst>
              <a:ext uri="{FF2B5EF4-FFF2-40B4-BE49-F238E27FC236}">
                <a16:creationId xmlns:a16="http://schemas.microsoft.com/office/drawing/2014/main" id="{83D5E8F8-C05A-1F14-16F0-7A3FF7C7909C}"/>
              </a:ext>
            </a:extLst>
          </p:cNvPr>
          <p:cNvPicPr>
            <a:picLocks noChangeAspect="1"/>
          </p:cNvPicPr>
          <p:nvPr/>
        </p:nvPicPr>
        <p:blipFill>
          <a:blip r:embed="rId8"/>
          <a:stretch>
            <a:fillRect/>
          </a:stretch>
        </p:blipFill>
        <p:spPr>
          <a:xfrm>
            <a:off x="397271" y="4764800"/>
            <a:ext cx="2660073" cy="1373269"/>
          </a:xfrm>
          <a:prstGeom prst="rect">
            <a:avLst/>
          </a:prstGeom>
        </p:spPr>
      </p:pic>
    </p:spTree>
    <p:extLst>
      <p:ext uri="{BB962C8B-B14F-4D97-AF65-F5344CB8AC3E}">
        <p14:creationId xmlns:p14="http://schemas.microsoft.com/office/powerpoint/2010/main" val="2899897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B3F38-A707-8749-EC73-567350CF57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4397DB-18F5-AA56-ADFD-F532B5429FBE}"/>
              </a:ext>
            </a:extLst>
          </p:cNvPr>
          <p:cNvSpPr>
            <a:spLocks noGrp="1"/>
          </p:cNvSpPr>
          <p:nvPr/>
        </p:nvSpPr>
        <p:spPr>
          <a:xfrm>
            <a:off x="551145" y="417755"/>
            <a:ext cx="8788798"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US" dirty="0">
                <a:latin typeface="Work Sans"/>
                <a:hlinkClick r:id="rId3"/>
              </a:rPr>
              <a:t>Contributing to scientific research</a:t>
            </a:r>
            <a:endParaRPr lang="en-US" dirty="0">
              <a:latin typeface="Work Sans"/>
            </a:endParaRPr>
          </a:p>
        </p:txBody>
      </p:sp>
      <p:sp>
        <p:nvSpPr>
          <p:cNvPr id="3" name="Content Placeholder 2">
            <a:extLst>
              <a:ext uri="{FF2B5EF4-FFF2-40B4-BE49-F238E27FC236}">
                <a16:creationId xmlns:a16="http://schemas.microsoft.com/office/drawing/2014/main" id="{FD03F0FC-B892-6CD7-DA3D-712260274E8C}"/>
              </a:ext>
            </a:extLst>
          </p:cNvPr>
          <p:cNvSpPr>
            <a:spLocks noGrp="1"/>
          </p:cNvSpPr>
          <p:nvPr/>
        </p:nvSpPr>
        <p:spPr>
          <a:xfrm>
            <a:off x="397271" y="1370940"/>
            <a:ext cx="10492402" cy="44735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1800" dirty="0">
                <a:latin typeface="Work Sans"/>
              </a:rPr>
              <a:t>What’s currently living and growing on school grounds is a bit of a mystery</a:t>
            </a:r>
          </a:p>
          <a:p>
            <a:pPr>
              <a:lnSpc>
                <a:spcPct val="110000"/>
              </a:lnSpc>
            </a:pPr>
            <a:r>
              <a:rPr lang="en-US" sz="1800" dirty="0">
                <a:latin typeface="Work Sans"/>
              </a:rPr>
              <a:t>All primary and secondary schools add up to roughly </a:t>
            </a:r>
            <a:r>
              <a:rPr lang="en-US" sz="1800" b="1" dirty="0">
                <a:latin typeface="Work Sans"/>
              </a:rPr>
              <a:t>twice the size of Birmingham</a:t>
            </a:r>
            <a:r>
              <a:rPr lang="en-US" sz="1800" dirty="0">
                <a:latin typeface="Work Sans"/>
              </a:rPr>
              <a:t> – huge potential for nature!</a:t>
            </a:r>
          </a:p>
          <a:p>
            <a:pPr>
              <a:lnSpc>
                <a:spcPct val="110000"/>
              </a:lnSpc>
            </a:pPr>
            <a:r>
              <a:rPr lang="en-GB" sz="1800" dirty="0">
                <a:latin typeface="Work Sans"/>
              </a:rPr>
              <a:t>By getting involved, educators and learners become part of a huge team conducting </a:t>
            </a:r>
            <a:r>
              <a:rPr lang="en-GB" sz="1800" b="1" dirty="0">
                <a:latin typeface="Work Sans"/>
              </a:rPr>
              <a:t>groundbreaking scientific research</a:t>
            </a:r>
          </a:p>
          <a:p>
            <a:pPr>
              <a:lnSpc>
                <a:spcPct val="110000"/>
              </a:lnSpc>
            </a:pPr>
            <a:r>
              <a:rPr lang="en-GB" sz="1800" dirty="0">
                <a:latin typeface="Work Sans"/>
              </a:rPr>
              <a:t>With the data collected through the Nature Park we’ll be able to estimate:</a:t>
            </a:r>
          </a:p>
          <a:p>
            <a:pPr lvl="1">
              <a:lnSpc>
                <a:spcPct val="110000"/>
              </a:lnSpc>
            </a:pPr>
            <a:r>
              <a:rPr lang="en-GB" sz="1800" b="1" dirty="0">
                <a:latin typeface="Work Sans"/>
              </a:rPr>
              <a:t>Current biodiversity </a:t>
            </a:r>
            <a:r>
              <a:rPr lang="en-GB" sz="1800" dirty="0">
                <a:latin typeface="Work Sans"/>
              </a:rPr>
              <a:t>across all schools, colleges and nurseries</a:t>
            </a:r>
          </a:p>
          <a:p>
            <a:pPr lvl="1">
              <a:lnSpc>
                <a:spcPct val="110000"/>
              </a:lnSpc>
            </a:pPr>
            <a:r>
              <a:rPr lang="en-GB" sz="1800" b="1" dirty="0">
                <a:latin typeface="Work Sans"/>
              </a:rPr>
              <a:t>Potential biodiversity gains </a:t>
            </a:r>
            <a:r>
              <a:rPr lang="en-GB" sz="1800" dirty="0">
                <a:latin typeface="Work Sans"/>
              </a:rPr>
              <a:t>that could be achieved through the amazing work of young people creating new habitats</a:t>
            </a:r>
          </a:p>
          <a:p>
            <a:pPr>
              <a:lnSpc>
                <a:spcPct val="110000"/>
              </a:lnSpc>
            </a:pPr>
            <a:r>
              <a:rPr lang="en-GB" sz="1800" dirty="0">
                <a:latin typeface="Work Sans"/>
              </a:rPr>
              <a:t>We’re hoping to design a tool so settings can see how much biodiversity is on their own site and watch it improve</a:t>
            </a:r>
          </a:p>
          <a:p>
            <a:pPr>
              <a:lnSpc>
                <a:spcPct val="110000"/>
              </a:lnSpc>
            </a:pPr>
            <a:endParaRPr lang="en-US" sz="1800" dirty="0">
              <a:latin typeface="Work Sans"/>
            </a:endParaRPr>
          </a:p>
        </p:txBody>
      </p:sp>
      <p:pic>
        <p:nvPicPr>
          <p:cNvPr id="4" name="Picture 15">
            <a:extLst>
              <a:ext uri="{FF2B5EF4-FFF2-40B4-BE49-F238E27FC236}">
                <a16:creationId xmlns:a16="http://schemas.microsoft.com/office/drawing/2014/main" id="{88C5AE38-78B3-43F0-E6B0-9F2EB14176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434382">
            <a:off x="10902507" y="390116"/>
            <a:ext cx="549440" cy="1170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41185"/>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764B-FC68-B8C0-F893-1B84528B4407}"/>
              </a:ext>
            </a:extLst>
          </p:cNvPr>
          <p:cNvSpPr>
            <a:spLocks noGrp="1"/>
          </p:cNvSpPr>
          <p:nvPr>
            <p:ph type="title"/>
          </p:nvPr>
        </p:nvSpPr>
        <p:spPr>
          <a:xfrm>
            <a:off x="551145" y="365126"/>
            <a:ext cx="5631941" cy="705106"/>
          </a:xfrm>
        </p:spPr>
        <p:txBody>
          <a:bodyPr>
            <a:normAutofit fontScale="90000"/>
          </a:bodyPr>
          <a:lstStyle/>
          <a:p>
            <a:r>
              <a:rPr lang="en-GB" dirty="0"/>
              <a:t>Geography &amp; Nature Park Guide</a:t>
            </a:r>
          </a:p>
        </p:txBody>
      </p:sp>
      <p:sp>
        <p:nvSpPr>
          <p:cNvPr id="3" name="Content Placeholder 2">
            <a:extLst>
              <a:ext uri="{FF2B5EF4-FFF2-40B4-BE49-F238E27FC236}">
                <a16:creationId xmlns:a16="http://schemas.microsoft.com/office/drawing/2014/main" id="{E4F1BD37-82F4-3AE4-6579-6F8F931A7C02}"/>
              </a:ext>
            </a:extLst>
          </p:cNvPr>
          <p:cNvSpPr>
            <a:spLocks noGrp="1"/>
          </p:cNvSpPr>
          <p:nvPr>
            <p:ph idx="1"/>
          </p:nvPr>
        </p:nvSpPr>
        <p:spPr/>
        <p:txBody>
          <a:bodyPr/>
          <a:lstStyle/>
          <a:p>
            <a:r>
              <a:rPr lang="en-GB" b="1" dirty="0"/>
              <a:t>Key stage 3 &amp; 4</a:t>
            </a:r>
          </a:p>
          <a:p>
            <a:r>
              <a:rPr lang="en-GB" b="1" dirty="0"/>
              <a:t>Topic</a:t>
            </a:r>
          </a:p>
          <a:p>
            <a:r>
              <a:rPr lang="en-GB" b="1" dirty="0"/>
              <a:t>Nature Park resource</a:t>
            </a:r>
          </a:p>
          <a:p>
            <a:r>
              <a:rPr lang="en-GB" b="1" dirty="0"/>
              <a:t>Learning ideas</a:t>
            </a:r>
          </a:p>
          <a:p>
            <a:r>
              <a:rPr lang="en-GB" b="1" dirty="0"/>
              <a:t>Curriculum</a:t>
            </a:r>
          </a:p>
        </p:txBody>
      </p:sp>
      <p:pic>
        <p:nvPicPr>
          <p:cNvPr id="6" name="Content Placeholder 5">
            <a:extLst>
              <a:ext uri="{FF2B5EF4-FFF2-40B4-BE49-F238E27FC236}">
                <a16:creationId xmlns:a16="http://schemas.microsoft.com/office/drawing/2014/main" id="{A642F781-EE3C-63A2-7026-EF9E967B7E45}"/>
              </a:ext>
            </a:extLst>
          </p:cNvPr>
          <p:cNvPicPr>
            <a:picLocks noGrp="1" noChangeAspect="1"/>
          </p:cNvPicPr>
          <p:nvPr>
            <p:ph idx="10"/>
          </p:nvPr>
        </p:nvPicPr>
        <p:blipFill>
          <a:blip r:embed="rId2"/>
          <a:srcRect l="8765" t="23847" r="8779" b="8608"/>
          <a:stretch>
            <a:fillRect/>
          </a:stretch>
        </p:blipFill>
        <p:spPr>
          <a:xfrm>
            <a:off x="5134031" y="717679"/>
            <a:ext cx="6704774" cy="3089455"/>
          </a:xfrm>
          <a:prstGeom prst="rect">
            <a:avLst/>
          </a:prstGeom>
        </p:spPr>
      </p:pic>
      <p:pic>
        <p:nvPicPr>
          <p:cNvPr id="8" name="Picture 7">
            <a:extLst>
              <a:ext uri="{FF2B5EF4-FFF2-40B4-BE49-F238E27FC236}">
                <a16:creationId xmlns:a16="http://schemas.microsoft.com/office/drawing/2014/main" id="{1567CB1E-06DB-7028-E85F-4FC96EF139D1}"/>
              </a:ext>
            </a:extLst>
          </p:cNvPr>
          <p:cNvPicPr>
            <a:picLocks noChangeAspect="1"/>
          </p:cNvPicPr>
          <p:nvPr/>
        </p:nvPicPr>
        <p:blipFill>
          <a:blip r:embed="rId3"/>
          <a:srcRect l="9041" t="26667" r="6964" b="9206"/>
          <a:stretch>
            <a:fillRect/>
          </a:stretch>
        </p:blipFill>
        <p:spPr>
          <a:xfrm>
            <a:off x="5134031" y="3807134"/>
            <a:ext cx="6940235" cy="2980479"/>
          </a:xfrm>
          <a:prstGeom prst="rect">
            <a:avLst/>
          </a:prstGeom>
        </p:spPr>
      </p:pic>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DE42DFCF-EEC6-6D6D-601D-9534097A437D}"/>
                  </a:ext>
                </a:extLst>
              </p14:cNvPr>
              <p14:cNvContentPartPr/>
              <p14:nvPr/>
            </p14:nvContentPartPr>
            <p14:xfrm>
              <a:off x="10265057" y="5246966"/>
              <a:ext cx="1459440" cy="33120"/>
            </p14:xfrm>
          </p:contentPart>
        </mc:Choice>
        <mc:Fallback xmlns="">
          <p:pic>
            <p:nvPicPr>
              <p:cNvPr id="16" name="Ink 15">
                <a:extLst>
                  <a:ext uri="{FF2B5EF4-FFF2-40B4-BE49-F238E27FC236}">
                    <a16:creationId xmlns:a16="http://schemas.microsoft.com/office/drawing/2014/main" id="{DE42DFCF-EEC6-6D6D-601D-9534097A437D}"/>
                  </a:ext>
                </a:extLst>
              </p:cNvPr>
              <p:cNvPicPr/>
              <p:nvPr/>
            </p:nvPicPr>
            <p:blipFill>
              <a:blip r:embed="rId5"/>
              <a:stretch>
                <a:fillRect/>
              </a:stretch>
            </p:blipFill>
            <p:spPr>
              <a:xfrm>
                <a:off x="10247057" y="5228966"/>
                <a:ext cx="1495080" cy="68760"/>
              </a:xfrm>
              <a:prstGeom prst="rect">
                <a:avLst/>
              </a:prstGeom>
            </p:spPr>
          </p:pic>
        </mc:Fallback>
      </mc:AlternateContent>
    </p:spTree>
    <p:extLst>
      <p:ext uri="{BB962C8B-B14F-4D97-AF65-F5344CB8AC3E}">
        <p14:creationId xmlns:p14="http://schemas.microsoft.com/office/powerpoint/2010/main" val="1023480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9B022-24D5-DE28-F016-02C524CA367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DE2ACF1-9C8D-91C1-D7F1-C42A688A5388}"/>
              </a:ext>
            </a:extLst>
          </p:cNvPr>
          <p:cNvSpPr>
            <a:spLocks noGrp="1"/>
          </p:cNvSpPr>
          <p:nvPr/>
        </p:nvSpPr>
        <p:spPr>
          <a:xfrm>
            <a:off x="551145" y="417755"/>
            <a:ext cx="5544855"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US" sz="3600" dirty="0">
                <a:latin typeface="Work Sans"/>
                <a:hlinkClick r:id="rId2"/>
              </a:rPr>
              <a:t>Nature Park Map</a:t>
            </a:r>
            <a:endParaRPr lang="en-US"/>
          </a:p>
        </p:txBody>
      </p:sp>
      <p:sp>
        <p:nvSpPr>
          <p:cNvPr id="3" name="TextBox 2">
            <a:extLst>
              <a:ext uri="{FF2B5EF4-FFF2-40B4-BE49-F238E27FC236}">
                <a16:creationId xmlns:a16="http://schemas.microsoft.com/office/drawing/2014/main" id="{FC3700EA-3C89-ED7A-D0EB-A056BA178478}"/>
              </a:ext>
            </a:extLst>
          </p:cNvPr>
          <p:cNvSpPr txBox="1"/>
          <p:nvPr/>
        </p:nvSpPr>
        <p:spPr>
          <a:xfrm>
            <a:off x="562690" y="1219512"/>
            <a:ext cx="11074401" cy="646331"/>
          </a:xfrm>
          <a:prstGeom prst="rect">
            <a:avLst/>
          </a:prstGeom>
          <a:noFill/>
        </p:spPr>
        <p:txBody>
          <a:bodyPr wrap="square" lIns="91440" tIns="45720" rIns="91440" bIns="45720" anchor="t">
            <a:spAutoFit/>
          </a:bodyPr>
          <a:lstStyle/>
          <a:p>
            <a:pPr algn="ctr"/>
            <a:r>
              <a:rPr lang="en-US" dirty="0">
                <a:latin typeface="Work Sans"/>
              </a:rPr>
              <a:t>Collective difference being made is displayed on an </a:t>
            </a:r>
            <a:r>
              <a:rPr lang="en-US" dirty="0">
                <a:latin typeface="Work Sans"/>
                <a:hlinkClick r:id="rId2"/>
              </a:rPr>
              <a:t>online interactive map</a:t>
            </a:r>
            <a:r>
              <a:rPr lang="en-US" dirty="0">
                <a:latin typeface="Work Sans"/>
              </a:rPr>
              <a:t> </a:t>
            </a:r>
            <a:br>
              <a:rPr lang="en-US" dirty="0">
                <a:solidFill>
                  <a:srgbClr val="132F1D"/>
                </a:solidFill>
                <a:latin typeface="Work Sans"/>
              </a:rPr>
            </a:br>
            <a:r>
              <a:rPr lang="en-US">
                <a:latin typeface="Work Sans"/>
              </a:rPr>
              <a:t>accessible by anyone via the Nature Park website</a:t>
            </a:r>
          </a:p>
        </p:txBody>
      </p:sp>
      <p:pic>
        <p:nvPicPr>
          <p:cNvPr id="9" name="Picture 8">
            <a:extLst>
              <a:ext uri="{FF2B5EF4-FFF2-40B4-BE49-F238E27FC236}">
                <a16:creationId xmlns:a16="http://schemas.microsoft.com/office/drawing/2014/main" id="{35787423-A0D5-1487-B474-1F403809836A}"/>
              </a:ext>
            </a:extLst>
          </p:cNvPr>
          <p:cNvPicPr>
            <a:picLocks noChangeAspect="1"/>
          </p:cNvPicPr>
          <p:nvPr/>
        </p:nvPicPr>
        <p:blipFill>
          <a:blip r:embed="rId3"/>
          <a:srcRect l="24358" r="27600"/>
          <a:stretch>
            <a:fillRect/>
          </a:stretch>
        </p:blipFill>
        <p:spPr>
          <a:xfrm>
            <a:off x="4018707" y="2037506"/>
            <a:ext cx="4154411" cy="4363662"/>
          </a:xfrm>
          <a:prstGeom prst="rect">
            <a:avLst/>
          </a:prstGeom>
        </p:spPr>
      </p:pic>
    </p:spTree>
    <p:extLst>
      <p:ext uri="{BB962C8B-B14F-4D97-AF65-F5344CB8AC3E}">
        <p14:creationId xmlns:p14="http://schemas.microsoft.com/office/powerpoint/2010/main" val="222351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72D8B-A2F5-9E83-90AB-755C808C8565}"/>
              </a:ext>
            </a:extLst>
          </p:cNvPr>
          <p:cNvSpPr>
            <a:spLocks noGrp="1"/>
          </p:cNvSpPr>
          <p:nvPr>
            <p:ph type="title"/>
          </p:nvPr>
        </p:nvSpPr>
        <p:spPr>
          <a:xfrm>
            <a:off x="191362" y="195904"/>
            <a:ext cx="5544855" cy="824848"/>
          </a:xfrm>
        </p:spPr>
        <p:txBody>
          <a:bodyPr>
            <a:normAutofit/>
          </a:bodyPr>
          <a:lstStyle/>
          <a:p>
            <a:r>
              <a:rPr lang="en-GB">
                <a:latin typeface="Work Sans"/>
              </a:rPr>
              <a:t>Habitat mapping </a:t>
            </a:r>
            <a:endParaRPr lang="en-GB"/>
          </a:p>
        </p:txBody>
      </p:sp>
      <p:sp>
        <p:nvSpPr>
          <p:cNvPr id="8" name="TextBox 7">
            <a:extLst>
              <a:ext uri="{FF2B5EF4-FFF2-40B4-BE49-F238E27FC236}">
                <a16:creationId xmlns:a16="http://schemas.microsoft.com/office/drawing/2014/main" id="{5A0BBCD1-730A-CF2D-EE7A-D0CAFB1A6908}"/>
              </a:ext>
            </a:extLst>
          </p:cNvPr>
          <p:cNvSpPr txBox="1"/>
          <p:nvPr/>
        </p:nvSpPr>
        <p:spPr>
          <a:xfrm>
            <a:off x="-91440" y="1126629"/>
            <a:ext cx="7955279" cy="47397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2200">
                <a:latin typeface="Work Sans"/>
              </a:rPr>
              <a:t>Mapping your baseline habitats helps make </a:t>
            </a:r>
            <a:r>
              <a:rPr lang="en-US" sz="2200" b="1" kern="1200">
                <a:latin typeface="Work Sans"/>
                <a:ea typeface="+mn-ea"/>
                <a:cs typeface="+mn-cs"/>
              </a:rPr>
              <a:t>informed decisions about nature and sustainability </a:t>
            </a:r>
            <a:r>
              <a:rPr lang="en-US" sz="2200" kern="1200">
                <a:latin typeface="Work Sans"/>
                <a:ea typeface="+mn-ea"/>
                <a:cs typeface="+mn-cs"/>
              </a:rPr>
              <a:t>on your school grounds</a:t>
            </a:r>
            <a:endParaRPr lang="en-US" sz="2200">
              <a:ea typeface="Calibri"/>
              <a:cs typeface="Calibri"/>
            </a:endParaRPr>
          </a:p>
          <a:p>
            <a:pPr marL="0" algn="l" rtl="0"/>
            <a:endParaRPr lang="en-GB" sz="2200">
              <a:ea typeface="Calibri"/>
              <a:cs typeface="Calibri"/>
            </a:endParaRPr>
          </a:p>
          <a:p>
            <a:pPr marL="342900" indent="-342900" algn="l" rtl="0">
              <a:buFont typeface="Arial"/>
              <a:buChar char="•"/>
            </a:pPr>
            <a:r>
              <a:rPr lang="en-US" sz="2200" kern="1200">
                <a:latin typeface="Work Sans"/>
                <a:ea typeface="+mn-ea"/>
                <a:cs typeface="+mn-cs"/>
              </a:rPr>
              <a:t>Young people will be </a:t>
            </a:r>
            <a:r>
              <a:rPr lang="en-US" sz="2200" b="1" kern="1200">
                <a:latin typeface="Work Sans"/>
                <a:ea typeface="+mn-ea"/>
                <a:cs typeface="+mn-cs"/>
              </a:rPr>
              <a:t>more connected to nature </a:t>
            </a:r>
            <a:r>
              <a:rPr lang="en-US" sz="2200" kern="1200">
                <a:latin typeface="Work Sans"/>
                <a:ea typeface="+mn-ea"/>
                <a:cs typeface="+mn-cs"/>
              </a:rPr>
              <a:t>after exploring and ‘taking notice’ (Nature Connectedness research group, University of Derby)</a:t>
            </a:r>
            <a:endParaRPr lang="en-US" sz="2200" kern="1200">
              <a:latin typeface="Work Sans"/>
            </a:endParaRPr>
          </a:p>
          <a:p>
            <a:pPr marL="0" algn="l" rtl="0"/>
            <a:endParaRPr lang="en-GB" sz="2200">
              <a:ea typeface="Calibri"/>
              <a:cs typeface="Calibri"/>
            </a:endParaRPr>
          </a:p>
          <a:p>
            <a:pPr marL="342900" indent="-342900" algn="l" rtl="0">
              <a:buFont typeface="Arial"/>
              <a:buChar char="•"/>
            </a:pPr>
            <a:r>
              <a:rPr lang="en-US" sz="2200" kern="1200">
                <a:latin typeface="Work Sans"/>
                <a:ea typeface="+mn-ea"/>
                <a:cs typeface="+mn-cs"/>
              </a:rPr>
              <a:t>Your data will </a:t>
            </a:r>
            <a:r>
              <a:rPr lang="en-US" sz="2200" b="1" kern="1200">
                <a:latin typeface="Work Sans"/>
                <a:ea typeface="+mn-ea"/>
                <a:cs typeface="+mn-cs"/>
              </a:rPr>
              <a:t>help scientists </a:t>
            </a:r>
            <a:r>
              <a:rPr lang="en-US" sz="2200" kern="1200">
                <a:latin typeface="Work Sans"/>
                <a:ea typeface="+mn-ea"/>
                <a:cs typeface="+mn-cs"/>
              </a:rPr>
              <a:t>at the Natural History Museum and Department for Education to have a better understanding of nature across school grounds.</a:t>
            </a:r>
            <a:endParaRPr lang="en-US" sz="2200" kern="1200">
              <a:latin typeface="Work Sans"/>
            </a:endParaRPr>
          </a:p>
          <a:p>
            <a:pPr marL="0" indent="0" algn="l" rtl="0"/>
            <a:r>
              <a:rPr lang="en-US" sz="2000" kern="1200">
                <a:latin typeface="Work Sans"/>
                <a:ea typeface="+mn-ea"/>
                <a:cs typeface="+mn-cs"/>
              </a:rPr>
              <a:t>	</a:t>
            </a:r>
            <a:endParaRPr lang="en-US" sz="2400" kern="1200">
              <a:solidFill>
                <a:schemeClr val="tx1"/>
              </a:solidFill>
              <a:latin typeface="Work Sans"/>
            </a:endParaRPr>
          </a:p>
          <a:p>
            <a:pPr algn="ctr"/>
            <a:endParaRPr lang="en-GB"/>
          </a:p>
        </p:txBody>
      </p:sp>
      <p:pic>
        <p:nvPicPr>
          <p:cNvPr id="16" name="Picture 15">
            <a:extLst>
              <a:ext uri="{FF2B5EF4-FFF2-40B4-BE49-F238E27FC236}">
                <a16:creationId xmlns:a16="http://schemas.microsoft.com/office/drawing/2014/main" id="{A34F9EBE-B99D-B84E-9406-50D633CF5A56}"/>
              </a:ext>
            </a:extLst>
          </p:cNvPr>
          <p:cNvPicPr>
            <a:picLocks noChangeAspect="1"/>
          </p:cNvPicPr>
          <p:nvPr/>
        </p:nvPicPr>
        <p:blipFill>
          <a:blip r:embed="rId2"/>
          <a:stretch>
            <a:fillRect/>
          </a:stretch>
        </p:blipFill>
        <p:spPr>
          <a:xfrm rot="16200000">
            <a:off x="6720840" y="1149762"/>
            <a:ext cx="6858000" cy="4572000"/>
          </a:xfrm>
          <a:prstGeom prst="rect">
            <a:avLst/>
          </a:prstGeom>
        </p:spPr>
      </p:pic>
    </p:spTree>
    <p:extLst>
      <p:ext uri="{BB962C8B-B14F-4D97-AF65-F5344CB8AC3E}">
        <p14:creationId xmlns:p14="http://schemas.microsoft.com/office/powerpoint/2010/main" val="3874953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diagram of a plant&#10;&#10;AI-generated content may be incorrect.">
            <a:extLst>
              <a:ext uri="{FF2B5EF4-FFF2-40B4-BE49-F238E27FC236}">
                <a16:creationId xmlns:a16="http://schemas.microsoft.com/office/drawing/2014/main" id="{FDEED958-CFEA-888E-BA6F-75B3E10CEBD3}"/>
              </a:ext>
            </a:extLst>
          </p:cNvPr>
          <p:cNvPicPr>
            <a:picLocks noGrp="1" noChangeAspect="1"/>
          </p:cNvPicPr>
          <p:nvPr>
            <p:ph sz="quarter" idx="4"/>
          </p:nvPr>
        </p:nvPicPr>
        <p:blipFill>
          <a:blip r:embed="rId2"/>
          <a:stretch>
            <a:fillRect/>
          </a:stretch>
        </p:blipFill>
        <p:spPr>
          <a:xfrm>
            <a:off x="1935012" y="0"/>
            <a:ext cx="4607302" cy="6209957"/>
          </a:xfrm>
          <a:prstGeom prst="rect">
            <a:avLst/>
          </a:prstGeom>
        </p:spPr>
      </p:pic>
      <p:pic>
        <p:nvPicPr>
          <p:cNvPr id="10" name="Picture 9" descr="A diagram of a plant&#10;&#10;AI-generated content may be incorrect.">
            <a:extLst>
              <a:ext uri="{FF2B5EF4-FFF2-40B4-BE49-F238E27FC236}">
                <a16:creationId xmlns:a16="http://schemas.microsoft.com/office/drawing/2014/main" id="{A9311ABA-0782-2A0C-25F2-047E717FEFBF}"/>
              </a:ext>
            </a:extLst>
          </p:cNvPr>
          <p:cNvPicPr>
            <a:picLocks noChangeAspect="1"/>
          </p:cNvPicPr>
          <p:nvPr/>
        </p:nvPicPr>
        <p:blipFill>
          <a:blip r:embed="rId3"/>
          <a:stretch>
            <a:fillRect/>
          </a:stretch>
        </p:blipFill>
        <p:spPr>
          <a:xfrm>
            <a:off x="7055170" y="1531"/>
            <a:ext cx="4818985" cy="6208426"/>
          </a:xfrm>
          <a:prstGeom prst="rect">
            <a:avLst/>
          </a:prstGeom>
        </p:spPr>
      </p:pic>
    </p:spTree>
    <p:extLst>
      <p:ext uri="{BB962C8B-B14F-4D97-AF65-F5344CB8AC3E}">
        <p14:creationId xmlns:p14="http://schemas.microsoft.com/office/powerpoint/2010/main" val="2881133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D2E405-3798-4E1B-2733-29DE8BBEEA29}"/>
              </a:ext>
            </a:extLst>
          </p:cNvPr>
          <p:cNvSpPr>
            <a:spLocks noGrp="1"/>
          </p:cNvSpPr>
          <p:nvPr>
            <p:ph sz="quarter" idx="4"/>
          </p:nvPr>
        </p:nvSpPr>
        <p:spPr/>
        <p:txBody>
          <a:bodyPr/>
          <a:lstStyle/>
          <a:p>
            <a:endParaRPr lang="en-GB"/>
          </a:p>
        </p:txBody>
      </p:sp>
      <p:sp>
        <p:nvSpPr>
          <p:cNvPr id="5" name="Content Placeholder 4">
            <a:extLst>
              <a:ext uri="{FF2B5EF4-FFF2-40B4-BE49-F238E27FC236}">
                <a16:creationId xmlns:a16="http://schemas.microsoft.com/office/drawing/2014/main" id="{8D8E9C3F-C0C4-F479-A539-22033B250B6E}"/>
              </a:ext>
            </a:extLst>
          </p:cNvPr>
          <p:cNvSpPr>
            <a:spLocks noGrp="1"/>
          </p:cNvSpPr>
          <p:nvPr>
            <p:ph sz="quarter" idx="11"/>
          </p:nvPr>
        </p:nvSpPr>
        <p:spPr/>
        <p:txBody>
          <a:bodyPr/>
          <a:lstStyle/>
          <a:p>
            <a:endParaRPr lang="en-GB"/>
          </a:p>
        </p:txBody>
      </p:sp>
      <p:pic>
        <p:nvPicPr>
          <p:cNvPr id="1026" name="Picture 2" descr="A map of a forest&#10;&#10;AI-generated content may be incorrect.">
            <a:extLst>
              <a:ext uri="{FF2B5EF4-FFF2-40B4-BE49-F238E27FC236}">
                <a16:creationId xmlns:a16="http://schemas.microsoft.com/office/drawing/2014/main" id="{6ACE310C-9CC1-9262-3F7F-E7B1A01D62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3221" y="319405"/>
            <a:ext cx="4916881" cy="62191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09C2ABC-D3D9-D551-4D4D-14EF144E0D4D}"/>
              </a:ext>
            </a:extLst>
          </p:cNvPr>
          <p:cNvPicPr>
            <a:picLocks noChangeAspect="1"/>
          </p:cNvPicPr>
          <p:nvPr/>
        </p:nvPicPr>
        <p:blipFill>
          <a:blip r:embed="rId3"/>
          <a:stretch>
            <a:fillRect/>
          </a:stretch>
        </p:blipFill>
        <p:spPr>
          <a:xfrm>
            <a:off x="551145" y="1355610"/>
            <a:ext cx="4597636" cy="4483330"/>
          </a:xfrm>
          <a:prstGeom prst="rect">
            <a:avLst/>
          </a:prstGeom>
        </p:spPr>
      </p:pic>
      <p:sp>
        <p:nvSpPr>
          <p:cNvPr id="9" name="Arrow: Right 8">
            <a:extLst>
              <a:ext uri="{FF2B5EF4-FFF2-40B4-BE49-F238E27FC236}">
                <a16:creationId xmlns:a16="http://schemas.microsoft.com/office/drawing/2014/main" id="{2DCF5B2F-4FCD-364A-A382-38B56A381BC0}"/>
              </a:ext>
            </a:extLst>
          </p:cNvPr>
          <p:cNvSpPr/>
          <p:nvPr/>
        </p:nvSpPr>
        <p:spPr>
          <a:xfrm>
            <a:off x="5091327" y="2236150"/>
            <a:ext cx="2062480" cy="2865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480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B02F9-D147-8F63-6045-D42943D40D2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73E85C07-2515-E9E0-E96B-BBAB41BEF2CC}"/>
              </a:ext>
            </a:extLst>
          </p:cNvPr>
          <p:cNvSpPr>
            <a:spLocks noGrp="1"/>
          </p:cNvSpPr>
          <p:nvPr/>
        </p:nvSpPr>
        <p:spPr>
          <a:xfrm>
            <a:off x="551145" y="417755"/>
            <a:ext cx="5977992" cy="8248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GB" sz="2800" b="1" i="0" u="sng" strike="noStrike" dirty="0">
                <a:solidFill>
                  <a:srgbClr val="335945"/>
                </a:solidFill>
                <a:effectLst/>
                <a:latin typeface="Work Sans" pitchFamily="2" charset="0"/>
                <a:hlinkClick r:id="rId2"/>
              </a:rPr>
              <a:t>Creating a green wall at Co-op Academy, Manchester</a:t>
            </a:r>
            <a:r>
              <a:rPr lang="en-GB" sz="2800" b="0" i="0" dirty="0">
                <a:solidFill>
                  <a:srgbClr val="000000"/>
                </a:solidFill>
                <a:effectLst/>
                <a:latin typeface="Work Sans" pitchFamily="2" charset="0"/>
              </a:rPr>
              <a:t>​</a:t>
            </a:r>
            <a:endParaRPr lang="en-US" sz="2800" dirty="0">
              <a:latin typeface="Work Sans"/>
            </a:endParaRPr>
          </a:p>
        </p:txBody>
      </p:sp>
      <p:pic>
        <p:nvPicPr>
          <p:cNvPr id="4103" name="Picture 7">
            <a:extLst>
              <a:ext uri="{FF2B5EF4-FFF2-40B4-BE49-F238E27FC236}">
                <a16:creationId xmlns:a16="http://schemas.microsoft.com/office/drawing/2014/main" id="{EAC700C8-8AFC-541E-2763-0573FFBFF8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9866" y="968991"/>
            <a:ext cx="2512374" cy="2141566"/>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a:extLst>
              <a:ext uri="{FF2B5EF4-FFF2-40B4-BE49-F238E27FC236}">
                <a16:creationId xmlns:a16="http://schemas.microsoft.com/office/drawing/2014/main" id="{60259BCF-AF91-6E78-B75A-60F3F47DA4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9865" y="3562068"/>
            <a:ext cx="2512374" cy="2203747"/>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a:extLst>
              <a:ext uri="{FF2B5EF4-FFF2-40B4-BE49-F238E27FC236}">
                <a16:creationId xmlns:a16="http://schemas.microsoft.com/office/drawing/2014/main" id="{3A458464-C4AB-1492-EC82-CF435D3EFA0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3725"/>
          <a:stretch/>
        </p:blipFill>
        <p:spPr bwMode="auto">
          <a:xfrm>
            <a:off x="9470361" y="3562068"/>
            <a:ext cx="2369310" cy="22037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9CB8181-AF4A-85F1-7FDA-3903C472BF69}"/>
              </a:ext>
            </a:extLst>
          </p:cNvPr>
          <p:cNvPicPr>
            <a:picLocks noChangeAspect="1"/>
          </p:cNvPicPr>
          <p:nvPr/>
        </p:nvPicPr>
        <p:blipFill>
          <a:blip r:embed="rId6"/>
          <a:stretch>
            <a:fillRect/>
          </a:stretch>
        </p:blipFill>
        <p:spPr>
          <a:xfrm>
            <a:off x="9382969" y="968992"/>
            <a:ext cx="2276935" cy="2203748"/>
          </a:xfrm>
          <a:prstGeom prst="rect">
            <a:avLst/>
          </a:prstGeom>
        </p:spPr>
      </p:pic>
      <p:sp>
        <p:nvSpPr>
          <p:cNvPr id="8" name="TextBox 7">
            <a:extLst>
              <a:ext uri="{FF2B5EF4-FFF2-40B4-BE49-F238E27FC236}">
                <a16:creationId xmlns:a16="http://schemas.microsoft.com/office/drawing/2014/main" id="{F56A62ED-84DE-EAC5-6A79-1FB84802F555}"/>
              </a:ext>
            </a:extLst>
          </p:cNvPr>
          <p:cNvSpPr txBox="1"/>
          <p:nvPr/>
        </p:nvSpPr>
        <p:spPr>
          <a:xfrm>
            <a:off x="551145" y="1665027"/>
            <a:ext cx="5658586" cy="4185761"/>
          </a:xfrm>
          <a:prstGeom prst="rect">
            <a:avLst/>
          </a:prstGeom>
          <a:noFill/>
        </p:spPr>
        <p:txBody>
          <a:bodyPr wrap="square" lIns="91440" tIns="45720" rIns="91440" bIns="45720" rtlCol="0" anchor="t">
            <a:spAutoFit/>
          </a:bodyPr>
          <a:lstStyle/>
          <a:p>
            <a:pPr marL="285750" indent="-285750" fontAlgn="base">
              <a:spcBef>
                <a:spcPts val="1200"/>
              </a:spcBef>
              <a:buFont typeface="Arial" panose="020B0604020202020204" pitchFamily="34" charset="0"/>
              <a:buChar char="•"/>
            </a:pPr>
            <a:r>
              <a:rPr lang="en-US" sz="1800" b="0" i="0" u="none" strike="noStrike" dirty="0">
                <a:solidFill>
                  <a:srgbClr val="132F1D"/>
                </a:solidFill>
                <a:effectLst/>
                <a:latin typeface="Work Sans"/>
              </a:rPr>
              <a:t>A grey, south-facing wall in a concrete area of their school, outside a classroom that gets very warm in summer</a:t>
            </a:r>
            <a:r>
              <a:rPr lang="en-US" sz="1800" b="0" i="0" dirty="0">
                <a:solidFill>
                  <a:srgbClr val="132F1D"/>
                </a:solidFill>
                <a:effectLst/>
                <a:latin typeface="Work Sans"/>
              </a:rPr>
              <a:t>​</a:t>
            </a:r>
            <a:endParaRPr lang="en-US" dirty="0">
              <a:solidFill>
                <a:srgbClr val="132F1D"/>
              </a:solidFill>
              <a:latin typeface="Arial" panose="020B0604020202020204" pitchFamily="34" charset="0"/>
              <a:cs typeface="Arial" panose="020B0604020202020204" pitchFamily="34" charset="0"/>
            </a:endParaRPr>
          </a:p>
          <a:p>
            <a:pPr marL="285750" indent="-285750" fontAlgn="base">
              <a:spcBef>
                <a:spcPts val="1200"/>
              </a:spcBef>
              <a:buFont typeface="Arial" panose="020B0604020202020204" pitchFamily="34" charset="0"/>
              <a:buChar char="•"/>
            </a:pPr>
            <a:r>
              <a:rPr lang="en-US" sz="1800" b="0" i="0" u="none" strike="noStrike" dirty="0">
                <a:solidFill>
                  <a:srgbClr val="132F1D"/>
                </a:solidFill>
                <a:effectLst/>
                <a:latin typeface="Work Sans"/>
              </a:rPr>
              <a:t>Students built a large wooden planter, and attached vertical plant pots to the wall, concealing a water butt for irrigation</a:t>
            </a:r>
            <a:r>
              <a:rPr lang="en-US" sz="1800" b="0" i="0" dirty="0">
                <a:solidFill>
                  <a:srgbClr val="132F1D"/>
                </a:solidFill>
                <a:effectLst/>
                <a:latin typeface="Work Sans"/>
              </a:rPr>
              <a:t>​</a:t>
            </a:r>
            <a:endParaRPr lang="en-US" dirty="0">
              <a:solidFill>
                <a:srgbClr val="132F1D"/>
              </a:solidFill>
              <a:latin typeface="Arial" panose="020B0604020202020204" pitchFamily="34" charset="0"/>
              <a:cs typeface="Arial" panose="020B0604020202020204" pitchFamily="34" charset="0"/>
            </a:endParaRPr>
          </a:p>
          <a:p>
            <a:pPr marL="285750" indent="-285750" algn="l" rtl="0" fontAlgn="base">
              <a:spcBef>
                <a:spcPts val="1200"/>
              </a:spcBef>
              <a:buFont typeface="Arial" panose="020B0604020202020204" pitchFamily="34" charset="0"/>
              <a:buChar char="•"/>
            </a:pPr>
            <a:r>
              <a:rPr lang="en-US" sz="1800" b="0" i="0" u="none" strike="noStrike" dirty="0">
                <a:solidFill>
                  <a:srgbClr val="132F1D"/>
                </a:solidFill>
                <a:effectLst/>
                <a:latin typeface="Work Sans" pitchFamily="2" charset="0"/>
              </a:rPr>
              <a:t>Mediterranean sun-loving plants</a:t>
            </a:r>
            <a:r>
              <a:rPr lang="en-US" sz="1800" b="0" i="0" dirty="0">
                <a:solidFill>
                  <a:srgbClr val="132F1D"/>
                </a:solidFill>
                <a:effectLst/>
                <a:latin typeface="Work Sans" pitchFamily="2" charset="0"/>
              </a:rPr>
              <a:t>​</a:t>
            </a:r>
            <a:endParaRPr lang="en-US" dirty="0">
              <a:solidFill>
                <a:srgbClr val="132F1D"/>
              </a:solidFill>
              <a:latin typeface="Arial" panose="020B0604020202020204" pitchFamily="34" charset="0"/>
              <a:cs typeface="Arial" panose="020B0604020202020204" pitchFamily="34" charset="0"/>
            </a:endParaRPr>
          </a:p>
          <a:p>
            <a:pPr marL="285750" indent="-285750" algn="l" rtl="0" fontAlgn="base">
              <a:spcBef>
                <a:spcPts val="1200"/>
              </a:spcBef>
              <a:buFont typeface="Arial" panose="020B0604020202020204" pitchFamily="34" charset="0"/>
              <a:buChar char="•"/>
            </a:pPr>
            <a:r>
              <a:rPr lang="en-US" sz="1800" b="0" i="0" u="none" strike="noStrike" dirty="0">
                <a:solidFill>
                  <a:srgbClr val="132F1D"/>
                </a:solidFill>
                <a:effectLst/>
                <a:latin typeface="Work Sans" pitchFamily="2" charset="0"/>
              </a:rPr>
              <a:t>A greener space for staff and students</a:t>
            </a:r>
            <a:r>
              <a:rPr lang="en-US" sz="1800" b="0" i="0" dirty="0">
                <a:solidFill>
                  <a:srgbClr val="132F1D"/>
                </a:solidFill>
                <a:effectLst/>
                <a:latin typeface="Work Sans" pitchFamily="2" charset="0"/>
              </a:rPr>
              <a:t>​</a:t>
            </a:r>
            <a:endParaRPr lang="en-US" dirty="0">
              <a:solidFill>
                <a:srgbClr val="132F1D"/>
              </a:solidFill>
              <a:latin typeface="Arial" panose="020B0604020202020204" pitchFamily="34" charset="0"/>
              <a:cs typeface="Arial" panose="020B0604020202020204" pitchFamily="34" charset="0"/>
            </a:endParaRPr>
          </a:p>
          <a:p>
            <a:pPr marL="285750" indent="-285750" algn="l" rtl="0" fontAlgn="base">
              <a:spcBef>
                <a:spcPts val="1200"/>
              </a:spcBef>
              <a:buFont typeface="Arial" panose="020B0604020202020204" pitchFamily="34" charset="0"/>
              <a:buChar char="•"/>
            </a:pPr>
            <a:r>
              <a:rPr lang="en-US" sz="1800" b="0" i="0" u="none" strike="noStrike" dirty="0">
                <a:solidFill>
                  <a:srgbClr val="132F1D"/>
                </a:solidFill>
                <a:effectLst/>
                <a:latin typeface="Arial" panose="020B0604020202020204" pitchFamily="34" charset="0"/>
              </a:rPr>
              <a:t>T</a:t>
            </a:r>
            <a:r>
              <a:rPr lang="en-US" sz="1800" b="0" i="0" u="none" strike="noStrike" dirty="0">
                <a:solidFill>
                  <a:srgbClr val="132F1D"/>
                </a:solidFill>
                <a:effectLst/>
                <a:latin typeface="Work Sans" pitchFamily="2" charset="0"/>
              </a:rPr>
              <a:t>hermal imaging cameras showing effectiveness of planting and greenery</a:t>
            </a:r>
            <a:r>
              <a:rPr lang="en-US" sz="1800" b="0" i="0" dirty="0">
                <a:solidFill>
                  <a:srgbClr val="132F1D"/>
                </a:solidFill>
                <a:effectLst/>
                <a:latin typeface="Work Sans" pitchFamily="2" charset="0"/>
              </a:rPr>
              <a:t>​</a:t>
            </a:r>
            <a:endParaRPr lang="en-US" dirty="0">
              <a:solidFill>
                <a:srgbClr val="132F1D"/>
              </a:solidFill>
              <a:latin typeface="Arial" panose="020B0604020202020204" pitchFamily="34" charset="0"/>
              <a:cs typeface="Arial" panose="020B0604020202020204" pitchFamily="34" charset="0"/>
            </a:endParaRPr>
          </a:p>
          <a:p>
            <a:pPr marL="285750" indent="-285750" algn="l" rtl="0" fontAlgn="base">
              <a:spcBef>
                <a:spcPts val="1200"/>
              </a:spcBef>
              <a:buFont typeface="Arial" panose="020B0604020202020204" pitchFamily="34" charset="0"/>
              <a:buChar char="•"/>
            </a:pPr>
            <a:r>
              <a:rPr lang="en-US" sz="1800" b="0" i="0" u="none" strike="noStrike" dirty="0">
                <a:solidFill>
                  <a:srgbClr val="132F1D"/>
                </a:solidFill>
                <a:effectLst/>
                <a:latin typeface="Work Sans" pitchFamily="2" charset="0"/>
              </a:rPr>
              <a:t>Supporting Business and Physics lessons</a:t>
            </a:r>
            <a:r>
              <a:rPr lang="en-US" sz="1800" b="0" i="0" dirty="0">
                <a:solidFill>
                  <a:srgbClr val="132F1D"/>
                </a:solidFill>
                <a:effectLst/>
                <a:latin typeface="Work Sans" pitchFamily="2" charset="0"/>
              </a:rPr>
              <a:t>​</a:t>
            </a:r>
            <a:endParaRPr lang="en-US" b="0" i="0" dirty="0">
              <a:solidFill>
                <a:srgbClr val="132F1D"/>
              </a:solidFill>
              <a:effectLst/>
              <a:latin typeface="Arial" panose="020B0604020202020204" pitchFamily="34" charset="0"/>
              <a:cs typeface="Arial" panose="020B0604020202020204" pitchFamily="34" charset="0"/>
            </a:endParaRPr>
          </a:p>
          <a:p>
            <a:pPr algn="l" rtl="0" fontAlgn="base"/>
            <a:endParaRPr lang="en-US" b="0" i="0" dirty="0">
              <a:solidFill>
                <a:srgbClr val="132F1D"/>
              </a:solidFill>
              <a:effectLst/>
              <a:latin typeface="Arial" panose="020B0604020202020204" pitchFamily="34" charset="0"/>
            </a:endParaRPr>
          </a:p>
        </p:txBody>
      </p:sp>
    </p:spTree>
    <p:extLst>
      <p:ext uri="{BB962C8B-B14F-4D97-AF65-F5344CB8AC3E}">
        <p14:creationId xmlns:p14="http://schemas.microsoft.com/office/powerpoint/2010/main" val="4009815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35808-D2CE-97A5-D461-C8643D8022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B52BD9-946B-C3D8-7375-E946207B0949}"/>
              </a:ext>
            </a:extLst>
          </p:cNvPr>
          <p:cNvSpPr>
            <a:spLocks noGrp="1"/>
          </p:cNvSpPr>
          <p:nvPr>
            <p:ph type="title"/>
          </p:nvPr>
        </p:nvSpPr>
        <p:spPr/>
        <p:txBody>
          <a:bodyPr/>
          <a:lstStyle/>
          <a:p>
            <a:r>
              <a:rPr lang="en-GB" dirty="0"/>
              <a:t>How’s it going so far?</a:t>
            </a:r>
          </a:p>
        </p:txBody>
      </p:sp>
      <p:sp>
        <p:nvSpPr>
          <p:cNvPr id="12" name="Content Placeholder 11">
            <a:extLst>
              <a:ext uri="{FF2B5EF4-FFF2-40B4-BE49-F238E27FC236}">
                <a16:creationId xmlns:a16="http://schemas.microsoft.com/office/drawing/2014/main" id="{F2A180D3-1951-F985-991C-1087E0BB887D}"/>
              </a:ext>
            </a:extLst>
          </p:cNvPr>
          <p:cNvSpPr>
            <a:spLocks noGrp="1"/>
          </p:cNvSpPr>
          <p:nvPr>
            <p:ph sz="quarter" idx="11"/>
          </p:nvPr>
        </p:nvSpPr>
        <p:spPr>
          <a:xfrm>
            <a:off x="408228" y="1463909"/>
            <a:ext cx="11375544" cy="4759509"/>
          </a:xfrm>
        </p:spPr>
        <p:txBody>
          <a:bodyPr>
            <a:normAutofit/>
          </a:bodyPr>
          <a:lstStyle/>
          <a:p>
            <a:pPr>
              <a:lnSpc>
                <a:spcPct val="120000"/>
              </a:lnSpc>
            </a:pPr>
            <a:r>
              <a:rPr lang="en-GB" sz="1800" dirty="0"/>
              <a:t>Pupils </a:t>
            </a:r>
            <a:r>
              <a:rPr lang="en-GB" sz="1800" b="1" dirty="0"/>
              <a:t>enjoy learning outdoors</a:t>
            </a:r>
            <a:r>
              <a:rPr lang="en-GB" sz="1800" dirty="0"/>
              <a:t>!</a:t>
            </a:r>
          </a:p>
          <a:p>
            <a:pPr>
              <a:lnSpc>
                <a:spcPct val="120000"/>
              </a:lnSpc>
            </a:pPr>
            <a:r>
              <a:rPr lang="en-GB" sz="1800" dirty="0"/>
              <a:t>Educators finding resources and digital tools </a:t>
            </a:r>
            <a:r>
              <a:rPr lang="en-GB" sz="1800" b="1" dirty="0"/>
              <a:t>easy to use</a:t>
            </a:r>
          </a:p>
          <a:p>
            <a:pPr>
              <a:lnSpc>
                <a:spcPct val="120000"/>
              </a:lnSpc>
            </a:pPr>
            <a:r>
              <a:rPr lang="en-GB" sz="1800" dirty="0"/>
              <a:t>More than one third registered have had </a:t>
            </a:r>
            <a:r>
              <a:rPr lang="en-GB" sz="1800" b="1" dirty="0"/>
              <a:t>no prior involvement in nature-related programmes</a:t>
            </a:r>
          </a:p>
          <a:p>
            <a:pPr>
              <a:lnSpc>
                <a:spcPct val="120000"/>
              </a:lnSpc>
            </a:pPr>
            <a:r>
              <a:rPr lang="en-GB" sz="1800" dirty="0"/>
              <a:t>38% of registered settings are those with </a:t>
            </a:r>
            <a:r>
              <a:rPr lang="en-GB" sz="1800" b="1" dirty="0"/>
              <a:t>higher-than-average eligibility for Pupil Premium and free school meals</a:t>
            </a:r>
            <a:r>
              <a:rPr lang="en-GB" sz="1800" dirty="0"/>
              <a:t>, driven by the grants programme </a:t>
            </a:r>
          </a:p>
          <a:p>
            <a:pPr>
              <a:lnSpc>
                <a:spcPct val="120000"/>
              </a:lnSpc>
            </a:pPr>
            <a:r>
              <a:rPr lang="en-GB" sz="1800" b="1" dirty="0"/>
              <a:t>Early years: </a:t>
            </a:r>
            <a:r>
              <a:rPr lang="en-GB" sz="1800" dirty="0"/>
              <a:t>supporting language development and emotional and behaviour regulation</a:t>
            </a:r>
          </a:p>
          <a:p>
            <a:pPr>
              <a:lnSpc>
                <a:spcPct val="120000"/>
              </a:lnSpc>
            </a:pPr>
            <a:r>
              <a:rPr lang="en-GB" sz="1800" b="1" dirty="0"/>
              <a:t>Primary: </a:t>
            </a:r>
            <a:r>
              <a:rPr lang="en-GB" sz="1800" dirty="0"/>
              <a:t>positive engagement from pupils who struggled with concentration and behaviour in classrooms</a:t>
            </a:r>
          </a:p>
          <a:p>
            <a:pPr>
              <a:lnSpc>
                <a:spcPct val="120000"/>
              </a:lnSpc>
            </a:pPr>
            <a:r>
              <a:rPr lang="en-GB" sz="1800" b="1" dirty="0"/>
              <a:t>Secondary: </a:t>
            </a:r>
            <a:r>
              <a:rPr lang="en-GB" sz="1800" dirty="0"/>
              <a:t>pupils reported to have pride and ownerships of the spaces they’d improved through the programme, and motivation to take further positive climate related actions</a:t>
            </a:r>
          </a:p>
        </p:txBody>
      </p:sp>
      <p:sp>
        <p:nvSpPr>
          <p:cNvPr id="16" name="TextBox 15">
            <a:extLst>
              <a:ext uri="{FF2B5EF4-FFF2-40B4-BE49-F238E27FC236}">
                <a16:creationId xmlns:a16="http://schemas.microsoft.com/office/drawing/2014/main" id="{7892351C-F68A-12CB-223B-AA6D023BBDC2}"/>
              </a:ext>
            </a:extLst>
          </p:cNvPr>
          <p:cNvSpPr txBox="1"/>
          <p:nvPr/>
        </p:nvSpPr>
        <p:spPr>
          <a:xfrm>
            <a:off x="6589912" y="560827"/>
            <a:ext cx="4983251" cy="629147"/>
          </a:xfrm>
          <a:prstGeom prst="rect">
            <a:avLst/>
          </a:prstGeom>
          <a:noFill/>
        </p:spPr>
        <p:txBody>
          <a:bodyPr wrap="square">
            <a:spAutoFit/>
          </a:bodyPr>
          <a:lstStyle/>
          <a:p>
            <a:pPr marL="0" indent="0" algn="ctr">
              <a:lnSpc>
                <a:spcPct val="120000"/>
              </a:lnSpc>
              <a:buNone/>
            </a:pPr>
            <a:r>
              <a:rPr lang="en-GB" sz="1800" dirty="0">
                <a:latin typeface="Work Sans" pitchFamily="2" charset="0"/>
              </a:rPr>
              <a:t>Independent review shows early success</a:t>
            </a:r>
          </a:p>
          <a:p>
            <a:pPr marL="0" indent="0" algn="ctr">
              <a:lnSpc>
                <a:spcPct val="120000"/>
              </a:lnSpc>
              <a:buNone/>
            </a:pPr>
            <a:r>
              <a:rPr lang="en-GB" sz="1200" dirty="0" err="1">
                <a:latin typeface="Work Sans" pitchFamily="2" charset="0"/>
                <a:hlinkClick r:id="rId2"/>
              </a:rPr>
              <a:t>Ecorys</a:t>
            </a:r>
            <a:r>
              <a:rPr lang="en-GB" sz="1200" dirty="0">
                <a:latin typeface="Work Sans" pitchFamily="2" charset="0"/>
                <a:hlinkClick r:id="rId2"/>
              </a:rPr>
              <a:t>, 2025</a:t>
            </a:r>
            <a:endParaRPr lang="en-GB" sz="1200" dirty="0">
              <a:latin typeface="Work Sans" pitchFamily="2" charset="0"/>
            </a:endParaRPr>
          </a:p>
        </p:txBody>
      </p:sp>
    </p:spTree>
    <p:extLst>
      <p:ext uri="{BB962C8B-B14F-4D97-AF65-F5344CB8AC3E}">
        <p14:creationId xmlns:p14="http://schemas.microsoft.com/office/powerpoint/2010/main" val="678458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DD004E-0C3C-2555-FDE4-A740E3D9C108}"/>
              </a:ext>
            </a:extLst>
          </p:cNvPr>
          <p:cNvSpPr txBox="1"/>
          <p:nvPr/>
        </p:nvSpPr>
        <p:spPr>
          <a:xfrm>
            <a:off x="2303628" y="799742"/>
            <a:ext cx="7584743" cy="2430602"/>
          </a:xfrm>
          <a:prstGeom prst="rect">
            <a:avLst/>
          </a:prstGeom>
          <a:noFill/>
        </p:spPr>
        <p:txBody>
          <a:bodyPr wrap="square">
            <a:spAutoFit/>
          </a:bodyPr>
          <a:lstStyle/>
          <a:p>
            <a:pPr algn="ctr" rtl="0" fontAlgn="base">
              <a:lnSpc>
                <a:spcPts val="2625"/>
              </a:lnSpc>
            </a:pPr>
            <a:r>
              <a:rPr lang="en-US" sz="2800" b="1" i="0" u="none" strike="noStrike">
                <a:solidFill>
                  <a:srgbClr val="132F1D"/>
                </a:solidFill>
                <a:effectLst/>
                <a:latin typeface="Work Sans" pitchFamily="2" charset="0"/>
              </a:rPr>
              <a:t>Register to join</a:t>
            </a: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1" i="0" u="sng" strike="noStrike">
                <a:solidFill>
                  <a:srgbClr val="335945"/>
                </a:solidFill>
                <a:effectLst/>
                <a:latin typeface="Work Sans" pitchFamily="2" charset="0"/>
                <a:hlinkClick r:id="rId2"/>
              </a:rPr>
              <a:t>www.educationnaturepark.org.uk</a:t>
            </a: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1" i="0" u="none" strike="noStrike">
                <a:solidFill>
                  <a:srgbClr val="132F1D"/>
                </a:solidFill>
                <a:effectLst/>
                <a:latin typeface="Work Sans" pitchFamily="2" charset="0"/>
              </a:rPr>
              <a:t>Get in touch</a:t>
            </a: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a:p>
            <a:pPr algn="ctr" rtl="0" fontAlgn="base">
              <a:lnSpc>
                <a:spcPts val="2625"/>
              </a:lnSpc>
            </a:pPr>
            <a:r>
              <a:rPr lang="en-US" sz="2800" b="1" i="0" u="sng" strike="noStrike">
                <a:solidFill>
                  <a:srgbClr val="335945"/>
                </a:solidFill>
                <a:effectLst/>
                <a:latin typeface="Work Sans" pitchFamily="2" charset="0"/>
                <a:hlinkClick r:id="rId3"/>
              </a:rPr>
              <a:t>hello@educationnaturepark.org.uk</a:t>
            </a:r>
            <a:r>
              <a:rPr lang="en-US" sz="2800" b="1" i="0" u="none" strike="noStrike">
                <a:solidFill>
                  <a:srgbClr val="132F1D"/>
                </a:solidFill>
                <a:effectLst/>
                <a:latin typeface="Work Sans" pitchFamily="2" charset="0"/>
              </a:rPr>
              <a:t> </a:t>
            </a:r>
            <a:r>
              <a:rPr lang="en-US" sz="2800" b="0" i="0">
                <a:solidFill>
                  <a:srgbClr val="132F1D"/>
                </a:solidFill>
                <a:effectLst/>
                <a:latin typeface="Work Sans" pitchFamily="2" charset="0"/>
              </a:rPr>
              <a:t>​</a:t>
            </a:r>
            <a:endParaRPr lang="en-US" sz="2800" b="0" i="0">
              <a:solidFill>
                <a:srgbClr val="132F1D"/>
              </a:solidFill>
              <a:effectLst/>
              <a:latin typeface="Segoe UI" panose="020B0502040204020203" pitchFamily="34" charset="0"/>
            </a:endParaRPr>
          </a:p>
        </p:txBody>
      </p:sp>
      <p:pic>
        <p:nvPicPr>
          <p:cNvPr id="2" name="Picture 1">
            <a:extLst>
              <a:ext uri="{FF2B5EF4-FFF2-40B4-BE49-F238E27FC236}">
                <a16:creationId xmlns:a16="http://schemas.microsoft.com/office/drawing/2014/main" id="{BB17B430-59F8-9C59-8272-3EC422EEABB5}"/>
              </a:ext>
            </a:extLst>
          </p:cNvPr>
          <p:cNvPicPr>
            <a:picLocks noChangeAspect="1"/>
          </p:cNvPicPr>
          <p:nvPr/>
        </p:nvPicPr>
        <p:blipFill>
          <a:blip r:embed="rId4"/>
          <a:srcRect l="44905" t="33470" r="40773" b="42505"/>
          <a:stretch>
            <a:fillRect/>
          </a:stretch>
        </p:blipFill>
        <p:spPr>
          <a:xfrm>
            <a:off x="7515285" y="3627657"/>
            <a:ext cx="2373086" cy="2239120"/>
          </a:xfrm>
          <a:prstGeom prst="rect">
            <a:avLst/>
          </a:prstGeom>
        </p:spPr>
      </p:pic>
    </p:spTree>
    <p:extLst>
      <p:ext uri="{BB962C8B-B14F-4D97-AF65-F5344CB8AC3E}">
        <p14:creationId xmlns:p14="http://schemas.microsoft.com/office/powerpoint/2010/main" val="84714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743848DB-2263-5E63-AF29-1C0CA48C2C77}"/>
              </a:ext>
            </a:extLst>
          </p:cNvPr>
          <p:cNvSpPr>
            <a:spLocks noGrp="1"/>
          </p:cNvSpPr>
          <p:nvPr/>
        </p:nvSpPr>
        <p:spPr>
          <a:xfrm>
            <a:off x="0" y="431607"/>
            <a:ext cx="11922650" cy="9094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t>Young people are leading the way in creating a network of green spaces in schools, colleges and nurseries across the country</a:t>
            </a:r>
          </a:p>
          <a:p>
            <a:pPr marL="0" indent="0">
              <a:buNone/>
            </a:pPr>
            <a:endParaRPr lang="en-US" sz="2000" dirty="0"/>
          </a:p>
        </p:txBody>
      </p:sp>
      <p:sp>
        <p:nvSpPr>
          <p:cNvPr id="6" name="TextBox 7">
            <a:extLst>
              <a:ext uri="{FF2B5EF4-FFF2-40B4-BE49-F238E27FC236}">
                <a16:creationId xmlns:a16="http://schemas.microsoft.com/office/drawing/2014/main" id="{1CD5A637-169D-5223-B39F-2C0B85AFD6AE}"/>
              </a:ext>
            </a:extLst>
          </p:cNvPr>
          <p:cNvSpPr txBox="1"/>
          <p:nvPr/>
        </p:nvSpPr>
        <p:spPr>
          <a:xfrm>
            <a:off x="307209" y="1557180"/>
            <a:ext cx="6306027" cy="427809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b="1" dirty="0">
                <a:latin typeface="Work Sans" pitchFamily="2" charset="0"/>
              </a:rPr>
              <a:t>Free </a:t>
            </a:r>
            <a:r>
              <a:rPr lang="en-US" sz="1600" dirty="0" err="1">
                <a:latin typeface="Work Sans" pitchFamily="2" charset="0"/>
              </a:rPr>
              <a:t>programme</a:t>
            </a:r>
            <a:r>
              <a:rPr lang="en-US" sz="1600" dirty="0">
                <a:latin typeface="Work Sans" pitchFamily="2" charset="0"/>
              </a:rPr>
              <a:t> for schools, nurseries and colleges in England</a:t>
            </a:r>
          </a:p>
          <a:p>
            <a:endParaRPr lang="en-US" sz="1600" dirty="0">
              <a:latin typeface="Work Sans" pitchFamily="2" charset="0"/>
            </a:endParaRPr>
          </a:p>
          <a:p>
            <a:pPr marL="285750" indent="-285750">
              <a:buFont typeface="Arial" panose="020B0604020202020204" pitchFamily="34" charset="0"/>
              <a:buChar char="•"/>
            </a:pPr>
            <a:r>
              <a:rPr lang="en-US" sz="1600" dirty="0">
                <a:latin typeface="Work Sans" pitchFamily="2" charset="0"/>
              </a:rPr>
              <a:t>Empowering young people to </a:t>
            </a:r>
            <a:r>
              <a:rPr lang="en-US" sz="1600" b="1" dirty="0">
                <a:latin typeface="Work Sans" pitchFamily="2" charset="0"/>
              </a:rPr>
              <a:t>understand, care for and take action </a:t>
            </a:r>
            <a:r>
              <a:rPr lang="en-US" sz="1600" dirty="0">
                <a:latin typeface="Work Sans" pitchFamily="2" charset="0"/>
              </a:rPr>
              <a:t>to improve the natural world </a:t>
            </a:r>
          </a:p>
          <a:p>
            <a:endParaRPr lang="en-US" sz="1600" dirty="0">
              <a:latin typeface="Work Sans" pitchFamily="2" charset="0"/>
            </a:endParaRPr>
          </a:p>
          <a:p>
            <a:pPr marL="285750" indent="-285750">
              <a:buFont typeface="Arial" panose="020B0604020202020204" pitchFamily="34" charset="0"/>
              <a:buChar char="•"/>
            </a:pPr>
            <a:r>
              <a:rPr lang="en-US" sz="1600" dirty="0">
                <a:latin typeface="Work Sans" pitchFamily="2" charset="0"/>
              </a:rPr>
              <a:t>Exploring and </a:t>
            </a:r>
            <a:r>
              <a:rPr lang="en-US" sz="1600" b="1" dirty="0">
                <a:latin typeface="Work Sans" pitchFamily="2" charset="0"/>
              </a:rPr>
              <a:t>transforming their learning sites for people and wildlife </a:t>
            </a:r>
            <a:r>
              <a:rPr lang="en-US" sz="1600" dirty="0">
                <a:latin typeface="Work Sans" pitchFamily="2" charset="0"/>
              </a:rPr>
              <a:t>by turning the ‘grey’ spaces into </a:t>
            </a:r>
            <a:r>
              <a:rPr lang="en-US" sz="1600" b="1" dirty="0">
                <a:latin typeface="Work Sans" pitchFamily="2" charset="0"/>
              </a:rPr>
              <a:t>green, nature-rich areas</a:t>
            </a:r>
          </a:p>
          <a:p>
            <a:endParaRPr lang="en-US" sz="1600" dirty="0">
              <a:latin typeface="Work Sans" pitchFamily="2" charset="0"/>
            </a:endParaRPr>
          </a:p>
          <a:p>
            <a:pPr marL="285750" indent="-285750">
              <a:buFont typeface="Arial" panose="020B0604020202020204" pitchFamily="34" charset="0"/>
              <a:buChar char="•"/>
            </a:pPr>
            <a:r>
              <a:rPr lang="en-US" sz="1600" dirty="0">
                <a:latin typeface="Work Sans" pitchFamily="2" charset="0"/>
              </a:rPr>
              <a:t>Taking part in </a:t>
            </a:r>
            <a:r>
              <a:rPr lang="en-US" sz="1600" b="1" dirty="0">
                <a:latin typeface="Work Sans" pitchFamily="2" charset="0"/>
              </a:rPr>
              <a:t>real scientific research</a:t>
            </a:r>
            <a:r>
              <a:rPr lang="en-US" sz="1600" dirty="0">
                <a:latin typeface="Work Sans" pitchFamily="2" charset="0"/>
              </a:rPr>
              <a:t>: using </a:t>
            </a:r>
            <a:r>
              <a:rPr lang="en-US" sz="1600" b="1" dirty="0">
                <a:latin typeface="Work Sans" pitchFamily="2" charset="0"/>
              </a:rPr>
              <a:t>digital tools</a:t>
            </a:r>
            <a:r>
              <a:rPr lang="en-US" sz="1600" dirty="0">
                <a:latin typeface="Work Sans" pitchFamily="2" charset="0"/>
              </a:rPr>
              <a:t> to map out and survey their outdoor spaces</a:t>
            </a:r>
          </a:p>
          <a:p>
            <a:pPr marL="285750" indent="-285750">
              <a:buFont typeface="Arial" panose="020B0604020202020204" pitchFamily="34" charset="0"/>
              <a:buChar char="•"/>
            </a:pPr>
            <a:endParaRPr lang="en-US" sz="1600" dirty="0">
              <a:latin typeface="Work Sans" pitchFamily="2" charset="0"/>
            </a:endParaRPr>
          </a:p>
          <a:p>
            <a:pPr marL="285750" indent="-285750">
              <a:buFont typeface="Arial" panose="020B0604020202020204" pitchFamily="34" charset="0"/>
              <a:buChar char="•"/>
            </a:pPr>
            <a:r>
              <a:rPr lang="en-US" sz="1600" b="1" dirty="0">
                <a:latin typeface="Work Sans" pitchFamily="2" charset="0"/>
              </a:rPr>
              <a:t>Quality-assured, curriculum-linked resources </a:t>
            </a:r>
            <a:r>
              <a:rPr lang="en-US" sz="1600" dirty="0">
                <a:latin typeface="Work Sans" pitchFamily="2" charset="0"/>
              </a:rPr>
              <a:t>put nature and climate at the heart of education across </a:t>
            </a:r>
            <a:r>
              <a:rPr lang="en-US" sz="1600" b="1" dirty="0">
                <a:latin typeface="Work Sans" pitchFamily="2" charset="0"/>
              </a:rPr>
              <a:t>subjects and key stages</a:t>
            </a:r>
          </a:p>
          <a:p>
            <a:endParaRPr lang="en-US" sz="1600" dirty="0">
              <a:latin typeface="Work Sans" pitchFamily="2" charset="0"/>
            </a:endParaRPr>
          </a:p>
        </p:txBody>
      </p:sp>
      <p:pic>
        <p:nvPicPr>
          <p:cNvPr id="3" name="Picture 2" descr="A collage of a garden&#10;&#10;AI-generated content may be incorrect.">
            <a:extLst>
              <a:ext uri="{FF2B5EF4-FFF2-40B4-BE49-F238E27FC236}">
                <a16:creationId xmlns:a16="http://schemas.microsoft.com/office/drawing/2014/main" id="{28633DBC-B85E-C8AB-9D04-2D4B4636BE0C}"/>
              </a:ext>
            </a:extLst>
          </p:cNvPr>
          <p:cNvPicPr>
            <a:picLocks noChangeAspect="1"/>
          </p:cNvPicPr>
          <p:nvPr/>
        </p:nvPicPr>
        <p:blipFill>
          <a:blip r:embed="rId2"/>
          <a:stretch>
            <a:fillRect/>
          </a:stretch>
        </p:blipFill>
        <p:spPr>
          <a:xfrm>
            <a:off x="7029309" y="1557179"/>
            <a:ext cx="4574113" cy="4574113"/>
          </a:xfrm>
          <a:prstGeom prst="rect">
            <a:avLst/>
          </a:prstGeom>
        </p:spPr>
      </p:pic>
    </p:spTree>
    <p:extLst>
      <p:ext uri="{BB962C8B-B14F-4D97-AF65-F5344CB8AC3E}">
        <p14:creationId xmlns:p14="http://schemas.microsoft.com/office/powerpoint/2010/main" val="4150017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91BF53C-610B-7A46-E632-ED51C1FEE4EE}"/>
              </a:ext>
            </a:extLst>
          </p:cNvPr>
          <p:cNvSpPr>
            <a:spLocks noGrp="1"/>
          </p:cNvSpPr>
          <p:nvPr/>
        </p:nvSpPr>
        <p:spPr>
          <a:xfrm>
            <a:off x="551145" y="401713"/>
            <a:ext cx="5544855"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US" sz="3600">
                <a:latin typeface="Work Sans"/>
              </a:rPr>
              <a:t>Programme goals</a:t>
            </a:r>
          </a:p>
        </p:txBody>
      </p:sp>
      <p:sp>
        <p:nvSpPr>
          <p:cNvPr id="7" name="Content Placeholder 2">
            <a:extLst>
              <a:ext uri="{FF2B5EF4-FFF2-40B4-BE49-F238E27FC236}">
                <a16:creationId xmlns:a16="http://schemas.microsoft.com/office/drawing/2014/main" id="{27490F16-E573-F199-8DF6-CFB9C9451546}"/>
              </a:ext>
            </a:extLst>
          </p:cNvPr>
          <p:cNvSpPr txBox="1">
            <a:spLocks/>
          </p:cNvSpPr>
          <p:nvPr/>
        </p:nvSpPr>
        <p:spPr>
          <a:xfrm>
            <a:off x="416806" y="1192201"/>
            <a:ext cx="11358389" cy="4473597"/>
          </a:xfrm>
          <a:prstGeom prst="rect">
            <a:avLst/>
          </a:prstGeom>
        </p:spPr>
        <p:txBody>
          <a:bodyPr vert="horz" lIns="91440" tIns="45720" rIns="91440" bIns="45720" rtlCol="0">
            <a:normAutofit/>
          </a:bodyPr>
          <a:lstStyle>
            <a:defPPr>
              <a:defRPr lang="en-US"/>
            </a:defPPr>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a:latin typeface="Work Sans"/>
              </a:rPr>
              <a:t>To empower every young person in England to take action to make a positive difference to both their own and nature’s future</a:t>
            </a:r>
          </a:p>
        </p:txBody>
      </p:sp>
      <p:sp>
        <p:nvSpPr>
          <p:cNvPr id="8" name="Content Placeholder 2">
            <a:extLst>
              <a:ext uri="{FF2B5EF4-FFF2-40B4-BE49-F238E27FC236}">
                <a16:creationId xmlns:a16="http://schemas.microsoft.com/office/drawing/2014/main" id="{41C64670-0CA1-1B53-F35F-8CFC743E5C35}"/>
              </a:ext>
            </a:extLst>
          </p:cNvPr>
          <p:cNvSpPr>
            <a:spLocks noGrp="1"/>
          </p:cNvSpPr>
          <p:nvPr/>
        </p:nvSpPr>
        <p:spPr>
          <a:xfrm>
            <a:off x="9061676" y="2287999"/>
            <a:ext cx="2921103" cy="44735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Work Sans"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latin typeface="Work Sans"/>
              </a:rPr>
              <a:t>Boost biodiversity in schools across the country</a:t>
            </a:r>
          </a:p>
        </p:txBody>
      </p:sp>
      <p:pic>
        <p:nvPicPr>
          <p:cNvPr id="1031" name="Picture 7">
            <a:extLst>
              <a:ext uri="{FF2B5EF4-FFF2-40B4-BE49-F238E27FC236}">
                <a16:creationId xmlns:a16="http://schemas.microsoft.com/office/drawing/2014/main" id="{52D07C9C-16A6-071D-3EE5-28E92B7678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3668" y="3594154"/>
            <a:ext cx="733425" cy="1704975"/>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A907E06B-2C22-7490-431C-312E1AAD9420}"/>
              </a:ext>
            </a:extLst>
          </p:cNvPr>
          <p:cNvSpPr txBox="1">
            <a:spLocks/>
          </p:cNvSpPr>
          <p:nvPr/>
        </p:nvSpPr>
        <p:spPr>
          <a:xfrm>
            <a:off x="112515" y="2297767"/>
            <a:ext cx="3018618" cy="4473597"/>
          </a:xfrm>
          <a:prstGeom prst="rect">
            <a:avLst/>
          </a:prstGeom>
        </p:spPr>
        <p:txBody>
          <a:bodyPr vert="horz" lIns="91440" tIns="45720" rIns="91440" bIns="45720" rtlCol="0">
            <a:normAutofit/>
          </a:bodyPr>
          <a:lstStyle>
            <a:defPPr>
              <a:defRPr lang="en-US"/>
            </a:defPPr>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latin typeface="Work Sans"/>
              </a:rPr>
              <a:t>Put nature and climate at the heart of education</a:t>
            </a:r>
          </a:p>
        </p:txBody>
      </p:sp>
      <p:pic>
        <p:nvPicPr>
          <p:cNvPr id="1035" name="Picture 11">
            <a:extLst>
              <a:ext uri="{FF2B5EF4-FFF2-40B4-BE49-F238E27FC236}">
                <a16:creationId xmlns:a16="http://schemas.microsoft.com/office/drawing/2014/main" id="{7686B0C1-0122-0296-7FFD-2EC7082310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958" y="3680236"/>
            <a:ext cx="838200" cy="1209675"/>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9817FF0E-EB5E-D02F-F2B1-73F793605DE0}"/>
              </a:ext>
            </a:extLst>
          </p:cNvPr>
          <p:cNvSpPr txBox="1">
            <a:spLocks/>
          </p:cNvSpPr>
          <p:nvPr/>
        </p:nvSpPr>
        <p:spPr>
          <a:xfrm>
            <a:off x="3131658" y="2301230"/>
            <a:ext cx="2921103" cy="4473597"/>
          </a:xfrm>
          <a:prstGeom prst="rect">
            <a:avLst/>
          </a:prstGeom>
        </p:spPr>
        <p:txBody>
          <a:bodyPr vert="horz" lIns="91440" tIns="45720" rIns="91440" bIns="45720" rtlCol="0">
            <a:normAutofit/>
          </a:bodyPr>
          <a:lstStyle>
            <a:defPPr>
              <a:defRPr lang="en-US"/>
            </a:defPPr>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latin typeface="Work Sans"/>
              </a:rPr>
              <a:t>Foster meaningful  connection with nature</a:t>
            </a:r>
          </a:p>
          <a:p>
            <a:pPr marL="0" indent="0" algn="ctr">
              <a:buFont typeface="Arial" panose="020B0604020202020204" pitchFamily="34" charset="0"/>
              <a:buNone/>
            </a:pPr>
            <a:endParaRPr lang="en-US" sz="2000" i="1" dirty="0">
              <a:latin typeface="Work Sans"/>
            </a:endParaRPr>
          </a:p>
          <a:p>
            <a:pPr marL="0" indent="0" algn="ctr">
              <a:buFont typeface="Arial" panose="020B0604020202020204" pitchFamily="34" charset="0"/>
              <a:buNone/>
            </a:pPr>
            <a:endParaRPr lang="en-US" sz="2000" i="1" dirty="0">
              <a:latin typeface="Work Sans"/>
            </a:endParaRPr>
          </a:p>
          <a:p>
            <a:pPr marL="0" indent="0" algn="ctr">
              <a:buFont typeface="Arial" panose="020B0604020202020204" pitchFamily="34" charset="0"/>
              <a:buNone/>
            </a:pPr>
            <a:endParaRPr lang="en-US" sz="2000" i="1" dirty="0">
              <a:latin typeface="Work Sans"/>
            </a:endParaRPr>
          </a:p>
          <a:p>
            <a:pPr marL="0" indent="0" algn="ctr">
              <a:buFont typeface="Arial" panose="020B0604020202020204" pitchFamily="34" charset="0"/>
              <a:buNone/>
            </a:pPr>
            <a:endParaRPr lang="en-US" sz="2000" i="1" dirty="0">
              <a:latin typeface="Work Sans"/>
            </a:endParaRPr>
          </a:p>
          <a:p>
            <a:pPr marL="0" indent="0" algn="ctr">
              <a:buFont typeface="Arial" panose="020B0604020202020204" pitchFamily="34" charset="0"/>
              <a:buNone/>
            </a:pPr>
            <a:endParaRPr lang="en-US" sz="2000" i="1" dirty="0">
              <a:latin typeface="Work Sans"/>
            </a:endParaRPr>
          </a:p>
        </p:txBody>
      </p:sp>
      <p:sp>
        <p:nvSpPr>
          <p:cNvPr id="11" name="Content Placeholder 2">
            <a:extLst>
              <a:ext uri="{FF2B5EF4-FFF2-40B4-BE49-F238E27FC236}">
                <a16:creationId xmlns:a16="http://schemas.microsoft.com/office/drawing/2014/main" id="{C948B6F6-46D8-D73B-2F85-059013E6A560}"/>
              </a:ext>
            </a:extLst>
          </p:cNvPr>
          <p:cNvSpPr txBox="1">
            <a:spLocks/>
          </p:cNvSpPr>
          <p:nvPr/>
        </p:nvSpPr>
        <p:spPr>
          <a:xfrm>
            <a:off x="6199824" y="2297765"/>
            <a:ext cx="2921103" cy="4473597"/>
          </a:xfrm>
          <a:prstGeom prst="rect">
            <a:avLst/>
          </a:prstGeom>
        </p:spPr>
        <p:txBody>
          <a:bodyPr vert="horz" lIns="91440" tIns="45720" rIns="91440" bIns="45720" rtlCol="0">
            <a:normAutofit/>
          </a:bodyPr>
          <a:lstStyle>
            <a:defPPr>
              <a:defRPr lang="en-US"/>
            </a:defPPr>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latin typeface="Work Sans"/>
              </a:rPr>
              <a:t>Develop green and digital skills</a:t>
            </a:r>
          </a:p>
        </p:txBody>
      </p:sp>
      <p:pic>
        <p:nvPicPr>
          <p:cNvPr id="1037" name="Picture 13">
            <a:extLst>
              <a:ext uri="{FF2B5EF4-FFF2-40B4-BE49-F238E27FC236}">
                <a16:creationId xmlns:a16="http://schemas.microsoft.com/office/drawing/2014/main" id="{D842DBB5-C9BE-8495-1A4B-624A990803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9669" y="3666004"/>
            <a:ext cx="196215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a:extLst>
              <a:ext uri="{FF2B5EF4-FFF2-40B4-BE49-F238E27FC236}">
                <a16:creationId xmlns:a16="http://schemas.microsoft.com/office/drawing/2014/main" id="{D637451C-2651-3F3A-B276-12940B25E2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2864" y="3422671"/>
            <a:ext cx="800100" cy="17049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6">
            <a:extLst>
              <a:ext uri="{FF2B5EF4-FFF2-40B4-BE49-F238E27FC236}">
                <a16:creationId xmlns:a16="http://schemas.microsoft.com/office/drawing/2014/main" id="{72D1E5A2-DD86-64AF-1317-8A7CF0AC8734}"/>
              </a:ext>
            </a:extLst>
          </p:cNvPr>
          <p:cNvSpPr txBox="1"/>
          <p:nvPr/>
        </p:nvSpPr>
        <p:spPr>
          <a:xfrm>
            <a:off x="2029985" y="5865678"/>
            <a:ext cx="10161197" cy="89255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400" b="0" i="1" dirty="0">
                <a:solidFill>
                  <a:srgbClr val="242831"/>
                </a:solidFill>
                <a:latin typeface="Work Sans"/>
              </a:rPr>
              <a:t>"The space is used to support pupils with emotional regulation and it is really important for our pupils as many of them do not live in houses that have green spaces." </a:t>
            </a:r>
            <a:r>
              <a:rPr lang="en-GB" sz="1400" b="0" i="0" dirty="0">
                <a:solidFill>
                  <a:srgbClr val="132F1D"/>
                </a:solidFill>
                <a:latin typeface="Work Sans"/>
              </a:rPr>
              <a:t>—</a:t>
            </a:r>
            <a:r>
              <a:rPr lang="en-GB" sz="1400" b="0" i="0" dirty="0">
                <a:solidFill>
                  <a:srgbClr val="242831"/>
                </a:solidFill>
                <a:latin typeface="Work Sans"/>
              </a:rPr>
              <a:t> Teacher at </a:t>
            </a:r>
            <a:r>
              <a:rPr lang="en-US" sz="1400" b="0" i="0" dirty="0">
                <a:solidFill>
                  <a:srgbClr val="132F1D"/>
                </a:solidFill>
                <a:latin typeface="Work Sans"/>
              </a:rPr>
              <a:t>Warren Wood Primary School</a:t>
            </a:r>
            <a:r>
              <a:rPr sz="1400" b="0" i="0" dirty="0">
                <a:solidFill>
                  <a:srgbClr val="132F1D"/>
                </a:solidFill>
                <a:latin typeface="Work Sans"/>
                <a:ea typeface="Arial"/>
                <a:cs typeface="Arial"/>
              </a:rPr>
              <a:t> </a:t>
            </a:r>
            <a:endParaRPr lang="en-US" sz="2400" dirty="0">
              <a:latin typeface="Work Sans"/>
            </a:endParaRPr>
          </a:p>
          <a:p>
            <a:pPr algn="ctr"/>
            <a:endParaRPr lang="en-US" sz="2400"/>
          </a:p>
        </p:txBody>
      </p:sp>
    </p:spTree>
    <p:extLst>
      <p:ext uri="{BB962C8B-B14F-4D97-AF65-F5344CB8AC3E}">
        <p14:creationId xmlns:p14="http://schemas.microsoft.com/office/powerpoint/2010/main" val="2676211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D819B19-7E0B-BCCF-7022-8DACA589B252}"/>
              </a:ext>
            </a:extLst>
          </p:cNvPr>
          <p:cNvSpPr>
            <a:spLocks noGrp="1"/>
          </p:cNvSpPr>
          <p:nvPr/>
        </p:nvSpPr>
        <p:spPr>
          <a:xfrm>
            <a:off x="782904" y="4821313"/>
            <a:ext cx="10802655"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pPr algn="ctr"/>
            <a:r>
              <a:rPr lang="en-US" sz="2000"/>
              <a:t>Part of the Department for Education’s </a:t>
            </a:r>
            <a:r>
              <a:rPr lang="en-US" sz="2000">
                <a:hlinkClick r:id="rId2"/>
              </a:rPr>
              <a:t>Sustainability and Climate Change strategy</a:t>
            </a:r>
            <a:endParaRPr lang="en-US" sz="2000"/>
          </a:p>
        </p:txBody>
      </p:sp>
      <p:pic>
        <p:nvPicPr>
          <p:cNvPr id="3" name="Picture 2" descr="Several logos of various types&#10;&#10;AI-generated content may be incorrect.">
            <a:extLst>
              <a:ext uri="{FF2B5EF4-FFF2-40B4-BE49-F238E27FC236}">
                <a16:creationId xmlns:a16="http://schemas.microsoft.com/office/drawing/2014/main" id="{0CE22F3C-9278-5B76-D460-3AC6DA114F75}"/>
              </a:ext>
            </a:extLst>
          </p:cNvPr>
          <p:cNvPicPr>
            <a:picLocks noChangeAspect="1"/>
          </p:cNvPicPr>
          <p:nvPr/>
        </p:nvPicPr>
        <p:blipFill>
          <a:blip r:embed="rId3"/>
          <a:stretch>
            <a:fillRect/>
          </a:stretch>
        </p:blipFill>
        <p:spPr>
          <a:xfrm>
            <a:off x="2258548" y="409302"/>
            <a:ext cx="7674904" cy="4319451"/>
          </a:xfrm>
          <a:prstGeom prst="rect">
            <a:avLst/>
          </a:prstGeom>
        </p:spPr>
      </p:pic>
    </p:spTree>
    <p:extLst>
      <p:ext uri="{BB962C8B-B14F-4D97-AF65-F5344CB8AC3E}">
        <p14:creationId xmlns:p14="http://schemas.microsoft.com/office/powerpoint/2010/main" val="347570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F9018-D0F4-DD6E-2DDF-F31062D5DF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E38DA9-79B3-EB7A-5FB1-306BF028C88D}"/>
              </a:ext>
            </a:extLst>
          </p:cNvPr>
          <p:cNvSpPr>
            <a:spLocks noGrp="1"/>
          </p:cNvSpPr>
          <p:nvPr>
            <p:ph type="title"/>
          </p:nvPr>
        </p:nvSpPr>
        <p:spPr/>
        <p:txBody>
          <a:bodyPr/>
          <a:lstStyle/>
          <a:p>
            <a:r>
              <a:rPr lang="en-GB" dirty="0"/>
              <a:t>How’s it going so far?</a:t>
            </a:r>
          </a:p>
        </p:txBody>
      </p:sp>
      <p:sp>
        <p:nvSpPr>
          <p:cNvPr id="3" name="Content Placeholder 2">
            <a:extLst>
              <a:ext uri="{FF2B5EF4-FFF2-40B4-BE49-F238E27FC236}">
                <a16:creationId xmlns:a16="http://schemas.microsoft.com/office/drawing/2014/main" id="{AFE0F2F6-4FC4-24DF-05BB-C2FE1A175548}"/>
              </a:ext>
            </a:extLst>
          </p:cNvPr>
          <p:cNvSpPr>
            <a:spLocks noGrp="1"/>
          </p:cNvSpPr>
          <p:nvPr>
            <p:ph sz="quarter" idx="4"/>
          </p:nvPr>
        </p:nvSpPr>
        <p:spPr>
          <a:xfrm>
            <a:off x="551145" y="1486170"/>
            <a:ext cx="6366891" cy="4120302"/>
          </a:xfrm>
        </p:spPr>
        <p:txBody>
          <a:bodyPr vert="horz" lIns="91440" tIns="45720" rIns="91440" bIns="45720" rtlCol="0" anchor="t">
            <a:normAutofit/>
          </a:bodyPr>
          <a:lstStyle/>
          <a:p>
            <a:r>
              <a:rPr lang="en-GB" sz="1800">
                <a:latin typeface="Work Sans"/>
              </a:rPr>
              <a:t>9,250+ registered across all regions of England</a:t>
            </a:r>
          </a:p>
          <a:p>
            <a:endParaRPr lang="en-GB" sz="1800" dirty="0"/>
          </a:p>
          <a:p>
            <a:r>
              <a:rPr lang="en-GB" sz="1800" dirty="0"/>
              <a:t>Habitats being created up and down the country, from green walls and ponds to mini allotments and planters filled with flowers</a:t>
            </a:r>
          </a:p>
          <a:p>
            <a:pPr marL="0" indent="0">
              <a:buNone/>
            </a:pPr>
            <a:endParaRPr lang="en-GB" sz="1800" dirty="0"/>
          </a:p>
          <a:p>
            <a:r>
              <a:rPr lang="en-GB" sz="1800" dirty="0">
                <a:latin typeface="Work Sans"/>
              </a:rPr>
              <a:t>More than 21 million square metres mapped – that’s more than 16,800 Olympic-size swimming pools!</a:t>
            </a:r>
          </a:p>
          <a:p>
            <a:pPr marL="0" indent="0">
              <a:buNone/>
            </a:pPr>
            <a:endParaRPr lang="en-GB" sz="1800" dirty="0"/>
          </a:p>
          <a:p>
            <a:r>
              <a:rPr lang="en-GB" sz="1800" dirty="0"/>
              <a:t>Over £12 million awarded to settings through the grants programme</a:t>
            </a:r>
          </a:p>
          <a:p>
            <a:pPr marL="0" indent="0">
              <a:buNone/>
            </a:pPr>
            <a:endParaRPr lang="en-GB" sz="1800" dirty="0"/>
          </a:p>
          <a:p>
            <a:pPr marL="0" indent="0">
              <a:buNone/>
            </a:pPr>
            <a:endParaRPr lang="en-GB" sz="1800" dirty="0"/>
          </a:p>
        </p:txBody>
      </p:sp>
      <p:sp>
        <p:nvSpPr>
          <p:cNvPr id="4" name="TextBox 3">
            <a:extLst>
              <a:ext uri="{FF2B5EF4-FFF2-40B4-BE49-F238E27FC236}">
                <a16:creationId xmlns:a16="http://schemas.microsoft.com/office/drawing/2014/main" id="{01AB2B2D-87A7-F285-3F29-814D7B8FC417}"/>
              </a:ext>
            </a:extLst>
          </p:cNvPr>
          <p:cNvSpPr txBox="1"/>
          <p:nvPr/>
        </p:nvSpPr>
        <p:spPr>
          <a:xfrm>
            <a:off x="2380712" y="5555712"/>
            <a:ext cx="4485899"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b="0" i="1" u="none" strike="noStrike" baseline="0">
                <a:solidFill>
                  <a:srgbClr val="132F1D"/>
                </a:solidFill>
                <a:latin typeface="Work Sans"/>
                <a:ea typeface="Segoe UI"/>
                <a:cs typeface="Segoe UI"/>
              </a:rPr>
              <a:t>“It made </a:t>
            </a:r>
            <a:r>
              <a:rPr lang="en-GB" sz="1400" b="0" i="1" u="none" strike="noStrike" baseline="0" dirty="0">
                <a:solidFill>
                  <a:srgbClr val="132F1D"/>
                </a:solidFill>
                <a:latin typeface="Work Sans"/>
                <a:ea typeface="Segoe UI"/>
                <a:cs typeface="Segoe UI"/>
              </a:rPr>
              <a:t>me feel important and like I was making </a:t>
            </a:r>
            <a:r>
              <a:rPr lang="en-GB" sz="1400" i="1">
                <a:solidFill>
                  <a:srgbClr val="132F1D"/>
                </a:solidFill>
                <a:latin typeface="Work Sans"/>
                <a:ea typeface="Segoe UI"/>
                <a:cs typeface="Segoe UI"/>
              </a:rPr>
              <a:t>a difference</a:t>
            </a:r>
            <a:r>
              <a:rPr lang="en-GB" sz="1400" b="0" i="1" u="none" strike="noStrike" baseline="0" dirty="0">
                <a:solidFill>
                  <a:srgbClr val="132F1D"/>
                </a:solidFill>
                <a:latin typeface="Work Sans"/>
                <a:ea typeface="Segoe UI"/>
                <a:cs typeface="Segoe UI"/>
              </a:rPr>
              <a:t>." </a:t>
            </a:r>
            <a:r>
              <a:rPr lang="en-GB" sz="1400" b="0" i="0" u="none" strike="noStrike" baseline="0" dirty="0">
                <a:solidFill>
                  <a:srgbClr val="132F1D"/>
                </a:solidFill>
                <a:latin typeface="Work Sans"/>
                <a:ea typeface="Segoe UI"/>
                <a:cs typeface="Segoe UI"/>
              </a:rPr>
              <a:t>— Y</a:t>
            </a:r>
            <a:r>
              <a:rPr lang="en-GB" sz="1400" b="0" i="0" u="none" strike="noStrike" baseline="0" dirty="0">
                <a:solidFill>
                  <a:srgbClr val="000000"/>
                </a:solidFill>
                <a:latin typeface="Work Sans"/>
                <a:ea typeface="Segoe UI"/>
                <a:cs typeface="Segoe UI"/>
              </a:rPr>
              <a:t>ear 5 pupil from </a:t>
            </a:r>
            <a:r>
              <a:rPr lang="en-GB" sz="1400" b="0" i="0" u="none" strike="noStrike" baseline="0" dirty="0">
                <a:solidFill>
                  <a:srgbClr val="132F1D"/>
                </a:solidFill>
                <a:latin typeface="Work Sans"/>
                <a:ea typeface="Segoe UI"/>
                <a:cs typeface="Segoe UI"/>
              </a:rPr>
              <a:t>St Meriadoc CofE Junior Academy</a:t>
            </a:r>
            <a:r>
              <a:rPr lang="en-US" sz="1400" b="0" i="0" u="none" strike="noStrike" baseline="0" dirty="0">
                <a:solidFill>
                  <a:srgbClr val="132F1D"/>
                </a:solidFill>
                <a:latin typeface="Work Sans"/>
                <a:ea typeface="Segoe UI"/>
                <a:cs typeface="Segoe UI"/>
              </a:rPr>
              <a:t> </a:t>
            </a:r>
            <a:r>
              <a:rPr lang="en-US" sz="1400" b="0" i="0" dirty="0">
                <a:solidFill>
                  <a:srgbClr val="132F1D"/>
                </a:solidFill>
                <a:latin typeface="Work Sans"/>
                <a:ea typeface="Segoe UI"/>
                <a:cs typeface="Segoe UI"/>
              </a:rPr>
              <a:t>​</a:t>
            </a:r>
            <a:endParaRPr lang="en-US" sz="1400"/>
          </a:p>
          <a:p>
            <a:pPr algn="ctr" rtl="0"/>
            <a:r>
              <a:rPr lang="en-US" sz="1800" b="0" i="0">
                <a:solidFill>
                  <a:srgbClr val="132F1D"/>
                </a:solidFill>
                <a:latin typeface="Work Sans"/>
                <a:ea typeface="Segoe UI"/>
                <a:cs typeface="Segoe UI"/>
              </a:rPr>
              <a:t>​</a:t>
            </a:r>
          </a:p>
          <a:p>
            <a:pPr algn="ctr"/>
            <a:endParaRPr lang="en-US" dirty="0">
              <a:latin typeface="Work Sans"/>
            </a:endParaRPr>
          </a:p>
        </p:txBody>
      </p:sp>
      <p:pic>
        <p:nvPicPr>
          <p:cNvPr id="5" name="Picture 4">
            <a:extLst>
              <a:ext uri="{FF2B5EF4-FFF2-40B4-BE49-F238E27FC236}">
                <a16:creationId xmlns:a16="http://schemas.microsoft.com/office/drawing/2014/main" id="{A4EB6FEE-592A-F491-28F8-947BA33A0915}"/>
              </a:ext>
            </a:extLst>
          </p:cNvPr>
          <p:cNvPicPr>
            <a:picLocks noChangeAspect="1"/>
          </p:cNvPicPr>
          <p:nvPr/>
        </p:nvPicPr>
        <p:blipFill>
          <a:blip r:embed="rId2"/>
          <a:srcRect l="24358" r="27600"/>
          <a:stretch>
            <a:fillRect/>
          </a:stretch>
        </p:blipFill>
        <p:spPr>
          <a:xfrm>
            <a:off x="6866612" y="528825"/>
            <a:ext cx="4991130" cy="5242525"/>
          </a:xfrm>
          <a:prstGeom prst="rect">
            <a:avLst/>
          </a:prstGeom>
        </p:spPr>
      </p:pic>
    </p:spTree>
    <p:extLst>
      <p:ext uri="{BB962C8B-B14F-4D97-AF65-F5344CB8AC3E}">
        <p14:creationId xmlns:p14="http://schemas.microsoft.com/office/powerpoint/2010/main" val="151916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07732-3603-5A9E-3D3C-C3BB421745EA}"/>
              </a:ext>
            </a:extLst>
          </p:cNvPr>
          <p:cNvSpPr>
            <a:spLocks noGrp="1"/>
          </p:cNvSpPr>
          <p:nvPr>
            <p:ph type="title"/>
          </p:nvPr>
        </p:nvSpPr>
        <p:spPr/>
        <p:txBody>
          <a:bodyPr>
            <a:normAutofit/>
          </a:bodyPr>
          <a:lstStyle/>
          <a:p>
            <a:r>
              <a:rPr lang="en-US" dirty="0"/>
              <a:t>Why is this important?</a:t>
            </a:r>
          </a:p>
        </p:txBody>
      </p:sp>
      <p:sp>
        <p:nvSpPr>
          <p:cNvPr id="3" name="Content Placeholder 2">
            <a:extLst>
              <a:ext uri="{FF2B5EF4-FFF2-40B4-BE49-F238E27FC236}">
                <a16:creationId xmlns:a16="http://schemas.microsoft.com/office/drawing/2014/main" id="{18567435-73CB-6709-08E1-ED48CABD7A68}"/>
              </a:ext>
            </a:extLst>
          </p:cNvPr>
          <p:cNvSpPr>
            <a:spLocks noGrp="1"/>
          </p:cNvSpPr>
          <p:nvPr>
            <p:ph idx="1"/>
          </p:nvPr>
        </p:nvSpPr>
        <p:spPr>
          <a:xfrm>
            <a:off x="551145" y="1678488"/>
            <a:ext cx="5224013" cy="4498475"/>
          </a:xfrm>
        </p:spPr>
        <p:txBody>
          <a:bodyPr/>
          <a:lstStyle/>
          <a:p>
            <a:r>
              <a:rPr lang="en-US" sz="1800" dirty="0">
                <a:latin typeface="Work Sans"/>
              </a:rPr>
              <a:t>The UK is one of the most nature-depleted countries on Earth</a:t>
            </a:r>
          </a:p>
          <a:p>
            <a:endParaRPr lang="en-US" sz="1800" dirty="0">
              <a:latin typeface="Work Sans"/>
            </a:endParaRPr>
          </a:p>
          <a:p>
            <a:r>
              <a:rPr lang="en-US" sz="1800" dirty="0">
                <a:latin typeface="Work Sans"/>
              </a:rPr>
              <a:t>Nature connectedness benefits </a:t>
            </a:r>
            <a:r>
              <a:rPr lang="en-US" sz="1800" dirty="0">
                <a:latin typeface="Work Sans"/>
                <a:hlinkClick r:id="rId2"/>
              </a:rPr>
              <a:t>both people and nature</a:t>
            </a:r>
            <a:r>
              <a:rPr lang="en-US" sz="1800" dirty="0">
                <a:latin typeface="Work Sans"/>
              </a:rPr>
              <a:t>: increases care for the environment and greater wellbeing</a:t>
            </a:r>
          </a:p>
          <a:p>
            <a:pPr marL="0" indent="0">
              <a:buNone/>
            </a:pPr>
            <a:endParaRPr lang="en-US" sz="1800" dirty="0">
              <a:latin typeface="Work Sans"/>
            </a:endParaRPr>
          </a:p>
          <a:p>
            <a:r>
              <a:rPr lang="en-US" sz="1800" dirty="0">
                <a:latin typeface="Work Sans"/>
                <a:hlinkClick r:id="rId3"/>
              </a:rPr>
              <a:t>The Dasgupta Review </a:t>
            </a:r>
            <a:r>
              <a:rPr lang="en-US" sz="1800" dirty="0">
                <a:latin typeface="Work Sans"/>
              </a:rPr>
              <a:t>– calls for an urgent transformation of our systems, particularly education</a:t>
            </a:r>
          </a:p>
          <a:p>
            <a:pPr marL="0" indent="0">
              <a:buNone/>
            </a:pPr>
            <a:endParaRPr lang="en-US" sz="1800" dirty="0">
              <a:latin typeface="Work Sans"/>
            </a:endParaRPr>
          </a:p>
          <a:p>
            <a:r>
              <a:rPr lang="en-US" sz="1800" dirty="0">
                <a:latin typeface="Work Sans"/>
              </a:rPr>
              <a:t>The UK has a green skills shortage, and demand is growing</a:t>
            </a:r>
          </a:p>
          <a:p>
            <a:endParaRPr lang="en-US" sz="1800" dirty="0">
              <a:latin typeface="Work Sans"/>
            </a:endParaRPr>
          </a:p>
          <a:p>
            <a:endParaRPr lang="en-US" sz="1800" dirty="0">
              <a:latin typeface="Work Sans"/>
            </a:endParaRPr>
          </a:p>
          <a:p>
            <a:pPr marL="0" indent="0" algn="ctr">
              <a:buNone/>
            </a:pPr>
            <a:endParaRPr lang="en-US" sz="1800" dirty="0">
              <a:latin typeface="Work Sans"/>
            </a:endParaRPr>
          </a:p>
          <a:p>
            <a:pPr marL="0" indent="0" algn="ctr">
              <a:buNone/>
            </a:pPr>
            <a:endParaRPr lang="en-US" sz="1800" dirty="0">
              <a:latin typeface="Work Sans"/>
            </a:endParaRPr>
          </a:p>
        </p:txBody>
      </p:sp>
    </p:spTree>
    <p:extLst>
      <p:ext uri="{BB962C8B-B14F-4D97-AF65-F5344CB8AC3E}">
        <p14:creationId xmlns:p14="http://schemas.microsoft.com/office/powerpoint/2010/main" val="1237564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ED0F-E21D-CAE2-2BCE-07C030183756}"/>
              </a:ext>
            </a:extLst>
          </p:cNvPr>
          <p:cNvSpPr>
            <a:spLocks noGrp="1"/>
          </p:cNvSpPr>
          <p:nvPr>
            <p:ph type="title"/>
          </p:nvPr>
        </p:nvSpPr>
        <p:spPr/>
        <p:txBody>
          <a:bodyPr/>
          <a:lstStyle/>
          <a:p>
            <a:r>
              <a:rPr lang="en-GB" dirty="0"/>
              <a:t>Why take part?</a:t>
            </a:r>
          </a:p>
        </p:txBody>
      </p:sp>
      <p:sp>
        <p:nvSpPr>
          <p:cNvPr id="3" name="Content Placeholder 2">
            <a:extLst>
              <a:ext uri="{FF2B5EF4-FFF2-40B4-BE49-F238E27FC236}">
                <a16:creationId xmlns:a16="http://schemas.microsoft.com/office/drawing/2014/main" id="{ACF4DA9D-E586-9A65-8AFE-6251405A4707}"/>
              </a:ext>
            </a:extLst>
          </p:cNvPr>
          <p:cNvSpPr>
            <a:spLocks noGrp="1"/>
          </p:cNvSpPr>
          <p:nvPr>
            <p:ph sz="quarter" idx="4"/>
          </p:nvPr>
        </p:nvSpPr>
        <p:spPr>
          <a:xfrm>
            <a:off x="551145" y="2819988"/>
            <a:ext cx="3485368" cy="4473597"/>
          </a:xfrm>
        </p:spPr>
        <p:txBody>
          <a:bodyPr/>
          <a:lstStyle/>
          <a:p>
            <a:pPr marL="0" indent="0" algn="ctr">
              <a:buNone/>
            </a:pPr>
            <a:r>
              <a:rPr lang="en-GB" b="1" dirty="0"/>
              <a:t>Educational</a:t>
            </a:r>
          </a:p>
          <a:p>
            <a:pPr marL="0" indent="0">
              <a:buNone/>
            </a:pPr>
            <a:endParaRPr lang="en-GB" dirty="0"/>
          </a:p>
          <a:p>
            <a:r>
              <a:rPr lang="en-GB" sz="1800" dirty="0"/>
              <a:t>Develops vital skills and knowledge for the future</a:t>
            </a:r>
          </a:p>
          <a:p>
            <a:r>
              <a:rPr lang="en-GB" sz="1800" dirty="0"/>
              <a:t>Supports everyday teaching and learning</a:t>
            </a:r>
          </a:p>
          <a:p>
            <a:r>
              <a:rPr lang="en-GB" sz="1800" dirty="0"/>
              <a:t>Part of Climate Action Plans</a:t>
            </a:r>
          </a:p>
          <a:p>
            <a:endParaRPr lang="en-GB" sz="1800" dirty="0"/>
          </a:p>
        </p:txBody>
      </p:sp>
      <p:sp>
        <p:nvSpPr>
          <p:cNvPr id="4" name="Content Placeholder 3">
            <a:extLst>
              <a:ext uri="{FF2B5EF4-FFF2-40B4-BE49-F238E27FC236}">
                <a16:creationId xmlns:a16="http://schemas.microsoft.com/office/drawing/2014/main" id="{30D95113-051C-4003-1238-B3B48C832E74}"/>
              </a:ext>
            </a:extLst>
          </p:cNvPr>
          <p:cNvSpPr>
            <a:spLocks noGrp="1"/>
          </p:cNvSpPr>
          <p:nvPr>
            <p:ph sz="quarter" idx="10"/>
          </p:nvPr>
        </p:nvSpPr>
        <p:spPr>
          <a:xfrm>
            <a:off x="4353316" y="2819988"/>
            <a:ext cx="3485368" cy="4473597"/>
          </a:xfrm>
        </p:spPr>
        <p:txBody>
          <a:bodyPr/>
          <a:lstStyle/>
          <a:p>
            <a:pPr marL="0" indent="0" algn="ctr">
              <a:buNone/>
            </a:pPr>
            <a:r>
              <a:rPr lang="en-GB" b="1" dirty="0"/>
              <a:t>Emotional</a:t>
            </a:r>
          </a:p>
          <a:p>
            <a:pPr marL="0" indent="0">
              <a:buNone/>
            </a:pPr>
            <a:endParaRPr lang="en-GB" b="1" dirty="0"/>
          </a:p>
          <a:p>
            <a:r>
              <a:rPr lang="en-GB" sz="1800" dirty="0"/>
              <a:t>Enhanced wellbeing for learners and staff</a:t>
            </a:r>
          </a:p>
          <a:p>
            <a:r>
              <a:rPr lang="en-GB" sz="1800" dirty="0"/>
              <a:t>Improved behaviour</a:t>
            </a:r>
          </a:p>
          <a:p>
            <a:r>
              <a:rPr lang="en-GB" sz="1800" dirty="0"/>
              <a:t>Builds agency – making a real difference</a:t>
            </a:r>
          </a:p>
          <a:p>
            <a:endParaRPr lang="en-GB" sz="1800" dirty="0"/>
          </a:p>
          <a:p>
            <a:pPr marL="0" indent="0">
              <a:buNone/>
            </a:pPr>
            <a:endParaRPr lang="en-GB" b="1" dirty="0"/>
          </a:p>
        </p:txBody>
      </p:sp>
      <p:sp>
        <p:nvSpPr>
          <p:cNvPr id="5" name="Content Placeholder 4">
            <a:extLst>
              <a:ext uri="{FF2B5EF4-FFF2-40B4-BE49-F238E27FC236}">
                <a16:creationId xmlns:a16="http://schemas.microsoft.com/office/drawing/2014/main" id="{CFFD414A-5526-C9DF-C777-2F1C2D373D38}"/>
              </a:ext>
            </a:extLst>
          </p:cNvPr>
          <p:cNvSpPr>
            <a:spLocks noGrp="1"/>
          </p:cNvSpPr>
          <p:nvPr>
            <p:ph sz="quarter" idx="11"/>
          </p:nvPr>
        </p:nvSpPr>
        <p:spPr>
          <a:xfrm>
            <a:off x="8155487" y="2819988"/>
            <a:ext cx="3485368" cy="4473597"/>
          </a:xfrm>
        </p:spPr>
        <p:txBody>
          <a:bodyPr/>
          <a:lstStyle/>
          <a:p>
            <a:pPr marL="0" indent="0" algn="ctr">
              <a:buNone/>
            </a:pPr>
            <a:r>
              <a:rPr lang="en-GB" b="1" dirty="0"/>
              <a:t>Environmental</a:t>
            </a:r>
          </a:p>
          <a:p>
            <a:pPr marL="0" indent="0">
              <a:buNone/>
            </a:pPr>
            <a:endParaRPr lang="en-GB" b="1" dirty="0"/>
          </a:p>
          <a:p>
            <a:r>
              <a:rPr lang="en-GB" sz="1800" dirty="0"/>
              <a:t>Creating new habitats support local wildlife</a:t>
            </a:r>
          </a:p>
          <a:p>
            <a:r>
              <a:rPr lang="en-GB" sz="1800" dirty="0"/>
              <a:t>Adds up to boost biodiversity across the country</a:t>
            </a:r>
          </a:p>
          <a:p>
            <a:r>
              <a:rPr lang="en-GB" sz="1800" dirty="0"/>
              <a:t>Part of groundbreaking scientific research</a:t>
            </a:r>
          </a:p>
          <a:p>
            <a:endParaRPr lang="en-GB" sz="1800" dirty="0"/>
          </a:p>
        </p:txBody>
      </p:sp>
      <p:pic>
        <p:nvPicPr>
          <p:cNvPr id="6" name="Picture 5" descr="A cartoon of a hedgehog&#10;&#10;AI-generated content may be incorrect.">
            <a:extLst>
              <a:ext uri="{FF2B5EF4-FFF2-40B4-BE49-F238E27FC236}">
                <a16:creationId xmlns:a16="http://schemas.microsoft.com/office/drawing/2014/main" id="{925331AA-7867-9CD8-7F8B-7FD5CD4E9297}"/>
              </a:ext>
            </a:extLst>
          </p:cNvPr>
          <p:cNvPicPr>
            <a:picLocks noChangeAspect="1"/>
          </p:cNvPicPr>
          <p:nvPr/>
        </p:nvPicPr>
        <p:blipFill>
          <a:blip r:embed="rId2"/>
          <a:stretch>
            <a:fillRect/>
          </a:stretch>
        </p:blipFill>
        <p:spPr>
          <a:xfrm>
            <a:off x="8894274" y="1391628"/>
            <a:ext cx="2003913" cy="1212362"/>
          </a:xfrm>
          <a:prstGeom prst="rect">
            <a:avLst/>
          </a:prstGeom>
        </p:spPr>
      </p:pic>
      <p:pic>
        <p:nvPicPr>
          <p:cNvPr id="8" name="Picture 7" descr="A blue house with a door&#10;&#10;AI-generated content may be incorrect.">
            <a:extLst>
              <a:ext uri="{FF2B5EF4-FFF2-40B4-BE49-F238E27FC236}">
                <a16:creationId xmlns:a16="http://schemas.microsoft.com/office/drawing/2014/main" id="{1A189906-8D58-CFD7-7416-E201F67D3F8F}"/>
              </a:ext>
            </a:extLst>
          </p:cNvPr>
          <p:cNvPicPr>
            <a:picLocks noChangeAspect="1"/>
          </p:cNvPicPr>
          <p:nvPr/>
        </p:nvPicPr>
        <p:blipFill>
          <a:blip r:embed="rId3"/>
          <a:stretch>
            <a:fillRect/>
          </a:stretch>
        </p:blipFill>
        <p:spPr>
          <a:xfrm>
            <a:off x="1386620" y="1357434"/>
            <a:ext cx="1819031" cy="1297843"/>
          </a:xfrm>
          <a:prstGeom prst="rect">
            <a:avLst/>
          </a:prstGeom>
        </p:spPr>
      </p:pic>
      <p:pic>
        <p:nvPicPr>
          <p:cNvPr id="9" name="Picture 8" descr="A couple of people holding hands&#10;&#10;AI-generated content may be incorrect.">
            <a:extLst>
              <a:ext uri="{FF2B5EF4-FFF2-40B4-BE49-F238E27FC236}">
                <a16:creationId xmlns:a16="http://schemas.microsoft.com/office/drawing/2014/main" id="{8F0AB525-04F7-FC8E-53FD-451DD99193E8}"/>
              </a:ext>
            </a:extLst>
          </p:cNvPr>
          <p:cNvPicPr>
            <a:picLocks noChangeAspect="1"/>
          </p:cNvPicPr>
          <p:nvPr/>
        </p:nvPicPr>
        <p:blipFill>
          <a:blip r:embed="rId4"/>
          <a:stretch>
            <a:fillRect/>
          </a:stretch>
        </p:blipFill>
        <p:spPr>
          <a:xfrm>
            <a:off x="5269890" y="1440472"/>
            <a:ext cx="1648070" cy="1212363"/>
          </a:xfrm>
          <a:prstGeom prst="rect">
            <a:avLst/>
          </a:prstGeom>
        </p:spPr>
      </p:pic>
    </p:spTree>
    <p:extLst>
      <p:ext uri="{BB962C8B-B14F-4D97-AF65-F5344CB8AC3E}">
        <p14:creationId xmlns:p14="http://schemas.microsoft.com/office/powerpoint/2010/main" val="630859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78615-2F3B-30D6-77E4-E15E521C38F6}"/>
            </a:ext>
          </a:extLst>
        </p:cNvPr>
        <p:cNvGrpSpPr/>
        <p:nvPr/>
      </p:nvGrpSpPr>
      <p:grpSpPr>
        <a:xfrm>
          <a:off x="0" y="0"/>
          <a:ext cx="0" cy="0"/>
          <a:chOff x="0" y="0"/>
          <a:chExt cx="0" cy="0"/>
        </a:xfrm>
      </p:grpSpPr>
      <p:pic>
        <p:nvPicPr>
          <p:cNvPr id="3074" name="Picture 2" descr="A diagram of a flower&#10;&#10;Description automatically generated">
            <a:extLst>
              <a:ext uri="{FF2B5EF4-FFF2-40B4-BE49-F238E27FC236}">
                <a16:creationId xmlns:a16="http://schemas.microsoft.com/office/drawing/2014/main" id="{75E20C10-1C50-2850-BFC4-3A293A3C32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251" y="682183"/>
            <a:ext cx="8060907" cy="601539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EC3A2D6C-A0B7-21E2-4B07-A870328D3387}"/>
              </a:ext>
            </a:extLst>
          </p:cNvPr>
          <p:cNvSpPr>
            <a:spLocks noGrp="1"/>
          </p:cNvSpPr>
          <p:nvPr/>
        </p:nvSpPr>
        <p:spPr>
          <a:xfrm>
            <a:off x="551145" y="417755"/>
            <a:ext cx="6855495" cy="824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Work Sans" pitchFamily="2" charset="77"/>
                <a:ea typeface="+mj-ea"/>
                <a:cs typeface="+mj-cs"/>
              </a:defRPr>
            </a:lvl1pPr>
          </a:lstStyle>
          <a:p>
            <a:r>
              <a:rPr lang="en-US" dirty="0">
                <a:latin typeface="Work Sans"/>
              </a:rPr>
              <a:t>How it works: five-step cycle</a:t>
            </a:r>
          </a:p>
        </p:txBody>
      </p:sp>
    </p:spTree>
    <p:extLst>
      <p:ext uri="{BB962C8B-B14F-4D97-AF65-F5344CB8AC3E}">
        <p14:creationId xmlns:p14="http://schemas.microsoft.com/office/powerpoint/2010/main" val="3143345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06AA9-6462-89BC-76A3-477E749D63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E3A4E9-F533-F8F4-6942-D01D21FFA711}"/>
              </a:ext>
            </a:extLst>
          </p:cNvPr>
          <p:cNvSpPr>
            <a:spLocks noGrp="1"/>
          </p:cNvSpPr>
          <p:nvPr>
            <p:ph type="title"/>
          </p:nvPr>
        </p:nvSpPr>
        <p:spPr/>
        <p:txBody>
          <a:bodyPr>
            <a:normAutofit fontScale="90000"/>
          </a:bodyPr>
          <a:lstStyle/>
          <a:p>
            <a:r>
              <a:rPr lang="en-US" dirty="0"/>
              <a:t>Curriculum-linked resources</a:t>
            </a:r>
          </a:p>
        </p:txBody>
      </p:sp>
      <p:sp>
        <p:nvSpPr>
          <p:cNvPr id="3" name="Content Placeholder 2">
            <a:extLst>
              <a:ext uri="{FF2B5EF4-FFF2-40B4-BE49-F238E27FC236}">
                <a16:creationId xmlns:a16="http://schemas.microsoft.com/office/drawing/2014/main" id="{5C63D58D-4C39-1D90-E1D2-F20FAA8EAC64}"/>
              </a:ext>
            </a:extLst>
          </p:cNvPr>
          <p:cNvSpPr>
            <a:spLocks noGrp="1"/>
          </p:cNvSpPr>
          <p:nvPr>
            <p:ph idx="1"/>
          </p:nvPr>
        </p:nvSpPr>
        <p:spPr>
          <a:xfrm>
            <a:off x="551145" y="1678488"/>
            <a:ext cx="5224013" cy="4498475"/>
          </a:xfrm>
        </p:spPr>
        <p:txBody>
          <a:bodyPr vert="horz" lIns="91440" tIns="45720" rIns="91440" bIns="45720" rtlCol="0" anchor="t">
            <a:normAutofit fontScale="92500"/>
          </a:bodyPr>
          <a:lstStyle/>
          <a:p>
            <a:pPr algn="l" rtl="0" fontAlgn="base">
              <a:lnSpc>
                <a:spcPct val="110000"/>
              </a:lnSpc>
              <a:buFont typeface="Arial" panose="020B0604020202020204" pitchFamily="34" charset="0"/>
              <a:buChar char="•"/>
            </a:pPr>
            <a:r>
              <a:rPr lang="en-GB" sz="1800" b="0" i="0" u="none" strike="noStrike" dirty="0">
                <a:solidFill>
                  <a:srgbClr val="132F1D"/>
                </a:solidFill>
                <a:effectLst/>
                <a:latin typeface="Work Sans" pitchFamily="2" charset="0"/>
              </a:rPr>
              <a:t>Growing library of </a:t>
            </a:r>
            <a:r>
              <a:rPr lang="en-GB" sz="1800" b="1" i="0" u="none" strike="noStrike" dirty="0">
                <a:solidFill>
                  <a:srgbClr val="132F1D"/>
                </a:solidFill>
                <a:effectLst/>
                <a:latin typeface="Work Sans" pitchFamily="2" charset="0"/>
              </a:rPr>
              <a:t>free, </a:t>
            </a:r>
            <a:r>
              <a:rPr lang="en-GB" sz="1800" b="1" i="0" u="sng" strike="noStrike" dirty="0">
                <a:solidFill>
                  <a:srgbClr val="335945"/>
                </a:solidFill>
                <a:effectLst/>
                <a:latin typeface="Work Sans" pitchFamily="2" charset="0"/>
                <a:hlinkClick r:id="rId2"/>
              </a:rPr>
              <a:t>quality-assured</a:t>
            </a:r>
            <a:r>
              <a:rPr lang="en-GB" sz="1800" b="1" i="0" u="none" strike="noStrike" dirty="0">
                <a:solidFill>
                  <a:srgbClr val="132F1D"/>
                </a:solidFill>
                <a:effectLst/>
                <a:latin typeface="Work Sans" pitchFamily="2" charset="0"/>
              </a:rPr>
              <a:t> </a:t>
            </a:r>
            <a:r>
              <a:rPr lang="en-GB" sz="1800" b="0" i="0" u="none" strike="noStrike" dirty="0">
                <a:solidFill>
                  <a:srgbClr val="132F1D"/>
                </a:solidFill>
                <a:effectLst/>
                <a:latin typeface="Work Sans" pitchFamily="2" charset="0"/>
              </a:rPr>
              <a:t>teaching resources</a:t>
            </a:r>
            <a:r>
              <a:rPr lang="en-US" sz="1800" b="0" i="0" dirty="0">
                <a:solidFill>
                  <a:srgbClr val="132F1D"/>
                </a:solidFill>
                <a:effectLst/>
                <a:latin typeface="Work Sans" pitchFamily="2" charset="0"/>
              </a:rPr>
              <a:t>​</a:t>
            </a:r>
            <a:endParaRPr lang="en-US" b="0" i="0" dirty="0">
              <a:solidFill>
                <a:srgbClr val="132F1D"/>
              </a:solidFill>
              <a:effectLst/>
              <a:latin typeface="Arial" panose="020B0604020202020204" pitchFamily="34" charset="0"/>
            </a:endParaRPr>
          </a:p>
          <a:p>
            <a:pPr algn="l" rtl="0" fontAlgn="base">
              <a:lnSpc>
                <a:spcPct val="110000"/>
              </a:lnSpc>
              <a:buFont typeface="Arial" panose="020B0604020202020204" pitchFamily="34" charset="0"/>
              <a:buChar char="•"/>
            </a:pPr>
            <a:r>
              <a:rPr lang="en-GB" sz="1800" b="0" i="0" u="none" strike="noStrike" dirty="0">
                <a:solidFill>
                  <a:srgbClr val="132F1D"/>
                </a:solidFill>
                <a:effectLst/>
                <a:latin typeface="Work Sans"/>
              </a:rPr>
              <a:t>Provides a range of activities to support each step</a:t>
            </a:r>
            <a:r>
              <a:rPr lang="en-US" sz="1800" b="0" i="0" dirty="0">
                <a:solidFill>
                  <a:srgbClr val="132F1D"/>
                </a:solidFill>
                <a:effectLst/>
                <a:latin typeface="Work Sans"/>
              </a:rPr>
              <a:t>​ and a wide range of </a:t>
            </a:r>
            <a:r>
              <a:rPr lang="en-US" sz="1800" b="1" i="0" dirty="0">
                <a:solidFill>
                  <a:srgbClr val="132F1D"/>
                </a:solidFill>
                <a:effectLst/>
                <a:latin typeface="Work Sans"/>
              </a:rPr>
              <a:t>skill-building and engagement</a:t>
            </a:r>
            <a:r>
              <a:rPr lang="en-US" sz="1800" b="0" i="0" dirty="0">
                <a:solidFill>
                  <a:srgbClr val="132F1D"/>
                </a:solidFill>
                <a:effectLst/>
                <a:latin typeface="Work Sans"/>
              </a:rPr>
              <a:t> for all ages</a:t>
            </a:r>
            <a:endParaRPr lang="en-US" b="0" i="0" dirty="0">
              <a:solidFill>
                <a:srgbClr val="132F1D"/>
              </a:solidFill>
              <a:effectLst/>
              <a:latin typeface="Work Sans"/>
            </a:endParaRPr>
          </a:p>
          <a:p>
            <a:pPr algn="l" rtl="0" fontAlgn="base">
              <a:lnSpc>
                <a:spcPct val="110000"/>
              </a:lnSpc>
              <a:buFont typeface="Arial" panose="020B0604020202020204" pitchFamily="34" charset="0"/>
              <a:buChar char="•"/>
            </a:pPr>
            <a:r>
              <a:rPr lang="en-GB" sz="1800" b="0" i="0" u="none" strike="noStrike" dirty="0">
                <a:solidFill>
                  <a:srgbClr val="132F1D"/>
                </a:solidFill>
                <a:effectLst/>
                <a:latin typeface="Work Sans" pitchFamily="2" charset="0"/>
              </a:rPr>
              <a:t>Opportunities to integrate </a:t>
            </a:r>
            <a:r>
              <a:rPr lang="en-GB" sz="1800" i="0" u="none" strike="noStrike" dirty="0">
                <a:solidFill>
                  <a:srgbClr val="132F1D"/>
                </a:solidFill>
                <a:effectLst/>
                <a:latin typeface="Work Sans" pitchFamily="2" charset="0"/>
              </a:rPr>
              <a:t>climate and nature education into </a:t>
            </a:r>
            <a:r>
              <a:rPr lang="en-GB" sz="1800" b="1" i="0" u="none" strike="noStrike" dirty="0">
                <a:solidFill>
                  <a:srgbClr val="132F1D"/>
                </a:solidFill>
                <a:effectLst/>
                <a:latin typeface="Work Sans" pitchFamily="2" charset="0"/>
              </a:rPr>
              <a:t>national curriculum learning across subjects</a:t>
            </a:r>
            <a:r>
              <a:rPr lang="en-US" sz="1800" b="1" i="0" dirty="0">
                <a:solidFill>
                  <a:srgbClr val="132F1D"/>
                </a:solidFill>
                <a:effectLst/>
                <a:latin typeface="Work Sans" pitchFamily="2" charset="0"/>
              </a:rPr>
              <a:t>​ and key stages</a:t>
            </a:r>
            <a:endParaRPr lang="en-US" b="1" i="0" dirty="0">
              <a:solidFill>
                <a:srgbClr val="132F1D"/>
              </a:solidFill>
              <a:effectLst/>
              <a:latin typeface="Arial" panose="020B0604020202020204" pitchFamily="34" charset="0"/>
            </a:endParaRPr>
          </a:p>
          <a:p>
            <a:pPr>
              <a:lnSpc>
                <a:spcPct val="110000"/>
              </a:lnSpc>
            </a:pPr>
            <a:r>
              <a:rPr lang="en-GB" sz="1800" dirty="0">
                <a:solidFill>
                  <a:srgbClr val="132F1D"/>
                </a:solidFill>
                <a:latin typeface="Work Sans"/>
              </a:rPr>
              <a:t>Curriculum and Assessment Review </a:t>
            </a:r>
            <a:r>
              <a:rPr lang="en-GB" sz="1800" dirty="0" err="1">
                <a:solidFill>
                  <a:srgbClr val="132F1D"/>
                </a:solidFill>
                <a:latin typeface="Work Sans"/>
              </a:rPr>
              <a:t>recognised</a:t>
            </a:r>
            <a:r>
              <a:rPr lang="en-GB" sz="1800" dirty="0">
                <a:solidFill>
                  <a:srgbClr val="132F1D"/>
                </a:solidFill>
                <a:latin typeface="Work Sans"/>
              </a:rPr>
              <a:t> importance of climate and nature education – we’re </a:t>
            </a:r>
            <a:r>
              <a:rPr lang="en-GB" sz="1800" dirty="0">
                <a:solidFill>
                  <a:srgbClr val="132F1D"/>
                </a:solidFill>
                <a:latin typeface="Work Sans"/>
                <a:hlinkClick r:id="rId3">
                  <a:extLst>
                    <a:ext uri="{A12FA001-AC4F-418D-AE19-62706E023703}">
                      <ahyp:hlinkClr xmlns:ahyp="http://schemas.microsoft.com/office/drawing/2018/hyperlinkcolor" val="tx"/>
                    </a:ext>
                  </a:extLst>
                </a:hlinkClick>
              </a:rPr>
              <a:t>continuing to build on this </a:t>
            </a:r>
            <a:r>
              <a:rPr lang="en-GB" sz="1800" dirty="0">
                <a:solidFill>
                  <a:srgbClr val="132F1D"/>
                </a:solidFill>
                <a:latin typeface="Work Sans"/>
              </a:rPr>
              <a:t>and ensure that the </a:t>
            </a:r>
            <a:r>
              <a:rPr lang="en-GB" sz="1800" dirty="0" err="1">
                <a:solidFill>
                  <a:srgbClr val="132F1D"/>
                </a:solidFill>
                <a:latin typeface="Work Sans"/>
              </a:rPr>
              <a:t>programme</a:t>
            </a:r>
            <a:r>
              <a:rPr lang="en-GB" sz="1800" dirty="0">
                <a:solidFill>
                  <a:srgbClr val="132F1D"/>
                </a:solidFill>
                <a:latin typeface="Work Sans"/>
              </a:rPr>
              <a:t> </a:t>
            </a:r>
            <a:r>
              <a:rPr lang="en-GB" sz="1800" b="1" dirty="0">
                <a:solidFill>
                  <a:srgbClr val="132F1D"/>
                </a:solidFill>
                <a:latin typeface="Work Sans"/>
              </a:rPr>
              <a:t>aligns with the new curriculum</a:t>
            </a:r>
            <a:r>
              <a:rPr lang="en-GB" sz="1800" dirty="0">
                <a:solidFill>
                  <a:srgbClr val="132F1D"/>
                </a:solidFill>
                <a:latin typeface="Work Sans"/>
              </a:rPr>
              <a:t> as programmes of study are introduced</a:t>
            </a:r>
            <a:endParaRPr lang="en-US" sz="1800" dirty="0">
              <a:solidFill>
                <a:srgbClr val="132F1D"/>
              </a:solidFill>
              <a:latin typeface="Work Sans"/>
            </a:endParaRPr>
          </a:p>
        </p:txBody>
      </p:sp>
    </p:spTree>
    <p:extLst>
      <p:ext uri="{BB962C8B-B14F-4D97-AF65-F5344CB8AC3E}">
        <p14:creationId xmlns:p14="http://schemas.microsoft.com/office/powerpoint/2010/main" val="2971284869"/>
      </p:ext>
    </p:extLst>
  </p:cSld>
  <p:clrMapOvr>
    <a:masterClrMapping/>
  </p:clrMapOvr>
</p:sld>
</file>

<file path=ppt/theme/theme1.xml><?xml version="1.0" encoding="utf-8"?>
<a:theme xmlns:a="http://schemas.openxmlformats.org/drawingml/2006/main" name="Office Theme">
  <a:themeElements>
    <a:clrScheme name="NENP">
      <a:dk1>
        <a:srgbClr val="132F1D"/>
      </a:dk1>
      <a:lt1>
        <a:srgbClr val="F9F6F1"/>
      </a:lt1>
      <a:dk2>
        <a:srgbClr val="132F1D"/>
      </a:dk2>
      <a:lt2>
        <a:srgbClr val="F9F6F1"/>
      </a:lt2>
      <a:accent1>
        <a:srgbClr val="839930"/>
      </a:accent1>
      <a:accent2>
        <a:srgbClr val="E7AE3F"/>
      </a:accent2>
      <a:accent3>
        <a:srgbClr val="BD4C19"/>
      </a:accent3>
      <a:accent4>
        <a:srgbClr val="337696"/>
      </a:accent4>
      <a:accent5>
        <a:srgbClr val="335945"/>
      </a:accent5>
      <a:accent6>
        <a:srgbClr val="935528"/>
      </a:accent6>
      <a:hlink>
        <a:srgbClr val="335945"/>
      </a:hlink>
      <a:folHlink>
        <a:srgbClr val="83993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NP Powerpoint Template NEW" id="{A19E94C2-7E64-6849-8A4E-ABC2544F3D04}" vid="{3938C0DA-55A3-3D4F-880F-BA6352A7FA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a0f1b42-4d8f-4bdd-b052-f6baf9a135eb">
      <Terms xmlns="http://schemas.microsoft.com/office/infopath/2007/PartnerControls"/>
    </lcf76f155ced4ddcb4097134ff3c332f>
    <TaxCatchAll xmlns="7967dabc-7d87-4c29-9dd9-2fd12de7076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7" ma:contentTypeDescription="Create a new document." ma:contentTypeScope="" ma:versionID="b388528d625c81f4ce83fb09229a014a">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fd5fe18cc25d238b5b16a25c8bb62b9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B13FF0-EB5A-4714-85CB-B65234806064}">
  <ds:schemaRefs>
    <ds:schemaRef ds:uri="http://schemas.microsoft.com/sharepoint/v3/contenttype/forms"/>
  </ds:schemaRefs>
</ds:datastoreItem>
</file>

<file path=customXml/itemProps2.xml><?xml version="1.0" encoding="utf-8"?>
<ds:datastoreItem xmlns:ds="http://schemas.openxmlformats.org/officeDocument/2006/customXml" ds:itemID="{FF2BB676-0F6E-4E51-BEE0-57E278E72F49}">
  <ds:schemaRefs>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dcmitype/"/>
    <ds:schemaRef ds:uri="http://www.w3.org/XML/1998/namespace"/>
    <ds:schemaRef ds:uri="37c47d49-5c3e-4564-83ee-3a7de24ace65"/>
    <ds:schemaRef ds:uri="01a464aa-a786-405b-bb6b-b90e04698418"/>
    <ds:schemaRef ds:uri="http://purl.org/dc/elements/1.1/"/>
  </ds:schemaRefs>
</ds:datastoreItem>
</file>

<file path=customXml/itemProps3.xml><?xml version="1.0" encoding="utf-8"?>
<ds:datastoreItem xmlns:ds="http://schemas.openxmlformats.org/officeDocument/2006/customXml" ds:itemID="{081259C8-CAD1-4841-A1DF-B1BF6CB39DA6}"/>
</file>

<file path=docProps/app.xml><?xml version="1.0" encoding="utf-8"?>
<Properties xmlns="http://schemas.openxmlformats.org/officeDocument/2006/extended-properties" xmlns:vt="http://schemas.openxmlformats.org/officeDocument/2006/docPropsVTypes">
  <Template>NENP Powerpoint Template NEW</Template>
  <TotalTime>529</TotalTime>
  <Words>1070</Words>
  <Application>Microsoft Office PowerPoint</Application>
  <PresentationFormat>Widescreen</PresentationFormat>
  <Paragraphs>118</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Segoe UI</vt:lpstr>
      <vt:lpstr>Work Sans</vt:lpstr>
      <vt:lpstr>Office Theme</vt:lpstr>
      <vt:lpstr>National Education Nature Park​</vt:lpstr>
      <vt:lpstr>PowerPoint Presentation</vt:lpstr>
      <vt:lpstr>PowerPoint Presentation</vt:lpstr>
      <vt:lpstr>PowerPoint Presentation</vt:lpstr>
      <vt:lpstr>How’s it going so far?</vt:lpstr>
      <vt:lpstr>Why is this important?</vt:lpstr>
      <vt:lpstr>Why take part?</vt:lpstr>
      <vt:lpstr>PowerPoint Presentation</vt:lpstr>
      <vt:lpstr>Curriculum-linked resources</vt:lpstr>
      <vt:lpstr>PowerPoint Presentation</vt:lpstr>
      <vt:lpstr>PowerPoint Presentation</vt:lpstr>
      <vt:lpstr>Geography &amp; Nature Park Guide</vt:lpstr>
      <vt:lpstr>PowerPoint Presentation</vt:lpstr>
      <vt:lpstr>Habitat mapping </vt:lpstr>
      <vt:lpstr>PowerPoint Presentation</vt:lpstr>
      <vt:lpstr>PowerPoint Presentation</vt:lpstr>
      <vt:lpstr>PowerPoint Presentation</vt:lpstr>
      <vt:lpstr>How’s it going so far?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Laura Jacklin</dc:creator>
  <cp:lastModifiedBy>Martin Harrison</cp:lastModifiedBy>
  <cp:revision>94</cp:revision>
  <dcterms:created xsi:type="dcterms:W3CDTF">2024-12-19T12:40:46Z</dcterms:created>
  <dcterms:modified xsi:type="dcterms:W3CDTF">2026-04-13T15:15:57Z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0x010100D9E211AC5385F2488362CC033A741362</vt:lpwstr>
  </property>
</Properties>
</file>