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0"/>
  </p:notesMasterIdLst>
  <p:sldIdLst>
    <p:sldId id="388" r:id="rId5"/>
    <p:sldId id="397" r:id="rId6"/>
    <p:sldId id="399" r:id="rId7"/>
    <p:sldId id="400" r:id="rId8"/>
    <p:sldId id="39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CCFF99"/>
    <a:srgbClr val="00FF99"/>
    <a:srgbClr val="99CC00"/>
    <a:srgbClr val="66FF33"/>
    <a:srgbClr val="92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6EA5E8-3B70-4D66-95CA-D486B3D6A586}" v="15" dt="2023-03-31T09:17:50.0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5921"/>
  </p:normalViewPr>
  <p:slideViewPr>
    <p:cSldViewPr snapToGrid="0" snapToObjects="1">
      <p:cViewPr varScale="1">
        <p:scale>
          <a:sx n="62" d="100"/>
          <a:sy n="62" d="100"/>
        </p:scale>
        <p:origin x="804" y="-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ver, Jake" userId="S::u1374969@live.warwick.ac.uk::9a42c3db-e2a2-4e29-b1df-9c0fdb3dab7a" providerId="AD" clId="Web-{506EA5E8-3B70-4D66-95CA-D486B3D6A586}"/>
    <pc:docChg chg="modSld">
      <pc:chgData name="Lever, Jake" userId="S::u1374969@live.warwick.ac.uk::9a42c3db-e2a2-4e29-b1df-9c0fdb3dab7a" providerId="AD" clId="Web-{506EA5E8-3B70-4D66-95CA-D486B3D6A586}" dt="2023-03-31T09:17:49.480" v="6" actId="20577"/>
      <pc:docMkLst>
        <pc:docMk/>
      </pc:docMkLst>
      <pc:sldChg chg="modSp">
        <pc:chgData name="Lever, Jake" userId="S::u1374969@live.warwick.ac.uk::9a42c3db-e2a2-4e29-b1df-9c0fdb3dab7a" providerId="AD" clId="Web-{506EA5E8-3B70-4D66-95CA-D486B3D6A586}" dt="2023-03-31T09:17:49.480" v="6" actId="20577"/>
        <pc:sldMkLst>
          <pc:docMk/>
          <pc:sldMk cId="2563044557" sldId="397"/>
        </pc:sldMkLst>
        <pc:spChg chg="mod">
          <ac:chgData name="Lever, Jake" userId="S::u1374969@live.warwick.ac.uk::9a42c3db-e2a2-4e29-b1df-9c0fdb3dab7a" providerId="AD" clId="Web-{506EA5E8-3B70-4D66-95CA-D486B3D6A586}" dt="2023-03-31T09:17:49.480" v="6" actId="20577"/>
          <ac:spMkLst>
            <pc:docMk/>
            <pc:sldMk cId="2563044557" sldId="397"/>
            <ac:spMk id="2" creationId="{9B00AEA3-6550-A8C7-98F9-C23F1E77CF1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DD31-8DDA-6746-95B0-7F8755029416}" type="datetimeFigureOut">
              <a:rPr lang="en-US" smtClean="0"/>
              <a:t>3/31/2023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A3287-9313-EE47-874E-F5BD46ED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3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81663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78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988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77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12191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1444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30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44693" y="5661248"/>
            <a:ext cx="12350892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12242304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8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51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61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77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56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04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12200467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09A3C368-D2D6-4E82-AB9E-065C8D1062F1}" type="datetimeFigureOut">
              <a:rPr lang="en-GB" smtClean="0"/>
              <a:pPr/>
              <a:t>31/03/2023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6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grass, mat&#10;&#10;Description automatically generated">
            <a:extLst>
              <a:ext uri="{FF2B5EF4-FFF2-40B4-BE49-F238E27FC236}">
                <a16:creationId xmlns:a16="http://schemas.microsoft.com/office/drawing/2014/main" id="{0BF64A4E-5A74-7DEF-98CE-CB8EB6CEB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7" y="415319"/>
            <a:ext cx="11681264" cy="40950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B8E261-997A-8E04-C370-64A8A9A3B2FA}"/>
              </a:ext>
            </a:extLst>
          </p:cNvPr>
          <p:cNvSpPr txBox="1"/>
          <p:nvPr/>
        </p:nvSpPr>
        <p:spPr>
          <a:xfrm>
            <a:off x="-211473" y="3996648"/>
            <a:ext cx="124034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5400" dirty="0">
              <a:solidFill>
                <a:srgbClr val="FF0000"/>
              </a:solidFill>
            </a:endParaRPr>
          </a:p>
          <a:p>
            <a:pPr algn="ctr"/>
            <a:r>
              <a:rPr lang="en-GB" sz="5400" b="1" dirty="0">
                <a:solidFill>
                  <a:srgbClr val="FF0000"/>
                </a:solidFill>
              </a:rPr>
              <a:t>BRIEF FOR INTERNATIONAL TRAINEES </a:t>
            </a:r>
          </a:p>
        </p:txBody>
      </p:sp>
    </p:spTree>
    <p:extLst>
      <p:ext uri="{BB962C8B-B14F-4D97-AF65-F5344CB8AC3E}">
        <p14:creationId xmlns:p14="http://schemas.microsoft.com/office/powerpoint/2010/main" val="77631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472611" y="71920"/>
            <a:ext cx="10757043" cy="98488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THE BRIEF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Imagine this scenario: a</a:t>
            </a:r>
            <a:r>
              <a:rPr lang="en-GB" sz="2200" kern="0" dirty="0">
                <a:effectLst/>
                <a:ea typeface="Times New Roman" panose="02020603050405020304" pitchFamily="18" charset="0"/>
                <a:cs typeface="Times New Roman"/>
              </a:rPr>
              <a:t> new Headteacher </a:t>
            </a: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seeks to move pupils from a place of eco-anxiety to positive eco-engagement through the introduction of a new Climate Week, involving all staff.</a:t>
            </a:r>
            <a:endParaRPr lang="en-GB" sz="2200" kern="0" dirty="0">
              <a:effectLst/>
              <a:ea typeface="Times New Roman" panose="02020603050405020304" pitchFamily="18" charset="0"/>
              <a:cs typeface="Times New Roman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200" kern="0" dirty="0">
                <a:effectLst/>
                <a:ea typeface="Times New Roman" panose="02020603050405020304" pitchFamily="18" charset="0"/>
                <a:cs typeface="Times New Roman"/>
              </a:rPr>
              <a:t>Your task</a:t>
            </a: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 </a:t>
            </a:r>
            <a:r>
              <a:rPr lang="en-GB" sz="2200" kern="0" dirty="0">
                <a:effectLst/>
                <a:ea typeface="Times New Roman" panose="02020603050405020304" pitchFamily="18" charset="0"/>
                <a:cs typeface="Times New Roman"/>
              </a:rPr>
              <a:t>is to devise a </a:t>
            </a: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session (or a number of sessions) for an imaginary class that takes any curriculum area (or a cross-curricular approach if you are a primary trainee) and links it with climate change and sustainability.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The learning you devise is between </a:t>
            </a:r>
            <a:r>
              <a:rPr lang="en-GB" sz="2200" u="sng" kern="0" dirty="0">
                <a:ea typeface="Times New Roman" panose="02020603050405020304" pitchFamily="18" charset="0"/>
                <a:cs typeface="Times New Roman"/>
              </a:rPr>
              <a:t>3 to 5 hours lon</a:t>
            </a: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g and you need to specify the year group – any from EYFS to KS5.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If you are able to meet up with another trainee, you could do this collaboratively (as the UK trainees are doing) or work on your own – it is up to you.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We suggest you go to www.padlet.com to create your resource.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An exemplar Padlet is provided on the website to give an idea of layout, content etc – this is vital to refer to before starting.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To support you, the Green Space website has a wide range of resources organised by subject areas and is coded (EY/P/S) to indicate phase relevance.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200" kern="0" dirty="0">
                <a:ea typeface="Times New Roman" panose="02020603050405020304" pitchFamily="18" charset="0"/>
                <a:cs typeface="Times New Roman"/>
              </a:rPr>
              <a:t>Given the fact that you may only be able to attend the conference on 24 April until 13.00 BST, the deadline for submission of your work (via a Dropbox on Moodle) is </a:t>
            </a:r>
            <a:r>
              <a:rPr lang="en-GB" sz="2200" b="1" kern="0" dirty="0">
                <a:ea typeface="Times New Roman" panose="02020603050405020304" pitchFamily="18" charset="0"/>
                <a:cs typeface="Times New Roman"/>
              </a:rPr>
              <a:t>Monday 1 May at 6 pm BST.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6304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472611" y="71920"/>
            <a:ext cx="11465960" cy="883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WHAT THE RESOURCE NEEDS TO INCLUDE: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You will see from the exemplar that we need the following to be included in your group response:</a:t>
            </a: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Key information 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– names of trainees, year group, LO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Context </a:t>
            </a:r>
            <a:r>
              <a:rPr lang="en-GB" sz="32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-  prior learning, specific needs, urban/rural setting etc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Learning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 – the skills, knowledge and values you wish to teach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Activities 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– the learning activities and their sequence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Pedagogy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 – the various teaching strategies you will use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Resources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 – the range of resources you will draw upon to teach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Learning Outcomes 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– the things pupils will create and share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1395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359596" y="71920"/>
            <a:ext cx="11733087" cy="9633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A TECHNICAL NOTE: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We will select a range of responses by trainees across Early Years, Primary, Secondary and International courses to be posted on the Green Space website, an </a:t>
            </a:r>
            <a:r>
              <a:rPr lang="en-GB" sz="2800" u="sng" kern="0" dirty="0">
                <a:solidFill>
                  <a:srgbClr val="000000"/>
                </a:solidFill>
                <a:ea typeface="Times New Roman" panose="02020603050405020304" pitchFamily="18" charset="0"/>
              </a:rPr>
              <a:t>open access </a:t>
            </a: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site that all teachers can use (please bookmark and share).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If your is selected, you will be credited by name and this publication will be mentioned in your reference.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With this is mind, please ensure that if you are using material such as photos, they are </a:t>
            </a:r>
            <a:r>
              <a:rPr lang="en-GB" sz="2800" u="sng" kern="0" dirty="0">
                <a:solidFill>
                  <a:srgbClr val="000000"/>
                </a:solidFill>
                <a:ea typeface="Times New Roman" panose="02020603050405020304" pitchFamily="18" charset="0"/>
              </a:rPr>
              <a:t>copyright free</a:t>
            </a: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The exemplar uses the “wall with shelves” template in Padlet. You are welcome to use alternative layouts, as long as the elements outlined above are included.</a:t>
            </a:r>
          </a:p>
          <a:p>
            <a:endParaRPr lang="en-GB" sz="3200" kern="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96921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grass, mat&#10;&#10;Description automatically generated">
            <a:extLst>
              <a:ext uri="{FF2B5EF4-FFF2-40B4-BE49-F238E27FC236}">
                <a16:creationId xmlns:a16="http://schemas.microsoft.com/office/drawing/2014/main" id="{1F3814B4-F8B9-C16A-648F-89FBC293D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88" y="236642"/>
            <a:ext cx="11712538" cy="36261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885390-B2A6-07B9-2E5E-7888BBEF4058}"/>
              </a:ext>
            </a:extLst>
          </p:cNvPr>
          <p:cNvSpPr txBox="1"/>
          <p:nvPr/>
        </p:nvSpPr>
        <p:spPr>
          <a:xfrm>
            <a:off x="1" y="3955552"/>
            <a:ext cx="12000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</a:rPr>
              <a:t>FINALLY….</a:t>
            </a:r>
          </a:p>
          <a:p>
            <a:pPr algn="ctr"/>
            <a:r>
              <a:rPr lang="en-GB" sz="3600" b="1" dirty="0"/>
              <a:t>If you have any questions, please contact Rebecca Friesen who is your allocated tutor for the day.</a:t>
            </a:r>
            <a:r>
              <a:rPr lang="en-GB" sz="3600" b="1" dirty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03635665"/>
      </p:ext>
    </p:extLst>
  </p:cSld>
  <p:clrMapOvr>
    <a:masterClrMapping/>
  </p:clrMapOvr>
</p:sld>
</file>

<file path=ppt/theme/theme1.xml><?xml version="1.0" encoding="utf-8"?>
<a:theme xmlns:a="http://schemas.openxmlformats.org/drawingml/2006/main" name="Warwick Uni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 Uni" id="{96372B3F-F418-46B6-89C4-D648E2D5EF59}" vid="{D1EC2C7A-1430-40DB-A720-32A25732A0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4" ma:contentTypeDescription="Create a new document." ma:contentTypeScope="" ma:versionID="e668aecab66d6c580c269ae094f05953">
  <xsd:schema xmlns:xsd="http://www.w3.org/2001/XMLSchema" xmlns:xs="http://www.w3.org/2001/XMLSchema" xmlns:p="http://schemas.microsoft.com/office/2006/metadata/properties" xmlns:ns2="da0f1b42-4d8f-4bdd-b052-f6baf9a135eb" xmlns:ns3="7967dabc-7d87-4c29-9dd9-2fd12de7076b" targetNamespace="http://schemas.microsoft.com/office/2006/metadata/properties" ma:root="true" ma:fieldsID="b43cb51023cd390c21243d9429795c8c" ns2:_="" ns3:_="">
    <xsd:import namespace="da0f1b42-4d8f-4bdd-b052-f6baf9a135eb"/>
    <xsd:import namespace="7967dabc-7d87-4c29-9dd9-2fd12de707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7dabc-7d87-4c29-9dd9-2fd12de707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4f210aa-31cc-4d2a-8cd6-f8e07cff3589}" ma:internalName="TaxCatchAll" ma:showField="CatchAllData" ma:web="7967dabc-7d87-4c29-9dd9-2fd12de70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967dabc-7d87-4c29-9dd9-2fd12de7076b" xsi:nil="true"/>
    <lcf76f155ced4ddcb4097134ff3c332f xmlns="da0f1b42-4d8f-4bdd-b052-f6baf9a135e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34CC2E-512B-42E7-A710-4578A8C43E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0f1b42-4d8f-4bdd-b052-f6baf9a135eb"/>
    <ds:schemaRef ds:uri="7967dabc-7d87-4c29-9dd9-2fd12de707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5975A3-4DB9-4AC2-BED7-0E4B544F9DF2}">
  <ds:schemaRefs>
    <ds:schemaRef ds:uri="http://schemas.microsoft.com/office/2006/metadata/properties"/>
    <ds:schemaRef ds:uri="http://schemas.microsoft.com/office/infopath/2007/PartnerControls"/>
    <ds:schemaRef ds:uri="7967dabc-7d87-4c29-9dd9-2fd12de7076b"/>
    <ds:schemaRef ds:uri="da0f1b42-4d8f-4bdd-b052-f6baf9a135eb"/>
  </ds:schemaRefs>
</ds:datastoreItem>
</file>

<file path=customXml/itemProps3.xml><?xml version="1.0" encoding="utf-8"?>
<ds:datastoreItem xmlns:ds="http://schemas.openxmlformats.org/officeDocument/2006/customXml" ds:itemID="{495126A5-F4D0-45E7-9D3F-8AC960C317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4211</TotalTime>
  <Words>504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Warwick Uni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Morgan, Alison</dc:creator>
  <cp:lastModifiedBy>Lever, Jake</cp:lastModifiedBy>
  <cp:revision>50</cp:revision>
  <dcterms:created xsi:type="dcterms:W3CDTF">2021-07-29T13:07:07Z</dcterms:created>
  <dcterms:modified xsi:type="dcterms:W3CDTF">2023-03-31T09:17:54Z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0x010100D9E211AC5385F2488362CC033A741362</vt:lpwstr>
  </property>
  <property fmtid="{D5CDD505-2E9C-101B-9397-08002B2CF9AE}" pid="3" name="MediaServiceImageTags">
    <vt:lpwstr/>
  </property>
</Properties>
</file>