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2"/>
  </p:notesMasterIdLst>
  <p:sldIdLst>
    <p:sldId id="256" r:id="rId5"/>
    <p:sldId id="257" r:id="rId6"/>
    <p:sldId id="258" r:id="rId7"/>
    <p:sldId id="259" r:id="rId8"/>
    <p:sldId id="260" r:id="rId9"/>
    <p:sldId id="261" r:id="rId10"/>
    <p:sldId id="262" r:id="rId11"/>
    <p:sldId id="263" r:id="rId12"/>
    <p:sldId id="272" r:id="rId13"/>
    <p:sldId id="265" r:id="rId14"/>
    <p:sldId id="266" r:id="rId15"/>
    <p:sldId id="267" r:id="rId16"/>
    <p:sldId id="271" r:id="rId17"/>
    <p:sldId id="268" r:id="rId18"/>
    <p:sldId id="269" r:id="rId19"/>
    <p:sldId id="270" r:id="rId20"/>
    <p:sldId id="264"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0747476-11E1-43A2-BFCB-35D82032A784}" v="9" dt="2025-04-28T10:04:24.11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660"/>
  </p:normalViewPr>
  <p:slideViewPr>
    <p:cSldViewPr snapToGrid="0">
      <p:cViewPr varScale="1">
        <p:scale>
          <a:sx n="64" d="100"/>
          <a:sy n="64" d="100"/>
        </p:scale>
        <p:origin x="97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ck Lakin" userId="d0c2f4f4-64e3-4bfb-a81a-6e75e0a651ee" providerId="ADAL" clId="{C0747476-11E1-43A2-BFCB-35D82032A784}"/>
    <pc:docChg chg="custSel addSld modSld">
      <pc:chgData name="Jack Lakin" userId="d0c2f4f4-64e3-4bfb-a81a-6e75e0a651ee" providerId="ADAL" clId="{C0747476-11E1-43A2-BFCB-35D82032A784}" dt="2025-04-28T10:04:46.790" v="445" actId="20577"/>
      <pc:docMkLst>
        <pc:docMk/>
      </pc:docMkLst>
      <pc:sldChg chg="delSp modSp mod delAnim modNotesTx">
        <pc:chgData name="Jack Lakin" userId="d0c2f4f4-64e3-4bfb-a81a-6e75e0a651ee" providerId="ADAL" clId="{C0747476-11E1-43A2-BFCB-35D82032A784}" dt="2025-04-28T10:04:46.790" v="445" actId="20577"/>
        <pc:sldMkLst>
          <pc:docMk/>
          <pc:sldMk cId="3436043574" sldId="263"/>
        </pc:sldMkLst>
        <pc:spChg chg="mod">
          <ac:chgData name="Jack Lakin" userId="d0c2f4f4-64e3-4bfb-a81a-6e75e0a651ee" providerId="ADAL" clId="{C0747476-11E1-43A2-BFCB-35D82032A784}" dt="2025-04-28T10:02:58.121" v="310" actId="20577"/>
          <ac:spMkLst>
            <pc:docMk/>
            <pc:sldMk cId="3436043574" sldId="263"/>
            <ac:spMk id="2" creationId="{A072D3A2-13E5-48E1-83FC-1B78D88463A2}"/>
          </ac:spMkLst>
        </pc:spChg>
        <pc:spChg chg="del">
          <ac:chgData name="Jack Lakin" userId="d0c2f4f4-64e3-4bfb-a81a-6e75e0a651ee" providerId="ADAL" clId="{C0747476-11E1-43A2-BFCB-35D82032A784}" dt="2025-04-28T10:02:41.619" v="253" actId="478"/>
          <ac:spMkLst>
            <pc:docMk/>
            <pc:sldMk cId="3436043574" sldId="263"/>
            <ac:spMk id="4" creationId="{AED7D017-93AA-414E-B219-7D1F9A62DED0}"/>
          </ac:spMkLst>
        </pc:spChg>
      </pc:sldChg>
      <pc:sldChg chg="modNotesTx">
        <pc:chgData name="Jack Lakin" userId="d0c2f4f4-64e3-4bfb-a81a-6e75e0a651ee" providerId="ADAL" clId="{C0747476-11E1-43A2-BFCB-35D82032A784}" dt="2025-04-28T09:55:57.214" v="252" actId="20577"/>
        <pc:sldMkLst>
          <pc:docMk/>
          <pc:sldMk cId="844260535" sldId="265"/>
        </pc:sldMkLst>
      </pc:sldChg>
      <pc:sldChg chg="modNotesTx">
        <pc:chgData name="Jack Lakin" userId="d0c2f4f4-64e3-4bfb-a81a-6e75e0a651ee" providerId="ADAL" clId="{C0747476-11E1-43A2-BFCB-35D82032A784}" dt="2025-04-28T09:55:10.084" v="182" actId="20577"/>
        <pc:sldMkLst>
          <pc:docMk/>
          <pc:sldMk cId="4136594303" sldId="268"/>
        </pc:sldMkLst>
      </pc:sldChg>
      <pc:sldChg chg="modNotesTx">
        <pc:chgData name="Jack Lakin" userId="d0c2f4f4-64e3-4bfb-a81a-6e75e0a651ee" providerId="ADAL" clId="{C0747476-11E1-43A2-BFCB-35D82032A784}" dt="2025-04-28T09:54:58.250" v="150" actId="20577"/>
        <pc:sldMkLst>
          <pc:docMk/>
          <pc:sldMk cId="2394918030" sldId="269"/>
        </pc:sldMkLst>
      </pc:sldChg>
      <pc:sldChg chg="modNotesTx">
        <pc:chgData name="Jack Lakin" userId="d0c2f4f4-64e3-4bfb-a81a-6e75e0a651ee" providerId="ADAL" clId="{C0747476-11E1-43A2-BFCB-35D82032A784}" dt="2025-04-28T09:54:42.420" v="117" actId="113"/>
        <pc:sldMkLst>
          <pc:docMk/>
          <pc:sldMk cId="3611512985" sldId="270"/>
        </pc:sldMkLst>
      </pc:sldChg>
      <pc:sldChg chg="addSp modSp new mod">
        <pc:chgData name="Jack Lakin" userId="d0c2f4f4-64e3-4bfb-a81a-6e75e0a651ee" providerId="ADAL" clId="{C0747476-11E1-43A2-BFCB-35D82032A784}" dt="2025-04-28T10:04:24.112" v="363" actId="1076"/>
        <pc:sldMkLst>
          <pc:docMk/>
          <pc:sldMk cId="179655790" sldId="272"/>
        </pc:sldMkLst>
        <pc:spChg chg="mod">
          <ac:chgData name="Jack Lakin" userId="d0c2f4f4-64e3-4bfb-a81a-6e75e0a651ee" providerId="ADAL" clId="{C0747476-11E1-43A2-BFCB-35D82032A784}" dt="2025-04-28T10:03:31.279" v="355" actId="122"/>
          <ac:spMkLst>
            <pc:docMk/>
            <pc:sldMk cId="179655790" sldId="272"/>
            <ac:spMk id="2" creationId="{542CF735-B78D-0DCC-847D-699CB625DAD6}"/>
          </ac:spMkLst>
        </pc:spChg>
        <pc:picChg chg="add mod">
          <ac:chgData name="Jack Lakin" userId="d0c2f4f4-64e3-4bfb-a81a-6e75e0a651ee" providerId="ADAL" clId="{C0747476-11E1-43A2-BFCB-35D82032A784}" dt="2025-04-28T10:04:24.112" v="363" actId="1076"/>
          <ac:picMkLst>
            <pc:docMk/>
            <pc:sldMk cId="179655790" sldId="272"/>
            <ac:picMk id="1026" creationId="{D1052FDB-F81D-E10B-57EA-5527BF16E247}"/>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13D21FE-3B0F-49C5-9CF3-7C0FCDACF458}" type="datetimeFigureOut">
              <a:rPr lang="en-GB" smtClean="0"/>
              <a:t>28/04/2025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C45F7E-2D1A-47B5-B2A0-87738C3F3C43}" type="slidenum">
              <a:rPr lang="en-GB" smtClean="0"/>
              <a:t>‹#›</a:t>
            </a:fld>
            <a:endParaRPr lang="en-GB"/>
          </a:p>
        </p:txBody>
      </p:sp>
    </p:spTree>
    <p:extLst>
      <p:ext uri="{BB962C8B-B14F-4D97-AF65-F5344CB8AC3E}">
        <p14:creationId xmlns:p14="http://schemas.microsoft.com/office/powerpoint/2010/main" val="22551027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Student input: quick go round asking what they like about helping the environment</a:t>
            </a:r>
          </a:p>
        </p:txBody>
      </p:sp>
      <p:sp>
        <p:nvSpPr>
          <p:cNvPr id="4" name="Slide Number Placeholder 3"/>
          <p:cNvSpPr>
            <a:spLocks noGrp="1"/>
          </p:cNvSpPr>
          <p:nvPr>
            <p:ph type="sldNum" sz="quarter" idx="5"/>
          </p:nvPr>
        </p:nvSpPr>
        <p:spPr/>
        <p:txBody>
          <a:bodyPr/>
          <a:lstStyle/>
          <a:p>
            <a:fld id="{88C45F7E-2D1A-47B5-B2A0-87738C3F3C43}" type="slidenum">
              <a:rPr lang="en-GB" smtClean="0"/>
              <a:t>8</a:t>
            </a:fld>
            <a:endParaRPr lang="en-GB"/>
          </a:p>
        </p:txBody>
      </p:sp>
    </p:spTree>
    <p:extLst>
      <p:ext uri="{BB962C8B-B14F-4D97-AF65-F5344CB8AC3E}">
        <p14:creationId xmlns:p14="http://schemas.microsoft.com/office/powerpoint/2010/main" val="5231624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Student input: What works best for them</a:t>
            </a:r>
          </a:p>
        </p:txBody>
      </p:sp>
      <p:sp>
        <p:nvSpPr>
          <p:cNvPr id="4" name="Slide Number Placeholder 3"/>
          <p:cNvSpPr>
            <a:spLocks noGrp="1"/>
          </p:cNvSpPr>
          <p:nvPr>
            <p:ph type="sldNum" sz="quarter" idx="5"/>
          </p:nvPr>
        </p:nvSpPr>
        <p:spPr/>
        <p:txBody>
          <a:bodyPr/>
          <a:lstStyle/>
          <a:p>
            <a:fld id="{88C45F7E-2D1A-47B5-B2A0-87738C3F3C43}" type="slidenum">
              <a:rPr lang="en-GB" smtClean="0"/>
              <a:t>10</a:t>
            </a:fld>
            <a:endParaRPr lang="en-GB"/>
          </a:p>
        </p:txBody>
      </p:sp>
    </p:spTree>
    <p:extLst>
      <p:ext uri="{BB962C8B-B14F-4D97-AF65-F5344CB8AC3E}">
        <p14:creationId xmlns:p14="http://schemas.microsoft.com/office/powerpoint/2010/main" val="10508478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Student input: what they enjoyed about the competition side</a:t>
            </a:r>
          </a:p>
          <a:p>
            <a:endParaRPr lang="en-GB" dirty="0"/>
          </a:p>
        </p:txBody>
      </p:sp>
      <p:sp>
        <p:nvSpPr>
          <p:cNvPr id="4" name="Slide Number Placeholder 3"/>
          <p:cNvSpPr>
            <a:spLocks noGrp="1"/>
          </p:cNvSpPr>
          <p:nvPr>
            <p:ph type="sldNum" sz="quarter" idx="5"/>
          </p:nvPr>
        </p:nvSpPr>
        <p:spPr/>
        <p:txBody>
          <a:bodyPr/>
          <a:lstStyle/>
          <a:p>
            <a:fld id="{88C45F7E-2D1A-47B5-B2A0-87738C3F3C43}" type="slidenum">
              <a:rPr lang="en-GB" smtClean="0"/>
              <a:t>14</a:t>
            </a:fld>
            <a:endParaRPr lang="en-GB"/>
          </a:p>
        </p:txBody>
      </p:sp>
    </p:spTree>
    <p:extLst>
      <p:ext uri="{BB962C8B-B14F-4D97-AF65-F5344CB8AC3E}">
        <p14:creationId xmlns:p14="http://schemas.microsoft.com/office/powerpoint/2010/main" val="2538901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5"/>
          </p:nvPr>
        </p:nvSpPr>
        <p:spPr/>
        <p:txBody>
          <a:bodyPr/>
          <a:lstStyle/>
          <a:p>
            <a:fld id="{88C45F7E-2D1A-47B5-B2A0-87738C3F3C43}" type="slidenum">
              <a:rPr lang="en-GB" smtClean="0"/>
              <a:t>15</a:t>
            </a:fld>
            <a:endParaRPr lang="en-GB"/>
          </a:p>
        </p:txBody>
      </p:sp>
    </p:spTree>
    <p:extLst>
      <p:ext uri="{BB962C8B-B14F-4D97-AF65-F5344CB8AC3E}">
        <p14:creationId xmlns:p14="http://schemas.microsoft.com/office/powerpoint/2010/main" val="1520012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Student input: what they would like to see in the future at school / what they’re looking forward to seeing.</a:t>
            </a:r>
          </a:p>
        </p:txBody>
      </p:sp>
      <p:sp>
        <p:nvSpPr>
          <p:cNvPr id="4" name="Slide Number Placeholder 3"/>
          <p:cNvSpPr>
            <a:spLocks noGrp="1"/>
          </p:cNvSpPr>
          <p:nvPr>
            <p:ph type="sldNum" sz="quarter" idx="5"/>
          </p:nvPr>
        </p:nvSpPr>
        <p:spPr/>
        <p:txBody>
          <a:bodyPr/>
          <a:lstStyle/>
          <a:p>
            <a:fld id="{88C45F7E-2D1A-47B5-B2A0-87738C3F3C43}" type="slidenum">
              <a:rPr lang="en-GB" smtClean="0"/>
              <a:t>16</a:t>
            </a:fld>
            <a:endParaRPr lang="en-GB"/>
          </a:p>
        </p:txBody>
      </p:sp>
    </p:spTree>
    <p:extLst>
      <p:ext uri="{BB962C8B-B14F-4D97-AF65-F5344CB8AC3E}">
        <p14:creationId xmlns:p14="http://schemas.microsoft.com/office/powerpoint/2010/main" val="21334900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1007533" y="0"/>
            <a:ext cx="7934348"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8941881"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2611808" y="3428998"/>
            <a:ext cx="5518066" cy="2268559"/>
          </a:xfrm>
        </p:spPr>
        <p:txBody>
          <a:bodyPr anchor="t">
            <a:normAutofit/>
          </a:bodyPr>
          <a:lstStyle>
            <a:lvl1pPr algn="r">
              <a:defRPr sz="6000"/>
            </a:lvl1pPr>
          </a:lstStyle>
          <a:p>
            <a:r>
              <a:rPr lang="en-US"/>
              <a:t>Click to edit Master title style</a:t>
            </a:r>
            <a:endParaRPr lang="en-US" dirty="0"/>
          </a:p>
        </p:txBody>
      </p:sp>
      <p:sp>
        <p:nvSpPr>
          <p:cNvPr id="3" name="Subtitle 2"/>
          <p:cNvSpPr>
            <a:spLocks noGrp="1"/>
          </p:cNvSpPr>
          <p:nvPr>
            <p:ph type="subTitle" idx="1"/>
          </p:nvPr>
        </p:nvSpPr>
        <p:spPr>
          <a:xfrm>
            <a:off x="2772274" y="2268786"/>
            <a:ext cx="5357600" cy="1160213"/>
          </a:xfrm>
        </p:spPr>
        <p:txBody>
          <a:bodyPr tIns="0" anchor="b">
            <a:normAutofit/>
          </a:bodyPr>
          <a:lstStyle>
            <a:lvl1pPr marL="0" indent="0" algn="r">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B2946A9-960F-4525-80FA-1571FC73E4B5}" type="datetimeFigureOut">
              <a:rPr lang="en-GB" smtClean="0"/>
              <a:t>23/04/2025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rIns="45720"/>
          <a:lstStyle/>
          <a:p>
            <a:fld id="{C583F107-5D01-4804-B7D7-E5F848EAF108}" type="slidenum">
              <a:rPr lang="en-GB" smtClean="0"/>
              <a:t>‹#›</a:t>
            </a:fld>
            <a:endParaRPr lang="en-GB"/>
          </a:p>
        </p:txBody>
      </p:sp>
      <p:sp>
        <p:nvSpPr>
          <p:cNvPr id="13" name="TextBox 12"/>
          <p:cNvSpPr txBox="1"/>
          <p:nvPr/>
        </p:nvSpPr>
        <p:spPr>
          <a:xfrm>
            <a:off x="2191282" y="3262852"/>
            <a:ext cx="415636" cy="461665"/>
          </a:xfrm>
          <a:prstGeom prst="rect">
            <a:avLst/>
          </a:prstGeom>
          <a:noFill/>
        </p:spPr>
        <p:txBody>
          <a:bodyPr wrap="square" rtlCol="0">
            <a:spAutoFit/>
          </a:bodyPr>
          <a:lstStyle/>
          <a:p>
            <a:pPr algn="r"/>
            <a:r>
              <a:rPr lang="en-US" sz="2400" dirty="0">
                <a:solidFill>
                  <a:schemeClr val="accent6"/>
                </a:solidFill>
                <a:latin typeface="Wingdings 3" panose="05040102010807070707" pitchFamily="18" charset="2"/>
              </a:rPr>
              <a:t>z</a:t>
            </a:r>
            <a:endParaRPr lang="en-US" sz="2400" dirty="0">
              <a:solidFill>
                <a:schemeClr val="accent6"/>
              </a:solidFill>
              <a:latin typeface="MS Shell Dlg 2" panose="020B0604030504040204" pitchFamily="34" charset="0"/>
            </a:endParaRPr>
          </a:p>
        </p:txBody>
      </p:sp>
    </p:spTree>
    <p:extLst>
      <p:ext uri="{BB962C8B-B14F-4D97-AF65-F5344CB8AC3E}">
        <p14:creationId xmlns:p14="http://schemas.microsoft.com/office/powerpoint/2010/main" val="32351328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14" name="Rectangle 13"/>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TextBox 8"/>
          <p:cNvSpPr txBox="1"/>
          <p:nvPr/>
        </p:nvSpPr>
        <p:spPr>
          <a:xfrm>
            <a:off x="2194236" y="641225"/>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11808" y="808056"/>
            <a:ext cx="7954091" cy="1077229"/>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B2946A9-960F-4525-80FA-1571FC73E4B5}" type="datetimeFigureOut">
              <a:rPr lang="en-GB" smtClean="0"/>
              <a:t>23/04/2025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583F107-5D01-4804-B7D7-E5F848EAF108}" type="slidenum">
              <a:rPr lang="en-GB" smtClean="0"/>
              <a:t>‹#›</a:t>
            </a:fld>
            <a:endParaRPr lang="en-GB"/>
          </a:p>
        </p:txBody>
      </p:sp>
    </p:spTree>
    <p:extLst>
      <p:ext uri="{BB962C8B-B14F-4D97-AF65-F5344CB8AC3E}">
        <p14:creationId xmlns:p14="http://schemas.microsoft.com/office/powerpoint/2010/main" val="22597962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5" name="Rectangle 14"/>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15"/>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TextBox 8"/>
          <p:cNvSpPr txBox="1"/>
          <p:nvPr/>
        </p:nvSpPr>
        <p:spPr>
          <a:xfrm rot="5400000">
            <a:off x="10337141" y="416061"/>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Vertical Title 1"/>
          <p:cNvSpPr>
            <a:spLocks noGrp="1"/>
          </p:cNvSpPr>
          <p:nvPr>
            <p:ph type="title" orient="vert"/>
          </p:nvPr>
        </p:nvSpPr>
        <p:spPr>
          <a:xfrm>
            <a:off x="9239380" y="805818"/>
            <a:ext cx="1326519" cy="5244126"/>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2608751" y="970410"/>
            <a:ext cx="6466903" cy="507953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B2946A9-960F-4525-80FA-1571FC73E4B5}" type="datetimeFigureOut">
              <a:rPr lang="en-GB" smtClean="0"/>
              <a:t>23/04/2025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583F107-5D01-4804-B7D7-E5F848EAF108}" type="slidenum">
              <a:rPr lang="en-GB" smtClean="0"/>
              <a:t>‹#›</a:t>
            </a:fld>
            <a:endParaRPr lang="en-GB"/>
          </a:p>
        </p:txBody>
      </p:sp>
    </p:spTree>
    <p:extLst>
      <p:ext uri="{BB962C8B-B14F-4D97-AF65-F5344CB8AC3E}">
        <p14:creationId xmlns:p14="http://schemas.microsoft.com/office/powerpoint/2010/main" val="41754076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9" name="Rectangle 28"/>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B2946A9-960F-4525-80FA-1571FC73E4B5}" type="datetimeFigureOut">
              <a:rPr lang="en-GB" smtClean="0"/>
              <a:t>23/04/2025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583F107-5D01-4804-B7D7-E5F848EAF108}" type="slidenum">
              <a:rPr lang="en-GB" smtClean="0"/>
              <a:t>‹#›</a:t>
            </a:fld>
            <a:endParaRPr lang="en-GB"/>
          </a:p>
        </p:txBody>
      </p:sp>
      <p:sp>
        <p:nvSpPr>
          <p:cNvPr id="7" name="TextBox 6"/>
          <p:cNvSpPr txBox="1"/>
          <p:nvPr/>
        </p:nvSpPr>
        <p:spPr>
          <a:xfrm>
            <a:off x="2194943" y="641225"/>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extLst>
      <p:ext uri="{BB962C8B-B14F-4D97-AF65-F5344CB8AC3E}">
        <p14:creationId xmlns:p14="http://schemas.microsoft.com/office/powerpoint/2010/main" val="956602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4" name="Rectangle 23"/>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TextBox 10"/>
          <p:cNvSpPr txBox="1"/>
          <p:nvPr/>
        </p:nvSpPr>
        <p:spPr>
          <a:xfrm>
            <a:off x="2191843" y="2962586"/>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09873" y="3147254"/>
            <a:ext cx="7956560" cy="1424746"/>
          </a:xfrm>
        </p:spPr>
        <p:txBody>
          <a:bodyPr anchor="t">
            <a:normAutofit/>
          </a:bodyPr>
          <a:lstStyle>
            <a:lvl1pPr algn="r">
              <a:defRPr sz="3200"/>
            </a:lvl1pPr>
          </a:lstStyle>
          <a:p>
            <a:r>
              <a:rPr lang="en-US"/>
              <a:t>Click to edit Master title style</a:t>
            </a:r>
            <a:endParaRPr lang="en-US" dirty="0"/>
          </a:p>
        </p:txBody>
      </p:sp>
      <p:sp>
        <p:nvSpPr>
          <p:cNvPr id="3" name="Text Placeholder 2"/>
          <p:cNvSpPr>
            <a:spLocks noGrp="1"/>
          </p:cNvSpPr>
          <p:nvPr>
            <p:ph type="body" idx="1"/>
          </p:nvPr>
        </p:nvSpPr>
        <p:spPr>
          <a:xfrm>
            <a:off x="2773968" y="2268786"/>
            <a:ext cx="7791931" cy="878468"/>
          </a:xfrm>
        </p:spPr>
        <p:txBody>
          <a:bodyPr tIns="0" anchor="b">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B2946A9-960F-4525-80FA-1571FC73E4B5}" type="datetimeFigureOut">
              <a:rPr lang="en-GB" smtClean="0"/>
              <a:t>23/04/2025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583F107-5D01-4804-B7D7-E5F848EAF108}" type="slidenum">
              <a:rPr lang="en-GB" smtClean="0"/>
              <a:t>‹#›</a:t>
            </a:fld>
            <a:endParaRPr lang="en-GB"/>
          </a:p>
        </p:txBody>
      </p:sp>
    </p:spTree>
    <p:extLst>
      <p:ext uri="{BB962C8B-B14F-4D97-AF65-F5344CB8AC3E}">
        <p14:creationId xmlns:p14="http://schemas.microsoft.com/office/powerpoint/2010/main" val="26515571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6" name="Rectangle 25"/>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609873" y="805817"/>
            <a:ext cx="7950984" cy="10817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2605374" y="2052116"/>
            <a:ext cx="3891960" cy="399782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66636" y="2052114"/>
            <a:ext cx="3894222" cy="399782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B2946A9-960F-4525-80FA-1571FC73E4B5}" type="datetimeFigureOut">
              <a:rPr lang="en-GB" smtClean="0"/>
              <a:t>23/04/2025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583F107-5D01-4804-B7D7-E5F848EAF108}" type="slidenum">
              <a:rPr lang="en-GB" smtClean="0"/>
              <a:t>‹#›</a:t>
            </a:fld>
            <a:endParaRPr lang="en-GB"/>
          </a:p>
        </p:txBody>
      </p:sp>
      <p:sp>
        <p:nvSpPr>
          <p:cNvPr id="10" name="TextBox 9"/>
          <p:cNvSpPr txBox="1"/>
          <p:nvPr/>
        </p:nvSpPr>
        <p:spPr>
          <a:xfrm>
            <a:off x="2196172" y="641223"/>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extLst>
      <p:ext uri="{BB962C8B-B14F-4D97-AF65-F5344CB8AC3E}">
        <p14:creationId xmlns:p14="http://schemas.microsoft.com/office/powerpoint/2010/main" val="7899430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0" name="Rectangle 19"/>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TextBox 11"/>
          <p:cNvSpPr txBox="1"/>
          <p:nvPr/>
        </p:nvSpPr>
        <p:spPr>
          <a:xfrm>
            <a:off x="2193650" y="636424"/>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09873" y="805818"/>
            <a:ext cx="7956560" cy="1078348"/>
          </a:xfrm>
        </p:spPr>
        <p:txBody>
          <a:bodyPr/>
          <a:lstStyle/>
          <a:p>
            <a:r>
              <a:rPr lang="en-US"/>
              <a:t>Click to edit Master title style</a:t>
            </a:r>
            <a:endParaRPr lang="en-US" dirty="0"/>
          </a:p>
        </p:txBody>
      </p:sp>
      <p:sp>
        <p:nvSpPr>
          <p:cNvPr id="3" name="Text Placeholder 2"/>
          <p:cNvSpPr>
            <a:spLocks noGrp="1"/>
          </p:cNvSpPr>
          <p:nvPr>
            <p:ph type="body" idx="1"/>
          </p:nvPr>
        </p:nvSpPr>
        <p:spPr>
          <a:xfrm>
            <a:off x="2609285" y="2052115"/>
            <a:ext cx="3896467" cy="713818"/>
          </a:xfrm>
        </p:spPr>
        <p:txBody>
          <a:bodyPr anchor="b">
            <a:noAutofit/>
          </a:bodyPr>
          <a:lstStyle>
            <a:lvl1pPr marL="0" indent="0" algn="l">
              <a:lnSpc>
                <a:spcPct val="100000"/>
              </a:lnSpc>
              <a:buNone/>
              <a:defRPr sz="2200" b="0" cap="none"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609285" y="2851331"/>
            <a:ext cx="3893623" cy="307143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666634" y="2052115"/>
            <a:ext cx="3899798" cy="713818"/>
          </a:xfrm>
        </p:spPr>
        <p:txBody>
          <a:bodyPr anchor="b">
            <a:noAutofit/>
          </a:bodyPr>
          <a:lstStyle>
            <a:lvl1pPr marL="0" indent="0" algn="l">
              <a:lnSpc>
                <a:spcPct val="100000"/>
              </a:lnSpc>
              <a:buNone/>
              <a:defRPr sz="2200" b="0" cap="none"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66635" y="2851331"/>
            <a:ext cx="3899798" cy="307143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B2946A9-960F-4525-80FA-1571FC73E4B5}" type="datetimeFigureOut">
              <a:rPr lang="en-GB" smtClean="0"/>
              <a:t>23/04/2025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583F107-5D01-4804-B7D7-E5F848EAF108}" type="slidenum">
              <a:rPr lang="en-GB" smtClean="0"/>
              <a:t>‹#›</a:t>
            </a:fld>
            <a:endParaRPr lang="en-GB"/>
          </a:p>
        </p:txBody>
      </p:sp>
    </p:spTree>
    <p:extLst>
      <p:ext uri="{BB962C8B-B14F-4D97-AF65-F5344CB8AC3E}">
        <p14:creationId xmlns:p14="http://schemas.microsoft.com/office/powerpoint/2010/main" val="12007375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 name="Rectangle 12"/>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B2946A9-960F-4525-80FA-1571FC73E4B5}" type="datetimeFigureOut">
              <a:rPr lang="en-GB" smtClean="0"/>
              <a:t>23/04/2025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583F107-5D01-4804-B7D7-E5F848EAF108}" type="slidenum">
              <a:rPr lang="en-GB" smtClean="0"/>
              <a:t>‹#›</a:t>
            </a:fld>
            <a:endParaRPr lang="en-GB"/>
          </a:p>
        </p:txBody>
      </p:sp>
      <p:sp>
        <p:nvSpPr>
          <p:cNvPr id="8" name="TextBox 7"/>
          <p:cNvSpPr txBox="1"/>
          <p:nvPr/>
        </p:nvSpPr>
        <p:spPr>
          <a:xfrm>
            <a:off x="2196172" y="641226"/>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extLst>
      <p:ext uri="{BB962C8B-B14F-4D97-AF65-F5344CB8AC3E}">
        <p14:creationId xmlns:p14="http://schemas.microsoft.com/office/powerpoint/2010/main" val="31035653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2" name="Rectangle 11"/>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2B2946A9-960F-4525-80FA-1571FC73E4B5}" type="datetimeFigureOut">
              <a:rPr lang="en-GB" smtClean="0"/>
              <a:t>23/04/2025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583F107-5D01-4804-B7D7-E5F848EAF108}" type="slidenum">
              <a:rPr lang="en-GB" smtClean="0"/>
              <a:t>‹#›</a:t>
            </a:fld>
            <a:endParaRPr lang="en-GB"/>
          </a:p>
        </p:txBody>
      </p:sp>
    </p:spTree>
    <p:extLst>
      <p:ext uri="{BB962C8B-B14F-4D97-AF65-F5344CB8AC3E}">
        <p14:creationId xmlns:p14="http://schemas.microsoft.com/office/powerpoint/2010/main" val="24111342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5" name="Rectangle 24"/>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Rectangle 25"/>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TextBox 9"/>
          <p:cNvSpPr txBox="1"/>
          <p:nvPr/>
        </p:nvSpPr>
        <p:spPr>
          <a:xfrm>
            <a:off x="1554154" y="1127550"/>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1970323" y="1282451"/>
            <a:ext cx="2664361" cy="1903241"/>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120154" y="805818"/>
            <a:ext cx="5446278" cy="52441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970322" y="3186154"/>
            <a:ext cx="2664361" cy="2386397"/>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B2946A9-960F-4525-80FA-1571FC73E4B5}" type="datetimeFigureOut">
              <a:rPr lang="en-GB" smtClean="0"/>
              <a:t>23/04/2025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583F107-5D01-4804-B7D7-E5F848EAF108}" type="slidenum">
              <a:rPr lang="en-GB" smtClean="0"/>
              <a:t>‹#›</a:t>
            </a:fld>
            <a:endParaRPr lang="en-GB"/>
          </a:p>
        </p:txBody>
      </p:sp>
    </p:spTree>
    <p:extLst>
      <p:ext uri="{BB962C8B-B14F-4D97-AF65-F5344CB8AC3E}">
        <p14:creationId xmlns:p14="http://schemas.microsoft.com/office/powerpoint/2010/main" val="17312047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9" name="Rectangle 18"/>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Rectangle 19"/>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6747062" y="3229"/>
            <a:ext cx="4629734" cy="6858000"/>
          </a:xfrm>
          <a:solidFill>
            <a:schemeClr val="tx1">
              <a:alpha val="10000"/>
            </a:schemeClr>
          </a:solidFill>
          <a:ln w="9525" cap="sq">
            <a:noFill/>
            <a:miter lim="800000"/>
          </a:ln>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0" name="TextBox 9"/>
          <p:cNvSpPr txBox="1"/>
          <p:nvPr/>
        </p:nvSpPr>
        <p:spPr>
          <a:xfrm>
            <a:off x="1554686" y="1127550"/>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1971241" y="1282452"/>
            <a:ext cx="3970986" cy="1900473"/>
          </a:xfrm>
        </p:spPr>
        <p:txBody>
          <a:bodyPr anchor="b">
            <a:normAutofit/>
          </a:bodyPr>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970322" y="3182928"/>
            <a:ext cx="3971874" cy="2386394"/>
          </a:xfrm>
        </p:spPr>
        <p:txBody>
          <a:bodyPr>
            <a:normAutofit/>
          </a:bodyPr>
          <a:lstStyle>
            <a:lvl1pPr marL="0" indent="0" algn="l">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B2946A9-960F-4525-80FA-1571FC73E4B5}" type="datetimeFigureOut">
              <a:rPr lang="en-GB" smtClean="0"/>
              <a:t>23/04/2025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583F107-5D01-4804-B7D7-E5F848EAF108}" type="slidenum">
              <a:rPr lang="en-GB" smtClean="0"/>
              <a:t>‹#›</a:t>
            </a:fld>
            <a:endParaRPr lang="en-GB"/>
          </a:p>
        </p:txBody>
      </p:sp>
    </p:spTree>
    <p:extLst>
      <p:ext uri="{BB962C8B-B14F-4D97-AF65-F5344CB8AC3E}">
        <p14:creationId xmlns:p14="http://schemas.microsoft.com/office/powerpoint/2010/main" val="31409969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18" name="Picture 1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831794" y="2105202"/>
            <a:ext cx="9360205" cy="4752798"/>
          </a:xfrm>
          <a:prstGeom prst="rect">
            <a:avLst/>
          </a:prstGeom>
        </p:spPr>
      </p:pic>
      <p:pic>
        <p:nvPicPr>
          <p:cNvPr id="15" name="Picture 14"/>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0" y="0"/>
            <a:ext cx="12189867" cy="6858000"/>
          </a:xfrm>
          <a:prstGeom prst="rect">
            <a:avLst/>
          </a:prstGeom>
        </p:spPr>
      </p:pic>
      <p:sp>
        <p:nvSpPr>
          <p:cNvPr id="8" name="Rectangle 7"/>
          <p:cNvSpPr/>
          <p:nvPr/>
        </p:nvSpPr>
        <p:spPr>
          <a:xfrm>
            <a:off x="0" y="0"/>
            <a:ext cx="964174"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611808" y="808056"/>
            <a:ext cx="7958331" cy="1077229"/>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773599" y="2052116"/>
            <a:ext cx="7796540" cy="399782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810065" y="5270604"/>
            <a:ext cx="2662729" cy="182880"/>
          </a:xfrm>
          <a:prstGeom prst="rect">
            <a:avLst/>
          </a:prstGeom>
        </p:spPr>
        <p:txBody>
          <a:bodyPr vert="horz" lIns="91440" tIns="18288" rIns="91440" bIns="45720" rtlCol="0" anchor="t"/>
          <a:lstStyle>
            <a:lvl1pPr algn="r">
              <a:defRPr sz="800">
                <a:solidFill>
                  <a:schemeClr val="tx1">
                    <a:tint val="75000"/>
                  </a:schemeClr>
                </a:solidFill>
                <a:latin typeface="+mn-lt"/>
              </a:defRPr>
            </a:lvl1pPr>
          </a:lstStyle>
          <a:p>
            <a:fld id="{2B2946A9-960F-4525-80FA-1571FC73E4B5}" type="datetimeFigureOut">
              <a:rPr lang="en-GB" smtClean="0"/>
              <a:t>23/04/2025</a:t>
            </a:fld>
            <a:endParaRPr lang="en-GB"/>
          </a:p>
        </p:txBody>
      </p:sp>
      <p:sp>
        <p:nvSpPr>
          <p:cNvPr id="5" name="Footer Placeholder 4"/>
          <p:cNvSpPr>
            <a:spLocks noGrp="1"/>
          </p:cNvSpPr>
          <p:nvPr>
            <p:ph type="ftr" sz="quarter" idx="3"/>
          </p:nvPr>
        </p:nvSpPr>
        <p:spPr>
          <a:xfrm rot="5400000">
            <a:off x="-2237130" y="3661144"/>
            <a:ext cx="5885352" cy="179176"/>
          </a:xfrm>
          <a:prstGeom prst="rect">
            <a:avLst/>
          </a:prstGeom>
        </p:spPr>
        <p:txBody>
          <a:bodyPr vert="horz" lIns="91440" tIns="45720" rIns="91440" bIns="18288" rtlCol="0" anchor="b"/>
          <a:lstStyle>
            <a:lvl1pPr algn="r">
              <a:defRPr sz="8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58407" y="164592"/>
            <a:ext cx="636727" cy="322851"/>
          </a:xfrm>
          <a:prstGeom prst="rect">
            <a:avLst/>
          </a:prstGeom>
        </p:spPr>
        <p:txBody>
          <a:bodyPr vert="horz" lIns="91440" tIns="45720" rIns="45720" bIns="45720" rtlCol="0" anchor="ctr"/>
          <a:lstStyle>
            <a:lvl1pPr algn="r">
              <a:defRPr sz="1800">
                <a:solidFill>
                  <a:schemeClr val="tx1">
                    <a:tint val="75000"/>
                  </a:schemeClr>
                </a:solidFill>
              </a:defRPr>
            </a:lvl1pPr>
          </a:lstStyle>
          <a:p>
            <a:fld id="{C583F107-5D01-4804-B7D7-E5F848EAF108}" type="slidenum">
              <a:rPr lang="en-GB" smtClean="0"/>
              <a:t>‹#›</a:t>
            </a:fld>
            <a:endParaRPr lang="en-GB"/>
          </a:p>
        </p:txBody>
      </p:sp>
      <p:sp>
        <p:nvSpPr>
          <p:cNvPr id="57" name="Rectangle 56"/>
          <p:cNvSpPr/>
          <p:nvPr/>
        </p:nvSpPr>
        <p:spPr>
          <a:xfrm>
            <a:off x="962042" y="0"/>
            <a:ext cx="45719"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084664994"/>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r" defTabSz="914400" rtl="0" eaLnBrk="1" latinLnBrk="0" hangingPunct="1">
        <a:lnSpc>
          <a:spcPct val="90000"/>
        </a:lnSpc>
        <a:spcBef>
          <a:spcPct val="0"/>
        </a:spcBef>
        <a:buNone/>
        <a:defRPr sz="3400" b="0" i="0" kern="1200" cap="none">
          <a:solidFill>
            <a:schemeClr val="tx1"/>
          </a:solidFill>
          <a:effectLst/>
          <a:latin typeface="+mj-lt"/>
          <a:ea typeface="+mj-ea"/>
          <a:cs typeface="+mj-cs"/>
        </a:defRPr>
      </a:lvl1pPr>
    </p:titleStyle>
    <p:bodyStyle>
      <a:lvl1pPr marL="344488" indent="-344488" algn="l" defTabSz="914400" rtl="0" eaLnBrk="1" latinLnBrk="0" hangingPunct="1">
        <a:lnSpc>
          <a:spcPct val="120000"/>
        </a:lnSpc>
        <a:spcBef>
          <a:spcPts val="1000"/>
        </a:spcBef>
        <a:spcAft>
          <a:spcPts val="600"/>
        </a:spcAft>
        <a:buClr>
          <a:schemeClr val="accent6"/>
        </a:buClr>
        <a:buSzPct val="90000"/>
        <a:buFont typeface="Wingdings" panose="05000000000000000000" pitchFamily="2" charset="2"/>
        <a:buChar char="§"/>
        <a:defRPr sz="2000" kern="1200">
          <a:solidFill>
            <a:schemeClr val="tx1"/>
          </a:solidFill>
          <a:effectLst/>
          <a:latin typeface="+mn-lt"/>
          <a:ea typeface="+mn-ea"/>
          <a:cs typeface="+mn-cs"/>
        </a:defRPr>
      </a:lvl1pPr>
      <a:lvl2pPr marL="7953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800" kern="1200">
          <a:solidFill>
            <a:schemeClr val="tx1"/>
          </a:solidFill>
          <a:effectLst/>
          <a:latin typeface="+mn-lt"/>
          <a:ea typeface="+mn-ea"/>
          <a:cs typeface="+mn-cs"/>
        </a:defRPr>
      </a:lvl2pPr>
      <a:lvl3pPr marL="12588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600" kern="1200">
          <a:solidFill>
            <a:schemeClr val="tx1"/>
          </a:solidFill>
          <a:effectLst/>
          <a:latin typeface="+mn-lt"/>
          <a:ea typeface="+mn-ea"/>
          <a:cs typeface="+mn-cs"/>
        </a:defRPr>
      </a:lvl3pPr>
      <a:lvl4pPr marL="17097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400" kern="1200">
          <a:solidFill>
            <a:schemeClr val="tx1"/>
          </a:solidFill>
          <a:effectLst/>
          <a:latin typeface="+mn-lt"/>
          <a:ea typeface="+mn-ea"/>
          <a:cs typeface="+mn-cs"/>
        </a:defRPr>
      </a:lvl4pPr>
      <a:lvl5pPr marL="21732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a:solidFill>
            <a:schemeClr val="tx1"/>
          </a:solidFill>
          <a:effectLst/>
          <a:latin typeface="+mn-lt"/>
          <a:ea typeface="+mn-ea"/>
          <a:cs typeface="+mn-cs"/>
        </a:defRPr>
      </a:lvl5pPr>
      <a:lvl6pPr marL="2642616"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6pPr>
      <a:lvl7pPr marL="3108960"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7pPr>
      <a:lvl8pPr marL="3575304"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8pPr>
      <a:lvl9pPr marL="4041648"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1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2.png"/><Relationship Id="rId2" Type="http://schemas.openxmlformats.org/officeDocument/2006/relationships/image" Target="../media/image28.jpe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A5BF8D-56A4-47A7-BAF0-F3BF9F589CD6}"/>
              </a:ext>
            </a:extLst>
          </p:cNvPr>
          <p:cNvSpPr>
            <a:spLocks noGrp="1"/>
          </p:cNvSpPr>
          <p:nvPr>
            <p:ph type="ctrTitle"/>
          </p:nvPr>
        </p:nvSpPr>
        <p:spPr>
          <a:xfrm>
            <a:off x="2410102" y="3550022"/>
            <a:ext cx="5518066" cy="2810437"/>
          </a:xfrm>
        </p:spPr>
        <p:txBody>
          <a:bodyPr>
            <a:normAutofit/>
          </a:bodyPr>
          <a:lstStyle/>
          <a:p>
            <a:pPr algn="ctr"/>
            <a:r>
              <a:rPr lang="en-GB" sz="5400" b="1" dirty="0">
                <a:effectLst/>
                <a:latin typeface="Calibri" panose="020F0502020204030204" pitchFamily="34" charset="0"/>
                <a:ea typeface="Calibri" panose="020F0502020204030204" pitchFamily="34" charset="0"/>
              </a:rPr>
              <a:t>What does being an Eco School mean?</a:t>
            </a:r>
            <a:endParaRPr lang="en-GB" sz="21500" b="1" dirty="0"/>
          </a:p>
        </p:txBody>
      </p:sp>
      <p:sp>
        <p:nvSpPr>
          <p:cNvPr id="3" name="Subtitle 2">
            <a:extLst>
              <a:ext uri="{FF2B5EF4-FFF2-40B4-BE49-F238E27FC236}">
                <a16:creationId xmlns:a16="http://schemas.microsoft.com/office/drawing/2014/main" id="{7F2ECCBE-FDD4-4156-8970-876DC98A3E90}"/>
              </a:ext>
            </a:extLst>
          </p:cNvPr>
          <p:cNvSpPr>
            <a:spLocks noGrp="1"/>
          </p:cNvSpPr>
          <p:nvPr>
            <p:ph type="subTitle" idx="1"/>
          </p:nvPr>
        </p:nvSpPr>
        <p:spPr>
          <a:xfrm>
            <a:off x="2490335" y="5509528"/>
            <a:ext cx="5357600" cy="1160213"/>
          </a:xfrm>
        </p:spPr>
        <p:txBody>
          <a:bodyPr/>
          <a:lstStyle/>
          <a:p>
            <a:r>
              <a:rPr lang="en-US" dirty="0" err="1"/>
              <a:t>Mr</a:t>
            </a:r>
            <a:r>
              <a:rPr lang="en-US" dirty="0"/>
              <a:t> Jack Lakin – Rushcliffe Spencer Academy</a:t>
            </a:r>
            <a:endParaRPr lang="en-GB" dirty="0"/>
          </a:p>
        </p:txBody>
      </p:sp>
      <p:pic>
        <p:nvPicPr>
          <p:cNvPr id="1026" name="Picture 2" descr="Beddington Infants' School | Eco-Schools Green Flag Award">
            <a:extLst>
              <a:ext uri="{FF2B5EF4-FFF2-40B4-BE49-F238E27FC236}">
                <a16:creationId xmlns:a16="http://schemas.microsoft.com/office/drawing/2014/main" id="{327BB200-838D-4893-88A6-15F1938BA00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69285" y="408601"/>
            <a:ext cx="2797362" cy="289937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4B809848-F213-4780-A7D1-718BC99D505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81898" y="2023781"/>
            <a:ext cx="1977016" cy="2810437"/>
          </a:xfrm>
          <a:prstGeom prst="rect">
            <a:avLst/>
          </a:prstGeom>
        </p:spPr>
      </p:pic>
    </p:spTree>
    <p:extLst>
      <p:ext uri="{BB962C8B-B14F-4D97-AF65-F5344CB8AC3E}">
        <p14:creationId xmlns:p14="http://schemas.microsoft.com/office/powerpoint/2010/main" val="4010125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2F2BBE-78B7-41D8-B1DB-16A39AE68BC7}"/>
              </a:ext>
            </a:extLst>
          </p:cNvPr>
          <p:cNvSpPr>
            <a:spLocks noGrp="1"/>
          </p:cNvSpPr>
          <p:nvPr>
            <p:ph type="title"/>
          </p:nvPr>
        </p:nvSpPr>
        <p:spPr>
          <a:xfrm>
            <a:off x="2611809" y="808056"/>
            <a:ext cx="3614180" cy="1077229"/>
          </a:xfrm>
        </p:spPr>
        <p:txBody>
          <a:bodyPr>
            <a:normAutofit/>
          </a:bodyPr>
          <a:lstStyle/>
          <a:p>
            <a:r>
              <a:rPr lang="en-US" sz="4800" b="1" dirty="0">
                <a:solidFill>
                  <a:schemeClr val="accent1"/>
                </a:solidFill>
              </a:rPr>
              <a:t>1. Be Loud!</a:t>
            </a:r>
            <a:endParaRPr lang="en-GB" sz="4800" b="1" dirty="0">
              <a:solidFill>
                <a:schemeClr val="accent1"/>
              </a:solidFill>
            </a:endParaRPr>
          </a:p>
        </p:txBody>
      </p:sp>
      <p:sp>
        <p:nvSpPr>
          <p:cNvPr id="3" name="Content Placeholder 2">
            <a:extLst>
              <a:ext uri="{FF2B5EF4-FFF2-40B4-BE49-F238E27FC236}">
                <a16:creationId xmlns:a16="http://schemas.microsoft.com/office/drawing/2014/main" id="{DBFB3E1A-5C50-4762-A1C6-A6E5AE5055BC}"/>
              </a:ext>
            </a:extLst>
          </p:cNvPr>
          <p:cNvSpPr>
            <a:spLocks noGrp="1"/>
          </p:cNvSpPr>
          <p:nvPr>
            <p:ph idx="1"/>
          </p:nvPr>
        </p:nvSpPr>
        <p:spPr>
          <a:xfrm>
            <a:off x="1939882" y="2052116"/>
            <a:ext cx="7796540" cy="3997828"/>
          </a:xfrm>
        </p:spPr>
        <p:txBody>
          <a:bodyPr>
            <a:normAutofit/>
          </a:bodyPr>
          <a:lstStyle/>
          <a:p>
            <a:pPr marL="0" indent="0">
              <a:buNone/>
            </a:pPr>
            <a:r>
              <a:rPr lang="en-US" sz="2800" dirty="0"/>
              <a:t>To get to as many students as possible, you have to sell it to as many as you can! </a:t>
            </a:r>
          </a:p>
          <a:p>
            <a:pPr marL="0" indent="0">
              <a:buNone/>
            </a:pPr>
            <a:endParaRPr lang="en-US" sz="2800" dirty="0"/>
          </a:p>
          <a:p>
            <a:pPr marL="0" indent="0">
              <a:buNone/>
            </a:pPr>
            <a:r>
              <a:rPr lang="en-US" sz="2800" dirty="0"/>
              <a:t>Try to get students from across all year groups and ensure they know what you are doing, and </a:t>
            </a:r>
            <a:r>
              <a:rPr lang="en-US" sz="2800" b="1" dirty="0"/>
              <a:t>why </a:t>
            </a:r>
            <a:r>
              <a:rPr lang="en-US" sz="2800" dirty="0"/>
              <a:t>you’re doing it!</a:t>
            </a:r>
            <a:endParaRPr lang="en-GB" sz="2800" dirty="0"/>
          </a:p>
        </p:txBody>
      </p:sp>
      <p:pic>
        <p:nvPicPr>
          <p:cNvPr id="8196" name="Picture 4" descr="Public address system - Wikipedia">
            <a:extLst>
              <a:ext uri="{FF2B5EF4-FFF2-40B4-BE49-F238E27FC236}">
                <a16:creationId xmlns:a16="http://schemas.microsoft.com/office/drawing/2014/main" id="{7B988732-7862-4BAE-8705-5B02270823D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22034" y="145676"/>
            <a:ext cx="2792734" cy="205964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8198" name="Picture 6" descr="Group person friend together boy and girl vector illustration. Happy team  friendship character diverse cartoon isolated. Social hug concept unity  teenager relationship banner event. Bond partner 10895926 Vector Art at  Vecteezy">
            <a:extLst>
              <a:ext uri="{FF2B5EF4-FFF2-40B4-BE49-F238E27FC236}">
                <a16:creationId xmlns:a16="http://schemas.microsoft.com/office/drawing/2014/main" id="{C72D061B-8B8D-4CC7-8C01-F25007BC5A52}"/>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9912" t="38175" r="8538"/>
          <a:stretch/>
        </p:blipFill>
        <p:spPr bwMode="auto">
          <a:xfrm>
            <a:off x="7065020" y="5363023"/>
            <a:ext cx="3020274" cy="137384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42605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2F2BBE-78B7-41D8-B1DB-16A39AE68BC7}"/>
              </a:ext>
            </a:extLst>
          </p:cNvPr>
          <p:cNvSpPr>
            <a:spLocks noGrp="1"/>
          </p:cNvSpPr>
          <p:nvPr>
            <p:ph type="title"/>
          </p:nvPr>
        </p:nvSpPr>
        <p:spPr>
          <a:xfrm>
            <a:off x="2611809" y="808056"/>
            <a:ext cx="7460038" cy="1077229"/>
          </a:xfrm>
        </p:spPr>
        <p:txBody>
          <a:bodyPr>
            <a:normAutofit/>
          </a:bodyPr>
          <a:lstStyle/>
          <a:p>
            <a:r>
              <a:rPr lang="en-US" sz="4800" b="1" dirty="0">
                <a:solidFill>
                  <a:schemeClr val="accent3"/>
                </a:solidFill>
              </a:rPr>
              <a:t>2. Get teachers enthused</a:t>
            </a:r>
            <a:endParaRPr lang="en-GB" sz="4800" b="1" dirty="0">
              <a:solidFill>
                <a:schemeClr val="accent3"/>
              </a:solidFill>
            </a:endParaRPr>
          </a:p>
        </p:txBody>
      </p:sp>
      <p:sp>
        <p:nvSpPr>
          <p:cNvPr id="3" name="Content Placeholder 2">
            <a:extLst>
              <a:ext uri="{FF2B5EF4-FFF2-40B4-BE49-F238E27FC236}">
                <a16:creationId xmlns:a16="http://schemas.microsoft.com/office/drawing/2014/main" id="{DBFB3E1A-5C50-4762-A1C6-A6E5AE5055BC}"/>
              </a:ext>
            </a:extLst>
          </p:cNvPr>
          <p:cNvSpPr>
            <a:spLocks noGrp="1"/>
          </p:cNvSpPr>
          <p:nvPr>
            <p:ph idx="1"/>
          </p:nvPr>
        </p:nvSpPr>
        <p:spPr>
          <a:xfrm>
            <a:off x="2339788" y="1885285"/>
            <a:ext cx="8230351" cy="4717221"/>
          </a:xfrm>
        </p:spPr>
        <p:txBody>
          <a:bodyPr>
            <a:normAutofit/>
          </a:bodyPr>
          <a:lstStyle/>
          <a:p>
            <a:pPr marL="0" indent="0">
              <a:buNone/>
            </a:pPr>
            <a:r>
              <a:rPr lang="en-US" sz="2800" dirty="0"/>
              <a:t>Teachers have a profound impact on students. What they say matters. Getting more teachers on board with eco work and sustainability helps spread the message, and in turn get more students involved. </a:t>
            </a:r>
          </a:p>
          <a:p>
            <a:pPr marL="0" indent="0">
              <a:buNone/>
            </a:pPr>
            <a:endParaRPr lang="en-US" sz="2800" dirty="0"/>
          </a:p>
          <a:p>
            <a:pPr marL="0" indent="0">
              <a:buNone/>
            </a:pPr>
            <a:r>
              <a:rPr lang="en-US" sz="2800" dirty="0"/>
              <a:t>We also work plenty with different departments to have a shared ‘eco curriculum’ across the year!</a:t>
            </a:r>
            <a:endParaRPr lang="en-GB" sz="2800" dirty="0"/>
          </a:p>
        </p:txBody>
      </p:sp>
      <p:pic>
        <p:nvPicPr>
          <p:cNvPr id="9218" name="Picture 2" descr="1,000+ Cartoon Of The Teacher Teaching Stock Photos, Pictures &amp;  Royalty-Free Images - iStock">
            <a:extLst>
              <a:ext uri="{FF2B5EF4-FFF2-40B4-BE49-F238E27FC236}">
                <a16:creationId xmlns:a16="http://schemas.microsoft.com/office/drawing/2014/main" id="{EB892185-3CEE-4874-A3E8-182CF542860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9369139" y="3429000"/>
            <a:ext cx="1915272" cy="200025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9220" name="Picture 4" descr="The Eco Journey">
            <a:extLst>
              <a:ext uri="{FF2B5EF4-FFF2-40B4-BE49-F238E27FC236}">
                <a16:creationId xmlns:a16="http://schemas.microsoft.com/office/drawing/2014/main" id="{11ADE710-00FF-4A07-992C-9A19A04A7CF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608" y="0"/>
            <a:ext cx="2143125" cy="2143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84520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2F2BBE-78B7-41D8-B1DB-16A39AE68BC7}"/>
              </a:ext>
            </a:extLst>
          </p:cNvPr>
          <p:cNvSpPr>
            <a:spLocks noGrp="1"/>
          </p:cNvSpPr>
          <p:nvPr>
            <p:ph type="title"/>
          </p:nvPr>
        </p:nvSpPr>
        <p:spPr>
          <a:xfrm>
            <a:off x="2611809" y="808056"/>
            <a:ext cx="7594509" cy="1077229"/>
          </a:xfrm>
        </p:spPr>
        <p:txBody>
          <a:bodyPr>
            <a:normAutofit fontScale="90000"/>
          </a:bodyPr>
          <a:lstStyle/>
          <a:p>
            <a:pPr algn="ctr"/>
            <a:r>
              <a:rPr lang="en-US" sz="4800" b="1" dirty="0">
                <a:solidFill>
                  <a:schemeClr val="accent5"/>
                </a:solidFill>
              </a:rPr>
              <a:t>3. Use the excellent stuff out there</a:t>
            </a:r>
            <a:endParaRPr lang="en-GB" sz="4800" b="1" dirty="0">
              <a:solidFill>
                <a:schemeClr val="accent5"/>
              </a:solidFill>
            </a:endParaRPr>
          </a:p>
        </p:txBody>
      </p:sp>
      <p:pic>
        <p:nvPicPr>
          <p:cNvPr id="10242" name="Picture 2" descr="Gateway - Woodland Trust">
            <a:extLst>
              <a:ext uri="{FF2B5EF4-FFF2-40B4-BE49-F238E27FC236}">
                <a16:creationId xmlns:a16="http://schemas.microsoft.com/office/drawing/2014/main" id="{6D0C04F5-A805-46BF-B8D2-64864CBB31B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5741" y="1969969"/>
            <a:ext cx="1748118" cy="174811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5" name="Picture 2" descr="Charity job positions: Energy Sparks | CharityJob">
            <a:extLst>
              <a:ext uri="{FF2B5EF4-FFF2-40B4-BE49-F238E27FC236}">
                <a16:creationId xmlns:a16="http://schemas.microsoft.com/office/drawing/2014/main" id="{54E63A07-8185-41EF-B1B2-D329894E85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57516" y="2213480"/>
            <a:ext cx="3718357" cy="83997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Beddington Infants' School | Eco-Schools Green Flag Award">
            <a:extLst>
              <a:ext uri="{FF2B5EF4-FFF2-40B4-BE49-F238E27FC236}">
                <a16:creationId xmlns:a16="http://schemas.microsoft.com/office/drawing/2014/main" id="{245203DC-39A0-4534-BACE-6F9A18CF608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74946" y="2165247"/>
            <a:ext cx="1803377" cy="1869143"/>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TerraCycle UK">
            <a:extLst>
              <a:ext uri="{FF2B5EF4-FFF2-40B4-BE49-F238E27FC236}">
                <a16:creationId xmlns:a16="http://schemas.microsoft.com/office/drawing/2014/main" id="{0BE4D667-6A4D-4DF2-8510-9CE38CF167D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95007" y="3718087"/>
            <a:ext cx="2143125" cy="214312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246" name="Picture 6" descr="Rag Bag - Textile Recycling">
            <a:extLst>
              <a:ext uri="{FF2B5EF4-FFF2-40B4-BE49-F238E27FC236}">
                <a16:creationId xmlns:a16="http://schemas.microsoft.com/office/drawing/2014/main" id="{5F4857A9-0CEE-4C94-A512-6F19242DA5C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39229" y="4341246"/>
            <a:ext cx="2362200" cy="2095500"/>
          </a:xfrm>
          <a:prstGeom prst="rect">
            <a:avLst/>
          </a:prstGeom>
          <a:noFill/>
          <a:extLst>
            <a:ext uri="{909E8E84-426E-40DD-AFC4-6F175D3DCCD1}">
              <a14:hiddenFill xmlns:a14="http://schemas.microsoft.com/office/drawing/2010/main">
                <a:solidFill>
                  <a:srgbClr val="FFFFFF"/>
                </a:solidFill>
              </a14:hiddenFill>
            </a:ext>
          </a:extLst>
        </p:spPr>
      </p:pic>
      <p:pic>
        <p:nvPicPr>
          <p:cNvPr id="10248" name="Picture 8" descr="Explained: The Sustainable Development Goals | Concern Worldwide">
            <a:extLst>
              <a:ext uri="{FF2B5EF4-FFF2-40B4-BE49-F238E27FC236}">
                <a16:creationId xmlns:a16="http://schemas.microsoft.com/office/drawing/2014/main" id="{9BDA7647-1483-4A06-A050-CEBFD62CC97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56397" y="4462268"/>
            <a:ext cx="3712229" cy="20881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15397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38AB31-9543-47E7-BCED-07B1C05057A8}"/>
              </a:ext>
            </a:extLst>
          </p:cNvPr>
          <p:cNvSpPr>
            <a:spLocks noGrp="1"/>
          </p:cNvSpPr>
          <p:nvPr>
            <p:ph type="title"/>
          </p:nvPr>
        </p:nvSpPr>
        <p:spPr/>
        <p:txBody>
          <a:bodyPr>
            <a:normAutofit/>
          </a:bodyPr>
          <a:lstStyle/>
          <a:p>
            <a:r>
              <a:rPr lang="en-US" sz="4800" dirty="0"/>
              <a:t>Just a bit more about this…</a:t>
            </a:r>
            <a:endParaRPr lang="en-GB" sz="4800" dirty="0"/>
          </a:p>
        </p:txBody>
      </p:sp>
      <p:sp>
        <p:nvSpPr>
          <p:cNvPr id="3" name="Content Placeholder 2">
            <a:extLst>
              <a:ext uri="{FF2B5EF4-FFF2-40B4-BE49-F238E27FC236}">
                <a16:creationId xmlns:a16="http://schemas.microsoft.com/office/drawing/2014/main" id="{45B6F700-0C24-4497-9E9B-D7FA411B1714}"/>
              </a:ext>
            </a:extLst>
          </p:cNvPr>
          <p:cNvSpPr>
            <a:spLocks noGrp="1"/>
          </p:cNvSpPr>
          <p:nvPr>
            <p:ph idx="1"/>
          </p:nvPr>
        </p:nvSpPr>
        <p:spPr/>
        <p:txBody>
          <a:bodyPr/>
          <a:lstStyle/>
          <a:p>
            <a:endParaRPr lang="en-GB"/>
          </a:p>
        </p:txBody>
      </p:sp>
      <p:pic>
        <p:nvPicPr>
          <p:cNvPr id="11266" name="Picture 2" descr="Explained: The Sustainable Development Goals | Concern Worldwide">
            <a:extLst>
              <a:ext uri="{FF2B5EF4-FFF2-40B4-BE49-F238E27FC236}">
                <a16:creationId xmlns:a16="http://schemas.microsoft.com/office/drawing/2014/main" id="{CD7DDA1C-D0A4-442F-9E9C-6188B2CDA51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1861" y="1627094"/>
            <a:ext cx="9063317" cy="50981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97760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2F2BBE-78B7-41D8-B1DB-16A39AE68BC7}"/>
              </a:ext>
            </a:extLst>
          </p:cNvPr>
          <p:cNvSpPr>
            <a:spLocks noGrp="1"/>
          </p:cNvSpPr>
          <p:nvPr>
            <p:ph type="title"/>
          </p:nvPr>
        </p:nvSpPr>
        <p:spPr>
          <a:xfrm>
            <a:off x="2611808" y="808056"/>
            <a:ext cx="4461345" cy="1077229"/>
          </a:xfrm>
        </p:spPr>
        <p:txBody>
          <a:bodyPr>
            <a:normAutofit/>
          </a:bodyPr>
          <a:lstStyle/>
          <a:p>
            <a:r>
              <a:rPr lang="en-US" sz="4800" b="1" dirty="0">
                <a:solidFill>
                  <a:schemeClr val="accent6"/>
                </a:solidFill>
              </a:rPr>
              <a:t>4. Competition</a:t>
            </a:r>
            <a:endParaRPr lang="en-GB" sz="4800" b="1" dirty="0">
              <a:solidFill>
                <a:schemeClr val="accent6"/>
              </a:solidFill>
            </a:endParaRPr>
          </a:p>
        </p:txBody>
      </p:sp>
      <p:sp>
        <p:nvSpPr>
          <p:cNvPr id="3" name="Content Placeholder 2">
            <a:extLst>
              <a:ext uri="{FF2B5EF4-FFF2-40B4-BE49-F238E27FC236}">
                <a16:creationId xmlns:a16="http://schemas.microsoft.com/office/drawing/2014/main" id="{DBFB3E1A-5C50-4762-A1C6-A6E5AE5055BC}"/>
              </a:ext>
            </a:extLst>
          </p:cNvPr>
          <p:cNvSpPr>
            <a:spLocks noGrp="1"/>
          </p:cNvSpPr>
          <p:nvPr>
            <p:ph idx="1"/>
          </p:nvPr>
        </p:nvSpPr>
        <p:spPr>
          <a:xfrm>
            <a:off x="2773599" y="1885285"/>
            <a:ext cx="7796540" cy="4382509"/>
          </a:xfrm>
        </p:spPr>
        <p:txBody>
          <a:bodyPr>
            <a:normAutofit/>
          </a:bodyPr>
          <a:lstStyle/>
          <a:p>
            <a:pPr marL="0" indent="0">
              <a:buNone/>
            </a:pPr>
            <a:r>
              <a:rPr lang="en-US" sz="2800" dirty="0"/>
              <a:t>As with most things in life, a bit of friendly competition really helps to get people involved!</a:t>
            </a:r>
          </a:p>
          <a:p>
            <a:pPr marL="0" indent="0">
              <a:buNone/>
            </a:pPr>
            <a:endParaRPr lang="en-US" sz="2800" dirty="0"/>
          </a:p>
          <a:p>
            <a:pPr marL="0" indent="0">
              <a:buNone/>
            </a:pPr>
            <a:r>
              <a:rPr lang="en-US" sz="2800" dirty="0"/>
              <a:t>This can be either through inter-school competitions (Earth Day </a:t>
            </a:r>
            <a:r>
              <a:rPr lang="en-US" sz="2800" dirty="0" err="1"/>
              <a:t>etc</a:t>
            </a:r>
            <a:r>
              <a:rPr lang="en-US" sz="2800" dirty="0"/>
              <a:t>) or through the other institutions you’re involved with (Eco-Schools, Energy Sparks)</a:t>
            </a:r>
            <a:endParaRPr lang="en-GB" sz="2800" dirty="0"/>
          </a:p>
        </p:txBody>
      </p:sp>
      <p:pic>
        <p:nvPicPr>
          <p:cNvPr id="6146" name="Picture 2" descr="Charity job positions: Energy Sparks | CharityJob">
            <a:extLst>
              <a:ext uri="{FF2B5EF4-FFF2-40B4-BE49-F238E27FC236}">
                <a16:creationId xmlns:a16="http://schemas.microsoft.com/office/drawing/2014/main" id="{A0B812E1-9E9F-412E-B633-45D0118C69A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553555">
            <a:off x="7465093" y="1131928"/>
            <a:ext cx="3718357" cy="83997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Beddington Infants' School | Eco-Schools Green Flag Award">
            <a:extLst>
              <a:ext uri="{FF2B5EF4-FFF2-40B4-BE49-F238E27FC236}">
                <a16:creationId xmlns:a16="http://schemas.microsoft.com/office/drawing/2014/main" id="{8D375B98-5337-4A7D-859B-3222CC0E9D4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0222" y="4679576"/>
            <a:ext cx="1803377" cy="18691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65943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2F2BBE-78B7-41D8-B1DB-16A39AE68BC7}"/>
              </a:ext>
            </a:extLst>
          </p:cNvPr>
          <p:cNvSpPr>
            <a:spLocks noGrp="1"/>
          </p:cNvSpPr>
          <p:nvPr>
            <p:ph type="title"/>
          </p:nvPr>
        </p:nvSpPr>
        <p:spPr>
          <a:xfrm>
            <a:off x="2611809" y="808056"/>
            <a:ext cx="6330485" cy="1077229"/>
          </a:xfrm>
        </p:spPr>
        <p:txBody>
          <a:bodyPr>
            <a:normAutofit/>
          </a:bodyPr>
          <a:lstStyle/>
          <a:p>
            <a:r>
              <a:rPr lang="en-US" sz="4800" b="1" dirty="0">
                <a:solidFill>
                  <a:srgbClr val="FFFF66"/>
                </a:solidFill>
              </a:rPr>
              <a:t>5. Celebrate Success</a:t>
            </a:r>
            <a:endParaRPr lang="en-GB" sz="4800" b="1" dirty="0">
              <a:solidFill>
                <a:srgbClr val="FFFF66"/>
              </a:solidFill>
            </a:endParaRPr>
          </a:p>
        </p:txBody>
      </p:sp>
      <p:sp>
        <p:nvSpPr>
          <p:cNvPr id="3" name="Content Placeholder 2">
            <a:extLst>
              <a:ext uri="{FF2B5EF4-FFF2-40B4-BE49-F238E27FC236}">
                <a16:creationId xmlns:a16="http://schemas.microsoft.com/office/drawing/2014/main" id="{DBFB3E1A-5C50-4762-A1C6-A6E5AE5055BC}"/>
              </a:ext>
            </a:extLst>
          </p:cNvPr>
          <p:cNvSpPr>
            <a:spLocks noGrp="1"/>
          </p:cNvSpPr>
          <p:nvPr>
            <p:ph idx="1"/>
          </p:nvPr>
        </p:nvSpPr>
        <p:spPr>
          <a:xfrm>
            <a:off x="1145754" y="2052116"/>
            <a:ext cx="7796540" cy="3997828"/>
          </a:xfrm>
        </p:spPr>
        <p:txBody>
          <a:bodyPr>
            <a:normAutofit lnSpcReduction="10000"/>
          </a:bodyPr>
          <a:lstStyle/>
          <a:p>
            <a:pPr marL="0" indent="0">
              <a:buNone/>
            </a:pPr>
            <a:r>
              <a:rPr lang="en-US" sz="2800" dirty="0"/>
              <a:t>Students do like to be recognized for their achievements – even when it doesn’t look like they do!</a:t>
            </a:r>
          </a:p>
          <a:p>
            <a:pPr marL="0" indent="0">
              <a:buNone/>
            </a:pPr>
            <a:endParaRPr lang="en-US" sz="2800" dirty="0"/>
          </a:p>
          <a:p>
            <a:pPr marL="0" indent="0">
              <a:buNone/>
            </a:pPr>
            <a:r>
              <a:rPr lang="en-US" sz="2800" dirty="0"/>
              <a:t>So make sure you reward those that help out and let people know the great things you’re doing!</a:t>
            </a:r>
            <a:endParaRPr lang="en-GB" sz="2800" dirty="0"/>
          </a:p>
        </p:txBody>
      </p:sp>
      <p:pic>
        <p:nvPicPr>
          <p:cNvPr id="7170" name="Picture 2" descr="How to Celebrate Success During the Pandemic and Beyond | Sales Gravy">
            <a:extLst>
              <a:ext uri="{FF2B5EF4-FFF2-40B4-BE49-F238E27FC236}">
                <a16:creationId xmlns:a16="http://schemas.microsoft.com/office/drawing/2014/main" id="{7A9E04E4-A188-483E-8AD9-78B46635458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16153" y="5194519"/>
            <a:ext cx="2902208" cy="151640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7172" name="Picture 4" descr="Megaphone, loudspeaker. Speaker, social media, advertising and promotion  symbol. Marketing concept vector illustration - Griffith Review">
            <a:extLst>
              <a:ext uri="{FF2B5EF4-FFF2-40B4-BE49-F238E27FC236}">
                <a16:creationId xmlns:a16="http://schemas.microsoft.com/office/drawing/2014/main" id="{02315CCE-2398-438F-8D5F-573189C3C6D2}"/>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36650"/>
          <a:stretch/>
        </p:blipFill>
        <p:spPr bwMode="auto">
          <a:xfrm>
            <a:off x="8999888" y="2052116"/>
            <a:ext cx="2118473" cy="212265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49180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8CCBF2-3D6D-4CD9-A085-7B24A3C89760}"/>
              </a:ext>
            </a:extLst>
          </p:cNvPr>
          <p:cNvSpPr>
            <a:spLocks noGrp="1"/>
          </p:cNvSpPr>
          <p:nvPr>
            <p:ph type="title"/>
          </p:nvPr>
        </p:nvSpPr>
        <p:spPr>
          <a:xfrm>
            <a:off x="2611808" y="808056"/>
            <a:ext cx="8118945" cy="1077229"/>
          </a:xfrm>
        </p:spPr>
        <p:txBody>
          <a:bodyPr>
            <a:normAutofit/>
          </a:bodyPr>
          <a:lstStyle/>
          <a:p>
            <a:r>
              <a:rPr lang="en-US" sz="4800" dirty="0"/>
              <a:t>Future Projects for Rushcliffe</a:t>
            </a:r>
            <a:endParaRPr lang="en-GB" sz="4800" dirty="0"/>
          </a:p>
        </p:txBody>
      </p:sp>
      <p:pic>
        <p:nvPicPr>
          <p:cNvPr id="5124" name="Picture 4" descr="Learning through Landscapes Membership">
            <a:extLst>
              <a:ext uri="{FF2B5EF4-FFF2-40B4-BE49-F238E27FC236}">
                <a16:creationId xmlns:a16="http://schemas.microsoft.com/office/drawing/2014/main" id="{82030839-8D34-421E-BE99-0C019A063BE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77518" y="4285962"/>
            <a:ext cx="2353235" cy="2353235"/>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Sustainability at Spring Fair - Spring Fair 2025">
            <a:extLst>
              <a:ext uri="{FF2B5EF4-FFF2-40B4-BE49-F238E27FC236}">
                <a16:creationId xmlns:a16="http://schemas.microsoft.com/office/drawing/2014/main" id="{33E98B3F-0A52-47B2-86E7-754222F1D9D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61247" y="1885285"/>
            <a:ext cx="3269877" cy="217991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4FFA4A17-47D9-6E3B-0E9F-75DBAF32483D}"/>
              </a:ext>
            </a:extLst>
          </p:cNvPr>
          <p:cNvPicPr>
            <a:picLocks noChangeAspect="1"/>
          </p:cNvPicPr>
          <p:nvPr/>
        </p:nvPicPr>
        <p:blipFill>
          <a:blip r:embed="rId5"/>
          <a:stretch>
            <a:fillRect/>
          </a:stretch>
        </p:blipFill>
        <p:spPr>
          <a:xfrm>
            <a:off x="2863120" y="4365464"/>
            <a:ext cx="4237391" cy="2093770"/>
          </a:xfrm>
          <a:prstGeom prst="rect">
            <a:avLst/>
          </a:prstGeom>
        </p:spPr>
      </p:pic>
      <p:pic>
        <p:nvPicPr>
          <p:cNvPr id="6" name="Picture 5">
            <a:extLst>
              <a:ext uri="{FF2B5EF4-FFF2-40B4-BE49-F238E27FC236}">
                <a16:creationId xmlns:a16="http://schemas.microsoft.com/office/drawing/2014/main" id="{8C9BF16B-7872-F19D-A279-41B599BA0038}"/>
              </a:ext>
            </a:extLst>
          </p:cNvPr>
          <p:cNvPicPr>
            <a:picLocks noChangeAspect="1"/>
          </p:cNvPicPr>
          <p:nvPr/>
        </p:nvPicPr>
        <p:blipFill>
          <a:blip r:embed="rId6"/>
          <a:stretch>
            <a:fillRect/>
          </a:stretch>
        </p:blipFill>
        <p:spPr>
          <a:xfrm>
            <a:off x="6747796" y="1885285"/>
            <a:ext cx="3038899" cy="2000529"/>
          </a:xfrm>
          <a:prstGeom prst="rect">
            <a:avLst/>
          </a:prstGeom>
        </p:spPr>
      </p:pic>
    </p:spTree>
    <p:extLst>
      <p:ext uri="{BB962C8B-B14F-4D97-AF65-F5344CB8AC3E}">
        <p14:creationId xmlns:p14="http://schemas.microsoft.com/office/powerpoint/2010/main" val="36115129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11E2F5-0A7F-403F-BCC6-C815F0B00805}"/>
              </a:ext>
            </a:extLst>
          </p:cNvPr>
          <p:cNvSpPr>
            <a:spLocks noGrp="1"/>
          </p:cNvSpPr>
          <p:nvPr>
            <p:ph type="title"/>
          </p:nvPr>
        </p:nvSpPr>
        <p:spPr/>
        <p:txBody>
          <a:bodyPr/>
          <a:lstStyle/>
          <a:p>
            <a:endParaRPr lang="en-GB" dirty="0"/>
          </a:p>
        </p:txBody>
      </p:sp>
      <p:sp>
        <p:nvSpPr>
          <p:cNvPr id="3" name="Content Placeholder 2">
            <a:extLst>
              <a:ext uri="{FF2B5EF4-FFF2-40B4-BE49-F238E27FC236}">
                <a16:creationId xmlns:a16="http://schemas.microsoft.com/office/drawing/2014/main" id="{26A11581-8941-4F2F-B797-1CB4F8DB9F47}"/>
              </a:ext>
            </a:extLst>
          </p:cNvPr>
          <p:cNvSpPr>
            <a:spLocks noGrp="1"/>
          </p:cNvSpPr>
          <p:nvPr>
            <p:ph idx="1"/>
          </p:nvPr>
        </p:nvSpPr>
        <p:spPr/>
        <p:txBody>
          <a:bodyPr/>
          <a:lstStyle/>
          <a:p>
            <a:endParaRPr lang="en-GB"/>
          </a:p>
        </p:txBody>
      </p:sp>
      <p:pic>
        <p:nvPicPr>
          <p:cNvPr id="4098" name="Picture 2" descr="What is the job of a Q&amp;A sheet and why do I need one? – Media Matchmaker">
            <a:extLst>
              <a:ext uri="{FF2B5EF4-FFF2-40B4-BE49-F238E27FC236}">
                <a16:creationId xmlns:a16="http://schemas.microsoft.com/office/drawing/2014/main" id="{1F8AB38B-D7FA-439D-94B9-14FECB69FA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9212" y="570777"/>
            <a:ext cx="10202653" cy="571644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12119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FB079AAA-BC96-4DD5-9218-6855E1A8D04B}"/>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t="1769" b="1769"/>
          <a:stretch>
            <a:fillRect/>
          </a:stretch>
        </p:blipFill>
        <p:spPr/>
      </p:pic>
      <p:sp>
        <p:nvSpPr>
          <p:cNvPr id="2" name="Title 1">
            <a:extLst>
              <a:ext uri="{FF2B5EF4-FFF2-40B4-BE49-F238E27FC236}">
                <a16:creationId xmlns:a16="http://schemas.microsoft.com/office/drawing/2014/main" id="{E5FD4649-F473-4852-8F14-85FAA8E89FE7}"/>
              </a:ext>
            </a:extLst>
          </p:cNvPr>
          <p:cNvSpPr>
            <a:spLocks noGrp="1"/>
          </p:cNvSpPr>
          <p:nvPr>
            <p:ph type="title"/>
          </p:nvPr>
        </p:nvSpPr>
        <p:spPr>
          <a:xfrm>
            <a:off x="1970322" y="1288678"/>
            <a:ext cx="3970986" cy="1465729"/>
          </a:xfrm>
        </p:spPr>
        <p:txBody>
          <a:bodyPr>
            <a:normAutofit/>
          </a:bodyPr>
          <a:lstStyle/>
          <a:p>
            <a:pPr algn="ctr"/>
            <a:r>
              <a:rPr lang="en-US" sz="4400" dirty="0"/>
              <a:t>A little about me</a:t>
            </a:r>
            <a:endParaRPr lang="en-GB" sz="4400" dirty="0"/>
          </a:p>
        </p:txBody>
      </p:sp>
      <p:sp>
        <p:nvSpPr>
          <p:cNvPr id="5" name="Text Placeholder 4">
            <a:extLst>
              <a:ext uri="{FF2B5EF4-FFF2-40B4-BE49-F238E27FC236}">
                <a16:creationId xmlns:a16="http://schemas.microsoft.com/office/drawing/2014/main" id="{C2A49683-CA94-4A60-876A-98EFD77E2AD5}"/>
              </a:ext>
            </a:extLst>
          </p:cNvPr>
          <p:cNvSpPr>
            <a:spLocks noGrp="1"/>
          </p:cNvSpPr>
          <p:nvPr>
            <p:ph type="body" sz="half" idx="2"/>
          </p:nvPr>
        </p:nvSpPr>
        <p:spPr>
          <a:xfrm>
            <a:off x="1970322" y="3214255"/>
            <a:ext cx="4125678" cy="3455485"/>
          </a:xfrm>
        </p:spPr>
        <p:txBody>
          <a:bodyPr>
            <a:normAutofit lnSpcReduction="10000"/>
          </a:bodyPr>
          <a:lstStyle/>
          <a:p>
            <a:pPr marL="342900" indent="-342900">
              <a:buFontTx/>
              <a:buChar char="-"/>
            </a:pPr>
            <a:r>
              <a:rPr lang="en-US" dirty="0"/>
              <a:t>Trained as a History teacher (2013)</a:t>
            </a:r>
          </a:p>
          <a:p>
            <a:pPr marL="342900" indent="-342900">
              <a:buFontTx/>
              <a:buChar char="-"/>
            </a:pPr>
            <a:r>
              <a:rPr lang="en-US" dirty="0"/>
              <a:t>Brought in to help teach Geography the past few years</a:t>
            </a:r>
          </a:p>
          <a:p>
            <a:pPr marL="342900" indent="-342900">
              <a:buFontTx/>
              <a:buChar char="-"/>
            </a:pPr>
            <a:r>
              <a:rPr lang="en-US" dirty="0"/>
              <a:t>Taken on the Eco Lead at Rushcliffe Spencer Academy from academic year (2023/2024)</a:t>
            </a:r>
          </a:p>
          <a:p>
            <a:pPr marL="342900" indent="-342900">
              <a:buFontTx/>
              <a:buChar char="-"/>
            </a:pPr>
            <a:endParaRPr lang="en-US" dirty="0"/>
          </a:p>
          <a:p>
            <a:pPr marL="342900" indent="-342900">
              <a:buFontTx/>
              <a:buChar char="-"/>
            </a:pPr>
            <a:endParaRPr lang="en-GB" dirty="0"/>
          </a:p>
        </p:txBody>
      </p:sp>
    </p:spTree>
    <p:extLst>
      <p:ext uri="{BB962C8B-B14F-4D97-AF65-F5344CB8AC3E}">
        <p14:creationId xmlns:p14="http://schemas.microsoft.com/office/powerpoint/2010/main" val="26286753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D383402-A172-4165-82EB-5A54A7548476}"/>
              </a:ext>
            </a:extLst>
          </p:cNvPr>
          <p:cNvSpPr>
            <a:spLocks noGrp="1"/>
          </p:cNvSpPr>
          <p:nvPr>
            <p:ph type="title"/>
          </p:nvPr>
        </p:nvSpPr>
        <p:spPr>
          <a:xfrm>
            <a:off x="2611808" y="808056"/>
            <a:ext cx="8549251" cy="1077229"/>
          </a:xfrm>
        </p:spPr>
        <p:txBody>
          <a:bodyPr/>
          <a:lstStyle/>
          <a:p>
            <a:r>
              <a:rPr lang="en-US" dirty="0"/>
              <a:t>Rushcliffe Spencer Academy’s Eco Journey</a:t>
            </a:r>
            <a:endParaRPr lang="en-GB" dirty="0"/>
          </a:p>
        </p:txBody>
      </p:sp>
      <p:sp>
        <p:nvSpPr>
          <p:cNvPr id="6" name="Content Placeholder 5">
            <a:extLst>
              <a:ext uri="{FF2B5EF4-FFF2-40B4-BE49-F238E27FC236}">
                <a16:creationId xmlns:a16="http://schemas.microsoft.com/office/drawing/2014/main" id="{0147F16B-ACC8-45B1-B361-F3BC69DB41A5}"/>
              </a:ext>
            </a:extLst>
          </p:cNvPr>
          <p:cNvSpPr>
            <a:spLocks noGrp="1"/>
          </p:cNvSpPr>
          <p:nvPr>
            <p:ph idx="1"/>
          </p:nvPr>
        </p:nvSpPr>
        <p:spPr>
          <a:xfrm>
            <a:off x="3695621" y="2492892"/>
            <a:ext cx="793752" cy="547194"/>
          </a:xfrm>
        </p:spPr>
        <p:txBody>
          <a:bodyPr/>
          <a:lstStyle/>
          <a:p>
            <a:pPr marL="0" indent="0">
              <a:buNone/>
            </a:pPr>
            <a:r>
              <a:rPr lang="en-US" dirty="0"/>
              <a:t>2017</a:t>
            </a:r>
            <a:endParaRPr lang="en-GB" dirty="0"/>
          </a:p>
        </p:txBody>
      </p:sp>
      <p:pic>
        <p:nvPicPr>
          <p:cNvPr id="1030" name="Picture 6" descr="Green Flag Award for LHS - LHS">
            <a:extLst>
              <a:ext uri="{FF2B5EF4-FFF2-40B4-BE49-F238E27FC236}">
                <a16:creationId xmlns:a16="http://schemas.microsoft.com/office/drawing/2014/main" id="{D9E79485-C2FE-4A9D-BD78-5744F001CA0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6287" y="1944047"/>
            <a:ext cx="1831041" cy="164488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pic>
        <p:nvPicPr>
          <p:cNvPr id="1032" name="Picture 8" descr="Eco-Schools Silver Award Criteria - Tops Day Nurseries">
            <a:extLst>
              <a:ext uri="{FF2B5EF4-FFF2-40B4-BE49-F238E27FC236}">
                <a16:creationId xmlns:a16="http://schemas.microsoft.com/office/drawing/2014/main" id="{4DADAA9E-458C-4E14-BE64-43B67CD48D2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5031" r="13639"/>
          <a:stretch/>
        </p:blipFill>
        <p:spPr bwMode="auto">
          <a:xfrm>
            <a:off x="3022638" y="4610942"/>
            <a:ext cx="1831042" cy="164488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
        <p:nvSpPr>
          <p:cNvPr id="11" name="Content Placeholder 5">
            <a:extLst>
              <a:ext uri="{FF2B5EF4-FFF2-40B4-BE49-F238E27FC236}">
                <a16:creationId xmlns:a16="http://schemas.microsoft.com/office/drawing/2014/main" id="{54B08BC4-BE2E-40C2-9F97-2EE98E1ACAA0}"/>
              </a:ext>
            </a:extLst>
          </p:cNvPr>
          <p:cNvSpPr txBox="1">
            <a:spLocks/>
          </p:cNvSpPr>
          <p:nvPr/>
        </p:nvSpPr>
        <p:spPr>
          <a:xfrm>
            <a:off x="5095668" y="5159787"/>
            <a:ext cx="793752" cy="547194"/>
          </a:xfrm>
          <a:prstGeom prst="rect">
            <a:avLst/>
          </a:prstGeom>
        </p:spPr>
        <p:txBody>
          <a:bodyPr vert="horz" lIns="91440" tIns="45720" rIns="91440" bIns="45720" rtlCol="0" anchor="ctr">
            <a:normAutofit/>
          </a:bodyPr>
          <a:lstStyle>
            <a:lvl1pPr marL="344488" indent="-344488" algn="l" defTabSz="914400" rtl="0" eaLnBrk="1" latinLnBrk="0" hangingPunct="1">
              <a:lnSpc>
                <a:spcPct val="120000"/>
              </a:lnSpc>
              <a:spcBef>
                <a:spcPts val="1000"/>
              </a:spcBef>
              <a:spcAft>
                <a:spcPts val="600"/>
              </a:spcAft>
              <a:buClr>
                <a:schemeClr val="accent6"/>
              </a:buClr>
              <a:buSzPct val="90000"/>
              <a:buFont typeface="Wingdings" panose="05000000000000000000" pitchFamily="2" charset="2"/>
              <a:buChar char="§"/>
              <a:defRPr sz="2000" kern="1200">
                <a:solidFill>
                  <a:schemeClr val="tx1"/>
                </a:solidFill>
                <a:effectLst/>
                <a:latin typeface="+mn-lt"/>
                <a:ea typeface="+mn-ea"/>
                <a:cs typeface="+mn-cs"/>
              </a:defRPr>
            </a:lvl1pPr>
            <a:lvl2pPr marL="7953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800" kern="1200">
                <a:solidFill>
                  <a:schemeClr val="tx1"/>
                </a:solidFill>
                <a:effectLst/>
                <a:latin typeface="+mn-lt"/>
                <a:ea typeface="+mn-ea"/>
                <a:cs typeface="+mn-cs"/>
              </a:defRPr>
            </a:lvl2pPr>
            <a:lvl3pPr marL="12588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600" kern="1200">
                <a:solidFill>
                  <a:schemeClr val="tx1"/>
                </a:solidFill>
                <a:effectLst/>
                <a:latin typeface="+mn-lt"/>
                <a:ea typeface="+mn-ea"/>
                <a:cs typeface="+mn-cs"/>
              </a:defRPr>
            </a:lvl3pPr>
            <a:lvl4pPr marL="17097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400" kern="1200">
                <a:solidFill>
                  <a:schemeClr val="tx1"/>
                </a:solidFill>
                <a:effectLst/>
                <a:latin typeface="+mn-lt"/>
                <a:ea typeface="+mn-ea"/>
                <a:cs typeface="+mn-cs"/>
              </a:defRPr>
            </a:lvl4pPr>
            <a:lvl5pPr marL="21732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a:solidFill>
                  <a:schemeClr val="tx1"/>
                </a:solidFill>
                <a:effectLst/>
                <a:latin typeface="+mn-lt"/>
                <a:ea typeface="+mn-ea"/>
                <a:cs typeface="+mn-cs"/>
              </a:defRPr>
            </a:lvl5pPr>
            <a:lvl6pPr marL="2642616"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6pPr>
            <a:lvl7pPr marL="3108960"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7pPr>
            <a:lvl8pPr marL="3575304"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8pPr>
            <a:lvl9pPr marL="4041648"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9pPr>
          </a:lstStyle>
          <a:p>
            <a:pPr marL="0" indent="0">
              <a:buFont typeface="Wingdings" panose="05000000000000000000" pitchFamily="2" charset="2"/>
              <a:buNone/>
            </a:pPr>
            <a:r>
              <a:rPr lang="en-US" dirty="0"/>
              <a:t>2018</a:t>
            </a:r>
            <a:endParaRPr lang="en-GB" dirty="0"/>
          </a:p>
        </p:txBody>
      </p:sp>
      <p:pic>
        <p:nvPicPr>
          <p:cNvPr id="1034" name="Picture 10" descr="Awarded Eco-Schools Green Flag with Merit! – Winterbourne Junior Girls'  School">
            <a:extLst>
              <a:ext uri="{FF2B5EF4-FFF2-40B4-BE49-F238E27FC236}">
                <a16:creationId xmlns:a16="http://schemas.microsoft.com/office/drawing/2014/main" id="{EBD3F34D-B627-4407-8569-AF832F2C6CF3}"/>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58706" b="11542"/>
          <a:stretch/>
        </p:blipFill>
        <p:spPr bwMode="auto">
          <a:xfrm>
            <a:off x="7338322" y="4452795"/>
            <a:ext cx="1831041" cy="196117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
        <p:nvSpPr>
          <p:cNvPr id="13" name="Content Placeholder 5">
            <a:extLst>
              <a:ext uri="{FF2B5EF4-FFF2-40B4-BE49-F238E27FC236}">
                <a16:creationId xmlns:a16="http://schemas.microsoft.com/office/drawing/2014/main" id="{ADBF4A54-01CB-40AF-AFD0-7791D74D8F3D}"/>
              </a:ext>
            </a:extLst>
          </p:cNvPr>
          <p:cNvSpPr txBox="1">
            <a:spLocks/>
          </p:cNvSpPr>
          <p:nvPr/>
        </p:nvSpPr>
        <p:spPr>
          <a:xfrm>
            <a:off x="9509138" y="4834274"/>
            <a:ext cx="883791" cy="1198220"/>
          </a:xfrm>
          <a:prstGeom prst="rect">
            <a:avLst/>
          </a:prstGeom>
        </p:spPr>
        <p:txBody>
          <a:bodyPr vert="horz" lIns="91440" tIns="45720" rIns="91440" bIns="45720" rtlCol="0" anchor="ctr">
            <a:normAutofit/>
          </a:bodyPr>
          <a:lstStyle>
            <a:lvl1pPr marL="344488" indent="-344488" algn="l" defTabSz="914400" rtl="0" eaLnBrk="1" latinLnBrk="0" hangingPunct="1">
              <a:lnSpc>
                <a:spcPct val="120000"/>
              </a:lnSpc>
              <a:spcBef>
                <a:spcPts val="1000"/>
              </a:spcBef>
              <a:spcAft>
                <a:spcPts val="600"/>
              </a:spcAft>
              <a:buClr>
                <a:schemeClr val="accent6"/>
              </a:buClr>
              <a:buSzPct val="90000"/>
              <a:buFont typeface="Wingdings" panose="05000000000000000000" pitchFamily="2" charset="2"/>
              <a:buChar char="§"/>
              <a:defRPr sz="2000" kern="1200">
                <a:solidFill>
                  <a:schemeClr val="tx1"/>
                </a:solidFill>
                <a:effectLst/>
                <a:latin typeface="+mn-lt"/>
                <a:ea typeface="+mn-ea"/>
                <a:cs typeface="+mn-cs"/>
              </a:defRPr>
            </a:lvl1pPr>
            <a:lvl2pPr marL="7953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800" kern="1200">
                <a:solidFill>
                  <a:schemeClr val="tx1"/>
                </a:solidFill>
                <a:effectLst/>
                <a:latin typeface="+mn-lt"/>
                <a:ea typeface="+mn-ea"/>
                <a:cs typeface="+mn-cs"/>
              </a:defRPr>
            </a:lvl2pPr>
            <a:lvl3pPr marL="12588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600" kern="1200">
                <a:solidFill>
                  <a:schemeClr val="tx1"/>
                </a:solidFill>
                <a:effectLst/>
                <a:latin typeface="+mn-lt"/>
                <a:ea typeface="+mn-ea"/>
                <a:cs typeface="+mn-cs"/>
              </a:defRPr>
            </a:lvl3pPr>
            <a:lvl4pPr marL="17097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400" kern="1200">
                <a:solidFill>
                  <a:schemeClr val="tx1"/>
                </a:solidFill>
                <a:effectLst/>
                <a:latin typeface="+mn-lt"/>
                <a:ea typeface="+mn-ea"/>
                <a:cs typeface="+mn-cs"/>
              </a:defRPr>
            </a:lvl4pPr>
            <a:lvl5pPr marL="21732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a:solidFill>
                  <a:schemeClr val="tx1"/>
                </a:solidFill>
                <a:effectLst/>
                <a:latin typeface="+mn-lt"/>
                <a:ea typeface="+mn-ea"/>
                <a:cs typeface="+mn-cs"/>
              </a:defRPr>
            </a:lvl5pPr>
            <a:lvl6pPr marL="2642616"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6pPr>
            <a:lvl7pPr marL="3108960"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7pPr>
            <a:lvl8pPr marL="3575304"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8pPr>
            <a:lvl9pPr marL="4041648"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9pPr>
          </a:lstStyle>
          <a:p>
            <a:pPr marL="0" indent="0" algn="ctr">
              <a:buFont typeface="Wingdings" panose="05000000000000000000" pitchFamily="2" charset="2"/>
              <a:buNone/>
            </a:pPr>
            <a:r>
              <a:rPr lang="en-US" dirty="0"/>
              <a:t>2020 and 2021</a:t>
            </a:r>
            <a:endParaRPr lang="en-GB" dirty="0"/>
          </a:p>
        </p:txBody>
      </p:sp>
      <p:sp>
        <p:nvSpPr>
          <p:cNvPr id="7" name="Arrow: Right 6">
            <a:extLst>
              <a:ext uri="{FF2B5EF4-FFF2-40B4-BE49-F238E27FC236}">
                <a16:creationId xmlns:a16="http://schemas.microsoft.com/office/drawing/2014/main" id="{E8B20561-B1DF-4286-85AE-B890E0A52181}"/>
              </a:ext>
            </a:extLst>
          </p:cNvPr>
          <p:cNvSpPr/>
          <p:nvPr/>
        </p:nvSpPr>
        <p:spPr>
          <a:xfrm>
            <a:off x="1949824" y="3765176"/>
            <a:ext cx="8549251" cy="4313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36" name="Picture 12" descr="Eco Schools - Green Flag Status – GECCO">
            <a:extLst>
              <a:ext uri="{FF2B5EF4-FFF2-40B4-BE49-F238E27FC236}">
                <a16:creationId xmlns:a16="http://schemas.microsoft.com/office/drawing/2014/main" id="{A47DD909-9FCD-49B2-A6A4-49B21314060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04365" y="2002788"/>
            <a:ext cx="1840168" cy="164488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
        <p:nvSpPr>
          <p:cNvPr id="16" name="Content Placeholder 5">
            <a:extLst>
              <a:ext uri="{FF2B5EF4-FFF2-40B4-BE49-F238E27FC236}">
                <a16:creationId xmlns:a16="http://schemas.microsoft.com/office/drawing/2014/main" id="{8F153222-436B-43F7-921E-F6DF52FC612A}"/>
              </a:ext>
            </a:extLst>
          </p:cNvPr>
          <p:cNvSpPr txBox="1">
            <a:spLocks/>
          </p:cNvSpPr>
          <p:nvPr/>
        </p:nvSpPr>
        <p:spPr>
          <a:xfrm>
            <a:off x="7338322" y="2492892"/>
            <a:ext cx="793752" cy="547194"/>
          </a:xfrm>
          <a:prstGeom prst="rect">
            <a:avLst/>
          </a:prstGeom>
        </p:spPr>
        <p:txBody>
          <a:bodyPr vert="horz" lIns="91440" tIns="45720" rIns="91440" bIns="45720" rtlCol="0" anchor="ctr">
            <a:normAutofit/>
          </a:bodyPr>
          <a:lstStyle>
            <a:lvl1pPr marL="344488" indent="-344488" algn="l" defTabSz="914400" rtl="0" eaLnBrk="1" latinLnBrk="0" hangingPunct="1">
              <a:lnSpc>
                <a:spcPct val="120000"/>
              </a:lnSpc>
              <a:spcBef>
                <a:spcPts val="1000"/>
              </a:spcBef>
              <a:spcAft>
                <a:spcPts val="600"/>
              </a:spcAft>
              <a:buClr>
                <a:schemeClr val="accent6"/>
              </a:buClr>
              <a:buSzPct val="90000"/>
              <a:buFont typeface="Wingdings" panose="05000000000000000000" pitchFamily="2" charset="2"/>
              <a:buChar char="§"/>
              <a:defRPr sz="2000" kern="1200">
                <a:solidFill>
                  <a:schemeClr val="tx1"/>
                </a:solidFill>
                <a:effectLst/>
                <a:latin typeface="+mn-lt"/>
                <a:ea typeface="+mn-ea"/>
                <a:cs typeface="+mn-cs"/>
              </a:defRPr>
            </a:lvl1pPr>
            <a:lvl2pPr marL="7953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800" kern="1200">
                <a:solidFill>
                  <a:schemeClr val="tx1"/>
                </a:solidFill>
                <a:effectLst/>
                <a:latin typeface="+mn-lt"/>
                <a:ea typeface="+mn-ea"/>
                <a:cs typeface="+mn-cs"/>
              </a:defRPr>
            </a:lvl2pPr>
            <a:lvl3pPr marL="12588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600" kern="1200">
                <a:solidFill>
                  <a:schemeClr val="tx1"/>
                </a:solidFill>
                <a:effectLst/>
                <a:latin typeface="+mn-lt"/>
                <a:ea typeface="+mn-ea"/>
                <a:cs typeface="+mn-cs"/>
              </a:defRPr>
            </a:lvl3pPr>
            <a:lvl4pPr marL="17097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400" kern="1200">
                <a:solidFill>
                  <a:schemeClr val="tx1"/>
                </a:solidFill>
                <a:effectLst/>
                <a:latin typeface="+mn-lt"/>
                <a:ea typeface="+mn-ea"/>
                <a:cs typeface="+mn-cs"/>
              </a:defRPr>
            </a:lvl4pPr>
            <a:lvl5pPr marL="21732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a:solidFill>
                  <a:schemeClr val="tx1"/>
                </a:solidFill>
                <a:effectLst/>
                <a:latin typeface="+mn-lt"/>
                <a:ea typeface="+mn-ea"/>
                <a:cs typeface="+mn-cs"/>
              </a:defRPr>
            </a:lvl5pPr>
            <a:lvl6pPr marL="2642616"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6pPr>
            <a:lvl7pPr marL="3108960"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7pPr>
            <a:lvl8pPr marL="3575304"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8pPr>
            <a:lvl9pPr marL="4041648"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9pPr>
          </a:lstStyle>
          <a:p>
            <a:pPr marL="0" indent="0">
              <a:buFont typeface="Wingdings" panose="05000000000000000000" pitchFamily="2" charset="2"/>
              <a:buNone/>
            </a:pPr>
            <a:r>
              <a:rPr lang="en-US" dirty="0"/>
              <a:t>2019</a:t>
            </a:r>
            <a:endParaRPr lang="en-GB" dirty="0"/>
          </a:p>
        </p:txBody>
      </p:sp>
    </p:spTree>
    <p:extLst>
      <p:ext uri="{BB962C8B-B14F-4D97-AF65-F5344CB8AC3E}">
        <p14:creationId xmlns:p14="http://schemas.microsoft.com/office/powerpoint/2010/main" val="29986428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78E781-103B-4600-8E2E-A5A1DCF9AFA1}"/>
              </a:ext>
            </a:extLst>
          </p:cNvPr>
          <p:cNvSpPr>
            <a:spLocks noGrp="1"/>
          </p:cNvSpPr>
          <p:nvPr>
            <p:ph type="title"/>
          </p:nvPr>
        </p:nvSpPr>
        <p:spPr>
          <a:xfrm>
            <a:off x="2611809" y="808056"/>
            <a:ext cx="7567616" cy="1077229"/>
          </a:xfrm>
        </p:spPr>
        <p:txBody>
          <a:bodyPr/>
          <a:lstStyle/>
          <a:p>
            <a:r>
              <a:rPr lang="en-US" dirty="0"/>
              <a:t>2022/2023 – We finally got Distinction!  </a:t>
            </a:r>
            <a:endParaRPr lang="en-GB" dirty="0"/>
          </a:p>
        </p:txBody>
      </p:sp>
      <p:sp>
        <p:nvSpPr>
          <p:cNvPr id="3" name="Content Placeholder 2">
            <a:extLst>
              <a:ext uri="{FF2B5EF4-FFF2-40B4-BE49-F238E27FC236}">
                <a16:creationId xmlns:a16="http://schemas.microsoft.com/office/drawing/2014/main" id="{8076E20A-997C-4BD1-8CE2-91D10202894B}"/>
              </a:ext>
            </a:extLst>
          </p:cNvPr>
          <p:cNvSpPr>
            <a:spLocks noGrp="1"/>
          </p:cNvSpPr>
          <p:nvPr>
            <p:ph idx="1"/>
          </p:nvPr>
        </p:nvSpPr>
        <p:spPr/>
        <p:txBody>
          <a:bodyPr/>
          <a:lstStyle/>
          <a:p>
            <a:endParaRPr lang="en-GB"/>
          </a:p>
        </p:txBody>
      </p:sp>
      <p:pic>
        <p:nvPicPr>
          <p:cNvPr id="2052" name="Picture 4">
            <a:extLst>
              <a:ext uri="{FF2B5EF4-FFF2-40B4-BE49-F238E27FC236}">
                <a16:creationId xmlns:a16="http://schemas.microsoft.com/office/drawing/2014/main" id="{8B8E5C40-3D2C-4B9A-9D2E-58701E72BC9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0003" b="15418"/>
          <a:stretch/>
        </p:blipFill>
        <p:spPr bwMode="auto">
          <a:xfrm>
            <a:off x="1779576" y="1772119"/>
            <a:ext cx="8924283" cy="499175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Rounded Corners 3">
            <a:extLst>
              <a:ext uri="{FF2B5EF4-FFF2-40B4-BE49-F238E27FC236}">
                <a16:creationId xmlns:a16="http://schemas.microsoft.com/office/drawing/2014/main" id="{08B7D8B2-3037-47FB-BCEF-6E1EA83998B6}"/>
              </a:ext>
            </a:extLst>
          </p:cNvPr>
          <p:cNvSpPr/>
          <p:nvPr/>
        </p:nvSpPr>
        <p:spPr>
          <a:xfrm>
            <a:off x="8256494" y="4814047"/>
            <a:ext cx="2313645" cy="173467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And </a:t>
            </a:r>
            <a:r>
              <a:rPr lang="en-US" sz="2800" b="1" dirty="0">
                <a:solidFill>
                  <a:schemeClr val="bg2"/>
                </a:solidFill>
              </a:rPr>
              <a:t>Eco School of the Year!</a:t>
            </a:r>
            <a:endParaRPr lang="en-GB" sz="2800" dirty="0">
              <a:solidFill>
                <a:schemeClr val="bg2"/>
              </a:solidFill>
            </a:endParaRPr>
          </a:p>
        </p:txBody>
      </p:sp>
    </p:spTree>
    <p:extLst>
      <p:ext uri="{BB962C8B-B14F-4D97-AF65-F5344CB8AC3E}">
        <p14:creationId xmlns:p14="http://schemas.microsoft.com/office/powerpoint/2010/main" val="1366687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8CE623-B78E-4B15-B11D-555342960BA4}"/>
              </a:ext>
            </a:extLst>
          </p:cNvPr>
          <p:cNvSpPr>
            <a:spLocks noGrp="1"/>
          </p:cNvSpPr>
          <p:nvPr>
            <p:ph type="title"/>
          </p:nvPr>
        </p:nvSpPr>
        <p:spPr>
          <a:xfrm>
            <a:off x="2611808" y="808056"/>
            <a:ext cx="4461345" cy="1077229"/>
          </a:xfrm>
        </p:spPr>
        <p:txBody>
          <a:bodyPr/>
          <a:lstStyle/>
          <a:p>
            <a:r>
              <a:rPr lang="en-US" dirty="0"/>
              <a:t>What is Eco-Schools?</a:t>
            </a:r>
            <a:endParaRPr lang="en-GB" dirty="0"/>
          </a:p>
        </p:txBody>
      </p:sp>
      <p:sp>
        <p:nvSpPr>
          <p:cNvPr id="3" name="Content Placeholder 2">
            <a:extLst>
              <a:ext uri="{FF2B5EF4-FFF2-40B4-BE49-F238E27FC236}">
                <a16:creationId xmlns:a16="http://schemas.microsoft.com/office/drawing/2014/main" id="{54CECFDF-0DD2-4F08-9739-5105762C102E}"/>
              </a:ext>
            </a:extLst>
          </p:cNvPr>
          <p:cNvSpPr>
            <a:spLocks noGrp="1"/>
          </p:cNvSpPr>
          <p:nvPr>
            <p:ph idx="1"/>
          </p:nvPr>
        </p:nvSpPr>
        <p:spPr>
          <a:xfrm>
            <a:off x="1385047" y="2052116"/>
            <a:ext cx="9185092" cy="4294896"/>
          </a:xfrm>
        </p:spPr>
        <p:txBody>
          <a:bodyPr>
            <a:normAutofit lnSpcReduction="10000"/>
          </a:bodyPr>
          <a:lstStyle/>
          <a:p>
            <a:pPr marL="0" indent="0">
              <a:buNone/>
            </a:pPr>
            <a:r>
              <a:rPr lang="en-US" sz="2800" dirty="0"/>
              <a:t>For me (and our students) Eco-Schools really helped to give us the knowledge and know-how to help make changes to support the environment and be more sustainable. </a:t>
            </a:r>
          </a:p>
          <a:p>
            <a:pPr marL="0" indent="0">
              <a:buNone/>
            </a:pPr>
            <a:endParaRPr lang="en-US" sz="2800" dirty="0"/>
          </a:p>
          <a:p>
            <a:pPr marL="0" indent="0">
              <a:buNone/>
            </a:pPr>
            <a:r>
              <a:rPr lang="en-US" sz="2800" dirty="0"/>
              <a:t>They have a simple 7 step </a:t>
            </a:r>
            <a:r>
              <a:rPr lang="en-US" sz="2800" dirty="0" err="1"/>
              <a:t>programme</a:t>
            </a:r>
            <a:r>
              <a:rPr lang="en-US" sz="2800" dirty="0"/>
              <a:t> to help the students develop their understanding and help by giving the students 3 areas to focus on out of total of 10.</a:t>
            </a:r>
            <a:endParaRPr lang="en-GB" sz="2800" dirty="0"/>
          </a:p>
        </p:txBody>
      </p:sp>
    </p:spTree>
    <p:extLst>
      <p:ext uri="{BB962C8B-B14F-4D97-AF65-F5344CB8AC3E}">
        <p14:creationId xmlns:p14="http://schemas.microsoft.com/office/powerpoint/2010/main" val="15746445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CCF5914A-ECA3-4F29-B623-892BD582470B}"/>
              </a:ext>
            </a:extLst>
          </p:cNvPr>
          <p:cNvSpPr>
            <a:spLocks noGrp="1"/>
          </p:cNvSpPr>
          <p:nvPr>
            <p:ph type="title"/>
          </p:nvPr>
        </p:nvSpPr>
        <p:spPr>
          <a:xfrm>
            <a:off x="2611439" y="808038"/>
            <a:ext cx="2928750" cy="1077912"/>
          </a:xfrm>
        </p:spPr>
        <p:txBody>
          <a:bodyPr/>
          <a:lstStyle/>
          <a:p>
            <a:r>
              <a:rPr lang="en-US" dirty="0"/>
              <a:t>The 10 Topics</a:t>
            </a:r>
            <a:endParaRPr lang="en-GB" dirty="0"/>
          </a:p>
        </p:txBody>
      </p:sp>
      <p:pic>
        <p:nvPicPr>
          <p:cNvPr id="6" name="Picture 5">
            <a:extLst>
              <a:ext uri="{FF2B5EF4-FFF2-40B4-BE49-F238E27FC236}">
                <a16:creationId xmlns:a16="http://schemas.microsoft.com/office/drawing/2014/main" id="{1B7F83F9-0D4D-41A4-9E93-1D739DED0E73}"/>
              </a:ext>
            </a:extLst>
          </p:cNvPr>
          <p:cNvPicPr>
            <a:picLocks noChangeAspect="1"/>
          </p:cNvPicPr>
          <p:nvPr/>
        </p:nvPicPr>
        <p:blipFill>
          <a:blip r:embed="rId2"/>
          <a:stretch>
            <a:fillRect/>
          </a:stretch>
        </p:blipFill>
        <p:spPr>
          <a:xfrm>
            <a:off x="4424081" y="1748119"/>
            <a:ext cx="1365593" cy="1385046"/>
          </a:xfrm>
          <a:prstGeom prst="rect">
            <a:avLst/>
          </a:prstGeom>
        </p:spPr>
      </p:pic>
      <p:sp>
        <p:nvSpPr>
          <p:cNvPr id="7" name="Rectangle 6">
            <a:extLst>
              <a:ext uri="{FF2B5EF4-FFF2-40B4-BE49-F238E27FC236}">
                <a16:creationId xmlns:a16="http://schemas.microsoft.com/office/drawing/2014/main" id="{79BD574D-306F-4658-AB58-B54455020BA6}"/>
              </a:ext>
            </a:extLst>
          </p:cNvPr>
          <p:cNvSpPr/>
          <p:nvPr/>
        </p:nvSpPr>
        <p:spPr>
          <a:xfrm>
            <a:off x="1251932" y="1748119"/>
            <a:ext cx="3172150" cy="1385046"/>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2"/>
                </a:solidFill>
              </a:rPr>
              <a:t>1. Biodiversity: </a:t>
            </a:r>
            <a:r>
              <a:rPr lang="en-US" b="1" i="0" dirty="0">
                <a:solidFill>
                  <a:srgbClr val="4A4A4A"/>
                </a:solidFill>
                <a:effectLst/>
                <a:latin typeface="proxima-nova"/>
              </a:rPr>
              <a:t>Maintaining a high level of plant, insect and animal life locally and globally</a:t>
            </a:r>
            <a:endParaRPr lang="en-GB" b="1" dirty="0">
              <a:solidFill>
                <a:schemeClr val="bg2"/>
              </a:solidFill>
            </a:endParaRPr>
          </a:p>
        </p:txBody>
      </p:sp>
      <p:sp>
        <p:nvSpPr>
          <p:cNvPr id="9" name="Rectangle 8">
            <a:extLst>
              <a:ext uri="{FF2B5EF4-FFF2-40B4-BE49-F238E27FC236}">
                <a16:creationId xmlns:a16="http://schemas.microsoft.com/office/drawing/2014/main" id="{E76416F4-4D2E-41AA-A238-2E4DEB4D9959}"/>
              </a:ext>
            </a:extLst>
          </p:cNvPr>
          <p:cNvSpPr/>
          <p:nvPr/>
        </p:nvSpPr>
        <p:spPr>
          <a:xfrm>
            <a:off x="1251931" y="3462618"/>
            <a:ext cx="3172150" cy="13850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2"/>
                </a:solidFill>
              </a:rPr>
              <a:t>2. Energy: </a:t>
            </a:r>
            <a:r>
              <a:rPr lang="en-US" b="1" i="0" dirty="0">
                <a:solidFill>
                  <a:srgbClr val="4A4A4A"/>
                </a:solidFill>
                <a:effectLst/>
                <a:latin typeface="proxima-nova"/>
              </a:rPr>
              <a:t>Reducing energy use and investigating greener energy sources.</a:t>
            </a:r>
            <a:endParaRPr lang="en-GB" b="1" dirty="0">
              <a:solidFill>
                <a:schemeClr val="bg2"/>
              </a:solidFill>
            </a:endParaRPr>
          </a:p>
        </p:txBody>
      </p:sp>
      <p:sp>
        <p:nvSpPr>
          <p:cNvPr id="10" name="Rectangle 9">
            <a:extLst>
              <a:ext uri="{FF2B5EF4-FFF2-40B4-BE49-F238E27FC236}">
                <a16:creationId xmlns:a16="http://schemas.microsoft.com/office/drawing/2014/main" id="{564E5FB6-E767-4346-8640-03F3FDB55C0D}"/>
              </a:ext>
            </a:extLst>
          </p:cNvPr>
          <p:cNvSpPr/>
          <p:nvPr/>
        </p:nvSpPr>
        <p:spPr>
          <a:xfrm>
            <a:off x="1251931" y="5177117"/>
            <a:ext cx="3172150" cy="1385046"/>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2"/>
                </a:solidFill>
              </a:rPr>
              <a:t>3. Global Citizenship: </a:t>
            </a:r>
            <a:r>
              <a:rPr lang="en-US" b="1" i="0" dirty="0">
                <a:solidFill>
                  <a:srgbClr val="4A4A4A"/>
                </a:solidFill>
                <a:effectLst/>
                <a:latin typeface="proxima-nova"/>
              </a:rPr>
              <a:t>Taking an active role in your community and making our planet more peaceful, sustainable and fair.</a:t>
            </a:r>
            <a:endParaRPr lang="en-GB" b="1" dirty="0">
              <a:solidFill>
                <a:schemeClr val="bg2"/>
              </a:solidFill>
            </a:endParaRPr>
          </a:p>
        </p:txBody>
      </p:sp>
      <p:sp>
        <p:nvSpPr>
          <p:cNvPr id="11" name="Rectangle 10">
            <a:extLst>
              <a:ext uri="{FF2B5EF4-FFF2-40B4-BE49-F238E27FC236}">
                <a16:creationId xmlns:a16="http://schemas.microsoft.com/office/drawing/2014/main" id="{44D3E335-E1B6-4117-8768-376E53DC2268}"/>
              </a:ext>
            </a:extLst>
          </p:cNvPr>
          <p:cNvSpPr/>
          <p:nvPr/>
        </p:nvSpPr>
        <p:spPr>
          <a:xfrm>
            <a:off x="6181845" y="2588560"/>
            <a:ext cx="3172150" cy="13850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2"/>
                </a:solidFill>
              </a:rPr>
              <a:t>4. Healthy Living: </a:t>
            </a:r>
            <a:r>
              <a:rPr lang="en-US" b="1" i="0" dirty="0">
                <a:solidFill>
                  <a:srgbClr val="4A4A4A"/>
                </a:solidFill>
                <a:effectLst/>
                <a:latin typeface="proxima-nova"/>
              </a:rPr>
              <a:t>Addressing your, and our planet’s health. These two issues are intrinsically linked!</a:t>
            </a:r>
            <a:endParaRPr lang="en-GB" b="1" dirty="0">
              <a:solidFill>
                <a:schemeClr val="bg2"/>
              </a:solidFill>
            </a:endParaRPr>
          </a:p>
        </p:txBody>
      </p:sp>
      <p:sp>
        <p:nvSpPr>
          <p:cNvPr id="12" name="Rectangle 11">
            <a:extLst>
              <a:ext uri="{FF2B5EF4-FFF2-40B4-BE49-F238E27FC236}">
                <a16:creationId xmlns:a16="http://schemas.microsoft.com/office/drawing/2014/main" id="{A50A8279-E71A-4AEB-A1A1-7603D7EC864C}"/>
              </a:ext>
            </a:extLst>
          </p:cNvPr>
          <p:cNvSpPr/>
          <p:nvPr/>
        </p:nvSpPr>
        <p:spPr>
          <a:xfrm>
            <a:off x="6181845" y="4388224"/>
            <a:ext cx="3172150" cy="13850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2"/>
                </a:solidFill>
              </a:rPr>
              <a:t>5. Litter: </a:t>
            </a:r>
            <a:r>
              <a:rPr lang="en-US" b="1" i="0" dirty="0">
                <a:solidFill>
                  <a:srgbClr val="4A4A4A"/>
                </a:solidFill>
                <a:effectLst/>
                <a:latin typeface="proxima-nova"/>
              </a:rPr>
              <a:t>Reducing litter, which harms wildlife and costs millions to clear every year.</a:t>
            </a:r>
            <a:endParaRPr lang="en-GB" b="1" dirty="0">
              <a:solidFill>
                <a:schemeClr val="bg2"/>
              </a:solidFill>
            </a:endParaRPr>
          </a:p>
        </p:txBody>
      </p:sp>
      <p:pic>
        <p:nvPicPr>
          <p:cNvPr id="14" name="Picture 13">
            <a:extLst>
              <a:ext uri="{FF2B5EF4-FFF2-40B4-BE49-F238E27FC236}">
                <a16:creationId xmlns:a16="http://schemas.microsoft.com/office/drawing/2014/main" id="{574F07D7-BBCD-453D-B7F0-02CFB152F048}"/>
              </a:ext>
            </a:extLst>
          </p:cNvPr>
          <p:cNvPicPr>
            <a:picLocks noChangeAspect="1"/>
          </p:cNvPicPr>
          <p:nvPr/>
        </p:nvPicPr>
        <p:blipFill>
          <a:blip r:embed="rId3"/>
          <a:stretch>
            <a:fillRect/>
          </a:stretch>
        </p:blipFill>
        <p:spPr>
          <a:xfrm>
            <a:off x="4424081" y="3462619"/>
            <a:ext cx="1365593" cy="1385046"/>
          </a:xfrm>
          <a:prstGeom prst="rect">
            <a:avLst/>
          </a:prstGeom>
        </p:spPr>
      </p:pic>
      <p:pic>
        <p:nvPicPr>
          <p:cNvPr id="16" name="Picture 15">
            <a:extLst>
              <a:ext uri="{FF2B5EF4-FFF2-40B4-BE49-F238E27FC236}">
                <a16:creationId xmlns:a16="http://schemas.microsoft.com/office/drawing/2014/main" id="{FE6CB4F0-AFBC-4415-954C-B9427E7C1DE8}"/>
              </a:ext>
            </a:extLst>
          </p:cNvPr>
          <p:cNvPicPr>
            <a:picLocks noChangeAspect="1"/>
          </p:cNvPicPr>
          <p:nvPr/>
        </p:nvPicPr>
        <p:blipFill>
          <a:blip r:embed="rId4"/>
          <a:stretch>
            <a:fillRect/>
          </a:stretch>
        </p:blipFill>
        <p:spPr>
          <a:xfrm>
            <a:off x="4424081" y="5177117"/>
            <a:ext cx="1365592" cy="1385046"/>
          </a:xfrm>
          <a:prstGeom prst="rect">
            <a:avLst/>
          </a:prstGeom>
        </p:spPr>
      </p:pic>
      <p:pic>
        <p:nvPicPr>
          <p:cNvPr id="18" name="Picture 17">
            <a:extLst>
              <a:ext uri="{FF2B5EF4-FFF2-40B4-BE49-F238E27FC236}">
                <a16:creationId xmlns:a16="http://schemas.microsoft.com/office/drawing/2014/main" id="{E743D3EA-0B51-4F9D-B186-44BA14616D5B}"/>
              </a:ext>
            </a:extLst>
          </p:cNvPr>
          <p:cNvPicPr>
            <a:picLocks noChangeAspect="1"/>
          </p:cNvPicPr>
          <p:nvPr/>
        </p:nvPicPr>
        <p:blipFill>
          <a:blip r:embed="rId5"/>
          <a:stretch>
            <a:fillRect/>
          </a:stretch>
        </p:blipFill>
        <p:spPr>
          <a:xfrm>
            <a:off x="9353995" y="2588559"/>
            <a:ext cx="1404351" cy="1385047"/>
          </a:xfrm>
          <a:prstGeom prst="rect">
            <a:avLst/>
          </a:prstGeom>
        </p:spPr>
      </p:pic>
      <p:pic>
        <p:nvPicPr>
          <p:cNvPr id="20" name="Picture 19">
            <a:extLst>
              <a:ext uri="{FF2B5EF4-FFF2-40B4-BE49-F238E27FC236}">
                <a16:creationId xmlns:a16="http://schemas.microsoft.com/office/drawing/2014/main" id="{4ECF9A0A-7F98-4C7E-848A-BF08764DB34D}"/>
              </a:ext>
            </a:extLst>
          </p:cNvPr>
          <p:cNvPicPr>
            <a:picLocks noChangeAspect="1"/>
          </p:cNvPicPr>
          <p:nvPr/>
        </p:nvPicPr>
        <p:blipFill>
          <a:blip r:embed="rId6"/>
          <a:stretch>
            <a:fillRect/>
          </a:stretch>
        </p:blipFill>
        <p:spPr>
          <a:xfrm>
            <a:off x="9353995" y="4388224"/>
            <a:ext cx="1404351" cy="1385046"/>
          </a:xfrm>
          <a:prstGeom prst="rect">
            <a:avLst/>
          </a:prstGeom>
        </p:spPr>
      </p:pic>
    </p:spTree>
    <p:extLst>
      <p:ext uri="{BB962C8B-B14F-4D97-AF65-F5344CB8AC3E}">
        <p14:creationId xmlns:p14="http://schemas.microsoft.com/office/powerpoint/2010/main" val="15176634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CCF5914A-ECA3-4F29-B623-892BD582470B}"/>
              </a:ext>
            </a:extLst>
          </p:cNvPr>
          <p:cNvSpPr>
            <a:spLocks noGrp="1"/>
          </p:cNvSpPr>
          <p:nvPr>
            <p:ph type="title"/>
          </p:nvPr>
        </p:nvSpPr>
        <p:spPr>
          <a:xfrm>
            <a:off x="2611439" y="808038"/>
            <a:ext cx="2928750" cy="1077912"/>
          </a:xfrm>
        </p:spPr>
        <p:txBody>
          <a:bodyPr/>
          <a:lstStyle/>
          <a:p>
            <a:r>
              <a:rPr lang="en-US" dirty="0"/>
              <a:t>The 10 Topics</a:t>
            </a:r>
            <a:endParaRPr lang="en-GB" dirty="0"/>
          </a:p>
        </p:txBody>
      </p:sp>
      <p:sp>
        <p:nvSpPr>
          <p:cNvPr id="7" name="Rectangle 6">
            <a:extLst>
              <a:ext uri="{FF2B5EF4-FFF2-40B4-BE49-F238E27FC236}">
                <a16:creationId xmlns:a16="http://schemas.microsoft.com/office/drawing/2014/main" id="{79BD574D-306F-4658-AB58-B54455020BA6}"/>
              </a:ext>
            </a:extLst>
          </p:cNvPr>
          <p:cNvSpPr/>
          <p:nvPr/>
        </p:nvSpPr>
        <p:spPr>
          <a:xfrm>
            <a:off x="1251932" y="1748119"/>
            <a:ext cx="3172150" cy="13850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2"/>
                </a:solidFill>
              </a:rPr>
              <a:t>6. Marine: </a:t>
            </a:r>
            <a:r>
              <a:rPr lang="en-US" b="1" i="0" dirty="0">
                <a:solidFill>
                  <a:srgbClr val="4A4A4A"/>
                </a:solidFill>
                <a:effectLst/>
                <a:latin typeface="proxima-nova"/>
              </a:rPr>
              <a:t>Protecting and conserving water-based ecosystems.</a:t>
            </a:r>
            <a:endParaRPr lang="en-GB" b="1" dirty="0">
              <a:solidFill>
                <a:schemeClr val="bg2"/>
              </a:solidFill>
            </a:endParaRPr>
          </a:p>
        </p:txBody>
      </p:sp>
      <p:sp>
        <p:nvSpPr>
          <p:cNvPr id="9" name="Rectangle 8">
            <a:extLst>
              <a:ext uri="{FF2B5EF4-FFF2-40B4-BE49-F238E27FC236}">
                <a16:creationId xmlns:a16="http://schemas.microsoft.com/office/drawing/2014/main" id="{E76416F4-4D2E-41AA-A238-2E4DEB4D9959}"/>
              </a:ext>
            </a:extLst>
          </p:cNvPr>
          <p:cNvSpPr/>
          <p:nvPr/>
        </p:nvSpPr>
        <p:spPr>
          <a:xfrm>
            <a:off x="1251931" y="3462618"/>
            <a:ext cx="3172150" cy="1385046"/>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2"/>
                </a:solidFill>
              </a:rPr>
              <a:t>7. School Grounds: </a:t>
            </a:r>
            <a:r>
              <a:rPr lang="en-US" b="1" i="0" dirty="0">
                <a:solidFill>
                  <a:srgbClr val="4A4A4A"/>
                </a:solidFill>
                <a:effectLst/>
                <a:latin typeface="proxima-nova"/>
              </a:rPr>
              <a:t>Improving School Grounds for students, staff, plants, insects and animals.</a:t>
            </a:r>
            <a:endParaRPr lang="en-GB" b="1" dirty="0">
              <a:solidFill>
                <a:schemeClr val="bg2"/>
              </a:solidFill>
            </a:endParaRPr>
          </a:p>
        </p:txBody>
      </p:sp>
      <p:sp>
        <p:nvSpPr>
          <p:cNvPr id="10" name="Rectangle 9">
            <a:extLst>
              <a:ext uri="{FF2B5EF4-FFF2-40B4-BE49-F238E27FC236}">
                <a16:creationId xmlns:a16="http://schemas.microsoft.com/office/drawing/2014/main" id="{564E5FB6-E767-4346-8640-03F3FDB55C0D}"/>
              </a:ext>
            </a:extLst>
          </p:cNvPr>
          <p:cNvSpPr/>
          <p:nvPr/>
        </p:nvSpPr>
        <p:spPr>
          <a:xfrm>
            <a:off x="1251931" y="5177117"/>
            <a:ext cx="3172150" cy="13850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2"/>
                </a:solidFill>
              </a:rPr>
              <a:t>8. Transport: </a:t>
            </a:r>
            <a:r>
              <a:rPr lang="en-US" b="1" i="0" dirty="0">
                <a:solidFill>
                  <a:srgbClr val="4A4A4A"/>
                </a:solidFill>
                <a:effectLst/>
                <a:latin typeface="proxima-nova"/>
              </a:rPr>
              <a:t>Promoting and Encouraging Sustainable Transport.</a:t>
            </a:r>
            <a:endParaRPr lang="en-GB" b="1" dirty="0">
              <a:solidFill>
                <a:schemeClr val="bg2"/>
              </a:solidFill>
            </a:endParaRPr>
          </a:p>
        </p:txBody>
      </p:sp>
      <p:sp>
        <p:nvSpPr>
          <p:cNvPr id="11" name="Rectangle 10">
            <a:extLst>
              <a:ext uri="{FF2B5EF4-FFF2-40B4-BE49-F238E27FC236}">
                <a16:creationId xmlns:a16="http://schemas.microsoft.com/office/drawing/2014/main" id="{44D3E335-E1B6-4117-8768-376E53DC2268}"/>
              </a:ext>
            </a:extLst>
          </p:cNvPr>
          <p:cNvSpPr/>
          <p:nvPr/>
        </p:nvSpPr>
        <p:spPr>
          <a:xfrm>
            <a:off x="6181845" y="2588560"/>
            <a:ext cx="3172150" cy="13850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2"/>
                </a:solidFill>
              </a:rPr>
              <a:t>9. Waste: </a:t>
            </a:r>
            <a:r>
              <a:rPr lang="en-US" b="1" i="0" dirty="0">
                <a:solidFill>
                  <a:srgbClr val="4A4A4A"/>
                </a:solidFill>
                <a:effectLst/>
                <a:latin typeface="proxima-nova"/>
              </a:rPr>
              <a:t>Refusing, reducing, reusing, repairing, recycling.</a:t>
            </a:r>
            <a:endParaRPr lang="en-GB" b="1" dirty="0">
              <a:solidFill>
                <a:schemeClr val="bg2"/>
              </a:solidFill>
            </a:endParaRPr>
          </a:p>
        </p:txBody>
      </p:sp>
      <p:sp>
        <p:nvSpPr>
          <p:cNvPr id="12" name="Rectangle 11">
            <a:extLst>
              <a:ext uri="{FF2B5EF4-FFF2-40B4-BE49-F238E27FC236}">
                <a16:creationId xmlns:a16="http://schemas.microsoft.com/office/drawing/2014/main" id="{A50A8279-E71A-4AEB-A1A1-7603D7EC864C}"/>
              </a:ext>
            </a:extLst>
          </p:cNvPr>
          <p:cNvSpPr/>
          <p:nvPr/>
        </p:nvSpPr>
        <p:spPr>
          <a:xfrm>
            <a:off x="6181845" y="4388224"/>
            <a:ext cx="3172150" cy="13850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2"/>
                </a:solidFill>
              </a:rPr>
              <a:t>10. Water: </a:t>
            </a:r>
            <a:r>
              <a:rPr lang="en-US" b="1" i="0" dirty="0">
                <a:solidFill>
                  <a:srgbClr val="4A4A4A"/>
                </a:solidFill>
                <a:effectLst/>
                <a:latin typeface="proxima-nova"/>
              </a:rPr>
              <a:t>Valuing and preserving our most important natural resource.</a:t>
            </a:r>
            <a:endParaRPr lang="en-GB" b="1" dirty="0">
              <a:solidFill>
                <a:schemeClr val="bg2"/>
              </a:solidFill>
            </a:endParaRPr>
          </a:p>
        </p:txBody>
      </p:sp>
      <p:pic>
        <p:nvPicPr>
          <p:cNvPr id="3" name="Picture 2">
            <a:extLst>
              <a:ext uri="{FF2B5EF4-FFF2-40B4-BE49-F238E27FC236}">
                <a16:creationId xmlns:a16="http://schemas.microsoft.com/office/drawing/2014/main" id="{03BBEC20-A951-470E-8C99-0D76F10C9D3E}"/>
              </a:ext>
            </a:extLst>
          </p:cNvPr>
          <p:cNvPicPr>
            <a:picLocks noChangeAspect="1"/>
          </p:cNvPicPr>
          <p:nvPr/>
        </p:nvPicPr>
        <p:blipFill>
          <a:blip r:embed="rId2"/>
          <a:stretch>
            <a:fillRect/>
          </a:stretch>
        </p:blipFill>
        <p:spPr>
          <a:xfrm>
            <a:off x="4424081" y="1748119"/>
            <a:ext cx="1404351" cy="1385046"/>
          </a:xfrm>
          <a:prstGeom prst="rect">
            <a:avLst/>
          </a:prstGeom>
        </p:spPr>
      </p:pic>
      <p:pic>
        <p:nvPicPr>
          <p:cNvPr id="8" name="Picture 7">
            <a:extLst>
              <a:ext uri="{FF2B5EF4-FFF2-40B4-BE49-F238E27FC236}">
                <a16:creationId xmlns:a16="http://schemas.microsoft.com/office/drawing/2014/main" id="{D49B484F-A2F1-415A-92BF-7193B555C6C5}"/>
              </a:ext>
            </a:extLst>
          </p:cNvPr>
          <p:cNvPicPr>
            <a:picLocks noChangeAspect="1"/>
          </p:cNvPicPr>
          <p:nvPr/>
        </p:nvPicPr>
        <p:blipFill>
          <a:blip r:embed="rId3"/>
          <a:stretch>
            <a:fillRect/>
          </a:stretch>
        </p:blipFill>
        <p:spPr>
          <a:xfrm>
            <a:off x="4429301" y="3462618"/>
            <a:ext cx="1399131" cy="1385046"/>
          </a:xfrm>
          <a:prstGeom prst="rect">
            <a:avLst/>
          </a:prstGeom>
        </p:spPr>
      </p:pic>
      <p:pic>
        <p:nvPicPr>
          <p:cNvPr id="15" name="Picture 14">
            <a:extLst>
              <a:ext uri="{FF2B5EF4-FFF2-40B4-BE49-F238E27FC236}">
                <a16:creationId xmlns:a16="http://schemas.microsoft.com/office/drawing/2014/main" id="{753B8EAF-3525-4DF3-96B9-74CD1C47877C}"/>
              </a:ext>
            </a:extLst>
          </p:cNvPr>
          <p:cNvPicPr>
            <a:picLocks noChangeAspect="1"/>
          </p:cNvPicPr>
          <p:nvPr/>
        </p:nvPicPr>
        <p:blipFill>
          <a:blip r:embed="rId4"/>
          <a:stretch>
            <a:fillRect/>
          </a:stretch>
        </p:blipFill>
        <p:spPr>
          <a:xfrm>
            <a:off x="4429301" y="5177117"/>
            <a:ext cx="1399131" cy="1385046"/>
          </a:xfrm>
          <a:prstGeom prst="rect">
            <a:avLst/>
          </a:prstGeom>
        </p:spPr>
      </p:pic>
      <p:pic>
        <p:nvPicPr>
          <p:cNvPr id="19" name="Picture 18">
            <a:extLst>
              <a:ext uri="{FF2B5EF4-FFF2-40B4-BE49-F238E27FC236}">
                <a16:creationId xmlns:a16="http://schemas.microsoft.com/office/drawing/2014/main" id="{EED65894-0503-49A0-A556-4661A814AD76}"/>
              </a:ext>
            </a:extLst>
          </p:cNvPr>
          <p:cNvPicPr>
            <a:picLocks noChangeAspect="1"/>
          </p:cNvPicPr>
          <p:nvPr/>
        </p:nvPicPr>
        <p:blipFill>
          <a:blip r:embed="rId5"/>
          <a:stretch>
            <a:fillRect/>
          </a:stretch>
        </p:blipFill>
        <p:spPr>
          <a:xfrm>
            <a:off x="9353995" y="2588561"/>
            <a:ext cx="1425933" cy="1385046"/>
          </a:xfrm>
          <a:prstGeom prst="rect">
            <a:avLst/>
          </a:prstGeom>
        </p:spPr>
      </p:pic>
      <p:pic>
        <p:nvPicPr>
          <p:cNvPr id="22" name="Picture 21">
            <a:extLst>
              <a:ext uri="{FF2B5EF4-FFF2-40B4-BE49-F238E27FC236}">
                <a16:creationId xmlns:a16="http://schemas.microsoft.com/office/drawing/2014/main" id="{4CF6D884-4A6A-4BB1-B02D-9526FFDDE7EF}"/>
              </a:ext>
            </a:extLst>
          </p:cNvPr>
          <p:cNvPicPr>
            <a:picLocks noChangeAspect="1"/>
          </p:cNvPicPr>
          <p:nvPr/>
        </p:nvPicPr>
        <p:blipFill>
          <a:blip r:embed="rId6"/>
          <a:stretch>
            <a:fillRect/>
          </a:stretch>
        </p:blipFill>
        <p:spPr>
          <a:xfrm>
            <a:off x="9353995" y="4388223"/>
            <a:ext cx="1425933" cy="1385047"/>
          </a:xfrm>
          <a:prstGeom prst="rect">
            <a:avLst/>
          </a:prstGeom>
        </p:spPr>
      </p:pic>
    </p:spTree>
    <p:extLst>
      <p:ext uri="{BB962C8B-B14F-4D97-AF65-F5344CB8AC3E}">
        <p14:creationId xmlns:p14="http://schemas.microsoft.com/office/powerpoint/2010/main" val="31859043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72D3A2-13E5-48E1-83FC-1B78D88463A2}"/>
              </a:ext>
            </a:extLst>
          </p:cNvPr>
          <p:cNvSpPr>
            <a:spLocks noGrp="1"/>
          </p:cNvSpPr>
          <p:nvPr>
            <p:ph type="title"/>
          </p:nvPr>
        </p:nvSpPr>
        <p:spPr>
          <a:xfrm>
            <a:off x="2611809" y="808056"/>
            <a:ext cx="8065156" cy="1077229"/>
          </a:xfrm>
        </p:spPr>
        <p:txBody>
          <a:bodyPr/>
          <a:lstStyle/>
          <a:p>
            <a:r>
              <a:rPr lang="en-US" dirty="0"/>
              <a:t>What do students enjoy about being part of an eco-school?</a:t>
            </a:r>
            <a:endParaRPr lang="en-GB" dirty="0"/>
          </a:p>
        </p:txBody>
      </p:sp>
      <p:sp>
        <p:nvSpPr>
          <p:cNvPr id="3" name="Content Placeholder 2">
            <a:extLst>
              <a:ext uri="{FF2B5EF4-FFF2-40B4-BE49-F238E27FC236}">
                <a16:creationId xmlns:a16="http://schemas.microsoft.com/office/drawing/2014/main" id="{CB9EDED0-5A26-45F7-9F71-C7BB1E1E5AF2}"/>
              </a:ext>
            </a:extLst>
          </p:cNvPr>
          <p:cNvSpPr>
            <a:spLocks noGrp="1"/>
          </p:cNvSpPr>
          <p:nvPr>
            <p:ph idx="1"/>
          </p:nvPr>
        </p:nvSpPr>
        <p:spPr/>
        <p:txBody>
          <a:bodyPr/>
          <a:lstStyle/>
          <a:p>
            <a:endParaRPr lang="en-GB"/>
          </a:p>
        </p:txBody>
      </p:sp>
      <p:pic>
        <p:nvPicPr>
          <p:cNvPr id="3076" name="Picture 4" descr="7 Toxic Thinking Mistakes That Will Keep You From Being Mentally Strong |  Inc.com">
            <a:extLst>
              <a:ext uri="{FF2B5EF4-FFF2-40B4-BE49-F238E27FC236}">
                <a16:creationId xmlns:a16="http://schemas.microsoft.com/office/drawing/2014/main" id="{83BC3A26-6229-4CFE-BA2C-E88C49FC1AF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8601" y="1982493"/>
            <a:ext cx="7354798" cy="413707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60435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2CF735-B78D-0DCC-847D-699CB625DAD6}"/>
              </a:ext>
            </a:extLst>
          </p:cNvPr>
          <p:cNvSpPr>
            <a:spLocks noGrp="1"/>
          </p:cNvSpPr>
          <p:nvPr>
            <p:ph type="title"/>
          </p:nvPr>
        </p:nvSpPr>
        <p:spPr/>
        <p:txBody>
          <a:bodyPr>
            <a:normAutofit/>
          </a:bodyPr>
          <a:lstStyle/>
          <a:p>
            <a:pPr algn="ctr"/>
            <a:r>
              <a:rPr lang="en-GB" sz="6000" dirty="0"/>
              <a:t>My Top 5 Tips</a:t>
            </a:r>
          </a:p>
        </p:txBody>
      </p:sp>
      <p:sp>
        <p:nvSpPr>
          <p:cNvPr id="3" name="Content Placeholder 2">
            <a:extLst>
              <a:ext uri="{FF2B5EF4-FFF2-40B4-BE49-F238E27FC236}">
                <a16:creationId xmlns:a16="http://schemas.microsoft.com/office/drawing/2014/main" id="{5A6392D7-1CC2-788D-CC51-008FD093D2ED}"/>
              </a:ext>
            </a:extLst>
          </p:cNvPr>
          <p:cNvSpPr>
            <a:spLocks noGrp="1"/>
          </p:cNvSpPr>
          <p:nvPr>
            <p:ph idx="1"/>
          </p:nvPr>
        </p:nvSpPr>
        <p:spPr/>
        <p:txBody>
          <a:bodyPr/>
          <a:lstStyle/>
          <a:p>
            <a:endParaRPr lang="en-GB" dirty="0"/>
          </a:p>
        </p:txBody>
      </p:sp>
      <p:pic>
        <p:nvPicPr>
          <p:cNvPr id="1026" name="Picture 2" descr="Top tips - Free miscellaneous icons">
            <a:extLst>
              <a:ext uri="{FF2B5EF4-FFF2-40B4-BE49-F238E27FC236}">
                <a16:creationId xmlns:a16="http://schemas.microsoft.com/office/drawing/2014/main" id="{D1052FDB-F81D-E10B-57EA-5527BF16E24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1015" b="13149"/>
          <a:stretch/>
        </p:blipFill>
        <p:spPr bwMode="auto">
          <a:xfrm>
            <a:off x="3532980" y="2052116"/>
            <a:ext cx="6115986" cy="46381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65579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adison">
  <a:themeElements>
    <a:clrScheme name="Madison">
      <a:dk1>
        <a:sysClr val="windowText" lastClr="000000"/>
      </a:dk1>
      <a:lt1>
        <a:sysClr val="window" lastClr="FFFFFF"/>
      </a:lt1>
      <a:dk2>
        <a:srgbClr val="1F2D29"/>
      </a:dk2>
      <a:lt2>
        <a:srgbClr val="C5FAEB"/>
      </a:lt2>
      <a:accent1>
        <a:srgbClr val="A1D68B"/>
      </a:accent1>
      <a:accent2>
        <a:srgbClr val="5EC795"/>
      </a:accent2>
      <a:accent3>
        <a:srgbClr val="4DADCF"/>
      </a:accent3>
      <a:accent4>
        <a:srgbClr val="CDB756"/>
      </a:accent4>
      <a:accent5>
        <a:srgbClr val="E29C36"/>
      </a:accent5>
      <a:accent6>
        <a:srgbClr val="8EC0C1"/>
      </a:accent6>
      <a:hlink>
        <a:srgbClr val="6D9D9B"/>
      </a:hlink>
      <a:folHlink>
        <a:srgbClr val="6D8583"/>
      </a:folHlink>
    </a:clrScheme>
    <a:fontScheme name="Madison">
      <a:majorFont>
        <a:latin typeface="Arial" panose="020B0604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dison">
      <a:fillStyleLst>
        <a:solidFill>
          <a:schemeClr val="phClr"/>
        </a:solidFill>
        <a:gradFill rotWithShape="1">
          <a:gsLst>
            <a:gs pos="0">
              <a:schemeClr val="phClr">
                <a:tint val="48000"/>
                <a:alpha val="88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solidFill>
          <a:schemeClr val="phClr"/>
        </a:solidFill>
        <a:blipFill rotWithShape="1">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Madison" id="{025CB5FB-2DD3-45EE-B6F0-CC461540EB19}" vid="{6AC10936-2DFC-4054-9ADF-B5E2C5F8619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9E211AC5385F2488362CC033A741362" ma:contentTypeVersion="16" ma:contentTypeDescription="Create a new document." ma:contentTypeScope="" ma:versionID="d782e9f7df3054461cf9d585f0cdd610">
  <xsd:schema xmlns:xsd="http://www.w3.org/2001/XMLSchema" xmlns:xs="http://www.w3.org/2001/XMLSchema" xmlns:p="http://schemas.microsoft.com/office/2006/metadata/properties" xmlns:ns2="da0f1b42-4d8f-4bdd-b052-f6baf9a135eb" xmlns:ns3="7967dabc-7d87-4c29-9dd9-2fd12de7076b" targetNamespace="http://schemas.microsoft.com/office/2006/metadata/properties" ma:root="true" ma:fieldsID="6ada1a3152efaf1b4e8d990f0b3933e9" ns2:_="" ns3:_="">
    <xsd:import namespace="da0f1b42-4d8f-4bdd-b052-f6baf9a135eb"/>
    <xsd:import namespace="7967dabc-7d87-4c29-9dd9-2fd12de7076b"/>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LengthInSeconds" minOccurs="0"/>
                <xsd:element ref="ns2:MediaServiceAutoKeyPoints" minOccurs="0"/>
                <xsd:element ref="ns2:MediaServiceKeyPoints" minOccurs="0"/>
                <xsd:element ref="ns2:MediaServiceOCR" minOccurs="0"/>
                <xsd:element ref="ns2:MediaServiceGenerationTime" minOccurs="0"/>
                <xsd:element ref="ns2:MediaServiceEventHashCode"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0f1b42-4d8f-4bdd-b052-f6baf9a135e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967dabc-7d87-4c29-9dd9-2fd12de7076b"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4f210aa-31cc-4d2a-8cd6-f8e07cff3589}" ma:internalName="TaxCatchAll" ma:showField="CatchAllData" ma:web="7967dabc-7d87-4c29-9dd9-2fd12de7076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7967dabc-7d87-4c29-9dd9-2fd12de7076b" xsi:nil="true"/>
    <lcf76f155ced4ddcb4097134ff3c332f xmlns="da0f1b42-4d8f-4bdd-b052-f6baf9a135eb">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1BBB4BC7-4632-40B9-A169-47B1176EFA7A}"/>
</file>

<file path=customXml/itemProps2.xml><?xml version="1.0" encoding="utf-8"?>
<ds:datastoreItem xmlns:ds="http://schemas.openxmlformats.org/officeDocument/2006/customXml" ds:itemID="{CD2ACD69-811E-4CDF-8BE7-BF6516D4BB8C}">
  <ds:schemaRefs>
    <ds:schemaRef ds:uri="http://schemas.microsoft.com/sharepoint/v3/contenttype/forms"/>
  </ds:schemaRefs>
</ds:datastoreItem>
</file>

<file path=customXml/itemProps3.xml><?xml version="1.0" encoding="utf-8"?>
<ds:datastoreItem xmlns:ds="http://schemas.openxmlformats.org/officeDocument/2006/customXml" ds:itemID="{1C0F62A2-EEF1-4410-A778-29B53D87D75A}">
  <ds:schemaRefs>
    <ds:schemaRef ds:uri="http://schemas.microsoft.com/office/2006/metadata/properties"/>
    <ds:schemaRef ds:uri="http://schemas.microsoft.com/office/infopath/2007/PartnerControls"/>
    <ds:schemaRef ds:uri="0c9f9acd-253d-4a9f-bfe2-23690d9dbfcd"/>
    <ds:schemaRef ds:uri="http://schemas.microsoft.com/sharepoint/v3"/>
    <ds:schemaRef ds:uri="9f065f76-e3a8-4b50-8010-49344a9edafc"/>
  </ds:schemaRefs>
</ds:datastoreItem>
</file>

<file path=docProps/app.xml><?xml version="1.0" encoding="utf-8"?>
<Properties xmlns="http://schemas.openxmlformats.org/officeDocument/2006/extended-properties" xmlns:vt="http://schemas.openxmlformats.org/officeDocument/2006/docPropsVTypes">
  <Template>TM16401375[[fn=Madison]]</Template>
  <TotalTime>11270</TotalTime>
  <Words>599</Words>
  <Application>Microsoft Office PowerPoint</Application>
  <PresentationFormat>Widescreen</PresentationFormat>
  <Paragraphs>59</Paragraphs>
  <Slides>17</Slides>
  <Notes>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Aptos</vt:lpstr>
      <vt:lpstr>Arial</vt:lpstr>
      <vt:lpstr>Calibri</vt:lpstr>
      <vt:lpstr>MS Shell Dlg 2</vt:lpstr>
      <vt:lpstr>proxima-nova</vt:lpstr>
      <vt:lpstr>Wingdings</vt:lpstr>
      <vt:lpstr>Wingdings 3</vt:lpstr>
      <vt:lpstr>Madison</vt:lpstr>
      <vt:lpstr>What does being an Eco School mean?</vt:lpstr>
      <vt:lpstr>A little about me</vt:lpstr>
      <vt:lpstr>Rushcliffe Spencer Academy’s Eco Journey</vt:lpstr>
      <vt:lpstr>2022/2023 – We finally got Distinction!  </vt:lpstr>
      <vt:lpstr>What is Eco-Schools?</vt:lpstr>
      <vt:lpstr>The 10 Topics</vt:lpstr>
      <vt:lpstr>The 10 Topics</vt:lpstr>
      <vt:lpstr>What do students enjoy about being part of an eco-school?</vt:lpstr>
      <vt:lpstr>My Top 5 Tips</vt:lpstr>
      <vt:lpstr>1. Be Loud!</vt:lpstr>
      <vt:lpstr>2. Get teachers enthused</vt:lpstr>
      <vt:lpstr>3. Use the excellent stuff out there</vt:lpstr>
      <vt:lpstr>Just a bit more about this…</vt:lpstr>
      <vt:lpstr>4. Competition</vt:lpstr>
      <vt:lpstr>5. Celebrate Success</vt:lpstr>
      <vt:lpstr>Future Projects for Rushcliffe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does being an Eco School mean?</dc:title>
  <dc:creator>J Lakin (Staff)</dc:creator>
  <cp:lastModifiedBy>Jack Lakin</cp:lastModifiedBy>
  <cp:revision>17</cp:revision>
  <dcterms:created xsi:type="dcterms:W3CDTF">2024-03-25T11:50:29Z</dcterms:created>
  <dcterms:modified xsi:type="dcterms:W3CDTF">2025-04-28T10:04:51Z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0x010100D9E211AC5385F2488362CC033A741362</vt:lpwstr>
  </property>
  <property fmtid="{D5CDD505-2E9C-101B-9397-08002B2CF9AE}" pid="3" name="Order">
    <vt:r8>123000</vt:r8>
  </property>
  <property fmtid="{D5CDD505-2E9C-101B-9397-08002B2CF9AE}" pid="4" name="Staff Category">
    <vt:lpwstr/>
  </property>
  <property fmtid="{D5CDD505-2E9C-101B-9397-08002B2CF9AE}" pid="5" name="MSIP_Label_defa4170-0d19-0005-0004-bc88714345d2_Enabled">
    <vt:lpwstr>true</vt:lpwstr>
  </property>
  <property fmtid="{D5CDD505-2E9C-101B-9397-08002B2CF9AE}" pid="6" name="MSIP_Label_defa4170-0d19-0005-0004-bc88714345d2_SetDate">
    <vt:lpwstr>2024-12-05T08:52:44Z</vt:lpwstr>
  </property>
  <property fmtid="{D5CDD505-2E9C-101B-9397-08002B2CF9AE}" pid="7" name="MSIP_Label_defa4170-0d19-0005-0004-bc88714345d2_Method">
    <vt:lpwstr>Standard</vt:lpwstr>
  </property>
  <property fmtid="{D5CDD505-2E9C-101B-9397-08002B2CF9AE}" pid="8" name="MSIP_Label_defa4170-0d19-0005-0004-bc88714345d2_Name">
    <vt:lpwstr>defa4170-0d19-0005-0004-bc88714345d2</vt:lpwstr>
  </property>
  <property fmtid="{D5CDD505-2E9C-101B-9397-08002B2CF9AE}" pid="9" name="MSIP_Label_defa4170-0d19-0005-0004-bc88714345d2_SiteId">
    <vt:lpwstr>8cdaa49a-9956-4f57-a4a8-099992f1aeb6</vt:lpwstr>
  </property>
  <property fmtid="{D5CDD505-2E9C-101B-9397-08002B2CF9AE}" pid="10" name="MSIP_Label_defa4170-0d19-0005-0004-bc88714345d2_ActionId">
    <vt:lpwstr>f35e1b54-550a-4b37-8316-0e6202b832ab</vt:lpwstr>
  </property>
  <property fmtid="{D5CDD505-2E9C-101B-9397-08002B2CF9AE}" pid="11" name="MSIP_Label_defa4170-0d19-0005-0004-bc88714345d2_ContentBits">
    <vt:lpwstr>0</vt:lpwstr>
  </property>
  <property fmtid="{D5CDD505-2E9C-101B-9397-08002B2CF9AE}" pid="12" name="MediaServiceImageTags">
    <vt:lpwstr/>
  </property>
  <property fmtid="{D5CDD505-2E9C-101B-9397-08002B2CF9AE}" pid="13" name="Staff_x0020_Category">
    <vt:lpwstr/>
  </property>
</Properties>
</file>