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vtt" ContentType="text/vtt"/>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3.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4.xml" ContentType="application/vnd.openxmlformats-officedocument.them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Ex1.xml" ContentType="application/vnd.ms-office.chartex+xml"/>
  <Override PartName="/ppt/charts/style3.xml" ContentType="application/vnd.ms-office.chartstyle+xml"/>
  <Override PartName="/ppt/charts/colors3.xml" ContentType="application/vnd.ms-office.chartcolorstyle+xml"/>
  <Override PartName="/ppt/charts/chart3.xml" ContentType="application/vnd.openxmlformats-officedocument.drawingml.chart+xml"/>
  <Override PartName="/ppt/charts/style4.xml" ContentType="application/vnd.ms-office.chartstyle+xml"/>
  <Override PartName="/ppt/charts/colors4.xml" ContentType="application/vnd.ms-office.chartcolorstyle+xml"/>
  <Override PartName="/ppt/charts/chart4.xml" ContentType="application/vnd.openxmlformats-officedocument.drawingml.chart+xml"/>
  <Override PartName="/ppt/charts/style5.xml" ContentType="application/vnd.ms-office.chartstyle+xml"/>
  <Override PartName="/ppt/charts/colors5.xml" ContentType="application/vnd.ms-office.chartcolorstyle+xml"/>
  <Override PartName="/ppt/charts/chart5.xml" ContentType="application/vnd.openxmlformats-officedocument.drawingml.chart+xml"/>
  <Override PartName="/ppt/charts/style6.xml" ContentType="application/vnd.ms-office.chartstyle+xml"/>
  <Override PartName="/ppt/charts/colors6.xml" ContentType="application/vnd.ms-office.chartcolorstyle+xml"/>
  <Override PartName="/ppt/charts/chart6.xml" ContentType="application/vnd.openxmlformats-officedocument.drawingml.chart+xml"/>
  <Override PartName="/ppt/charts/style7.xml" ContentType="application/vnd.ms-office.chartstyle+xml"/>
  <Override PartName="/ppt/charts/colors7.xml" ContentType="application/vnd.ms-office.chartcolorstyle+xml"/>
  <Override PartName="/ppt/charts/chart7.xml" ContentType="application/vnd.openxmlformats-officedocument.drawingml.chart+xml"/>
  <Override PartName="/ppt/charts/style8.xml" ContentType="application/vnd.ms-office.chartstyle+xml"/>
  <Override PartName="/ppt/charts/colors8.xml" ContentType="application/vnd.ms-office.chartcolorstyle+xml"/>
  <Override PartName="/ppt/charts/chart8.xml" ContentType="application/vnd.openxmlformats-officedocument.drawingml.chart+xml"/>
  <Override PartName="/ppt/charts/style9.xml" ContentType="application/vnd.ms-office.chartstyle+xml"/>
  <Override PartName="/ppt/charts/colors9.xml" ContentType="application/vnd.ms-office.chartcolorstyle+xml"/>
  <Override PartName="/ppt/charts/chart9.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0.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1.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2.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3.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2.xml" ContentType="application/vnd.openxmlformats-officedocument.presentationml.notesSlide+xml"/>
  <Override PartName="/ppt/charts/chart14.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5.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Ex2.xml" ContentType="application/vnd.ms-office.chartex+xml"/>
  <Override PartName="/ppt/charts/style17.xml" ContentType="application/vnd.ms-office.chartstyle+xml"/>
  <Override PartName="/ppt/charts/colors17.xml" ContentType="application/vnd.ms-office.chartcolorstyle+xml"/>
  <Override PartName="/ppt/charts/chart16.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7.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18.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19.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0.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1.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2.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3.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4.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5.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6.xml" ContentType="application/vnd.openxmlformats-officedocument.drawingml.chart+xml"/>
  <Override PartName="/ppt/charts/style28.xml" ContentType="application/vnd.ms-office.chartstyle+xml"/>
  <Override PartName="/ppt/charts/colors28.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81" r:id="rId2"/>
    <p:sldMasterId id="2147483806" r:id="rId3"/>
    <p:sldMasterId id="2147483881" r:id="rId4"/>
  </p:sldMasterIdLst>
  <p:notesMasterIdLst>
    <p:notesMasterId r:id="rId17"/>
  </p:notesMasterIdLst>
  <p:handoutMasterIdLst>
    <p:handoutMasterId r:id="rId18"/>
  </p:handoutMasterIdLst>
  <p:sldIdLst>
    <p:sldId id="321" r:id="rId5"/>
    <p:sldId id="301" r:id="rId6"/>
    <p:sldId id="320" r:id="rId7"/>
    <p:sldId id="311" r:id="rId8"/>
    <p:sldId id="327" r:id="rId9"/>
    <p:sldId id="326" r:id="rId10"/>
    <p:sldId id="331" r:id="rId11"/>
    <p:sldId id="329" r:id="rId12"/>
    <p:sldId id="330" r:id="rId13"/>
    <p:sldId id="322" r:id="rId14"/>
    <p:sldId id="310" r:id="rId15"/>
    <p:sldId id="324" r:id="rId16"/>
  </p:sldIdLst>
  <p:sldSz cx="12192000" cy="6858000"/>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513FA30C-6103-448B-8BE6-B9AC89BE9187}">
          <p14:sldIdLst>
            <p14:sldId id="321"/>
            <p14:sldId id="301"/>
            <p14:sldId id="320"/>
            <p14:sldId id="311"/>
            <p14:sldId id="327"/>
            <p14:sldId id="326"/>
            <p14:sldId id="331"/>
            <p14:sldId id="329"/>
            <p14:sldId id="330"/>
            <p14:sldId id="322"/>
            <p14:sldId id="310"/>
            <p14:sldId id="3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8C9B"/>
    <a:srgbClr val="CCD379"/>
    <a:srgbClr val="AF8FC1"/>
    <a:srgbClr val="9DDAE5"/>
    <a:srgbClr val="507F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762" autoAdjust="0"/>
    <p:restoredTop sz="95917" autoAdjust="0"/>
  </p:normalViewPr>
  <p:slideViewPr>
    <p:cSldViewPr snapToGrid="0">
      <p:cViewPr varScale="1">
        <p:scale>
          <a:sx n="64" d="100"/>
          <a:sy n="64" d="100"/>
        </p:scale>
        <p:origin x="872" y="5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17" d="100"/>
          <a:sy n="117" d="100"/>
        </p:scale>
        <p:origin x="422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9.xml"/><Relationship Id="rId1" Type="http://schemas.microsoft.com/office/2011/relationships/chartStyle" Target="style19.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20.xml"/><Relationship Id="rId1" Type="http://schemas.microsoft.com/office/2011/relationships/chartStyle" Target="style20.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21.xml"/><Relationship Id="rId1" Type="http://schemas.microsoft.com/office/2011/relationships/chartStyle" Target="style2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22.xml"/><Relationship Id="rId1" Type="http://schemas.microsoft.com/office/2011/relationships/chartStyle" Target="style22.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22.xlsx"/><Relationship Id="rId2" Type="http://schemas.microsoft.com/office/2011/relationships/chartColorStyle" Target="colors23.xml"/><Relationship Id="rId1" Type="http://schemas.microsoft.com/office/2011/relationships/chartStyle" Target="style23.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3.xlsx"/><Relationship Id="rId2" Type="http://schemas.microsoft.com/office/2011/relationships/chartColorStyle" Target="colors24.xml"/><Relationship Id="rId1" Type="http://schemas.microsoft.com/office/2011/relationships/chartStyle" Target="style24.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24.xlsx"/><Relationship Id="rId2" Type="http://schemas.microsoft.com/office/2011/relationships/chartColorStyle" Target="colors25.xml"/><Relationship Id="rId1" Type="http://schemas.microsoft.com/office/2011/relationships/chartStyle" Target="style25.xml"/></Relationships>
</file>

<file path=ppt/charts/_rels/chart24.xml.rels><?xml version="1.0" encoding="UTF-8" standalone="yes"?>
<Relationships xmlns="http://schemas.openxmlformats.org/package/2006/relationships"><Relationship Id="rId3" Type="http://schemas.openxmlformats.org/officeDocument/2006/relationships/package" Target="../embeddings/Microsoft_Excel_Worksheet25.xlsx"/><Relationship Id="rId2" Type="http://schemas.microsoft.com/office/2011/relationships/chartColorStyle" Target="colors26.xml"/><Relationship Id="rId1" Type="http://schemas.microsoft.com/office/2011/relationships/chartStyle" Target="style26.xml"/></Relationships>
</file>

<file path=ppt/charts/_rels/chart25.xml.rels><?xml version="1.0" encoding="UTF-8" standalone="yes"?>
<Relationships xmlns="http://schemas.openxmlformats.org/package/2006/relationships"><Relationship Id="rId3" Type="http://schemas.openxmlformats.org/officeDocument/2006/relationships/package" Target="../embeddings/Microsoft_Excel_Worksheet26.xlsx"/><Relationship Id="rId2" Type="http://schemas.microsoft.com/office/2011/relationships/chartColorStyle" Target="colors27.xml"/><Relationship Id="rId1" Type="http://schemas.microsoft.com/office/2011/relationships/chartStyle" Target="style27.xml"/></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27.xlsx"/><Relationship Id="rId2" Type="http://schemas.microsoft.com/office/2011/relationships/chartColorStyle" Target="colors28.xml"/><Relationship Id="rId1" Type="http://schemas.microsoft.com/office/2011/relationships/chartStyle" Target="style28.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Ex1.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Microsoft_Excel_Worksheet2.xlsx"/></Relationships>
</file>

<file path=ppt/charts/_rels/chartEx2.xml.rels><?xml version="1.0" encoding="UTF-8" standalone="yes"?>
<Relationships xmlns="http://schemas.openxmlformats.org/package/2006/relationships"><Relationship Id="rId3" Type="http://schemas.microsoft.com/office/2011/relationships/chartColorStyle" Target="colors17.xml"/><Relationship Id="rId2" Type="http://schemas.microsoft.com/office/2011/relationships/chartStyle" Target="style17.xml"/><Relationship Id="rId1" Type="http://schemas.openxmlformats.org/officeDocument/2006/relationships/package" Target="../embeddings/Microsoft_Excel_Worksheet16.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Gender</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0BA7-40AD-AF88-CEEEDDE7988C}"/>
              </c:ext>
            </c:extLst>
          </c:dPt>
          <c:dPt>
            <c:idx val="1"/>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3-0BA7-40AD-AF88-CEEEDDE7988C}"/>
              </c:ext>
            </c:extLst>
          </c:dPt>
          <c:dLbls>
            <c:dLbl>
              <c:idx val="0"/>
              <c:layout>
                <c:manualLayout>
                  <c:x val="7.3790505131542117E-3"/>
                  <c:y val="0.23862291227319862"/>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70758529245985113"/>
                      <c:h val="0.41031777915167633"/>
                    </c:manualLayout>
                  </c15:layout>
                </c:ext>
                <c:ext xmlns:c16="http://schemas.microsoft.com/office/drawing/2014/chart" uri="{C3380CC4-5D6E-409C-BE32-E72D297353CC}">
                  <c16:uniqueId val="{00000001-0BA7-40AD-AF88-CEEEDDE7988C}"/>
                </c:ext>
              </c:extLst>
            </c:dLbl>
            <c:dLbl>
              <c:idx val="1"/>
              <c:delete val="1"/>
              <c:extLst>
                <c:ext xmlns:c15="http://schemas.microsoft.com/office/drawing/2012/chart" uri="{CE6537A1-D6FC-4f65-9D91-7224C49458BB}"/>
                <c:ext xmlns:c16="http://schemas.microsoft.com/office/drawing/2014/chart" uri="{C3380CC4-5D6E-409C-BE32-E72D297353CC}">
                  <c16:uniqueId val="{00000003-0BA7-40AD-AF88-CEEEDDE7988C}"/>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Women</c:v>
                </c:pt>
                <c:pt idx="1">
                  <c:v>Men</c:v>
                </c:pt>
              </c:strCache>
            </c:strRef>
          </c:cat>
          <c:val>
            <c:numRef>
              <c:f>Sheet1!$B$2:$B$3</c:f>
              <c:numCache>
                <c:formatCode>0.0%</c:formatCode>
                <c:ptCount val="2"/>
                <c:pt idx="0">
                  <c:v>3.5999999999999997E-2</c:v>
                </c:pt>
                <c:pt idx="1">
                  <c:v>0.96399999999999997</c:v>
                </c:pt>
              </c:numCache>
            </c:numRef>
          </c:val>
          <c:extLst>
            <c:ext xmlns:c16="http://schemas.microsoft.com/office/drawing/2014/chart" uri="{C3380CC4-5D6E-409C-BE32-E72D297353CC}">
              <c16:uniqueId val="{00000004-0BA7-40AD-AF88-CEEEDDE7988C}"/>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Gender</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94F9-45CB-8767-CA80CC978804}"/>
              </c:ext>
            </c:extLst>
          </c:dPt>
          <c:dPt>
            <c:idx val="1"/>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3-94F9-45CB-8767-CA80CC978804}"/>
              </c:ext>
            </c:extLst>
          </c:dPt>
          <c:dLbls>
            <c:dLbl>
              <c:idx val="0"/>
              <c:layout>
                <c:manualLayout>
                  <c:x val="-0.10728579664982595"/>
                  <c:y val="0"/>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70758529245985113"/>
                      <c:h val="0.41031777915167633"/>
                    </c:manualLayout>
                  </c15:layout>
                </c:ext>
                <c:ext xmlns:c16="http://schemas.microsoft.com/office/drawing/2014/chart" uri="{C3380CC4-5D6E-409C-BE32-E72D297353CC}">
                  <c16:uniqueId val="{00000001-94F9-45CB-8767-CA80CC978804}"/>
                </c:ext>
              </c:extLst>
            </c:dLbl>
            <c:dLbl>
              <c:idx val="1"/>
              <c:delete val="1"/>
              <c:extLst>
                <c:ext xmlns:c15="http://schemas.microsoft.com/office/drawing/2012/chart" uri="{CE6537A1-D6FC-4f65-9D91-7224C49458BB}"/>
                <c:ext xmlns:c16="http://schemas.microsoft.com/office/drawing/2014/chart" uri="{C3380CC4-5D6E-409C-BE32-E72D297353CC}">
                  <c16:uniqueId val="{00000003-94F9-45CB-8767-CA80CC978804}"/>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Women</c:v>
                </c:pt>
                <c:pt idx="1">
                  <c:v>Men</c:v>
                </c:pt>
              </c:strCache>
            </c:strRef>
          </c:cat>
          <c:val>
            <c:numRef>
              <c:f>Sheet1!$B$2:$B$3</c:f>
              <c:numCache>
                <c:formatCode>0.0%</c:formatCode>
                <c:ptCount val="2"/>
                <c:pt idx="0">
                  <c:v>0.46899999999999997</c:v>
                </c:pt>
                <c:pt idx="1">
                  <c:v>0.53100000000000003</c:v>
                </c:pt>
              </c:numCache>
            </c:numRef>
          </c:val>
          <c:extLst>
            <c:ext xmlns:c16="http://schemas.microsoft.com/office/drawing/2014/chart" uri="{C3380CC4-5D6E-409C-BE32-E72D297353CC}">
              <c16:uniqueId val="{00000004-94F9-45CB-8767-CA80CC978804}"/>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Gender</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1309-4BA7-ADC6-23F58CE417DF}"/>
              </c:ext>
            </c:extLst>
          </c:dPt>
          <c:dPt>
            <c:idx val="1"/>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3-1309-4BA7-ADC6-23F58CE417DF}"/>
              </c:ext>
            </c:extLst>
          </c:dPt>
          <c:dLbls>
            <c:dLbl>
              <c:idx val="0"/>
              <c:layout>
                <c:manualLayout>
                  <c:x val="-0.1154761428757531"/>
                  <c:y val="0.13635594987039923"/>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70758529245985113"/>
                      <c:h val="0.41031777915167633"/>
                    </c:manualLayout>
                  </c15:layout>
                </c:ext>
                <c:ext xmlns:c16="http://schemas.microsoft.com/office/drawing/2014/chart" uri="{C3380CC4-5D6E-409C-BE32-E72D297353CC}">
                  <c16:uniqueId val="{00000001-1309-4BA7-ADC6-23F58CE417DF}"/>
                </c:ext>
              </c:extLst>
            </c:dLbl>
            <c:dLbl>
              <c:idx val="1"/>
              <c:delete val="1"/>
              <c:extLst>
                <c:ext xmlns:c15="http://schemas.microsoft.com/office/drawing/2012/chart" uri="{CE6537A1-D6FC-4f65-9D91-7224C49458BB}"/>
                <c:ext xmlns:c16="http://schemas.microsoft.com/office/drawing/2014/chart" uri="{C3380CC4-5D6E-409C-BE32-E72D297353CC}">
                  <c16:uniqueId val="{00000003-1309-4BA7-ADC6-23F58CE417DF}"/>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Women</c:v>
                </c:pt>
                <c:pt idx="1">
                  <c:v>Men</c:v>
                </c:pt>
              </c:strCache>
            </c:strRef>
          </c:cat>
          <c:val>
            <c:numRef>
              <c:f>Sheet1!$B$2:$B$3</c:f>
              <c:numCache>
                <c:formatCode>0.0%</c:formatCode>
                <c:ptCount val="2"/>
                <c:pt idx="0">
                  <c:v>0.28899999999999998</c:v>
                </c:pt>
                <c:pt idx="1">
                  <c:v>0.71100000000000008</c:v>
                </c:pt>
              </c:numCache>
            </c:numRef>
          </c:val>
          <c:extLst>
            <c:ext xmlns:c16="http://schemas.microsoft.com/office/drawing/2014/chart" uri="{C3380CC4-5D6E-409C-BE32-E72D297353CC}">
              <c16:uniqueId val="{00000004-1309-4BA7-ADC6-23F58CE417DF}"/>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Gender</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05FA-44F6-8D90-AA21FB52E7EE}"/>
              </c:ext>
            </c:extLst>
          </c:dPt>
          <c:dPt>
            <c:idx val="1"/>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3-05FA-44F6-8D90-AA21FB52E7EE}"/>
              </c:ext>
            </c:extLst>
          </c:dPt>
          <c:dLbls>
            <c:dLbl>
              <c:idx val="0"/>
              <c:layout>
                <c:manualLayout>
                  <c:x val="-8.1129571277297917E-4"/>
                  <c:y val="0.23862291227319862"/>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70758529245985113"/>
                      <c:h val="0.41031777915167633"/>
                    </c:manualLayout>
                  </c15:layout>
                </c:ext>
                <c:ext xmlns:c16="http://schemas.microsoft.com/office/drawing/2014/chart" uri="{C3380CC4-5D6E-409C-BE32-E72D297353CC}">
                  <c16:uniqueId val="{00000001-05FA-44F6-8D90-AA21FB52E7EE}"/>
                </c:ext>
              </c:extLst>
            </c:dLbl>
            <c:dLbl>
              <c:idx val="1"/>
              <c:delete val="1"/>
              <c:extLst>
                <c:ext xmlns:c15="http://schemas.microsoft.com/office/drawing/2012/chart" uri="{CE6537A1-D6FC-4f65-9D91-7224C49458BB}"/>
                <c:ext xmlns:c16="http://schemas.microsoft.com/office/drawing/2014/chart" uri="{C3380CC4-5D6E-409C-BE32-E72D297353CC}">
                  <c16:uniqueId val="{00000003-05FA-44F6-8D90-AA21FB52E7EE}"/>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Women</c:v>
                </c:pt>
                <c:pt idx="1">
                  <c:v>Men</c:v>
                </c:pt>
              </c:strCache>
            </c:strRef>
          </c:cat>
          <c:val>
            <c:numRef>
              <c:f>Sheet1!$B$2:$B$3</c:f>
              <c:numCache>
                <c:formatCode>0.0%</c:formatCode>
                <c:ptCount val="2"/>
                <c:pt idx="0">
                  <c:v>3.5000000000000003E-2</c:v>
                </c:pt>
                <c:pt idx="1">
                  <c:v>0.96499999999999997</c:v>
                </c:pt>
              </c:numCache>
            </c:numRef>
          </c:val>
          <c:extLst>
            <c:ext xmlns:c16="http://schemas.microsoft.com/office/drawing/2014/chart" uri="{C3380CC4-5D6E-409C-BE32-E72D297353CC}">
              <c16:uniqueId val="{00000004-05FA-44F6-8D90-AA21FB52E7EE}"/>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Gender</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FF63-483B-AF6E-58B05BF5E155}"/>
              </c:ext>
            </c:extLst>
          </c:dPt>
          <c:dPt>
            <c:idx val="1"/>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3-FF63-483B-AF6E-58B05BF5E155}"/>
              </c:ext>
            </c:extLst>
          </c:dPt>
          <c:dLbls>
            <c:dLbl>
              <c:idx val="0"/>
              <c:layout>
                <c:manualLayout>
                  <c:x val="-8.1129571277294165E-4"/>
                  <c:y val="0.24998590809573185"/>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70758529245985113"/>
                      <c:h val="0.41031777915167633"/>
                    </c:manualLayout>
                  </c15:layout>
                </c:ext>
                <c:ext xmlns:c16="http://schemas.microsoft.com/office/drawing/2014/chart" uri="{C3380CC4-5D6E-409C-BE32-E72D297353CC}">
                  <c16:uniqueId val="{00000001-FF63-483B-AF6E-58B05BF5E155}"/>
                </c:ext>
              </c:extLst>
            </c:dLbl>
            <c:dLbl>
              <c:idx val="1"/>
              <c:delete val="1"/>
              <c:extLst>
                <c:ext xmlns:c15="http://schemas.microsoft.com/office/drawing/2012/chart" uri="{CE6537A1-D6FC-4f65-9D91-7224C49458BB}"/>
                <c:ext xmlns:c16="http://schemas.microsoft.com/office/drawing/2014/chart" uri="{C3380CC4-5D6E-409C-BE32-E72D297353CC}">
                  <c16:uniqueId val="{00000003-FF63-483B-AF6E-58B05BF5E155}"/>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Women</c:v>
                </c:pt>
                <c:pt idx="1">
                  <c:v>Men</c:v>
                </c:pt>
              </c:strCache>
            </c:strRef>
          </c:cat>
          <c:val>
            <c:numRef>
              <c:f>Sheet1!$B$2:$B$3</c:f>
              <c:numCache>
                <c:formatCode>0.0%</c:formatCode>
                <c:ptCount val="2"/>
                <c:pt idx="0">
                  <c:v>4.2999999999999997E-2</c:v>
                </c:pt>
                <c:pt idx="1">
                  <c:v>0.95699999999999996</c:v>
                </c:pt>
              </c:numCache>
            </c:numRef>
          </c:val>
          <c:extLst>
            <c:ext xmlns:c16="http://schemas.microsoft.com/office/drawing/2014/chart" uri="{C3380CC4-5D6E-409C-BE32-E72D297353CC}">
              <c16:uniqueId val="{00000004-FF63-483B-AF6E-58B05BF5E155}"/>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Gender</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0BA7-40AD-AF88-CEEEDDE7988C}"/>
              </c:ext>
            </c:extLst>
          </c:dPt>
          <c:dPt>
            <c:idx val="1"/>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3-0BA7-40AD-AF88-CEEEDDE7988C}"/>
              </c:ext>
            </c:extLst>
          </c:dPt>
          <c:dLbls>
            <c:dLbl>
              <c:idx val="0"/>
              <c:layout>
                <c:manualLayout>
                  <c:x val="7.3790505131542117E-3"/>
                  <c:y val="0.23862291227319862"/>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70758529245985113"/>
                      <c:h val="0.41031777915167633"/>
                    </c:manualLayout>
                  </c15:layout>
                </c:ext>
                <c:ext xmlns:c16="http://schemas.microsoft.com/office/drawing/2014/chart" uri="{C3380CC4-5D6E-409C-BE32-E72D297353CC}">
                  <c16:uniqueId val="{00000001-0BA7-40AD-AF88-CEEEDDE7988C}"/>
                </c:ext>
              </c:extLst>
            </c:dLbl>
            <c:dLbl>
              <c:idx val="1"/>
              <c:delete val="1"/>
              <c:extLst>
                <c:ext xmlns:c15="http://schemas.microsoft.com/office/drawing/2012/chart" uri="{CE6537A1-D6FC-4f65-9D91-7224C49458BB}"/>
                <c:ext xmlns:c16="http://schemas.microsoft.com/office/drawing/2014/chart" uri="{C3380CC4-5D6E-409C-BE32-E72D297353CC}">
                  <c16:uniqueId val="{00000003-0BA7-40AD-AF88-CEEEDDE7988C}"/>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Women</c:v>
                </c:pt>
                <c:pt idx="1">
                  <c:v>Men</c:v>
                </c:pt>
              </c:strCache>
            </c:strRef>
          </c:cat>
          <c:val>
            <c:numRef>
              <c:f>Sheet1!$B$2:$B$3</c:f>
              <c:numCache>
                <c:formatCode>0.0%</c:formatCode>
                <c:ptCount val="2"/>
                <c:pt idx="0">
                  <c:v>3.5999999999999997E-2</c:v>
                </c:pt>
                <c:pt idx="1">
                  <c:v>0.96399999999999997</c:v>
                </c:pt>
              </c:numCache>
            </c:numRef>
          </c:val>
          <c:extLst>
            <c:ext xmlns:c16="http://schemas.microsoft.com/office/drawing/2014/chart" uri="{C3380CC4-5D6E-409C-BE32-E72D297353CC}">
              <c16:uniqueId val="{00000004-0BA7-40AD-AF88-CEEEDDE7988C}"/>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Gender</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D53E-49D8-89E1-FC472AB65AC5}"/>
              </c:ext>
            </c:extLst>
          </c:dPt>
          <c:dPt>
            <c:idx val="1"/>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3-D53E-49D8-89E1-FC472AB65AC5}"/>
              </c:ext>
            </c:extLst>
          </c:dPt>
          <c:dLbls>
            <c:dLbl>
              <c:idx val="0"/>
              <c:layout>
                <c:manualLayout>
                  <c:x val="-1.7191988164627248E-2"/>
                  <c:y val="0.24998590809573185"/>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70758529245985113"/>
                      <c:h val="0.41031777915167633"/>
                    </c:manualLayout>
                  </c15:layout>
                </c:ext>
                <c:ext xmlns:c16="http://schemas.microsoft.com/office/drawing/2014/chart" uri="{C3380CC4-5D6E-409C-BE32-E72D297353CC}">
                  <c16:uniqueId val="{00000001-D53E-49D8-89E1-FC472AB65AC5}"/>
                </c:ext>
              </c:extLst>
            </c:dLbl>
            <c:dLbl>
              <c:idx val="1"/>
              <c:delete val="1"/>
              <c:extLst>
                <c:ext xmlns:c15="http://schemas.microsoft.com/office/drawing/2012/chart" uri="{CE6537A1-D6FC-4f65-9D91-7224C49458BB}"/>
                <c:ext xmlns:c16="http://schemas.microsoft.com/office/drawing/2014/chart" uri="{C3380CC4-5D6E-409C-BE32-E72D297353CC}">
                  <c16:uniqueId val="{00000003-D53E-49D8-89E1-FC472AB65AC5}"/>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Women</c:v>
                </c:pt>
                <c:pt idx="1">
                  <c:v>Men</c:v>
                </c:pt>
              </c:strCache>
            </c:strRef>
          </c:cat>
          <c:val>
            <c:numRef>
              <c:f>Sheet1!$B$2:$B$3</c:f>
              <c:numCache>
                <c:formatCode>0.0%</c:formatCode>
                <c:ptCount val="2"/>
                <c:pt idx="0" formatCode="0%">
                  <c:v>0.04</c:v>
                </c:pt>
                <c:pt idx="1">
                  <c:v>0.96</c:v>
                </c:pt>
              </c:numCache>
            </c:numRef>
          </c:val>
          <c:extLst>
            <c:ext xmlns:c16="http://schemas.microsoft.com/office/drawing/2014/chart" uri="{C3380CC4-5D6E-409C-BE32-E72D297353CC}">
              <c16:uniqueId val="{00000004-D53E-49D8-89E1-FC472AB65AC5}"/>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chemeClr val="accent4"/>
            </a:solidFill>
            <a:ln>
              <a:noFill/>
            </a:ln>
            <a:effectLst/>
          </c:spPr>
          <c:dLbls>
            <c:dLbl>
              <c:idx val="0"/>
              <c:delete val="1"/>
              <c:extLst>
                <c:ext xmlns:c15="http://schemas.microsoft.com/office/drawing/2012/chart" uri="{CE6537A1-D6FC-4f65-9D91-7224C49458BB}"/>
                <c:ext xmlns:c16="http://schemas.microsoft.com/office/drawing/2014/chart" uri="{C3380CC4-5D6E-409C-BE32-E72D297353CC}">
                  <c16:uniqueId val="{00000002-B1BC-4077-85D0-08760A1C576B}"/>
                </c:ext>
              </c:extLst>
            </c:dLbl>
            <c:dLbl>
              <c:idx val="1"/>
              <c:layout>
                <c:manualLayout>
                  <c:x val="-6.0672469007118007E-2"/>
                  <c:y val="1.5530149242049927E-2"/>
                </c:manualLayout>
              </c:layout>
              <c:tx>
                <c:rich>
                  <a:bodyPr rot="0" spcFirstLastPara="1" vertOverflow="ellipsis" vert="horz" wrap="square" lIns="38100" tIns="19050" rIns="38100" bIns="19050" anchor="ctr" anchorCtr="0">
                    <a:noAutofit/>
                  </a:bodyPr>
                  <a:lstStyle/>
                  <a:p>
                    <a:pPr algn="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fld id="{10DBC237-F06F-4E33-89C2-5F43707E9A61}" type="VALUE">
                      <a:rPr lang="en-US" sz="3200" smtClean="0"/>
                      <a:pPr algn="r">
                        <a:defRPr kumimoji="0" lang="en-US" sz="2400" cap="none" spc="0" normalizeH="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t>[VALUE]</a:t>
                    </a:fld>
                    <a:r>
                      <a:rPr lang="en-US" sz="3200" dirty="0"/>
                      <a:t> </a:t>
                    </a:r>
                    <a:r>
                      <a:rPr lang="en-US" sz="1200" dirty="0"/>
                      <a:t>percentage points</a:t>
                    </a:r>
                  </a:p>
                </c:rich>
              </c:tx>
              <c:spPr>
                <a:noFill/>
                <a:ln>
                  <a:noFill/>
                </a:ln>
                <a:effectLst/>
              </c:spPr>
              <c:txPr>
                <a:bodyPr rot="0" spcFirstLastPara="1" vertOverflow="ellipsis" vert="horz" wrap="square" lIns="38100" tIns="19050" rIns="38100" bIns="19050" anchor="ctr" anchorCtr="0">
                  <a:noAutofit/>
                </a:bodyPr>
                <a:lstStyle/>
                <a:p>
                  <a:pPr algn="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39779729945344983"/>
                      <c:h val="0.64796670765205333"/>
                    </c:manualLayout>
                  </c15:layout>
                  <c15:dlblFieldTable/>
                  <c15:showDataLabelsRange val="0"/>
                </c:ext>
                <c:ext xmlns:c16="http://schemas.microsoft.com/office/drawing/2014/chart" uri="{C3380CC4-5D6E-409C-BE32-E72D297353CC}">
                  <c16:uniqueId val="{00000003-B1BC-4077-85D0-08760A1C576B}"/>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Zero</c:v>
                </c:pt>
                <c:pt idx="1">
                  <c:v>Black awarding gap</c:v>
                </c:pt>
              </c:strCache>
            </c:strRef>
          </c:cat>
          <c:val>
            <c:numRef>
              <c:f>Sheet1!$B$2:$B$3</c:f>
              <c:numCache>
                <c:formatCode>General</c:formatCode>
                <c:ptCount val="2"/>
                <c:pt idx="0">
                  <c:v>0</c:v>
                </c:pt>
                <c:pt idx="1">
                  <c:v>12.3</c:v>
                </c:pt>
              </c:numCache>
            </c:numRef>
          </c:val>
          <c:extLst>
            <c:ext xmlns:c16="http://schemas.microsoft.com/office/drawing/2014/chart" uri="{C3380CC4-5D6E-409C-BE32-E72D297353CC}">
              <c16:uniqueId val="{00000000-B1BC-4077-85D0-08760A1C576B}"/>
            </c:ext>
          </c:extLst>
        </c:ser>
        <c:dLbls>
          <c:showLegendKey val="0"/>
          <c:showVal val="1"/>
          <c:showCatName val="0"/>
          <c:showSerName val="0"/>
          <c:showPercent val="0"/>
          <c:showBubbleSize val="0"/>
        </c:dLbls>
        <c:axId val="1961867840"/>
        <c:axId val="1157196112"/>
      </c:areaChart>
      <c:catAx>
        <c:axId val="1961867840"/>
        <c:scaling>
          <c:orientation val="minMax"/>
        </c:scaling>
        <c:delete val="1"/>
        <c:axPos val="b"/>
        <c:numFmt formatCode="General" sourceLinked="1"/>
        <c:majorTickMark val="out"/>
        <c:minorTickMark val="none"/>
        <c:tickLblPos val="nextTo"/>
        <c:crossAx val="1157196112"/>
        <c:crosses val="autoZero"/>
        <c:auto val="1"/>
        <c:lblAlgn val="ctr"/>
        <c:lblOffset val="100"/>
        <c:noMultiLvlLbl val="0"/>
      </c:catAx>
      <c:valAx>
        <c:axId val="1157196112"/>
        <c:scaling>
          <c:orientation val="minMax"/>
        </c:scaling>
        <c:delete val="1"/>
        <c:axPos val="l"/>
        <c:numFmt formatCode="General" sourceLinked="1"/>
        <c:majorTickMark val="none"/>
        <c:minorTickMark val="none"/>
        <c:tickLblPos val="nextTo"/>
        <c:crossAx val="1961867840"/>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percentStacked"/>
        <c:varyColors val="0"/>
        <c:ser>
          <c:idx val="0"/>
          <c:order val="0"/>
          <c:tx>
            <c:strRef>
              <c:f>Sheet1!$B$1</c:f>
              <c:strCache>
                <c:ptCount val="1"/>
                <c:pt idx="0">
                  <c:v>Column1</c:v>
                </c:pt>
              </c:strCache>
            </c:strRef>
          </c:tx>
          <c:spPr>
            <a:solidFill>
              <a:schemeClr val="accent4"/>
            </a:solidFill>
            <a:ln>
              <a:noFill/>
            </a:ln>
            <a:effectLst/>
          </c:spPr>
          <c:invertIfNegative val="0"/>
          <c:dPt>
            <c:idx val="0"/>
            <c:invertIfNegative val="0"/>
            <c:bubble3D val="0"/>
            <c:spPr>
              <a:solidFill>
                <a:schemeClr val="accent4"/>
              </a:solidFill>
              <a:ln>
                <a:noFill/>
              </a:ln>
              <a:effectLst/>
            </c:spPr>
            <c:extLst>
              <c:ext xmlns:c16="http://schemas.microsoft.com/office/drawing/2014/chart" uri="{C3380CC4-5D6E-409C-BE32-E72D297353CC}">
                <c16:uniqueId val="{00000006-32F2-4A11-B320-A45D95D91DE5}"/>
              </c:ext>
            </c:extLst>
          </c:dPt>
          <c:dLbls>
            <c:dLbl>
              <c:idx val="0"/>
              <c:layout>
                <c:manualLayout>
                  <c:x val="0"/>
                  <c:y val="4.4919795704769137E-7"/>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dLblPos val="ctr"/>
              <c:showLegendKey val="0"/>
              <c:showVal val="1"/>
              <c:showCatName val="0"/>
              <c:showSerName val="0"/>
              <c:showPercent val="0"/>
              <c:showBubbleSize val="0"/>
              <c:extLst>
                <c:ext xmlns:c15="http://schemas.microsoft.com/office/drawing/2012/chart" uri="{CE6537A1-D6FC-4f65-9D91-7224C49458BB}">
                  <c15:layout>
                    <c:manualLayout>
                      <c:w val="1"/>
                      <c:h val="0.32072464614430929"/>
                    </c:manualLayout>
                  </c15:layout>
                </c:ext>
                <c:ext xmlns:c16="http://schemas.microsoft.com/office/drawing/2014/chart" uri="{C3380CC4-5D6E-409C-BE32-E72D297353CC}">
                  <c16:uniqueId val="{00000006-32F2-4A11-B320-A45D95D91DE5}"/>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Pay gap</c:v>
                </c:pt>
              </c:strCache>
            </c:strRef>
          </c:cat>
          <c:val>
            <c:numRef>
              <c:f>Sheet1!$B$2</c:f>
              <c:numCache>
                <c:formatCode>0.0%</c:formatCode>
                <c:ptCount val="1"/>
                <c:pt idx="0">
                  <c:v>0.20300000000000001</c:v>
                </c:pt>
              </c:numCache>
            </c:numRef>
          </c:val>
          <c:extLst>
            <c:ext xmlns:c16="http://schemas.microsoft.com/office/drawing/2014/chart" uri="{C3380CC4-5D6E-409C-BE32-E72D297353CC}">
              <c16:uniqueId val="{00000000-32F2-4A11-B320-A45D95D91DE5}"/>
            </c:ext>
          </c:extLst>
        </c:ser>
        <c:ser>
          <c:idx val="1"/>
          <c:order val="1"/>
          <c:tx>
            <c:strRef>
              <c:f>Sheet1!$C$1</c:f>
              <c:strCache>
                <c:ptCount val="1"/>
                <c:pt idx="0">
                  <c:v>Column2</c:v>
                </c:pt>
              </c:strCache>
            </c:strRef>
          </c:tx>
          <c:spPr>
            <a:solidFill>
              <a:schemeClr val="bg1">
                <a:lumMod val="95000"/>
              </a:schemeClr>
            </a:solidFill>
            <a:ln>
              <a:noFill/>
            </a:ln>
            <a:effectLst/>
          </c:spPr>
          <c:invertIfNegative val="0"/>
          <c:dPt>
            <c:idx val="0"/>
            <c:invertIfNegative val="0"/>
            <c:bubble3D val="0"/>
            <c:spPr>
              <a:solidFill>
                <a:schemeClr val="bg1">
                  <a:lumMod val="95000"/>
                </a:schemeClr>
              </a:solidFill>
              <a:ln>
                <a:noFill/>
              </a:ln>
              <a:effectLst/>
            </c:spPr>
            <c:extLst>
              <c:ext xmlns:c16="http://schemas.microsoft.com/office/drawing/2014/chart" uri="{C3380CC4-5D6E-409C-BE32-E72D297353CC}">
                <c16:uniqueId val="{00000005-32F2-4A11-B320-A45D95D91DE5}"/>
              </c:ext>
            </c:extLst>
          </c:dPt>
          <c:dLbls>
            <c:delete val="1"/>
          </c:dLbls>
          <c:cat>
            <c:strRef>
              <c:f>Sheet1!$A$2</c:f>
              <c:strCache>
                <c:ptCount val="1"/>
                <c:pt idx="0">
                  <c:v>Pay gap</c:v>
                </c:pt>
              </c:strCache>
            </c:strRef>
          </c:cat>
          <c:val>
            <c:numRef>
              <c:f>Sheet1!$C$2</c:f>
              <c:numCache>
                <c:formatCode>0.0%</c:formatCode>
                <c:ptCount val="1"/>
                <c:pt idx="0">
                  <c:v>0.79699999999999993</c:v>
                </c:pt>
              </c:numCache>
            </c:numRef>
          </c:val>
          <c:extLst>
            <c:ext xmlns:c16="http://schemas.microsoft.com/office/drawing/2014/chart" uri="{C3380CC4-5D6E-409C-BE32-E72D297353CC}">
              <c16:uniqueId val="{00000003-32F2-4A11-B320-A45D95D91DE5}"/>
            </c:ext>
          </c:extLst>
        </c:ser>
        <c:dLbls>
          <c:dLblPos val="ctr"/>
          <c:showLegendKey val="0"/>
          <c:showVal val="1"/>
          <c:showCatName val="0"/>
          <c:showSerName val="0"/>
          <c:showPercent val="0"/>
          <c:showBubbleSize val="0"/>
        </c:dLbls>
        <c:gapWidth val="150"/>
        <c:overlap val="100"/>
        <c:axId val="563881615"/>
        <c:axId val="1972361232"/>
      </c:barChart>
      <c:catAx>
        <c:axId val="563881615"/>
        <c:scaling>
          <c:orientation val="minMax"/>
        </c:scaling>
        <c:delete val="1"/>
        <c:axPos val="l"/>
        <c:numFmt formatCode="General" sourceLinked="1"/>
        <c:majorTickMark val="none"/>
        <c:minorTickMark val="none"/>
        <c:tickLblPos val="nextTo"/>
        <c:crossAx val="1972361232"/>
        <c:crosses val="autoZero"/>
        <c:auto val="1"/>
        <c:lblAlgn val="ctr"/>
        <c:lblOffset val="100"/>
        <c:noMultiLvlLbl val="0"/>
      </c:catAx>
      <c:valAx>
        <c:axId val="1972361232"/>
        <c:scaling>
          <c:orientation val="minMax"/>
        </c:scaling>
        <c:delete val="1"/>
        <c:axPos val="b"/>
        <c:numFmt formatCode="0%" sourceLinked="1"/>
        <c:majorTickMark val="none"/>
        <c:minorTickMark val="none"/>
        <c:tickLblPos val="nextTo"/>
        <c:crossAx val="56388161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percentStacked"/>
        <c:varyColors val="0"/>
        <c:ser>
          <c:idx val="0"/>
          <c:order val="0"/>
          <c:tx>
            <c:strRef>
              <c:f>Sheet1!$B$1</c:f>
              <c:strCache>
                <c:ptCount val="1"/>
                <c:pt idx="0">
                  <c:v>Column1</c:v>
                </c:pt>
              </c:strCache>
            </c:strRef>
          </c:tx>
          <c:spPr>
            <a:solidFill>
              <a:schemeClr val="accent4"/>
            </a:solidFill>
            <a:ln>
              <a:noFill/>
            </a:ln>
            <a:effectLst/>
          </c:spPr>
          <c:invertIfNegative val="0"/>
          <c:dPt>
            <c:idx val="0"/>
            <c:invertIfNegative val="0"/>
            <c:bubble3D val="0"/>
            <c:spPr>
              <a:solidFill>
                <a:schemeClr val="accent4"/>
              </a:solidFill>
              <a:ln>
                <a:noFill/>
              </a:ln>
              <a:effectLst/>
            </c:spPr>
            <c:extLst>
              <c:ext xmlns:c16="http://schemas.microsoft.com/office/drawing/2014/chart" uri="{C3380CC4-5D6E-409C-BE32-E72D297353CC}">
                <c16:uniqueId val="{00000001-C8C3-48E6-BA60-EE6C373751B1}"/>
              </c:ext>
            </c:extLst>
          </c:dPt>
          <c:dLbls>
            <c:dLbl>
              <c:idx val="0"/>
              <c:layout>
                <c:manualLayout>
                  <c:x val="0"/>
                  <c:y val="-1.1409178911054313E-2"/>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dLblPos val="ctr"/>
              <c:showLegendKey val="0"/>
              <c:showVal val="1"/>
              <c:showCatName val="0"/>
              <c:showSerName val="0"/>
              <c:showPercent val="0"/>
              <c:showBubbleSize val="0"/>
              <c:extLst>
                <c:ext xmlns:c15="http://schemas.microsoft.com/office/drawing/2012/chart" uri="{CE6537A1-D6FC-4f65-9D91-7224C49458BB}">
                  <c15:layout>
                    <c:manualLayout>
                      <c:w val="1"/>
                      <c:h val="0.32072464614430929"/>
                    </c:manualLayout>
                  </c15:layout>
                </c:ext>
                <c:ext xmlns:c16="http://schemas.microsoft.com/office/drawing/2014/chart" uri="{C3380CC4-5D6E-409C-BE32-E72D297353CC}">
                  <c16:uniqueId val="{00000001-C8C3-48E6-BA60-EE6C373751B1}"/>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Pay gap</c:v>
                </c:pt>
              </c:strCache>
            </c:strRef>
          </c:cat>
          <c:val>
            <c:numRef>
              <c:f>Sheet1!$B$2</c:f>
              <c:numCache>
                <c:formatCode>0.0%</c:formatCode>
                <c:ptCount val="1"/>
                <c:pt idx="0">
                  <c:v>0.186</c:v>
                </c:pt>
              </c:numCache>
            </c:numRef>
          </c:val>
          <c:extLst>
            <c:ext xmlns:c16="http://schemas.microsoft.com/office/drawing/2014/chart" uri="{C3380CC4-5D6E-409C-BE32-E72D297353CC}">
              <c16:uniqueId val="{00000002-C8C3-48E6-BA60-EE6C373751B1}"/>
            </c:ext>
          </c:extLst>
        </c:ser>
        <c:ser>
          <c:idx val="1"/>
          <c:order val="1"/>
          <c:tx>
            <c:strRef>
              <c:f>Sheet1!$C$1</c:f>
              <c:strCache>
                <c:ptCount val="1"/>
                <c:pt idx="0">
                  <c:v>Column2</c:v>
                </c:pt>
              </c:strCache>
            </c:strRef>
          </c:tx>
          <c:spPr>
            <a:solidFill>
              <a:schemeClr val="bg1">
                <a:lumMod val="95000"/>
              </a:schemeClr>
            </a:solidFill>
            <a:ln>
              <a:noFill/>
            </a:ln>
            <a:effectLst/>
          </c:spPr>
          <c:invertIfNegative val="0"/>
          <c:dPt>
            <c:idx val="0"/>
            <c:invertIfNegative val="0"/>
            <c:bubble3D val="0"/>
            <c:spPr>
              <a:solidFill>
                <a:schemeClr val="bg1">
                  <a:lumMod val="95000"/>
                </a:schemeClr>
              </a:solidFill>
              <a:ln>
                <a:noFill/>
              </a:ln>
              <a:effectLst/>
            </c:spPr>
            <c:extLst>
              <c:ext xmlns:c16="http://schemas.microsoft.com/office/drawing/2014/chart" uri="{C3380CC4-5D6E-409C-BE32-E72D297353CC}">
                <c16:uniqueId val="{00000004-C8C3-48E6-BA60-EE6C373751B1}"/>
              </c:ext>
            </c:extLst>
          </c:dPt>
          <c:dLbls>
            <c:delete val="1"/>
          </c:dLbls>
          <c:cat>
            <c:strRef>
              <c:f>Sheet1!$A$2</c:f>
              <c:strCache>
                <c:ptCount val="1"/>
                <c:pt idx="0">
                  <c:v>Pay gap</c:v>
                </c:pt>
              </c:strCache>
            </c:strRef>
          </c:cat>
          <c:val>
            <c:numRef>
              <c:f>Sheet1!$C$2</c:f>
              <c:numCache>
                <c:formatCode>0.0%</c:formatCode>
                <c:ptCount val="1"/>
                <c:pt idx="0">
                  <c:v>0.81400000000000006</c:v>
                </c:pt>
              </c:numCache>
            </c:numRef>
          </c:val>
          <c:extLst>
            <c:ext xmlns:c16="http://schemas.microsoft.com/office/drawing/2014/chart" uri="{C3380CC4-5D6E-409C-BE32-E72D297353CC}">
              <c16:uniqueId val="{00000005-C8C3-48E6-BA60-EE6C373751B1}"/>
            </c:ext>
          </c:extLst>
        </c:ser>
        <c:dLbls>
          <c:dLblPos val="ctr"/>
          <c:showLegendKey val="0"/>
          <c:showVal val="1"/>
          <c:showCatName val="0"/>
          <c:showSerName val="0"/>
          <c:showPercent val="0"/>
          <c:showBubbleSize val="0"/>
        </c:dLbls>
        <c:gapWidth val="150"/>
        <c:overlap val="100"/>
        <c:axId val="563881615"/>
        <c:axId val="1972361232"/>
      </c:barChart>
      <c:catAx>
        <c:axId val="563881615"/>
        <c:scaling>
          <c:orientation val="minMax"/>
        </c:scaling>
        <c:delete val="1"/>
        <c:axPos val="l"/>
        <c:numFmt formatCode="General" sourceLinked="1"/>
        <c:majorTickMark val="none"/>
        <c:minorTickMark val="none"/>
        <c:tickLblPos val="nextTo"/>
        <c:crossAx val="1972361232"/>
        <c:crosses val="autoZero"/>
        <c:auto val="1"/>
        <c:lblAlgn val="ctr"/>
        <c:lblOffset val="100"/>
        <c:noMultiLvlLbl val="0"/>
      </c:catAx>
      <c:valAx>
        <c:axId val="1972361232"/>
        <c:scaling>
          <c:orientation val="minMax"/>
        </c:scaling>
        <c:delete val="1"/>
        <c:axPos val="b"/>
        <c:numFmt formatCode="0%" sourceLinked="1"/>
        <c:majorTickMark val="none"/>
        <c:minorTickMark val="none"/>
        <c:tickLblPos val="nextTo"/>
        <c:crossAx val="56388161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percentStacked"/>
        <c:varyColors val="0"/>
        <c:ser>
          <c:idx val="0"/>
          <c:order val="0"/>
          <c:tx>
            <c:strRef>
              <c:f>Sheet1!$B$1</c:f>
              <c:strCache>
                <c:ptCount val="1"/>
                <c:pt idx="0">
                  <c:v>Column1</c:v>
                </c:pt>
              </c:strCache>
            </c:strRef>
          </c:tx>
          <c:spPr>
            <a:solidFill>
              <a:schemeClr val="accent4"/>
            </a:solidFill>
            <a:ln>
              <a:noFill/>
            </a:ln>
            <a:effectLst/>
          </c:spPr>
          <c:invertIfNegative val="0"/>
          <c:dPt>
            <c:idx val="0"/>
            <c:invertIfNegative val="0"/>
            <c:bubble3D val="0"/>
            <c:spPr>
              <a:solidFill>
                <a:schemeClr val="accent4"/>
              </a:solidFill>
              <a:ln>
                <a:noFill/>
              </a:ln>
              <a:effectLst/>
            </c:spPr>
            <c:extLst>
              <c:ext xmlns:c16="http://schemas.microsoft.com/office/drawing/2014/chart" uri="{C3380CC4-5D6E-409C-BE32-E72D297353CC}">
                <c16:uniqueId val="{00000001-E3F6-4300-BF9B-3AA0520AB26B}"/>
              </c:ext>
            </c:extLst>
          </c:dPt>
          <c:dLbls>
            <c:dLbl>
              <c:idx val="0"/>
              <c:layout>
                <c:manualLayout>
                  <c:x val="0"/>
                  <c:y val="-2.2818807020065671E-2"/>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dLblPos val="ctr"/>
              <c:showLegendKey val="0"/>
              <c:showVal val="1"/>
              <c:showCatName val="0"/>
              <c:showSerName val="0"/>
              <c:showPercent val="0"/>
              <c:showBubbleSize val="0"/>
              <c:extLst>
                <c:ext xmlns:c15="http://schemas.microsoft.com/office/drawing/2012/chart" uri="{CE6537A1-D6FC-4f65-9D91-7224C49458BB}">
                  <c15:layout>
                    <c:manualLayout>
                      <c:w val="1"/>
                      <c:h val="0.32072464614430929"/>
                    </c:manualLayout>
                  </c15:layout>
                </c:ext>
                <c:ext xmlns:c16="http://schemas.microsoft.com/office/drawing/2014/chart" uri="{C3380CC4-5D6E-409C-BE32-E72D297353CC}">
                  <c16:uniqueId val="{00000001-E3F6-4300-BF9B-3AA0520AB26B}"/>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Pay gap</c:v>
                </c:pt>
              </c:strCache>
            </c:strRef>
          </c:cat>
          <c:val>
            <c:numRef>
              <c:f>Sheet1!$B$2</c:f>
              <c:numCache>
                <c:formatCode>0.0%</c:formatCode>
                <c:ptCount val="1"/>
                <c:pt idx="0">
                  <c:v>6.9000000000000006E-2</c:v>
                </c:pt>
              </c:numCache>
            </c:numRef>
          </c:val>
          <c:extLst>
            <c:ext xmlns:c16="http://schemas.microsoft.com/office/drawing/2014/chart" uri="{C3380CC4-5D6E-409C-BE32-E72D297353CC}">
              <c16:uniqueId val="{00000002-E3F6-4300-BF9B-3AA0520AB26B}"/>
            </c:ext>
          </c:extLst>
        </c:ser>
        <c:ser>
          <c:idx val="1"/>
          <c:order val="1"/>
          <c:tx>
            <c:strRef>
              <c:f>Sheet1!$C$1</c:f>
              <c:strCache>
                <c:ptCount val="1"/>
                <c:pt idx="0">
                  <c:v>Column2</c:v>
                </c:pt>
              </c:strCache>
            </c:strRef>
          </c:tx>
          <c:spPr>
            <a:solidFill>
              <a:schemeClr val="bg1">
                <a:lumMod val="95000"/>
              </a:schemeClr>
            </a:solidFill>
            <a:ln>
              <a:noFill/>
            </a:ln>
            <a:effectLst/>
          </c:spPr>
          <c:invertIfNegative val="0"/>
          <c:dPt>
            <c:idx val="0"/>
            <c:invertIfNegative val="0"/>
            <c:bubble3D val="0"/>
            <c:spPr>
              <a:solidFill>
                <a:schemeClr val="bg1">
                  <a:lumMod val="95000"/>
                </a:schemeClr>
              </a:solidFill>
              <a:ln>
                <a:noFill/>
              </a:ln>
              <a:effectLst/>
            </c:spPr>
            <c:extLst>
              <c:ext xmlns:c16="http://schemas.microsoft.com/office/drawing/2014/chart" uri="{C3380CC4-5D6E-409C-BE32-E72D297353CC}">
                <c16:uniqueId val="{00000004-E3F6-4300-BF9B-3AA0520AB26B}"/>
              </c:ext>
            </c:extLst>
          </c:dPt>
          <c:dLbls>
            <c:delete val="1"/>
          </c:dLbls>
          <c:cat>
            <c:strRef>
              <c:f>Sheet1!$A$2</c:f>
              <c:strCache>
                <c:ptCount val="1"/>
                <c:pt idx="0">
                  <c:v>Pay gap</c:v>
                </c:pt>
              </c:strCache>
            </c:strRef>
          </c:cat>
          <c:val>
            <c:numRef>
              <c:f>Sheet1!$C$2</c:f>
              <c:numCache>
                <c:formatCode>0.0%</c:formatCode>
                <c:ptCount val="1"/>
                <c:pt idx="0">
                  <c:v>0.93100000000000005</c:v>
                </c:pt>
              </c:numCache>
            </c:numRef>
          </c:val>
          <c:extLst>
            <c:ext xmlns:c16="http://schemas.microsoft.com/office/drawing/2014/chart" uri="{C3380CC4-5D6E-409C-BE32-E72D297353CC}">
              <c16:uniqueId val="{00000005-E3F6-4300-BF9B-3AA0520AB26B}"/>
            </c:ext>
          </c:extLst>
        </c:ser>
        <c:dLbls>
          <c:dLblPos val="ctr"/>
          <c:showLegendKey val="0"/>
          <c:showVal val="1"/>
          <c:showCatName val="0"/>
          <c:showSerName val="0"/>
          <c:showPercent val="0"/>
          <c:showBubbleSize val="0"/>
        </c:dLbls>
        <c:gapWidth val="150"/>
        <c:overlap val="100"/>
        <c:axId val="563881615"/>
        <c:axId val="1972361232"/>
      </c:barChart>
      <c:catAx>
        <c:axId val="563881615"/>
        <c:scaling>
          <c:orientation val="minMax"/>
        </c:scaling>
        <c:delete val="1"/>
        <c:axPos val="l"/>
        <c:numFmt formatCode="General" sourceLinked="1"/>
        <c:majorTickMark val="none"/>
        <c:minorTickMark val="none"/>
        <c:tickLblPos val="nextTo"/>
        <c:crossAx val="1972361232"/>
        <c:crosses val="autoZero"/>
        <c:auto val="1"/>
        <c:lblAlgn val="ctr"/>
        <c:lblOffset val="100"/>
        <c:noMultiLvlLbl val="0"/>
      </c:catAx>
      <c:valAx>
        <c:axId val="1972361232"/>
        <c:scaling>
          <c:orientation val="minMax"/>
        </c:scaling>
        <c:delete val="1"/>
        <c:axPos val="b"/>
        <c:numFmt formatCode="0%" sourceLinked="1"/>
        <c:majorTickMark val="none"/>
        <c:minorTickMark val="none"/>
        <c:tickLblPos val="nextTo"/>
        <c:crossAx val="56388161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Gender</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D53E-49D8-89E1-FC472AB65AC5}"/>
              </c:ext>
            </c:extLst>
          </c:dPt>
          <c:dPt>
            <c:idx val="1"/>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3-D53E-49D8-89E1-FC472AB65AC5}"/>
              </c:ext>
            </c:extLst>
          </c:dPt>
          <c:dLbls>
            <c:dLbl>
              <c:idx val="0"/>
              <c:layout>
                <c:manualLayout>
                  <c:x val="-1.7191988164627248E-2"/>
                  <c:y val="0.24998590809573185"/>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70758529245985113"/>
                      <c:h val="0.41031777915167633"/>
                    </c:manualLayout>
                  </c15:layout>
                </c:ext>
                <c:ext xmlns:c16="http://schemas.microsoft.com/office/drawing/2014/chart" uri="{C3380CC4-5D6E-409C-BE32-E72D297353CC}">
                  <c16:uniqueId val="{00000001-D53E-49D8-89E1-FC472AB65AC5}"/>
                </c:ext>
              </c:extLst>
            </c:dLbl>
            <c:dLbl>
              <c:idx val="1"/>
              <c:delete val="1"/>
              <c:extLst>
                <c:ext xmlns:c15="http://schemas.microsoft.com/office/drawing/2012/chart" uri="{CE6537A1-D6FC-4f65-9D91-7224C49458BB}"/>
                <c:ext xmlns:c16="http://schemas.microsoft.com/office/drawing/2014/chart" uri="{C3380CC4-5D6E-409C-BE32-E72D297353CC}">
                  <c16:uniqueId val="{00000003-D53E-49D8-89E1-FC472AB65AC5}"/>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Women</c:v>
                </c:pt>
                <c:pt idx="1">
                  <c:v>Men</c:v>
                </c:pt>
              </c:strCache>
            </c:strRef>
          </c:cat>
          <c:val>
            <c:numRef>
              <c:f>Sheet1!$B$2:$B$3</c:f>
              <c:numCache>
                <c:formatCode>0.0%</c:formatCode>
                <c:ptCount val="2"/>
                <c:pt idx="0" formatCode="0%">
                  <c:v>0.04</c:v>
                </c:pt>
                <c:pt idx="1">
                  <c:v>0.96</c:v>
                </c:pt>
              </c:numCache>
            </c:numRef>
          </c:val>
          <c:extLst>
            <c:ext xmlns:c16="http://schemas.microsoft.com/office/drawing/2014/chart" uri="{C3380CC4-5D6E-409C-BE32-E72D297353CC}">
              <c16:uniqueId val="{00000004-D53E-49D8-89E1-FC472AB65AC5}"/>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percentStacked"/>
        <c:varyColors val="0"/>
        <c:ser>
          <c:idx val="0"/>
          <c:order val="0"/>
          <c:tx>
            <c:strRef>
              <c:f>Sheet1!$B$1</c:f>
              <c:strCache>
                <c:ptCount val="1"/>
                <c:pt idx="0">
                  <c:v>Column1</c:v>
                </c:pt>
              </c:strCache>
            </c:strRef>
          </c:tx>
          <c:spPr>
            <a:solidFill>
              <a:schemeClr val="accent4"/>
            </a:solidFill>
            <a:ln>
              <a:noFill/>
            </a:ln>
            <a:effectLst/>
          </c:spPr>
          <c:invertIfNegative val="0"/>
          <c:dPt>
            <c:idx val="0"/>
            <c:invertIfNegative val="0"/>
            <c:bubble3D val="0"/>
            <c:spPr>
              <a:solidFill>
                <a:schemeClr val="accent4"/>
              </a:solidFill>
              <a:ln>
                <a:noFill/>
              </a:ln>
              <a:effectLst/>
            </c:spPr>
            <c:extLst>
              <c:ext xmlns:c16="http://schemas.microsoft.com/office/drawing/2014/chart" uri="{C3380CC4-5D6E-409C-BE32-E72D297353CC}">
                <c16:uniqueId val="{00000001-F521-40BB-BAA3-239CED8C3E56}"/>
              </c:ext>
            </c:extLst>
          </c:dPt>
          <c:dLbls>
            <c:dLbl>
              <c:idx val="0"/>
              <c:layout>
                <c:manualLayout>
                  <c:x val="0"/>
                  <c:y val="4.4919795704769137E-7"/>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dLblPos val="ctr"/>
              <c:showLegendKey val="0"/>
              <c:showVal val="1"/>
              <c:showCatName val="0"/>
              <c:showSerName val="0"/>
              <c:showPercent val="0"/>
              <c:showBubbleSize val="0"/>
              <c:extLst>
                <c:ext xmlns:c15="http://schemas.microsoft.com/office/drawing/2012/chart" uri="{CE6537A1-D6FC-4f65-9D91-7224C49458BB}">
                  <c15:layout>
                    <c:manualLayout>
                      <c:w val="1"/>
                      <c:h val="0.32072464614430929"/>
                    </c:manualLayout>
                  </c15:layout>
                </c:ext>
                <c:ext xmlns:c16="http://schemas.microsoft.com/office/drawing/2014/chart" uri="{C3380CC4-5D6E-409C-BE32-E72D297353CC}">
                  <c16:uniqueId val="{00000001-F521-40BB-BAA3-239CED8C3E56}"/>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Pay gap</c:v>
                </c:pt>
              </c:strCache>
            </c:strRef>
          </c:cat>
          <c:val>
            <c:numRef>
              <c:f>Sheet1!$B$2</c:f>
              <c:numCache>
                <c:formatCode>0.0%</c:formatCode>
                <c:ptCount val="1"/>
                <c:pt idx="0">
                  <c:v>7.0999999999999994E-2</c:v>
                </c:pt>
              </c:numCache>
            </c:numRef>
          </c:val>
          <c:extLst>
            <c:ext xmlns:c16="http://schemas.microsoft.com/office/drawing/2014/chart" uri="{C3380CC4-5D6E-409C-BE32-E72D297353CC}">
              <c16:uniqueId val="{00000002-F521-40BB-BAA3-239CED8C3E56}"/>
            </c:ext>
          </c:extLst>
        </c:ser>
        <c:ser>
          <c:idx val="1"/>
          <c:order val="1"/>
          <c:tx>
            <c:strRef>
              <c:f>Sheet1!$C$1</c:f>
              <c:strCache>
                <c:ptCount val="1"/>
                <c:pt idx="0">
                  <c:v>Column2</c:v>
                </c:pt>
              </c:strCache>
            </c:strRef>
          </c:tx>
          <c:spPr>
            <a:solidFill>
              <a:schemeClr val="bg1">
                <a:lumMod val="95000"/>
              </a:schemeClr>
            </a:solidFill>
            <a:ln>
              <a:noFill/>
            </a:ln>
            <a:effectLst/>
          </c:spPr>
          <c:invertIfNegative val="0"/>
          <c:dPt>
            <c:idx val="0"/>
            <c:invertIfNegative val="0"/>
            <c:bubble3D val="0"/>
            <c:spPr>
              <a:solidFill>
                <a:schemeClr val="bg1">
                  <a:lumMod val="95000"/>
                </a:schemeClr>
              </a:solidFill>
              <a:ln>
                <a:noFill/>
              </a:ln>
              <a:effectLst/>
            </c:spPr>
            <c:extLst>
              <c:ext xmlns:c16="http://schemas.microsoft.com/office/drawing/2014/chart" uri="{C3380CC4-5D6E-409C-BE32-E72D297353CC}">
                <c16:uniqueId val="{00000004-F521-40BB-BAA3-239CED8C3E56}"/>
              </c:ext>
            </c:extLst>
          </c:dPt>
          <c:dLbls>
            <c:delete val="1"/>
          </c:dLbls>
          <c:cat>
            <c:strRef>
              <c:f>Sheet1!$A$2</c:f>
              <c:strCache>
                <c:ptCount val="1"/>
                <c:pt idx="0">
                  <c:v>Pay gap</c:v>
                </c:pt>
              </c:strCache>
            </c:strRef>
          </c:cat>
          <c:val>
            <c:numRef>
              <c:f>Sheet1!$C$2</c:f>
              <c:numCache>
                <c:formatCode>0.0%</c:formatCode>
                <c:ptCount val="1"/>
                <c:pt idx="0">
                  <c:v>0.92900000000000005</c:v>
                </c:pt>
              </c:numCache>
            </c:numRef>
          </c:val>
          <c:extLst>
            <c:ext xmlns:c16="http://schemas.microsoft.com/office/drawing/2014/chart" uri="{C3380CC4-5D6E-409C-BE32-E72D297353CC}">
              <c16:uniqueId val="{00000005-F521-40BB-BAA3-239CED8C3E56}"/>
            </c:ext>
          </c:extLst>
        </c:ser>
        <c:dLbls>
          <c:dLblPos val="ctr"/>
          <c:showLegendKey val="0"/>
          <c:showVal val="1"/>
          <c:showCatName val="0"/>
          <c:showSerName val="0"/>
          <c:showPercent val="0"/>
          <c:showBubbleSize val="0"/>
        </c:dLbls>
        <c:gapWidth val="150"/>
        <c:overlap val="100"/>
        <c:axId val="563881615"/>
        <c:axId val="1972361232"/>
      </c:barChart>
      <c:catAx>
        <c:axId val="563881615"/>
        <c:scaling>
          <c:orientation val="minMax"/>
        </c:scaling>
        <c:delete val="1"/>
        <c:axPos val="l"/>
        <c:numFmt formatCode="General" sourceLinked="1"/>
        <c:majorTickMark val="none"/>
        <c:minorTickMark val="none"/>
        <c:tickLblPos val="nextTo"/>
        <c:crossAx val="1972361232"/>
        <c:crosses val="autoZero"/>
        <c:auto val="1"/>
        <c:lblAlgn val="ctr"/>
        <c:lblOffset val="100"/>
        <c:noMultiLvlLbl val="0"/>
      </c:catAx>
      <c:valAx>
        <c:axId val="1972361232"/>
        <c:scaling>
          <c:orientation val="minMax"/>
        </c:scaling>
        <c:delete val="1"/>
        <c:axPos val="b"/>
        <c:numFmt formatCode="0%" sourceLinked="1"/>
        <c:majorTickMark val="none"/>
        <c:minorTickMark val="none"/>
        <c:tickLblPos val="nextTo"/>
        <c:crossAx val="56388161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Ethnicity</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C3F5-4265-9075-68E6C39B39EB}"/>
              </c:ext>
            </c:extLst>
          </c:dPt>
          <c:dPt>
            <c:idx val="1"/>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3-C3F5-4265-9075-68E6C39B39EB}"/>
              </c:ext>
            </c:extLst>
          </c:dPt>
          <c:dLbls>
            <c:dLbl>
              <c:idx val="0"/>
              <c:layout>
                <c:manualLayout>
                  <c:x val="-4.1763026842408749E-2"/>
                  <c:y val="0.23862291227319857"/>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70758529245985113"/>
                      <c:h val="0.41031777915167633"/>
                    </c:manualLayout>
                  </c15:layout>
                </c:ext>
                <c:ext xmlns:c16="http://schemas.microsoft.com/office/drawing/2014/chart" uri="{C3380CC4-5D6E-409C-BE32-E72D297353CC}">
                  <c16:uniqueId val="{00000001-C3F5-4265-9075-68E6C39B39EB}"/>
                </c:ext>
              </c:extLst>
            </c:dLbl>
            <c:dLbl>
              <c:idx val="1"/>
              <c:delete val="1"/>
              <c:extLst>
                <c:ext xmlns:c15="http://schemas.microsoft.com/office/drawing/2012/chart" uri="{CE6537A1-D6FC-4f65-9D91-7224C49458BB}"/>
                <c:ext xmlns:c16="http://schemas.microsoft.com/office/drawing/2014/chart" uri="{C3380CC4-5D6E-409C-BE32-E72D297353CC}">
                  <c16:uniqueId val="{00000003-C3F5-4265-9075-68E6C39B39EB}"/>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Women</c:v>
                </c:pt>
                <c:pt idx="1">
                  <c:v>Men</c:v>
                </c:pt>
              </c:strCache>
            </c:strRef>
          </c:cat>
          <c:val>
            <c:numRef>
              <c:f>Sheet1!$B$2:$B$3</c:f>
              <c:numCache>
                <c:formatCode>0.0%</c:formatCode>
                <c:ptCount val="2"/>
                <c:pt idx="0">
                  <c:v>0.109</c:v>
                </c:pt>
                <c:pt idx="1">
                  <c:v>0.89100000000000001</c:v>
                </c:pt>
              </c:numCache>
            </c:numRef>
          </c:val>
          <c:extLst>
            <c:ext xmlns:c16="http://schemas.microsoft.com/office/drawing/2014/chart" uri="{C3380CC4-5D6E-409C-BE32-E72D297353CC}">
              <c16:uniqueId val="{00000004-C3F5-4265-9075-68E6C39B39EB}"/>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Ethnicity</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E259-4FE0-8E27-D3A14E1092BC}"/>
              </c:ext>
            </c:extLst>
          </c:dPt>
          <c:dPt>
            <c:idx val="1"/>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3-E259-4FE0-8E27-D3A14E1092BC}"/>
              </c:ext>
            </c:extLst>
          </c:dPt>
          <c:dLbls>
            <c:dLbl>
              <c:idx val="0"/>
              <c:layout>
                <c:manualLayout>
                  <c:x val="-9.0016419387000945E-3"/>
                  <c:y val="0.23862291227319862"/>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70758529245985113"/>
                      <c:h val="0.41031777915167633"/>
                    </c:manualLayout>
                  </c15:layout>
                </c:ext>
                <c:ext xmlns:c16="http://schemas.microsoft.com/office/drawing/2014/chart" uri="{C3380CC4-5D6E-409C-BE32-E72D297353CC}">
                  <c16:uniqueId val="{00000001-E259-4FE0-8E27-D3A14E1092BC}"/>
                </c:ext>
              </c:extLst>
            </c:dLbl>
            <c:dLbl>
              <c:idx val="1"/>
              <c:delete val="1"/>
              <c:extLst>
                <c:ext xmlns:c15="http://schemas.microsoft.com/office/drawing/2012/chart" uri="{CE6537A1-D6FC-4f65-9D91-7224C49458BB}"/>
                <c:ext xmlns:c16="http://schemas.microsoft.com/office/drawing/2014/chart" uri="{C3380CC4-5D6E-409C-BE32-E72D297353CC}">
                  <c16:uniqueId val="{00000003-E259-4FE0-8E27-D3A14E1092BC}"/>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Women</c:v>
                </c:pt>
                <c:pt idx="1">
                  <c:v>Men</c:v>
                </c:pt>
              </c:strCache>
            </c:strRef>
          </c:cat>
          <c:val>
            <c:numRef>
              <c:f>Sheet1!$B$2:$B$3</c:f>
              <c:numCache>
                <c:formatCode>0.0%</c:formatCode>
                <c:ptCount val="2"/>
                <c:pt idx="0">
                  <c:v>6.2E-2</c:v>
                </c:pt>
                <c:pt idx="1">
                  <c:v>0.93799999999999994</c:v>
                </c:pt>
              </c:numCache>
            </c:numRef>
          </c:val>
          <c:extLst>
            <c:ext xmlns:c16="http://schemas.microsoft.com/office/drawing/2014/chart" uri="{C3380CC4-5D6E-409C-BE32-E72D297353CC}">
              <c16:uniqueId val="{00000004-E259-4FE0-8E27-D3A14E1092BC}"/>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Gender</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94F9-45CB-8767-CA80CC978804}"/>
              </c:ext>
            </c:extLst>
          </c:dPt>
          <c:dPt>
            <c:idx val="1"/>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3-94F9-45CB-8767-CA80CC978804}"/>
              </c:ext>
            </c:extLst>
          </c:dPt>
          <c:dLbls>
            <c:dLbl>
              <c:idx val="0"/>
              <c:layout>
                <c:manualLayout>
                  <c:x val="-0.10728579664982595"/>
                  <c:y val="0"/>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70758529245985113"/>
                      <c:h val="0.41031777915167633"/>
                    </c:manualLayout>
                  </c15:layout>
                </c:ext>
                <c:ext xmlns:c16="http://schemas.microsoft.com/office/drawing/2014/chart" uri="{C3380CC4-5D6E-409C-BE32-E72D297353CC}">
                  <c16:uniqueId val="{00000001-94F9-45CB-8767-CA80CC978804}"/>
                </c:ext>
              </c:extLst>
            </c:dLbl>
            <c:dLbl>
              <c:idx val="1"/>
              <c:delete val="1"/>
              <c:extLst>
                <c:ext xmlns:c15="http://schemas.microsoft.com/office/drawing/2012/chart" uri="{CE6537A1-D6FC-4f65-9D91-7224C49458BB}"/>
                <c:ext xmlns:c16="http://schemas.microsoft.com/office/drawing/2014/chart" uri="{C3380CC4-5D6E-409C-BE32-E72D297353CC}">
                  <c16:uniqueId val="{00000003-94F9-45CB-8767-CA80CC978804}"/>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Women</c:v>
                </c:pt>
                <c:pt idx="1">
                  <c:v>Men</c:v>
                </c:pt>
              </c:strCache>
            </c:strRef>
          </c:cat>
          <c:val>
            <c:numRef>
              <c:f>Sheet1!$B$2:$B$3</c:f>
              <c:numCache>
                <c:formatCode>0.0%</c:formatCode>
                <c:ptCount val="2"/>
                <c:pt idx="0">
                  <c:v>0.46899999999999997</c:v>
                </c:pt>
                <c:pt idx="1">
                  <c:v>0.53100000000000003</c:v>
                </c:pt>
              </c:numCache>
            </c:numRef>
          </c:val>
          <c:extLst>
            <c:ext xmlns:c16="http://schemas.microsoft.com/office/drawing/2014/chart" uri="{C3380CC4-5D6E-409C-BE32-E72D297353CC}">
              <c16:uniqueId val="{00000004-94F9-45CB-8767-CA80CC978804}"/>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Gender</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1309-4BA7-ADC6-23F58CE417DF}"/>
              </c:ext>
            </c:extLst>
          </c:dPt>
          <c:dPt>
            <c:idx val="1"/>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3-1309-4BA7-ADC6-23F58CE417DF}"/>
              </c:ext>
            </c:extLst>
          </c:dPt>
          <c:dLbls>
            <c:dLbl>
              <c:idx val="0"/>
              <c:layout>
                <c:manualLayout>
                  <c:x val="-0.1154761428757531"/>
                  <c:y val="0.13635594987039923"/>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70758529245985113"/>
                      <c:h val="0.41031777915167633"/>
                    </c:manualLayout>
                  </c15:layout>
                </c:ext>
                <c:ext xmlns:c16="http://schemas.microsoft.com/office/drawing/2014/chart" uri="{C3380CC4-5D6E-409C-BE32-E72D297353CC}">
                  <c16:uniqueId val="{00000001-1309-4BA7-ADC6-23F58CE417DF}"/>
                </c:ext>
              </c:extLst>
            </c:dLbl>
            <c:dLbl>
              <c:idx val="1"/>
              <c:delete val="1"/>
              <c:extLst>
                <c:ext xmlns:c15="http://schemas.microsoft.com/office/drawing/2012/chart" uri="{CE6537A1-D6FC-4f65-9D91-7224C49458BB}"/>
                <c:ext xmlns:c16="http://schemas.microsoft.com/office/drawing/2014/chart" uri="{C3380CC4-5D6E-409C-BE32-E72D297353CC}">
                  <c16:uniqueId val="{00000003-1309-4BA7-ADC6-23F58CE417DF}"/>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Women</c:v>
                </c:pt>
                <c:pt idx="1">
                  <c:v>Men</c:v>
                </c:pt>
              </c:strCache>
            </c:strRef>
          </c:cat>
          <c:val>
            <c:numRef>
              <c:f>Sheet1!$B$2:$B$3</c:f>
              <c:numCache>
                <c:formatCode>0.0%</c:formatCode>
                <c:ptCount val="2"/>
                <c:pt idx="0">
                  <c:v>0.28899999999999998</c:v>
                </c:pt>
                <c:pt idx="1">
                  <c:v>0.71100000000000008</c:v>
                </c:pt>
              </c:numCache>
            </c:numRef>
          </c:val>
          <c:extLst>
            <c:ext xmlns:c16="http://schemas.microsoft.com/office/drawing/2014/chart" uri="{C3380CC4-5D6E-409C-BE32-E72D297353CC}">
              <c16:uniqueId val="{00000004-1309-4BA7-ADC6-23F58CE417DF}"/>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Gender</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05FA-44F6-8D90-AA21FB52E7EE}"/>
              </c:ext>
            </c:extLst>
          </c:dPt>
          <c:dPt>
            <c:idx val="1"/>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3-05FA-44F6-8D90-AA21FB52E7EE}"/>
              </c:ext>
            </c:extLst>
          </c:dPt>
          <c:dLbls>
            <c:dLbl>
              <c:idx val="0"/>
              <c:layout>
                <c:manualLayout>
                  <c:x val="-8.1129571277297917E-4"/>
                  <c:y val="0.23862291227319862"/>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70758529245985113"/>
                      <c:h val="0.41031777915167633"/>
                    </c:manualLayout>
                  </c15:layout>
                </c:ext>
                <c:ext xmlns:c16="http://schemas.microsoft.com/office/drawing/2014/chart" uri="{C3380CC4-5D6E-409C-BE32-E72D297353CC}">
                  <c16:uniqueId val="{00000001-05FA-44F6-8D90-AA21FB52E7EE}"/>
                </c:ext>
              </c:extLst>
            </c:dLbl>
            <c:dLbl>
              <c:idx val="1"/>
              <c:delete val="1"/>
              <c:extLst>
                <c:ext xmlns:c15="http://schemas.microsoft.com/office/drawing/2012/chart" uri="{CE6537A1-D6FC-4f65-9D91-7224C49458BB}"/>
                <c:ext xmlns:c16="http://schemas.microsoft.com/office/drawing/2014/chart" uri="{C3380CC4-5D6E-409C-BE32-E72D297353CC}">
                  <c16:uniqueId val="{00000003-05FA-44F6-8D90-AA21FB52E7EE}"/>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Women</c:v>
                </c:pt>
                <c:pt idx="1">
                  <c:v>Men</c:v>
                </c:pt>
              </c:strCache>
            </c:strRef>
          </c:cat>
          <c:val>
            <c:numRef>
              <c:f>Sheet1!$B$2:$B$3</c:f>
              <c:numCache>
                <c:formatCode>0.0%</c:formatCode>
                <c:ptCount val="2"/>
                <c:pt idx="0">
                  <c:v>3.5000000000000003E-2</c:v>
                </c:pt>
                <c:pt idx="1">
                  <c:v>0.96499999999999997</c:v>
                </c:pt>
              </c:numCache>
            </c:numRef>
          </c:val>
          <c:extLst>
            <c:ext xmlns:c16="http://schemas.microsoft.com/office/drawing/2014/chart" uri="{C3380CC4-5D6E-409C-BE32-E72D297353CC}">
              <c16:uniqueId val="{00000004-05FA-44F6-8D90-AA21FB52E7EE}"/>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Gender</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FF63-483B-AF6E-58B05BF5E155}"/>
              </c:ext>
            </c:extLst>
          </c:dPt>
          <c:dPt>
            <c:idx val="1"/>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3-FF63-483B-AF6E-58B05BF5E155}"/>
              </c:ext>
            </c:extLst>
          </c:dPt>
          <c:dLbls>
            <c:dLbl>
              <c:idx val="0"/>
              <c:layout>
                <c:manualLayout>
                  <c:x val="-8.1129571277294165E-4"/>
                  <c:y val="0.24998590809573185"/>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70758529245985113"/>
                      <c:h val="0.41031777915167633"/>
                    </c:manualLayout>
                  </c15:layout>
                </c:ext>
                <c:ext xmlns:c16="http://schemas.microsoft.com/office/drawing/2014/chart" uri="{C3380CC4-5D6E-409C-BE32-E72D297353CC}">
                  <c16:uniqueId val="{00000001-FF63-483B-AF6E-58B05BF5E155}"/>
                </c:ext>
              </c:extLst>
            </c:dLbl>
            <c:dLbl>
              <c:idx val="1"/>
              <c:delete val="1"/>
              <c:extLst>
                <c:ext xmlns:c15="http://schemas.microsoft.com/office/drawing/2012/chart" uri="{CE6537A1-D6FC-4f65-9D91-7224C49458BB}"/>
                <c:ext xmlns:c16="http://schemas.microsoft.com/office/drawing/2014/chart" uri="{C3380CC4-5D6E-409C-BE32-E72D297353CC}">
                  <c16:uniqueId val="{00000003-FF63-483B-AF6E-58B05BF5E155}"/>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Women</c:v>
                </c:pt>
                <c:pt idx="1">
                  <c:v>Men</c:v>
                </c:pt>
              </c:strCache>
            </c:strRef>
          </c:cat>
          <c:val>
            <c:numRef>
              <c:f>Sheet1!$B$2:$B$3</c:f>
              <c:numCache>
                <c:formatCode>0.0%</c:formatCode>
                <c:ptCount val="2"/>
                <c:pt idx="0">
                  <c:v>4.2999999999999997E-2</c:v>
                </c:pt>
                <c:pt idx="1">
                  <c:v>0.95699999999999996</c:v>
                </c:pt>
              </c:numCache>
            </c:numRef>
          </c:val>
          <c:extLst>
            <c:ext xmlns:c16="http://schemas.microsoft.com/office/drawing/2014/chart" uri="{C3380CC4-5D6E-409C-BE32-E72D297353CC}">
              <c16:uniqueId val="{00000004-FF63-483B-AF6E-58B05BF5E155}"/>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chemeClr val="accent4"/>
            </a:solidFill>
            <a:ln>
              <a:noFill/>
            </a:ln>
            <a:effectLst/>
          </c:spPr>
          <c:dLbls>
            <c:dLbl>
              <c:idx val="0"/>
              <c:delete val="1"/>
              <c:extLst>
                <c:ext xmlns:c15="http://schemas.microsoft.com/office/drawing/2012/chart" uri="{CE6537A1-D6FC-4f65-9D91-7224C49458BB}"/>
                <c:ext xmlns:c16="http://schemas.microsoft.com/office/drawing/2014/chart" uri="{C3380CC4-5D6E-409C-BE32-E72D297353CC}">
                  <c16:uniqueId val="{00000002-B1BC-4077-85D0-08760A1C576B}"/>
                </c:ext>
              </c:extLst>
            </c:dLbl>
            <c:dLbl>
              <c:idx val="1"/>
              <c:layout>
                <c:manualLayout>
                  <c:x val="-6.0672469007118007E-2"/>
                  <c:y val="1.5530149242049927E-2"/>
                </c:manualLayout>
              </c:layout>
              <c:tx>
                <c:rich>
                  <a:bodyPr rot="0" spcFirstLastPara="1" vertOverflow="ellipsis" vert="horz" wrap="square" lIns="38100" tIns="19050" rIns="38100" bIns="19050" anchor="ctr" anchorCtr="0">
                    <a:noAutofit/>
                  </a:bodyPr>
                  <a:lstStyle/>
                  <a:p>
                    <a:pPr algn="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fld id="{10DBC237-F06F-4E33-89C2-5F43707E9A61}" type="VALUE">
                      <a:rPr lang="en-US" sz="3200" smtClean="0"/>
                      <a:pPr algn="r">
                        <a:defRPr kumimoji="0" lang="en-US" sz="2400" cap="none" spc="0" normalizeH="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t>[VALUE]</a:t>
                    </a:fld>
                    <a:r>
                      <a:rPr lang="en-US" sz="3200" dirty="0"/>
                      <a:t> </a:t>
                    </a:r>
                    <a:r>
                      <a:rPr lang="en-US" sz="1200" dirty="0"/>
                      <a:t>percentage points</a:t>
                    </a:r>
                  </a:p>
                </c:rich>
              </c:tx>
              <c:spPr>
                <a:noFill/>
                <a:ln>
                  <a:noFill/>
                </a:ln>
                <a:effectLst/>
              </c:spPr>
              <c:txPr>
                <a:bodyPr rot="0" spcFirstLastPara="1" vertOverflow="ellipsis" vert="horz" wrap="square" lIns="38100" tIns="19050" rIns="38100" bIns="19050" anchor="ctr" anchorCtr="0">
                  <a:noAutofit/>
                </a:bodyPr>
                <a:lstStyle/>
                <a:p>
                  <a:pPr algn="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39779729945344983"/>
                      <c:h val="0.64796670765205333"/>
                    </c:manualLayout>
                  </c15:layout>
                  <c15:dlblFieldTable/>
                  <c15:showDataLabelsRange val="0"/>
                </c:ext>
                <c:ext xmlns:c16="http://schemas.microsoft.com/office/drawing/2014/chart" uri="{C3380CC4-5D6E-409C-BE32-E72D297353CC}">
                  <c16:uniqueId val="{00000003-B1BC-4077-85D0-08760A1C576B}"/>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Zero</c:v>
                </c:pt>
                <c:pt idx="1">
                  <c:v>Black awarding gap</c:v>
                </c:pt>
              </c:strCache>
            </c:strRef>
          </c:cat>
          <c:val>
            <c:numRef>
              <c:f>Sheet1!$B$2:$B$3</c:f>
              <c:numCache>
                <c:formatCode>General</c:formatCode>
                <c:ptCount val="2"/>
                <c:pt idx="0">
                  <c:v>0</c:v>
                </c:pt>
                <c:pt idx="1">
                  <c:v>12.3</c:v>
                </c:pt>
              </c:numCache>
            </c:numRef>
          </c:val>
          <c:extLst>
            <c:ext xmlns:c16="http://schemas.microsoft.com/office/drawing/2014/chart" uri="{C3380CC4-5D6E-409C-BE32-E72D297353CC}">
              <c16:uniqueId val="{00000000-B1BC-4077-85D0-08760A1C576B}"/>
            </c:ext>
          </c:extLst>
        </c:ser>
        <c:dLbls>
          <c:showLegendKey val="0"/>
          <c:showVal val="1"/>
          <c:showCatName val="0"/>
          <c:showSerName val="0"/>
          <c:showPercent val="0"/>
          <c:showBubbleSize val="0"/>
        </c:dLbls>
        <c:axId val="1961867840"/>
        <c:axId val="1157196112"/>
      </c:areaChart>
      <c:catAx>
        <c:axId val="1961867840"/>
        <c:scaling>
          <c:orientation val="minMax"/>
        </c:scaling>
        <c:delete val="1"/>
        <c:axPos val="b"/>
        <c:numFmt formatCode="General" sourceLinked="1"/>
        <c:majorTickMark val="out"/>
        <c:minorTickMark val="none"/>
        <c:tickLblPos val="nextTo"/>
        <c:crossAx val="1157196112"/>
        <c:crosses val="autoZero"/>
        <c:auto val="1"/>
        <c:lblAlgn val="ctr"/>
        <c:lblOffset val="100"/>
        <c:noMultiLvlLbl val="0"/>
      </c:catAx>
      <c:valAx>
        <c:axId val="1157196112"/>
        <c:scaling>
          <c:orientation val="minMax"/>
        </c:scaling>
        <c:delete val="1"/>
        <c:axPos val="l"/>
        <c:numFmt formatCode="General" sourceLinked="1"/>
        <c:majorTickMark val="none"/>
        <c:minorTickMark val="none"/>
        <c:tickLblPos val="nextTo"/>
        <c:crossAx val="1961867840"/>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percentStacked"/>
        <c:varyColors val="0"/>
        <c:ser>
          <c:idx val="0"/>
          <c:order val="0"/>
          <c:tx>
            <c:strRef>
              <c:f>Sheet1!$B$1</c:f>
              <c:strCache>
                <c:ptCount val="1"/>
                <c:pt idx="0">
                  <c:v>Column1</c:v>
                </c:pt>
              </c:strCache>
            </c:strRef>
          </c:tx>
          <c:spPr>
            <a:solidFill>
              <a:schemeClr val="accent4"/>
            </a:solidFill>
            <a:ln>
              <a:noFill/>
            </a:ln>
            <a:effectLst/>
          </c:spPr>
          <c:invertIfNegative val="0"/>
          <c:dPt>
            <c:idx val="0"/>
            <c:invertIfNegative val="0"/>
            <c:bubble3D val="0"/>
            <c:spPr>
              <a:solidFill>
                <a:schemeClr val="accent4"/>
              </a:solidFill>
              <a:ln>
                <a:noFill/>
              </a:ln>
              <a:effectLst/>
            </c:spPr>
            <c:extLst>
              <c:ext xmlns:c16="http://schemas.microsoft.com/office/drawing/2014/chart" uri="{C3380CC4-5D6E-409C-BE32-E72D297353CC}">
                <c16:uniqueId val="{00000006-32F2-4A11-B320-A45D95D91DE5}"/>
              </c:ext>
            </c:extLst>
          </c:dPt>
          <c:dLbls>
            <c:dLbl>
              <c:idx val="0"/>
              <c:layout>
                <c:manualLayout>
                  <c:x val="0"/>
                  <c:y val="4.4919795704769137E-7"/>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dLblPos val="ctr"/>
              <c:showLegendKey val="0"/>
              <c:showVal val="1"/>
              <c:showCatName val="0"/>
              <c:showSerName val="0"/>
              <c:showPercent val="0"/>
              <c:showBubbleSize val="0"/>
              <c:extLst>
                <c:ext xmlns:c15="http://schemas.microsoft.com/office/drawing/2012/chart" uri="{CE6537A1-D6FC-4f65-9D91-7224C49458BB}">
                  <c15:layout>
                    <c:manualLayout>
                      <c:w val="1"/>
                      <c:h val="0.32072464614430929"/>
                    </c:manualLayout>
                  </c15:layout>
                </c:ext>
                <c:ext xmlns:c16="http://schemas.microsoft.com/office/drawing/2014/chart" uri="{C3380CC4-5D6E-409C-BE32-E72D297353CC}">
                  <c16:uniqueId val="{00000006-32F2-4A11-B320-A45D95D91DE5}"/>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Pay gap</c:v>
                </c:pt>
              </c:strCache>
            </c:strRef>
          </c:cat>
          <c:val>
            <c:numRef>
              <c:f>Sheet1!$B$2</c:f>
              <c:numCache>
                <c:formatCode>0.0%</c:formatCode>
                <c:ptCount val="1"/>
                <c:pt idx="0">
                  <c:v>0.20300000000000001</c:v>
                </c:pt>
              </c:numCache>
            </c:numRef>
          </c:val>
          <c:extLst>
            <c:ext xmlns:c16="http://schemas.microsoft.com/office/drawing/2014/chart" uri="{C3380CC4-5D6E-409C-BE32-E72D297353CC}">
              <c16:uniqueId val="{00000000-32F2-4A11-B320-A45D95D91DE5}"/>
            </c:ext>
          </c:extLst>
        </c:ser>
        <c:ser>
          <c:idx val="1"/>
          <c:order val="1"/>
          <c:tx>
            <c:strRef>
              <c:f>Sheet1!$C$1</c:f>
              <c:strCache>
                <c:ptCount val="1"/>
                <c:pt idx="0">
                  <c:v>Column2</c:v>
                </c:pt>
              </c:strCache>
            </c:strRef>
          </c:tx>
          <c:spPr>
            <a:solidFill>
              <a:schemeClr val="bg1">
                <a:lumMod val="95000"/>
              </a:schemeClr>
            </a:solidFill>
            <a:ln>
              <a:noFill/>
            </a:ln>
            <a:effectLst/>
          </c:spPr>
          <c:invertIfNegative val="0"/>
          <c:dPt>
            <c:idx val="0"/>
            <c:invertIfNegative val="0"/>
            <c:bubble3D val="0"/>
            <c:spPr>
              <a:solidFill>
                <a:schemeClr val="bg1">
                  <a:lumMod val="95000"/>
                </a:schemeClr>
              </a:solidFill>
              <a:ln>
                <a:noFill/>
              </a:ln>
              <a:effectLst/>
            </c:spPr>
            <c:extLst>
              <c:ext xmlns:c16="http://schemas.microsoft.com/office/drawing/2014/chart" uri="{C3380CC4-5D6E-409C-BE32-E72D297353CC}">
                <c16:uniqueId val="{00000005-32F2-4A11-B320-A45D95D91DE5}"/>
              </c:ext>
            </c:extLst>
          </c:dPt>
          <c:dLbls>
            <c:delete val="1"/>
          </c:dLbls>
          <c:cat>
            <c:strRef>
              <c:f>Sheet1!$A$2</c:f>
              <c:strCache>
                <c:ptCount val="1"/>
                <c:pt idx="0">
                  <c:v>Pay gap</c:v>
                </c:pt>
              </c:strCache>
            </c:strRef>
          </c:cat>
          <c:val>
            <c:numRef>
              <c:f>Sheet1!$C$2</c:f>
              <c:numCache>
                <c:formatCode>0.0%</c:formatCode>
                <c:ptCount val="1"/>
                <c:pt idx="0">
                  <c:v>0.79699999999999993</c:v>
                </c:pt>
              </c:numCache>
            </c:numRef>
          </c:val>
          <c:extLst>
            <c:ext xmlns:c16="http://schemas.microsoft.com/office/drawing/2014/chart" uri="{C3380CC4-5D6E-409C-BE32-E72D297353CC}">
              <c16:uniqueId val="{00000003-32F2-4A11-B320-A45D95D91DE5}"/>
            </c:ext>
          </c:extLst>
        </c:ser>
        <c:dLbls>
          <c:dLblPos val="ctr"/>
          <c:showLegendKey val="0"/>
          <c:showVal val="1"/>
          <c:showCatName val="0"/>
          <c:showSerName val="0"/>
          <c:showPercent val="0"/>
          <c:showBubbleSize val="0"/>
        </c:dLbls>
        <c:gapWidth val="150"/>
        <c:overlap val="100"/>
        <c:axId val="563881615"/>
        <c:axId val="1972361232"/>
      </c:barChart>
      <c:catAx>
        <c:axId val="563881615"/>
        <c:scaling>
          <c:orientation val="minMax"/>
        </c:scaling>
        <c:delete val="1"/>
        <c:axPos val="l"/>
        <c:numFmt formatCode="General" sourceLinked="1"/>
        <c:majorTickMark val="none"/>
        <c:minorTickMark val="none"/>
        <c:tickLblPos val="nextTo"/>
        <c:crossAx val="1972361232"/>
        <c:crosses val="autoZero"/>
        <c:auto val="1"/>
        <c:lblAlgn val="ctr"/>
        <c:lblOffset val="100"/>
        <c:noMultiLvlLbl val="0"/>
      </c:catAx>
      <c:valAx>
        <c:axId val="1972361232"/>
        <c:scaling>
          <c:orientation val="minMax"/>
        </c:scaling>
        <c:delete val="1"/>
        <c:axPos val="b"/>
        <c:numFmt formatCode="0%" sourceLinked="1"/>
        <c:majorTickMark val="none"/>
        <c:minorTickMark val="none"/>
        <c:tickLblPos val="nextTo"/>
        <c:crossAx val="56388161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percentStacked"/>
        <c:varyColors val="0"/>
        <c:ser>
          <c:idx val="0"/>
          <c:order val="0"/>
          <c:tx>
            <c:strRef>
              <c:f>Sheet1!$B$1</c:f>
              <c:strCache>
                <c:ptCount val="1"/>
                <c:pt idx="0">
                  <c:v>Column1</c:v>
                </c:pt>
              </c:strCache>
            </c:strRef>
          </c:tx>
          <c:spPr>
            <a:solidFill>
              <a:schemeClr val="accent4"/>
            </a:solidFill>
            <a:ln>
              <a:noFill/>
            </a:ln>
            <a:effectLst/>
          </c:spPr>
          <c:invertIfNegative val="0"/>
          <c:dPt>
            <c:idx val="0"/>
            <c:invertIfNegative val="0"/>
            <c:bubble3D val="0"/>
            <c:spPr>
              <a:solidFill>
                <a:schemeClr val="accent4"/>
              </a:solidFill>
              <a:ln>
                <a:noFill/>
              </a:ln>
              <a:effectLst/>
            </c:spPr>
            <c:extLst>
              <c:ext xmlns:c16="http://schemas.microsoft.com/office/drawing/2014/chart" uri="{C3380CC4-5D6E-409C-BE32-E72D297353CC}">
                <c16:uniqueId val="{00000001-C8C3-48E6-BA60-EE6C373751B1}"/>
              </c:ext>
            </c:extLst>
          </c:dPt>
          <c:dLbls>
            <c:dLbl>
              <c:idx val="0"/>
              <c:layout>
                <c:manualLayout>
                  <c:x val="0"/>
                  <c:y val="-1.1409178911054313E-2"/>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dLblPos val="ctr"/>
              <c:showLegendKey val="0"/>
              <c:showVal val="1"/>
              <c:showCatName val="0"/>
              <c:showSerName val="0"/>
              <c:showPercent val="0"/>
              <c:showBubbleSize val="0"/>
              <c:extLst>
                <c:ext xmlns:c15="http://schemas.microsoft.com/office/drawing/2012/chart" uri="{CE6537A1-D6FC-4f65-9D91-7224C49458BB}">
                  <c15:layout>
                    <c:manualLayout>
                      <c:w val="1"/>
                      <c:h val="0.32072464614430929"/>
                    </c:manualLayout>
                  </c15:layout>
                </c:ext>
                <c:ext xmlns:c16="http://schemas.microsoft.com/office/drawing/2014/chart" uri="{C3380CC4-5D6E-409C-BE32-E72D297353CC}">
                  <c16:uniqueId val="{00000001-C8C3-48E6-BA60-EE6C373751B1}"/>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Pay gap</c:v>
                </c:pt>
              </c:strCache>
            </c:strRef>
          </c:cat>
          <c:val>
            <c:numRef>
              <c:f>Sheet1!$B$2</c:f>
              <c:numCache>
                <c:formatCode>0.0%</c:formatCode>
                <c:ptCount val="1"/>
                <c:pt idx="0">
                  <c:v>0.186</c:v>
                </c:pt>
              </c:numCache>
            </c:numRef>
          </c:val>
          <c:extLst>
            <c:ext xmlns:c16="http://schemas.microsoft.com/office/drawing/2014/chart" uri="{C3380CC4-5D6E-409C-BE32-E72D297353CC}">
              <c16:uniqueId val="{00000002-C8C3-48E6-BA60-EE6C373751B1}"/>
            </c:ext>
          </c:extLst>
        </c:ser>
        <c:ser>
          <c:idx val="1"/>
          <c:order val="1"/>
          <c:tx>
            <c:strRef>
              <c:f>Sheet1!$C$1</c:f>
              <c:strCache>
                <c:ptCount val="1"/>
                <c:pt idx="0">
                  <c:v>Column2</c:v>
                </c:pt>
              </c:strCache>
            </c:strRef>
          </c:tx>
          <c:spPr>
            <a:solidFill>
              <a:schemeClr val="bg1">
                <a:lumMod val="95000"/>
              </a:schemeClr>
            </a:solidFill>
            <a:ln>
              <a:noFill/>
            </a:ln>
            <a:effectLst/>
          </c:spPr>
          <c:invertIfNegative val="0"/>
          <c:dPt>
            <c:idx val="0"/>
            <c:invertIfNegative val="0"/>
            <c:bubble3D val="0"/>
            <c:spPr>
              <a:solidFill>
                <a:schemeClr val="bg1">
                  <a:lumMod val="95000"/>
                </a:schemeClr>
              </a:solidFill>
              <a:ln>
                <a:noFill/>
              </a:ln>
              <a:effectLst/>
            </c:spPr>
            <c:extLst>
              <c:ext xmlns:c16="http://schemas.microsoft.com/office/drawing/2014/chart" uri="{C3380CC4-5D6E-409C-BE32-E72D297353CC}">
                <c16:uniqueId val="{00000004-C8C3-48E6-BA60-EE6C373751B1}"/>
              </c:ext>
            </c:extLst>
          </c:dPt>
          <c:dLbls>
            <c:delete val="1"/>
          </c:dLbls>
          <c:cat>
            <c:strRef>
              <c:f>Sheet1!$A$2</c:f>
              <c:strCache>
                <c:ptCount val="1"/>
                <c:pt idx="0">
                  <c:v>Pay gap</c:v>
                </c:pt>
              </c:strCache>
            </c:strRef>
          </c:cat>
          <c:val>
            <c:numRef>
              <c:f>Sheet1!$C$2</c:f>
              <c:numCache>
                <c:formatCode>0.0%</c:formatCode>
                <c:ptCount val="1"/>
                <c:pt idx="0">
                  <c:v>0.81400000000000006</c:v>
                </c:pt>
              </c:numCache>
            </c:numRef>
          </c:val>
          <c:extLst>
            <c:ext xmlns:c16="http://schemas.microsoft.com/office/drawing/2014/chart" uri="{C3380CC4-5D6E-409C-BE32-E72D297353CC}">
              <c16:uniqueId val="{00000005-C8C3-48E6-BA60-EE6C373751B1}"/>
            </c:ext>
          </c:extLst>
        </c:ser>
        <c:dLbls>
          <c:dLblPos val="ctr"/>
          <c:showLegendKey val="0"/>
          <c:showVal val="1"/>
          <c:showCatName val="0"/>
          <c:showSerName val="0"/>
          <c:showPercent val="0"/>
          <c:showBubbleSize val="0"/>
        </c:dLbls>
        <c:gapWidth val="150"/>
        <c:overlap val="100"/>
        <c:axId val="563881615"/>
        <c:axId val="1972361232"/>
      </c:barChart>
      <c:catAx>
        <c:axId val="563881615"/>
        <c:scaling>
          <c:orientation val="minMax"/>
        </c:scaling>
        <c:delete val="1"/>
        <c:axPos val="l"/>
        <c:numFmt formatCode="General" sourceLinked="1"/>
        <c:majorTickMark val="none"/>
        <c:minorTickMark val="none"/>
        <c:tickLblPos val="nextTo"/>
        <c:crossAx val="1972361232"/>
        <c:crosses val="autoZero"/>
        <c:auto val="1"/>
        <c:lblAlgn val="ctr"/>
        <c:lblOffset val="100"/>
        <c:noMultiLvlLbl val="0"/>
      </c:catAx>
      <c:valAx>
        <c:axId val="1972361232"/>
        <c:scaling>
          <c:orientation val="minMax"/>
        </c:scaling>
        <c:delete val="1"/>
        <c:axPos val="b"/>
        <c:numFmt formatCode="0%" sourceLinked="1"/>
        <c:majorTickMark val="none"/>
        <c:minorTickMark val="none"/>
        <c:tickLblPos val="nextTo"/>
        <c:crossAx val="56388161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percentStacked"/>
        <c:varyColors val="0"/>
        <c:ser>
          <c:idx val="0"/>
          <c:order val="0"/>
          <c:tx>
            <c:strRef>
              <c:f>Sheet1!$B$1</c:f>
              <c:strCache>
                <c:ptCount val="1"/>
                <c:pt idx="0">
                  <c:v>Column1</c:v>
                </c:pt>
              </c:strCache>
            </c:strRef>
          </c:tx>
          <c:spPr>
            <a:solidFill>
              <a:schemeClr val="accent4"/>
            </a:solidFill>
            <a:ln>
              <a:noFill/>
            </a:ln>
            <a:effectLst/>
          </c:spPr>
          <c:invertIfNegative val="0"/>
          <c:dPt>
            <c:idx val="0"/>
            <c:invertIfNegative val="0"/>
            <c:bubble3D val="0"/>
            <c:spPr>
              <a:solidFill>
                <a:schemeClr val="accent4"/>
              </a:solidFill>
              <a:ln>
                <a:noFill/>
              </a:ln>
              <a:effectLst/>
            </c:spPr>
            <c:extLst>
              <c:ext xmlns:c16="http://schemas.microsoft.com/office/drawing/2014/chart" uri="{C3380CC4-5D6E-409C-BE32-E72D297353CC}">
                <c16:uniqueId val="{00000001-E3F6-4300-BF9B-3AA0520AB26B}"/>
              </c:ext>
            </c:extLst>
          </c:dPt>
          <c:dLbls>
            <c:dLbl>
              <c:idx val="0"/>
              <c:layout>
                <c:manualLayout>
                  <c:x val="0"/>
                  <c:y val="-2.2818807020065671E-2"/>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dLblPos val="ctr"/>
              <c:showLegendKey val="0"/>
              <c:showVal val="1"/>
              <c:showCatName val="0"/>
              <c:showSerName val="0"/>
              <c:showPercent val="0"/>
              <c:showBubbleSize val="0"/>
              <c:extLst>
                <c:ext xmlns:c15="http://schemas.microsoft.com/office/drawing/2012/chart" uri="{CE6537A1-D6FC-4f65-9D91-7224C49458BB}">
                  <c15:layout>
                    <c:manualLayout>
                      <c:w val="1"/>
                      <c:h val="0.32072464614430929"/>
                    </c:manualLayout>
                  </c15:layout>
                </c:ext>
                <c:ext xmlns:c16="http://schemas.microsoft.com/office/drawing/2014/chart" uri="{C3380CC4-5D6E-409C-BE32-E72D297353CC}">
                  <c16:uniqueId val="{00000001-E3F6-4300-BF9B-3AA0520AB26B}"/>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Pay gap</c:v>
                </c:pt>
              </c:strCache>
            </c:strRef>
          </c:cat>
          <c:val>
            <c:numRef>
              <c:f>Sheet1!$B$2</c:f>
              <c:numCache>
                <c:formatCode>0.0%</c:formatCode>
                <c:ptCount val="1"/>
                <c:pt idx="0">
                  <c:v>6.9000000000000006E-2</c:v>
                </c:pt>
              </c:numCache>
            </c:numRef>
          </c:val>
          <c:extLst>
            <c:ext xmlns:c16="http://schemas.microsoft.com/office/drawing/2014/chart" uri="{C3380CC4-5D6E-409C-BE32-E72D297353CC}">
              <c16:uniqueId val="{00000002-E3F6-4300-BF9B-3AA0520AB26B}"/>
            </c:ext>
          </c:extLst>
        </c:ser>
        <c:ser>
          <c:idx val="1"/>
          <c:order val="1"/>
          <c:tx>
            <c:strRef>
              <c:f>Sheet1!$C$1</c:f>
              <c:strCache>
                <c:ptCount val="1"/>
                <c:pt idx="0">
                  <c:v>Column2</c:v>
                </c:pt>
              </c:strCache>
            </c:strRef>
          </c:tx>
          <c:spPr>
            <a:solidFill>
              <a:schemeClr val="bg1">
                <a:lumMod val="95000"/>
              </a:schemeClr>
            </a:solidFill>
            <a:ln>
              <a:noFill/>
            </a:ln>
            <a:effectLst/>
          </c:spPr>
          <c:invertIfNegative val="0"/>
          <c:dPt>
            <c:idx val="0"/>
            <c:invertIfNegative val="0"/>
            <c:bubble3D val="0"/>
            <c:spPr>
              <a:solidFill>
                <a:schemeClr val="bg1">
                  <a:lumMod val="95000"/>
                </a:schemeClr>
              </a:solidFill>
              <a:ln>
                <a:noFill/>
              </a:ln>
              <a:effectLst/>
            </c:spPr>
            <c:extLst>
              <c:ext xmlns:c16="http://schemas.microsoft.com/office/drawing/2014/chart" uri="{C3380CC4-5D6E-409C-BE32-E72D297353CC}">
                <c16:uniqueId val="{00000004-E3F6-4300-BF9B-3AA0520AB26B}"/>
              </c:ext>
            </c:extLst>
          </c:dPt>
          <c:dLbls>
            <c:delete val="1"/>
          </c:dLbls>
          <c:cat>
            <c:strRef>
              <c:f>Sheet1!$A$2</c:f>
              <c:strCache>
                <c:ptCount val="1"/>
                <c:pt idx="0">
                  <c:v>Pay gap</c:v>
                </c:pt>
              </c:strCache>
            </c:strRef>
          </c:cat>
          <c:val>
            <c:numRef>
              <c:f>Sheet1!$C$2</c:f>
              <c:numCache>
                <c:formatCode>0.0%</c:formatCode>
                <c:ptCount val="1"/>
                <c:pt idx="0">
                  <c:v>0.93100000000000005</c:v>
                </c:pt>
              </c:numCache>
            </c:numRef>
          </c:val>
          <c:extLst>
            <c:ext xmlns:c16="http://schemas.microsoft.com/office/drawing/2014/chart" uri="{C3380CC4-5D6E-409C-BE32-E72D297353CC}">
              <c16:uniqueId val="{00000005-E3F6-4300-BF9B-3AA0520AB26B}"/>
            </c:ext>
          </c:extLst>
        </c:ser>
        <c:dLbls>
          <c:dLblPos val="ctr"/>
          <c:showLegendKey val="0"/>
          <c:showVal val="1"/>
          <c:showCatName val="0"/>
          <c:showSerName val="0"/>
          <c:showPercent val="0"/>
          <c:showBubbleSize val="0"/>
        </c:dLbls>
        <c:gapWidth val="150"/>
        <c:overlap val="100"/>
        <c:axId val="563881615"/>
        <c:axId val="1972361232"/>
      </c:barChart>
      <c:catAx>
        <c:axId val="563881615"/>
        <c:scaling>
          <c:orientation val="minMax"/>
        </c:scaling>
        <c:delete val="1"/>
        <c:axPos val="l"/>
        <c:numFmt formatCode="General" sourceLinked="1"/>
        <c:majorTickMark val="none"/>
        <c:minorTickMark val="none"/>
        <c:tickLblPos val="nextTo"/>
        <c:crossAx val="1972361232"/>
        <c:crosses val="autoZero"/>
        <c:auto val="1"/>
        <c:lblAlgn val="ctr"/>
        <c:lblOffset val="100"/>
        <c:noMultiLvlLbl val="0"/>
      </c:catAx>
      <c:valAx>
        <c:axId val="1972361232"/>
        <c:scaling>
          <c:orientation val="minMax"/>
        </c:scaling>
        <c:delete val="1"/>
        <c:axPos val="b"/>
        <c:numFmt formatCode="0%" sourceLinked="1"/>
        <c:majorTickMark val="none"/>
        <c:minorTickMark val="none"/>
        <c:tickLblPos val="nextTo"/>
        <c:crossAx val="56388161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percentStacked"/>
        <c:varyColors val="0"/>
        <c:ser>
          <c:idx val="0"/>
          <c:order val="0"/>
          <c:tx>
            <c:strRef>
              <c:f>Sheet1!$B$1</c:f>
              <c:strCache>
                <c:ptCount val="1"/>
                <c:pt idx="0">
                  <c:v>Column1</c:v>
                </c:pt>
              </c:strCache>
            </c:strRef>
          </c:tx>
          <c:spPr>
            <a:solidFill>
              <a:schemeClr val="accent4"/>
            </a:solidFill>
            <a:ln>
              <a:noFill/>
            </a:ln>
            <a:effectLst/>
          </c:spPr>
          <c:invertIfNegative val="0"/>
          <c:dPt>
            <c:idx val="0"/>
            <c:invertIfNegative val="0"/>
            <c:bubble3D val="0"/>
            <c:spPr>
              <a:solidFill>
                <a:schemeClr val="accent4"/>
              </a:solidFill>
              <a:ln>
                <a:noFill/>
              </a:ln>
              <a:effectLst/>
            </c:spPr>
            <c:extLst>
              <c:ext xmlns:c16="http://schemas.microsoft.com/office/drawing/2014/chart" uri="{C3380CC4-5D6E-409C-BE32-E72D297353CC}">
                <c16:uniqueId val="{00000001-F521-40BB-BAA3-239CED8C3E56}"/>
              </c:ext>
            </c:extLst>
          </c:dPt>
          <c:dLbls>
            <c:dLbl>
              <c:idx val="0"/>
              <c:layout>
                <c:manualLayout>
                  <c:x val="0"/>
                  <c:y val="4.4919795704769137E-7"/>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dLblPos val="ctr"/>
              <c:showLegendKey val="0"/>
              <c:showVal val="1"/>
              <c:showCatName val="0"/>
              <c:showSerName val="0"/>
              <c:showPercent val="0"/>
              <c:showBubbleSize val="0"/>
              <c:extLst>
                <c:ext xmlns:c15="http://schemas.microsoft.com/office/drawing/2012/chart" uri="{CE6537A1-D6FC-4f65-9D91-7224C49458BB}">
                  <c15:layout>
                    <c:manualLayout>
                      <c:w val="1"/>
                      <c:h val="0.32072464614430929"/>
                    </c:manualLayout>
                  </c15:layout>
                </c:ext>
                <c:ext xmlns:c16="http://schemas.microsoft.com/office/drawing/2014/chart" uri="{C3380CC4-5D6E-409C-BE32-E72D297353CC}">
                  <c16:uniqueId val="{00000001-F521-40BB-BAA3-239CED8C3E56}"/>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Pay gap</c:v>
                </c:pt>
              </c:strCache>
            </c:strRef>
          </c:cat>
          <c:val>
            <c:numRef>
              <c:f>Sheet1!$B$2</c:f>
              <c:numCache>
                <c:formatCode>0.0%</c:formatCode>
                <c:ptCount val="1"/>
                <c:pt idx="0">
                  <c:v>7.0999999999999994E-2</c:v>
                </c:pt>
              </c:numCache>
            </c:numRef>
          </c:val>
          <c:extLst>
            <c:ext xmlns:c16="http://schemas.microsoft.com/office/drawing/2014/chart" uri="{C3380CC4-5D6E-409C-BE32-E72D297353CC}">
              <c16:uniqueId val="{00000002-F521-40BB-BAA3-239CED8C3E56}"/>
            </c:ext>
          </c:extLst>
        </c:ser>
        <c:ser>
          <c:idx val="1"/>
          <c:order val="1"/>
          <c:tx>
            <c:strRef>
              <c:f>Sheet1!$C$1</c:f>
              <c:strCache>
                <c:ptCount val="1"/>
                <c:pt idx="0">
                  <c:v>Column2</c:v>
                </c:pt>
              </c:strCache>
            </c:strRef>
          </c:tx>
          <c:spPr>
            <a:solidFill>
              <a:schemeClr val="bg1">
                <a:lumMod val="95000"/>
              </a:schemeClr>
            </a:solidFill>
            <a:ln>
              <a:noFill/>
            </a:ln>
            <a:effectLst/>
          </c:spPr>
          <c:invertIfNegative val="0"/>
          <c:dPt>
            <c:idx val="0"/>
            <c:invertIfNegative val="0"/>
            <c:bubble3D val="0"/>
            <c:spPr>
              <a:solidFill>
                <a:schemeClr val="bg1">
                  <a:lumMod val="95000"/>
                </a:schemeClr>
              </a:solidFill>
              <a:ln>
                <a:noFill/>
              </a:ln>
              <a:effectLst/>
            </c:spPr>
            <c:extLst>
              <c:ext xmlns:c16="http://schemas.microsoft.com/office/drawing/2014/chart" uri="{C3380CC4-5D6E-409C-BE32-E72D297353CC}">
                <c16:uniqueId val="{00000004-F521-40BB-BAA3-239CED8C3E56}"/>
              </c:ext>
            </c:extLst>
          </c:dPt>
          <c:dLbls>
            <c:delete val="1"/>
          </c:dLbls>
          <c:cat>
            <c:strRef>
              <c:f>Sheet1!$A$2</c:f>
              <c:strCache>
                <c:ptCount val="1"/>
                <c:pt idx="0">
                  <c:v>Pay gap</c:v>
                </c:pt>
              </c:strCache>
            </c:strRef>
          </c:cat>
          <c:val>
            <c:numRef>
              <c:f>Sheet1!$C$2</c:f>
              <c:numCache>
                <c:formatCode>0.0%</c:formatCode>
                <c:ptCount val="1"/>
                <c:pt idx="0">
                  <c:v>0.92900000000000005</c:v>
                </c:pt>
              </c:numCache>
            </c:numRef>
          </c:val>
          <c:extLst>
            <c:ext xmlns:c16="http://schemas.microsoft.com/office/drawing/2014/chart" uri="{C3380CC4-5D6E-409C-BE32-E72D297353CC}">
              <c16:uniqueId val="{00000005-F521-40BB-BAA3-239CED8C3E56}"/>
            </c:ext>
          </c:extLst>
        </c:ser>
        <c:dLbls>
          <c:dLblPos val="ctr"/>
          <c:showLegendKey val="0"/>
          <c:showVal val="1"/>
          <c:showCatName val="0"/>
          <c:showSerName val="0"/>
          <c:showPercent val="0"/>
          <c:showBubbleSize val="0"/>
        </c:dLbls>
        <c:gapWidth val="150"/>
        <c:overlap val="100"/>
        <c:axId val="563881615"/>
        <c:axId val="1972361232"/>
      </c:barChart>
      <c:catAx>
        <c:axId val="563881615"/>
        <c:scaling>
          <c:orientation val="minMax"/>
        </c:scaling>
        <c:delete val="1"/>
        <c:axPos val="l"/>
        <c:numFmt formatCode="General" sourceLinked="1"/>
        <c:majorTickMark val="none"/>
        <c:minorTickMark val="none"/>
        <c:tickLblPos val="nextTo"/>
        <c:crossAx val="1972361232"/>
        <c:crosses val="autoZero"/>
        <c:auto val="1"/>
        <c:lblAlgn val="ctr"/>
        <c:lblOffset val="100"/>
        <c:noMultiLvlLbl val="0"/>
      </c:catAx>
      <c:valAx>
        <c:axId val="1972361232"/>
        <c:scaling>
          <c:orientation val="minMax"/>
        </c:scaling>
        <c:delete val="1"/>
        <c:axPos val="b"/>
        <c:numFmt formatCode="0%" sourceLinked="1"/>
        <c:majorTickMark val="none"/>
        <c:minorTickMark val="none"/>
        <c:tickLblPos val="nextTo"/>
        <c:crossAx val="56388161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Ethnicity</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C3F5-4265-9075-68E6C39B39EB}"/>
              </c:ext>
            </c:extLst>
          </c:dPt>
          <c:dPt>
            <c:idx val="1"/>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3-C3F5-4265-9075-68E6C39B39EB}"/>
              </c:ext>
            </c:extLst>
          </c:dPt>
          <c:dLbls>
            <c:dLbl>
              <c:idx val="0"/>
              <c:layout>
                <c:manualLayout>
                  <c:x val="-4.1763026842408749E-2"/>
                  <c:y val="0.23862291227319857"/>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70758529245985113"/>
                      <c:h val="0.41031777915167633"/>
                    </c:manualLayout>
                  </c15:layout>
                </c:ext>
                <c:ext xmlns:c16="http://schemas.microsoft.com/office/drawing/2014/chart" uri="{C3380CC4-5D6E-409C-BE32-E72D297353CC}">
                  <c16:uniqueId val="{00000001-C3F5-4265-9075-68E6C39B39EB}"/>
                </c:ext>
              </c:extLst>
            </c:dLbl>
            <c:dLbl>
              <c:idx val="1"/>
              <c:delete val="1"/>
              <c:extLst>
                <c:ext xmlns:c15="http://schemas.microsoft.com/office/drawing/2012/chart" uri="{CE6537A1-D6FC-4f65-9D91-7224C49458BB}"/>
                <c:ext xmlns:c16="http://schemas.microsoft.com/office/drawing/2014/chart" uri="{C3380CC4-5D6E-409C-BE32-E72D297353CC}">
                  <c16:uniqueId val="{00000003-C3F5-4265-9075-68E6C39B39EB}"/>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Women</c:v>
                </c:pt>
                <c:pt idx="1">
                  <c:v>Men</c:v>
                </c:pt>
              </c:strCache>
            </c:strRef>
          </c:cat>
          <c:val>
            <c:numRef>
              <c:f>Sheet1!$B$2:$B$3</c:f>
              <c:numCache>
                <c:formatCode>0.0%</c:formatCode>
                <c:ptCount val="2"/>
                <c:pt idx="0">
                  <c:v>0.109</c:v>
                </c:pt>
                <c:pt idx="1">
                  <c:v>0.89100000000000001</c:v>
                </c:pt>
              </c:numCache>
            </c:numRef>
          </c:val>
          <c:extLst>
            <c:ext xmlns:c16="http://schemas.microsoft.com/office/drawing/2014/chart" uri="{C3380CC4-5D6E-409C-BE32-E72D297353CC}">
              <c16:uniqueId val="{00000004-C3F5-4265-9075-68E6C39B39EB}"/>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Ethnicity</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E259-4FE0-8E27-D3A14E1092BC}"/>
              </c:ext>
            </c:extLst>
          </c:dPt>
          <c:dPt>
            <c:idx val="1"/>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3-E259-4FE0-8E27-D3A14E1092BC}"/>
              </c:ext>
            </c:extLst>
          </c:dPt>
          <c:dLbls>
            <c:dLbl>
              <c:idx val="0"/>
              <c:layout>
                <c:manualLayout>
                  <c:x val="-9.0016419387000945E-3"/>
                  <c:y val="0.23862291227319862"/>
                </c:manualLayout>
              </c:layout>
              <c:spPr>
                <a:noFill/>
                <a:ln>
                  <a:noFill/>
                </a:ln>
                <a:effectLst/>
              </c:spPr>
              <c:txPr>
                <a:bodyPr rot="0" spcFirstLastPara="1" vertOverflow="ellipsis" vert="horz" wrap="square" lIns="38100" tIns="19050" rIns="38100" bIns="19050" anchor="ctr" anchorCtr="1">
                  <a:no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70758529245985113"/>
                      <c:h val="0.41031777915167633"/>
                    </c:manualLayout>
                  </c15:layout>
                </c:ext>
                <c:ext xmlns:c16="http://schemas.microsoft.com/office/drawing/2014/chart" uri="{C3380CC4-5D6E-409C-BE32-E72D297353CC}">
                  <c16:uniqueId val="{00000001-E259-4FE0-8E27-D3A14E1092BC}"/>
                </c:ext>
              </c:extLst>
            </c:dLbl>
            <c:dLbl>
              <c:idx val="1"/>
              <c:delete val="1"/>
              <c:extLst>
                <c:ext xmlns:c15="http://schemas.microsoft.com/office/drawing/2012/chart" uri="{CE6537A1-D6FC-4f65-9D91-7224C49458BB}"/>
                <c:ext xmlns:c16="http://schemas.microsoft.com/office/drawing/2014/chart" uri="{C3380CC4-5D6E-409C-BE32-E72D297353CC}">
                  <c16:uniqueId val="{00000003-E259-4FE0-8E27-D3A14E1092BC}"/>
                </c:ext>
              </c:extLst>
            </c:dLbl>
            <c:spPr>
              <a:noFill/>
              <a:ln>
                <a:noFill/>
              </a:ln>
              <a:effectLst/>
            </c:spPr>
            <c:txPr>
              <a:bodyPr rot="0" spcFirstLastPara="1" vertOverflow="ellipsis" vert="horz" wrap="square" lIns="38100" tIns="19050" rIns="38100" bIns="19050" anchor="ctr" anchorCtr="1">
                <a:spAutoFit/>
              </a:bodyPr>
              <a:lstStyle/>
              <a:p>
                <a:pPr>
                  <a:defRPr kumimoji="0" lang="en-US" sz="2400" b="0" i="0" u="none" strike="noStrike" kern="1200" cap="none" spc="0" normalizeH="0" baseline="0">
                    <a:ln>
                      <a:noFill/>
                    </a:ln>
                    <a:solidFill>
                      <a:prstClr val="black"/>
                    </a:solidFill>
                    <a:effectLst/>
                    <a:uLnTx/>
                    <a:uFillTx/>
                    <a:latin typeface="Avenir Next LT Pro Light" panose="020B0304020202020204"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Women</c:v>
                </c:pt>
                <c:pt idx="1">
                  <c:v>Men</c:v>
                </c:pt>
              </c:strCache>
            </c:strRef>
          </c:cat>
          <c:val>
            <c:numRef>
              <c:f>Sheet1!$B$2:$B$3</c:f>
              <c:numCache>
                <c:formatCode>0.0%</c:formatCode>
                <c:ptCount val="2"/>
                <c:pt idx="0">
                  <c:v>6.2E-2</c:v>
                </c:pt>
                <c:pt idx="1">
                  <c:v>0.93799999999999994</c:v>
                </c:pt>
              </c:numCache>
            </c:numRef>
          </c:val>
          <c:extLst>
            <c:ext xmlns:c16="http://schemas.microsoft.com/office/drawing/2014/chart" uri="{C3380CC4-5D6E-409C-BE32-E72D297353CC}">
              <c16:uniqueId val="{00000004-E259-4FE0-8E27-D3A14E1092BC}"/>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Sheet1!$A$2:$A$17</cx:f>
        <cx:lvl ptCount="16">
          <cx:pt idx="0">Q5</cx:pt>
          <cx:pt idx="1">Q1</cx:pt>
        </cx:lvl>
        <cx:lvl ptCount="0"/>
        <cx:lvl ptCount="0"/>
      </cx:strDim>
      <cx:numDim type="size">
        <cx:f>Sheet1!$B$2:$B$17</cx:f>
        <cx:lvl ptCount="16" formatCode="General">
          <cx:pt idx="0">6.5999999999999996</cx:pt>
          <cx:pt idx="1">1</cx:pt>
        </cx:lvl>
      </cx:numDim>
    </cx:data>
  </cx:chartData>
  <cx:chart>
    <cx:plotArea>
      <cx:plotAreaRegion>
        <cx:series layoutId="treemap" uniqueId="{9A2E7EF4-3AE6-43C8-AC57-1026C77A6A54}">
          <cx:tx>
            <cx:txData>
              <cx:f>Sheet1!$B$1</cx:f>
              <cx:v>Ratio</cx:v>
            </cx:txData>
          </cx:tx>
          <cx:dataPt idx="0">
            <cx:spPr>
              <a:solidFill>
                <a:srgbClr val="F1BE48"/>
              </a:solidFill>
            </cx:spPr>
          </cx:dataPt>
          <cx:dataPt idx="1">
            <cx:spPr>
              <a:solidFill>
                <a:prstClr val="white">
                  <a:lumMod val="95000"/>
                </a:prstClr>
              </a:solidFill>
            </cx:spPr>
          </cx:dataPt>
          <cx:dataLabels>
            <cx:txPr>
              <a:bodyPr spcFirstLastPara="1" vertOverflow="ellipsis" horzOverflow="overflow" wrap="square" lIns="0" tIns="0" rIns="0" bIns="0" anchor="ctr" anchorCtr="1"/>
              <a:lstStyle/>
              <a:p>
                <a:pPr algn="ctr" rtl="0">
                  <a:defRPr sz="1050">
                    <a:solidFill>
                      <a:schemeClr val="tx1"/>
                    </a:solidFill>
                    <a:latin typeface="+mn-lt"/>
                    <a:ea typeface="Avenir Next LT Pro" panose="020B0504020202020204" pitchFamily="34" charset="0"/>
                    <a:cs typeface="Avenir Next LT Pro" panose="020B0504020202020204" pitchFamily="34" charset="0"/>
                  </a:defRPr>
                </a:pPr>
                <a:endParaRPr lang="en-US" sz="1050" b="0" i="0" u="none" strike="noStrike" baseline="0">
                  <a:solidFill>
                    <a:schemeClr val="tx1"/>
                  </a:solidFill>
                  <a:latin typeface="+mn-lt"/>
                </a:endParaRPr>
              </a:p>
            </cx:txPr>
            <cx:visibility seriesName="0" categoryName="1" value="0"/>
          </cx:dataLabels>
          <cx:dataId val="0"/>
          <cx:layoutPr>
            <cx:parentLabelLayout val="overlapping"/>
          </cx:layoutPr>
        </cx:series>
      </cx:plotAreaRegion>
    </cx:plotArea>
  </cx:chart>
</cx:chartSpace>
</file>

<file path=ppt/charts/chartEx2.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Sheet1!$A$2:$A$17</cx:f>
        <cx:lvl ptCount="16">
          <cx:pt idx="0">Q5</cx:pt>
          <cx:pt idx="1">Q1</cx:pt>
        </cx:lvl>
        <cx:lvl ptCount="0"/>
        <cx:lvl ptCount="0"/>
      </cx:strDim>
      <cx:numDim type="size">
        <cx:f>Sheet1!$B$2:$B$17</cx:f>
        <cx:lvl ptCount="16" formatCode="General">
          <cx:pt idx="0">6.5999999999999996</cx:pt>
          <cx:pt idx="1">1</cx:pt>
        </cx:lvl>
      </cx:numDim>
    </cx:data>
  </cx:chartData>
  <cx:chart>
    <cx:plotArea>
      <cx:plotAreaRegion>
        <cx:series layoutId="treemap" uniqueId="{9A2E7EF4-3AE6-43C8-AC57-1026C77A6A54}">
          <cx:tx>
            <cx:txData>
              <cx:f>Sheet1!$B$1</cx:f>
              <cx:v>Ratio</cx:v>
            </cx:txData>
          </cx:tx>
          <cx:dataPt idx="0">
            <cx:spPr>
              <a:solidFill>
                <a:srgbClr val="F1BE48"/>
              </a:solidFill>
            </cx:spPr>
          </cx:dataPt>
          <cx:dataPt idx="1">
            <cx:spPr>
              <a:solidFill>
                <a:prstClr val="white">
                  <a:lumMod val="95000"/>
                </a:prstClr>
              </a:solidFill>
            </cx:spPr>
          </cx:dataPt>
          <cx:dataLabels>
            <cx:txPr>
              <a:bodyPr spcFirstLastPara="1" vertOverflow="ellipsis" horzOverflow="overflow" wrap="square" lIns="0" tIns="0" rIns="0" bIns="0" anchor="ctr" anchorCtr="1"/>
              <a:lstStyle/>
              <a:p>
                <a:pPr algn="ctr" rtl="0">
                  <a:defRPr sz="1050">
                    <a:solidFill>
                      <a:schemeClr val="tx1"/>
                    </a:solidFill>
                    <a:latin typeface="+mn-lt"/>
                    <a:ea typeface="Avenir Next LT Pro" panose="020B0504020202020204" pitchFamily="34" charset="0"/>
                    <a:cs typeface="Avenir Next LT Pro" panose="020B0504020202020204" pitchFamily="34" charset="0"/>
                  </a:defRPr>
                </a:pPr>
                <a:endParaRPr lang="en-US" sz="1050" b="0" i="0" u="none" strike="noStrike" baseline="0">
                  <a:solidFill>
                    <a:schemeClr val="tx1"/>
                  </a:solidFill>
                  <a:latin typeface="+mn-lt"/>
                </a:endParaRPr>
              </a:p>
            </cx:txPr>
            <cx:visibility seriesName="0" categoryName="1" value="0"/>
          </cx:dataLabels>
          <cx:dataId val="0"/>
          <cx:layoutPr>
            <cx:parentLabelLayout val="overlapping"/>
          </cx:layoutPr>
        </cx:series>
      </cx:plotAreaRegion>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410">
  <cs:axisTitle>
    <cs:lnRef idx="0"/>
    <cs:fillRef idx="0"/>
    <cs:effectRef idx="0"/>
    <cs:fontRef idx="minor">
      <a:schemeClr val="tx1">
        <a:lumMod val="65000"/>
        <a:lumOff val="35000"/>
      </a:schemeClr>
    </cs:fontRef>
    <cs:spPr>
      <a:solidFill>
        <a:schemeClr val="bg1">
          <a:lumMod val="65000"/>
        </a:schemeClr>
      </a:solidFill>
      <a:ln w="19050">
        <a:solidFill>
          <a:schemeClr val="bg1"/>
        </a:solidFill>
      </a:ln>
    </cs:spPr>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lt1"/>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18.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410">
  <cs:axisTitle>
    <cs:lnRef idx="0"/>
    <cs:fillRef idx="0"/>
    <cs:effectRef idx="0"/>
    <cs:fontRef idx="minor">
      <a:schemeClr val="tx1">
        <a:lumMod val="65000"/>
        <a:lumOff val="35000"/>
      </a:schemeClr>
    </cs:fontRef>
    <cs:spPr>
      <a:solidFill>
        <a:schemeClr val="bg1">
          <a:lumMod val="65000"/>
        </a:schemeClr>
      </a:solidFill>
      <a:ln w="19050">
        <a:solidFill>
          <a:schemeClr val="bg1"/>
        </a:solidFill>
      </a:ln>
    </cs:spPr>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lt1"/>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B36A93E-21D6-7260-B4CA-702624F8E3A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1E1B07E-215B-B252-5460-C51F4696354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3F8B5B-D173-4426-BBAF-D7AE8121D62E}" type="datetimeFigureOut">
              <a:rPr lang="en-GB" smtClean="0"/>
              <a:t>18/01/2024</a:t>
            </a:fld>
            <a:endParaRPr lang="en-GB"/>
          </a:p>
        </p:txBody>
      </p:sp>
      <p:sp>
        <p:nvSpPr>
          <p:cNvPr id="4" name="Footer Placeholder 3">
            <a:extLst>
              <a:ext uri="{FF2B5EF4-FFF2-40B4-BE49-F238E27FC236}">
                <a16:creationId xmlns:a16="http://schemas.microsoft.com/office/drawing/2014/main" id="{9B2D4238-B7BE-7475-11C6-32646A93982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DF4D755-64E4-2DA6-A761-A7E77CBDBB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1A844C1-B26F-4131-9395-099589957D58}" type="slidenum">
              <a:rPr lang="en-GB" smtClean="0"/>
              <a:t>‹#›</a:t>
            </a:fld>
            <a:endParaRPr lang="en-GB"/>
          </a:p>
        </p:txBody>
      </p:sp>
    </p:spTree>
    <p:extLst>
      <p:ext uri="{BB962C8B-B14F-4D97-AF65-F5344CB8AC3E}">
        <p14:creationId xmlns:p14="http://schemas.microsoft.com/office/powerpoint/2010/main" val="1597687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EC553F-3012-4BB0-8A17-A95503C494F8}" type="datetimeFigureOut">
              <a:rPr lang="en-GB" smtClean="0"/>
              <a:t>18/01/2024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935119-E922-49E8-9185-26F250BE64A2}" type="slidenum">
              <a:rPr lang="en-GB" smtClean="0"/>
              <a:t>‹#›</a:t>
            </a:fld>
            <a:endParaRPr lang="en-GB"/>
          </a:p>
        </p:txBody>
      </p:sp>
    </p:spTree>
    <p:extLst>
      <p:ext uri="{BB962C8B-B14F-4D97-AF65-F5344CB8AC3E}">
        <p14:creationId xmlns:p14="http://schemas.microsoft.com/office/powerpoint/2010/main" val="3683507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data are the most up to date available:</a:t>
            </a:r>
          </a:p>
          <a:p>
            <a:pPr marL="171450" indent="-171450">
              <a:buFont typeface="Arial" panose="020B0604020202020204" pitchFamily="34" charset="0"/>
              <a:buChar char="•"/>
            </a:pPr>
            <a:r>
              <a:rPr lang="en-GB" dirty="0"/>
              <a:t>Q5/Q1 ratio – 2023/24</a:t>
            </a:r>
          </a:p>
          <a:p>
            <a:pPr marL="171450" indent="-171450">
              <a:buFont typeface="Arial" panose="020B0604020202020204" pitchFamily="34" charset="0"/>
              <a:buChar char="•"/>
            </a:pPr>
            <a:r>
              <a:rPr lang="en-GB" dirty="0"/>
              <a:t>Black awarding gap – 2022/23</a:t>
            </a:r>
          </a:p>
          <a:p>
            <a:pPr marL="171450" indent="-171450">
              <a:buFont typeface="Arial" panose="020B0604020202020204" pitchFamily="34" charset="0"/>
              <a:buChar char="•"/>
            </a:pPr>
            <a:r>
              <a:rPr lang="en-GB" dirty="0"/>
              <a:t>Pay gaps – 2021/22</a:t>
            </a:r>
          </a:p>
          <a:p>
            <a:pPr marL="171450" indent="-171450">
              <a:buFont typeface="Arial" panose="020B0604020202020204" pitchFamily="34" charset="0"/>
              <a:buChar char="•"/>
            </a:pPr>
            <a:r>
              <a:rPr lang="en-GB" dirty="0"/>
              <a:t>FA9 diversity – 2023/24</a:t>
            </a:r>
          </a:p>
          <a:p>
            <a:pPr marL="171450" indent="-171450">
              <a:buFont typeface="Arial" panose="020B0604020202020204" pitchFamily="34" charset="0"/>
              <a:buChar char="•"/>
            </a:pPr>
            <a:r>
              <a:rPr lang="en-GB" dirty="0"/>
              <a:t>Sector – 2021/22</a:t>
            </a:r>
          </a:p>
          <a:p>
            <a:pPr marL="0" indent="0">
              <a:buFont typeface="Arial" panose="020B0604020202020204" pitchFamily="34" charset="0"/>
              <a:buNone/>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i="0" dirty="0">
                <a:effectLst/>
              </a:rPr>
              <a:t>Warwick is performing better than the higher education sector on the Black Awarding gap. In 2021/22, the sector average was 20.1 percentage points. Whereas, that year Warwick’s awarding gap was 5.4 percentage points.</a:t>
            </a:r>
            <a:endParaRPr lang="en-GB"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3</a:t>
            </a:fld>
            <a:endParaRPr lang="en-GB"/>
          </a:p>
        </p:txBody>
      </p:sp>
    </p:spTree>
    <p:extLst>
      <p:ext uri="{BB962C8B-B14F-4D97-AF65-F5344CB8AC3E}">
        <p14:creationId xmlns:p14="http://schemas.microsoft.com/office/powerpoint/2010/main" val="3475224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data are the most up to date available:</a:t>
            </a:r>
          </a:p>
          <a:p>
            <a:pPr marL="171450" indent="-171450">
              <a:buFont typeface="Arial" panose="020B0604020202020204" pitchFamily="34" charset="0"/>
              <a:buChar char="•"/>
            </a:pPr>
            <a:r>
              <a:rPr lang="en-GB" dirty="0"/>
              <a:t>Q5/Q1 ratio – 2023/24</a:t>
            </a:r>
          </a:p>
          <a:p>
            <a:pPr marL="171450" indent="-171450">
              <a:buFont typeface="Arial" panose="020B0604020202020204" pitchFamily="34" charset="0"/>
              <a:buChar char="•"/>
            </a:pPr>
            <a:r>
              <a:rPr lang="en-GB" dirty="0"/>
              <a:t>Black awarding gap – 2022/23</a:t>
            </a:r>
          </a:p>
          <a:p>
            <a:pPr marL="171450" indent="-171450">
              <a:buFont typeface="Arial" panose="020B0604020202020204" pitchFamily="34" charset="0"/>
              <a:buChar char="•"/>
            </a:pPr>
            <a:r>
              <a:rPr lang="en-GB" dirty="0"/>
              <a:t>Pay gaps – 2021/22</a:t>
            </a:r>
          </a:p>
          <a:p>
            <a:pPr marL="171450" indent="-171450">
              <a:buFont typeface="Arial" panose="020B0604020202020204" pitchFamily="34" charset="0"/>
              <a:buChar char="•"/>
            </a:pPr>
            <a:r>
              <a:rPr lang="en-GB" dirty="0"/>
              <a:t>FA9 diversity – 2023/24</a:t>
            </a:r>
          </a:p>
          <a:p>
            <a:pPr marL="171450" indent="-171450">
              <a:buFont typeface="Arial" panose="020B0604020202020204" pitchFamily="34" charset="0"/>
              <a:buChar char="•"/>
            </a:pPr>
            <a:r>
              <a:rPr lang="en-GB" dirty="0"/>
              <a:t>Sector – 2021/22</a:t>
            </a:r>
          </a:p>
          <a:p>
            <a:pPr marL="0" indent="0">
              <a:buFont typeface="Arial" panose="020B0604020202020204" pitchFamily="34" charset="0"/>
              <a:buNone/>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i="0" dirty="0">
                <a:effectLst/>
              </a:rPr>
              <a:t>Warwick is performing better than the higher education sector on the Black Awarding gap. In 2021/22, the sector average was 20.1 percentage points. Whereas, that year Warwick’s awarding gap was 5.4 percentage points.</a:t>
            </a:r>
            <a:endParaRPr lang="en-GB"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5</a:t>
            </a:fld>
            <a:endParaRPr lang="en-GB"/>
          </a:p>
        </p:txBody>
      </p:sp>
    </p:spTree>
    <p:extLst>
      <p:ext uri="{BB962C8B-B14F-4D97-AF65-F5344CB8AC3E}">
        <p14:creationId xmlns:p14="http://schemas.microsoft.com/office/powerpoint/2010/main" val="22562436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4.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4.xml"/><Relationship Id="rId1" Type="http://schemas.openxmlformats.org/officeDocument/2006/relationships/tags" Target="../tags/tag105.xml"/><Relationship Id="rId4" Type="http://schemas.microsoft.com/office/2007/relationships/hdphoto" Target="../media/hdphoto1.wdp"/></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5.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2.xml"/><Relationship Id="rId4"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3.xml"/><Relationship Id="rId4"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0.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3.xml"/><Relationship Id="rId1" Type="http://schemas.openxmlformats.org/officeDocument/2006/relationships/tags" Target="../tags/tag56.xml"/><Relationship Id="rId4" Type="http://schemas.microsoft.com/office/2007/relationships/hdphoto" Target="../media/hdphoto1.wdp"/></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8.xml"/><Relationship Id="rId4" Type="http://schemas.openxmlformats.org/officeDocument/2006/relationships/image" Target="../media/image1.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9.xml"/><Relationship Id="rId5" Type="http://schemas.microsoft.com/office/2007/relationships/hdphoto" Target="../media/hdphoto1.wdp"/><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3.xml"/><Relationship Id="rId1" Type="http://schemas.openxmlformats.org/officeDocument/2006/relationships/tags" Target="../tags/tag60.xml"/><Relationship Id="rId4" Type="http://schemas.microsoft.com/office/2007/relationships/hdphoto" Target="../media/hdphoto1.wdp"/></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3.xml"/><Relationship Id="rId1" Type="http://schemas.openxmlformats.org/officeDocument/2006/relationships/tags" Target="../tags/tag61.xml"/><Relationship Id="rId4" Type="http://schemas.microsoft.com/office/2007/relationships/hdphoto" Target="../media/hdphoto1.wdp"/></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3.xml"/><Relationship Id="rId1" Type="http://schemas.openxmlformats.org/officeDocument/2006/relationships/tags" Target="../tags/tag62.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5.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8.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9.xml"/><Relationship Id="rId5" Type="http://schemas.microsoft.com/office/2007/relationships/hdphoto" Target="../media/hdphoto1.wdp"/><Relationship Id="rId4" Type="http://schemas.openxmlformats.org/officeDocument/2006/relationships/image" Target="../media/image10.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0.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3.xml"/><Relationship Id="rId1" Type="http://schemas.openxmlformats.org/officeDocument/2006/relationships/tags" Target="../tags/tag71.xml"/><Relationship Id="rId4" Type="http://schemas.microsoft.com/office/2007/relationships/hdphoto" Target="../media/hdphoto1.wdp"/></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6.svg"/></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3.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4.xml"/></Relationships>
</file>

<file path=ppt/slideLayouts/_rels/slideLayout7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5.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6.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3.xml"/><Relationship Id="rId1" Type="http://schemas.openxmlformats.org/officeDocument/2006/relationships/tags" Target="../tags/tag77.xml"/><Relationship Id="rId4" Type="http://schemas.microsoft.com/office/2007/relationships/hdphoto" Target="../media/hdphoto1.wdp"/></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8.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3.xml"/><Relationship Id="rId1" Type="http://schemas.openxmlformats.org/officeDocument/2006/relationships/tags" Target="../tags/tag79.xml"/><Relationship Id="rId4" Type="http://schemas.microsoft.com/office/2007/relationships/hdphoto" Target="../media/hdphoto1.wdp"/></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4.xml"/><Relationship Id="rId1" Type="http://schemas.openxmlformats.org/officeDocument/2006/relationships/tags" Target="../tags/tag82.xml"/><Relationship Id="rId4" Type="http://schemas.microsoft.com/office/2007/relationships/hdphoto" Target="../media/hdphoto1.wdp"/></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6.sv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4.xml"/><Relationship Id="rId4" Type="http://schemas.openxmlformats.org/officeDocument/2006/relationships/image" Target="../media/image1.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5.xml"/><Relationship Id="rId5" Type="http://schemas.microsoft.com/office/2007/relationships/hdphoto" Target="../media/hdphoto1.wdp"/><Relationship Id="rId4" Type="http://schemas.openxmlformats.org/officeDocument/2006/relationships/image" Target="../media/image10.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4.xml"/><Relationship Id="rId1" Type="http://schemas.openxmlformats.org/officeDocument/2006/relationships/tags" Target="../tags/tag86.xml"/><Relationship Id="rId4" Type="http://schemas.microsoft.com/office/2007/relationships/hdphoto" Target="../media/hdphoto1.wdp"/></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4.xml"/><Relationship Id="rId1" Type="http://schemas.openxmlformats.org/officeDocument/2006/relationships/tags" Target="../tags/tag87.xml"/><Relationship Id="rId4" Type="http://schemas.microsoft.com/office/2007/relationships/hdphoto" Target="../media/hdphoto1.wdp"/></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4.xml"/><Relationship Id="rId1" Type="http://schemas.openxmlformats.org/officeDocument/2006/relationships/tags" Target="../tags/tag88.xml"/><Relationship Id="rId4" Type="http://schemas.microsoft.com/office/2007/relationships/hdphoto" Target="../media/hdphoto1.wdp"/></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5.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6.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4.xml"/><Relationship Id="rId1" Type="http://schemas.openxmlformats.org/officeDocument/2006/relationships/tags" Target="../tags/tag97.xml"/><Relationship Id="rId4" Type="http://schemas.microsoft.com/office/2007/relationships/hdphoto" Target="../media/hdphoto1.wdp"/></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8.xml"/></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9.xml"/></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0.xml"/></Relationships>
</file>

<file path=ppt/slideLayouts/_rels/slideLayout9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1.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2.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4.xml"/><Relationship Id="rId1" Type="http://schemas.openxmlformats.org/officeDocument/2006/relationships/tags" Target="../tags/tag103.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0435677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4372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420656140"/>
      </p:ext>
    </p:extLst>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4"/>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444440345"/>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500270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14483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762018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362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4115258563"/>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86633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93435715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0222714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76760045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35247726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041276008"/>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373350170"/>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789400502"/>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dirty="0"/>
              <a:t>add thank you</a:t>
            </a:r>
            <a:endParaRPr lang="en-GB" dirty="0"/>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0581955"/>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53281043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812405316"/>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299" y="-89728"/>
            <a:ext cx="12485604" cy="1931287"/>
          </a:xfrm>
          <a:prstGeom prst="rect">
            <a:avLst/>
          </a:prstGeom>
        </p:spPr>
      </p:pic>
      <p:sp>
        <p:nvSpPr>
          <p:cNvPr id="17" name="Text Placeholder 3"/>
          <p:cNvSpPr>
            <a:spLocks noGrp="1"/>
          </p:cNvSpPr>
          <p:nvPr>
            <p:ph type="body" sz="quarter" idx="13"/>
          </p:nvPr>
        </p:nvSpPr>
        <p:spPr>
          <a:xfrm>
            <a:off x="1178989" y="2351436"/>
            <a:ext cx="8147119" cy="3665541"/>
          </a:xfrm>
          <a:prstGeom prst="rect">
            <a:avLst/>
          </a:prstGeom>
        </p:spPr>
        <p:txBody>
          <a:bodyPr/>
          <a:lstStyle>
            <a:lvl1pPr>
              <a:buClr>
                <a:srgbClr val="00B2DD"/>
              </a:buClr>
              <a:defRPr>
                <a:solidFill>
                  <a:schemeClr val="tx1"/>
                </a:solidFill>
              </a:defRPr>
            </a:lvl1pPr>
          </a:lstStyle>
          <a:p>
            <a:pPr>
              <a:buClr>
                <a:srgbClr val="00B2DD"/>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00B2DD"/>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00B2DD"/>
              </a:buClr>
            </a:pPr>
            <a:r>
              <a:rPr lang="en-US" b="1" dirty="0">
                <a:latin typeface="+mn-lt"/>
                <a:ea typeface="Avenir Next Demi Bold" charset="0"/>
                <a:cs typeface="Avenir Next Demi Bold" charset="0"/>
              </a:rPr>
              <a:t>Or every bullet point can be in demi bold</a:t>
            </a:r>
            <a:r>
              <a:rPr lang="en-US" dirty="0">
                <a:latin typeface="+mn-lt"/>
              </a:rPr>
              <a:t>.</a:t>
            </a:r>
          </a:p>
          <a:p>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18" name="Text Placeholder 4"/>
          <p:cNvSpPr>
            <a:spLocks noGrp="1"/>
          </p:cNvSpPr>
          <p:nvPr>
            <p:ph type="body" sz="quarter" idx="14"/>
          </p:nvPr>
        </p:nvSpPr>
        <p:spPr>
          <a:xfrm>
            <a:off x="1178989" y="1620934"/>
            <a:ext cx="7164912" cy="507823"/>
          </a:xfrm>
          <a:prstGeom prst="rect">
            <a:avLst/>
          </a:prstGeom>
        </p:spPr>
        <p:txBody>
          <a:bodyPr/>
          <a:lstStyle>
            <a:lvl1pPr marL="0" indent="0">
              <a:buFontTx/>
              <a:buNone/>
              <a:defRPr/>
            </a:lvl1pPr>
          </a:lstStyle>
          <a:p>
            <a:r>
              <a:rPr lang="en-US" dirty="0">
                <a:solidFill>
                  <a:srgbClr val="00B2DD"/>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39341882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5A84D9F-0121-34AB-8997-C34013DC93D8}"/>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4480026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E039F4A9-D8CA-40EE-7AAC-FCDDA72850A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7187631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D0758348-F182-4750-124C-AA98CD81E576}"/>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15546239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40040374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8301941"/>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2"/>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77950118"/>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9012977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01F2BB5C-5546-4D1C-C205-D55ED6A0643B}"/>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8F36E84-4A38-613C-18F7-22FADC8FBE6B}"/>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3DF83B20-A248-43C2-B605-4829186D09F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7376097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B8AA8F44-B006-5391-A3E1-18C6CECF36A1}"/>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CB94AC52-4964-D4D9-959F-72B5668CF896}"/>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0836C59B-AAFE-D7A4-02FE-F6A3EE920D4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2900899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45497"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677795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417036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01004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34501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FD6AA1-5B65-4199-97DF-E2FFAAB77048}"/>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9E385304-1526-3B82-7D4A-5A8964E1C4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1BB6F85B-ED4D-CEFA-F032-BE496D297AE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42200E60-2E3C-45D6-C83C-23DD581280E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5B67B417-70CB-682A-5B31-9AE9653F34C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06297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10977870"/>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085929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dirty="0"/>
              <a:t>  </a:t>
            </a:r>
            <a:endParaRPr lang="en-GB" dirty="0"/>
          </a:p>
        </p:txBody>
      </p:sp>
      <p:pic>
        <p:nvPicPr>
          <p:cNvPr id="12" name="Picture 11" descr="A black and purple triangle&#10;&#10;Description automatically generated">
            <a:extLst>
              <a:ext uri="{FF2B5EF4-FFF2-40B4-BE49-F238E27FC236}">
                <a16:creationId xmlns:a16="http://schemas.microsoft.com/office/drawing/2014/main" id="{534DF519-E848-7AD3-580A-7CDD1837616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644371" y="426284"/>
            <a:ext cx="1223964" cy="814388"/>
          </a:xfrm>
          <a:prstGeom prst="rect">
            <a:avLst/>
          </a:prstGeom>
        </p:spPr>
      </p:pic>
    </p:spTree>
    <p:custDataLst>
      <p:tags r:id="rId1"/>
    </p:custDataLst>
    <p:extLst>
      <p:ext uri="{BB962C8B-B14F-4D97-AF65-F5344CB8AC3E}">
        <p14:creationId xmlns:p14="http://schemas.microsoft.com/office/powerpoint/2010/main" val="3832808394"/>
      </p:ext>
    </p:extLst>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484764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14036958"/>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185984736"/>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20013461"/>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581015449"/>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805212451"/>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053697707"/>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913243173"/>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2"/>
                  </a:solidFill>
                  <a:latin typeface="+mn-lt"/>
                  <a:ea typeface="Inter Semi Bold" panose="02000703000000020004" pitchFamily="50" charset="0"/>
                  <a:cs typeface="Inter Semi Bold" panose="02000703000000020004" pitchFamily="50" charset="0"/>
                </a:rPr>
                <a:t>How to insert </a:t>
              </a:r>
              <a:br>
                <a:rPr lang="en-GB" sz="2400" dirty="0">
                  <a:solidFill>
                    <a:schemeClr val="tx2"/>
                  </a:solidFill>
                  <a:latin typeface="+mn-lt"/>
                  <a:ea typeface="Inter Semi Bold" panose="02000703000000020004" pitchFamily="50" charset="0"/>
                  <a:cs typeface="Inter Semi Bold" panose="02000703000000020004" pitchFamily="50" charset="0"/>
                </a:rPr>
              </a:br>
              <a:r>
                <a:rPr lang="en-GB" sz="2400" dirty="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97215179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867989094"/>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2"/>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1986793"/>
      </p:ext>
    </p:extLst>
  </p:cSld>
  <p:clrMapOvr>
    <a:overrideClrMapping bg1="lt1" tx1="dk1" bg2="lt2" tx2="dk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82835772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E1FDFD6-ECEC-B4B9-A7BC-C972F1406CB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0364" y="677920"/>
            <a:ext cx="1588784" cy="1057128"/>
          </a:xfrm>
          <a:prstGeom prst="rect">
            <a:avLst/>
          </a:prstGeom>
        </p:spPr>
      </p:pic>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75489596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33871360-CA7B-3A94-1D37-1882152DCD2D}"/>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953083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477029107"/>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6" name="Picture 5" descr="A black and purple triangle&#10;&#10;Description automatically generated">
            <a:extLst>
              <a:ext uri="{FF2B5EF4-FFF2-40B4-BE49-F238E27FC236}">
                <a16:creationId xmlns:a16="http://schemas.microsoft.com/office/drawing/2014/main" id="{779329D7-AF7F-2B1A-2662-68ADF615AD9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76791360"/>
      </p:ext>
    </p:extLst>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8" name="Picture 7" descr="A black and purple triangle&#10;&#10;Description automatically generated">
            <a:extLst>
              <a:ext uri="{FF2B5EF4-FFF2-40B4-BE49-F238E27FC236}">
                <a16:creationId xmlns:a16="http://schemas.microsoft.com/office/drawing/2014/main" id="{F3D50928-5D16-FF6A-AF6E-F5891ADCEC8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8652605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448C5033-6EB2-BF8E-6B91-12853985213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4" name="Picture 13" descr="A black and purple triangle&#10;&#10;Description automatically generated">
            <a:extLst>
              <a:ext uri="{FF2B5EF4-FFF2-40B4-BE49-F238E27FC236}">
                <a16:creationId xmlns:a16="http://schemas.microsoft.com/office/drawing/2014/main" id="{DE6D62F9-4CA3-DB7F-839F-C2F7BB59323C}"/>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0207264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A0FE8A72-855C-4810-AF74-6DDCC81A194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8" name="Picture 17" descr="A black and purple triangle&#10;&#10;Description automatically generated">
            <a:extLst>
              <a:ext uri="{FF2B5EF4-FFF2-40B4-BE49-F238E27FC236}">
                <a16:creationId xmlns:a16="http://schemas.microsoft.com/office/drawing/2014/main" id="{02686373-1102-B275-25AC-6FC32E341B37}"/>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381946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86288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50"/>
            <a:ext cx="4424232"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110300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30207125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8646606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4741161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5B722F-9A3E-DA79-61FE-AAB93CC14404}"/>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2665552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3102725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dirty="0"/>
              <a:t>  </a:t>
            </a:r>
            <a:endParaRPr lang="en-GB" dirty="0"/>
          </a:p>
        </p:txBody>
      </p:sp>
      <p:pic>
        <p:nvPicPr>
          <p:cNvPr id="6" name="Picture 5" descr="A black and purple triangle&#10;&#10;Description automatically generated">
            <a:extLst>
              <a:ext uri="{FF2B5EF4-FFF2-40B4-BE49-F238E27FC236}">
                <a16:creationId xmlns:a16="http://schemas.microsoft.com/office/drawing/2014/main" id="{F094A313-A495-3F7A-8B34-C12E7A1371B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718800" y="543242"/>
            <a:ext cx="1223964" cy="814388"/>
          </a:xfrm>
          <a:prstGeom prst="rect">
            <a:avLst/>
          </a:prstGeom>
        </p:spPr>
      </p:pic>
    </p:spTree>
    <p:custDataLst>
      <p:tags r:id="rId1"/>
    </p:custDataLst>
    <p:extLst>
      <p:ext uri="{BB962C8B-B14F-4D97-AF65-F5344CB8AC3E}">
        <p14:creationId xmlns:p14="http://schemas.microsoft.com/office/powerpoint/2010/main" val="3029483279"/>
      </p:ext>
    </p:extLst>
  </p:cSld>
  <p:clrMapOvr>
    <a:overrideClrMapping bg1="dk1" tx1="lt1" bg2="dk2" tx2="lt2" accent1="accent1" accent2="accent2" accent3="accent3" accent4="accent4" accent5="accent5" accent6="accent6" hlink="hlink" folHlink="folHlink"/>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6001878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54FA8906-BA4E-F42E-D9C0-EECAE4602F3A}"/>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47188001"/>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589956368"/>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custDataLst>
      <p:tags r:id="rId1"/>
    </p:custDataLst>
    <p:extLst>
      <p:ext uri="{BB962C8B-B14F-4D97-AF65-F5344CB8AC3E}">
        <p14:creationId xmlns:p14="http://schemas.microsoft.com/office/powerpoint/2010/main" val="20449081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62688651"/>
      </p:ext>
    </p:extLst>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4067001284"/>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292336827"/>
      </p:ext>
    </p:extLst>
  </p:cSld>
  <p:clrMapOvr>
    <a:overrideClrMapping bg1="lt1" tx1="dk1" bg2="lt2" tx2="dk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4148392566"/>
      </p:ext>
    </p:extLst>
  </p:cSld>
  <p:clrMapOvr>
    <a:overrideClrMapping bg1="lt1" tx1="dk1" bg2="lt2" tx2="dk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18CBD6A1-DCAD-135A-0146-35DB2E4CCAF1}"/>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7870391"/>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864071041"/>
      </p:ext>
    </p:extLst>
  </p:cSld>
  <p:clrMapOvr>
    <a:overrideClrMapping bg1="lt1" tx1="dk1" bg2="lt2" tx2="dk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6"/>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67DC8EC8-07EB-27D4-C418-3BDBF3428C45}"/>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Tree>
    <p:custDataLst>
      <p:tags r:id="rId1"/>
    </p:custDataLst>
    <p:extLst>
      <p:ext uri="{BB962C8B-B14F-4D97-AF65-F5344CB8AC3E}">
        <p14:creationId xmlns:p14="http://schemas.microsoft.com/office/powerpoint/2010/main" val="939210252"/>
      </p:ext>
    </p:extLst>
  </p:cSld>
  <p:clrMapOvr>
    <a:overrideClrMapping bg1="lt1" tx1="dk1" bg2="lt2" tx2="dk2" accent1="accent1" accent2="accent2" accent3="accent3" accent4="accent4" accent5="accent5" accent6="accent6" hlink="hlink" folHlink="folHlink"/>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EEA5B55A-F056-77FE-860F-CD35DAC313EE}"/>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025746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ADB5ABCE-32D3-4D7C-4032-83590C3BAA96}"/>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67027644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FCF4B08-D8E3-3D4F-78E1-3003B5910B9F}"/>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967927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2073920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77628048"/>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4"/>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90285582"/>
      </p:ext>
    </p:extLst>
  </p:cSld>
  <p:clrMapOvr>
    <a:overrideClrMapping bg1="lt1" tx1="dk1" bg2="lt2" tx2="dk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09088975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C34D64F-39FB-8253-59F3-52A6B0CAF7B8}"/>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803AB2DE-C646-1F51-5EF9-E5CDF0B38C14}"/>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64510EE8-9FA2-9237-3A47-6FB922F07F3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10875779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929A55E-0516-AA22-5CAE-B3B32D9995FE}"/>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61088543-7380-3DC5-E61F-CF4564B00135}"/>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86C40597-2EAD-F31C-C9DF-9762F32C83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0189110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8890885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9577377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4165618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7555184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4" name="Group 13">
            <a:extLst>
              <a:ext uri="{FF2B5EF4-FFF2-40B4-BE49-F238E27FC236}">
                <a16:creationId xmlns:a16="http://schemas.microsoft.com/office/drawing/2014/main" id="{5F7A086D-BA2D-3387-1F71-EC1954DCE146}"/>
              </a:ext>
            </a:extLst>
          </p:cNvPr>
          <p:cNvGrpSpPr/>
          <p:nvPr userDrawn="1"/>
        </p:nvGrpSpPr>
        <p:grpSpPr>
          <a:xfrm>
            <a:off x="-3626001" y="0"/>
            <a:ext cx="3513653" cy="4531360"/>
            <a:chOff x="-3626001" y="0"/>
            <a:chExt cx="3513653" cy="4531360"/>
          </a:xfrm>
        </p:grpSpPr>
        <p:sp>
          <p:nvSpPr>
            <p:cNvPr id="15" name="Rectangle 14">
              <a:extLst>
                <a:ext uri="{FF2B5EF4-FFF2-40B4-BE49-F238E27FC236}">
                  <a16:creationId xmlns:a16="http://schemas.microsoft.com/office/drawing/2014/main" id="{6CA15479-1A5F-0895-AF7C-44754A5CE21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1379D7A3-EB98-64C5-042E-B6445B7DD82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AE7210DE-51A9-013C-BAE5-37BBA79DF86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2" name="TextBox 21">
              <a:extLst>
                <a:ext uri="{FF2B5EF4-FFF2-40B4-BE49-F238E27FC236}">
                  <a16:creationId xmlns:a16="http://schemas.microsoft.com/office/drawing/2014/main" id="{17C2960B-004B-DEC9-BE9E-82C6AC0E271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507901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9386852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878831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2745054692"/>
      </p:ext>
    </p:extLst>
  </p:cSld>
  <p:clrMapOvr>
    <a:overrideClrMapping bg1="dk1" tx1="lt1" bg2="dk2" tx2="lt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6319715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4847355"/>
      </p:ext>
    </p:extLst>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10831495"/>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71610648"/>
      </p:ext>
    </p:extLst>
  </p:cSld>
  <p:clrMapOvr>
    <a:overrideClrMapping bg1="lt1" tx1="dk1" bg2="lt2" tx2="dk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22065829"/>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546425544"/>
      </p:ext>
    </p:extLst>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644392519"/>
      </p:ext>
    </p:extLst>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462319"/>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theme" Target="../theme/theme2.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tags" Target="../tags/tag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slideLayout" Target="../slideLayouts/slideLayout69.xml"/><Relationship Id="rId26" Type="http://schemas.openxmlformats.org/officeDocument/2006/relationships/theme" Target="../theme/theme3.xml"/><Relationship Id="rId3" Type="http://schemas.openxmlformats.org/officeDocument/2006/relationships/slideLayout" Target="../slideLayouts/slideLayout54.xml"/><Relationship Id="rId21" Type="http://schemas.openxmlformats.org/officeDocument/2006/relationships/slideLayout" Target="../slideLayouts/slideLayout72.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5" Type="http://schemas.openxmlformats.org/officeDocument/2006/relationships/slideLayout" Target="../slideLayouts/slideLayout76.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20" Type="http://schemas.openxmlformats.org/officeDocument/2006/relationships/slideLayout" Target="../slideLayouts/slideLayout71.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24" Type="http://schemas.openxmlformats.org/officeDocument/2006/relationships/slideLayout" Target="../slideLayouts/slideLayout75.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23" Type="http://schemas.openxmlformats.org/officeDocument/2006/relationships/slideLayout" Target="../slideLayouts/slideLayout74.xml"/><Relationship Id="rId10" Type="http://schemas.openxmlformats.org/officeDocument/2006/relationships/slideLayout" Target="../slideLayouts/slideLayout61.xml"/><Relationship Id="rId19" Type="http://schemas.openxmlformats.org/officeDocument/2006/relationships/slideLayout" Target="../slideLayouts/slideLayout70.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 Id="rId22" Type="http://schemas.openxmlformats.org/officeDocument/2006/relationships/slideLayout" Target="../slideLayouts/slideLayout73.xml"/><Relationship Id="rId27" Type="http://schemas.openxmlformats.org/officeDocument/2006/relationships/tags" Target="../tags/tag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18" Type="http://schemas.openxmlformats.org/officeDocument/2006/relationships/slideLayout" Target="../slideLayouts/slideLayout94.xml"/><Relationship Id="rId26" Type="http://schemas.openxmlformats.org/officeDocument/2006/relationships/theme" Target="../theme/theme4.xml"/><Relationship Id="rId3" Type="http://schemas.openxmlformats.org/officeDocument/2006/relationships/slideLayout" Target="../slideLayouts/slideLayout79.xml"/><Relationship Id="rId21" Type="http://schemas.openxmlformats.org/officeDocument/2006/relationships/slideLayout" Target="../slideLayouts/slideLayout97.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slideLayout" Target="../slideLayouts/slideLayout93.xml"/><Relationship Id="rId25" Type="http://schemas.openxmlformats.org/officeDocument/2006/relationships/slideLayout" Target="../slideLayouts/slideLayout101.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20" Type="http://schemas.openxmlformats.org/officeDocument/2006/relationships/slideLayout" Target="../slideLayouts/slideLayout96.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24" Type="http://schemas.openxmlformats.org/officeDocument/2006/relationships/slideLayout" Target="../slideLayouts/slideLayout100.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23" Type="http://schemas.openxmlformats.org/officeDocument/2006/relationships/slideLayout" Target="../slideLayouts/slideLayout99.xml"/><Relationship Id="rId10" Type="http://schemas.openxmlformats.org/officeDocument/2006/relationships/slideLayout" Target="../slideLayouts/slideLayout86.xml"/><Relationship Id="rId19" Type="http://schemas.openxmlformats.org/officeDocument/2006/relationships/slideLayout" Target="../slideLayouts/slideLayout95.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 Id="rId22" Type="http://schemas.openxmlformats.org/officeDocument/2006/relationships/slideLayout" Target="../slideLayouts/slideLayout98.xml"/><Relationship Id="rId27" Type="http://schemas.openxmlformats.org/officeDocument/2006/relationships/tags" Target="../tags/tag8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8"/>
    </p:custDataLst>
    <p:extLst>
      <p:ext uri="{BB962C8B-B14F-4D97-AF65-F5344CB8AC3E}">
        <p14:creationId xmlns:p14="http://schemas.microsoft.com/office/powerpoint/2010/main" val="217860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6" r:id="rId4"/>
    <p:sldLayoutId id="2147483665" r:id="rId5"/>
    <p:sldLayoutId id="2147483654" r:id="rId6"/>
    <p:sldLayoutId id="2147483669" r:id="rId7"/>
    <p:sldLayoutId id="2147483663" r:id="rId8"/>
    <p:sldLayoutId id="2147483657" r:id="rId9"/>
    <p:sldLayoutId id="2147483655" r:id="rId10"/>
    <p:sldLayoutId id="2147483662" r:id="rId11"/>
    <p:sldLayoutId id="2147483659" r:id="rId12"/>
    <p:sldLayoutId id="2147483656" r:id="rId13"/>
    <p:sldLayoutId id="2147483668" r:id="rId14"/>
    <p:sldLayoutId id="2147483671" r:id="rId15"/>
    <p:sldLayoutId id="2147483780" r:id="rId16"/>
    <p:sldLayoutId id="2147483670" r:id="rId17"/>
    <p:sldLayoutId id="2147483760" r:id="rId18"/>
    <p:sldLayoutId id="2147483906" r:id="rId19"/>
    <p:sldLayoutId id="2147483761" r:id="rId20"/>
    <p:sldLayoutId id="2147483907" r:id="rId21"/>
    <p:sldLayoutId id="2147483667" r:id="rId22"/>
    <p:sldLayoutId id="2147483771" r:id="rId23"/>
    <p:sldLayoutId id="2147483770" r:id="rId24"/>
    <p:sldLayoutId id="2147483660" r:id="rId25"/>
    <p:sldLayoutId id="2147483918" r:id="rId26"/>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40244933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8" r:id="rId16"/>
    <p:sldLayoutId id="2147483799" r:id="rId17"/>
    <p:sldLayoutId id="2147483800" r:id="rId18"/>
    <p:sldLayoutId id="2147483908" r:id="rId19"/>
    <p:sldLayoutId id="2147483801" r:id="rId20"/>
    <p:sldLayoutId id="2147483909" r:id="rId21"/>
    <p:sldLayoutId id="2147483802" r:id="rId22"/>
    <p:sldLayoutId id="2147483803" r:id="rId23"/>
    <p:sldLayoutId id="2147483804" r:id="rId24"/>
    <p:sldLayoutId id="21474838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1537537829"/>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3" r:id="rId16"/>
    <p:sldLayoutId id="2147483824" r:id="rId17"/>
    <p:sldLayoutId id="2147483825" r:id="rId18"/>
    <p:sldLayoutId id="2147483910" r:id="rId19"/>
    <p:sldLayoutId id="2147483826" r:id="rId20"/>
    <p:sldLayoutId id="2147483911" r:id="rId21"/>
    <p:sldLayoutId id="2147483827" r:id="rId22"/>
    <p:sldLayoutId id="2147483828" r:id="rId23"/>
    <p:sldLayoutId id="2147483829" r:id="rId24"/>
    <p:sldLayoutId id="214748383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319380951"/>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8" r:id="rId16"/>
    <p:sldLayoutId id="2147483899" r:id="rId17"/>
    <p:sldLayoutId id="2147483900" r:id="rId18"/>
    <p:sldLayoutId id="2147483916" r:id="rId19"/>
    <p:sldLayoutId id="2147483901" r:id="rId20"/>
    <p:sldLayoutId id="2147483917" r:id="rId21"/>
    <p:sldLayoutId id="2147483902" r:id="rId22"/>
    <p:sldLayoutId id="2147483903" r:id="rId23"/>
    <p:sldLayoutId id="2147483904" r:id="rId24"/>
    <p:sldLayoutId id="21474839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hyperlink" Target="https://warwick.ac.uk/services/socialinclusion/about/annualreport" TargetMode="External"/><Relationship Id="rId5" Type="http://schemas.openxmlformats.org/officeDocument/2006/relationships/image" Target="../media/image33.png"/><Relationship Id="rId4" Type="http://schemas.microsoft.com/office/2017/04/relationships/track" Target="../media/track1.vtt"/></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19.svg"/><Relationship Id="rId18" Type="http://schemas.openxmlformats.org/officeDocument/2006/relationships/image" Target="../media/image22.png"/><Relationship Id="rId26" Type="http://schemas.openxmlformats.org/officeDocument/2006/relationships/chart" Target="../charts/chart12.xml"/><Relationship Id="rId3" Type="http://schemas.openxmlformats.org/officeDocument/2006/relationships/chart" Target="../charts/chart1.xml"/><Relationship Id="rId21" Type="http://schemas.openxmlformats.org/officeDocument/2006/relationships/chart" Target="../charts/chart7.xml"/><Relationship Id="rId7" Type="http://schemas.openxmlformats.org/officeDocument/2006/relationships/image" Target="../media/image15.png"/><Relationship Id="rId12" Type="http://schemas.openxmlformats.org/officeDocument/2006/relationships/image" Target="../media/image18.png"/><Relationship Id="rId17" Type="http://schemas.openxmlformats.org/officeDocument/2006/relationships/chart" Target="../charts/chart5.xml"/><Relationship Id="rId25" Type="http://schemas.openxmlformats.org/officeDocument/2006/relationships/chart" Target="../charts/chart11.xml"/><Relationship Id="rId2" Type="http://schemas.openxmlformats.org/officeDocument/2006/relationships/notesSlide" Target="../notesSlides/notesSlide1.xml"/><Relationship Id="rId16" Type="http://schemas.openxmlformats.org/officeDocument/2006/relationships/chart" Target="../charts/chart4.xml"/><Relationship Id="rId20" Type="http://schemas.openxmlformats.org/officeDocument/2006/relationships/chart" Target="../charts/chart6.xml"/><Relationship Id="rId1" Type="http://schemas.openxmlformats.org/officeDocument/2006/relationships/slideLayout" Target="../slideLayouts/slideLayout16.xml"/><Relationship Id="rId6" Type="http://schemas.openxmlformats.org/officeDocument/2006/relationships/chart" Target="../charts/chart2.xml"/><Relationship Id="rId11" Type="http://schemas.openxmlformats.org/officeDocument/2006/relationships/chart" Target="../charts/chart3.xml"/><Relationship Id="rId24" Type="http://schemas.openxmlformats.org/officeDocument/2006/relationships/chart" Target="../charts/chart10.xml"/><Relationship Id="rId5" Type="http://schemas.openxmlformats.org/officeDocument/2006/relationships/image" Target="../media/image14.svg"/><Relationship Id="rId15" Type="http://schemas.openxmlformats.org/officeDocument/2006/relationships/image" Target="../media/image21.svg"/><Relationship Id="rId23" Type="http://schemas.openxmlformats.org/officeDocument/2006/relationships/chart" Target="../charts/chart9.xml"/><Relationship Id="rId10" Type="http://schemas.openxmlformats.org/officeDocument/2006/relationships/image" Target="../media/image17.png"/><Relationship Id="rId19" Type="http://schemas.openxmlformats.org/officeDocument/2006/relationships/image" Target="../media/image23.svg"/><Relationship Id="rId4" Type="http://schemas.openxmlformats.org/officeDocument/2006/relationships/image" Target="../media/image13.png"/><Relationship Id="rId9" Type="http://schemas.microsoft.com/office/2014/relationships/chartEx" Target="../charts/chartEx1.xml"/><Relationship Id="rId14" Type="http://schemas.openxmlformats.org/officeDocument/2006/relationships/image" Target="../media/image20.png"/><Relationship Id="rId22" Type="http://schemas.openxmlformats.org/officeDocument/2006/relationships/chart" Target="../charts/chart8.xml"/><Relationship Id="rId27" Type="http://schemas.openxmlformats.org/officeDocument/2006/relationships/chart" Target="../charts/char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19.svg"/><Relationship Id="rId18" Type="http://schemas.openxmlformats.org/officeDocument/2006/relationships/image" Target="../media/image22.png"/><Relationship Id="rId26" Type="http://schemas.openxmlformats.org/officeDocument/2006/relationships/chart" Target="../charts/chart25.xml"/><Relationship Id="rId3" Type="http://schemas.openxmlformats.org/officeDocument/2006/relationships/chart" Target="../charts/chart14.xml"/><Relationship Id="rId21" Type="http://schemas.openxmlformats.org/officeDocument/2006/relationships/chart" Target="../charts/chart20.xml"/><Relationship Id="rId7" Type="http://schemas.openxmlformats.org/officeDocument/2006/relationships/image" Target="../media/image15.png"/><Relationship Id="rId12" Type="http://schemas.openxmlformats.org/officeDocument/2006/relationships/image" Target="../media/image18.png"/><Relationship Id="rId17" Type="http://schemas.openxmlformats.org/officeDocument/2006/relationships/chart" Target="../charts/chart18.xml"/><Relationship Id="rId25" Type="http://schemas.openxmlformats.org/officeDocument/2006/relationships/chart" Target="../charts/chart24.xml"/><Relationship Id="rId2" Type="http://schemas.openxmlformats.org/officeDocument/2006/relationships/notesSlide" Target="../notesSlides/notesSlide2.xml"/><Relationship Id="rId16" Type="http://schemas.openxmlformats.org/officeDocument/2006/relationships/chart" Target="../charts/chart17.xml"/><Relationship Id="rId20" Type="http://schemas.openxmlformats.org/officeDocument/2006/relationships/chart" Target="../charts/chart19.xml"/><Relationship Id="rId1" Type="http://schemas.openxmlformats.org/officeDocument/2006/relationships/slideLayout" Target="../slideLayouts/slideLayout16.xml"/><Relationship Id="rId6" Type="http://schemas.openxmlformats.org/officeDocument/2006/relationships/chart" Target="../charts/chart15.xml"/><Relationship Id="rId11" Type="http://schemas.openxmlformats.org/officeDocument/2006/relationships/chart" Target="../charts/chart16.xml"/><Relationship Id="rId24" Type="http://schemas.openxmlformats.org/officeDocument/2006/relationships/chart" Target="../charts/chart23.xml"/><Relationship Id="rId5" Type="http://schemas.openxmlformats.org/officeDocument/2006/relationships/image" Target="../media/image14.svg"/><Relationship Id="rId15" Type="http://schemas.openxmlformats.org/officeDocument/2006/relationships/image" Target="../media/image21.svg"/><Relationship Id="rId23" Type="http://schemas.openxmlformats.org/officeDocument/2006/relationships/chart" Target="../charts/chart22.xml"/><Relationship Id="rId10" Type="http://schemas.openxmlformats.org/officeDocument/2006/relationships/image" Target="../media/image17.png"/><Relationship Id="rId19" Type="http://schemas.openxmlformats.org/officeDocument/2006/relationships/image" Target="../media/image23.svg"/><Relationship Id="rId4" Type="http://schemas.openxmlformats.org/officeDocument/2006/relationships/image" Target="../media/image13.png"/><Relationship Id="rId9" Type="http://schemas.microsoft.com/office/2014/relationships/chartEx" Target="../charts/chartEx2.xml"/><Relationship Id="rId14" Type="http://schemas.openxmlformats.org/officeDocument/2006/relationships/image" Target="../media/image20.png"/><Relationship Id="rId22" Type="http://schemas.openxmlformats.org/officeDocument/2006/relationships/chart" Target="../charts/chart21.xml"/><Relationship Id="rId27" Type="http://schemas.openxmlformats.org/officeDocument/2006/relationships/chart" Target="../charts/char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86318-98A1-2F59-D7E7-6A82B290C4C2}"/>
              </a:ext>
            </a:extLst>
          </p:cNvPr>
          <p:cNvSpPr>
            <a:spLocks noGrp="1"/>
          </p:cNvSpPr>
          <p:nvPr>
            <p:ph type="title"/>
          </p:nvPr>
        </p:nvSpPr>
        <p:spPr>
          <a:xfrm>
            <a:off x="413583" y="2414631"/>
            <a:ext cx="2750531" cy="1563010"/>
          </a:xfrm>
        </p:spPr>
        <p:txBody>
          <a:bodyPr/>
          <a:lstStyle/>
          <a:p>
            <a:r>
              <a:rPr lang="en-GB" dirty="0"/>
              <a:t>Social Inclusion at Warwick</a:t>
            </a:r>
          </a:p>
        </p:txBody>
      </p:sp>
      <p:sp>
        <p:nvSpPr>
          <p:cNvPr id="3" name="Text Placeholder 2">
            <a:extLst>
              <a:ext uri="{FF2B5EF4-FFF2-40B4-BE49-F238E27FC236}">
                <a16:creationId xmlns:a16="http://schemas.microsoft.com/office/drawing/2014/main" id="{5FC1181D-E8A9-09B9-35A4-21B8E611A3D8}"/>
              </a:ext>
            </a:extLst>
          </p:cNvPr>
          <p:cNvSpPr>
            <a:spLocks noGrp="1"/>
          </p:cNvSpPr>
          <p:nvPr>
            <p:ph type="body" sz="quarter" idx="13"/>
          </p:nvPr>
        </p:nvSpPr>
        <p:spPr>
          <a:xfrm>
            <a:off x="413583" y="4222115"/>
            <a:ext cx="4913160" cy="990600"/>
          </a:xfrm>
        </p:spPr>
        <p:txBody>
          <a:bodyPr/>
          <a:lstStyle/>
          <a:p>
            <a:r>
              <a:rPr lang="en-GB" dirty="0"/>
              <a:t>Kulbir Shergill, Director of Social Inclusion</a:t>
            </a:r>
          </a:p>
        </p:txBody>
      </p:sp>
      <p:sp>
        <p:nvSpPr>
          <p:cNvPr id="4" name="Text Placeholder 3">
            <a:extLst>
              <a:ext uri="{FF2B5EF4-FFF2-40B4-BE49-F238E27FC236}">
                <a16:creationId xmlns:a16="http://schemas.microsoft.com/office/drawing/2014/main" id="{71C5946E-D1D1-192C-9515-68EBD0375F8A}"/>
              </a:ext>
            </a:extLst>
          </p:cNvPr>
          <p:cNvSpPr>
            <a:spLocks noGrp="1"/>
          </p:cNvSpPr>
          <p:nvPr>
            <p:ph type="body" sz="quarter" idx="14"/>
          </p:nvPr>
        </p:nvSpPr>
        <p:spPr/>
        <p:txBody>
          <a:bodyPr/>
          <a:lstStyle/>
          <a:p>
            <a:endParaRPr lang="en-GB"/>
          </a:p>
        </p:txBody>
      </p:sp>
      <p:pic>
        <p:nvPicPr>
          <p:cNvPr id="11" name="Picture Placeholder 10">
            <a:extLst>
              <a:ext uri="{FF2B5EF4-FFF2-40B4-BE49-F238E27FC236}">
                <a16:creationId xmlns:a16="http://schemas.microsoft.com/office/drawing/2014/main" id="{4E9FF1AE-3057-9EF3-2E18-D19D6578A1DE}"/>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0265" r="10265"/>
          <a:stretch>
            <a:fillRect/>
          </a:stretch>
        </p:blipFill>
        <p:spPr/>
      </p:pic>
    </p:spTree>
    <p:extLst>
      <p:ext uri="{BB962C8B-B14F-4D97-AF65-F5344CB8AC3E}">
        <p14:creationId xmlns:p14="http://schemas.microsoft.com/office/powerpoint/2010/main" val="3312223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67DECB7-E9AA-5B5B-24AD-2E0F9C24CC2C}"/>
              </a:ext>
            </a:extLst>
          </p:cNvPr>
          <p:cNvSpPr/>
          <p:nvPr/>
        </p:nvSpPr>
        <p:spPr>
          <a:xfrm>
            <a:off x="462205" y="1358252"/>
            <a:ext cx="5474137" cy="2255805"/>
          </a:xfrm>
          <a:prstGeom prst="rect">
            <a:avLst/>
          </a:prstGeom>
          <a:solidFill>
            <a:srgbClr val="9DDAE5"/>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0" rIns="2340000" bIns="0" rtlCol="0" anchor="ctr"/>
          <a:lstStyle/>
          <a:p>
            <a:pPr marL="285750" indent="-285750">
              <a:buFont typeface="Arial" panose="020B0604020202020204" pitchFamily="34" charset="0"/>
              <a:buChar char="•"/>
            </a:pPr>
            <a:r>
              <a:rPr lang="en-GB" sz="1350" dirty="0">
                <a:solidFill>
                  <a:schemeClr val="tx1"/>
                </a:solidFill>
              </a:rPr>
              <a:t>Building psychological safety by being aware of and challenging micro-incivilities.</a:t>
            </a:r>
          </a:p>
          <a:p>
            <a:pPr marL="285750" indent="-285750">
              <a:buFont typeface="Arial" panose="020B0604020202020204" pitchFamily="34" charset="0"/>
              <a:buChar char="•"/>
            </a:pPr>
            <a:r>
              <a:rPr lang="en-GB" sz="1350" dirty="0">
                <a:solidFill>
                  <a:schemeClr val="tx1"/>
                </a:solidFill>
              </a:rPr>
              <a:t>Being visibly committed through articulation and action.</a:t>
            </a:r>
          </a:p>
          <a:p>
            <a:pPr marL="285750" indent="-285750">
              <a:buFont typeface="Arial" panose="020B0604020202020204" pitchFamily="34" charset="0"/>
              <a:buChar char="•"/>
            </a:pPr>
            <a:r>
              <a:rPr lang="en-GB" sz="1350" dirty="0">
                <a:solidFill>
                  <a:schemeClr val="tx1"/>
                </a:solidFill>
              </a:rPr>
              <a:t>Advocating for inclusion and wellbeing by supporting networks and task groups.</a:t>
            </a:r>
          </a:p>
          <a:p>
            <a:pPr marL="285750" indent="-285750">
              <a:buFont typeface="Arial" panose="020B0604020202020204" pitchFamily="34" charset="0"/>
              <a:buChar char="•"/>
            </a:pPr>
            <a:r>
              <a:rPr lang="en-GB" sz="1350" dirty="0">
                <a:solidFill>
                  <a:schemeClr val="tx1"/>
                </a:solidFill>
              </a:rPr>
              <a:t>Using positive micro-affirmations.</a:t>
            </a:r>
          </a:p>
          <a:p>
            <a:pPr marL="285750" indent="-285750">
              <a:buFont typeface="Arial" panose="020B0604020202020204" pitchFamily="34" charset="0"/>
              <a:buChar char="•"/>
            </a:pPr>
            <a:r>
              <a:rPr lang="en-GB" sz="1350" dirty="0">
                <a:solidFill>
                  <a:schemeClr val="tx1"/>
                </a:solidFill>
              </a:rPr>
              <a:t>Using inclusive communication.</a:t>
            </a:r>
          </a:p>
        </p:txBody>
      </p:sp>
      <p:sp>
        <p:nvSpPr>
          <p:cNvPr id="11" name="Rectangle 10">
            <a:extLst>
              <a:ext uri="{FF2B5EF4-FFF2-40B4-BE49-F238E27FC236}">
                <a16:creationId xmlns:a16="http://schemas.microsoft.com/office/drawing/2014/main" id="{322FAC90-044D-F2AE-AF0A-835228D3AF50}"/>
              </a:ext>
            </a:extLst>
          </p:cNvPr>
          <p:cNvSpPr/>
          <p:nvPr/>
        </p:nvSpPr>
        <p:spPr>
          <a:xfrm>
            <a:off x="462205" y="3947373"/>
            <a:ext cx="5474137" cy="2255805"/>
          </a:xfrm>
          <a:prstGeom prst="rect">
            <a:avLst/>
          </a:prstGeom>
          <a:solidFill>
            <a:srgbClr val="CCD37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0" rIns="2232000" bIns="0" rtlCol="0" anchor="ctr"/>
          <a:lstStyle/>
          <a:p>
            <a:pPr marL="171450" indent="-171450">
              <a:buFont typeface="Arial" panose="020B0604020202020204" pitchFamily="34" charset="0"/>
              <a:buChar char="•"/>
            </a:pPr>
            <a:r>
              <a:rPr lang="en-GB" sz="1350" dirty="0">
                <a:solidFill>
                  <a:schemeClr val="tx1"/>
                </a:solidFill>
              </a:rPr>
              <a:t>Including diversity and inclusion actions and targets into my objectives.</a:t>
            </a:r>
          </a:p>
          <a:p>
            <a:pPr marL="171450" indent="-171450">
              <a:buFont typeface="Arial" panose="020B0604020202020204" pitchFamily="34" charset="0"/>
              <a:buChar char="•"/>
            </a:pPr>
            <a:r>
              <a:rPr lang="en-GB" sz="1350" dirty="0">
                <a:solidFill>
                  <a:schemeClr val="tx1"/>
                </a:solidFill>
              </a:rPr>
              <a:t>Articulating diversity and inclusion as part of my vision and values.</a:t>
            </a:r>
          </a:p>
          <a:p>
            <a:pPr marL="171450" indent="-171450">
              <a:buFont typeface="Arial" panose="020B0604020202020204" pitchFamily="34" charset="0"/>
              <a:buChar char="•"/>
            </a:pPr>
            <a:r>
              <a:rPr lang="en-GB" sz="1350" dirty="0">
                <a:solidFill>
                  <a:schemeClr val="tx1"/>
                </a:solidFill>
              </a:rPr>
              <a:t>Supporting a culture of intelligent working for the team.</a:t>
            </a:r>
          </a:p>
          <a:p>
            <a:pPr marL="171450" indent="-171450">
              <a:buFont typeface="Arial" panose="020B0604020202020204" pitchFamily="34" charset="0"/>
              <a:buChar char="•"/>
            </a:pPr>
            <a:r>
              <a:rPr lang="en-GB" sz="1350" dirty="0">
                <a:solidFill>
                  <a:schemeClr val="tx1"/>
                </a:solidFill>
              </a:rPr>
              <a:t>Providing transparency of systems and processes.</a:t>
            </a:r>
          </a:p>
          <a:p>
            <a:pPr marL="171450" indent="-171450">
              <a:buFont typeface="Arial" panose="020B0604020202020204" pitchFamily="34" charset="0"/>
              <a:buChar char="•"/>
            </a:pPr>
            <a:r>
              <a:rPr lang="en-GB" sz="1350" dirty="0">
                <a:solidFill>
                  <a:schemeClr val="tx1"/>
                </a:solidFill>
              </a:rPr>
              <a:t>Making communications, systems, processes, and tools accessible.</a:t>
            </a:r>
          </a:p>
        </p:txBody>
      </p:sp>
      <p:sp>
        <p:nvSpPr>
          <p:cNvPr id="10" name="Rectangle 9">
            <a:extLst>
              <a:ext uri="{FF2B5EF4-FFF2-40B4-BE49-F238E27FC236}">
                <a16:creationId xmlns:a16="http://schemas.microsoft.com/office/drawing/2014/main" id="{797B68AD-CEE1-08A4-7BD9-9F0AF9FAA381}"/>
              </a:ext>
            </a:extLst>
          </p:cNvPr>
          <p:cNvSpPr/>
          <p:nvPr/>
        </p:nvSpPr>
        <p:spPr>
          <a:xfrm>
            <a:off x="6282438" y="3947373"/>
            <a:ext cx="5474137" cy="2246336"/>
          </a:xfrm>
          <a:prstGeom prst="rect">
            <a:avLst/>
          </a:prstGeom>
          <a:solidFill>
            <a:srgbClr val="E28C9B"/>
          </a:solidFill>
          <a:ln>
            <a:noFill/>
          </a:ln>
        </p:spPr>
        <p:style>
          <a:lnRef idx="2">
            <a:schemeClr val="accent1">
              <a:shade val="15000"/>
            </a:schemeClr>
          </a:lnRef>
          <a:fillRef idx="1">
            <a:schemeClr val="accent1"/>
          </a:fillRef>
          <a:effectRef idx="0">
            <a:schemeClr val="accent1"/>
          </a:effectRef>
          <a:fontRef idx="minor">
            <a:schemeClr val="lt1"/>
          </a:fontRef>
        </p:style>
        <p:txBody>
          <a:bodyPr lIns="2340000" tIns="0" rIns="0" bIns="0" rtlCol="0" anchor="ctr"/>
          <a:lstStyle/>
          <a:p>
            <a:pPr marL="285750" indent="-285750">
              <a:buFont typeface="Arial" panose="020B0604020202020204" pitchFamily="34" charset="0"/>
              <a:buChar char="•"/>
            </a:pPr>
            <a:r>
              <a:rPr lang="en-GB" sz="1350" dirty="0">
                <a:solidFill>
                  <a:schemeClr val="tx1"/>
                </a:solidFill>
              </a:rPr>
              <a:t>Understanding the diversity of my team and implications for ways of working.</a:t>
            </a:r>
          </a:p>
          <a:p>
            <a:pPr marL="285750" indent="-285750">
              <a:buFont typeface="Arial" panose="020B0604020202020204" pitchFamily="34" charset="0"/>
              <a:buChar char="•"/>
            </a:pPr>
            <a:r>
              <a:rPr lang="en-GB" sz="1350" dirty="0">
                <a:solidFill>
                  <a:schemeClr val="tx1"/>
                </a:solidFill>
              </a:rPr>
              <a:t>Being approachable and supportive to colleagues.</a:t>
            </a:r>
          </a:p>
          <a:p>
            <a:pPr marL="285750" indent="-285750">
              <a:buFont typeface="Arial" panose="020B0604020202020204" pitchFamily="34" charset="0"/>
              <a:buChar char="•"/>
            </a:pPr>
            <a:r>
              <a:rPr lang="en-GB" sz="1350" dirty="0">
                <a:solidFill>
                  <a:schemeClr val="tx1"/>
                </a:solidFill>
              </a:rPr>
              <a:t>Demonstrating empathy when colleagues need support.</a:t>
            </a:r>
          </a:p>
          <a:p>
            <a:pPr marL="285750" indent="-285750">
              <a:buFont typeface="Arial" panose="020B0604020202020204" pitchFamily="34" charset="0"/>
              <a:buChar char="•"/>
            </a:pPr>
            <a:r>
              <a:rPr lang="en-GB" sz="1350" dirty="0">
                <a:solidFill>
                  <a:schemeClr val="tx1"/>
                </a:solidFill>
              </a:rPr>
              <a:t>Supporting colleagues to reach goals.</a:t>
            </a:r>
          </a:p>
          <a:p>
            <a:pPr marL="285750" indent="-285750">
              <a:buFont typeface="Arial" panose="020B0604020202020204" pitchFamily="34" charset="0"/>
              <a:buChar char="•"/>
            </a:pPr>
            <a:r>
              <a:rPr lang="en-GB" sz="1350" dirty="0">
                <a:solidFill>
                  <a:schemeClr val="tx1"/>
                </a:solidFill>
              </a:rPr>
              <a:t>Offering advice, guidance, and inspiration when it is needed.</a:t>
            </a:r>
          </a:p>
          <a:p>
            <a:pPr marL="285750" indent="-285750">
              <a:buFont typeface="Arial" panose="020B0604020202020204" pitchFamily="34" charset="0"/>
              <a:buChar char="•"/>
            </a:pPr>
            <a:r>
              <a:rPr lang="en-GB" sz="1350" dirty="0">
                <a:solidFill>
                  <a:schemeClr val="tx1"/>
                </a:solidFill>
              </a:rPr>
              <a:t>Having diverse networks.</a:t>
            </a:r>
          </a:p>
        </p:txBody>
      </p:sp>
      <p:sp>
        <p:nvSpPr>
          <p:cNvPr id="9" name="Rectangle 8">
            <a:extLst>
              <a:ext uri="{FF2B5EF4-FFF2-40B4-BE49-F238E27FC236}">
                <a16:creationId xmlns:a16="http://schemas.microsoft.com/office/drawing/2014/main" id="{EF2612B0-2679-12D3-8716-6BDC3947D579}"/>
              </a:ext>
            </a:extLst>
          </p:cNvPr>
          <p:cNvSpPr/>
          <p:nvPr/>
        </p:nvSpPr>
        <p:spPr>
          <a:xfrm>
            <a:off x="6282438" y="1367721"/>
            <a:ext cx="5474137" cy="2246336"/>
          </a:xfrm>
          <a:prstGeom prst="rect">
            <a:avLst/>
          </a:prstGeom>
          <a:solidFill>
            <a:srgbClr val="AF8FC1"/>
          </a:solidFill>
          <a:ln>
            <a:noFill/>
          </a:ln>
        </p:spPr>
        <p:style>
          <a:lnRef idx="2">
            <a:schemeClr val="accent1">
              <a:shade val="15000"/>
            </a:schemeClr>
          </a:lnRef>
          <a:fillRef idx="1">
            <a:schemeClr val="accent1"/>
          </a:fillRef>
          <a:effectRef idx="0">
            <a:schemeClr val="accent1"/>
          </a:effectRef>
          <a:fontRef idx="minor">
            <a:schemeClr val="lt1"/>
          </a:fontRef>
        </p:style>
        <p:txBody>
          <a:bodyPr lIns="2340000" tIns="0" rIns="72000" bIns="0" rtlCol="0" anchor="ctr"/>
          <a:lstStyle/>
          <a:p>
            <a:pPr marL="171450" indent="-171450">
              <a:buFont typeface="Arial" panose="020B0604020202020204" pitchFamily="34" charset="0"/>
              <a:buChar char="•"/>
            </a:pPr>
            <a:r>
              <a:rPr lang="en-GB" sz="1350" dirty="0">
                <a:solidFill>
                  <a:schemeClr val="tx1"/>
                </a:solidFill>
              </a:rPr>
              <a:t>Being self-aware and understanding my own biases.</a:t>
            </a:r>
          </a:p>
          <a:p>
            <a:pPr marL="171450" indent="-171450">
              <a:buFont typeface="Arial" panose="020B0604020202020204" pitchFamily="34" charset="0"/>
              <a:buChar char="•"/>
            </a:pPr>
            <a:r>
              <a:rPr lang="en-GB" sz="1350" dirty="0">
                <a:solidFill>
                  <a:schemeClr val="tx1"/>
                </a:solidFill>
              </a:rPr>
              <a:t>Listening to others with empathy.</a:t>
            </a:r>
          </a:p>
          <a:p>
            <a:pPr marL="171450" indent="-171450">
              <a:buFont typeface="Arial" panose="020B0604020202020204" pitchFamily="34" charset="0"/>
              <a:buChar char="•"/>
            </a:pPr>
            <a:r>
              <a:rPr lang="en-GB" sz="1350" dirty="0">
                <a:solidFill>
                  <a:schemeClr val="tx1"/>
                </a:solidFill>
              </a:rPr>
              <a:t>Being cognisant of body language and facial expressions.</a:t>
            </a:r>
          </a:p>
          <a:p>
            <a:pPr marL="171450" indent="-171450">
              <a:buFont typeface="Arial" panose="020B0604020202020204" pitchFamily="34" charset="0"/>
              <a:buChar char="•"/>
            </a:pPr>
            <a:r>
              <a:rPr lang="en-GB" sz="1350" dirty="0">
                <a:solidFill>
                  <a:schemeClr val="tx1"/>
                </a:solidFill>
              </a:rPr>
              <a:t>Being humble and seeking feedback on my communication style.</a:t>
            </a:r>
          </a:p>
          <a:p>
            <a:pPr marL="171450" indent="-171450">
              <a:buFont typeface="Arial" panose="020B0604020202020204" pitchFamily="34" charset="0"/>
              <a:buChar char="•"/>
            </a:pPr>
            <a:r>
              <a:rPr lang="en-GB" sz="1350" dirty="0">
                <a:solidFill>
                  <a:schemeClr val="tx1"/>
                </a:solidFill>
              </a:rPr>
              <a:t>Being a reciprocal mentee.</a:t>
            </a:r>
          </a:p>
          <a:p>
            <a:pPr marL="171450" indent="-171450">
              <a:buFont typeface="Arial" panose="020B0604020202020204" pitchFamily="34" charset="0"/>
              <a:buChar char="•"/>
            </a:pPr>
            <a:r>
              <a:rPr lang="en-GB" sz="1350" dirty="0">
                <a:solidFill>
                  <a:schemeClr val="tx1"/>
                </a:solidFill>
              </a:rPr>
              <a:t>Nurturing a culture of respectful challenge and safety to make mistakes.</a:t>
            </a:r>
          </a:p>
        </p:txBody>
      </p:sp>
      <p:sp>
        <p:nvSpPr>
          <p:cNvPr id="2" name="Title 1">
            <a:extLst>
              <a:ext uri="{FF2B5EF4-FFF2-40B4-BE49-F238E27FC236}">
                <a16:creationId xmlns:a16="http://schemas.microsoft.com/office/drawing/2014/main" id="{6177DD5D-DB5A-8B5B-5623-1EE695CF883B}"/>
              </a:ext>
            </a:extLst>
          </p:cNvPr>
          <p:cNvSpPr>
            <a:spLocks noGrp="1"/>
          </p:cNvSpPr>
          <p:nvPr>
            <p:ph type="title"/>
          </p:nvPr>
        </p:nvSpPr>
        <p:spPr/>
        <p:txBody>
          <a:bodyPr/>
          <a:lstStyle/>
          <a:p>
            <a:r>
              <a:rPr lang="en-GB" dirty="0"/>
              <a:t>Inclusive Behaviours framework</a:t>
            </a:r>
          </a:p>
        </p:txBody>
      </p:sp>
      <p:sp>
        <p:nvSpPr>
          <p:cNvPr id="3" name="Text Placeholder 2">
            <a:extLst>
              <a:ext uri="{FF2B5EF4-FFF2-40B4-BE49-F238E27FC236}">
                <a16:creationId xmlns:a16="http://schemas.microsoft.com/office/drawing/2014/main" id="{68DAB486-B1F8-2F54-E863-7E6BDE085B98}"/>
              </a:ext>
            </a:extLst>
          </p:cNvPr>
          <p:cNvSpPr>
            <a:spLocks noGrp="1"/>
          </p:cNvSpPr>
          <p:nvPr>
            <p:ph type="body" sz="quarter" idx="12"/>
          </p:nvPr>
        </p:nvSpPr>
        <p:spPr/>
        <p:txBody>
          <a:bodyPr/>
          <a:lstStyle/>
          <a:p>
            <a:r>
              <a:rPr lang="en-GB" dirty="0"/>
              <a:t>Actions of inclusive leaders include…</a:t>
            </a:r>
          </a:p>
        </p:txBody>
      </p:sp>
      <p:sp>
        <p:nvSpPr>
          <p:cNvPr id="4" name="Footer Placeholder 3">
            <a:extLst>
              <a:ext uri="{FF2B5EF4-FFF2-40B4-BE49-F238E27FC236}">
                <a16:creationId xmlns:a16="http://schemas.microsoft.com/office/drawing/2014/main" id="{BB9611A0-A3E3-BF48-C1A7-EECC814368CB}"/>
              </a:ext>
            </a:extLst>
          </p:cNvPr>
          <p:cNvSpPr>
            <a:spLocks noGrp="1"/>
          </p:cNvSpPr>
          <p:nvPr>
            <p:ph type="ftr" sz="quarter" idx="10"/>
          </p:nvPr>
        </p:nvSpPr>
        <p:spPr/>
        <p:txBody>
          <a:bodyPr/>
          <a:lstStyle/>
          <a:p>
            <a:r>
              <a:rPr lang="en-GB"/>
              <a:t>www.warwick.ac.uk/socialinclusion</a:t>
            </a:r>
            <a:endParaRPr lang="en-GB" dirty="0"/>
          </a:p>
        </p:txBody>
      </p:sp>
      <p:sp>
        <p:nvSpPr>
          <p:cNvPr id="5" name="Slide Number Placeholder 4">
            <a:extLst>
              <a:ext uri="{FF2B5EF4-FFF2-40B4-BE49-F238E27FC236}">
                <a16:creationId xmlns:a16="http://schemas.microsoft.com/office/drawing/2014/main" id="{AAB41614-E50E-78E3-1184-51AD1D27C3BD}"/>
              </a:ext>
            </a:extLst>
          </p:cNvPr>
          <p:cNvSpPr>
            <a:spLocks noGrp="1"/>
          </p:cNvSpPr>
          <p:nvPr>
            <p:ph type="sldNum" sz="quarter" idx="11"/>
          </p:nvPr>
        </p:nvSpPr>
        <p:spPr/>
        <p:txBody>
          <a:bodyPr/>
          <a:lstStyle/>
          <a:p>
            <a:fld id="{E8F1A65C-595C-4736-BF40-F7D31E789466}" type="slidenum">
              <a:rPr lang="en-GB" smtClean="0"/>
              <a:pPr/>
              <a:t>10</a:t>
            </a:fld>
            <a:endParaRPr lang="en-GB" dirty="0"/>
          </a:p>
        </p:txBody>
      </p:sp>
      <p:pic>
        <p:nvPicPr>
          <p:cNvPr id="8" name="Picture 7">
            <a:extLst>
              <a:ext uri="{FF2B5EF4-FFF2-40B4-BE49-F238E27FC236}">
                <a16:creationId xmlns:a16="http://schemas.microsoft.com/office/drawing/2014/main" id="{777CDA99-D77E-8BE6-F191-3E248BCA9E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2637" y="1367721"/>
            <a:ext cx="5066726" cy="4835457"/>
          </a:xfrm>
          <a:prstGeom prst="rect">
            <a:avLst/>
          </a:prstGeom>
        </p:spPr>
      </p:pic>
    </p:spTree>
    <p:extLst>
      <p:ext uri="{BB962C8B-B14F-4D97-AF65-F5344CB8AC3E}">
        <p14:creationId xmlns:p14="http://schemas.microsoft.com/office/powerpoint/2010/main" val="3904324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Annual Report Intro">
            <a:hlinkClick r:id="" action="ppaction://media"/>
            <a:extLst>
              <a:ext uri="{FF2B5EF4-FFF2-40B4-BE49-F238E27FC236}">
                <a16:creationId xmlns:a16="http://schemas.microsoft.com/office/drawing/2014/main" id="{C4D1F810-E21B-BA17-92FC-4C8BE3104BCB}"/>
              </a:ext>
              <a:ext uri="{C183D7F6-B498-43B3-948B-1728B52AA6E4}">
                <adec:decorative xmlns:adec="http://schemas.microsoft.com/office/drawing/2017/decorative" val="1"/>
              </a:ext>
            </a:extLst>
          </p:cNvPr>
          <p:cNvPicPr>
            <a:picLocks noGrp="1" noChangeAspect="1"/>
          </p:cNvPicPr>
          <p:nvPr>
            <p:ph type="media" sz="quarter" idx="13"/>
            <a:videoFile r:link="rId2"/>
            <p:extLst>
              <p:ext uri="{DAA4B4D4-6D71-4841-9C94-3DE7FCFB9230}">
                <p14:media xmlns:p14="http://schemas.microsoft.com/office/powerpoint/2010/main" r:embed="rId1">
                  <p14:extLst>
                    <p:ext uri="{3AFAAA56-56D3-431D-BCD4-E75A35582382}">
                      <p173:tracksInfo xmlns:p173="http://schemas.microsoft.com/office/powerpoint/2017/3/main" displayLoc="media">
                        <p173:trackLst>
                          <p173:track id="{E79F5036-9A6E-4E94-8F35-86B36A9FCDE4}" label="introduction-captions" lang="" r:embed="rId4"/>
                        </p173:trackLst>
                      </p173:tracksInfo>
                    </p:ext>
                  </p14:extLst>
                </p14:media>
              </p:ext>
            </p:extLst>
          </p:nvPr>
        </p:nvPicPr>
        <p:blipFill>
          <a:blip r:embed="rId5"/>
          <a:stretch>
            <a:fillRect/>
          </a:stretch>
        </p:blipFill>
        <p:spPr>
          <a:xfrm>
            <a:off x="0" y="0"/>
            <a:ext cx="12192000" cy="6858000"/>
          </a:xfrm>
        </p:spPr>
      </p:pic>
      <p:sp>
        <p:nvSpPr>
          <p:cNvPr id="5" name="Title 1">
            <a:extLst>
              <a:ext uri="{FF2B5EF4-FFF2-40B4-BE49-F238E27FC236}">
                <a16:creationId xmlns:a16="http://schemas.microsoft.com/office/drawing/2014/main" id="{3A6383E8-3CB1-AE1D-2F16-FEF68710FA0A}"/>
              </a:ext>
            </a:extLst>
          </p:cNvPr>
          <p:cNvSpPr txBox="1">
            <a:spLocks noGrp="1"/>
          </p:cNvSpPr>
          <p:nvPr>
            <p:ph type="title" idx="4294967295"/>
          </p:nvPr>
        </p:nvSpPr>
        <p:spPr>
          <a:xfrm>
            <a:off x="413584" y="472593"/>
            <a:ext cx="1908702" cy="512927"/>
          </a:xfrm>
          <a:prstGeom prst="rect">
            <a:avLst/>
          </a:prstGeom>
          <a:solidFill>
            <a:schemeClr val="bg1"/>
          </a:solid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2800" b="0" kern="1200" cap="all" baseline="0">
                <a:solidFill>
                  <a:schemeClr val="tx1"/>
                </a:solidFill>
                <a:latin typeface="Avenir Next LT Pro Light" panose="020B0304020202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2200" b="1" cap="none" dirty="0">
                <a:solidFill>
                  <a:schemeClr val="accent1"/>
                </a:solidFill>
                <a:latin typeface="+mj-lt"/>
              </a:rPr>
              <a:t>Annual</a:t>
            </a:r>
            <a:r>
              <a:rPr kumimoji="0" lang="en-GB" sz="2800" b="0" i="0" u="none" strike="noStrike" kern="1200" cap="none" spc="0" normalizeH="0" noProof="0" dirty="0">
                <a:ln>
                  <a:noFill/>
                </a:ln>
                <a:solidFill>
                  <a:schemeClr val="tx1"/>
                </a:solidFill>
                <a:effectLst/>
                <a:uLnTx/>
                <a:uFillTx/>
                <a:latin typeface="Avenir Next LT Pro Light" panose="020B0304020202020204" pitchFamily="34" charset="0"/>
                <a:ea typeface="+mj-ea"/>
                <a:cs typeface="+mj-cs"/>
              </a:rPr>
              <a:t> </a:t>
            </a:r>
            <a:r>
              <a:rPr lang="en-GB" sz="2200" b="1" cap="none" dirty="0">
                <a:solidFill>
                  <a:schemeClr val="accent1"/>
                </a:solidFill>
                <a:latin typeface="+mj-lt"/>
              </a:rPr>
              <a:t>Report</a:t>
            </a:r>
          </a:p>
        </p:txBody>
      </p:sp>
      <p:sp>
        <p:nvSpPr>
          <p:cNvPr id="6" name="Text Placeholder 3">
            <a:extLst>
              <a:ext uri="{FF2B5EF4-FFF2-40B4-BE49-F238E27FC236}">
                <a16:creationId xmlns:a16="http://schemas.microsoft.com/office/drawing/2014/main" id="{8C2ED3D6-77AF-29B4-084B-5BE52178A45E}"/>
              </a:ext>
            </a:extLst>
          </p:cNvPr>
          <p:cNvSpPr txBox="1">
            <a:spLocks/>
          </p:cNvSpPr>
          <p:nvPr/>
        </p:nvSpPr>
        <p:spPr>
          <a:xfrm>
            <a:off x="413584" y="1031240"/>
            <a:ext cx="3592359" cy="833438"/>
          </a:xfrm>
          <a:prstGeom prst="rect">
            <a:avLst/>
          </a:prstGeom>
          <a:solidFill>
            <a:schemeClr val="bg1"/>
          </a:solidFill>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4"/>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4"/>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4"/>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4"/>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t>This report looks back over the progress we’ve made so far and forward to the challenges we embrace in the future.</a:t>
            </a:r>
          </a:p>
          <a:p>
            <a:endParaRPr lang="en-GB" dirty="0"/>
          </a:p>
        </p:txBody>
      </p:sp>
      <p:sp>
        <p:nvSpPr>
          <p:cNvPr id="14" name="Text Placeholder 13">
            <a:extLst>
              <a:ext uri="{FF2B5EF4-FFF2-40B4-BE49-F238E27FC236}">
                <a16:creationId xmlns:a16="http://schemas.microsoft.com/office/drawing/2014/main" id="{4A752B34-9142-373D-F9F8-B8DC70490583}"/>
              </a:ext>
            </a:extLst>
          </p:cNvPr>
          <p:cNvSpPr>
            <a:spLocks noGrp="1"/>
          </p:cNvSpPr>
          <p:nvPr>
            <p:ph type="body" sz="quarter" idx="14"/>
          </p:nvPr>
        </p:nvSpPr>
        <p:spPr/>
        <p:txBody>
          <a:bodyPr rIns="756000"/>
          <a:lstStyle/>
          <a:p>
            <a:pPr marL="0" marR="0" lvl="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white"/>
                </a:solidFill>
                <a:effectLst/>
                <a:uLnTx/>
                <a:uFillTx/>
                <a:latin typeface="Calibri"/>
                <a:ea typeface="+mn-ea"/>
                <a:cs typeface="+mn-cs"/>
              </a:rPr>
              <a:t>Read the report: </a:t>
            </a:r>
            <a:r>
              <a:rPr kumimoji="0" lang="en-GB" sz="1800" b="0" i="0" u="none" strike="noStrike" kern="1200" cap="none" spc="0" normalizeH="0" baseline="0" noProof="0" dirty="0">
                <a:ln>
                  <a:noFill/>
                </a:ln>
                <a:solidFill>
                  <a:prstClr val="white"/>
                </a:solidFill>
                <a:effectLst/>
                <a:uLnTx/>
                <a:uFillTx/>
                <a:latin typeface="Calibri"/>
                <a:ea typeface="+mn-ea"/>
                <a:cs typeface="+mn-cs"/>
              </a:rPr>
              <a:t>You can read the </a:t>
            </a:r>
            <a:r>
              <a:rPr kumimoji="0" lang="en-GB" sz="1800" b="0" i="0" u="none" strike="noStrike" kern="1200" cap="none" spc="0" normalizeH="0" baseline="0" noProof="0" dirty="0">
                <a:ln>
                  <a:noFill/>
                </a:ln>
                <a:solidFill>
                  <a:prstClr val="white"/>
                </a:solidFill>
                <a:effectLst/>
                <a:uLnTx/>
                <a:uFillTx/>
                <a:latin typeface="Calibri"/>
                <a:ea typeface="+mn-ea"/>
                <a:cs typeface="+mn-cs"/>
                <a:hlinkClick r:id="rId6">
                  <a:extLst>
                    <a:ext uri="{A12FA001-AC4F-418D-AE19-62706E023703}">
                      <ahyp:hlinkClr xmlns:ahyp="http://schemas.microsoft.com/office/drawing/2018/hyperlinkcolor" val="tx"/>
                    </a:ext>
                  </a:extLst>
                </a:hlinkClick>
              </a:rPr>
              <a:t>Social Inclusion Annual Report</a:t>
            </a:r>
            <a:r>
              <a:rPr kumimoji="0" lang="en-GB" sz="1800" b="0" i="0" u="none" strike="noStrike" kern="1200" cap="none" spc="0" normalizeH="0" baseline="0" noProof="0" dirty="0">
                <a:ln>
                  <a:noFill/>
                </a:ln>
                <a:solidFill>
                  <a:prstClr val="white"/>
                </a:solidFill>
                <a:effectLst/>
                <a:uLnTx/>
                <a:uFillTx/>
                <a:latin typeface="Calibri"/>
                <a:ea typeface="+mn-ea"/>
                <a:cs typeface="+mn-cs"/>
              </a:rPr>
              <a:t> in full on our website.</a:t>
            </a:r>
          </a:p>
        </p:txBody>
      </p:sp>
      <p:grpSp>
        <p:nvGrpSpPr>
          <p:cNvPr id="15" name="Note">
            <a:extLst>
              <a:ext uri="{FF2B5EF4-FFF2-40B4-BE49-F238E27FC236}">
                <a16:creationId xmlns:a16="http://schemas.microsoft.com/office/drawing/2014/main" id="{A818E3F7-F327-E732-6B87-15C7249A3B35}"/>
              </a:ext>
              <a:ext uri="{C183D7F6-B498-43B3-948B-1728B52AA6E4}">
                <adec:decorative xmlns:adec="http://schemas.microsoft.com/office/drawing/2017/decorative" val="1"/>
              </a:ext>
            </a:extLst>
          </p:cNvPr>
          <p:cNvGrpSpPr/>
          <p:nvPr/>
        </p:nvGrpSpPr>
        <p:grpSpPr>
          <a:xfrm>
            <a:off x="-3626001" y="0"/>
            <a:ext cx="3513653" cy="1594751"/>
            <a:chOff x="-3626001" y="0"/>
            <a:chExt cx="3513653" cy="1594751"/>
          </a:xfrm>
        </p:grpSpPr>
        <p:sp>
          <p:nvSpPr>
            <p:cNvPr id="16" name="Rectangle 15">
              <a:extLst>
                <a:ext uri="{FF2B5EF4-FFF2-40B4-BE49-F238E27FC236}">
                  <a16:creationId xmlns:a16="http://schemas.microsoft.com/office/drawing/2014/main" id="{41B7C74F-7B3A-74D1-2371-A86DF60AB58C}"/>
                </a:ext>
              </a:extLst>
            </p:cNvPr>
            <p:cNvSpPr/>
            <p:nvPr/>
          </p:nvSpPr>
          <p:spPr>
            <a:xfrm>
              <a:off x="-3626001" y="38100"/>
              <a:ext cx="3507557" cy="1556651"/>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F1BB4B97-7DA3-AAC3-C2B5-7B8EDCCAB8F6}"/>
                </a:ext>
              </a:extLst>
            </p:cNvPr>
            <p:cNvSpPr/>
            <p:nvPr/>
          </p:nvSpPr>
          <p:spPr>
            <a:xfrm>
              <a:off x="-3626001" y="0"/>
              <a:ext cx="3507557" cy="890016"/>
            </a:xfrm>
            <a:prstGeom prst="rect">
              <a:avLst/>
            </a:prstGeom>
            <a:solidFill>
              <a:srgbClr val="3C10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DCD679F7-D8D6-0260-624A-61627665CEE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Please Note:</a:t>
              </a:r>
            </a:p>
          </p:txBody>
        </p:sp>
        <p:sp>
          <p:nvSpPr>
            <p:cNvPr id="19" name="TextBox 18">
              <a:extLst>
                <a:ext uri="{FF2B5EF4-FFF2-40B4-BE49-F238E27FC236}">
                  <a16:creationId xmlns:a16="http://schemas.microsoft.com/office/drawing/2014/main" id="{DE408043-8D07-9D0B-3E15-918791EF7EE2}"/>
                </a:ext>
              </a:extLst>
            </p:cNvPr>
            <p:cNvSpPr txBox="1"/>
            <p:nvPr userDrawn="1"/>
          </p:nvSpPr>
          <p:spPr>
            <a:xfrm>
              <a:off x="-3560063" y="1006196"/>
              <a:ext cx="3140964" cy="446367"/>
            </a:xfrm>
            <a:prstGeom prst="rect">
              <a:avLst/>
            </a:prstGeom>
            <a:noFill/>
          </p:spPr>
          <p:txBody>
            <a:bodyPr wrap="square" rtlCol="0">
              <a:noAutofit/>
            </a:bodyPr>
            <a:lstStyle/>
            <a:p>
              <a:pPr algn="l">
                <a:lnSpc>
                  <a:spcPct val="100000"/>
                </a:lnSpc>
                <a:spcBef>
                  <a:spcPts val="0"/>
                </a:spcBef>
                <a:spcAft>
                  <a:spcPts val="800"/>
                </a:spcAft>
                <a:buClr>
                  <a:srgbClr val="3C1053"/>
                </a:buClr>
              </a:pPr>
              <a:r>
                <a:rPr lang="en-GB" sz="1200" dirty="0">
                  <a:solidFill>
                    <a:schemeClr val="tx1"/>
                  </a:solidFill>
                  <a:latin typeface="+mn-lt"/>
                </a:rPr>
                <a:t>This slide is a video, it will play on click. You can change it to play automatically if preferred.</a:t>
              </a:r>
            </a:p>
          </p:txBody>
        </p:sp>
      </p:grpSp>
    </p:spTree>
    <p:extLst>
      <p:ext uri="{BB962C8B-B14F-4D97-AF65-F5344CB8AC3E}">
        <p14:creationId xmlns:p14="http://schemas.microsoft.com/office/powerpoint/2010/main" val="1901125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0718" fill="hold"/>
                                        <p:tgtEl>
                                          <p:spTgt spid="2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7"/>
                </p:tgtEl>
              </p:cMediaNode>
            </p:video>
            <p:seq concurrent="1" nextAc="seek">
              <p:cTn id="8" restart="whenNotActive" fill="hold" evtFilter="cancelBubble" nodeType="interactiveSeq">
                <p:stCondLst>
                  <p:cond evt="onClick" delay="0">
                    <p:tgtEl>
                      <p:spTgt spid="2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7"/>
                                        </p:tgtEl>
                                      </p:cBhvr>
                                    </p:cmd>
                                  </p:childTnLst>
                                </p:cTn>
                              </p:par>
                            </p:childTnLst>
                          </p:cTn>
                        </p:par>
                      </p:childTnLst>
                    </p:cTn>
                  </p:par>
                </p:childTnLst>
              </p:cTn>
              <p:nextCondLst>
                <p:cond evt="onClick" delay="0">
                  <p:tgtEl>
                    <p:spTgt spid="27"/>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E037C6FB-12C5-3E4F-6A00-32867340551A}"/>
              </a:ext>
            </a:extLst>
          </p:cNvPr>
          <p:cNvPicPr>
            <a:picLocks noChangeAspect="1"/>
          </p:cNvPicPr>
          <p:nvPr/>
        </p:nvPicPr>
        <p:blipFill>
          <a:blip r:embed="rId2"/>
          <a:stretch>
            <a:fillRect/>
          </a:stretch>
        </p:blipFill>
        <p:spPr>
          <a:xfrm>
            <a:off x="5089235" y="387622"/>
            <a:ext cx="3165767" cy="2249715"/>
          </a:xfrm>
          <a:prstGeom prst="snip2DiagRect">
            <a:avLst/>
          </a:prstGeom>
        </p:spPr>
      </p:pic>
      <p:sp>
        <p:nvSpPr>
          <p:cNvPr id="2" name="Title 1">
            <a:extLst>
              <a:ext uri="{FF2B5EF4-FFF2-40B4-BE49-F238E27FC236}">
                <a16:creationId xmlns:a16="http://schemas.microsoft.com/office/drawing/2014/main" id="{F65809BB-ABC7-20EF-9264-EBC386EE44BF}"/>
              </a:ext>
            </a:extLst>
          </p:cNvPr>
          <p:cNvSpPr>
            <a:spLocks noGrp="1"/>
          </p:cNvSpPr>
          <p:nvPr>
            <p:ph type="title"/>
          </p:nvPr>
        </p:nvSpPr>
        <p:spPr/>
        <p:txBody>
          <a:bodyPr/>
          <a:lstStyle/>
          <a:p>
            <a:r>
              <a:rPr lang="en-GB" dirty="0"/>
              <a:t>Annual Report</a:t>
            </a:r>
          </a:p>
        </p:txBody>
      </p:sp>
      <p:sp>
        <p:nvSpPr>
          <p:cNvPr id="3" name="Text Placeholder 2">
            <a:extLst>
              <a:ext uri="{FF2B5EF4-FFF2-40B4-BE49-F238E27FC236}">
                <a16:creationId xmlns:a16="http://schemas.microsoft.com/office/drawing/2014/main" id="{3EC9536B-A9A3-3C71-F55C-7D88D97DA3D4}"/>
              </a:ext>
            </a:extLst>
          </p:cNvPr>
          <p:cNvSpPr>
            <a:spLocks noGrp="1"/>
          </p:cNvSpPr>
          <p:nvPr>
            <p:ph type="body" sz="quarter" idx="12"/>
          </p:nvPr>
        </p:nvSpPr>
        <p:spPr>
          <a:xfrm>
            <a:off x="414338" y="944563"/>
            <a:ext cx="4360244" cy="508000"/>
          </a:xfrm>
        </p:spPr>
        <p:txBody>
          <a:bodyPr/>
          <a:lstStyle/>
          <a:p>
            <a:r>
              <a:rPr lang="en-GB" dirty="0"/>
              <a:t>This report looks back over the progress we’ve made so far and forward to the challenges we embrace in the future.</a:t>
            </a:r>
          </a:p>
        </p:txBody>
      </p:sp>
      <p:sp>
        <p:nvSpPr>
          <p:cNvPr id="4" name="Text Placeholder 3">
            <a:extLst>
              <a:ext uri="{FF2B5EF4-FFF2-40B4-BE49-F238E27FC236}">
                <a16:creationId xmlns:a16="http://schemas.microsoft.com/office/drawing/2014/main" id="{5450BE96-7A78-4D08-1AEF-A1E72069C43B}"/>
              </a:ext>
            </a:extLst>
          </p:cNvPr>
          <p:cNvSpPr>
            <a:spLocks noGrp="1"/>
          </p:cNvSpPr>
          <p:nvPr>
            <p:ph sz="quarter" idx="17"/>
          </p:nvPr>
        </p:nvSpPr>
        <p:spPr>
          <a:xfrm>
            <a:off x="413582" y="2206171"/>
            <a:ext cx="3781047" cy="3962853"/>
          </a:xfrm>
        </p:spPr>
        <p:txBody>
          <a:bodyPr/>
          <a:lstStyle/>
          <a:p>
            <a:r>
              <a:rPr lang="en-GB" dirty="0"/>
              <a:t>Our Social Inclusion Annual Report highlights the work that has been taking place across the University over the last year, and how it is helping us to meet our strategy objectives to increase staff and student diversity, develop an inclusive culture, and become leaders in inclusion.</a:t>
            </a:r>
          </a:p>
          <a:p>
            <a:endParaRPr lang="en-GB" dirty="0"/>
          </a:p>
          <a:p>
            <a:r>
              <a:rPr lang="en-GB" dirty="0"/>
              <a:t>We hope it gives you a flavour of some of the work that our community has engaged in and created together and inspires you to be part of this agenda as we move ahead.</a:t>
            </a:r>
          </a:p>
          <a:p>
            <a:endParaRPr lang="en-GB" dirty="0"/>
          </a:p>
        </p:txBody>
      </p:sp>
      <p:sp>
        <p:nvSpPr>
          <p:cNvPr id="7" name="Footer Placeholder 6">
            <a:extLst>
              <a:ext uri="{FF2B5EF4-FFF2-40B4-BE49-F238E27FC236}">
                <a16:creationId xmlns:a16="http://schemas.microsoft.com/office/drawing/2014/main" id="{C60FBC94-030F-6D4C-33B3-DE4DEEC501A4}"/>
              </a:ext>
            </a:extLst>
          </p:cNvPr>
          <p:cNvSpPr>
            <a:spLocks noGrp="1"/>
          </p:cNvSpPr>
          <p:nvPr>
            <p:ph type="ftr" sz="quarter" idx="10"/>
          </p:nvPr>
        </p:nvSpPr>
        <p:spPr/>
        <p:txBody>
          <a:bodyPr/>
          <a:lstStyle/>
          <a:p>
            <a:r>
              <a:rPr lang="en-GB"/>
              <a:t>www.warwick.ac.uk/socialinclusion</a:t>
            </a:r>
            <a:endParaRPr lang="en-GB" dirty="0"/>
          </a:p>
        </p:txBody>
      </p:sp>
      <p:sp>
        <p:nvSpPr>
          <p:cNvPr id="8" name="Slide Number Placeholder 7">
            <a:extLst>
              <a:ext uri="{FF2B5EF4-FFF2-40B4-BE49-F238E27FC236}">
                <a16:creationId xmlns:a16="http://schemas.microsoft.com/office/drawing/2014/main" id="{F311D569-4E7F-BC06-E6AC-88F3F03ED35E}"/>
              </a:ext>
            </a:extLst>
          </p:cNvPr>
          <p:cNvSpPr>
            <a:spLocks noGrp="1"/>
          </p:cNvSpPr>
          <p:nvPr>
            <p:ph type="sldNum" sz="quarter" idx="11"/>
          </p:nvPr>
        </p:nvSpPr>
        <p:spPr/>
        <p:txBody>
          <a:bodyPr/>
          <a:lstStyle/>
          <a:p>
            <a:fld id="{E8F1A65C-595C-4736-BF40-F7D31E789466}" type="slidenum">
              <a:rPr lang="en-GB" smtClean="0"/>
              <a:pPr/>
              <a:t>12</a:t>
            </a:fld>
            <a:endParaRPr lang="en-GB" dirty="0"/>
          </a:p>
        </p:txBody>
      </p:sp>
      <p:grpSp>
        <p:nvGrpSpPr>
          <p:cNvPr id="13" name="Note">
            <a:extLst>
              <a:ext uri="{FF2B5EF4-FFF2-40B4-BE49-F238E27FC236}">
                <a16:creationId xmlns:a16="http://schemas.microsoft.com/office/drawing/2014/main" id="{B52380F8-C795-69FE-D4A5-8CE2F5AFD4C2}"/>
              </a:ext>
              <a:ext uri="{C183D7F6-B498-43B3-948B-1728B52AA6E4}">
                <adec:decorative xmlns:adec="http://schemas.microsoft.com/office/drawing/2017/decorative" val="1"/>
              </a:ext>
            </a:extLst>
          </p:cNvPr>
          <p:cNvGrpSpPr/>
          <p:nvPr/>
        </p:nvGrpSpPr>
        <p:grpSpPr>
          <a:xfrm>
            <a:off x="-3626001" y="0"/>
            <a:ext cx="3513653" cy="1594751"/>
            <a:chOff x="-3626001" y="0"/>
            <a:chExt cx="3513653" cy="1594751"/>
          </a:xfrm>
        </p:grpSpPr>
        <p:sp>
          <p:nvSpPr>
            <p:cNvPr id="14" name="Rectangle 13">
              <a:extLst>
                <a:ext uri="{FF2B5EF4-FFF2-40B4-BE49-F238E27FC236}">
                  <a16:creationId xmlns:a16="http://schemas.microsoft.com/office/drawing/2014/main" id="{EB861D4A-5CD9-BEC9-2F1F-CA8A83F31734}"/>
                </a:ext>
              </a:extLst>
            </p:cNvPr>
            <p:cNvSpPr/>
            <p:nvPr/>
          </p:nvSpPr>
          <p:spPr>
            <a:xfrm>
              <a:off x="-3626001" y="38100"/>
              <a:ext cx="3507557" cy="1556651"/>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FBB0BD3F-8F36-63E3-B2C7-C15F0B794B1C}"/>
                </a:ext>
              </a:extLst>
            </p:cNvPr>
            <p:cNvSpPr/>
            <p:nvPr/>
          </p:nvSpPr>
          <p:spPr>
            <a:xfrm>
              <a:off x="-3626001" y="0"/>
              <a:ext cx="3507557" cy="890016"/>
            </a:xfrm>
            <a:prstGeom prst="rect">
              <a:avLst/>
            </a:prstGeom>
            <a:solidFill>
              <a:srgbClr val="3C10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6" name="TextBox 15">
              <a:extLst>
                <a:ext uri="{FF2B5EF4-FFF2-40B4-BE49-F238E27FC236}">
                  <a16:creationId xmlns:a16="http://schemas.microsoft.com/office/drawing/2014/main" id="{B2ABE6E9-3E16-E86F-E52B-3E7FC0D6EE4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Please Note:</a:t>
              </a:r>
            </a:p>
          </p:txBody>
        </p:sp>
        <p:sp>
          <p:nvSpPr>
            <p:cNvPr id="17" name="TextBox 16">
              <a:extLst>
                <a:ext uri="{FF2B5EF4-FFF2-40B4-BE49-F238E27FC236}">
                  <a16:creationId xmlns:a16="http://schemas.microsoft.com/office/drawing/2014/main" id="{95797AF7-F208-06DD-3A8B-0226C744B222}"/>
                </a:ext>
              </a:extLst>
            </p:cNvPr>
            <p:cNvSpPr txBox="1"/>
            <p:nvPr userDrawn="1"/>
          </p:nvSpPr>
          <p:spPr>
            <a:xfrm>
              <a:off x="-3560063" y="1006196"/>
              <a:ext cx="3140964" cy="446367"/>
            </a:xfrm>
            <a:prstGeom prst="rect">
              <a:avLst/>
            </a:prstGeom>
            <a:noFill/>
          </p:spPr>
          <p:txBody>
            <a:bodyPr wrap="square" rtlCol="0">
              <a:noAutofit/>
            </a:bodyPr>
            <a:lstStyle/>
            <a:p>
              <a:pPr algn="l">
                <a:lnSpc>
                  <a:spcPct val="100000"/>
                </a:lnSpc>
                <a:spcBef>
                  <a:spcPts val="0"/>
                </a:spcBef>
                <a:spcAft>
                  <a:spcPts val="800"/>
                </a:spcAft>
                <a:buClr>
                  <a:srgbClr val="3C1053"/>
                </a:buClr>
              </a:pPr>
              <a:r>
                <a:rPr lang="en-GB" sz="1200" dirty="0"/>
                <a:t>I have included a different option for an annual report slide, if you don’t want the video.</a:t>
              </a:r>
              <a:endParaRPr lang="en-GB" sz="1200" dirty="0">
                <a:solidFill>
                  <a:schemeClr val="tx1"/>
                </a:solidFill>
                <a:latin typeface="+mn-lt"/>
              </a:endParaRPr>
            </a:p>
          </p:txBody>
        </p:sp>
      </p:grpSp>
      <p:pic>
        <p:nvPicPr>
          <p:cNvPr id="21" name="Picture 20">
            <a:extLst>
              <a:ext uri="{FF2B5EF4-FFF2-40B4-BE49-F238E27FC236}">
                <a16:creationId xmlns:a16="http://schemas.microsoft.com/office/drawing/2014/main" id="{898FC874-F91A-C48C-EF91-6D3C46EBECFD}"/>
              </a:ext>
            </a:extLst>
          </p:cNvPr>
          <p:cNvPicPr>
            <a:picLocks noChangeAspect="1"/>
          </p:cNvPicPr>
          <p:nvPr/>
        </p:nvPicPr>
        <p:blipFill>
          <a:blip r:embed="rId3"/>
          <a:stretch>
            <a:fillRect/>
          </a:stretch>
        </p:blipFill>
        <p:spPr>
          <a:xfrm>
            <a:off x="7146079" y="2039439"/>
            <a:ext cx="3165765" cy="2249714"/>
          </a:xfrm>
          <a:prstGeom prst="snip2DiagRect">
            <a:avLst/>
          </a:prstGeom>
        </p:spPr>
      </p:pic>
      <p:pic>
        <p:nvPicPr>
          <p:cNvPr id="23" name="Picture 22">
            <a:extLst>
              <a:ext uri="{FF2B5EF4-FFF2-40B4-BE49-F238E27FC236}">
                <a16:creationId xmlns:a16="http://schemas.microsoft.com/office/drawing/2014/main" id="{98DAC832-900E-A0A6-A06D-F5D7AB6F25F5}"/>
              </a:ext>
            </a:extLst>
          </p:cNvPr>
          <p:cNvPicPr>
            <a:picLocks noChangeAspect="1"/>
          </p:cNvPicPr>
          <p:nvPr/>
        </p:nvPicPr>
        <p:blipFill>
          <a:blip r:embed="rId4"/>
          <a:stretch>
            <a:fillRect/>
          </a:stretch>
        </p:blipFill>
        <p:spPr>
          <a:xfrm>
            <a:off x="5089235" y="3062740"/>
            <a:ext cx="3165765" cy="2249714"/>
          </a:xfrm>
          <a:prstGeom prst="snip2DiagRect">
            <a:avLst/>
          </a:prstGeom>
        </p:spPr>
      </p:pic>
      <p:pic>
        <p:nvPicPr>
          <p:cNvPr id="25" name="Picture 24">
            <a:extLst>
              <a:ext uri="{FF2B5EF4-FFF2-40B4-BE49-F238E27FC236}">
                <a16:creationId xmlns:a16="http://schemas.microsoft.com/office/drawing/2014/main" id="{B4D77958-A950-544A-6284-0B39433A6256}"/>
              </a:ext>
            </a:extLst>
          </p:cNvPr>
          <p:cNvPicPr>
            <a:picLocks noChangeAspect="1"/>
          </p:cNvPicPr>
          <p:nvPr/>
        </p:nvPicPr>
        <p:blipFill>
          <a:blip r:embed="rId5"/>
          <a:stretch>
            <a:fillRect/>
          </a:stretch>
        </p:blipFill>
        <p:spPr>
          <a:xfrm>
            <a:off x="7573245" y="4483438"/>
            <a:ext cx="3165765" cy="2249714"/>
          </a:xfrm>
          <a:prstGeom prst="snip2DiagRect">
            <a:avLst/>
          </a:prstGeom>
        </p:spPr>
      </p:pic>
    </p:spTree>
    <p:extLst>
      <p:ext uri="{BB962C8B-B14F-4D97-AF65-F5344CB8AC3E}">
        <p14:creationId xmlns:p14="http://schemas.microsoft.com/office/powerpoint/2010/main" val="851071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Roadmap">
            <a:extLst>
              <a:ext uri="{FF2B5EF4-FFF2-40B4-BE49-F238E27FC236}">
                <a16:creationId xmlns:a16="http://schemas.microsoft.com/office/drawing/2014/main" id="{58F31A0E-6B04-8D54-EA98-0D26C79E6C0C}"/>
              </a:ext>
              <a:ext uri="{C183D7F6-B498-43B3-948B-1728B52AA6E4}">
                <adec:decorative xmlns:adec="http://schemas.microsoft.com/office/drawing/2017/decorative" val="1"/>
              </a:ext>
            </a:extLst>
          </p:cNvPr>
          <p:cNvGrpSpPr/>
          <p:nvPr/>
        </p:nvGrpSpPr>
        <p:grpSpPr>
          <a:xfrm>
            <a:off x="521517" y="1977208"/>
            <a:ext cx="11667517" cy="4842692"/>
            <a:chOff x="524484" y="2081721"/>
            <a:chExt cx="11667517" cy="4842692"/>
          </a:xfrm>
        </p:grpSpPr>
        <p:pic>
          <p:nvPicPr>
            <p:cNvPr id="51" name="Picture 50">
              <a:extLst>
                <a:ext uri="{FF2B5EF4-FFF2-40B4-BE49-F238E27FC236}">
                  <a16:creationId xmlns:a16="http://schemas.microsoft.com/office/drawing/2014/main" id="{A80CAAA1-2AD5-448E-0D04-312F7AD5BAB8}"/>
                </a:ext>
                <a:ext uri="{C183D7F6-B498-43B3-948B-1728B52AA6E4}">
                  <adec:decorative xmlns:adec="http://schemas.microsoft.com/office/drawing/2017/decorative" val="1"/>
                </a:ext>
              </a:extLst>
            </p:cNvPr>
            <p:cNvPicPr/>
            <p:nvPr/>
          </p:nvPicPr>
          <p:blipFill rotWithShape="1">
            <a:blip r:embed="rId2">
              <a:extLst>
                <a:ext uri="{BEBA8EAE-BF5A-486C-A8C5-ECC9F3942E4B}">
                  <a14:imgProps xmlns:a14="http://schemas.microsoft.com/office/drawing/2010/main">
                    <a14:imgLayer r:embed="rId3">
                      <a14:imgEffect>
                        <a14:backgroundRemoval t="3560" b="86096" l="2000" r="98757">
                          <a14:foregroundMark x1="90745" y1="11237" x2="92919" y2="10122"/>
                          <a14:foregroundMark x1="3135" y1="56174" x2="89812" y2="11716"/>
                          <a14:foregroundMark x1="92919" y1="10122" x2="92919" y2="10122"/>
                          <a14:foregroundMark x1="6324" y1="46274" x2="73297" y2="3560"/>
                          <a14:foregroundMark x1="73297" y1="3560" x2="73676" y2="3560"/>
                          <a14:foregroundMark x1="2919" y1="37375" x2="14865" y2="65184"/>
                          <a14:foregroundMark x1="2162" y1="41157" x2="8216" y2="74527"/>
                          <a14:foregroundMark x1="8216" y1="74527" x2="8216" y2="74527"/>
                          <a14:foregroundMark x1="24216" y1="82870" x2="37405" y2="26251"/>
                          <a14:foregroundMark x1="18162" y1="54839" x2="37838" y2="44160"/>
                          <a14:foregroundMark x1="38865" y1="84872" x2="39622" y2="50389"/>
                          <a14:foregroundMark x1="40216" y1="83982" x2="49081" y2="33704"/>
                          <a14:foregroundMark x1="44162" y1="86096" x2="58216" y2="42492"/>
                          <a14:foregroundMark x1="50919" y1="81869" x2="86595" y2="27253"/>
                          <a14:foregroundMark x1="53027" y1="80756" x2="98649" y2="14683"/>
                          <a14:foregroundMark x1="98649" y1="14683" x2="98649" y2="14683"/>
                          <a14:foregroundMark x1="20865" y1="6785" x2="35730" y2="7453"/>
                          <a14:foregroundMark x1="35730" y1="7453" x2="69946" y2="5895"/>
                          <a14:foregroundMark x1="69946" y1="5895" x2="69946" y2="5895"/>
                          <a14:foregroundMark x1="73892" y1="23804" x2="66757" y2="9344"/>
                          <a14:foregroundMark x1="63730" y1="67297" x2="53243" y2="44605"/>
                          <a14:foregroundMark x1="67351" y1="72191" x2="89514" y2="36040"/>
                          <a14:foregroundMark x1="90162" y1="15795" x2="98757" y2="17130"/>
                          <a14:backgroundMark x1="92486" y1="3893" x2="96541" y2="10234"/>
                          <a14:backgroundMark x1="90000" y1="10901" x2="93514" y2="6674"/>
                        </a14:backgroundRemoval>
                      </a14:imgEffect>
                    </a14:imgLayer>
                  </a14:imgProps>
                </a:ext>
              </a:extLst>
            </a:blip>
            <a:srcRect r="225" b="14444"/>
            <a:stretch/>
          </p:blipFill>
          <p:spPr>
            <a:xfrm>
              <a:off x="524484" y="2081721"/>
              <a:ext cx="11253178" cy="4689195"/>
            </a:xfrm>
            <a:prstGeom prst="rect">
              <a:avLst/>
            </a:prstGeom>
          </p:spPr>
        </p:pic>
        <p:pic>
          <p:nvPicPr>
            <p:cNvPr id="52" name="Picture 51">
              <a:extLst>
                <a:ext uri="{FF2B5EF4-FFF2-40B4-BE49-F238E27FC236}">
                  <a16:creationId xmlns:a16="http://schemas.microsoft.com/office/drawing/2014/main" id="{DC0AA2A1-754E-A7BD-D7E2-07DBE7F796B7}"/>
                </a:ext>
                <a:ext uri="{C183D7F6-B498-43B3-948B-1728B52AA6E4}">
                  <adec:decorative xmlns:adec="http://schemas.microsoft.com/office/drawing/2017/decorative" val="1"/>
                </a:ext>
              </a:extLst>
            </p:cNvPr>
            <p:cNvPicPr/>
            <p:nvPr/>
          </p:nvPicPr>
          <p:blipFill rotWithShape="1">
            <a:blip r:embed="rId2">
              <a:extLst>
                <a:ext uri="{BEBA8EAE-BF5A-486C-A8C5-ECC9F3942E4B}">
                  <a14:imgProps xmlns:a14="http://schemas.microsoft.com/office/drawing/2010/main">
                    <a14:imgLayer r:embed="rId3">
                      <a14:imgEffect>
                        <a14:backgroundRemoval t="3560" b="86096" l="2000" r="98757">
                          <a14:foregroundMark x1="90745" y1="11237" x2="92919" y2="10122"/>
                          <a14:foregroundMark x1="3135" y1="56174" x2="89812" y2="11716"/>
                          <a14:foregroundMark x1="92919" y1="10122" x2="92919" y2="10122"/>
                          <a14:foregroundMark x1="6324" y1="46274" x2="73297" y2="3560"/>
                          <a14:foregroundMark x1="73297" y1="3560" x2="73676" y2="3560"/>
                          <a14:foregroundMark x1="2919" y1="37375" x2="14865" y2="65184"/>
                          <a14:foregroundMark x1="2162" y1="41157" x2="8216" y2="74527"/>
                          <a14:foregroundMark x1="8216" y1="74527" x2="8216" y2="74527"/>
                          <a14:foregroundMark x1="24216" y1="82870" x2="37405" y2="26251"/>
                          <a14:foregroundMark x1="18162" y1="54839" x2="37838" y2="44160"/>
                          <a14:foregroundMark x1="38865" y1="84872" x2="39622" y2="50389"/>
                          <a14:foregroundMark x1="40216" y1="83982" x2="49081" y2="33704"/>
                          <a14:foregroundMark x1="44162" y1="86096" x2="58216" y2="42492"/>
                          <a14:foregroundMark x1="50919" y1="81869" x2="86595" y2="27253"/>
                          <a14:foregroundMark x1="53027" y1="80756" x2="98649" y2="14683"/>
                          <a14:foregroundMark x1="98649" y1="14683" x2="98649" y2="14683"/>
                          <a14:foregroundMark x1="20865" y1="6785" x2="35730" y2="7453"/>
                          <a14:foregroundMark x1="35730" y1="7453" x2="69946" y2="5895"/>
                          <a14:foregroundMark x1="69946" y1="5895" x2="69946" y2="5895"/>
                          <a14:foregroundMark x1="73892" y1="23804" x2="66757" y2="9344"/>
                          <a14:foregroundMark x1="63730" y1="67297" x2="53243" y2="44605"/>
                          <a14:foregroundMark x1="67351" y1="72191" x2="89514" y2="36040"/>
                          <a14:foregroundMark x1="90162" y1="15795" x2="98757" y2="17130"/>
                          <a14:backgroundMark x1="92486" y1="3893" x2="96541" y2="10234"/>
                          <a14:backgroundMark x1="90000" y1="10901" x2="93514" y2="6674"/>
                        </a14:backgroundRemoval>
                      </a14:imgEffect>
                    </a14:imgLayer>
                  </a14:imgProps>
                </a:ext>
              </a:extLst>
            </a:blip>
            <a:srcRect l="92756" r="407" b="11643"/>
            <a:stretch/>
          </p:blipFill>
          <p:spPr>
            <a:xfrm>
              <a:off x="11420853" y="2081721"/>
              <a:ext cx="771148" cy="4842692"/>
            </a:xfrm>
            <a:prstGeom prst="rect">
              <a:avLst/>
            </a:prstGeom>
          </p:spPr>
        </p:pic>
      </p:grpSp>
      <p:sp>
        <p:nvSpPr>
          <p:cNvPr id="2" name="Title 1">
            <a:extLst>
              <a:ext uri="{FF2B5EF4-FFF2-40B4-BE49-F238E27FC236}">
                <a16:creationId xmlns:a16="http://schemas.microsoft.com/office/drawing/2014/main" id="{E85D0CBD-D53D-313C-82DF-746A2183DFA4}"/>
              </a:ext>
            </a:extLst>
          </p:cNvPr>
          <p:cNvSpPr>
            <a:spLocks noGrp="1"/>
          </p:cNvSpPr>
          <p:nvPr>
            <p:ph type="title"/>
          </p:nvPr>
        </p:nvSpPr>
        <p:spPr/>
        <p:txBody>
          <a:bodyPr/>
          <a:lstStyle/>
          <a:p>
            <a:r>
              <a:rPr lang="en-GB" dirty="0"/>
              <a:t>Strategy Map</a:t>
            </a:r>
          </a:p>
        </p:txBody>
      </p:sp>
      <p:sp>
        <p:nvSpPr>
          <p:cNvPr id="5" name="Text Placeholder 4">
            <a:extLst>
              <a:ext uri="{FF2B5EF4-FFF2-40B4-BE49-F238E27FC236}">
                <a16:creationId xmlns:a16="http://schemas.microsoft.com/office/drawing/2014/main" id="{4E279DB1-6FC4-4961-B362-ED320E84118E}"/>
              </a:ext>
            </a:extLst>
          </p:cNvPr>
          <p:cNvSpPr>
            <a:spLocks noGrp="1"/>
          </p:cNvSpPr>
          <p:nvPr>
            <p:ph type="body" sz="quarter" idx="12"/>
          </p:nvPr>
        </p:nvSpPr>
        <p:spPr/>
        <p:txBody>
          <a:bodyPr/>
          <a:lstStyle/>
          <a:p>
            <a:r>
              <a:rPr lang="en-GB" dirty="0"/>
              <a:t>Our Social Inclusion Strategy will help us to re-imagine the original purpose of setting up Warwick in 1965, to ‘increase access to higher education’.</a:t>
            </a:r>
          </a:p>
        </p:txBody>
      </p:sp>
      <p:sp>
        <p:nvSpPr>
          <p:cNvPr id="53" name="TextBox 52">
            <a:extLst>
              <a:ext uri="{FF2B5EF4-FFF2-40B4-BE49-F238E27FC236}">
                <a16:creationId xmlns:a16="http://schemas.microsoft.com/office/drawing/2014/main" id="{9E9D3264-01F7-E857-CD6B-B101E5C1E60F}"/>
              </a:ext>
            </a:extLst>
          </p:cNvPr>
          <p:cNvSpPr txBox="1"/>
          <p:nvPr/>
        </p:nvSpPr>
        <p:spPr>
          <a:xfrm>
            <a:off x="451682" y="1622169"/>
            <a:ext cx="1980084" cy="2123658"/>
          </a:xfrm>
          <a:prstGeom prst="rect">
            <a:avLst/>
          </a:prstGeom>
          <a:noFill/>
        </p:spPr>
        <p:txBody>
          <a:bodyPr wrap="square" rtlCol="0">
            <a:spAutoFit/>
          </a:bodyPr>
          <a:lstStyle/>
          <a:p>
            <a:r>
              <a:rPr lang="en-GB" sz="1200" dirty="0"/>
              <a:t>This strategy aspires to remove economic, </a:t>
            </a:r>
            <a:r>
              <a:rPr lang="en-GB" sz="1200" dirty="0" err="1"/>
              <a:t>socia</a:t>
            </a:r>
            <a:r>
              <a:rPr lang="en-GB" sz="1200" dirty="0"/>
              <a:t>,  and cultural barriers that have prevented people from working, studying and succeeding at Warwick. Through greater diversity of thought and an inclusive culture we achieve excellence with purpose in education and research.</a:t>
            </a:r>
          </a:p>
        </p:txBody>
      </p:sp>
      <p:grpSp>
        <p:nvGrpSpPr>
          <p:cNvPr id="54" name="Vision" descr="Vision&#10;By 2030 Warwick University will be recognised as best in class for our approach to equality, diversity, and inclusion for students, staff and the partners and communities that we work with.">
            <a:extLst>
              <a:ext uri="{FF2B5EF4-FFF2-40B4-BE49-F238E27FC236}">
                <a16:creationId xmlns:a16="http://schemas.microsoft.com/office/drawing/2014/main" id="{6263539B-30E5-C99D-C20B-38132EDF7A8F}"/>
              </a:ext>
              <a:ext uri="{C183D7F6-B498-43B3-948B-1728B52AA6E4}">
                <adec:decorative xmlns:adec="http://schemas.microsoft.com/office/drawing/2017/decorative" val="0"/>
              </a:ext>
            </a:extLst>
          </p:cNvPr>
          <p:cNvGrpSpPr/>
          <p:nvPr/>
        </p:nvGrpSpPr>
        <p:grpSpPr>
          <a:xfrm>
            <a:off x="511992" y="3889080"/>
            <a:ext cx="1740134" cy="2299152"/>
            <a:chOff x="514959" y="3993593"/>
            <a:chExt cx="1740134" cy="2299152"/>
          </a:xfrm>
        </p:grpSpPr>
        <p:sp>
          <p:nvSpPr>
            <p:cNvPr id="55" name="Rectangle 54">
              <a:extLst>
                <a:ext uri="{FF2B5EF4-FFF2-40B4-BE49-F238E27FC236}">
                  <a16:creationId xmlns:a16="http://schemas.microsoft.com/office/drawing/2014/main" id="{E4960170-1E88-1BB4-1CB1-1A13B4DEAAE8}"/>
                </a:ext>
              </a:extLst>
            </p:cNvPr>
            <p:cNvSpPr/>
            <p:nvPr/>
          </p:nvSpPr>
          <p:spPr>
            <a:xfrm>
              <a:off x="514959" y="3993593"/>
              <a:ext cx="1740134" cy="229915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56" name="Textbox 21">
              <a:extLst>
                <a:ext uri="{FF2B5EF4-FFF2-40B4-BE49-F238E27FC236}">
                  <a16:creationId xmlns:a16="http://schemas.microsoft.com/office/drawing/2014/main" id="{446F9029-A581-ED40-DC4D-1A57701E029F}"/>
                </a:ext>
              </a:extLst>
            </p:cNvPr>
            <p:cNvSpPr txBox="1"/>
            <p:nvPr/>
          </p:nvSpPr>
          <p:spPr>
            <a:xfrm>
              <a:off x="574963" y="4066580"/>
              <a:ext cx="1618257" cy="2123658"/>
            </a:xfrm>
            <a:prstGeom prst="rect">
              <a:avLst/>
            </a:prstGeom>
            <a:noFill/>
          </p:spPr>
          <p:txBody>
            <a:bodyPr wrap="square" rtlCol="0">
              <a:spAutoFit/>
            </a:bodyPr>
            <a:lstStyle/>
            <a:p>
              <a:r>
                <a:rPr lang="en-GB" sz="1200" dirty="0">
                  <a:solidFill>
                    <a:schemeClr val="bg1"/>
                  </a:solidFill>
                  <a:latin typeface="+mj-lt"/>
                </a:rPr>
                <a:t>Vision</a:t>
              </a:r>
            </a:p>
            <a:p>
              <a:r>
                <a:rPr lang="en-GB" sz="1200" dirty="0">
                  <a:solidFill>
                    <a:schemeClr val="bg1"/>
                  </a:solidFill>
                </a:rPr>
                <a:t>By 2030 Warwick University will be recognised as best in class for our approach to equality, diversity, and inclusion for students, staff and the partners and communities that we work with.</a:t>
              </a:r>
            </a:p>
          </p:txBody>
        </p:sp>
      </p:grpSp>
      <p:grpSp>
        <p:nvGrpSpPr>
          <p:cNvPr id="106" name="Strategy" descr="Strategy">
            <a:extLst>
              <a:ext uri="{FF2B5EF4-FFF2-40B4-BE49-F238E27FC236}">
                <a16:creationId xmlns:a16="http://schemas.microsoft.com/office/drawing/2014/main" id="{F5EDBA9D-A7FC-297D-26D8-5D658A7C89F8}"/>
              </a:ext>
              <a:ext uri="{C183D7F6-B498-43B3-948B-1728B52AA6E4}">
                <adec:decorative xmlns:adec="http://schemas.microsoft.com/office/drawing/2017/decorative" val="0"/>
              </a:ext>
            </a:extLst>
          </p:cNvPr>
          <p:cNvGrpSpPr/>
          <p:nvPr/>
        </p:nvGrpSpPr>
        <p:grpSpPr>
          <a:xfrm>
            <a:off x="2061760" y="4463498"/>
            <a:ext cx="992529" cy="900196"/>
            <a:chOff x="2065021" y="4578095"/>
            <a:chExt cx="992529" cy="900196"/>
          </a:xfrm>
        </p:grpSpPr>
        <p:sp>
          <p:nvSpPr>
            <p:cNvPr id="107" name="Rectangle 106">
              <a:extLst>
                <a:ext uri="{FF2B5EF4-FFF2-40B4-BE49-F238E27FC236}">
                  <a16:creationId xmlns:a16="http://schemas.microsoft.com/office/drawing/2014/main" id="{64C9333D-1BCF-8B46-ED92-F67EADE0F36E}"/>
                </a:ext>
              </a:extLst>
            </p:cNvPr>
            <p:cNvSpPr/>
            <p:nvPr/>
          </p:nvSpPr>
          <p:spPr>
            <a:xfrm>
              <a:off x="2065021" y="4578095"/>
              <a:ext cx="992529" cy="411541"/>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dirty="0">
                  <a:solidFill>
                    <a:schemeClr val="tx1"/>
                  </a:solidFill>
                  <a:latin typeface="+mj-lt"/>
                </a:rPr>
                <a:t>Strategy</a:t>
              </a:r>
            </a:p>
          </p:txBody>
        </p:sp>
        <p:sp>
          <p:nvSpPr>
            <p:cNvPr id="108" name="Rectangle 107">
              <a:extLst>
                <a:ext uri="{FF2B5EF4-FFF2-40B4-BE49-F238E27FC236}">
                  <a16:creationId xmlns:a16="http://schemas.microsoft.com/office/drawing/2014/main" id="{E4F25D08-DB15-855F-997D-5078A39C5105}"/>
                </a:ext>
              </a:extLst>
            </p:cNvPr>
            <p:cNvSpPr/>
            <p:nvPr/>
          </p:nvSpPr>
          <p:spPr>
            <a:xfrm>
              <a:off x="2442353" y="5086592"/>
              <a:ext cx="150506" cy="391699"/>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cxnSp>
          <p:nvCxnSpPr>
            <p:cNvPr id="109" name="Straight Connector 108">
              <a:extLst>
                <a:ext uri="{FF2B5EF4-FFF2-40B4-BE49-F238E27FC236}">
                  <a16:creationId xmlns:a16="http://schemas.microsoft.com/office/drawing/2014/main" id="{F13CAC2D-4B53-1939-0D9C-9206C30942E1}"/>
                </a:ext>
              </a:extLst>
            </p:cNvPr>
            <p:cNvCxnSpPr>
              <a:cxnSpLocks/>
            </p:cNvCxnSpPr>
            <p:nvPr/>
          </p:nvCxnSpPr>
          <p:spPr>
            <a:xfrm>
              <a:off x="2517606" y="4917804"/>
              <a:ext cx="0" cy="247371"/>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7" name="Objectives: Title" descr="Strategic objectives">
            <a:extLst>
              <a:ext uri="{FF2B5EF4-FFF2-40B4-BE49-F238E27FC236}">
                <a16:creationId xmlns:a16="http://schemas.microsoft.com/office/drawing/2014/main" id="{9A57F8B8-7809-85A8-177A-E3343D0391FD}"/>
              </a:ext>
              <a:ext uri="{C183D7F6-B498-43B3-948B-1728B52AA6E4}">
                <adec:decorative xmlns:adec="http://schemas.microsoft.com/office/drawing/2017/decorative" val="0"/>
              </a:ext>
            </a:extLst>
          </p:cNvPr>
          <p:cNvGrpSpPr/>
          <p:nvPr/>
        </p:nvGrpSpPr>
        <p:grpSpPr>
          <a:xfrm>
            <a:off x="3391807" y="4074555"/>
            <a:ext cx="783788" cy="765692"/>
            <a:chOff x="3394774" y="4171448"/>
            <a:chExt cx="783788" cy="765692"/>
          </a:xfrm>
        </p:grpSpPr>
        <p:sp>
          <p:nvSpPr>
            <p:cNvPr id="58" name="Oval 57">
              <a:extLst>
                <a:ext uri="{FF2B5EF4-FFF2-40B4-BE49-F238E27FC236}">
                  <a16:creationId xmlns:a16="http://schemas.microsoft.com/office/drawing/2014/main" id="{35BF1A1D-7237-F324-5203-E2EE869E9F20}"/>
                </a:ext>
              </a:extLst>
            </p:cNvPr>
            <p:cNvSpPr/>
            <p:nvPr/>
          </p:nvSpPr>
          <p:spPr>
            <a:xfrm>
              <a:off x="3394774" y="4171448"/>
              <a:ext cx="765692" cy="765692"/>
            </a:xfrm>
            <a:prstGeom prst="ellipse">
              <a:avLst/>
            </a:prstGeom>
            <a:solidFill>
              <a:schemeClr val="bg1"/>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61" name="TextBox 60">
              <a:extLst>
                <a:ext uri="{FF2B5EF4-FFF2-40B4-BE49-F238E27FC236}">
                  <a16:creationId xmlns:a16="http://schemas.microsoft.com/office/drawing/2014/main" id="{63FBE449-BDBD-57DC-963A-978525E31810}"/>
                </a:ext>
              </a:extLst>
            </p:cNvPr>
            <p:cNvSpPr txBox="1">
              <a:spLocks/>
            </p:cNvSpPr>
            <p:nvPr/>
          </p:nvSpPr>
          <p:spPr>
            <a:xfrm>
              <a:off x="3397267" y="4345382"/>
              <a:ext cx="781295" cy="400110"/>
            </a:xfrm>
            <a:prstGeom prst="rect">
              <a:avLst/>
            </a:prstGeom>
            <a:noFill/>
            <a:ln>
              <a:noFill/>
            </a:ln>
          </p:spPr>
          <p:txBody>
            <a:bodyPr wrap="square">
              <a:spAutoFit/>
            </a:bodyPr>
            <a:lstStyle/>
            <a:p>
              <a:pPr algn="ctr"/>
              <a:r>
                <a:rPr lang="en-GB" sz="1000" dirty="0">
                  <a:solidFill>
                    <a:srgbClr val="4A4949"/>
                  </a:solidFill>
                  <a:latin typeface="+mj-lt"/>
                  <a:ea typeface="Verdana" panose="020B0604030504040204" pitchFamily="34" charset="0"/>
                  <a:cs typeface="Segoe UI Semilight" panose="020B0402040204020203" pitchFamily="34" charset="0"/>
                </a:rPr>
                <a:t>Strategic</a:t>
              </a:r>
              <a:r>
                <a:rPr lang="en-GB" sz="1000" dirty="0">
                  <a:solidFill>
                    <a:schemeClr val="tx1"/>
                  </a:solidFill>
                  <a:latin typeface="+mj-lt"/>
                  <a:cs typeface="Segoe UI Semilight" panose="020B0402040204020203" pitchFamily="34" charset="0"/>
                </a:rPr>
                <a:t> </a:t>
              </a:r>
              <a:r>
                <a:rPr lang="en-GB" sz="1000" dirty="0">
                  <a:solidFill>
                    <a:srgbClr val="4A4949"/>
                  </a:solidFill>
                  <a:latin typeface="+mj-lt"/>
                  <a:ea typeface="Verdana" panose="020B0604030504040204" pitchFamily="34" charset="0"/>
                  <a:cs typeface="Segoe UI Semilight" panose="020B0402040204020203" pitchFamily="34" charset="0"/>
                </a:rPr>
                <a:t>objectives</a:t>
              </a:r>
            </a:p>
          </p:txBody>
        </p:sp>
      </p:grpSp>
      <p:grpSp>
        <p:nvGrpSpPr>
          <p:cNvPr id="100" name="Objectives: Text" descr="1. Increase the diversity of staff and students.&#10;2. Develop a culture that supports our students and staff to achieve their potential&#10;3. Become an internationally recognised leader in inclusion ">
            <a:extLst>
              <a:ext uri="{FF2B5EF4-FFF2-40B4-BE49-F238E27FC236}">
                <a16:creationId xmlns:a16="http://schemas.microsoft.com/office/drawing/2014/main" id="{D49C343E-C5B1-DC4C-F5C1-AC1AC06CDA11}"/>
              </a:ext>
              <a:ext uri="{C183D7F6-B498-43B3-948B-1728B52AA6E4}">
                <adec:decorative xmlns:adec="http://schemas.microsoft.com/office/drawing/2017/decorative" val="0"/>
              </a:ext>
            </a:extLst>
          </p:cNvPr>
          <p:cNvGrpSpPr/>
          <p:nvPr/>
        </p:nvGrpSpPr>
        <p:grpSpPr>
          <a:xfrm>
            <a:off x="2622214" y="4875039"/>
            <a:ext cx="1708246" cy="1084007"/>
            <a:chOff x="2625181" y="4979552"/>
            <a:chExt cx="1708246" cy="1084007"/>
          </a:xfrm>
        </p:grpSpPr>
        <p:cxnSp>
          <p:nvCxnSpPr>
            <p:cNvPr id="101" name="Straight Connector 100">
              <a:extLst>
                <a:ext uri="{FF2B5EF4-FFF2-40B4-BE49-F238E27FC236}">
                  <a16:creationId xmlns:a16="http://schemas.microsoft.com/office/drawing/2014/main" id="{187B712E-55BA-8B9E-D71E-641D103EE590}"/>
                </a:ext>
              </a:extLst>
            </p:cNvPr>
            <p:cNvCxnSpPr>
              <a:cxnSpLocks/>
            </p:cNvCxnSpPr>
            <p:nvPr/>
          </p:nvCxnSpPr>
          <p:spPr>
            <a:xfrm>
              <a:off x="3741352" y="4979552"/>
              <a:ext cx="0" cy="185623"/>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9C39CC9F-DA6F-AE2E-0F44-36E459FD7473}"/>
                </a:ext>
              </a:extLst>
            </p:cNvPr>
            <p:cNvSpPr txBox="1">
              <a:spLocks/>
            </p:cNvSpPr>
            <p:nvPr/>
          </p:nvSpPr>
          <p:spPr>
            <a:xfrm>
              <a:off x="2625181" y="5109452"/>
              <a:ext cx="1708246" cy="954107"/>
            </a:xfrm>
            <a:prstGeom prst="rect">
              <a:avLst/>
            </a:prstGeom>
            <a:solidFill>
              <a:schemeClr val="bg1"/>
            </a:solidFill>
            <a:ln w="12700">
              <a:solidFill>
                <a:schemeClr val="accent2"/>
              </a:solidFill>
            </a:ln>
          </p:spPr>
          <p:txBody>
            <a:bodyPr wrap="square">
              <a:spAutoFit/>
            </a:bodyPr>
            <a:lstStyle/>
            <a:p>
              <a:pPr marL="228600" indent="-228600">
                <a:buFont typeface="+mj-lt"/>
                <a:buAutoNum type="arabicPeriod"/>
              </a:pPr>
              <a:r>
                <a:rPr lang="en-GB" sz="800" dirty="0">
                  <a:solidFill>
                    <a:srgbClr val="4A4949"/>
                  </a:solidFill>
                  <a:effectLst/>
                  <a:ea typeface="Verdana" panose="020B0604030504040204" pitchFamily="34" charset="0"/>
                </a:rPr>
                <a:t>Increase the diversity of staff and students.</a:t>
              </a:r>
            </a:p>
            <a:p>
              <a:pPr marL="228600" indent="-228600">
                <a:buFont typeface="+mj-lt"/>
                <a:buAutoNum type="arabicPeriod"/>
              </a:pPr>
              <a:r>
                <a:rPr lang="en-GB" sz="800" dirty="0">
                  <a:solidFill>
                    <a:srgbClr val="4A4949"/>
                  </a:solidFill>
                  <a:effectLst/>
                  <a:ea typeface="Verdana" panose="020B0604030504040204" pitchFamily="34" charset="0"/>
                </a:rPr>
                <a:t>Develop a culture that supports our students and staff to achieve their potential</a:t>
              </a:r>
            </a:p>
            <a:p>
              <a:pPr marL="228600" indent="-228600">
                <a:buFont typeface="+mj-lt"/>
                <a:buAutoNum type="arabicPeriod"/>
              </a:pPr>
              <a:r>
                <a:rPr lang="en-GB" sz="800" dirty="0">
                  <a:solidFill>
                    <a:srgbClr val="4A4949"/>
                  </a:solidFill>
                  <a:effectLst/>
                  <a:ea typeface="Verdana" panose="020B0604030504040204" pitchFamily="34" charset="0"/>
                </a:rPr>
                <a:t>Become an internationally recognised leader in inclusion </a:t>
              </a:r>
            </a:p>
          </p:txBody>
        </p:sp>
      </p:grpSp>
      <p:grpSp>
        <p:nvGrpSpPr>
          <p:cNvPr id="62" name="Strategic Focus: Title" descr="Areas of strategic focus">
            <a:extLst>
              <a:ext uri="{FF2B5EF4-FFF2-40B4-BE49-F238E27FC236}">
                <a16:creationId xmlns:a16="http://schemas.microsoft.com/office/drawing/2014/main" id="{BD58C3CB-18DD-1BE2-9CB6-47181E9F71B4}"/>
              </a:ext>
              <a:ext uri="{C183D7F6-B498-43B3-948B-1728B52AA6E4}">
                <adec:decorative xmlns:adec="http://schemas.microsoft.com/office/drawing/2017/decorative" val="0"/>
              </a:ext>
            </a:extLst>
          </p:cNvPr>
          <p:cNvGrpSpPr/>
          <p:nvPr/>
        </p:nvGrpSpPr>
        <p:grpSpPr>
          <a:xfrm>
            <a:off x="4522376" y="5325722"/>
            <a:ext cx="773838" cy="765692"/>
            <a:chOff x="4539264" y="5443278"/>
            <a:chExt cx="773838" cy="765692"/>
          </a:xfrm>
        </p:grpSpPr>
        <p:sp>
          <p:nvSpPr>
            <p:cNvPr id="63" name="Oval 62">
              <a:extLst>
                <a:ext uri="{FF2B5EF4-FFF2-40B4-BE49-F238E27FC236}">
                  <a16:creationId xmlns:a16="http://schemas.microsoft.com/office/drawing/2014/main" id="{B0D77658-8516-FA74-1E26-C4948AFD665A}"/>
                </a:ext>
              </a:extLst>
            </p:cNvPr>
            <p:cNvSpPr/>
            <p:nvPr/>
          </p:nvSpPr>
          <p:spPr>
            <a:xfrm>
              <a:off x="4547410" y="5443278"/>
              <a:ext cx="765692" cy="765692"/>
            </a:xfrm>
            <a:prstGeom prst="ellipse">
              <a:avLst/>
            </a:prstGeom>
            <a:solidFill>
              <a:schemeClr val="bg1"/>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66" name="TextBox 65">
              <a:extLst>
                <a:ext uri="{FF2B5EF4-FFF2-40B4-BE49-F238E27FC236}">
                  <a16:creationId xmlns:a16="http://schemas.microsoft.com/office/drawing/2014/main" id="{B00421E1-5EED-7B03-5DF8-3E02C9B3F13D}"/>
                </a:ext>
              </a:extLst>
            </p:cNvPr>
            <p:cNvSpPr txBox="1">
              <a:spLocks/>
            </p:cNvSpPr>
            <p:nvPr/>
          </p:nvSpPr>
          <p:spPr>
            <a:xfrm>
              <a:off x="4539264" y="5596736"/>
              <a:ext cx="764313" cy="553998"/>
            </a:xfrm>
            <a:prstGeom prst="rect">
              <a:avLst/>
            </a:prstGeom>
            <a:noFill/>
          </p:spPr>
          <p:txBody>
            <a:bodyPr wrap="square">
              <a:spAutoFit/>
            </a:bodyPr>
            <a:lstStyle/>
            <a:p>
              <a:pPr algn="ctr"/>
              <a:r>
                <a:rPr lang="en-GB" sz="1000" dirty="0">
                  <a:solidFill>
                    <a:srgbClr val="4A4949"/>
                  </a:solidFill>
                  <a:latin typeface="+mj-lt"/>
                  <a:ea typeface="Verdana" panose="020B0604030504040204" pitchFamily="34" charset="0"/>
                  <a:cs typeface="Segoe UI Semilight" panose="020B0402040204020203" pitchFamily="34" charset="0"/>
                </a:rPr>
                <a:t>Areas of strategic focus</a:t>
              </a:r>
            </a:p>
          </p:txBody>
        </p:sp>
      </p:grpSp>
      <p:grpSp>
        <p:nvGrpSpPr>
          <p:cNvPr id="103" name="Strategic focus: Text" descr="Research.&#10;Education.&#10;Widening. Participation.&#10;People.&#10;Regional Leadership.&#10;Internationalisation.&#10;Communications.&#10;Innovation.">
            <a:extLst>
              <a:ext uri="{FF2B5EF4-FFF2-40B4-BE49-F238E27FC236}">
                <a16:creationId xmlns:a16="http://schemas.microsoft.com/office/drawing/2014/main" id="{E02F7608-EA29-8917-E32C-DB7C6D902E1B}"/>
              </a:ext>
              <a:ext uri="{C183D7F6-B498-43B3-948B-1728B52AA6E4}">
                <adec:decorative xmlns:adec="http://schemas.microsoft.com/office/drawing/2017/decorative" val="0"/>
              </a:ext>
            </a:extLst>
          </p:cNvPr>
          <p:cNvGrpSpPr/>
          <p:nvPr/>
        </p:nvGrpSpPr>
        <p:grpSpPr>
          <a:xfrm>
            <a:off x="4391074" y="4039679"/>
            <a:ext cx="1334411" cy="1286043"/>
            <a:chOff x="4394041" y="4144192"/>
            <a:chExt cx="1334411" cy="1286043"/>
          </a:xfrm>
        </p:grpSpPr>
        <p:cxnSp>
          <p:nvCxnSpPr>
            <p:cNvPr id="104" name="Straight Connector 103">
              <a:extLst>
                <a:ext uri="{FF2B5EF4-FFF2-40B4-BE49-F238E27FC236}">
                  <a16:creationId xmlns:a16="http://schemas.microsoft.com/office/drawing/2014/main" id="{C50176FB-8415-F401-E943-4D348AD6C29C}"/>
                </a:ext>
              </a:extLst>
            </p:cNvPr>
            <p:cNvCxnSpPr>
              <a:cxnSpLocks/>
              <a:endCxn id="63" idx="0"/>
            </p:cNvCxnSpPr>
            <p:nvPr/>
          </p:nvCxnSpPr>
          <p:spPr>
            <a:xfrm>
              <a:off x="4912262" y="5220836"/>
              <a:ext cx="4073" cy="209399"/>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5" name="TextBox 104" descr="Research.&#10;Education.&#10;Widening. Participation.&#10;People.&#10;Regional Leadership.&#10;Internationalisation.&#10;Communications.&#10;Innovation.">
              <a:extLst>
                <a:ext uri="{FF2B5EF4-FFF2-40B4-BE49-F238E27FC236}">
                  <a16:creationId xmlns:a16="http://schemas.microsoft.com/office/drawing/2014/main" id="{89EEC5D0-FB3C-5883-8944-942672A4B29E}"/>
                </a:ext>
              </a:extLst>
            </p:cNvPr>
            <p:cNvSpPr txBox="1">
              <a:spLocks/>
            </p:cNvSpPr>
            <p:nvPr/>
          </p:nvSpPr>
          <p:spPr>
            <a:xfrm>
              <a:off x="4394041" y="4144192"/>
              <a:ext cx="1334411" cy="1200329"/>
            </a:xfrm>
            <a:prstGeom prst="rect">
              <a:avLst/>
            </a:prstGeom>
            <a:solidFill>
              <a:schemeClr val="bg1"/>
            </a:solidFill>
            <a:ln w="12700">
              <a:solidFill>
                <a:schemeClr val="accent2"/>
              </a:solidFill>
            </a:ln>
          </p:spPr>
          <p:txBody>
            <a:bodyPr wrap="square">
              <a:spAutoFit/>
            </a:bodyPr>
            <a:lstStyle/>
            <a:p>
              <a:pPr marL="171450" indent="-171450">
                <a:buFont typeface="Arial" panose="020B0604020202020204" pitchFamily="34" charset="0"/>
                <a:buChar char="•"/>
              </a:pPr>
              <a:r>
                <a:rPr lang="en-GB" sz="800" dirty="0">
                  <a:solidFill>
                    <a:srgbClr val="4A4949"/>
                  </a:solidFill>
                  <a:ea typeface="Verdana" panose="020B0604030504040204" pitchFamily="34" charset="0"/>
                </a:rPr>
                <a:t>Research.</a:t>
              </a:r>
            </a:p>
            <a:p>
              <a:pPr marL="171450" indent="-171450">
                <a:buFont typeface="Arial" panose="020B0604020202020204" pitchFamily="34" charset="0"/>
                <a:buChar char="•"/>
              </a:pPr>
              <a:r>
                <a:rPr lang="en-GB" sz="800" dirty="0">
                  <a:solidFill>
                    <a:srgbClr val="4A4949"/>
                  </a:solidFill>
                  <a:ea typeface="Verdana" panose="020B0604030504040204" pitchFamily="34" charset="0"/>
                </a:rPr>
                <a:t>Education.</a:t>
              </a:r>
            </a:p>
            <a:p>
              <a:pPr marL="171450" indent="-171450">
                <a:buFont typeface="Arial" panose="020B0604020202020204" pitchFamily="34" charset="0"/>
                <a:buChar char="•"/>
              </a:pPr>
              <a:r>
                <a:rPr lang="en-GB" sz="800" dirty="0">
                  <a:solidFill>
                    <a:srgbClr val="4A4949"/>
                  </a:solidFill>
                  <a:ea typeface="Verdana" panose="020B0604030504040204" pitchFamily="34" charset="0"/>
                </a:rPr>
                <a:t>Widening. Participation.</a:t>
              </a:r>
            </a:p>
            <a:p>
              <a:pPr marL="171450" indent="-171450">
                <a:buFont typeface="Arial" panose="020B0604020202020204" pitchFamily="34" charset="0"/>
                <a:buChar char="•"/>
              </a:pPr>
              <a:r>
                <a:rPr lang="en-GB" sz="800" dirty="0">
                  <a:solidFill>
                    <a:srgbClr val="4A4949"/>
                  </a:solidFill>
                  <a:ea typeface="Verdana" panose="020B0604030504040204" pitchFamily="34" charset="0"/>
                </a:rPr>
                <a:t>People.</a:t>
              </a:r>
            </a:p>
            <a:p>
              <a:pPr marL="171450" indent="-171450">
                <a:buFont typeface="Arial" panose="020B0604020202020204" pitchFamily="34" charset="0"/>
                <a:buChar char="•"/>
              </a:pPr>
              <a:r>
                <a:rPr lang="en-GB" sz="800" dirty="0">
                  <a:solidFill>
                    <a:srgbClr val="4A4949"/>
                  </a:solidFill>
                  <a:ea typeface="Verdana" panose="020B0604030504040204" pitchFamily="34" charset="0"/>
                </a:rPr>
                <a:t>Regional Leadership.</a:t>
              </a:r>
            </a:p>
            <a:p>
              <a:pPr marL="171450" indent="-171450">
                <a:buFont typeface="Arial" panose="020B0604020202020204" pitchFamily="34" charset="0"/>
                <a:buChar char="•"/>
              </a:pPr>
              <a:r>
                <a:rPr lang="en-GB" sz="800" dirty="0">
                  <a:solidFill>
                    <a:srgbClr val="4A4949"/>
                  </a:solidFill>
                  <a:ea typeface="Verdana" panose="020B0604030504040204" pitchFamily="34" charset="0"/>
                </a:rPr>
                <a:t>Internationalisation.</a:t>
              </a:r>
            </a:p>
            <a:p>
              <a:pPr marL="171450" indent="-171450">
                <a:buFont typeface="Arial" panose="020B0604020202020204" pitchFamily="34" charset="0"/>
                <a:buChar char="•"/>
              </a:pPr>
              <a:r>
                <a:rPr lang="en-GB" sz="800" dirty="0">
                  <a:solidFill>
                    <a:srgbClr val="4A4949"/>
                  </a:solidFill>
                  <a:ea typeface="Verdana" panose="020B0604030504040204" pitchFamily="34" charset="0"/>
                </a:rPr>
                <a:t>Communications.</a:t>
              </a:r>
            </a:p>
            <a:p>
              <a:pPr marL="171450" indent="-171450">
                <a:buFont typeface="Arial" panose="020B0604020202020204" pitchFamily="34" charset="0"/>
                <a:buChar char="•"/>
              </a:pPr>
              <a:r>
                <a:rPr lang="en-GB" sz="800" dirty="0">
                  <a:solidFill>
                    <a:srgbClr val="4A4949"/>
                  </a:solidFill>
                  <a:ea typeface="Verdana" panose="020B0604030504040204" pitchFamily="34" charset="0"/>
                </a:rPr>
                <a:t>Innovation.</a:t>
              </a:r>
            </a:p>
          </p:txBody>
        </p:sp>
      </p:grpSp>
      <p:grpSp>
        <p:nvGrpSpPr>
          <p:cNvPr id="67" name="KPIs: Title" descr="KPIs">
            <a:extLst>
              <a:ext uri="{FF2B5EF4-FFF2-40B4-BE49-F238E27FC236}">
                <a16:creationId xmlns:a16="http://schemas.microsoft.com/office/drawing/2014/main" id="{60B8A784-7859-F813-565D-7AEDE4D7B20B}"/>
              </a:ext>
              <a:ext uri="{C183D7F6-B498-43B3-948B-1728B52AA6E4}">
                <adec:decorative xmlns:adec="http://schemas.microsoft.com/office/drawing/2017/decorative" val="0"/>
              </a:ext>
            </a:extLst>
          </p:cNvPr>
          <p:cNvGrpSpPr/>
          <p:nvPr/>
        </p:nvGrpSpPr>
        <p:grpSpPr>
          <a:xfrm>
            <a:off x="5679374" y="3130272"/>
            <a:ext cx="765692" cy="765692"/>
            <a:chOff x="5682341" y="3234785"/>
            <a:chExt cx="765692" cy="765692"/>
          </a:xfrm>
        </p:grpSpPr>
        <p:sp>
          <p:nvSpPr>
            <p:cNvPr id="68" name="Oval 67">
              <a:extLst>
                <a:ext uri="{FF2B5EF4-FFF2-40B4-BE49-F238E27FC236}">
                  <a16:creationId xmlns:a16="http://schemas.microsoft.com/office/drawing/2014/main" id="{003A8C26-B873-9715-F084-EC09B66472E1}"/>
                </a:ext>
              </a:extLst>
            </p:cNvPr>
            <p:cNvSpPr/>
            <p:nvPr/>
          </p:nvSpPr>
          <p:spPr>
            <a:xfrm>
              <a:off x="5682341" y="3234785"/>
              <a:ext cx="765692" cy="765692"/>
            </a:xfrm>
            <a:prstGeom prst="ellipse">
              <a:avLst/>
            </a:prstGeom>
            <a:solidFill>
              <a:schemeClr val="bg1"/>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71" name="TextBox 70">
              <a:extLst>
                <a:ext uri="{FF2B5EF4-FFF2-40B4-BE49-F238E27FC236}">
                  <a16:creationId xmlns:a16="http://schemas.microsoft.com/office/drawing/2014/main" id="{74959789-1C93-CE98-C72E-0076F2AC1015}"/>
                </a:ext>
              </a:extLst>
            </p:cNvPr>
            <p:cNvSpPr txBox="1">
              <a:spLocks/>
            </p:cNvSpPr>
            <p:nvPr/>
          </p:nvSpPr>
          <p:spPr>
            <a:xfrm>
              <a:off x="5821912" y="3502363"/>
              <a:ext cx="479475" cy="246221"/>
            </a:xfrm>
            <a:prstGeom prst="rect">
              <a:avLst/>
            </a:prstGeom>
            <a:noFill/>
          </p:spPr>
          <p:txBody>
            <a:bodyPr wrap="square">
              <a:spAutoFit/>
            </a:bodyPr>
            <a:lstStyle/>
            <a:p>
              <a:pPr algn="ctr"/>
              <a:r>
                <a:rPr lang="en-GB" sz="1000" dirty="0">
                  <a:solidFill>
                    <a:srgbClr val="4A4949"/>
                  </a:solidFill>
                  <a:latin typeface="+mj-lt"/>
                  <a:ea typeface="Verdana" panose="020B0604030504040204" pitchFamily="34" charset="0"/>
                  <a:cs typeface="Segoe UI Semilight" panose="020B0402040204020203" pitchFamily="34" charset="0"/>
                </a:rPr>
                <a:t>KPIs</a:t>
              </a:r>
            </a:p>
          </p:txBody>
        </p:sp>
      </p:grpSp>
      <p:grpSp>
        <p:nvGrpSpPr>
          <p:cNvPr id="72" name="KPIs: Text" descr="By 2025&#10;Student targets:&#10;4:1 POLAR4 Q5/Q1 ratio.&#10;Eliminate Black awarding gap.&#10;&#10;By 2030&#10;Staff at FA9:&#10;50% FA9 women staff.&#10;25% FA9 BAME staff.&#10;18% FA9 disabled staff.&#10;2.7% FA9 LGBQUA+ staff.&#10;Pay Gaps:&#10;Eliminate gender pay gap.&#10;Eliminate ethnicity pay gap.">
            <a:extLst>
              <a:ext uri="{FF2B5EF4-FFF2-40B4-BE49-F238E27FC236}">
                <a16:creationId xmlns:a16="http://schemas.microsoft.com/office/drawing/2014/main" id="{DF0B51A4-9D39-89BF-C02A-8E4042503CA7}"/>
              </a:ext>
            </a:extLst>
          </p:cNvPr>
          <p:cNvGrpSpPr>
            <a:grpSpLocks/>
          </p:cNvGrpSpPr>
          <p:nvPr/>
        </p:nvGrpSpPr>
        <p:grpSpPr>
          <a:xfrm>
            <a:off x="2719368" y="2539690"/>
            <a:ext cx="3342853" cy="1336763"/>
            <a:chOff x="3174773" y="2417655"/>
            <a:chExt cx="3342853" cy="1336763"/>
          </a:xfrm>
        </p:grpSpPr>
        <p:cxnSp>
          <p:nvCxnSpPr>
            <p:cNvPr id="73" name="Connector: Elbow 72">
              <a:extLst>
                <a:ext uri="{FF2B5EF4-FFF2-40B4-BE49-F238E27FC236}">
                  <a16:creationId xmlns:a16="http://schemas.microsoft.com/office/drawing/2014/main" id="{43FD982B-9971-17BA-359F-14C92BCF7F77}"/>
                </a:ext>
              </a:extLst>
            </p:cNvPr>
            <p:cNvCxnSpPr>
              <a:cxnSpLocks/>
              <a:stCxn id="68" idx="0"/>
            </p:cNvCxnSpPr>
            <p:nvPr/>
          </p:nvCxnSpPr>
          <p:spPr>
            <a:xfrm rot="16200000" flipV="1">
              <a:off x="6063157" y="2553768"/>
              <a:ext cx="411643" cy="497295"/>
            </a:xfrm>
            <a:prstGeom prst="bentConnector2">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C00FD6F0-F00F-32F2-1F16-3F82A55B25B6}"/>
                </a:ext>
              </a:extLst>
            </p:cNvPr>
            <p:cNvSpPr txBox="1">
              <a:spLocks/>
            </p:cNvSpPr>
            <p:nvPr/>
          </p:nvSpPr>
          <p:spPr>
            <a:xfrm>
              <a:off x="3174773" y="2417655"/>
              <a:ext cx="3037425" cy="1336763"/>
            </a:xfrm>
            <a:prstGeom prst="rect">
              <a:avLst/>
            </a:prstGeom>
            <a:solidFill>
              <a:schemeClr val="bg1"/>
            </a:solidFill>
            <a:ln w="12700">
              <a:solidFill>
                <a:schemeClr val="accent2"/>
              </a:solidFill>
            </a:ln>
          </p:spPr>
          <p:txBody>
            <a:bodyPr wrap="square" numCol="2" spcCol="0">
              <a:noAutofit/>
            </a:bodyPr>
            <a:lstStyle/>
            <a:p>
              <a:r>
                <a:rPr lang="en-GB" sz="800" b="1" dirty="0">
                  <a:solidFill>
                    <a:srgbClr val="4A4949"/>
                  </a:solidFill>
                  <a:ea typeface="Verdana" panose="020B0604030504040204" pitchFamily="34" charset="0"/>
                </a:rPr>
                <a:t>By 2025</a:t>
              </a:r>
            </a:p>
            <a:p>
              <a:r>
                <a:rPr lang="en-GB" sz="800" b="1" dirty="0">
                  <a:solidFill>
                    <a:srgbClr val="4A4949"/>
                  </a:solidFill>
                  <a:ea typeface="Verdana" panose="020B0604030504040204" pitchFamily="34" charset="0"/>
                </a:rPr>
                <a:t>Student targets:</a:t>
              </a:r>
            </a:p>
            <a:p>
              <a:pPr marL="171450" indent="-171450">
                <a:buFont typeface="Arial" panose="020B0604020202020204" pitchFamily="34" charset="0"/>
                <a:buChar char="•"/>
              </a:pPr>
              <a:r>
                <a:rPr lang="en-GB" sz="800" dirty="0">
                  <a:solidFill>
                    <a:srgbClr val="4A4949"/>
                  </a:solidFill>
                  <a:ea typeface="Verdana" panose="020B0604030504040204" pitchFamily="34" charset="0"/>
                </a:rPr>
                <a:t>4:1 POLAR4 Q5/Q1 ratio.</a:t>
              </a:r>
            </a:p>
            <a:p>
              <a:pPr marL="171450" indent="-171450">
                <a:buFont typeface="Arial" panose="020B0604020202020204" pitchFamily="34" charset="0"/>
                <a:buChar char="•"/>
              </a:pPr>
              <a:r>
                <a:rPr lang="en-GB" sz="800" dirty="0">
                  <a:solidFill>
                    <a:srgbClr val="4A4949"/>
                  </a:solidFill>
                  <a:ea typeface="Verdana" panose="020B0604030504040204" pitchFamily="34" charset="0"/>
                </a:rPr>
                <a:t>Eliminate Black awarding gap.</a:t>
              </a:r>
            </a:p>
            <a:p>
              <a:endParaRPr lang="en-GB" sz="800" dirty="0">
                <a:solidFill>
                  <a:srgbClr val="4A4949"/>
                </a:solidFill>
                <a:ea typeface="Verdana" panose="020B0604030504040204" pitchFamily="34" charset="0"/>
              </a:endParaRPr>
            </a:p>
            <a:p>
              <a:endParaRPr lang="en-GB" sz="800" dirty="0">
                <a:solidFill>
                  <a:srgbClr val="4A4949"/>
                </a:solidFill>
                <a:ea typeface="Verdana" panose="020B0604030504040204" pitchFamily="34" charset="0"/>
              </a:endParaRPr>
            </a:p>
            <a:p>
              <a:endParaRPr lang="en-GB" sz="800" dirty="0">
                <a:solidFill>
                  <a:srgbClr val="4A4949"/>
                </a:solidFill>
                <a:ea typeface="Verdana" panose="020B0604030504040204" pitchFamily="34" charset="0"/>
              </a:endParaRPr>
            </a:p>
            <a:p>
              <a:endParaRPr lang="en-GB" sz="800" dirty="0">
                <a:solidFill>
                  <a:srgbClr val="4A4949"/>
                </a:solidFill>
                <a:ea typeface="Verdana" panose="020B0604030504040204" pitchFamily="34" charset="0"/>
              </a:endParaRPr>
            </a:p>
            <a:p>
              <a:endParaRPr lang="en-GB" sz="800" dirty="0">
                <a:solidFill>
                  <a:srgbClr val="4A4949"/>
                </a:solidFill>
                <a:ea typeface="Verdana" panose="020B0604030504040204" pitchFamily="34" charset="0"/>
              </a:endParaRPr>
            </a:p>
            <a:p>
              <a:endParaRPr lang="en-GB" sz="800" dirty="0">
                <a:solidFill>
                  <a:srgbClr val="4A4949"/>
                </a:solidFill>
                <a:ea typeface="Verdana" panose="020B0604030504040204" pitchFamily="34" charset="0"/>
              </a:endParaRPr>
            </a:p>
            <a:p>
              <a:endParaRPr lang="en-GB" sz="800" dirty="0">
                <a:solidFill>
                  <a:srgbClr val="4A4949"/>
                </a:solidFill>
                <a:ea typeface="Verdana" panose="020B0604030504040204" pitchFamily="34" charset="0"/>
              </a:endParaRPr>
            </a:p>
            <a:p>
              <a:r>
                <a:rPr lang="en-GB" sz="800" b="1" dirty="0">
                  <a:solidFill>
                    <a:srgbClr val="4A4949"/>
                  </a:solidFill>
                  <a:ea typeface="Verdana" panose="020B0604030504040204" pitchFamily="34" charset="0"/>
                </a:rPr>
                <a:t>By 2030</a:t>
              </a:r>
            </a:p>
            <a:p>
              <a:r>
                <a:rPr lang="en-GB" sz="800" b="1" dirty="0">
                  <a:solidFill>
                    <a:srgbClr val="4A4949"/>
                  </a:solidFill>
                  <a:ea typeface="Verdana" panose="020B0604030504040204" pitchFamily="34" charset="0"/>
                </a:rPr>
                <a:t>Staff at FA9:</a:t>
              </a:r>
            </a:p>
            <a:p>
              <a:pPr marL="171450" indent="-171450">
                <a:buFont typeface="Arial" panose="020B0604020202020204" pitchFamily="34" charset="0"/>
                <a:buChar char="•"/>
              </a:pPr>
              <a:r>
                <a:rPr lang="en-GB" sz="800" dirty="0">
                  <a:solidFill>
                    <a:srgbClr val="4A4949"/>
                  </a:solidFill>
                  <a:ea typeface="Verdana" panose="020B0604030504040204" pitchFamily="34" charset="0"/>
                </a:rPr>
                <a:t>50% FA9 women staff.</a:t>
              </a:r>
            </a:p>
            <a:p>
              <a:pPr marL="171450" indent="-171450">
                <a:buFont typeface="Arial" panose="020B0604020202020204" pitchFamily="34" charset="0"/>
                <a:buChar char="•"/>
              </a:pPr>
              <a:r>
                <a:rPr lang="en-GB" sz="800" dirty="0">
                  <a:solidFill>
                    <a:srgbClr val="4A4949"/>
                  </a:solidFill>
                  <a:ea typeface="Verdana" panose="020B0604030504040204" pitchFamily="34" charset="0"/>
                </a:rPr>
                <a:t>25% FA9 BAME staff.</a:t>
              </a:r>
            </a:p>
            <a:p>
              <a:pPr marL="171450" indent="-171450">
                <a:buFont typeface="Arial" panose="020B0604020202020204" pitchFamily="34" charset="0"/>
                <a:buChar char="•"/>
              </a:pPr>
              <a:r>
                <a:rPr lang="en-GB" sz="800" dirty="0">
                  <a:solidFill>
                    <a:srgbClr val="4A4949"/>
                  </a:solidFill>
                  <a:ea typeface="Verdana" panose="020B0604030504040204" pitchFamily="34" charset="0"/>
                </a:rPr>
                <a:t>18% FA9 disabled staff.</a:t>
              </a:r>
            </a:p>
            <a:p>
              <a:pPr marL="171450" indent="-171450">
                <a:buFont typeface="Arial" panose="020B0604020202020204" pitchFamily="34" charset="0"/>
                <a:buChar char="•"/>
              </a:pPr>
              <a:r>
                <a:rPr lang="en-GB" sz="800" dirty="0">
                  <a:solidFill>
                    <a:srgbClr val="4A4949"/>
                  </a:solidFill>
                  <a:ea typeface="Verdana" panose="020B0604030504040204" pitchFamily="34" charset="0"/>
                </a:rPr>
                <a:t>7% FA9 LGBTQUIA+ by sexual orientation staff.</a:t>
              </a:r>
            </a:p>
            <a:p>
              <a:r>
                <a:rPr lang="en-GB" sz="800" b="1" dirty="0">
                  <a:solidFill>
                    <a:srgbClr val="4A4949"/>
                  </a:solidFill>
                  <a:ea typeface="Verdana" panose="020B0604030504040204" pitchFamily="34" charset="0"/>
                </a:rPr>
                <a:t>Pay Gaps:</a:t>
              </a:r>
            </a:p>
            <a:p>
              <a:pPr marL="171450" indent="-171450">
                <a:buFont typeface="Arial" panose="020B0604020202020204" pitchFamily="34" charset="0"/>
                <a:buChar char="•"/>
              </a:pPr>
              <a:r>
                <a:rPr lang="en-GB" sz="800" dirty="0">
                  <a:solidFill>
                    <a:srgbClr val="4A4949"/>
                  </a:solidFill>
                  <a:ea typeface="Verdana" panose="020B0604030504040204" pitchFamily="34" charset="0"/>
                </a:rPr>
                <a:t>Eliminate gender pay gap.</a:t>
              </a:r>
            </a:p>
            <a:p>
              <a:pPr marL="171450" indent="-171450">
                <a:buFont typeface="Arial" panose="020B0604020202020204" pitchFamily="34" charset="0"/>
                <a:buChar char="•"/>
              </a:pPr>
              <a:r>
                <a:rPr lang="en-GB" sz="800" dirty="0">
                  <a:solidFill>
                    <a:srgbClr val="4A4949"/>
                  </a:solidFill>
                  <a:ea typeface="Verdana" panose="020B0604030504040204" pitchFamily="34" charset="0"/>
                </a:rPr>
                <a:t>Eliminate ethnicity pay gap.</a:t>
              </a:r>
            </a:p>
          </p:txBody>
        </p:sp>
      </p:grpSp>
      <p:grpSp>
        <p:nvGrpSpPr>
          <p:cNvPr id="96" name="Outcomes" descr="Outcomes">
            <a:extLst>
              <a:ext uri="{FF2B5EF4-FFF2-40B4-BE49-F238E27FC236}">
                <a16:creationId xmlns:a16="http://schemas.microsoft.com/office/drawing/2014/main" id="{99925064-98DD-C8B1-E17C-0E41B09CD425}"/>
              </a:ext>
              <a:ext uri="{C183D7F6-B498-43B3-948B-1728B52AA6E4}">
                <adec:decorative xmlns:adec="http://schemas.microsoft.com/office/drawing/2017/decorative" val="0"/>
              </a:ext>
            </a:extLst>
          </p:cNvPr>
          <p:cNvGrpSpPr/>
          <p:nvPr/>
        </p:nvGrpSpPr>
        <p:grpSpPr>
          <a:xfrm>
            <a:off x="6141629" y="4046354"/>
            <a:ext cx="1084981" cy="640966"/>
            <a:chOff x="2065021" y="4578095"/>
            <a:chExt cx="1084981" cy="640966"/>
          </a:xfrm>
          <a:solidFill>
            <a:schemeClr val="accent4"/>
          </a:solidFill>
        </p:grpSpPr>
        <p:sp>
          <p:nvSpPr>
            <p:cNvPr id="97" name="Rectangle 96">
              <a:extLst>
                <a:ext uri="{FF2B5EF4-FFF2-40B4-BE49-F238E27FC236}">
                  <a16:creationId xmlns:a16="http://schemas.microsoft.com/office/drawing/2014/main" id="{A5EA5E56-924E-6395-100B-B18932A43894}"/>
                </a:ext>
              </a:extLst>
            </p:cNvPr>
            <p:cNvSpPr/>
            <p:nvPr/>
          </p:nvSpPr>
          <p:spPr>
            <a:xfrm>
              <a:off x="2065021" y="4578095"/>
              <a:ext cx="1084981" cy="41154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dirty="0">
                  <a:solidFill>
                    <a:schemeClr val="tx1"/>
                  </a:solidFill>
                  <a:latin typeface="+mj-lt"/>
                </a:rPr>
                <a:t>Outcomes</a:t>
              </a:r>
            </a:p>
          </p:txBody>
        </p:sp>
        <p:sp>
          <p:nvSpPr>
            <p:cNvPr id="98" name="Rectangle 97">
              <a:extLst>
                <a:ext uri="{FF2B5EF4-FFF2-40B4-BE49-F238E27FC236}">
                  <a16:creationId xmlns:a16="http://schemas.microsoft.com/office/drawing/2014/main" id="{EE7A7F6A-7A7C-220E-9458-23CE26A7B0E2}"/>
                </a:ext>
              </a:extLst>
            </p:cNvPr>
            <p:cNvSpPr/>
            <p:nvPr/>
          </p:nvSpPr>
          <p:spPr>
            <a:xfrm rot="5400000">
              <a:off x="2478718" y="4947958"/>
              <a:ext cx="150506" cy="391699"/>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cxnSp>
          <p:nvCxnSpPr>
            <p:cNvPr id="99" name="Straight Connector 98">
              <a:extLst>
                <a:ext uri="{FF2B5EF4-FFF2-40B4-BE49-F238E27FC236}">
                  <a16:creationId xmlns:a16="http://schemas.microsoft.com/office/drawing/2014/main" id="{48B62A9A-72EB-CB41-F6BA-F1A5F96A9B20}"/>
                </a:ext>
              </a:extLst>
            </p:cNvPr>
            <p:cNvCxnSpPr>
              <a:cxnSpLocks/>
            </p:cNvCxnSpPr>
            <p:nvPr/>
          </p:nvCxnSpPr>
          <p:spPr>
            <a:xfrm>
              <a:off x="2559852" y="4910352"/>
              <a:ext cx="0" cy="247371"/>
            </a:xfrm>
            <a:prstGeom prst="line">
              <a:avLst/>
            </a:prstGeom>
            <a:grpFill/>
            <a:ln w="3810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5" name="Immediate: Title" descr="Immediate: 1-3 years">
            <a:extLst>
              <a:ext uri="{FF2B5EF4-FFF2-40B4-BE49-F238E27FC236}">
                <a16:creationId xmlns:a16="http://schemas.microsoft.com/office/drawing/2014/main" id="{1938FC11-5283-01C4-4F30-D990D62DDE83}"/>
              </a:ext>
              <a:ext uri="{C183D7F6-B498-43B3-948B-1728B52AA6E4}">
                <adec:decorative xmlns:adec="http://schemas.microsoft.com/office/drawing/2017/decorative" val="0"/>
              </a:ext>
            </a:extLst>
          </p:cNvPr>
          <p:cNvGrpSpPr/>
          <p:nvPr/>
        </p:nvGrpSpPr>
        <p:grpSpPr>
          <a:xfrm>
            <a:off x="6795779" y="4532888"/>
            <a:ext cx="856567" cy="765692"/>
            <a:chOff x="6798746" y="4637401"/>
            <a:chExt cx="856567" cy="765692"/>
          </a:xfrm>
          <a:solidFill>
            <a:schemeClr val="bg1"/>
          </a:solidFill>
        </p:grpSpPr>
        <p:sp>
          <p:nvSpPr>
            <p:cNvPr id="76" name="Oval 75">
              <a:extLst>
                <a:ext uri="{FF2B5EF4-FFF2-40B4-BE49-F238E27FC236}">
                  <a16:creationId xmlns:a16="http://schemas.microsoft.com/office/drawing/2014/main" id="{35AD33E2-66CD-5743-3FBF-A61538A89E9A}"/>
                </a:ext>
              </a:extLst>
            </p:cNvPr>
            <p:cNvSpPr/>
            <p:nvPr/>
          </p:nvSpPr>
          <p:spPr>
            <a:xfrm>
              <a:off x="6835732" y="4637401"/>
              <a:ext cx="765692" cy="765692"/>
            </a:xfrm>
            <a:prstGeom prst="ellipse">
              <a:avLst/>
            </a:prstGeom>
            <a:grp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79" name="TextBox 78">
              <a:extLst>
                <a:ext uri="{FF2B5EF4-FFF2-40B4-BE49-F238E27FC236}">
                  <a16:creationId xmlns:a16="http://schemas.microsoft.com/office/drawing/2014/main" id="{E83AC6DE-C59F-E2F9-4B72-D0D13F64636B}"/>
                </a:ext>
              </a:extLst>
            </p:cNvPr>
            <p:cNvSpPr txBox="1">
              <a:spLocks/>
            </p:cNvSpPr>
            <p:nvPr/>
          </p:nvSpPr>
          <p:spPr>
            <a:xfrm>
              <a:off x="6798746" y="4870751"/>
              <a:ext cx="856567" cy="369332"/>
            </a:xfrm>
            <a:prstGeom prst="rect">
              <a:avLst/>
            </a:prstGeom>
            <a:noFill/>
            <a:ln>
              <a:noFill/>
            </a:ln>
          </p:spPr>
          <p:txBody>
            <a:bodyPr wrap="square">
              <a:spAutoFit/>
            </a:bodyPr>
            <a:lstStyle/>
            <a:p>
              <a:pPr algn="ctr"/>
              <a:r>
                <a:rPr lang="en-GB" sz="800" dirty="0">
                  <a:solidFill>
                    <a:srgbClr val="4A4949"/>
                  </a:solidFill>
                  <a:latin typeface="+mj-lt"/>
                  <a:ea typeface="Verdana" panose="020B0604030504040204" pitchFamily="34" charset="0"/>
                  <a:cs typeface="Segoe UI Semilight" panose="020B0402040204020203" pitchFamily="34" charset="0"/>
                </a:rPr>
                <a:t>Immediate:</a:t>
              </a:r>
              <a:endParaRPr lang="en-GB" sz="1000" dirty="0">
                <a:solidFill>
                  <a:srgbClr val="4A4949"/>
                </a:solidFill>
                <a:latin typeface="+mj-lt"/>
                <a:ea typeface="Verdana" panose="020B0604030504040204" pitchFamily="34" charset="0"/>
                <a:cs typeface="Segoe UI Semilight" panose="020B0402040204020203" pitchFamily="34" charset="0"/>
              </a:endParaRPr>
            </a:p>
            <a:p>
              <a:pPr algn="ctr"/>
              <a:r>
                <a:rPr lang="en-GB" sz="1000" dirty="0">
                  <a:solidFill>
                    <a:srgbClr val="4A4949"/>
                  </a:solidFill>
                  <a:latin typeface="+mj-lt"/>
                  <a:ea typeface="Verdana" panose="020B0604030504040204" pitchFamily="34" charset="0"/>
                  <a:cs typeface="Segoe UI Semilight" panose="020B0402040204020203" pitchFamily="34" charset="0"/>
                </a:rPr>
                <a:t>1-3 years</a:t>
              </a:r>
            </a:p>
          </p:txBody>
        </p:sp>
      </p:grpSp>
      <p:grpSp>
        <p:nvGrpSpPr>
          <p:cNvPr id="116" name="Immediate: Text" descr="Increased awareness, understanding, and engagement with social inclusion at a community and personal level.&#10;Leadership teams that model inclusive behaviours.&#10;Regional presence and voice on inclusive practice and leadership.&#10;A co-ordinated and strategic approach to widening participation, diversity, inclusion and equality.&#10;Increased diversity in our students of UK origin.&#10;Develop and implement positive action interventions to increase diversity at senior levels and develop diverse talent pipelines.&#10;Increased access to undergraduate courses through alternative routes.&#10;A robust reporting and response system for incidents of hate/ violence  supported by preventative interventions.&#10;Accountability for delivery &#10;of Social Inclusion Strategy.">
            <a:extLst>
              <a:ext uri="{FF2B5EF4-FFF2-40B4-BE49-F238E27FC236}">
                <a16:creationId xmlns:a16="http://schemas.microsoft.com/office/drawing/2014/main" id="{81F2B094-E665-24AB-87C6-AF7AD576D365}"/>
              </a:ext>
            </a:extLst>
          </p:cNvPr>
          <p:cNvGrpSpPr>
            <a:grpSpLocks/>
          </p:cNvGrpSpPr>
          <p:nvPr/>
        </p:nvGrpSpPr>
        <p:grpSpPr>
          <a:xfrm>
            <a:off x="7215611" y="4532887"/>
            <a:ext cx="3720894" cy="1857229"/>
            <a:chOff x="7671016" y="4492494"/>
            <a:chExt cx="3720894" cy="1857229"/>
          </a:xfrm>
        </p:grpSpPr>
        <p:cxnSp>
          <p:nvCxnSpPr>
            <p:cNvPr id="118" name="Connector: Elbow 117">
              <a:extLst>
                <a:ext uri="{FF2B5EF4-FFF2-40B4-BE49-F238E27FC236}">
                  <a16:creationId xmlns:a16="http://schemas.microsoft.com/office/drawing/2014/main" id="{1578E99B-C522-0BF9-543A-FAE022606DF6}"/>
                </a:ext>
              </a:extLst>
            </p:cNvPr>
            <p:cNvCxnSpPr>
              <a:cxnSpLocks/>
              <a:stCxn id="76" idx="4"/>
            </p:cNvCxnSpPr>
            <p:nvPr/>
          </p:nvCxnSpPr>
          <p:spPr>
            <a:xfrm rot="16200000" flipH="1">
              <a:off x="7615455" y="5313748"/>
              <a:ext cx="559148" cy="448026"/>
            </a:xfrm>
            <a:prstGeom prst="bentConnector3">
              <a:avLst>
                <a:gd name="adj1" fmla="val 50000"/>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F2FB25FD-FBAB-1184-048A-71232E0FC679}"/>
                </a:ext>
              </a:extLst>
            </p:cNvPr>
            <p:cNvSpPr txBox="1">
              <a:spLocks/>
            </p:cNvSpPr>
            <p:nvPr/>
          </p:nvSpPr>
          <p:spPr>
            <a:xfrm>
              <a:off x="8098159" y="4492494"/>
              <a:ext cx="3293751" cy="1857229"/>
            </a:xfrm>
            <a:prstGeom prst="rect">
              <a:avLst/>
            </a:prstGeom>
            <a:solidFill>
              <a:schemeClr val="bg1"/>
            </a:solidFill>
            <a:ln w="12700">
              <a:solidFill>
                <a:schemeClr val="accent4"/>
              </a:solidFill>
            </a:ln>
          </p:spPr>
          <p:txBody>
            <a:bodyPr wrap="square" numCol="2">
              <a:noAutofit/>
            </a:bodyPr>
            <a:lstStyle/>
            <a:p>
              <a:pPr marL="171450" indent="-171450">
                <a:buFont typeface="Arial" panose="020B0604020202020204" pitchFamily="34" charset="0"/>
                <a:buChar char="•"/>
              </a:pPr>
              <a:r>
                <a:rPr lang="en-GB" sz="800" dirty="0">
                  <a:solidFill>
                    <a:srgbClr val="4A4949"/>
                  </a:solidFill>
                  <a:ea typeface="Verdana" panose="020B0604030504040204" pitchFamily="34" charset="0"/>
                </a:rPr>
                <a:t>Increased awareness, understanding, and engagement with social inclusion at a community and personal level.</a:t>
              </a:r>
            </a:p>
            <a:p>
              <a:pPr marL="171450" indent="-171450">
                <a:buFont typeface="Arial" panose="020B0604020202020204" pitchFamily="34" charset="0"/>
                <a:buChar char="•"/>
              </a:pPr>
              <a:r>
                <a:rPr lang="en-GB" sz="800" dirty="0">
                  <a:solidFill>
                    <a:srgbClr val="4A4949"/>
                  </a:solidFill>
                  <a:ea typeface="Verdana" panose="020B0604030504040204" pitchFamily="34" charset="0"/>
                </a:rPr>
                <a:t>Leadership teams that model inclusive behaviours.</a:t>
              </a:r>
            </a:p>
            <a:p>
              <a:pPr marL="171450" indent="-171450">
                <a:buFont typeface="Arial" panose="020B0604020202020204" pitchFamily="34" charset="0"/>
                <a:buChar char="•"/>
              </a:pPr>
              <a:r>
                <a:rPr lang="en-GB" sz="800" dirty="0">
                  <a:solidFill>
                    <a:srgbClr val="4A4949"/>
                  </a:solidFill>
                  <a:ea typeface="Verdana" panose="020B0604030504040204" pitchFamily="34" charset="0"/>
                </a:rPr>
                <a:t>Regional presence and voice on inclusive practice and leadership.</a:t>
              </a:r>
            </a:p>
            <a:p>
              <a:pPr marL="171450" indent="-171450">
                <a:buFont typeface="Arial" panose="020B0604020202020204" pitchFamily="34" charset="0"/>
                <a:buChar char="•"/>
              </a:pPr>
              <a:r>
                <a:rPr lang="en-GB" sz="800" dirty="0">
                  <a:solidFill>
                    <a:srgbClr val="4A4949"/>
                  </a:solidFill>
                  <a:ea typeface="Verdana" panose="020B0604030504040204" pitchFamily="34" charset="0"/>
                </a:rPr>
                <a:t>A co-ordinated and strategic approach to widening participation, diversity, inclusion and equality.</a:t>
              </a:r>
            </a:p>
            <a:p>
              <a:pPr marL="171450" indent="-171450">
                <a:buFont typeface="Arial" panose="020B0604020202020204" pitchFamily="34" charset="0"/>
                <a:buChar char="•"/>
              </a:pPr>
              <a:r>
                <a:rPr lang="en-GB" sz="800" dirty="0">
                  <a:solidFill>
                    <a:srgbClr val="4A4949"/>
                  </a:solidFill>
                  <a:ea typeface="Verdana" panose="020B0604030504040204" pitchFamily="34" charset="0"/>
                </a:rPr>
                <a:t>Increased diversity in our students of UK origin.</a:t>
              </a:r>
            </a:p>
            <a:p>
              <a:pPr marL="171450" indent="-171450">
                <a:buFont typeface="Arial" panose="020B0604020202020204" pitchFamily="34" charset="0"/>
                <a:buChar char="•"/>
              </a:pPr>
              <a:r>
                <a:rPr lang="en-GB" sz="800" dirty="0">
                  <a:solidFill>
                    <a:srgbClr val="4A4949"/>
                  </a:solidFill>
                  <a:ea typeface="Verdana" panose="020B0604030504040204" pitchFamily="34" charset="0"/>
                </a:rPr>
                <a:t>Develop and implement positive action interventions to increase diversity at senior levels and develop diverse talent pipelines.</a:t>
              </a:r>
            </a:p>
            <a:p>
              <a:pPr marL="171450" indent="-171450">
                <a:buFont typeface="Arial" panose="020B0604020202020204" pitchFamily="34" charset="0"/>
                <a:buChar char="•"/>
              </a:pPr>
              <a:r>
                <a:rPr lang="en-GB" sz="800" dirty="0">
                  <a:solidFill>
                    <a:srgbClr val="4A4949"/>
                  </a:solidFill>
                  <a:ea typeface="Verdana" panose="020B0604030504040204" pitchFamily="34" charset="0"/>
                </a:rPr>
                <a:t>Increased access to undergraduate courses through alternative routes.</a:t>
              </a:r>
            </a:p>
            <a:p>
              <a:pPr marL="171450" indent="-171450">
                <a:buFont typeface="Arial" panose="020B0604020202020204" pitchFamily="34" charset="0"/>
                <a:buChar char="•"/>
              </a:pPr>
              <a:r>
                <a:rPr lang="en-GB" sz="800" dirty="0">
                  <a:solidFill>
                    <a:srgbClr val="4A4949"/>
                  </a:solidFill>
                  <a:ea typeface="Verdana" panose="020B0604030504040204" pitchFamily="34" charset="0"/>
                </a:rPr>
                <a:t>A robust reporting and response system for incidents of hate/ violence  supported by preventative interventions.</a:t>
              </a:r>
            </a:p>
            <a:p>
              <a:pPr marL="171450" indent="-171450">
                <a:buFont typeface="Arial" panose="020B0604020202020204" pitchFamily="34" charset="0"/>
                <a:buChar char="•"/>
              </a:pPr>
              <a:r>
                <a:rPr lang="en-GB" sz="800" dirty="0">
                  <a:solidFill>
                    <a:srgbClr val="4A4949"/>
                  </a:solidFill>
                  <a:ea typeface="Verdana" panose="020B0604030504040204" pitchFamily="34" charset="0"/>
                </a:rPr>
                <a:t>Accountability for delivery </a:t>
              </a:r>
              <a:br>
                <a:rPr lang="en-GB" sz="800" dirty="0">
                  <a:solidFill>
                    <a:srgbClr val="4A4949"/>
                  </a:solidFill>
                  <a:ea typeface="Verdana" panose="020B0604030504040204" pitchFamily="34" charset="0"/>
                </a:rPr>
              </a:br>
              <a:r>
                <a:rPr lang="en-GB" sz="800" dirty="0">
                  <a:solidFill>
                    <a:srgbClr val="4A4949"/>
                  </a:solidFill>
                  <a:ea typeface="Verdana" panose="020B0604030504040204" pitchFamily="34" charset="0"/>
                </a:rPr>
                <a:t>of Social Inclusion Strategy.</a:t>
              </a:r>
            </a:p>
          </p:txBody>
        </p:sp>
      </p:grpSp>
      <p:grpSp>
        <p:nvGrpSpPr>
          <p:cNvPr id="80" name="Intermeditate: Title" descr="Intermediate: 3-5 years">
            <a:extLst>
              <a:ext uri="{FF2B5EF4-FFF2-40B4-BE49-F238E27FC236}">
                <a16:creationId xmlns:a16="http://schemas.microsoft.com/office/drawing/2014/main" id="{2C803E4B-F7A2-7A28-A079-232A0646BB0A}"/>
              </a:ext>
              <a:ext uri="{C183D7F6-B498-43B3-948B-1728B52AA6E4}">
                <adec:decorative xmlns:adec="http://schemas.microsoft.com/office/drawing/2017/decorative" val="0"/>
              </a:ext>
            </a:extLst>
          </p:cNvPr>
          <p:cNvGrpSpPr/>
          <p:nvPr/>
        </p:nvGrpSpPr>
        <p:grpSpPr>
          <a:xfrm>
            <a:off x="7925995" y="2293260"/>
            <a:ext cx="856567" cy="765692"/>
            <a:chOff x="7928962" y="2397773"/>
            <a:chExt cx="856567" cy="765692"/>
          </a:xfrm>
        </p:grpSpPr>
        <p:sp>
          <p:nvSpPr>
            <p:cNvPr id="81" name="Oval 80">
              <a:extLst>
                <a:ext uri="{FF2B5EF4-FFF2-40B4-BE49-F238E27FC236}">
                  <a16:creationId xmlns:a16="http://schemas.microsoft.com/office/drawing/2014/main" id="{692A41FA-2913-82A8-2048-D09DC10B92C0}"/>
                </a:ext>
              </a:extLst>
            </p:cNvPr>
            <p:cNvSpPr/>
            <p:nvPr/>
          </p:nvSpPr>
          <p:spPr>
            <a:xfrm>
              <a:off x="7967042" y="2397773"/>
              <a:ext cx="765692" cy="765692"/>
            </a:xfrm>
            <a:prstGeom prst="ellipse">
              <a:avLst/>
            </a:prstGeom>
            <a:solidFill>
              <a:schemeClr val="bg1"/>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84" name="TextBox 83">
              <a:extLst>
                <a:ext uri="{FF2B5EF4-FFF2-40B4-BE49-F238E27FC236}">
                  <a16:creationId xmlns:a16="http://schemas.microsoft.com/office/drawing/2014/main" id="{0AE2F86F-B050-49FC-D3BD-7AEEC557372A}"/>
                </a:ext>
              </a:extLst>
            </p:cNvPr>
            <p:cNvSpPr txBox="1">
              <a:spLocks/>
            </p:cNvSpPr>
            <p:nvPr/>
          </p:nvSpPr>
          <p:spPr>
            <a:xfrm>
              <a:off x="7928962" y="2628453"/>
              <a:ext cx="856567" cy="369332"/>
            </a:xfrm>
            <a:prstGeom prst="rect">
              <a:avLst/>
            </a:prstGeom>
            <a:noFill/>
          </p:spPr>
          <p:txBody>
            <a:bodyPr wrap="square">
              <a:spAutoFit/>
            </a:bodyPr>
            <a:lstStyle/>
            <a:p>
              <a:pPr algn="ctr"/>
              <a:r>
                <a:rPr lang="en-GB" sz="800" dirty="0">
                  <a:solidFill>
                    <a:srgbClr val="4A4949"/>
                  </a:solidFill>
                  <a:latin typeface="+mj-lt"/>
                  <a:ea typeface="Verdana" panose="020B0604030504040204" pitchFamily="34" charset="0"/>
                  <a:cs typeface="Segoe UI Semilight" panose="020B0402040204020203" pitchFamily="34" charset="0"/>
                </a:rPr>
                <a:t>Intermediate:</a:t>
              </a:r>
              <a:endParaRPr lang="en-GB" sz="1000" dirty="0">
                <a:solidFill>
                  <a:srgbClr val="4A4949"/>
                </a:solidFill>
                <a:latin typeface="+mj-lt"/>
                <a:ea typeface="Verdana" panose="020B0604030504040204" pitchFamily="34" charset="0"/>
                <a:cs typeface="Segoe UI Semilight" panose="020B0402040204020203" pitchFamily="34" charset="0"/>
              </a:endParaRPr>
            </a:p>
            <a:p>
              <a:pPr algn="ctr"/>
              <a:r>
                <a:rPr lang="en-GB" sz="1000" dirty="0">
                  <a:solidFill>
                    <a:srgbClr val="4A4949"/>
                  </a:solidFill>
                  <a:latin typeface="+mj-lt"/>
                  <a:ea typeface="Verdana" panose="020B0604030504040204" pitchFamily="34" charset="0"/>
                  <a:cs typeface="Segoe UI Semilight" panose="020B0402040204020203" pitchFamily="34" charset="0"/>
                </a:rPr>
                <a:t>3-5 years</a:t>
              </a:r>
            </a:p>
          </p:txBody>
        </p:sp>
      </p:grpSp>
      <p:grpSp>
        <p:nvGrpSpPr>
          <p:cNvPr id="85" name="Intermediate: Text" descr="- Reviewed and revised systems and processes for recruitment, retention and promotion of staff.&#10;- Reduce the black (and &#10;other identified areas) attainment gap.&#10;Increase in number of ethnic minority, disabled and LGBQTUIA+ employees at senior levels for professional services and academic staff.&#10;- Diverse talent pipelines creating next generation leaders.&#10;- Reduce gender, ethnicity, and disability pay gap.&#10;- An established reputation as an inclusive employer and provider of an inclusive student experience.&#10;- Eliminate the black attainment gap.">
            <a:extLst>
              <a:ext uri="{FF2B5EF4-FFF2-40B4-BE49-F238E27FC236}">
                <a16:creationId xmlns:a16="http://schemas.microsoft.com/office/drawing/2014/main" id="{045995E3-E024-7F55-465B-F2732DCB612A}"/>
              </a:ext>
            </a:extLst>
          </p:cNvPr>
          <p:cNvGrpSpPr>
            <a:grpSpLocks/>
          </p:cNvGrpSpPr>
          <p:nvPr/>
        </p:nvGrpSpPr>
        <p:grpSpPr>
          <a:xfrm>
            <a:off x="4868197" y="1530154"/>
            <a:ext cx="4932550" cy="1299147"/>
            <a:chOff x="5289600" y="1321183"/>
            <a:chExt cx="4932550" cy="1540177"/>
          </a:xfrm>
        </p:grpSpPr>
        <p:cxnSp>
          <p:nvCxnSpPr>
            <p:cNvPr id="86" name="Connector: Elbow 85">
              <a:extLst>
                <a:ext uri="{FF2B5EF4-FFF2-40B4-BE49-F238E27FC236}">
                  <a16:creationId xmlns:a16="http://schemas.microsoft.com/office/drawing/2014/main" id="{C8BA7EB0-518A-29A5-9E47-6491A02BA974}"/>
                </a:ext>
              </a:extLst>
            </p:cNvPr>
            <p:cNvCxnSpPr>
              <a:cxnSpLocks/>
            </p:cNvCxnSpPr>
            <p:nvPr/>
          </p:nvCxnSpPr>
          <p:spPr>
            <a:xfrm>
              <a:off x="7846312" y="2239047"/>
              <a:ext cx="573710" cy="622313"/>
            </a:xfrm>
            <a:prstGeom prst="bentConnector3">
              <a:avLst>
                <a:gd name="adj1" fmla="val 50000"/>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B4B02EE4-FCE9-6E29-5A43-26217412EF2F}"/>
                </a:ext>
              </a:extLst>
            </p:cNvPr>
            <p:cNvSpPr txBox="1">
              <a:spLocks/>
            </p:cNvSpPr>
            <p:nvPr/>
          </p:nvSpPr>
          <p:spPr>
            <a:xfrm>
              <a:off x="5289600" y="1321183"/>
              <a:ext cx="4932550" cy="1122999"/>
            </a:xfrm>
            <a:prstGeom prst="rect">
              <a:avLst/>
            </a:prstGeom>
            <a:solidFill>
              <a:schemeClr val="bg1"/>
            </a:solidFill>
            <a:ln w="12700">
              <a:solidFill>
                <a:schemeClr val="accent4"/>
              </a:solidFill>
            </a:ln>
          </p:spPr>
          <p:txBody>
            <a:bodyPr wrap="square" numCol="2">
              <a:noAutofit/>
            </a:bodyPr>
            <a:lstStyle/>
            <a:p>
              <a:pPr marL="171450" indent="-171450">
                <a:buFont typeface="Arial" panose="020B0604020202020204" pitchFamily="34" charset="0"/>
                <a:buChar char="•"/>
              </a:pPr>
              <a:r>
                <a:rPr lang="en-GB" sz="800" dirty="0">
                  <a:solidFill>
                    <a:srgbClr val="4A4949"/>
                  </a:solidFill>
                  <a:ea typeface="Verdana" panose="020B0604030504040204" pitchFamily="34" charset="0"/>
                </a:rPr>
                <a:t>Reviewed and revised systems and processes for recruitment, retention and promotion of staff.</a:t>
              </a:r>
            </a:p>
            <a:p>
              <a:pPr marL="171450" indent="-171450">
                <a:buFont typeface="Arial" panose="020B0604020202020204" pitchFamily="34" charset="0"/>
                <a:buChar char="•"/>
              </a:pPr>
              <a:r>
                <a:rPr lang="en-GB" sz="800" dirty="0">
                  <a:solidFill>
                    <a:srgbClr val="4A4949"/>
                  </a:solidFill>
                  <a:ea typeface="Verdana" panose="020B0604030504040204" pitchFamily="34" charset="0"/>
                </a:rPr>
                <a:t>Reduce the black (and </a:t>
              </a:r>
              <a:br>
                <a:rPr lang="en-GB" sz="800" dirty="0">
                  <a:solidFill>
                    <a:srgbClr val="4A4949"/>
                  </a:solidFill>
                  <a:ea typeface="Verdana" panose="020B0604030504040204" pitchFamily="34" charset="0"/>
                </a:rPr>
              </a:br>
              <a:r>
                <a:rPr lang="en-GB" sz="800" dirty="0">
                  <a:solidFill>
                    <a:srgbClr val="4A4949"/>
                  </a:solidFill>
                  <a:ea typeface="Verdana" panose="020B0604030504040204" pitchFamily="34" charset="0"/>
                </a:rPr>
                <a:t>other identified areas) attainment gap.</a:t>
              </a:r>
            </a:p>
            <a:p>
              <a:pPr marL="171450" indent="-171450">
                <a:buFont typeface="Arial" panose="020B0604020202020204" pitchFamily="34" charset="0"/>
                <a:buChar char="•"/>
              </a:pPr>
              <a:r>
                <a:rPr lang="en-GB" sz="800" dirty="0">
                  <a:solidFill>
                    <a:srgbClr val="4A4949"/>
                  </a:solidFill>
                  <a:ea typeface="Verdana" panose="020B0604030504040204" pitchFamily="34" charset="0"/>
                </a:rPr>
                <a:t>Increase in number of ethnic minority, disabled and LGBQTUIA+ employees at senior levels for professional services and academic staff.</a:t>
              </a:r>
            </a:p>
            <a:p>
              <a:pPr marL="171450" indent="-171450">
                <a:buFont typeface="Arial" panose="020B0604020202020204" pitchFamily="34" charset="0"/>
                <a:buChar char="•"/>
              </a:pPr>
              <a:r>
                <a:rPr lang="en-GB" sz="800" dirty="0">
                  <a:solidFill>
                    <a:srgbClr val="4A4949"/>
                  </a:solidFill>
                  <a:ea typeface="Verdana" panose="020B0604030504040204" pitchFamily="34" charset="0"/>
                </a:rPr>
                <a:t>Diverse talent pipelines creating next generation leaders.</a:t>
              </a:r>
            </a:p>
            <a:p>
              <a:pPr marL="171450" indent="-171450">
                <a:buFont typeface="Arial" panose="020B0604020202020204" pitchFamily="34" charset="0"/>
                <a:buChar char="•"/>
              </a:pPr>
              <a:r>
                <a:rPr lang="en-GB" sz="800" dirty="0">
                  <a:solidFill>
                    <a:srgbClr val="4A4949"/>
                  </a:solidFill>
                  <a:ea typeface="Verdana" panose="020B0604030504040204" pitchFamily="34" charset="0"/>
                </a:rPr>
                <a:t>Reduce gender, ethnicity, and disability pay gap.</a:t>
              </a:r>
            </a:p>
            <a:p>
              <a:pPr marL="171450" indent="-171450">
                <a:buFont typeface="Arial" panose="020B0604020202020204" pitchFamily="34" charset="0"/>
                <a:buChar char="•"/>
              </a:pPr>
              <a:r>
                <a:rPr lang="en-GB" sz="800" dirty="0">
                  <a:solidFill>
                    <a:srgbClr val="4A4949"/>
                  </a:solidFill>
                  <a:ea typeface="Verdana" panose="020B0604030504040204" pitchFamily="34" charset="0"/>
                </a:rPr>
                <a:t>An established reputation as an inclusive employer and provider of an inclusive student experience.</a:t>
              </a:r>
            </a:p>
            <a:p>
              <a:pPr marL="171450" indent="-171450">
                <a:buFont typeface="Arial" panose="020B0604020202020204" pitchFamily="34" charset="0"/>
                <a:buChar char="•"/>
              </a:pPr>
              <a:r>
                <a:rPr lang="en-GB" sz="800" dirty="0">
                  <a:solidFill>
                    <a:srgbClr val="4A4949"/>
                  </a:solidFill>
                  <a:ea typeface="Verdana" panose="020B0604030504040204" pitchFamily="34" charset="0"/>
                </a:rPr>
                <a:t>Eliminate the black attainment gap.</a:t>
              </a:r>
            </a:p>
          </p:txBody>
        </p:sp>
      </p:grpSp>
      <p:grpSp>
        <p:nvGrpSpPr>
          <p:cNvPr id="88" name="2030: Title" descr="2030">
            <a:extLst>
              <a:ext uri="{FF2B5EF4-FFF2-40B4-BE49-F238E27FC236}">
                <a16:creationId xmlns:a16="http://schemas.microsoft.com/office/drawing/2014/main" id="{CA731100-9E15-EB0D-C9B8-044697426C57}"/>
              </a:ext>
              <a:ext uri="{C183D7F6-B498-43B3-948B-1728B52AA6E4}">
                <adec:decorative xmlns:adec="http://schemas.microsoft.com/office/drawing/2017/decorative" val="0"/>
              </a:ext>
            </a:extLst>
          </p:cNvPr>
          <p:cNvGrpSpPr/>
          <p:nvPr/>
        </p:nvGrpSpPr>
        <p:grpSpPr>
          <a:xfrm>
            <a:off x="9056478" y="3551223"/>
            <a:ext cx="856567" cy="765692"/>
            <a:chOff x="9059445" y="3655736"/>
            <a:chExt cx="856567" cy="765692"/>
          </a:xfrm>
        </p:grpSpPr>
        <p:sp>
          <p:nvSpPr>
            <p:cNvPr id="89" name="Oval 88">
              <a:extLst>
                <a:ext uri="{FF2B5EF4-FFF2-40B4-BE49-F238E27FC236}">
                  <a16:creationId xmlns:a16="http://schemas.microsoft.com/office/drawing/2014/main" id="{A41A2DEC-B662-D664-FDBA-9387FBBB8668}"/>
                </a:ext>
              </a:extLst>
            </p:cNvPr>
            <p:cNvSpPr/>
            <p:nvPr/>
          </p:nvSpPr>
          <p:spPr>
            <a:xfrm>
              <a:off x="9090255" y="3655736"/>
              <a:ext cx="765692" cy="765692"/>
            </a:xfrm>
            <a:prstGeom prst="ellipse">
              <a:avLst/>
            </a:prstGeom>
            <a:solidFill>
              <a:schemeClr val="bg1"/>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92" name="TextBox 91">
              <a:extLst>
                <a:ext uri="{FF2B5EF4-FFF2-40B4-BE49-F238E27FC236}">
                  <a16:creationId xmlns:a16="http://schemas.microsoft.com/office/drawing/2014/main" id="{E0672C57-86E3-80ED-13BB-8E7F86287FCE}"/>
                </a:ext>
              </a:extLst>
            </p:cNvPr>
            <p:cNvSpPr txBox="1">
              <a:spLocks/>
            </p:cNvSpPr>
            <p:nvPr/>
          </p:nvSpPr>
          <p:spPr>
            <a:xfrm>
              <a:off x="9059445" y="3923989"/>
              <a:ext cx="856567" cy="246221"/>
            </a:xfrm>
            <a:prstGeom prst="rect">
              <a:avLst/>
            </a:prstGeom>
            <a:noFill/>
          </p:spPr>
          <p:txBody>
            <a:bodyPr wrap="square">
              <a:spAutoFit/>
            </a:bodyPr>
            <a:lstStyle/>
            <a:p>
              <a:pPr algn="ctr"/>
              <a:r>
                <a:rPr lang="en-GB" sz="1000" dirty="0">
                  <a:solidFill>
                    <a:srgbClr val="4A4949"/>
                  </a:solidFill>
                  <a:latin typeface="+mj-lt"/>
                  <a:ea typeface="Verdana" panose="020B0604030504040204" pitchFamily="34" charset="0"/>
                  <a:cs typeface="Segoe UI Semilight" panose="020B0402040204020203" pitchFamily="34" charset="0"/>
                </a:rPr>
                <a:t>2030</a:t>
              </a:r>
            </a:p>
          </p:txBody>
        </p:sp>
      </p:grpSp>
      <p:grpSp>
        <p:nvGrpSpPr>
          <p:cNvPr id="93" name="2030: Text" descr="A culture that is inclusive and supports its diverse community to be high performing, creative and innovative &#10;&#10;- A leading voice on the causes of exclusion and interventions that support sustainable economic and social inclusion.&#10;- A role model for inclusive leadership.&#10;- A place where everyone is valued for their individuality and where everyone is respectful of others. &#10;- Eliminate gender, ethnicity, and disability pay gap.">
            <a:extLst>
              <a:ext uri="{FF2B5EF4-FFF2-40B4-BE49-F238E27FC236}">
                <a16:creationId xmlns:a16="http://schemas.microsoft.com/office/drawing/2014/main" id="{EA41DF83-A4AD-73E7-D653-835F17F95F03}"/>
              </a:ext>
            </a:extLst>
          </p:cNvPr>
          <p:cNvGrpSpPr>
            <a:grpSpLocks/>
          </p:cNvGrpSpPr>
          <p:nvPr/>
        </p:nvGrpSpPr>
        <p:grpSpPr>
          <a:xfrm>
            <a:off x="9852980" y="1671153"/>
            <a:ext cx="1825876" cy="2271434"/>
            <a:chOff x="10308385" y="1630760"/>
            <a:chExt cx="1825876" cy="2271434"/>
          </a:xfrm>
        </p:grpSpPr>
        <p:cxnSp>
          <p:nvCxnSpPr>
            <p:cNvPr id="94" name="Connector: Elbow 93">
              <a:extLst>
                <a:ext uri="{FF2B5EF4-FFF2-40B4-BE49-F238E27FC236}">
                  <a16:creationId xmlns:a16="http://schemas.microsoft.com/office/drawing/2014/main" id="{B6F08CED-16FD-E244-543E-9FDFBF5D7F0C}"/>
                </a:ext>
              </a:extLst>
            </p:cNvPr>
            <p:cNvCxnSpPr>
              <a:cxnSpLocks/>
              <a:stCxn id="92" idx="3"/>
            </p:cNvCxnSpPr>
            <p:nvPr/>
          </p:nvCxnSpPr>
          <p:spPr>
            <a:xfrm flipV="1">
              <a:off x="10368450" y="3284096"/>
              <a:ext cx="256688" cy="618098"/>
            </a:xfrm>
            <a:prstGeom prst="bentConnector2">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548DE400-3EF7-C512-5417-E2057AAD12C7}"/>
                </a:ext>
              </a:extLst>
            </p:cNvPr>
            <p:cNvSpPr txBox="1">
              <a:spLocks/>
            </p:cNvSpPr>
            <p:nvPr/>
          </p:nvSpPr>
          <p:spPr>
            <a:xfrm>
              <a:off x="10308385" y="1630760"/>
              <a:ext cx="1825876" cy="1790202"/>
            </a:xfrm>
            <a:prstGeom prst="rect">
              <a:avLst/>
            </a:prstGeom>
            <a:solidFill>
              <a:schemeClr val="bg1"/>
            </a:solidFill>
            <a:ln w="12700">
              <a:solidFill>
                <a:schemeClr val="accent4"/>
              </a:solidFill>
            </a:ln>
          </p:spPr>
          <p:txBody>
            <a:bodyPr wrap="square">
              <a:noAutofit/>
            </a:bodyPr>
            <a:lstStyle/>
            <a:p>
              <a:r>
                <a:rPr lang="en-GB" sz="800" b="1" dirty="0">
                  <a:solidFill>
                    <a:srgbClr val="4A4949"/>
                  </a:solidFill>
                  <a:ea typeface="Verdana" panose="020B0604030504040204" pitchFamily="34" charset="0"/>
                </a:rPr>
                <a:t>A culture that is inclusive and supports its diverse community to be high performing, creative and innovative </a:t>
              </a:r>
            </a:p>
            <a:p>
              <a:pPr marL="171450" indent="-171450">
                <a:buFont typeface="Arial" panose="020B0604020202020204" pitchFamily="34" charset="0"/>
                <a:buChar char="•"/>
              </a:pPr>
              <a:r>
                <a:rPr lang="en-GB" sz="800" dirty="0">
                  <a:solidFill>
                    <a:srgbClr val="4A4949"/>
                  </a:solidFill>
                  <a:ea typeface="Verdana" panose="020B0604030504040204" pitchFamily="34" charset="0"/>
                </a:rPr>
                <a:t>A leading voice on the causes of exclusion and interventions that support sustainable economic and social inclusion.</a:t>
              </a:r>
            </a:p>
            <a:p>
              <a:pPr marL="171450" indent="-171450">
                <a:buFont typeface="Arial" panose="020B0604020202020204" pitchFamily="34" charset="0"/>
                <a:buChar char="•"/>
              </a:pPr>
              <a:r>
                <a:rPr lang="en-GB" sz="800" dirty="0">
                  <a:solidFill>
                    <a:srgbClr val="4A4949"/>
                  </a:solidFill>
                  <a:ea typeface="Verdana" panose="020B0604030504040204" pitchFamily="34" charset="0"/>
                </a:rPr>
                <a:t>A role model for inclusive leadership.</a:t>
              </a:r>
            </a:p>
            <a:p>
              <a:pPr marL="171450" indent="-171450">
                <a:buFont typeface="Arial" panose="020B0604020202020204" pitchFamily="34" charset="0"/>
                <a:buChar char="•"/>
              </a:pPr>
              <a:r>
                <a:rPr lang="en-GB" sz="800" dirty="0">
                  <a:solidFill>
                    <a:srgbClr val="4A4949"/>
                  </a:solidFill>
                  <a:ea typeface="Verdana" panose="020B0604030504040204" pitchFamily="34" charset="0"/>
                </a:rPr>
                <a:t>A place where everyone is valued for their individuality and where everyone is respectful of others. </a:t>
              </a:r>
            </a:p>
            <a:p>
              <a:pPr marL="171450" indent="-171450">
                <a:buFont typeface="Arial" panose="020B0604020202020204" pitchFamily="34" charset="0"/>
                <a:buChar char="•"/>
              </a:pPr>
              <a:r>
                <a:rPr lang="en-GB" sz="800" dirty="0">
                  <a:solidFill>
                    <a:srgbClr val="4A4949"/>
                  </a:solidFill>
                  <a:ea typeface="Verdana" panose="020B0604030504040204" pitchFamily="34" charset="0"/>
                </a:rPr>
                <a:t>Eliminate gender, ethnicity, and disability pay gap.</a:t>
              </a:r>
            </a:p>
          </p:txBody>
        </p:sp>
      </p:grpSp>
      <p:grpSp>
        <p:nvGrpSpPr>
          <p:cNvPr id="121" name="Note">
            <a:extLst>
              <a:ext uri="{FF2B5EF4-FFF2-40B4-BE49-F238E27FC236}">
                <a16:creationId xmlns:a16="http://schemas.microsoft.com/office/drawing/2014/main" id="{C2842C60-176C-9403-0572-2AC1B44A6F07}"/>
              </a:ext>
              <a:ext uri="{C183D7F6-B498-43B3-948B-1728B52AA6E4}">
                <adec:decorative xmlns:adec="http://schemas.microsoft.com/office/drawing/2017/decorative" val="1"/>
              </a:ext>
            </a:extLst>
          </p:cNvPr>
          <p:cNvGrpSpPr/>
          <p:nvPr/>
        </p:nvGrpSpPr>
        <p:grpSpPr>
          <a:xfrm>
            <a:off x="-3626001" y="0"/>
            <a:ext cx="3513653" cy="1594751"/>
            <a:chOff x="-3626001" y="0"/>
            <a:chExt cx="3513653" cy="1594751"/>
          </a:xfrm>
        </p:grpSpPr>
        <p:sp>
          <p:nvSpPr>
            <p:cNvPr id="122" name="Rectangle 121">
              <a:extLst>
                <a:ext uri="{FF2B5EF4-FFF2-40B4-BE49-F238E27FC236}">
                  <a16:creationId xmlns:a16="http://schemas.microsoft.com/office/drawing/2014/main" id="{2103CDC1-D9B2-1650-B6D9-339FCCD7538C}"/>
                </a:ext>
              </a:extLst>
            </p:cNvPr>
            <p:cNvSpPr/>
            <p:nvPr/>
          </p:nvSpPr>
          <p:spPr>
            <a:xfrm>
              <a:off x="-3626001" y="38100"/>
              <a:ext cx="3507557" cy="1556651"/>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3" name="Rectangle 122">
              <a:extLst>
                <a:ext uri="{FF2B5EF4-FFF2-40B4-BE49-F238E27FC236}">
                  <a16:creationId xmlns:a16="http://schemas.microsoft.com/office/drawing/2014/main" id="{A11954B0-8258-AC71-B652-E7D7B2F94634}"/>
                </a:ext>
              </a:extLst>
            </p:cNvPr>
            <p:cNvSpPr/>
            <p:nvPr/>
          </p:nvSpPr>
          <p:spPr>
            <a:xfrm>
              <a:off x="-3626001" y="0"/>
              <a:ext cx="3507557" cy="890016"/>
            </a:xfrm>
            <a:prstGeom prst="rect">
              <a:avLst/>
            </a:prstGeom>
            <a:solidFill>
              <a:srgbClr val="3C10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4" name="TextBox 123">
              <a:extLst>
                <a:ext uri="{FF2B5EF4-FFF2-40B4-BE49-F238E27FC236}">
                  <a16:creationId xmlns:a16="http://schemas.microsoft.com/office/drawing/2014/main" id="{C980328A-5037-6E6D-5D59-6F780BF6E876}"/>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Please Note:</a:t>
              </a:r>
            </a:p>
          </p:txBody>
        </p:sp>
        <p:sp>
          <p:nvSpPr>
            <p:cNvPr id="125" name="TextBox 124">
              <a:extLst>
                <a:ext uri="{FF2B5EF4-FFF2-40B4-BE49-F238E27FC236}">
                  <a16:creationId xmlns:a16="http://schemas.microsoft.com/office/drawing/2014/main" id="{2A11AD56-7EEA-4959-ED20-814A8EC86E87}"/>
                </a:ext>
              </a:extLst>
            </p:cNvPr>
            <p:cNvSpPr txBox="1"/>
            <p:nvPr userDrawn="1"/>
          </p:nvSpPr>
          <p:spPr>
            <a:xfrm>
              <a:off x="-3560063" y="1006196"/>
              <a:ext cx="3140964" cy="446367"/>
            </a:xfrm>
            <a:prstGeom prst="rect">
              <a:avLst/>
            </a:prstGeom>
            <a:noFill/>
          </p:spPr>
          <p:txBody>
            <a:bodyPr wrap="square" rtlCol="0">
              <a:noAutofit/>
            </a:bodyPr>
            <a:lstStyle/>
            <a:p>
              <a:pPr algn="l">
                <a:lnSpc>
                  <a:spcPct val="100000"/>
                </a:lnSpc>
                <a:spcBef>
                  <a:spcPts val="0"/>
                </a:spcBef>
                <a:spcAft>
                  <a:spcPts val="800"/>
                </a:spcAft>
                <a:buClr>
                  <a:srgbClr val="3C1053"/>
                </a:buClr>
              </a:pPr>
              <a:r>
                <a:rPr lang="en-GB" sz="1200" dirty="0">
                  <a:solidFill>
                    <a:schemeClr val="tx1"/>
                  </a:solidFill>
                  <a:latin typeface="+mn-lt"/>
                </a:rPr>
                <a:t>This slide has animation, if you’d prefer to turn it off you can do so in the ‘Animations’ tab.</a:t>
              </a:r>
            </a:p>
          </p:txBody>
        </p:sp>
      </p:grpSp>
      <p:sp>
        <p:nvSpPr>
          <p:cNvPr id="4" name="Footer Placeholder 4">
            <a:extLst>
              <a:ext uri="{FF2B5EF4-FFF2-40B4-BE49-F238E27FC236}">
                <a16:creationId xmlns:a16="http://schemas.microsoft.com/office/drawing/2014/main" id="{03C83BC4-1D3F-9F39-4AE8-8449F72C4E79}"/>
              </a:ext>
            </a:extLst>
          </p:cNvPr>
          <p:cNvSpPr>
            <a:spLocks noGrp="1"/>
          </p:cNvSpPr>
          <p:nvPr>
            <p:ph type="ftr" sz="quarter" idx="10"/>
          </p:nvPr>
        </p:nvSpPr>
        <p:spPr>
          <a:xfrm>
            <a:off x="413582" y="6330949"/>
            <a:ext cx="5474137" cy="365125"/>
          </a:xfrm>
        </p:spPr>
        <p:txBody>
          <a:bodyPr/>
          <a:lstStyle/>
          <a:p>
            <a:r>
              <a:rPr lang="en-GB" dirty="0"/>
              <a:t>www.warwick.ac.uk/socialinclusion</a:t>
            </a:r>
          </a:p>
        </p:txBody>
      </p:sp>
      <p:sp>
        <p:nvSpPr>
          <p:cNvPr id="6" name="Slide Number Placeholder 5">
            <a:extLst>
              <a:ext uri="{FF2B5EF4-FFF2-40B4-BE49-F238E27FC236}">
                <a16:creationId xmlns:a16="http://schemas.microsoft.com/office/drawing/2014/main" id="{9FE145C7-06A9-62A7-1EB2-D00DC8257C1B}"/>
              </a:ext>
            </a:extLst>
          </p:cNvPr>
          <p:cNvSpPr>
            <a:spLocks noGrp="1"/>
          </p:cNvSpPr>
          <p:nvPr>
            <p:ph type="sldNum" sz="quarter" idx="11"/>
          </p:nvPr>
        </p:nvSpPr>
        <p:spPr>
          <a:xfrm>
            <a:off x="11038840" y="6330949"/>
            <a:ext cx="739578" cy="365125"/>
          </a:xfrm>
        </p:spPr>
        <p:txBody>
          <a:bodyPr/>
          <a:lstStyle/>
          <a:p>
            <a:fld id="{E8F1A65C-595C-4736-BF40-F7D31E789466}" type="slidenum">
              <a:rPr lang="en-GB" smtClean="0"/>
              <a:pPr/>
              <a:t>2</a:t>
            </a:fld>
            <a:endParaRPr lang="en-GB" dirty="0"/>
          </a:p>
        </p:txBody>
      </p:sp>
      <p:grpSp>
        <p:nvGrpSpPr>
          <p:cNvPr id="111" name="Progress">
            <a:extLst>
              <a:ext uri="{FF2B5EF4-FFF2-40B4-BE49-F238E27FC236}">
                <a16:creationId xmlns:a16="http://schemas.microsoft.com/office/drawing/2014/main" id="{0ACE2734-16EF-A342-E2C3-7888AAB6759D}"/>
              </a:ext>
            </a:extLst>
          </p:cNvPr>
          <p:cNvGrpSpPr/>
          <p:nvPr/>
        </p:nvGrpSpPr>
        <p:grpSpPr>
          <a:xfrm>
            <a:off x="1295222" y="2924464"/>
            <a:ext cx="6342130" cy="3510088"/>
            <a:chOff x="1313183" y="3041021"/>
            <a:chExt cx="6342130" cy="3510088"/>
          </a:xfrm>
        </p:grpSpPr>
        <p:cxnSp>
          <p:nvCxnSpPr>
            <p:cNvPr id="113" name="Straight Connector 112">
              <a:extLst>
                <a:ext uri="{FF2B5EF4-FFF2-40B4-BE49-F238E27FC236}">
                  <a16:creationId xmlns:a16="http://schemas.microsoft.com/office/drawing/2014/main" id="{FAA339EF-9B6E-20C0-04C3-39319688219C}"/>
                </a:ext>
              </a:extLst>
            </p:cNvPr>
            <p:cNvCxnSpPr>
              <a:cxnSpLocks/>
            </p:cNvCxnSpPr>
            <p:nvPr/>
          </p:nvCxnSpPr>
          <p:spPr>
            <a:xfrm>
              <a:off x="7052848" y="6084933"/>
              <a:ext cx="602465"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4B1E7995-287C-8636-300D-C9D2E54BC6EC}"/>
                </a:ext>
              </a:extLst>
            </p:cNvPr>
            <p:cNvSpPr txBox="1">
              <a:spLocks/>
            </p:cNvSpPr>
            <p:nvPr/>
          </p:nvSpPr>
          <p:spPr>
            <a:xfrm>
              <a:off x="1313183" y="3041021"/>
              <a:ext cx="5855728" cy="3510088"/>
            </a:xfrm>
            <a:prstGeom prst="rect">
              <a:avLst/>
            </a:prstGeom>
            <a:solidFill>
              <a:schemeClr val="bg1"/>
            </a:solidFill>
            <a:ln w="12700">
              <a:solidFill>
                <a:schemeClr val="accent6"/>
              </a:solidFill>
            </a:ln>
          </p:spPr>
          <p:txBody>
            <a:bodyPr wrap="square" numCol="2">
              <a:noAutofit/>
            </a:bodyPr>
            <a:lstStyle/>
            <a:p>
              <a:r>
                <a:rPr lang="en-GB" sz="800" b="1" dirty="0">
                  <a:solidFill>
                    <a:srgbClr val="4A4949"/>
                  </a:solidFill>
                  <a:ea typeface="Verdana" panose="020B0604030504040204" pitchFamily="34" charset="0"/>
                </a:rPr>
                <a:t>Progress:</a:t>
              </a:r>
            </a:p>
            <a:p>
              <a:pPr marL="171450" indent="-171450">
                <a:buFont typeface="Arial" panose="020B0604020202020204" pitchFamily="34" charset="0"/>
                <a:buChar char="•"/>
              </a:pPr>
              <a:r>
                <a:rPr lang="en-GB" sz="800" dirty="0">
                  <a:solidFill>
                    <a:srgbClr val="4A4949"/>
                  </a:solidFill>
                  <a:ea typeface="Verdana" panose="020B0604030504040204" pitchFamily="34" charset="0"/>
                </a:rPr>
                <a:t>We are launching new training and seminars to engage and inform people on current social inclusion issues.</a:t>
              </a:r>
            </a:p>
            <a:p>
              <a:pPr marL="171450" indent="-171450">
                <a:buFont typeface="Arial" panose="020B0604020202020204" pitchFamily="34" charset="0"/>
                <a:buChar char="•"/>
              </a:pPr>
              <a:r>
                <a:rPr lang="en-GB" sz="800" dirty="0">
                  <a:solidFill>
                    <a:srgbClr val="4A4949"/>
                  </a:solidFill>
                  <a:ea typeface="Verdana" panose="020B0604030504040204" pitchFamily="34" charset="0"/>
                </a:rPr>
                <a:t>The National Centre for Research Culture held the first International Research Culture Conference to foster meaningful conversations and build an inclusive community of practice.</a:t>
              </a:r>
            </a:p>
            <a:p>
              <a:pPr marL="171450" indent="-171450">
                <a:buFont typeface="Arial" panose="020B0604020202020204" pitchFamily="34" charset="0"/>
                <a:buChar char="•"/>
              </a:pPr>
              <a:r>
                <a:rPr lang="en-GB" sz="800" dirty="0">
                  <a:solidFill>
                    <a:srgbClr val="4A4949"/>
                  </a:solidFill>
                  <a:ea typeface="Verdana" panose="020B0604030504040204" pitchFamily="34" charset="0"/>
                </a:rPr>
                <a:t>Leaders and line managers participated in training on building inclusive behaviours, diverse talent development, and developing inclusive cultures. From this we developed inclusive behaviour frameworks.</a:t>
              </a:r>
            </a:p>
            <a:p>
              <a:pPr marL="171450" indent="-171450">
                <a:buFont typeface="Arial" panose="020B0604020202020204" pitchFamily="34" charset="0"/>
                <a:buChar char="•"/>
              </a:pPr>
              <a:r>
                <a:rPr lang="en-GB" sz="800" dirty="0">
                  <a:solidFill>
                    <a:srgbClr val="4A4949"/>
                  </a:solidFill>
                  <a:ea typeface="Verdana" panose="020B0604030504040204" pitchFamily="34" charset="0"/>
                </a:rPr>
                <a:t>We have held 10 Forum for Leaders of Inclusive Cultures events covering all areas of inclusive leadership. Hosting 24 panellists with expertise and experience. Attended by over 430 people.</a:t>
              </a:r>
            </a:p>
            <a:p>
              <a:pPr marL="171450" indent="-171450">
                <a:buFont typeface="Arial" panose="020B0604020202020204" pitchFamily="34" charset="0"/>
                <a:buChar char="•"/>
              </a:pPr>
              <a:r>
                <a:rPr lang="en-GB" sz="800" dirty="0">
                  <a:solidFill>
                    <a:srgbClr val="4A4949"/>
                  </a:solidFill>
                  <a:ea typeface="Verdana" panose="020B0604030504040204" pitchFamily="34" charset="0"/>
                </a:rPr>
                <a:t>The National Scientific Thinking Challenge tests young people’s ability to think like a scientist, decoupled from the curriculum. In 2023, 13,652 students participated. </a:t>
              </a:r>
            </a:p>
            <a:p>
              <a:pPr marL="171450" indent="-171450">
                <a:buFont typeface="Arial" panose="020B0604020202020204" pitchFamily="34" charset="0"/>
                <a:buChar char="•"/>
              </a:pPr>
              <a:r>
                <a:rPr lang="en-GB" sz="800" dirty="0">
                  <a:solidFill>
                    <a:srgbClr val="4A4949"/>
                  </a:solidFill>
                  <a:ea typeface="Verdana" panose="020B0604030504040204" pitchFamily="34" charset="0"/>
                </a:rPr>
                <a:t>Our University of Sanctuary scholarships are increasing access to higher education for students seeking asylum.</a:t>
              </a:r>
            </a:p>
            <a:p>
              <a:pPr marL="171450" indent="-171450">
                <a:buFont typeface="Arial" panose="020B0604020202020204" pitchFamily="34" charset="0"/>
                <a:buChar char="•"/>
              </a:pPr>
              <a:r>
                <a:rPr lang="en-GB" sz="800" dirty="0">
                  <a:solidFill>
                    <a:srgbClr val="4A4949"/>
                  </a:solidFill>
                  <a:ea typeface="Verdana" panose="020B0604030504040204" pitchFamily="34" charset="0"/>
                </a:rPr>
                <a:t>We are working in partnership with the EY Foundation to deliver two employability programmes to give young people real, valuable work experience and a chance to find out what it is like to work and study at Warwick and beyond.</a:t>
              </a:r>
            </a:p>
            <a:p>
              <a:pPr marL="171450" indent="-171450">
                <a:buFont typeface="Arial" panose="020B0604020202020204" pitchFamily="34" charset="0"/>
                <a:buChar char="•"/>
              </a:pPr>
              <a:r>
                <a:rPr lang="en-GB" sz="800" dirty="0">
                  <a:solidFill>
                    <a:srgbClr val="4A4949"/>
                  </a:solidFill>
                  <a:ea typeface="Verdana" panose="020B0604030504040204" pitchFamily="34" charset="0"/>
                </a:rPr>
                <a:t>Since 2019, we have a higher proportion of disabled, Black, Asian, and minority ethnic, and religious students. In addition, a higher proportion of students have declared their sexual orientation.</a:t>
              </a:r>
            </a:p>
            <a:p>
              <a:pPr marL="171450" indent="-171450">
                <a:buFont typeface="Arial" panose="020B0604020202020204" pitchFamily="34" charset="0"/>
                <a:buChar char="•"/>
              </a:pPr>
              <a:r>
                <a:rPr lang="en-GB" sz="800" dirty="0">
                  <a:solidFill>
                    <a:srgbClr val="4A4949"/>
                  </a:solidFill>
                  <a:ea typeface="Verdana" panose="020B0604030504040204" pitchFamily="34" charset="0"/>
                </a:rPr>
                <a:t>A Warwick Transformation programme has been established to review and update the end-to-end staff recruitment process.</a:t>
              </a:r>
            </a:p>
            <a:p>
              <a:pPr marL="171450" indent="-171450">
                <a:buFont typeface="Arial" panose="020B0604020202020204" pitchFamily="34" charset="0"/>
                <a:buChar char="•"/>
              </a:pPr>
              <a:r>
                <a:rPr lang="en-GB" sz="800" dirty="0" err="1">
                  <a:solidFill>
                    <a:srgbClr val="4A4949"/>
                  </a:solidFill>
                  <a:ea typeface="Verdana" panose="020B0604030504040204" pitchFamily="34" charset="0"/>
                </a:rPr>
                <a:t>INspire</a:t>
              </a:r>
              <a:r>
                <a:rPr lang="en-GB" sz="800" dirty="0">
                  <a:solidFill>
                    <a:srgbClr val="4A4949"/>
                  </a:solidFill>
                  <a:ea typeface="Verdana" panose="020B0604030504040204" pitchFamily="34" charset="0"/>
                </a:rPr>
                <a:t> is supporting leaders who face well documented barriers getting into top leadership positions . 50% of the first cohort have since achieved promotions.</a:t>
              </a:r>
            </a:p>
            <a:p>
              <a:pPr marL="171450" indent="-171450">
                <a:buFont typeface="Arial" panose="020B0604020202020204" pitchFamily="34" charset="0"/>
                <a:buChar char="•"/>
              </a:pPr>
              <a:r>
                <a:rPr lang="en-GB" sz="800" dirty="0">
                  <a:solidFill>
                    <a:srgbClr val="4A4949"/>
                  </a:solidFill>
                  <a:ea typeface="Verdana" panose="020B0604030504040204" pitchFamily="34" charset="0"/>
                </a:rPr>
                <a:t>Senior Leadership colleagues sponsored </a:t>
              </a:r>
              <a:r>
                <a:rPr lang="en-GB" sz="800" dirty="0" err="1">
                  <a:solidFill>
                    <a:srgbClr val="4A4949"/>
                  </a:solidFill>
                  <a:ea typeface="Verdana" panose="020B0604030504040204" pitchFamily="34" charset="0"/>
                </a:rPr>
                <a:t>INspire</a:t>
              </a:r>
              <a:r>
                <a:rPr lang="en-GB" sz="800" dirty="0">
                  <a:solidFill>
                    <a:srgbClr val="4A4949"/>
                  </a:solidFill>
                  <a:ea typeface="Verdana" panose="020B0604030504040204" pitchFamily="34" charset="0"/>
                </a:rPr>
                <a:t> participants to create opportunities to expand their network, get exposure to senior colleagues, and insight into the pathway to leadership.</a:t>
              </a:r>
            </a:p>
            <a:p>
              <a:pPr marL="171450" indent="-171450">
                <a:buFont typeface="Arial" panose="020B0604020202020204" pitchFamily="34" charset="0"/>
                <a:buChar char="•"/>
              </a:pPr>
              <a:r>
                <a:rPr lang="en-GB" sz="800" dirty="0">
                  <a:solidFill>
                    <a:srgbClr val="4A4949"/>
                  </a:solidFill>
                  <a:ea typeface="Verdana" panose="020B0604030504040204" pitchFamily="34" charset="0"/>
                </a:rPr>
                <a:t>The IDG Women’s Leadership and Development Programme is helping to address the under-representation of women in FA9 positions in the department.</a:t>
              </a:r>
            </a:p>
            <a:p>
              <a:pPr marL="171450" indent="-171450">
                <a:buFont typeface="Arial" panose="020B0604020202020204" pitchFamily="34" charset="0"/>
                <a:buChar char="•"/>
              </a:pPr>
              <a:r>
                <a:rPr lang="en-GB" sz="800" dirty="0">
                  <a:solidFill>
                    <a:srgbClr val="4A4949"/>
                  </a:solidFill>
                  <a:ea typeface="Verdana" panose="020B0604030504040204" pitchFamily="34" charset="0"/>
                </a:rPr>
                <a:t>Degree Apprenticeships allow students to combine academic knowledge and practical skills, all whilst earning a salary.</a:t>
              </a:r>
            </a:p>
            <a:p>
              <a:pPr marL="171450" indent="-171450">
                <a:buFont typeface="Arial" panose="020B0604020202020204" pitchFamily="34" charset="0"/>
                <a:buChar char="•"/>
              </a:pPr>
              <a:r>
                <a:rPr lang="en-GB" sz="800" dirty="0">
                  <a:solidFill>
                    <a:srgbClr val="4A4949"/>
                  </a:solidFill>
                  <a:ea typeface="Verdana" panose="020B0604030504040204" pitchFamily="34" charset="0"/>
                </a:rPr>
                <a:t>In 2023, we graduated the first cohort of University College Birmingham undergraduates and postgraduates to have their degrees accredited and awarded by Warwick.</a:t>
              </a:r>
            </a:p>
            <a:p>
              <a:pPr marL="171450" indent="-171450">
                <a:buFont typeface="Arial" panose="020B0604020202020204" pitchFamily="34" charset="0"/>
                <a:buChar char="•"/>
              </a:pPr>
              <a:r>
                <a:rPr lang="en-GB" sz="800" dirty="0">
                  <a:solidFill>
                    <a:srgbClr val="4A4949"/>
                  </a:solidFill>
                  <a:ea typeface="Verdana" panose="020B0604030504040204" pitchFamily="34" charset="0"/>
                </a:rPr>
                <a:t>An increasing number of staff and students are using our secure and confidential online platform, Report + Support to reporting incidents of sexual misconduct, bullying, harassment, discrimination, or hate crime and seek support. We have worked hard to promote the service; increased use reflects a growing awareness of and trust in the platform.</a:t>
              </a:r>
            </a:p>
            <a:p>
              <a:pPr marL="171450" indent="-171450">
                <a:buFont typeface="Arial" panose="020B0604020202020204" pitchFamily="34" charset="0"/>
                <a:buChar char="•"/>
              </a:pPr>
              <a:r>
                <a:rPr lang="en-GB" sz="800" dirty="0">
                  <a:solidFill>
                    <a:srgbClr val="4A4949"/>
                  </a:solidFill>
                  <a:ea typeface="Verdana" panose="020B0604030504040204" pitchFamily="34" charset="0"/>
                </a:rPr>
                <a:t>We have identified a number of key performance indicators to support and monitor progress against our strategic objectives.</a:t>
              </a:r>
            </a:p>
            <a:p>
              <a:pPr marL="171450" indent="-171450">
                <a:buFont typeface="Arial" panose="020B0604020202020204" pitchFamily="34" charset="0"/>
                <a:buChar char="•"/>
              </a:pPr>
              <a:r>
                <a:rPr lang="en-GB" sz="800" dirty="0">
                  <a:solidFill>
                    <a:srgbClr val="4A4949"/>
                  </a:solidFill>
                  <a:ea typeface="Verdana" panose="020B0604030504040204" pitchFamily="34" charset="0"/>
                </a:rPr>
                <a:t>The Social Inclusion Committee is responsible for the promotion and monitoring of equality, diversity, and inclusion issues throughout the University. It includes representation from our inclusion Taskforces, each of the University’s faculties, and the Students’ Union.</a:t>
              </a:r>
            </a:p>
          </p:txBody>
        </p:sp>
      </p:grpSp>
    </p:spTree>
    <p:extLst>
      <p:ext uri="{BB962C8B-B14F-4D97-AF65-F5344CB8AC3E}">
        <p14:creationId xmlns:p14="http://schemas.microsoft.com/office/powerpoint/2010/main" val="306183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364C9-EBAA-6882-FCD8-3B6DA393C885}"/>
              </a:ext>
            </a:extLst>
          </p:cNvPr>
          <p:cNvSpPr>
            <a:spLocks noGrp="1"/>
          </p:cNvSpPr>
          <p:nvPr>
            <p:ph type="title"/>
          </p:nvPr>
        </p:nvSpPr>
        <p:spPr/>
        <p:txBody>
          <a:bodyPr/>
          <a:lstStyle/>
          <a:p>
            <a:r>
              <a:rPr lang="en-GB" dirty="0"/>
              <a:t>Key Performance Indicators</a:t>
            </a:r>
          </a:p>
        </p:txBody>
      </p:sp>
      <p:grpSp>
        <p:nvGrpSpPr>
          <p:cNvPr id="95" name="FA9 - Sexual Orientation">
            <a:extLst>
              <a:ext uri="{FF2B5EF4-FFF2-40B4-BE49-F238E27FC236}">
                <a16:creationId xmlns:a16="http://schemas.microsoft.com/office/drawing/2014/main" id="{82352A15-B3DF-D932-96EC-E53D7DC9C237}"/>
              </a:ext>
            </a:extLst>
          </p:cNvPr>
          <p:cNvGrpSpPr/>
          <p:nvPr/>
        </p:nvGrpSpPr>
        <p:grpSpPr>
          <a:xfrm>
            <a:off x="8913288" y="3881743"/>
            <a:ext cx="2926891" cy="1905587"/>
            <a:chOff x="8913288" y="3881743"/>
            <a:chExt cx="2926891" cy="1905587"/>
          </a:xfrm>
        </p:grpSpPr>
        <p:graphicFrame>
          <p:nvGraphicFramePr>
            <p:cNvPr id="348" name="Chart 347">
              <a:extLst>
                <a:ext uri="{FF2B5EF4-FFF2-40B4-BE49-F238E27FC236}">
                  <a16:creationId xmlns:a16="http://schemas.microsoft.com/office/drawing/2014/main" id="{77E27EC1-F804-CA79-125B-53F7EB87E5D8}"/>
                </a:ext>
              </a:extLst>
            </p:cNvPr>
            <p:cNvGraphicFramePr/>
            <p:nvPr>
              <p:extLst>
                <p:ext uri="{D42A27DB-BD31-4B8C-83A1-F6EECF244321}">
                  <p14:modId xmlns:p14="http://schemas.microsoft.com/office/powerpoint/2010/main" val="320082950"/>
                </p:ext>
              </p:extLst>
            </p:nvPr>
          </p:nvGraphicFramePr>
          <p:xfrm>
            <a:off x="10075709" y="4441021"/>
            <a:ext cx="1550606" cy="1117663"/>
          </p:xfrm>
          <a:graphic>
            <a:graphicData uri="http://schemas.openxmlformats.org/drawingml/2006/chart">
              <c:chart xmlns:c="http://schemas.openxmlformats.org/drawingml/2006/chart" xmlns:r="http://schemas.openxmlformats.org/officeDocument/2006/relationships" r:id="rId3"/>
            </a:graphicData>
          </a:graphic>
        </p:graphicFrame>
        <p:sp>
          <p:nvSpPr>
            <p:cNvPr id="349" name="TextBox 348">
              <a:extLst>
                <a:ext uri="{FF2B5EF4-FFF2-40B4-BE49-F238E27FC236}">
                  <a16:creationId xmlns:a16="http://schemas.microsoft.com/office/drawing/2014/main" id="{F337642E-3217-91AC-0781-049ED2EE0065}"/>
                </a:ext>
              </a:extLst>
            </p:cNvPr>
            <p:cNvSpPr txBox="1"/>
            <p:nvPr/>
          </p:nvSpPr>
          <p:spPr>
            <a:xfrm>
              <a:off x="8913288" y="4179382"/>
              <a:ext cx="2895158"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200"/>
                </a:spcBef>
                <a:spcAft>
                  <a:spcPts val="400"/>
                </a:spcAft>
                <a:buClr>
                  <a:srgbClr val="5BC1D3"/>
                </a:buClr>
                <a:buSzPct val="80000"/>
                <a:buFontTx/>
                <a:buNone/>
                <a:tabLst/>
                <a:defRPr/>
              </a:pPr>
              <a:r>
                <a:rPr kumimoji="0" lang="en-GB" sz="1600" b="1"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Target:</a:t>
              </a:r>
              <a:r>
                <a:rPr kumimoji="0" lang="en-GB" sz="1600" b="0"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 7% by 2025</a:t>
              </a:r>
            </a:p>
          </p:txBody>
        </p:sp>
        <p:sp>
          <p:nvSpPr>
            <p:cNvPr id="350" name="TextBox 349">
              <a:extLst>
                <a:ext uri="{FF2B5EF4-FFF2-40B4-BE49-F238E27FC236}">
                  <a16:creationId xmlns:a16="http://schemas.microsoft.com/office/drawing/2014/main" id="{D632B81A-B689-61AD-14D6-084C8E3C65EC}"/>
                </a:ext>
              </a:extLst>
            </p:cNvPr>
            <p:cNvSpPr txBox="1"/>
            <p:nvPr/>
          </p:nvSpPr>
          <p:spPr>
            <a:xfrm>
              <a:off x="8945020" y="3881743"/>
              <a:ext cx="289515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1600" b="1" i="0" u="none" strike="noStrike" kern="1200" spc="0" normalizeH="0" noProof="0" dirty="0">
                  <a:ln>
                    <a:noFill/>
                  </a:ln>
                  <a:solidFill>
                    <a:prstClr val="black"/>
                  </a:solidFill>
                  <a:effectLst/>
                  <a:uLnTx/>
                  <a:uFillTx/>
                  <a:latin typeface="+mj-lt"/>
                  <a:ea typeface="Verdana"/>
                  <a:cs typeface="Segoe UI Semilight" panose="020B0402040204020203" pitchFamily="34" charset="0"/>
                </a:rPr>
                <a:t>FA9 – Sexual orientation</a:t>
              </a:r>
            </a:p>
          </p:txBody>
        </p:sp>
        <p:sp>
          <p:nvSpPr>
            <p:cNvPr id="351" name="TextBox 350">
              <a:extLst>
                <a:ext uri="{FF2B5EF4-FFF2-40B4-BE49-F238E27FC236}">
                  <a16:creationId xmlns:a16="http://schemas.microsoft.com/office/drawing/2014/main" id="{68369814-403F-F137-D38F-F5A027D9E94C}"/>
                </a:ext>
              </a:extLst>
            </p:cNvPr>
            <p:cNvSpPr txBox="1"/>
            <p:nvPr/>
          </p:nvSpPr>
          <p:spPr>
            <a:xfrm>
              <a:off x="9298539" y="4701704"/>
              <a:ext cx="346249" cy="578292"/>
            </a:xfrm>
            <a:prstGeom prst="rect">
              <a:avLst/>
            </a:prstGeom>
            <a:noFill/>
          </p:spPr>
          <p:txBody>
            <a:bodyPr vert="vert270" wrap="square">
              <a:spAutoFit/>
            </a:bodyPr>
            <a:lstStyle/>
            <a:p>
              <a:pPr algn="ctr"/>
              <a:r>
                <a:rPr lang="en-GB" sz="1050" b="1" dirty="0">
                  <a:solidFill>
                    <a:prstClr val="black"/>
                  </a:solidFill>
                  <a:latin typeface="+mj-lt"/>
                  <a:ea typeface="Verdana"/>
                  <a:cs typeface="Segoe UI Semilight" panose="020B0402040204020203" pitchFamily="34" charset="0"/>
                </a:rPr>
                <a:t>Profs</a:t>
              </a:r>
            </a:p>
          </p:txBody>
        </p:sp>
        <p:sp>
          <p:nvSpPr>
            <p:cNvPr id="352" name="TextBox 351">
              <a:extLst>
                <a:ext uri="{FF2B5EF4-FFF2-40B4-BE49-F238E27FC236}">
                  <a16:creationId xmlns:a16="http://schemas.microsoft.com/office/drawing/2014/main" id="{4840D386-390E-BDD1-071B-EA5F558FAFBB}"/>
                </a:ext>
              </a:extLst>
            </p:cNvPr>
            <p:cNvSpPr txBox="1"/>
            <p:nvPr/>
          </p:nvSpPr>
          <p:spPr>
            <a:xfrm>
              <a:off x="11231645" y="4775760"/>
              <a:ext cx="346249" cy="406392"/>
            </a:xfrm>
            <a:prstGeom prst="rect">
              <a:avLst/>
            </a:prstGeom>
            <a:noFill/>
          </p:spPr>
          <p:txBody>
            <a:bodyPr vert="vert" wrap="square">
              <a:spAutoFit/>
            </a:bodyPr>
            <a:lstStyle/>
            <a:p>
              <a:pPr algn="ctr"/>
              <a:r>
                <a:rPr lang="en-GB" sz="1050" b="1" dirty="0">
                  <a:solidFill>
                    <a:prstClr val="black"/>
                  </a:solidFill>
                  <a:latin typeface="+mj-lt"/>
                  <a:ea typeface="Verdana"/>
                  <a:cs typeface="Segoe UI Semilight" panose="020B0402040204020203" pitchFamily="34" charset="0"/>
                </a:rPr>
                <a:t>PSS</a:t>
              </a:r>
            </a:p>
          </p:txBody>
        </p:sp>
        <p:pic>
          <p:nvPicPr>
            <p:cNvPr id="353" name="Graphic 352" descr="Caret Up with solid fill">
              <a:extLst>
                <a:ext uri="{FF2B5EF4-FFF2-40B4-BE49-F238E27FC236}">
                  <a16:creationId xmlns:a16="http://schemas.microsoft.com/office/drawing/2014/main" id="{DFB9F2A2-96D2-3245-3165-B60100A8070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9446873" y="5193226"/>
              <a:ext cx="531976" cy="531976"/>
            </a:xfrm>
            <a:prstGeom prst="rect">
              <a:avLst/>
            </a:prstGeom>
          </p:spPr>
        </p:pic>
        <p:sp>
          <p:nvSpPr>
            <p:cNvPr id="354" name="TextBox 353">
              <a:extLst>
                <a:ext uri="{FF2B5EF4-FFF2-40B4-BE49-F238E27FC236}">
                  <a16:creationId xmlns:a16="http://schemas.microsoft.com/office/drawing/2014/main" id="{E0C660A1-BA9B-98A9-02F6-6E72A08BEC8E}"/>
                </a:ext>
              </a:extLst>
            </p:cNvPr>
            <p:cNvSpPr txBox="1"/>
            <p:nvPr/>
          </p:nvSpPr>
          <p:spPr>
            <a:xfrm>
              <a:off x="9446873" y="5523900"/>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355" name="Graphic 354" descr="Caret Up with solid fill">
              <a:extLst>
                <a:ext uri="{FF2B5EF4-FFF2-40B4-BE49-F238E27FC236}">
                  <a16:creationId xmlns:a16="http://schemas.microsoft.com/office/drawing/2014/main" id="{B39DF2C7-CAC7-73F7-7755-E3A0B2E7F7A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9852394" y="5202740"/>
              <a:ext cx="531976" cy="531976"/>
            </a:xfrm>
            <a:prstGeom prst="rect">
              <a:avLst/>
            </a:prstGeom>
          </p:spPr>
        </p:pic>
        <p:sp>
          <p:nvSpPr>
            <p:cNvPr id="356" name="TextBox 355">
              <a:extLst>
                <a:ext uri="{FF2B5EF4-FFF2-40B4-BE49-F238E27FC236}">
                  <a16:creationId xmlns:a16="http://schemas.microsoft.com/office/drawing/2014/main" id="{7562E9EF-4E07-4438-6B64-0779B1E7FE41}"/>
                </a:ext>
              </a:extLst>
            </p:cNvPr>
            <p:cNvSpPr txBox="1"/>
            <p:nvPr/>
          </p:nvSpPr>
          <p:spPr>
            <a:xfrm>
              <a:off x="9852394" y="5533414"/>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pic>
          <p:nvPicPr>
            <p:cNvPr id="357" name="Graphic 356" descr="Caret Up with solid fill">
              <a:extLst>
                <a:ext uri="{FF2B5EF4-FFF2-40B4-BE49-F238E27FC236}">
                  <a16:creationId xmlns:a16="http://schemas.microsoft.com/office/drawing/2014/main" id="{5A6E09F8-0BDA-3E29-337C-0036B34BEAC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0380615" y="5192976"/>
              <a:ext cx="531976" cy="531976"/>
            </a:xfrm>
            <a:prstGeom prst="rect">
              <a:avLst/>
            </a:prstGeom>
          </p:spPr>
        </p:pic>
        <p:sp>
          <p:nvSpPr>
            <p:cNvPr id="358" name="TextBox 357">
              <a:extLst>
                <a:ext uri="{FF2B5EF4-FFF2-40B4-BE49-F238E27FC236}">
                  <a16:creationId xmlns:a16="http://schemas.microsoft.com/office/drawing/2014/main" id="{E88EB835-4485-9742-CD64-F3728F91E5F8}"/>
                </a:ext>
              </a:extLst>
            </p:cNvPr>
            <p:cNvSpPr txBox="1"/>
            <p:nvPr/>
          </p:nvSpPr>
          <p:spPr>
            <a:xfrm>
              <a:off x="10380615" y="5523650"/>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359" name="Graphic 358" descr="Caret Up with solid fill">
              <a:extLst>
                <a:ext uri="{FF2B5EF4-FFF2-40B4-BE49-F238E27FC236}">
                  <a16:creationId xmlns:a16="http://schemas.microsoft.com/office/drawing/2014/main" id="{F13C4321-5493-79BE-5633-1835AC83C94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0786136" y="5202490"/>
              <a:ext cx="531976" cy="531976"/>
            </a:xfrm>
            <a:prstGeom prst="rect">
              <a:avLst/>
            </a:prstGeom>
          </p:spPr>
        </p:pic>
        <p:sp>
          <p:nvSpPr>
            <p:cNvPr id="360" name="TextBox 359">
              <a:extLst>
                <a:ext uri="{FF2B5EF4-FFF2-40B4-BE49-F238E27FC236}">
                  <a16:creationId xmlns:a16="http://schemas.microsoft.com/office/drawing/2014/main" id="{5BB58E2E-C212-DE8B-F420-BD2C896011E1}"/>
                </a:ext>
              </a:extLst>
            </p:cNvPr>
            <p:cNvSpPr txBox="1"/>
            <p:nvPr/>
          </p:nvSpPr>
          <p:spPr>
            <a:xfrm>
              <a:off x="10786136" y="5533164"/>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graphicFrame>
          <p:nvGraphicFramePr>
            <p:cNvPr id="361" name="Chart 360">
              <a:extLst>
                <a:ext uri="{FF2B5EF4-FFF2-40B4-BE49-F238E27FC236}">
                  <a16:creationId xmlns:a16="http://schemas.microsoft.com/office/drawing/2014/main" id="{FE2FC803-9AA5-A520-5553-AAA66ACA8644}"/>
                </a:ext>
              </a:extLst>
            </p:cNvPr>
            <p:cNvGraphicFramePr/>
            <p:nvPr>
              <p:extLst>
                <p:ext uri="{D42A27DB-BD31-4B8C-83A1-F6EECF244321}">
                  <p14:modId xmlns:p14="http://schemas.microsoft.com/office/powerpoint/2010/main" val="2797758352"/>
                </p:ext>
              </p:extLst>
            </p:nvPr>
          </p:nvGraphicFramePr>
          <p:xfrm>
            <a:off x="9146390" y="4452873"/>
            <a:ext cx="1550606" cy="1117663"/>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406" name="Lines">
            <a:extLst>
              <a:ext uri="{FF2B5EF4-FFF2-40B4-BE49-F238E27FC236}">
                <a16:creationId xmlns:a16="http://schemas.microsoft.com/office/drawing/2014/main" id="{A6B7C25D-61F0-5D72-9844-1AEC43BAEF51}"/>
              </a:ext>
              <a:ext uri="{C183D7F6-B498-43B3-948B-1728B52AA6E4}">
                <adec:decorative xmlns:adec="http://schemas.microsoft.com/office/drawing/2017/decorative" val="1"/>
              </a:ext>
            </a:extLst>
          </p:cNvPr>
          <p:cNvGrpSpPr/>
          <p:nvPr/>
        </p:nvGrpSpPr>
        <p:grpSpPr>
          <a:xfrm>
            <a:off x="427444" y="1554040"/>
            <a:ext cx="11354136" cy="4574785"/>
            <a:chOff x="427444" y="1684666"/>
            <a:chExt cx="11354136" cy="4574785"/>
          </a:xfrm>
        </p:grpSpPr>
        <p:cxnSp>
          <p:nvCxnSpPr>
            <p:cNvPr id="396" name="Straight Connector 395">
              <a:extLst>
                <a:ext uri="{FF2B5EF4-FFF2-40B4-BE49-F238E27FC236}">
                  <a16:creationId xmlns:a16="http://schemas.microsoft.com/office/drawing/2014/main" id="{E9CC5BE2-5504-493F-9BD2-4721654CCB9B}"/>
                </a:ext>
              </a:extLst>
            </p:cNvPr>
            <p:cNvCxnSpPr>
              <a:cxnSpLocks/>
            </p:cNvCxnSpPr>
            <p:nvPr/>
          </p:nvCxnSpPr>
          <p:spPr>
            <a:xfrm>
              <a:off x="427444" y="3953988"/>
              <a:ext cx="11354136"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98" name="Straight Connector 397">
              <a:extLst>
                <a:ext uri="{FF2B5EF4-FFF2-40B4-BE49-F238E27FC236}">
                  <a16:creationId xmlns:a16="http://schemas.microsoft.com/office/drawing/2014/main" id="{3BB3077C-2093-EA57-DB2A-77DD7655A72A}"/>
                </a:ext>
              </a:extLst>
            </p:cNvPr>
            <p:cNvCxnSpPr>
              <a:cxnSpLocks/>
            </p:cNvCxnSpPr>
            <p:nvPr/>
          </p:nvCxnSpPr>
          <p:spPr>
            <a:xfrm>
              <a:off x="3030172" y="1702740"/>
              <a:ext cx="0" cy="217141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01" name="Straight Connector 400">
              <a:extLst>
                <a:ext uri="{FF2B5EF4-FFF2-40B4-BE49-F238E27FC236}">
                  <a16:creationId xmlns:a16="http://schemas.microsoft.com/office/drawing/2014/main" id="{49490492-32F7-4BF2-36DE-17954606A7B1}"/>
                </a:ext>
              </a:extLst>
            </p:cNvPr>
            <p:cNvCxnSpPr>
              <a:cxnSpLocks/>
            </p:cNvCxnSpPr>
            <p:nvPr/>
          </p:nvCxnSpPr>
          <p:spPr>
            <a:xfrm>
              <a:off x="5909649" y="1684666"/>
              <a:ext cx="0" cy="217141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02" name="Straight Connector 401">
              <a:extLst>
                <a:ext uri="{FF2B5EF4-FFF2-40B4-BE49-F238E27FC236}">
                  <a16:creationId xmlns:a16="http://schemas.microsoft.com/office/drawing/2014/main" id="{EB5F1F9A-E04B-92C5-C5A6-05E9B11B7600}"/>
                </a:ext>
              </a:extLst>
            </p:cNvPr>
            <p:cNvCxnSpPr>
              <a:cxnSpLocks/>
            </p:cNvCxnSpPr>
            <p:nvPr/>
          </p:nvCxnSpPr>
          <p:spPr>
            <a:xfrm>
              <a:off x="8779073" y="1696356"/>
              <a:ext cx="0" cy="217141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03" name="Straight Connector 402">
              <a:extLst>
                <a:ext uri="{FF2B5EF4-FFF2-40B4-BE49-F238E27FC236}">
                  <a16:creationId xmlns:a16="http://schemas.microsoft.com/office/drawing/2014/main" id="{4E5CF55A-BDA0-81BD-74B1-3AD5629D070E}"/>
                </a:ext>
              </a:extLst>
            </p:cNvPr>
            <p:cNvCxnSpPr>
              <a:cxnSpLocks/>
            </p:cNvCxnSpPr>
            <p:nvPr/>
          </p:nvCxnSpPr>
          <p:spPr>
            <a:xfrm>
              <a:off x="3030172" y="4088034"/>
              <a:ext cx="0" cy="217141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04" name="Straight Connector 403">
              <a:extLst>
                <a:ext uri="{FF2B5EF4-FFF2-40B4-BE49-F238E27FC236}">
                  <a16:creationId xmlns:a16="http://schemas.microsoft.com/office/drawing/2014/main" id="{A840D8A7-14DC-3CB8-970F-DC8CDDCB9A4C}"/>
                </a:ext>
              </a:extLst>
            </p:cNvPr>
            <p:cNvCxnSpPr>
              <a:cxnSpLocks/>
            </p:cNvCxnSpPr>
            <p:nvPr/>
          </p:nvCxnSpPr>
          <p:spPr>
            <a:xfrm>
              <a:off x="5909649" y="4069960"/>
              <a:ext cx="0" cy="217141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05" name="Straight Connector 404">
              <a:extLst>
                <a:ext uri="{FF2B5EF4-FFF2-40B4-BE49-F238E27FC236}">
                  <a16:creationId xmlns:a16="http://schemas.microsoft.com/office/drawing/2014/main" id="{1A4593C7-11E9-7022-B8DD-15783FEFB98B}"/>
                </a:ext>
              </a:extLst>
            </p:cNvPr>
            <p:cNvCxnSpPr>
              <a:cxnSpLocks/>
            </p:cNvCxnSpPr>
            <p:nvPr/>
          </p:nvCxnSpPr>
          <p:spPr>
            <a:xfrm>
              <a:off x="8779073" y="4081650"/>
              <a:ext cx="0" cy="2171417"/>
            </a:xfrm>
            <a:prstGeom prst="line">
              <a:avLst/>
            </a:prstGeom>
            <a:ln w="12700"/>
          </p:spPr>
          <p:style>
            <a:lnRef idx="1">
              <a:schemeClr val="accent1"/>
            </a:lnRef>
            <a:fillRef idx="0">
              <a:schemeClr val="accent1"/>
            </a:fillRef>
            <a:effectRef idx="0">
              <a:schemeClr val="accent1"/>
            </a:effectRef>
            <a:fontRef idx="minor">
              <a:schemeClr val="tx1"/>
            </a:fontRef>
          </p:style>
        </p:cxnSp>
      </p:grpSp>
      <p:sp>
        <p:nvSpPr>
          <p:cNvPr id="3" name="Text Placeholder 4">
            <a:extLst>
              <a:ext uri="{FF2B5EF4-FFF2-40B4-BE49-F238E27FC236}">
                <a16:creationId xmlns:a16="http://schemas.microsoft.com/office/drawing/2014/main" id="{D01D254F-9C0B-52B4-B157-AE321FB2A6FB}"/>
              </a:ext>
            </a:extLst>
          </p:cNvPr>
          <p:cNvSpPr>
            <a:spLocks noGrp="1"/>
          </p:cNvSpPr>
          <p:nvPr>
            <p:ph type="body" sz="quarter" idx="12"/>
          </p:nvPr>
        </p:nvSpPr>
        <p:spPr>
          <a:xfrm>
            <a:off x="414338" y="944563"/>
            <a:ext cx="7840662" cy="508000"/>
          </a:xfrm>
        </p:spPr>
        <p:txBody>
          <a:bodyPr/>
          <a:lstStyle/>
          <a:p>
            <a:r>
              <a:rPr lang="en-GB" dirty="0"/>
              <a:t>The KPIs detailed below have been identified to support our strategic objectives.</a:t>
            </a:r>
          </a:p>
        </p:txBody>
      </p:sp>
      <p:sp>
        <p:nvSpPr>
          <p:cNvPr id="9" name="Footer Placeholder 4">
            <a:extLst>
              <a:ext uri="{FF2B5EF4-FFF2-40B4-BE49-F238E27FC236}">
                <a16:creationId xmlns:a16="http://schemas.microsoft.com/office/drawing/2014/main" id="{26E4E27D-F4A8-B98D-27C4-973C27AF9FA4}"/>
              </a:ext>
            </a:extLst>
          </p:cNvPr>
          <p:cNvSpPr>
            <a:spLocks noGrp="1"/>
          </p:cNvSpPr>
          <p:nvPr>
            <p:ph type="ftr" sz="quarter" idx="10"/>
          </p:nvPr>
        </p:nvSpPr>
        <p:spPr>
          <a:xfrm>
            <a:off x="413582" y="6330949"/>
            <a:ext cx="5474137" cy="365125"/>
          </a:xfrm>
        </p:spPr>
        <p:txBody>
          <a:bodyPr/>
          <a:lstStyle/>
          <a:p>
            <a:r>
              <a:rPr lang="en-GB" dirty="0"/>
              <a:t>www.warwick.ac.uk/socialinclusion</a:t>
            </a:r>
          </a:p>
        </p:txBody>
      </p:sp>
      <p:sp>
        <p:nvSpPr>
          <p:cNvPr id="10" name="Slide Number Placeholder 5">
            <a:extLst>
              <a:ext uri="{FF2B5EF4-FFF2-40B4-BE49-F238E27FC236}">
                <a16:creationId xmlns:a16="http://schemas.microsoft.com/office/drawing/2014/main" id="{33D1EACE-87FD-F8F0-4426-0790EEA2AA0A}"/>
              </a:ext>
            </a:extLst>
          </p:cNvPr>
          <p:cNvSpPr>
            <a:spLocks noGrp="1"/>
          </p:cNvSpPr>
          <p:nvPr>
            <p:ph type="sldNum" sz="quarter" idx="11"/>
          </p:nvPr>
        </p:nvSpPr>
        <p:spPr>
          <a:xfrm>
            <a:off x="11038840" y="6330949"/>
            <a:ext cx="739578" cy="365125"/>
          </a:xfrm>
        </p:spPr>
        <p:txBody>
          <a:bodyPr/>
          <a:lstStyle/>
          <a:p>
            <a:fld id="{E8F1A65C-595C-4736-BF40-F7D31E789466}" type="slidenum">
              <a:rPr lang="en-GB" smtClean="0"/>
              <a:pPr/>
              <a:t>3</a:t>
            </a:fld>
            <a:endParaRPr lang="en-GB" dirty="0"/>
          </a:p>
        </p:txBody>
      </p:sp>
      <p:grpSp>
        <p:nvGrpSpPr>
          <p:cNvPr id="90" name="Q5/Q1 Ratio">
            <a:extLst>
              <a:ext uri="{FF2B5EF4-FFF2-40B4-BE49-F238E27FC236}">
                <a16:creationId xmlns:a16="http://schemas.microsoft.com/office/drawing/2014/main" id="{9411E60B-D0B9-929D-3A5F-332532B9037B}"/>
              </a:ext>
            </a:extLst>
          </p:cNvPr>
          <p:cNvGrpSpPr/>
          <p:nvPr/>
        </p:nvGrpSpPr>
        <p:grpSpPr>
          <a:xfrm>
            <a:off x="381867" y="1593995"/>
            <a:ext cx="2730799" cy="2194833"/>
            <a:chOff x="381867" y="1593995"/>
            <a:chExt cx="2730799" cy="2194833"/>
          </a:xfrm>
        </p:grpSpPr>
        <p:grpSp>
          <p:nvGrpSpPr>
            <p:cNvPr id="305" name="Group 304">
              <a:extLst>
                <a:ext uri="{FF2B5EF4-FFF2-40B4-BE49-F238E27FC236}">
                  <a16:creationId xmlns:a16="http://schemas.microsoft.com/office/drawing/2014/main" id="{E4238151-8455-FBBB-FA9F-EFFBC0758FE3}"/>
                </a:ext>
              </a:extLst>
            </p:cNvPr>
            <p:cNvGrpSpPr/>
            <p:nvPr/>
          </p:nvGrpSpPr>
          <p:grpSpPr>
            <a:xfrm>
              <a:off x="2491880" y="2175304"/>
              <a:ext cx="620786" cy="546490"/>
              <a:chOff x="2294709" y="2982085"/>
              <a:chExt cx="620786" cy="546490"/>
            </a:xfrm>
          </p:grpSpPr>
          <p:pic>
            <p:nvPicPr>
              <p:cNvPr id="37" name="Graphic 36" descr="Caret Up with solid fill">
                <a:extLst>
                  <a:ext uri="{FF2B5EF4-FFF2-40B4-BE49-F238E27FC236}">
                    <a16:creationId xmlns:a16="http://schemas.microsoft.com/office/drawing/2014/main" id="{65072CBC-D5AC-1424-7230-1964156718D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94709" y="2982085"/>
                <a:ext cx="531976" cy="531976"/>
              </a:xfrm>
              <a:prstGeom prst="rect">
                <a:avLst/>
              </a:prstGeom>
            </p:spPr>
          </p:pic>
          <p:sp>
            <p:nvSpPr>
              <p:cNvPr id="41" name="TextBox 40">
                <a:extLst>
                  <a:ext uri="{FF2B5EF4-FFF2-40B4-BE49-F238E27FC236}">
                    <a16:creationId xmlns:a16="http://schemas.microsoft.com/office/drawing/2014/main" id="{B936869F-D2AC-EB90-1852-9268B73897E8}"/>
                  </a:ext>
                </a:extLst>
              </p:cNvPr>
              <p:cNvSpPr txBox="1"/>
              <p:nvPr/>
            </p:nvSpPr>
            <p:spPr>
              <a:xfrm>
                <a:off x="2294709" y="3274659"/>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grpSp>
        <p:sp>
          <p:nvSpPr>
            <p:cNvPr id="25" name="TextBox 24">
              <a:extLst>
                <a:ext uri="{FF2B5EF4-FFF2-40B4-BE49-F238E27FC236}">
                  <a16:creationId xmlns:a16="http://schemas.microsoft.com/office/drawing/2014/main" id="{0F5743B1-73F5-740C-DB90-5A505A5B7D37}"/>
                </a:ext>
              </a:extLst>
            </p:cNvPr>
            <p:cNvSpPr txBox="1"/>
            <p:nvPr/>
          </p:nvSpPr>
          <p:spPr>
            <a:xfrm>
              <a:off x="913370" y="2244247"/>
              <a:ext cx="1811719" cy="70788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4000" b="0" i="0" u="none" strike="noStrike" kern="1200" cap="none" spc="0" normalizeH="0" baseline="0" noProof="0" dirty="0">
                  <a:ln>
                    <a:noFill/>
                  </a:ln>
                  <a:solidFill>
                    <a:prstClr val="black"/>
                  </a:solidFill>
                  <a:effectLst/>
                  <a:uLnTx/>
                  <a:uFillTx/>
                  <a:latin typeface="+mj-lt"/>
                  <a:ea typeface="Lato" panose="020F0502020204030203" pitchFamily="34" charset="0"/>
                  <a:cs typeface="Lato" panose="020F0502020204030203" pitchFamily="34" charset="0"/>
                </a:rPr>
                <a:t>6.6:1</a:t>
              </a:r>
            </a:p>
          </p:txBody>
        </p:sp>
        <p:sp>
          <p:nvSpPr>
            <p:cNvPr id="29" name="TextBox 28">
              <a:extLst>
                <a:ext uri="{FF2B5EF4-FFF2-40B4-BE49-F238E27FC236}">
                  <a16:creationId xmlns:a16="http://schemas.microsoft.com/office/drawing/2014/main" id="{F150C14B-31A6-A4AF-9255-FFFE5ACDC4A2}"/>
                </a:ext>
              </a:extLst>
            </p:cNvPr>
            <p:cNvSpPr txBox="1"/>
            <p:nvPr/>
          </p:nvSpPr>
          <p:spPr>
            <a:xfrm>
              <a:off x="381867" y="1861653"/>
              <a:ext cx="2635606"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200"/>
                </a:spcBef>
                <a:spcAft>
                  <a:spcPts val="400"/>
                </a:spcAft>
                <a:buClr>
                  <a:srgbClr val="5BC1D3"/>
                </a:buClr>
                <a:buSzPct val="80000"/>
                <a:buFontTx/>
                <a:buNone/>
                <a:tabLst/>
                <a:defRPr/>
              </a:pPr>
              <a:r>
                <a:rPr kumimoji="0" lang="en-GB" sz="1600" b="1"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Target:</a:t>
              </a:r>
              <a:r>
                <a:rPr kumimoji="0" lang="en-GB" sz="1600" b="0"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 4:1 by 2025</a:t>
              </a:r>
            </a:p>
          </p:txBody>
        </p:sp>
        <p:grpSp>
          <p:nvGrpSpPr>
            <p:cNvPr id="306" name="Group 305">
              <a:extLst>
                <a:ext uri="{FF2B5EF4-FFF2-40B4-BE49-F238E27FC236}">
                  <a16:creationId xmlns:a16="http://schemas.microsoft.com/office/drawing/2014/main" id="{EE375910-0C08-0C85-BBBE-2B42D2303979}"/>
                </a:ext>
              </a:extLst>
            </p:cNvPr>
            <p:cNvGrpSpPr/>
            <p:nvPr/>
          </p:nvGrpSpPr>
          <p:grpSpPr>
            <a:xfrm>
              <a:off x="2458930" y="2584915"/>
              <a:ext cx="620786" cy="546490"/>
              <a:chOff x="2700230" y="2658391"/>
              <a:chExt cx="620786" cy="546490"/>
            </a:xfrm>
          </p:grpSpPr>
          <p:pic>
            <p:nvPicPr>
              <p:cNvPr id="42" name="Graphic 41" descr="Caret Up with solid fill">
                <a:extLst>
                  <a:ext uri="{FF2B5EF4-FFF2-40B4-BE49-F238E27FC236}">
                    <a16:creationId xmlns:a16="http://schemas.microsoft.com/office/drawing/2014/main" id="{462BECA1-CB44-E0E4-98C5-81625F2ACE6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700230" y="2658391"/>
                <a:ext cx="531976" cy="531976"/>
              </a:xfrm>
              <a:prstGeom prst="rect">
                <a:avLst/>
              </a:prstGeom>
            </p:spPr>
          </p:pic>
          <p:sp>
            <p:nvSpPr>
              <p:cNvPr id="43" name="TextBox 42">
                <a:extLst>
                  <a:ext uri="{FF2B5EF4-FFF2-40B4-BE49-F238E27FC236}">
                    <a16:creationId xmlns:a16="http://schemas.microsoft.com/office/drawing/2014/main" id="{78A357F8-ACD3-CC54-8A99-5A8FAE649260}"/>
                  </a:ext>
                </a:extLst>
              </p:cNvPr>
              <p:cNvSpPr txBox="1"/>
              <p:nvPr/>
            </p:nvSpPr>
            <p:spPr>
              <a:xfrm>
                <a:off x="2700230" y="2950965"/>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grpSp>
        <p:sp>
          <p:nvSpPr>
            <p:cNvPr id="47" name="TextBox 46">
              <a:extLst>
                <a:ext uri="{FF2B5EF4-FFF2-40B4-BE49-F238E27FC236}">
                  <a16:creationId xmlns:a16="http://schemas.microsoft.com/office/drawing/2014/main" id="{B7024482-FA2E-E452-1BC2-8210BD6F10CB}"/>
                </a:ext>
              </a:extLst>
            </p:cNvPr>
            <p:cNvSpPr txBox="1"/>
            <p:nvPr/>
          </p:nvSpPr>
          <p:spPr>
            <a:xfrm>
              <a:off x="405752" y="1593995"/>
              <a:ext cx="2585154"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1600" b="1" i="0" u="none" strike="noStrike" kern="1200" spc="0" normalizeH="0" noProof="0" dirty="0">
                  <a:ln>
                    <a:noFill/>
                  </a:ln>
                  <a:solidFill>
                    <a:prstClr val="black"/>
                  </a:solidFill>
                  <a:effectLst/>
                  <a:uLnTx/>
                  <a:uFillTx/>
                  <a:latin typeface="+mj-lt"/>
                  <a:ea typeface="Verdana"/>
                  <a:cs typeface="Segoe UI Semilight" panose="020B0402040204020203" pitchFamily="34" charset="0"/>
                </a:rPr>
                <a:t>Q5/Q1 Ratio</a:t>
              </a:r>
            </a:p>
          </p:txBody>
        </p:sp>
        <mc:AlternateContent xmlns:mc="http://schemas.openxmlformats.org/markup-compatibility/2006" xmlns:cx1="http://schemas.microsoft.com/office/drawing/2015/9/8/chartex">
          <mc:Choice Requires="cx1">
            <p:graphicFrame>
              <p:nvGraphicFramePr>
                <p:cNvPr id="304" name="Chart 303">
                  <a:extLst>
                    <a:ext uri="{FF2B5EF4-FFF2-40B4-BE49-F238E27FC236}">
                      <a16:creationId xmlns:a16="http://schemas.microsoft.com/office/drawing/2014/main" id="{7EEC0CAD-8E20-29E7-D4DC-1BD029DCF0DA}"/>
                    </a:ext>
                  </a:extLst>
                </p:cNvPr>
                <p:cNvGraphicFramePr/>
                <p:nvPr>
                  <p:extLst>
                    <p:ext uri="{D42A27DB-BD31-4B8C-83A1-F6EECF244321}">
                      <p14:modId xmlns:p14="http://schemas.microsoft.com/office/powerpoint/2010/main" val="2287097602"/>
                    </p:ext>
                  </p:extLst>
                </p:nvPr>
              </p:nvGraphicFramePr>
              <p:xfrm>
                <a:off x="398821" y="2126914"/>
                <a:ext cx="2093059" cy="1408744"/>
              </p:xfrm>
              <a:graphic>
                <a:graphicData uri="http://schemas.microsoft.com/office/drawing/2014/chartex">
                  <cx:chart xmlns:cx="http://schemas.microsoft.com/office/drawing/2014/chartex" xmlns:r="http://schemas.openxmlformats.org/officeDocument/2006/relationships" r:id="rId9"/>
                </a:graphicData>
              </a:graphic>
            </p:graphicFrame>
          </mc:Choice>
          <mc:Fallback xmlns="">
            <p:pic>
              <p:nvPicPr>
                <p:cNvPr id="304" name="Chart 303">
                  <a:extLst>
                    <a:ext uri="{FF2B5EF4-FFF2-40B4-BE49-F238E27FC236}">
                      <a16:creationId xmlns:a16="http://schemas.microsoft.com/office/drawing/2014/main" id="{7EEC0CAD-8E20-29E7-D4DC-1BD029DCF0DA}"/>
                    </a:ext>
                  </a:extLst>
                </p:cNvPr>
                <p:cNvPicPr>
                  <a:picLocks noGrp="1" noRot="1" noChangeAspect="1" noMove="1" noResize="1" noEditPoints="1" noAdjustHandles="1" noChangeArrowheads="1" noChangeShapeType="1"/>
                </p:cNvPicPr>
                <p:nvPr/>
              </p:nvPicPr>
              <p:blipFill>
                <a:blip r:embed="rId10"/>
                <a:stretch>
                  <a:fillRect/>
                </a:stretch>
              </p:blipFill>
              <p:spPr>
                <a:xfrm>
                  <a:off x="398821" y="2126914"/>
                  <a:ext cx="2093059" cy="1408744"/>
                </a:xfrm>
                <a:prstGeom prst="rect">
                  <a:avLst/>
                </a:prstGeom>
              </p:spPr>
            </p:pic>
          </mc:Fallback>
        </mc:AlternateContent>
        <p:sp>
          <p:nvSpPr>
            <p:cNvPr id="380" name="TextBox 379">
              <a:extLst>
                <a:ext uri="{FF2B5EF4-FFF2-40B4-BE49-F238E27FC236}">
                  <a16:creationId xmlns:a16="http://schemas.microsoft.com/office/drawing/2014/main" id="{8555393F-E8A1-536C-79AB-33ABD3851FD3}"/>
                </a:ext>
              </a:extLst>
            </p:cNvPr>
            <p:cNvSpPr txBox="1"/>
            <p:nvPr/>
          </p:nvSpPr>
          <p:spPr>
            <a:xfrm>
              <a:off x="1174346" y="2239973"/>
              <a:ext cx="1363450" cy="584775"/>
            </a:xfrm>
            <a:prstGeom prst="rect">
              <a:avLst/>
            </a:prstGeom>
            <a:noFill/>
          </p:spPr>
          <p:txBody>
            <a:bodyPr wrap="square">
              <a:spAutoFit/>
            </a:bodyPr>
            <a:lstStyle/>
            <a:p>
              <a:pPr algn="r"/>
              <a:r>
                <a:rPr kumimoji="0" lang="en-GB" sz="3200" b="0" i="0" u="none" strike="noStrike" kern="1200" cap="none" spc="0" normalizeH="0" baseline="0" noProof="0" dirty="0">
                  <a:ln>
                    <a:noFill/>
                  </a:ln>
                  <a:solidFill>
                    <a:prstClr val="black"/>
                  </a:solidFill>
                  <a:effectLst/>
                  <a:uLnTx/>
                  <a:uFillTx/>
                  <a:latin typeface="+mj-lt"/>
                  <a:ea typeface="Lato" panose="020F0502020204030203" pitchFamily="34" charset="0"/>
                  <a:cs typeface="Lato" panose="020F0502020204030203" pitchFamily="34" charset="0"/>
                </a:rPr>
                <a:t>6.6:1</a:t>
              </a:r>
              <a:endParaRPr lang="en-GB" sz="3200" dirty="0">
                <a:latin typeface="+mj-lt"/>
              </a:endParaRPr>
            </a:p>
          </p:txBody>
        </p:sp>
        <p:sp>
          <p:nvSpPr>
            <p:cNvPr id="13" name="TextBox 12">
              <a:extLst>
                <a:ext uri="{FF2B5EF4-FFF2-40B4-BE49-F238E27FC236}">
                  <a16:creationId xmlns:a16="http://schemas.microsoft.com/office/drawing/2014/main" id="{47AC1BA0-0E11-E8A2-00CB-217E710A1A70}"/>
                </a:ext>
              </a:extLst>
            </p:cNvPr>
            <p:cNvSpPr txBox="1"/>
            <p:nvPr/>
          </p:nvSpPr>
          <p:spPr>
            <a:xfrm>
              <a:off x="427444" y="3534912"/>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Sector: 2.4:1</a:t>
              </a:r>
            </a:p>
          </p:txBody>
        </p:sp>
      </p:grpSp>
      <p:grpSp>
        <p:nvGrpSpPr>
          <p:cNvPr id="22" name="Black Awarding Gap">
            <a:extLst>
              <a:ext uri="{FF2B5EF4-FFF2-40B4-BE49-F238E27FC236}">
                <a16:creationId xmlns:a16="http://schemas.microsoft.com/office/drawing/2014/main" id="{A88E875E-A21B-23A0-467B-47DA82A08053}"/>
              </a:ext>
            </a:extLst>
          </p:cNvPr>
          <p:cNvGrpSpPr/>
          <p:nvPr/>
        </p:nvGrpSpPr>
        <p:grpSpPr>
          <a:xfrm>
            <a:off x="3081331" y="1593995"/>
            <a:ext cx="2915872" cy="2196226"/>
            <a:chOff x="3081331" y="1593995"/>
            <a:chExt cx="2915872" cy="2196226"/>
          </a:xfrm>
        </p:grpSpPr>
        <p:sp>
          <p:nvSpPr>
            <p:cNvPr id="370" name="TextBox 369">
              <a:extLst>
                <a:ext uri="{FF2B5EF4-FFF2-40B4-BE49-F238E27FC236}">
                  <a16:creationId xmlns:a16="http://schemas.microsoft.com/office/drawing/2014/main" id="{BB448F11-A038-396F-BC22-D80BD3E66B3F}"/>
                </a:ext>
              </a:extLst>
            </p:cNvPr>
            <p:cNvSpPr txBox="1"/>
            <p:nvPr/>
          </p:nvSpPr>
          <p:spPr>
            <a:xfrm>
              <a:off x="3138316" y="1593995"/>
              <a:ext cx="2681484"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1600" b="1" i="0" u="none" strike="noStrike" kern="1200" spc="0" normalizeH="0" noProof="0" dirty="0">
                  <a:ln>
                    <a:noFill/>
                  </a:ln>
                  <a:solidFill>
                    <a:prstClr val="black"/>
                  </a:solidFill>
                  <a:effectLst/>
                  <a:uLnTx/>
                  <a:uFillTx/>
                  <a:latin typeface="+mj-lt"/>
                  <a:ea typeface="Verdana"/>
                  <a:cs typeface="Segoe UI Semilight" panose="020B0402040204020203" pitchFamily="34" charset="0"/>
                </a:rPr>
                <a:t>Black Awarding Gap</a:t>
              </a:r>
            </a:p>
          </p:txBody>
        </p:sp>
        <p:sp>
          <p:nvSpPr>
            <p:cNvPr id="371" name="TextBox 370">
              <a:extLst>
                <a:ext uri="{FF2B5EF4-FFF2-40B4-BE49-F238E27FC236}">
                  <a16:creationId xmlns:a16="http://schemas.microsoft.com/office/drawing/2014/main" id="{57CC92E6-111A-5EC6-6B14-9648091E6B93}"/>
                </a:ext>
              </a:extLst>
            </p:cNvPr>
            <p:cNvSpPr txBox="1"/>
            <p:nvPr/>
          </p:nvSpPr>
          <p:spPr>
            <a:xfrm>
              <a:off x="3087156" y="1859309"/>
              <a:ext cx="2713859" cy="350850"/>
            </a:xfrm>
            <a:prstGeom prst="rect">
              <a:avLst/>
            </a:prstGeom>
            <a:noFill/>
          </p:spPr>
          <p:txBody>
            <a:bodyPr wrap="square">
              <a:spAutoFit/>
            </a:bodyPr>
            <a:lstStyle/>
            <a:p>
              <a:pPr marL="0" marR="0" lvl="0" indent="0" algn="ctr" defTabSz="914400" rtl="0" eaLnBrk="1" fontAlgn="auto" latinLnBrk="0" hangingPunct="1">
                <a:lnSpc>
                  <a:spcPct val="100000"/>
                </a:lnSpc>
                <a:spcBef>
                  <a:spcPts val="200"/>
                </a:spcBef>
                <a:spcAft>
                  <a:spcPts val="400"/>
                </a:spcAft>
                <a:buClr>
                  <a:srgbClr val="5BC1D3"/>
                </a:buClr>
                <a:buSzPct val="80000"/>
                <a:buFontTx/>
                <a:buNone/>
                <a:tabLst/>
                <a:defRPr/>
              </a:pPr>
              <a:r>
                <a:rPr kumimoji="0" lang="en-GB" sz="1600" b="1"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Target:</a:t>
              </a:r>
              <a:r>
                <a:rPr kumimoji="0" lang="en-GB" sz="1600" b="0"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 0 by 2025</a:t>
              </a:r>
            </a:p>
          </p:txBody>
        </p:sp>
        <p:graphicFrame>
          <p:nvGraphicFramePr>
            <p:cNvPr id="376" name="Chart 375">
              <a:extLst>
                <a:ext uri="{FF2B5EF4-FFF2-40B4-BE49-F238E27FC236}">
                  <a16:creationId xmlns:a16="http://schemas.microsoft.com/office/drawing/2014/main" id="{4A6D40AA-592E-B602-47E2-299611EAB444}"/>
                </a:ext>
              </a:extLst>
            </p:cNvPr>
            <p:cNvGraphicFramePr/>
            <p:nvPr>
              <p:extLst>
                <p:ext uri="{D42A27DB-BD31-4B8C-83A1-F6EECF244321}">
                  <p14:modId xmlns:p14="http://schemas.microsoft.com/office/powerpoint/2010/main" val="1849764049"/>
                </p:ext>
              </p:extLst>
            </p:nvPr>
          </p:nvGraphicFramePr>
          <p:xfrm>
            <a:off x="3081331" y="1872457"/>
            <a:ext cx="2387887" cy="1635464"/>
          </p:xfrm>
          <a:graphic>
            <a:graphicData uri="http://schemas.openxmlformats.org/drawingml/2006/chart">
              <c:chart xmlns:c="http://schemas.openxmlformats.org/drawingml/2006/chart" xmlns:r="http://schemas.openxmlformats.org/officeDocument/2006/relationships" r:id="rId11"/>
            </a:graphicData>
          </a:graphic>
        </p:graphicFrame>
        <p:grpSp>
          <p:nvGrpSpPr>
            <p:cNvPr id="381" name="Group 380">
              <a:extLst>
                <a:ext uri="{FF2B5EF4-FFF2-40B4-BE49-F238E27FC236}">
                  <a16:creationId xmlns:a16="http://schemas.microsoft.com/office/drawing/2014/main" id="{A0E5AC77-A36F-951C-D885-0F70BCB68E86}"/>
                </a:ext>
              </a:extLst>
            </p:cNvPr>
            <p:cNvGrpSpPr/>
            <p:nvPr/>
          </p:nvGrpSpPr>
          <p:grpSpPr>
            <a:xfrm>
              <a:off x="5376417" y="2168320"/>
              <a:ext cx="620786" cy="546490"/>
              <a:chOff x="2294709" y="2982085"/>
              <a:chExt cx="620786" cy="546490"/>
            </a:xfrm>
          </p:grpSpPr>
          <p:pic>
            <p:nvPicPr>
              <p:cNvPr id="382" name="Graphic 381" descr="Caret Up with solid fill">
                <a:extLst>
                  <a:ext uri="{FF2B5EF4-FFF2-40B4-BE49-F238E27FC236}">
                    <a16:creationId xmlns:a16="http://schemas.microsoft.com/office/drawing/2014/main" id="{1F149C92-A8DE-DB2C-5113-C0E3D222877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94709" y="2982085"/>
                <a:ext cx="531976" cy="531976"/>
              </a:xfrm>
              <a:prstGeom prst="rect">
                <a:avLst/>
              </a:prstGeom>
            </p:spPr>
          </p:pic>
          <p:sp>
            <p:nvSpPr>
              <p:cNvPr id="383" name="TextBox 382">
                <a:extLst>
                  <a:ext uri="{FF2B5EF4-FFF2-40B4-BE49-F238E27FC236}">
                    <a16:creationId xmlns:a16="http://schemas.microsoft.com/office/drawing/2014/main" id="{65F7D096-0CAA-0727-8CB5-F818BD3736BF}"/>
                  </a:ext>
                </a:extLst>
              </p:cNvPr>
              <p:cNvSpPr txBox="1"/>
              <p:nvPr/>
            </p:nvSpPr>
            <p:spPr>
              <a:xfrm>
                <a:off x="2294709" y="3274659"/>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grpSp>
        <p:grpSp>
          <p:nvGrpSpPr>
            <p:cNvPr id="384" name="Group 383">
              <a:extLst>
                <a:ext uri="{FF2B5EF4-FFF2-40B4-BE49-F238E27FC236}">
                  <a16:creationId xmlns:a16="http://schemas.microsoft.com/office/drawing/2014/main" id="{3DEFB9CA-B86A-2107-D0DA-A06FCB604766}"/>
                </a:ext>
              </a:extLst>
            </p:cNvPr>
            <p:cNvGrpSpPr/>
            <p:nvPr/>
          </p:nvGrpSpPr>
          <p:grpSpPr>
            <a:xfrm>
              <a:off x="5343467" y="2577931"/>
              <a:ext cx="620786" cy="546490"/>
              <a:chOff x="2700230" y="2658391"/>
              <a:chExt cx="620786" cy="546490"/>
            </a:xfrm>
          </p:grpSpPr>
          <p:pic>
            <p:nvPicPr>
              <p:cNvPr id="385" name="Graphic 384" descr="Caret Up with solid fill">
                <a:extLst>
                  <a:ext uri="{FF2B5EF4-FFF2-40B4-BE49-F238E27FC236}">
                    <a16:creationId xmlns:a16="http://schemas.microsoft.com/office/drawing/2014/main" id="{1F430173-63FF-7A16-CF95-5FEA9A91D5B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700230" y="2658391"/>
                <a:ext cx="531976" cy="531976"/>
              </a:xfrm>
              <a:prstGeom prst="rect">
                <a:avLst/>
              </a:prstGeom>
            </p:spPr>
          </p:pic>
          <p:sp>
            <p:nvSpPr>
              <p:cNvPr id="386" name="TextBox 385">
                <a:extLst>
                  <a:ext uri="{FF2B5EF4-FFF2-40B4-BE49-F238E27FC236}">
                    <a16:creationId xmlns:a16="http://schemas.microsoft.com/office/drawing/2014/main" id="{FEDCFE23-300E-487B-19D9-868AD570DC35}"/>
                  </a:ext>
                </a:extLst>
              </p:cNvPr>
              <p:cNvSpPr txBox="1"/>
              <p:nvPr/>
            </p:nvSpPr>
            <p:spPr>
              <a:xfrm>
                <a:off x="2700230" y="2950965"/>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grpSp>
        <p:grpSp>
          <p:nvGrpSpPr>
            <p:cNvPr id="17" name="Group 16">
              <a:extLst>
                <a:ext uri="{FF2B5EF4-FFF2-40B4-BE49-F238E27FC236}">
                  <a16:creationId xmlns:a16="http://schemas.microsoft.com/office/drawing/2014/main" id="{A2DF0A51-F531-A0EE-AF16-8C88075F3D7B}"/>
                </a:ext>
              </a:extLst>
            </p:cNvPr>
            <p:cNvGrpSpPr/>
            <p:nvPr/>
          </p:nvGrpSpPr>
          <p:grpSpPr>
            <a:xfrm>
              <a:off x="5417305" y="3199134"/>
              <a:ext cx="443806" cy="443806"/>
              <a:chOff x="-2076262" y="3555386"/>
              <a:chExt cx="1232823" cy="1232822"/>
            </a:xfrm>
          </p:grpSpPr>
          <p:sp>
            <p:nvSpPr>
              <p:cNvPr id="15" name="Oval 14">
                <a:extLst>
                  <a:ext uri="{FF2B5EF4-FFF2-40B4-BE49-F238E27FC236}">
                    <a16:creationId xmlns:a16="http://schemas.microsoft.com/office/drawing/2014/main" id="{CBDB752B-6768-5C21-DC43-5C3A1E1B6469}"/>
                  </a:ext>
                </a:extLst>
              </p:cNvPr>
              <p:cNvSpPr/>
              <p:nvPr/>
            </p:nvSpPr>
            <p:spPr>
              <a:xfrm rot="813692">
                <a:off x="-2076262" y="3555386"/>
                <a:ext cx="1232823" cy="1232822"/>
              </a:xfrm>
              <a:prstGeom prst="ellipse">
                <a:avLst/>
              </a:prstGeom>
              <a:noFill/>
              <a:ln>
                <a:solidFill>
                  <a:srgbClr val="577F35"/>
                </a:solidFill>
              </a:ln>
            </p:spPr>
            <p:style>
              <a:lnRef idx="2">
                <a:schemeClr val="accent1">
                  <a:shade val="15000"/>
                </a:schemeClr>
              </a:lnRef>
              <a:fillRef idx="1">
                <a:schemeClr val="accent1"/>
              </a:fillRef>
              <a:effectRef idx="0">
                <a:schemeClr val="accent1"/>
              </a:effectRef>
              <a:fontRef idx="minor">
                <a:schemeClr val="lt1"/>
              </a:fontRef>
            </p:style>
            <p:txBody>
              <a:bodyPr rtlCol="0" anchor="ctr">
                <a:prstTxWarp prst="textCircle">
                  <a:avLst>
                    <a:gd name="adj" fmla="val 10915659"/>
                  </a:avLst>
                </a:prstTxWarp>
              </a:bodyPr>
              <a:lstStyle/>
              <a:p>
                <a:pPr algn="ctr">
                  <a:spcAft>
                    <a:spcPts val="600"/>
                  </a:spcAft>
                </a:pPr>
                <a:r>
                  <a:rPr lang="en-GB" sz="2400" dirty="0">
                    <a:solidFill>
                      <a:srgbClr val="577F35"/>
                    </a:solidFill>
                    <a:latin typeface="+mj-lt"/>
                  </a:rPr>
                  <a:t>better than sector average </a:t>
                </a:r>
              </a:p>
            </p:txBody>
          </p:sp>
          <p:pic>
            <p:nvPicPr>
              <p:cNvPr id="12" name="Graphic 11" descr="Thumbs up sign outline">
                <a:extLst>
                  <a:ext uri="{FF2B5EF4-FFF2-40B4-BE49-F238E27FC236}">
                    <a16:creationId xmlns:a16="http://schemas.microsoft.com/office/drawing/2014/main" id="{811D4272-BBF0-F75D-F2CA-3EDEF4A0884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834548" y="3759635"/>
                <a:ext cx="746987" cy="746986"/>
              </a:xfrm>
              <a:prstGeom prst="rect">
                <a:avLst/>
              </a:prstGeom>
            </p:spPr>
          </p:pic>
        </p:grpSp>
        <p:sp>
          <p:nvSpPr>
            <p:cNvPr id="14" name="TextBox 13">
              <a:extLst>
                <a:ext uri="{FF2B5EF4-FFF2-40B4-BE49-F238E27FC236}">
                  <a16:creationId xmlns:a16="http://schemas.microsoft.com/office/drawing/2014/main" id="{29CF9D40-286D-6844-E034-EFAB531B3912}"/>
                </a:ext>
              </a:extLst>
            </p:cNvPr>
            <p:cNvSpPr txBox="1"/>
            <p:nvPr/>
          </p:nvSpPr>
          <p:spPr>
            <a:xfrm>
              <a:off x="3132889" y="3536305"/>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Sector: 20.1 pp</a:t>
              </a:r>
            </a:p>
          </p:txBody>
        </p:sp>
      </p:grpSp>
      <p:grpSp>
        <p:nvGrpSpPr>
          <p:cNvPr id="21" name="Pay - Gender">
            <a:extLst>
              <a:ext uri="{FF2B5EF4-FFF2-40B4-BE49-F238E27FC236}">
                <a16:creationId xmlns:a16="http://schemas.microsoft.com/office/drawing/2014/main" id="{293D9B15-2A1C-CDBA-6E90-B6262066C3EC}"/>
              </a:ext>
            </a:extLst>
          </p:cNvPr>
          <p:cNvGrpSpPr/>
          <p:nvPr/>
        </p:nvGrpSpPr>
        <p:grpSpPr>
          <a:xfrm>
            <a:off x="5913906" y="1572114"/>
            <a:ext cx="2947001" cy="2314331"/>
            <a:chOff x="5913906" y="1572114"/>
            <a:chExt cx="2947001" cy="2314331"/>
          </a:xfrm>
        </p:grpSpPr>
        <p:sp>
          <p:nvSpPr>
            <p:cNvPr id="70" name="TextBox 69">
              <a:extLst>
                <a:ext uri="{FF2B5EF4-FFF2-40B4-BE49-F238E27FC236}">
                  <a16:creationId xmlns:a16="http://schemas.microsoft.com/office/drawing/2014/main" id="{B9BF7C1B-7692-35F5-6C14-6606D7F2078B}"/>
                </a:ext>
              </a:extLst>
            </p:cNvPr>
            <p:cNvSpPr txBox="1"/>
            <p:nvPr/>
          </p:nvSpPr>
          <p:spPr>
            <a:xfrm>
              <a:off x="5997202" y="1572114"/>
              <a:ext cx="2681462"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1600" b="1" i="0" u="none" strike="noStrike" kern="1200" spc="0" normalizeH="0" noProof="0" dirty="0">
                  <a:ln>
                    <a:noFill/>
                  </a:ln>
                  <a:solidFill>
                    <a:prstClr val="black"/>
                  </a:solidFill>
                  <a:effectLst/>
                  <a:uLnTx/>
                  <a:uFillTx/>
                  <a:latin typeface="+mj-lt"/>
                  <a:ea typeface="Verdana"/>
                  <a:cs typeface="Segoe UI Semilight" panose="020B0402040204020203" pitchFamily="34" charset="0"/>
                </a:rPr>
                <a:t>Pay Gap - Gender</a:t>
              </a:r>
            </a:p>
          </p:txBody>
        </p:sp>
        <p:sp>
          <p:nvSpPr>
            <p:cNvPr id="71" name="TextBox 70">
              <a:extLst>
                <a:ext uri="{FF2B5EF4-FFF2-40B4-BE49-F238E27FC236}">
                  <a16:creationId xmlns:a16="http://schemas.microsoft.com/office/drawing/2014/main" id="{C16A40C4-A5AC-E68A-24E5-014BB1709299}"/>
                </a:ext>
              </a:extLst>
            </p:cNvPr>
            <p:cNvSpPr txBox="1"/>
            <p:nvPr/>
          </p:nvSpPr>
          <p:spPr>
            <a:xfrm>
              <a:off x="5980349" y="1861380"/>
              <a:ext cx="2779574" cy="335576"/>
            </a:xfrm>
            <a:prstGeom prst="rect">
              <a:avLst/>
            </a:prstGeom>
            <a:noFill/>
          </p:spPr>
          <p:txBody>
            <a:bodyPr wrap="square">
              <a:spAutoFit/>
            </a:bodyPr>
            <a:lstStyle/>
            <a:p>
              <a:pPr marL="0" marR="0" lvl="0" indent="0" algn="ctr" defTabSz="914400" rtl="0" eaLnBrk="1" fontAlgn="auto" latinLnBrk="0" hangingPunct="1">
                <a:lnSpc>
                  <a:spcPct val="100000"/>
                </a:lnSpc>
                <a:spcBef>
                  <a:spcPts val="200"/>
                </a:spcBef>
                <a:spcAft>
                  <a:spcPts val="400"/>
                </a:spcAft>
                <a:buClr>
                  <a:srgbClr val="5BC1D3"/>
                </a:buClr>
                <a:buSzPct val="80000"/>
                <a:buFontTx/>
                <a:buNone/>
                <a:tabLst/>
                <a:defRPr/>
              </a:pPr>
              <a:r>
                <a:rPr kumimoji="0" lang="en-GB" sz="1600" b="1"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Target:</a:t>
              </a:r>
              <a:r>
                <a:rPr kumimoji="0" lang="en-GB" sz="1600" b="0"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 0% by 2030</a:t>
              </a:r>
            </a:p>
          </p:txBody>
        </p:sp>
        <p:sp>
          <p:nvSpPr>
            <p:cNvPr id="75" name="TextBox 74">
              <a:extLst>
                <a:ext uri="{FF2B5EF4-FFF2-40B4-BE49-F238E27FC236}">
                  <a16:creationId xmlns:a16="http://schemas.microsoft.com/office/drawing/2014/main" id="{3C7A206E-4207-9C1C-B003-6BA3E098FA7C}"/>
                </a:ext>
              </a:extLst>
            </p:cNvPr>
            <p:cNvSpPr txBox="1"/>
            <p:nvPr/>
          </p:nvSpPr>
          <p:spPr>
            <a:xfrm>
              <a:off x="5942024" y="2427276"/>
              <a:ext cx="734544" cy="253916"/>
            </a:xfrm>
            <a:prstGeom prst="rect">
              <a:avLst/>
            </a:prstGeom>
            <a:noFill/>
          </p:spPr>
          <p:txBody>
            <a:bodyPr wrap="square">
              <a:spAutoFit/>
            </a:bodyPr>
            <a:lstStyle/>
            <a:p>
              <a:r>
                <a:rPr lang="en-GB" sz="1050" b="1" dirty="0">
                  <a:solidFill>
                    <a:prstClr val="black"/>
                  </a:solidFill>
                  <a:latin typeface="+mj-lt"/>
                  <a:ea typeface="Verdana"/>
                  <a:cs typeface="Segoe UI Semilight" panose="020B0402040204020203" pitchFamily="34" charset="0"/>
                </a:rPr>
                <a:t>Mean</a:t>
              </a:r>
            </a:p>
          </p:txBody>
        </p:sp>
        <p:sp>
          <p:nvSpPr>
            <p:cNvPr id="76" name="TextBox 75">
              <a:extLst>
                <a:ext uri="{FF2B5EF4-FFF2-40B4-BE49-F238E27FC236}">
                  <a16:creationId xmlns:a16="http://schemas.microsoft.com/office/drawing/2014/main" id="{90554398-019F-4A70-F3F7-C7AC5C5F9E1E}"/>
                </a:ext>
              </a:extLst>
            </p:cNvPr>
            <p:cNvSpPr txBox="1"/>
            <p:nvPr/>
          </p:nvSpPr>
          <p:spPr>
            <a:xfrm>
              <a:off x="5913906" y="3192387"/>
              <a:ext cx="919803" cy="253916"/>
            </a:xfrm>
            <a:prstGeom prst="rect">
              <a:avLst/>
            </a:prstGeom>
            <a:noFill/>
          </p:spPr>
          <p:txBody>
            <a:bodyPr wrap="square">
              <a:spAutoFit/>
            </a:bodyPr>
            <a:lstStyle/>
            <a:p>
              <a:r>
                <a:rPr lang="en-GB" sz="1050" b="1" dirty="0">
                  <a:solidFill>
                    <a:prstClr val="black"/>
                  </a:solidFill>
                  <a:latin typeface="+mj-lt"/>
                  <a:ea typeface="Verdana"/>
                  <a:cs typeface="Segoe UI Semilight" panose="020B0402040204020203" pitchFamily="34" charset="0"/>
                </a:rPr>
                <a:t>Median</a:t>
              </a:r>
            </a:p>
          </p:txBody>
        </p:sp>
        <p:pic>
          <p:nvPicPr>
            <p:cNvPr id="86" name="Graphic 85" descr="Caret Down with solid fill">
              <a:extLst>
                <a:ext uri="{FF2B5EF4-FFF2-40B4-BE49-F238E27FC236}">
                  <a16:creationId xmlns:a16="http://schemas.microsoft.com/office/drawing/2014/main" id="{D7AA423D-DF46-0432-9EE1-5B57104946D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7854276" y="2985835"/>
              <a:ext cx="531976" cy="531976"/>
            </a:xfrm>
            <a:prstGeom prst="rect">
              <a:avLst/>
            </a:prstGeom>
          </p:spPr>
        </p:pic>
        <p:sp>
          <p:nvSpPr>
            <p:cNvPr id="87" name="TextBox 86">
              <a:extLst>
                <a:ext uri="{FF2B5EF4-FFF2-40B4-BE49-F238E27FC236}">
                  <a16:creationId xmlns:a16="http://schemas.microsoft.com/office/drawing/2014/main" id="{11B86E21-5CDC-367A-5CDC-9F2F0A5DCC12}"/>
                </a:ext>
              </a:extLst>
            </p:cNvPr>
            <p:cNvSpPr txBox="1"/>
            <p:nvPr/>
          </p:nvSpPr>
          <p:spPr>
            <a:xfrm>
              <a:off x="7854276" y="3316509"/>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88" name="Graphic 87" descr="Caret Down with solid fill">
              <a:extLst>
                <a:ext uri="{FF2B5EF4-FFF2-40B4-BE49-F238E27FC236}">
                  <a16:creationId xmlns:a16="http://schemas.microsoft.com/office/drawing/2014/main" id="{7964D4A4-179D-1AB9-CD6C-2747784DD1C4}"/>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8259797" y="2995349"/>
              <a:ext cx="531976" cy="531976"/>
            </a:xfrm>
            <a:prstGeom prst="rect">
              <a:avLst/>
            </a:prstGeom>
          </p:spPr>
        </p:pic>
        <p:sp>
          <p:nvSpPr>
            <p:cNvPr id="89" name="TextBox 88">
              <a:extLst>
                <a:ext uri="{FF2B5EF4-FFF2-40B4-BE49-F238E27FC236}">
                  <a16:creationId xmlns:a16="http://schemas.microsoft.com/office/drawing/2014/main" id="{AF087493-97DF-BF2B-EC7E-E90147FE545B}"/>
                </a:ext>
              </a:extLst>
            </p:cNvPr>
            <p:cNvSpPr txBox="1"/>
            <p:nvPr/>
          </p:nvSpPr>
          <p:spPr>
            <a:xfrm>
              <a:off x="8208997" y="3310148"/>
              <a:ext cx="620786"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pic>
          <p:nvPicPr>
            <p:cNvPr id="123" name="Graphic 122" descr="Caret Down with solid fill">
              <a:extLst>
                <a:ext uri="{FF2B5EF4-FFF2-40B4-BE49-F238E27FC236}">
                  <a16:creationId xmlns:a16="http://schemas.microsoft.com/office/drawing/2014/main" id="{AF547AFB-E6E5-8A2D-E382-D8BF714C5D86}"/>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7834600" y="2209617"/>
              <a:ext cx="531976" cy="531976"/>
            </a:xfrm>
            <a:prstGeom prst="rect">
              <a:avLst/>
            </a:prstGeom>
          </p:spPr>
        </p:pic>
        <p:sp>
          <p:nvSpPr>
            <p:cNvPr id="124" name="TextBox 123">
              <a:extLst>
                <a:ext uri="{FF2B5EF4-FFF2-40B4-BE49-F238E27FC236}">
                  <a16:creationId xmlns:a16="http://schemas.microsoft.com/office/drawing/2014/main" id="{C7CF6339-0169-2CE5-6221-56884B58B497}"/>
                </a:ext>
              </a:extLst>
            </p:cNvPr>
            <p:cNvSpPr txBox="1"/>
            <p:nvPr/>
          </p:nvSpPr>
          <p:spPr>
            <a:xfrm>
              <a:off x="7834600" y="2540291"/>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125" name="Graphic 124" descr="Caret Down with solid fill">
              <a:extLst>
                <a:ext uri="{FF2B5EF4-FFF2-40B4-BE49-F238E27FC236}">
                  <a16:creationId xmlns:a16="http://schemas.microsoft.com/office/drawing/2014/main" id="{04ADDF10-9448-CEC5-BA63-CE2768452FF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8240121" y="2219131"/>
              <a:ext cx="531976" cy="531976"/>
            </a:xfrm>
            <a:prstGeom prst="rect">
              <a:avLst/>
            </a:prstGeom>
          </p:spPr>
        </p:pic>
        <p:sp>
          <p:nvSpPr>
            <p:cNvPr id="126" name="TextBox 125">
              <a:extLst>
                <a:ext uri="{FF2B5EF4-FFF2-40B4-BE49-F238E27FC236}">
                  <a16:creationId xmlns:a16="http://schemas.microsoft.com/office/drawing/2014/main" id="{2D615C34-2D7D-DE2D-687F-F9CAA484F2F1}"/>
                </a:ext>
              </a:extLst>
            </p:cNvPr>
            <p:cNvSpPr txBox="1"/>
            <p:nvPr/>
          </p:nvSpPr>
          <p:spPr>
            <a:xfrm>
              <a:off x="8240121" y="2549805"/>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graphicFrame>
          <p:nvGraphicFramePr>
            <p:cNvPr id="231" name="Chart 230">
              <a:extLst>
                <a:ext uri="{FF2B5EF4-FFF2-40B4-BE49-F238E27FC236}">
                  <a16:creationId xmlns:a16="http://schemas.microsoft.com/office/drawing/2014/main" id="{042F2A78-C9CB-2BE5-A8D2-7266D63D8618}"/>
                </a:ext>
              </a:extLst>
            </p:cNvPr>
            <p:cNvGraphicFramePr/>
            <p:nvPr>
              <p:extLst>
                <p:ext uri="{D42A27DB-BD31-4B8C-83A1-F6EECF244321}">
                  <p14:modId xmlns:p14="http://schemas.microsoft.com/office/powerpoint/2010/main" val="1698908437"/>
                </p:ext>
              </p:extLst>
            </p:nvPr>
          </p:nvGraphicFramePr>
          <p:xfrm>
            <a:off x="6333546" y="1994512"/>
            <a:ext cx="1651608" cy="1113095"/>
          </p:xfrm>
          <a:graphic>
            <a:graphicData uri="http://schemas.openxmlformats.org/drawingml/2006/chart">
              <c:chart xmlns:c="http://schemas.openxmlformats.org/drawingml/2006/chart" xmlns:r="http://schemas.openxmlformats.org/officeDocument/2006/relationships" r:id="rId16"/>
            </a:graphicData>
          </a:graphic>
        </p:graphicFrame>
        <p:graphicFrame>
          <p:nvGraphicFramePr>
            <p:cNvPr id="287" name="Chart 286">
              <a:extLst>
                <a:ext uri="{FF2B5EF4-FFF2-40B4-BE49-F238E27FC236}">
                  <a16:creationId xmlns:a16="http://schemas.microsoft.com/office/drawing/2014/main" id="{E6DA7A93-7500-3B51-643F-D90D92CF4265}"/>
                </a:ext>
              </a:extLst>
            </p:cNvPr>
            <p:cNvGraphicFramePr/>
            <p:nvPr>
              <p:extLst>
                <p:ext uri="{D42A27DB-BD31-4B8C-83A1-F6EECF244321}">
                  <p14:modId xmlns:p14="http://schemas.microsoft.com/office/powerpoint/2010/main" val="248390275"/>
                </p:ext>
              </p:extLst>
            </p:nvPr>
          </p:nvGraphicFramePr>
          <p:xfrm>
            <a:off x="6340476" y="2773350"/>
            <a:ext cx="1651608" cy="1113095"/>
          </p:xfrm>
          <a:graphic>
            <a:graphicData uri="http://schemas.openxmlformats.org/drawingml/2006/chart">
              <c:chart xmlns:c="http://schemas.openxmlformats.org/drawingml/2006/chart" xmlns:r="http://schemas.openxmlformats.org/officeDocument/2006/relationships" r:id="rId17"/>
            </a:graphicData>
          </a:graphic>
        </p:graphicFrame>
        <p:sp>
          <p:nvSpPr>
            <p:cNvPr id="16" name="TextBox 15">
              <a:extLst>
                <a:ext uri="{FF2B5EF4-FFF2-40B4-BE49-F238E27FC236}">
                  <a16:creationId xmlns:a16="http://schemas.microsoft.com/office/drawing/2014/main" id="{DF3D5D5F-0BDC-AC9C-65EC-7B62AE928E8A}"/>
                </a:ext>
              </a:extLst>
            </p:cNvPr>
            <p:cNvSpPr txBox="1"/>
            <p:nvPr/>
          </p:nvSpPr>
          <p:spPr>
            <a:xfrm>
              <a:off x="5989663" y="2746998"/>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Sector: 14.2% | Russell Group: 17.8%</a:t>
              </a:r>
            </a:p>
          </p:txBody>
        </p:sp>
        <p:sp>
          <p:nvSpPr>
            <p:cNvPr id="20" name="TextBox 19">
              <a:extLst>
                <a:ext uri="{FF2B5EF4-FFF2-40B4-BE49-F238E27FC236}">
                  <a16:creationId xmlns:a16="http://schemas.microsoft.com/office/drawing/2014/main" id="{A845B166-8316-63BD-E2C3-D41A945DB924}"/>
                </a:ext>
              </a:extLst>
            </p:cNvPr>
            <p:cNvSpPr txBox="1"/>
            <p:nvPr/>
          </p:nvSpPr>
          <p:spPr>
            <a:xfrm>
              <a:off x="6015816" y="3535288"/>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Sector: 14.2% | Russell Group: 17.8%</a:t>
              </a:r>
            </a:p>
          </p:txBody>
        </p:sp>
      </p:grpSp>
      <p:grpSp>
        <p:nvGrpSpPr>
          <p:cNvPr id="44" name="Pay - Ethnicity">
            <a:extLst>
              <a:ext uri="{FF2B5EF4-FFF2-40B4-BE49-F238E27FC236}">
                <a16:creationId xmlns:a16="http://schemas.microsoft.com/office/drawing/2014/main" id="{1B04E627-C851-C472-39DF-A1F6C0005326}"/>
              </a:ext>
            </a:extLst>
          </p:cNvPr>
          <p:cNvGrpSpPr/>
          <p:nvPr/>
        </p:nvGrpSpPr>
        <p:grpSpPr>
          <a:xfrm>
            <a:off x="8860933" y="1582554"/>
            <a:ext cx="2933304" cy="2309860"/>
            <a:chOff x="8860933" y="1582554"/>
            <a:chExt cx="2933304" cy="2309860"/>
          </a:xfrm>
        </p:grpSpPr>
        <p:sp>
          <p:nvSpPr>
            <p:cNvPr id="48" name="TextBox 47">
              <a:extLst>
                <a:ext uri="{FF2B5EF4-FFF2-40B4-BE49-F238E27FC236}">
                  <a16:creationId xmlns:a16="http://schemas.microsoft.com/office/drawing/2014/main" id="{82421057-1585-99D6-A041-BD44B12D8B0F}"/>
                </a:ext>
              </a:extLst>
            </p:cNvPr>
            <p:cNvSpPr txBox="1"/>
            <p:nvPr/>
          </p:nvSpPr>
          <p:spPr>
            <a:xfrm>
              <a:off x="8946606" y="1582554"/>
              <a:ext cx="2846572"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1600" b="1" i="0" u="none" strike="noStrike" kern="1200" spc="0" normalizeH="0" noProof="0" dirty="0">
                  <a:ln>
                    <a:noFill/>
                  </a:ln>
                  <a:solidFill>
                    <a:prstClr val="black"/>
                  </a:solidFill>
                  <a:effectLst/>
                  <a:uLnTx/>
                  <a:uFillTx/>
                  <a:latin typeface="+mj-lt"/>
                  <a:ea typeface="Verdana"/>
                  <a:cs typeface="Segoe UI Semilight" panose="020B0402040204020203" pitchFamily="34" charset="0"/>
                </a:rPr>
                <a:t>Pay Gap - Ethnicity</a:t>
              </a:r>
            </a:p>
          </p:txBody>
        </p:sp>
        <p:sp>
          <p:nvSpPr>
            <p:cNvPr id="49" name="TextBox 48">
              <a:extLst>
                <a:ext uri="{FF2B5EF4-FFF2-40B4-BE49-F238E27FC236}">
                  <a16:creationId xmlns:a16="http://schemas.microsoft.com/office/drawing/2014/main" id="{2FC5D958-2220-B8B7-9CD4-B613BA44A52D}"/>
                </a:ext>
              </a:extLst>
            </p:cNvPr>
            <p:cNvSpPr txBox="1"/>
            <p:nvPr/>
          </p:nvSpPr>
          <p:spPr>
            <a:xfrm>
              <a:off x="8911667" y="1861017"/>
              <a:ext cx="2823847"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200"/>
                </a:spcBef>
                <a:spcAft>
                  <a:spcPts val="400"/>
                </a:spcAft>
                <a:buClr>
                  <a:srgbClr val="5BC1D3"/>
                </a:buClr>
                <a:buSzPct val="80000"/>
                <a:buFontTx/>
                <a:buNone/>
                <a:tabLst/>
                <a:defRPr/>
              </a:pPr>
              <a:r>
                <a:rPr kumimoji="0" lang="en-GB" sz="1600" b="1"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Target:</a:t>
              </a:r>
              <a:r>
                <a:rPr kumimoji="0" lang="en-GB" sz="1600" b="0"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 0% by 2030</a:t>
              </a:r>
            </a:p>
          </p:txBody>
        </p:sp>
        <p:sp>
          <p:nvSpPr>
            <p:cNvPr id="24" name="TextBox 23">
              <a:extLst>
                <a:ext uri="{FF2B5EF4-FFF2-40B4-BE49-F238E27FC236}">
                  <a16:creationId xmlns:a16="http://schemas.microsoft.com/office/drawing/2014/main" id="{44304632-4AE8-7822-7CDA-7E1213F5673B}"/>
                </a:ext>
              </a:extLst>
            </p:cNvPr>
            <p:cNvSpPr txBox="1"/>
            <p:nvPr/>
          </p:nvSpPr>
          <p:spPr>
            <a:xfrm>
              <a:off x="8861390" y="2478709"/>
              <a:ext cx="747783" cy="253916"/>
            </a:xfrm>
            <a:prstGeom prst="rect">
              <a:avLst/>
            </a:prstGeom>
            <a:noFill/>
          </p:spPr>
          <p:txBody>
            <a:bodyPr wrap="square">
              <a:spAutoFit/>
            </a:bodyPr>
            <a:lstStyle/>
            <a:p>
              <a:r>
                <a:rPr lang="en-GB" sz="1050" b="1" dirty="0">
                  <a:solidFill>
                    <a:prstClr val="black"/>
                  </a:solidFill>
                  <a:latin typeface="+mj-lt"/>
                  <a:ea typeface="Verdana"/>
                  <a:cs typeface="Segoe UI Semilight" panose="020B0402040204020203" pitchFamily="34" charset="0"/>
                </a:rPr>
                <a:t>Mean</a:t>
              </a:r>
            </a:p>
          </p:txBody>
        </p:sp>
        <p:sp>
          <p:nvSpPr>
            <p:cNvPr id="26" name="TextBox 25">
              <a:extLst>
                <a:ext uri="{FF2B5EF4-FFF2-40B4-BE49-F238E27FC236}">
                  <a16:creationId xmlns:a16="http://schemas.microsoft.com/office/drawing/2014/main" id="{8FACCE72-8349-B616-5CE3-FF8095F9B02C}"/>
                </a:ext>
              </a:extLst>
            </p:cNvPr>
            <p:cNvSpPr txBox="1"/>
            <p:nvPr/>
          </p:nvSpPr>
          <p:spPr>
            <a:xfrm>
              <a:off x="8860933" y="3244384"/>
              <a:ext cx="904924" cy="253916"/>
            </a:xfrm>
            <a:prstGeom prst="rect">
              <a:avLst/>
            </a:prstGeom>
            <a:noFill/>
          </p:spPr>
          <p:txBody>
            <a:bodyPr wrap="square">
              <a:spAutoFit/>
            </a:bodyPr>
            <a:lstStyle/>
            <a:p>
              <a:r>
                <a:rPr lang="en-GB" sz="1050" b="1" dirty="0">
                  <a:solidFill>
                    <a:prstClr val="black"/>
                  </a:solidFill>
                  <a:latin typeface="+mj-lt"/>
                  <a:ea typeface="Verdana"/>
                  <a:cs typeface="Segoe UI Semilight" panose="020B0402040204020203" pitchFamily="34" charset="0"/>
                </a:rPr>
                <a:t>Median</a:t>
              </a:r>
            </a:p>
          </p:txBody>
        </p:sp>
        <p:pic>
          <p:nvPicPr>
            <p:cNvPr id="27" name="Graphic 26" descr="Caret Up with solid fill">
              <a:extLst>
                <a:ext uri="{FF2B5EF4-FFF2-40B4-BE49-F238E27FC236}">
                  <a16:creationId xmlns:a16="http://schemas.microsoft.com/office/drawing/2014/main" id="{5535F143-EBD0-7346-050B-81B4D2713C7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0787148" y="2991804"/>
              <a:ext cx="531976" cy="531976"/>
            </a:xfrm>
            <a:prstGeom prst="rect">
              <a:avLst/>
            </a:prstGeom>
          </p:spPr>
        </p:pic>
        <p:sp>
          <p:nvSpPr>
            <p:cNvPr id="28" name="TextBox 27">
              <a:extLst>
                <a:ext uri="{FF2B5EF4-FFF2-40B4-BE49-F238E27FC236}">
                  <a16:creationId xmlns:a16="http://schemas.microsoft.com/office/drawing/2014/main" id="{027A1E9B-2872-3A2A-D765-516EA060FA6B}"/>
                </a:ext>
              </a:extLst>
            </p:cNvPr>
            <p:cNvSpPr txBox="1"/>
            <p:nvPr/>
          </p:nvSpPr>
          <p:spPr>
            <a:xfrm>
              <a:off x="10787148" y="3322478"/>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30" name="Graphic 29" descr="Caret Down with solid fill">
              <a:extLst>
                <a:ext uri="{FF2B5EF4-FFF2-40B4-BE49-F238E27FC236}">
                  <a16:creationId xmlns:a16="http://schemas.microsoft.com/office/drawing/2014/main" id="{3FF271E9-A01F-24C0-6446-29036A955772}"/>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11192669" y="3001318"/>
              <a:ext cx="531976" cy="531976"/>
            </a:xfrm>
            <a:prstGeom prst="rect">
              <a:avLst/>
            </a:prstGeom>
          </p:spPr>
        </p:pic>
        <p:sp>
          <p:nvSpPr>
            <p:cNvPr id="31" name="TextBox 30">
              <a:extLst>
                <a:ext uri="{FF2B5EF4-FFF2-40B4-BE49-F238E27FC236}">
                  <a16:creationId xmlns:a16="http://schemas.microsoft.com/office/drawing/2014/main" id="{CD4DE815-0927-62D8-3365-57857B50929B}"/>
                </a:ext>
              </a:extLst>
            </p:cNvPr>
            <p:cNvSpPr txBox="1"/>
            <p:nvPr/>
          </p:nvSpPr>
          <p:spPr>
            <a:xfrm>
              <a:off x="11141869" y="3316117"/>
              <a:ext cx="620786"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pic>
          <p:nvPicPr>
            <p:cNvPr id="32" name="Graphic 31" descr="Caret Down with solid fill">
              <a:extLst>
                <a:ext uri="{FF2B5EF4-FFF2-40B4-BE49-F238E27FC236}">
                  <a16:creationId xmlns:a16="http://schemas.microsoft.com/office/drawing/2014/main" id="{A5E39A92-6B60-6EF9-84BB-FBB1F7215812}"/>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rcRect/>
            <a:stretch/>
          </p:blipFill>
          <p:spPr>
            <a:xfrm>
              <a:off x="10767930" y="2215022"/>
              <a:ext cx="531976" cy="531976"/>
            </a:xfrm>
            <a:prstGeom prst="rect">
              <a:avLst/>
            </a:prstGeom>
          </p:spPr>
        </p:pic>
        <p:sp>
          <p:nvSpPr>
            <p:cNvPr id="33" name="TextBox 32">
              <a:extLst>
                <a:ext uri="{FF2B5EF4-FFF2-40B4-BE49-F238E27FC236}">
                  <a16:creationId xmlns:a16="http://schemas.microsoft.com/office/drawing/2014/main" id="{A7D2E880-C23C-4118-B2BE-C2C5AFD6A0AB}"/>
                </a:ext>
              </a:extLst>
            </p:cNvPr>
            <p:cNvSpPr txBox="1"/>
            <p:nvPr/>
          </p:nvSpPr>
          <p:spPr>
            <a:xfrm>
              <a:off x="10767930" y="2545696"/>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34" name="Graphic 33" descr="Caret Down with solid fill">
              <a:extLst>
                <a:ext uri="{FF2B5EF4-FFF2-40B4-BE49-F238E27FC236}">
                  <a16:creationId xmlns:a16="http://schemas.microsoft.com/office/drawing/2014/main" id="{7F08F8A4-8B16-81B3-9EA5-368C6257B39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11173451" y="2224536"/>
              <a:ext cx="531976" cy="531976"/>
            </a:xfrm>
            <a:prstGeom prst="rect">
              <a:avLst/>
            </a:prstGeom>
          </p:spPr>
        </p:pic>
        <p:sp>
          <p:nvSpPr>
            <p:cNvPr id="35" name="TextBox 34">
              <a:extLst>
                <a:ext uri="{FF2B5EF4-FFF2-40B4-BE49-F238E27FC236}">
                  <a16:creationId xmlns:a16="http://schemas.microsoft.com/office/drawing/2014/main" id="{7A39134F-E6E6-7460-E6A8-16946BC8A662}"/>
                </a:ext>
              </a:extLst>
            </p:cNvPr>
            <p:cNvSpPr txBox="1"/>
            <p:nvPr/>
          </p:nvSpPr>
          <p:spPr>
            <a:xfrm>
              <a:off x="11173451" y="2555210"/>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graphicFrame>
          <p:nvGraphicFramePr>
            <p:cNvPr id="36" name="Chart 35">
              <a:extLst>
                <a:ext uri="{FF2B5EF4-FFF2-40B4-BE49-F238E27FC236}">
                  <a16:creationId xmlns:a16="http://schemas.microsoft.com/office/drawing/2014/main" id="{7532C35A-AA58-6A63-934D-A9F5C7114609}"/>
                </a:ext>
              </a:extLst>
            </p:cNvPr>
            <p:cNvGraphicFramePr/>
            <p:nvPr>
              <p:extLst>
                <p:ext uri="{D42A27DB-BD31-4B8C-83A1-F6EECF244321}">
                  <p14:modId xmlns:p14="http://schemas.microsoft.com/office/powerpoint/2010/main" val="2266151542"/>
                </p:ext>
              </p:extLst>
            </p:nvPr>
          </p:nvGraphicFramePr>
          <p:xfrm>
            <a:off x="9286587" y="1999917"/>
            <a:ext cx="1631895" cy="1113095"/>
          </p:xfrm>
          <a:graphic>
            <a:graphicData uri="http://schemas.openxmlformats.org/drawingml/2006/chart">
              <c:chart xmlns:c="http://schemas.openxmlformats.org/drawingml/2006/chart" xmlns:r="http://schemas.openxmlformats.org/officeDocument/2006/relationships" r:id="rId20"/>
            </a:graphicData>
          </a:graphic>
        </p:graphicFrame>
        <p:graphicFrame>
          <p:nvGraphicFramePr>
            <p:cNvPr id="38" name="Chart 37">
              <a:extLst>
                <a:ext uri="{FF2B5EF4-FFF2-40B4-BE49-F238E27FC236}">
                  <a16:creationId xmlns:a16="http://schemas.microsoft.com/office/drawing/2014/main" id="{4F40FCCC-D97B-72A5-4178-7B94B53FA179}"/>
                </a:ext>
              </a:extLst>
            </p:cNvPr>
            <p:cNvGraphicFramePr/>
            <p:nvPr>
              <p:extLst>
                <p:ext uri="{D42A27DB-BD31-4B8C-83A1-F6EECF244321}">
                  <p14:modId xmlns:p14="http://schemas.microsoft.com/office/powerpoint/2010/main" val="2330572327"/>
                </p:ext>
              </p:extLst>
            </p:nvPr>
          </p:nvGraphicFramePr>
          <p:xfrm>
            <a:off x="9293059" y="2779319"/>
            <a:ext cx="1631895" cy="1113095"/>
          </p:xfrm>
          <a:graphic>
            <a:graphicData uri="http://schemas.openxmlformats.org/drawingml/2006/chart">
              <c:chart xmlns:c="http://schemas.openxmlformats.org/drawingml/2006/chart" xmlns:r="http://schemas.openxmlformats.org/officeDocument/2006/relationships" r:id="rId21"/>
            </a:graphicData>
          </a:graphic>
        </p:graphicFrame>
        <p:sp>
          <p:nvSpPr>
            <p:cNvPr id="39" name="TextBox 38">
              <a:extLst>
                <a:ext uri="{FF2B5EF4-FFF2-40B4-BE49-F238E27FC236}">
                  <a16:creationId xmlns:a16="http://schemas.microsoft.com/office/drawing/2014/main" id="{3116D753-DCBC-A4E2-7A34-DBC4E1E6F27A}"/>
                </a:ext>
              </a:extLst>
            </p:cNvPr>
            <p:cNvSpPr txBox="1"/>
            <p:nvPr/>
          </p:nvSpPr>
          <p:spPr>
            <a:xfrm>
              <a:off x="9050356" y="2757013"/>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Sector: 0.9%</a:t>
              </a:r>
            </a:p>
          </p:txBody>
        </p:sp>
        <p:sp>
          <p:nvSpPr>
            <p:cNvPr id="40" name="TextBox 39">
              <a:extLst>
                <a:ext uri="{FF2B5EF4-FFF2-40B4-BE49-F238E27FC236}">
                  <a16:creationId xmlns:a16="http://schemas.microsoft.com/office/drawing/2014/main" id="{0707E8F2-F908-5CC4-5263-E366FA1350AE}"/>
                </a:ext>
              </a:extLst>
            </p:cNvPr>
            <p:cNvSpPr txBox="1"/>
            <p:nvPr/>
          </p:nvSpPr>
          <p:spPr>
            <a:xfrm>
              <a:off x="9003642" y="3535646"/>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Sector: 0.1%</a:t>
              </a:r>
            </a:p>
          </p:txBody>
        </p:sp>
      </p:grpSp>
      <p:grpSp>
        <p:nvGrpSpPr>
          <p:cNvPr id="92" name="FA9 - Ethnicity">
            <a:extLst>
              <a:ext uri="{FF2B5EF4-FFF2-40B4-BE49-F238E27FC236}">
                <a16:creationId xmlns:a16="http://schemas.microsoft.com/office/drawing/2014/main" id="{95D95D19-471B-CC68-9B12-099A44914229}"/>
              </a:ext>
            </a:extLst>
          </p:cNvPr>
          <p:cNvGrpSpPr/>
          <p:nvPr/>
        </p:nvGrpSpPr>
        <p:grpSpPr>
          <a:xfrm>
            <a:off x="3166032" y="3905666"/>
            <a:ext cx="2699488" cy="2192616"/>
            <a:chOff x="3166032" y="3905666"/>
            <a:chExt cx="2699488" cy="2192616"/>
          </a:xfrm>
        </p:grpSpPr>
        <p:graphicFrame>
          <p:nvGraphicFramePr>
            <p:cNvPr id="333" name="Chart 332">
              <a:extLst>
                <a:ext uri="{FF2B5EF4-FFF2-40B4-BE49-F238E27FC236}">
                  <a16:creationId xmlns:a16="http://schemas.microsoft.com/office/drawing/2014/main" id="{EFC43733-58D3-2D3B-0E7A-156A8F7FC81F}"/>
                </a:ext>
              </a:extLst>
            </p:cNvPr>
            <p:cNvGraphicFramePr/>
            <p:nvPr>
              <p:extLst>
                <p:ext uri="{D42A27DB-BD31-4B8C-83A1-F6EECF244321}">
                  <p14:modId xmlns:p14="http://schemas.microsoft.com/office/powerpoint/2010/main" val="1423094333"/>
                </p:ext>
              </p:extLst>
            </p:nvPr>
          </p:nvGraphicFramePr>
          <p:xfrm>
            <a:off x="3240595" y="4452475"/>
            <a:ext cx="1550606" cy="1117663"/>
          </p:xfrm>
          <a:graphic>
            <a:graphicData uri="http://schemas.openxmlformats.org/drawingml/2006/chart">
              <c:chart xmlns:c="http://schemas.openxmlformats.org/drawingml/2006/chart" xmlns:r="http://schemas.openxmlformats.org/officeDocument/2006/relationships" r:id="rId22"/>
            </a:graphicData>
          </a:graphic>
        </p:graphicFrame>
        <p:graphicFrame>
          <p:nvGraphicFramePr>
            <p:cNvPr id="320" name="Chart 319">
              <a:extLst>
                <a:ext uri="{FF2B5EF4-FFF2-40B4-BE49-F238E27FC236}">
                  <a16:creationId xmlns:a16="http://schemas.microsoft.com/office/drawing/2014/main" id="{5725AAD5-516F-BCAD-D50D-F567D9BC4FD5}"/>
                </a:ext>
              </a:extLst>
            </p:cNvPr>
            <p:cNvGraphicFramePr/>
            <p:nvPr>
              <p:extLst>
                <p:ext uri="{D42A27DB-BD31-4B8C-83A1-F6EECF244321}">
                  <p14:modId xmlns:p14="http://schemas.microsoft.com/office/powerpoint/2010/main" val="3532472033"/>
                </p:ext>
              </p:extLst>
            </p:nvPr>
          </p:nvGraphicFramePr>
          <p:xfrm>
            <a:off x="4251487" y="4439231"/>
            <a:ext cx="1550606" cy="1117663"/>
          </p:xfrm>
          <a:graphic>
            <a:graphicData uri="http://schemas.openxmlformats.org/drawingml/2006/chart">
              <c:chart xmlns:c="http://schemas.openxmlformats.org/drawingml/2006/chart" xmlns:r="http://schemas.openxmlformats.org/officeDocument/2006/relationships" r:id="rId23"/>
            </a:graphicData>
          </a:graphic>
        </p:graphicFrame>
        <p:sp>
          <p:nvSpPr>
            <p:cNvPr id="321" name="TextBox 320">
              <a:extLst>
                <a:ext uri="{FF2B5EF4-FFF2-40B4-BE49-F238E27FC236}">
                  <a16:creationId xmlns:a16="http://schemas.microsoft.com/office/drawing/2014/main" id="{30C39839-E1B8-16FB-B321-7E427E660007}"/>
                </a:ext>
              </a:extLst>
            </p:cNvPr>
            <p:cNvSpPr txBox="1"/>
            <p:nvPr/>
          </p:nvSpPr>
          <p:spPr>
            <a:xfrm>
              <a:off x="3187603" y="4175216"/>
              <a:ext cx="2673965"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200"/>
                </a:spcBef>
                <a:spcAft>
                  <a:spcPts val="400"/>
                </a:spcAft>
                <a:buClr>
                  <a:srgbClr val="5BC1D3"/>
                </a:buClr>
                <a:buSzPct val="80000"/>
                <a:buFontTx/>
                <a:buNone/>
                <a:tabLst/>
                <a:defRPr/>
              </a:pPr>
              <a:r>
                <a:rPr kumimoji="0" lang="en-GB" sz="1600" b="1"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Target:</a:t>
              </a:r>
              <a:r>
                <a:rPr kumimoji="0" lang="en-GB" sz="1600" b="0"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 25% by 2025</a:t>
              </a:r>
            </a:p>
          </p:txBody>
        </p:sp>
        <p:sp>
          <p:nvSpPr>
            <p:cNvPr id="322" name="TextBox 321">
              <a:extLst>
                <a:ext uri="{FF2B5EF4-FFF2-40B4-BE49-F238E27FC236}">
                  <a16:creationId xmlns:a16="http://schemas.microsoft.com/office/drawing/2014/main" id="{E4D7D59D-05D2-2217-E22E-D4F26C7F08A4}"/>
                </a:ext>
              </a:extLst>
            </p:cNvPr>
            <p:cNvSpPr txBox="1"/>
            <p:nvPr/>
          </p:nvSpPr>
          <p:spPr>
            <a:xfrm>
              <a:off x="3280366" y="3905666"/>
              <a:ext cx="2585154"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1600" b="1" i="0" u="none" strike="noStrike" kern="1200" spc="0" normalizeH="0" noProof="0" dirty="0">
                  <a:ln>
                    <a:noFill/>
                  </a:ln>
                  <a:solidFill>
                    <a:prstClr val="black"/>
                  </a:solidFill>
                  <a:effectLst/>
                  <a:uLnTx/>
                  <a:uFillTx/>
                  <a:latin typeface="+mj-lt"/>
                  <a:ea typeface="Verdana"/>
                  <a:cs typeface="Segoe UI Semilight" panose="020B0402040204020203" pitchFamily="34" charset="0"/>
                </a:rPr>
                <a:t>FA9 – Ethnicity</a:t>
              </a:r>
            </a:p>
          </p:txBody>
        </p:sp>
        <p:sp>
          <p:nvSpPr>
            <p:cNvPr id="323" name="TextBox 322">
              <a:extLst>
                <a:ext uri="{FF2B5EF4-FFF2-40B4-BE49-F238E27FC236}">
                  <a16:creationId xmlns:a16="http://schemas.microsoft.com/office/drawing/2014/main" id="{CE68904E-F479-5374-EDC0-7F4160199058}"/>
                </a:ext>
              </a:extLst>
            </p:cNvPr>
            <p:cNvSpPr txBox="1"/>
            <p:nvPr/>
          </p:nvSpPr>
          <p:spPr>
            <a:xfrm>
              <a:off x="3314415" y="4609599"/>
              <a:ext cx="346249" cy="697109"/>
            </a:xfrm>
            <a:prstGeom prst="rect">
              <a:avLst/>
            </a:prstGeom>
            <a:noFill/>
          </p:spPr>
          <p:txBody>
            <a:bodyPr vert="vert270" wrap="square">
              <a:spAutoFit/>
            </a:bodyPr>
            <a:lstStyle/>
            <a:p>
              <a:pPr algn="ctr"/>
              <a:r>
                <a:rPr lang="en-GB" sz="1050" b="1" dirty="0">
                  <a:solidFill>
                    <a:prstClr val="black"/>
                  </a:solidFill>
                  <a:latin typeface="+mj-lt"/>
                  <a:ea typeface="Verdana"/>
                  <a:cs typeface="Segoe UI Semilight" panose="020B0402040204020203" pitchFamily="34" charset="0"/>
                </a:rPr>
                <a:t>Profs</a:t>
              </a:r>
            </a:p>
          </p:txBody>
        </p:sp>
        <p:sp>
          <p:nvSpPr>
            <p:cNvPr id="324" name="TextBox 323">
              <a:extLst>
                <a:ext uri="{FF2B5EF4-FFF2-40B4-BE49-F238E27FC236}">
                  <a16:creationId xmlns:a16="http://schemas.microsoft.com/office/drawing/2014/main" id="{A1F6888B-5B49-A730-5B2A-3775D6C4A543}"/>
                </a:ext>
              </a:extLst>
            </p:cNvPr>
            <p:cNvSpPr txBox="1"/>
            <p:nvPr/>
          </p:nvSpPr>
          <p:spPr>
            <a:xfrm>
              <a:off x="5406646" y="4518545"/>
              <a:ext cx="346249" cy="948953"/>
            </a:xfrm>
            <a:prstGeom prst="rect">
              <a:avLst/>
            </a:prstGeom>
            <a:noFill/>
          </p:spPr>
          <p:txBody>
            <a:bodyPr vert="vert" wrap="square">
              <a:spAutoFit/>
            </a:bodyPr>
            <a:lstStyle/>
            <a:p>
              <a:pPr algn="ctr"/>
              <a:r>
                <a:rPr lang="en-GB" sz="1050" b="1" dirty="0">
                  <a:solidFill>
                    <a:prstClr val="black"/>
                  </a:solidFill>
                  <a:latin typeface="+mj-lt"/>
                  <a:ea typeface="Verdana"/>
                  <a:cs typeface="Segoe UI Semilight" panose="020B0402040204020203" pitchFamily="34" charset="0"/>
                </a:rPr>
                <a:t>PSS</a:t>
              </a:r>
            </a:p>
          </p:txBody>
        </p:sp>
        <p:pic>
          <p:nvPicPr>
            <p:cNvPr id="325" name="Graphic 324" descr="Caret Up with solid fill">
              <a:extLst>
                <a:ext uri="{FF2B5EF4-FFF2-40B4-BE49-F238E27FC236}">
                  <a16:creationId xmlns:a16="http://schemas.microsoft.com/office/drawing/2014/main" id="{9183CFCC-F095-EFA4-9204-0EF31950C8B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3528378" y="5192828"/>
              <a:ext cx="531976" cy="531976"/>
            </a:xfrm>
            <a:prstGeom prst="rect">
              <a:avLst/>
            </a:prstGeom>
          </p:spPr>
        </p:pic>
        <p:sp>
          <p:nvSpPr>
            <p:cNvPr id="326" name="TextBox 325">
              <a:extLst>
                <a:ext uri="{FF2B5EF4-FFF2-40B4-BE49-F238E27FC236}">
                  <a16:creationId xmlns:a16="http://schemas.microsoft.com/office/drawing/2014/main" id="{23C8DC2A-FA41-ABEC-CF75-E96B020321BD}"/>
                </a:ext>
              </a:extLst>
            </p:cNvPr>
            <p:cNvSpPr txBox="1"/>
            <p:nvPr/>
          </p:nvSpPr>
          <p:spPr>
            <a:xfrm>
              <a:off x="3528378" y="5523502"/>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327" name="Graphic 326" descr="Caret Down with solid fill">
              <a:extLst>
                <a:ext uri="{FF2B5EF4-FFF2-40B4-BE49-F238E27FC236}">
                  <a16:creationId xmlns:a16="http://schemas.microsoft.com/office/drawing/2014/main" id="{9D5167C7-E728-8BF0-7C82-E82D9A908430}"/>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rcRect/>
            <a:stretch/>
          </p:blipFill>
          <p:spPr>
            <a:xfrm>
              <a:off x="3933899" y="5202342"/>
              <a:ext cx="531976" cy="531976"/>
            </a:xfrm>
            <a:prstGeom prst="rect">
              <a:avLst/>
            </a:prstGeom>
          </p:spPr>
        </p:pic>
        <p:sp>
          <p:nvSpPr>
            <p:cNvPr id="328" name="TextBox 327">
              <a:extLst>
                <a:ext uri="{FF2B5EF4-FFF2-40B4-BE49-F238E27FC236}">
                  <a16:creationId xmlns:a16="http://schemas.microsoft.com/office/drawing/2014/main" id="{F099516A-B548-8D38-7DBF-2A5056E0AC94}"/>
                </a:ext>
              </a:extLst>
            </p:cNvPr>
            <p:cNvSpPr txBox="1"/>
            <p:nvPr/>
          </p:nvSpPr>
          <p:spPr>
            <a:xfrm>
              <a:off x="3933899" y="5533016"/>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pic>
          <p:nvPicPr>
            <p:cNvPr id="329" name="Graphic 328" descr="Caret Up with solid fill">
              <a:extLst>
                <a:ext uri="{FF2B5EF4-FFF2-40B4-BE49-F238E27FC236}">
                  <a16:creationId xmlns:a16="http://schemas.microsoft.com/office/drawing/2014/main" id="{C6142250-F0A7-5E1D-4FC3-2EC098A0326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547701" y="5202914"/>
              <a:ext cx="531976" cy="531976"/>
            </a:xfrm>
            <a:prstGeom prst="rect">
              <a:avLst/>
            </a:prstGeom>
          </p:spPr>
        </p:pic>
        <p:sp>
          <p:nvSpPr>
            <p:cNvPr id="330" name="TextBox 329">
              <a:extLst>
                <a:ext uri="{FF2B5EF4-FFF2-40B4-BE49-F238E27FC236}">
                  <a16:creationId xmlns:a16="http://schemas.microsoft.com/office/drawing/2014/main" id="{FBC4F824-07C7-8507-9202-8BCCA1EA3B93}"/>
                </a:ext>
              </a:extLst>
            </p:cNvPr>
            <p:cNvSpPr txBox="1"/>
            <p:nvPr/>
          </p:nvSpPr>
          <p:spPr>
            <a:xfrm>
              <a:off x="4547701" y="5533588"/>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331" name="Graphic 330" descr="Caret Down with solid fill">
              <a:extLst>
                <a:ext uri="{FF2B5EF4-FFF2-40B4-BE49-F238E27FC236}">
                  <a16:creationId xmlns:a16="http://schemas.microsoft.com/office/drawing/2014/main" id="{7437D6D5-C589-9FCE-32D4-E20C7407BEEA}"/>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rcRect/>
            <a:stretch/>
          </p:blipFill>
          <p:spPr>
            <a:xfrm>
              <a:off x="4953222" y="5212428"/>
              <a:ext cx="531976" cy="531976"/>
            </a:xfrm>
            <a:prstGeom prst="rect">
              <a:avLst/>
            </a:prstGeom>
          </p:spPr>
        </p:pic>
        <p:sp>
          <p:nvSpPr>
            <p:cNvPr id="332" name="TextBox 331">
              <a:extLst>
                <a:ext uri="{FF2B5EF4-FFF2-40B4-BE49-F238E27FC236}">
                  <a16:creationId xmlns:a16="http://schemas.microsoft.com/office/drawing/2014/main" id="{E8DE2F18-841E-9C03-4669-BB13A236D304}"/>
                </a:ext>
              </a:extLst>
            </p:cNvPr>
            <p:cNvSpPr txBox="1"/>
            <p:nvPr/>
          </p:nvSpPr>
          <p:spPr>
            <a:xfrm>
              <a:off x="4953222" y="5543102"/>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sp>
          <p:nvSpPr>
            <p:cNvPr id="45" name="TextBox 44">
              <a:extLst>
                <a:ext uri="{FF2B5EF4-FFF2-40B4-BE49-F238E27FC236}">
                  <a16:creationId xmlns:a16="http://schemas.microsoft.com/office/drawing/2014/main" id="{3BEEEAB9-582A-4D4E-B225-A5B3BF20E8C8}"/>
                </a:ext>
              </a:extLst>
            </p:cNvPr>
            <p:cNvSpPr txBox="1"/>
            <p:nvPr/>
          </p:nvSpPr>
          <p:spPr>
            <a:xfrm>
              <a:off x="3166032" y="5844366"/>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Profs – Sector: 12.1%</a:t>
              </a:r>
            </a:p>
          </p:txBody>
        </p:sp>
      </p:grpSp>
      <p:grpSp>
        <p:nvGrpSpPr>
          <p:cNvPr id="85" name="FA9 - Gender">
            <a:extLst>
              <a:ext uri="{FF2B5EF4-FFF2-40B4-BE49-F238E27FC236}">
                <a16:creationId xmlns:a16="http://schemas.microsoft.com/office/drawing/2014/main" id="{DFB529C9-1D24-F15C-BF2C-E9384A397217}"/>
              </a:ext>
            </a:extLst>
          </p:cNvPr>
          <p:cNvGrpSpPr/>
          <p:nvPr/>
        </p:nvGrpSpPr>
        <p:grpSpPr>
          <a:xfrm>
            <a:off x="328501" y="3905666"/>
            <a:ext cx="2733995" cy="2192487"/>
            <a:chOff x="328501" y="3905666"/>
            <a:chExt cx="2733995" cy="2192487"/>
          </a:xfrm>
        </p:grpSpPr>
        <p:graphicFrame>
          <p:nvGraphicFramePr>
            <p:cNvPr id="66" name="Chart 65">
              <a:extLst>
                <a:ext uri="{FF2B5EF4-FFF2-40B4-BE49-F238E27FC236}">
                  <a16:creationId xmlns:a16="http://schemas.microsoft.com/office/drawing/2014/main" id="{D29DA6FA-D1E3-712F-3D6D-0AC13E208ED1}"/>
                </a:ext>
              </a:extLst>
            </p:cNvPr>
            <p:cNvGraphicFramePr/>
            <p:nvPr>
              <p:extLst>
                <p:ext uri="{D42A27DB-BD31-4B8C-83A1-F6EECF244321}">
                  <p14:modId xmlns:p14="http://schemas.microsoft.com/office/powerpoint/2010/main" val="3255003768"/>
                </p:ext>
              </p:extLst>
            </p:nvPr>
          </p:nvGraphicFramePr>
          <p:xfrm>
            <a:off x="1415709" y="4414281"/>
            <a:ext cx="1550606" cy="1117663"/>
          </p:xfrm>
          <a:graphic>
            <a:graphicData uri="http://schemas.openxmlformats.org/drawingml/2006/chart">
              <c:chart xmlns:c="http://schemas.openxmlformats.org/drawingml/2006/chart" xmlns:r="http://schemas.openxmlformats.org/officeDocument/2006/relationships" r:id="rId24"/>
            </a:graphicData>
          </a:graphic>
        </p:graphicFrame>
        <p:sp>
          <p:nvSpPr>
            <p:cNvPr id="67" name="TextBox 66">
              <a:extLst>
                <a:ext uri="{FF2B5EF4-FFF2-40B4-BE49-F238E27FC236}">
                  <a16:creationId xmlns:a16="http://schemas.microsoft.com/office/drawing/2014/main" id="{EBB28872-C906-5F41-05A5-B4E3032B5DFF}"/>
                </a:ext>
              </a:extLst>
            </p:cNvPr>
            <p:cNvSpPr txBox="1"/>
            <p:nvPr/>
          </p:nvSpPr>
          <p:spPr>
            <a:xfrm>
              <a:off x="388531" y="4175216"/>
              <a:ext cx="2673965"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200"/>
                </a:spcBef>
                <a:spcAft>
                  <a:spcPts val="400"/>
                </a:spcAft>
                <a:buClr>
                  <a:srgbClr val="5BC1D3"/>
                </a:buClr>
                <a:buSzPct val="80000"/>
                <a:buFontTx/>
                <a:buNone/>
                <a:tabLst/>
                <a:defRPr/>
              </a:pPr>
              <a:r>
                <a:rPr kumimoji="0" lang="en-GB" sz="1600" b="1"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Target:</a:t>
              </a:r>
              <a:r>
                <a:rPr kumimoji="0" lang="en-GB" sz="1600" b="0"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 50% by 2025</a:t>
              </a:r>
            </a:p>
          </p:txBody>
        </p:sp>
        <p:sp>
          <p:nvSpPr>
            <p:cNvPr id="68" name="TextBox 67">
              <a:extLst>
                <a:ext uri="{FF2B5EF4-FFF2-40B4-BE49-F238E27FC236}">
                  <a16:creationId xmlns:a16="http://schemas.microsoft.com/office/drawing/2014/main" id="{11297C87-5998-0A7E-E07A-8EFB701F695F}"/>
                </a:ext>
              </a:extLst>
            </p:cNvPr>
            <p:cNvSpPr txBox="1"/>
            <p:nvPr/>
          </p:nvSpPr>
          <p:spPr>
            <a:xfrm>
              <a:off x="405752" y="3905666"/>
              <a:ext cx="2585154"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1600" b="1" i="0" u="none" strike="noStrike" kern="1200" spc="0" normalizeH="0" noProof="0" dirty="0">
                  <a:ln>
                    <a:noFill/>
                  </a:ln>
                  <a:solidFill>
                    <a:prstClr val="black"/>
                  </a:solidFill>
                  <a:effectLst/>
                  <a:uLnTx/>
                  <a:uFillTx/>
                  <a:latin typeface="+mj-lt"/>
                  <a:ea typeface="Verdana"/>
                  <a:cs typeface="Segoe UI Semilight" panose="020B0402040204020203" pitchFamily="34" charset="0"/>
                </a:rPr>
                <a:t>FA9 – Gender</a:t>
              </a:r>
            </a:p>
          </p:txBody>
        </p:sp>
        <p:sp>
          <p:nvSpPr>
            <p:cNvPr id="69" name="TextBox 68">
              <a:extLst>
                <a:ext uri="{FF2B5EF4-FFF2-40B4-BE49-F238E27FC236}">
                  <a16:creationId xmlns:a16="http://schemas.microsoft.com/office/drawing/2014/main" id="{12976CA7-5696-D7BE-01FC-20FF595D0896}"/>
                </a:ext>
              </a:extLst>
            </p:cNvPr>
            <p:cNvSpPr txBox="1"/>
            <p:nvPr/>
          </p:nvSpPr>
          <p:spPr>
            <a:xfrm>
              <a:off x="543431" y="4627277"/>
              <a:ext cx="346249" cy="712807"/>
            </a:xfrm>
            <a:prstGeom prst="rect">
              <a:avLst/>
            </a:prstGeom>
            <a:noFill/>
          </p:spPr>
          <p:txBody>
            <a:bodyPr vert="vert270" wrap="square">
              <a:spAutoFit/>
            </a:bodyPr>
            <a:lstStyle/>
            <a:p>
              <a:pPr algn="ctr"/>
              <a:r>
                <a:rPr lang="en-GB" sz="1050" b="1" dirty="0">
                  <a:solidFill>
                    <a:prstClr val="black"/>
                  </a:solidFill>
                  <a:latin typeface="+mj-lt"/>
                  <a:ea typeface="Verdana"/>
                  <a:cs typeface="Segoe UI Semilight" panose="020B0402040204020203" pitchFamily="34" charset="0"/>
                </a:rPr>
                <a:t>Profs</a:t>
              </a:r>
            </a:p>
          </p:txBody>
        </p:sp>
        <p:sp>
          <p:nvSpPr>
            <p:cNvPr id="72" name="TextBox 71">
              <a:extLst>
                <a:ext uri="{FF2B5EF4-FFF2-40B4-BE49-F238E27FC236}">
                  <a16:creationId xmlns:a16="http://schemas.microsoft.com/office/drawing/2014/main" id="{3199D48A-90A5-6586-D449-650B339990B6}"/>
                </a:ext>
              </a:extLst>
            </p:cNvPr>
            <p:cNvSpPr txBox="1"/>
            <p:nvPr/>
          </p:nvSpPr>
          <p:spPr>
            <a:xfrm>
              <a:off x="2609131" y="4686527"/>
              <a:ext cx="346249" cy="549205"/>
            </a:xfrm>
            <a:prstGeom prst="rect">
              <a:avLst/>
            </a:prstGeom>
            <a:noFill/>
          </p:spPr>
          <p:txBody>
            <a:bodyPr vert="vert" wrap="square">
              <a:spAutoFit/>
            </a:bodyPr>
            <a:lstStyle/>
            <a:p>
              <a:pPr algn="ctr"/>
              <a:r>
                <a:rPr lang="en-GB" sz="1050" b="1" dirty="0">
                  <a:solidFill>
                    <a:prstClr val="black"/>
                  </a:solidFill>
                  <a:latin typeface="+mj-lt"/>
                  <a:ea typeface="Verdana"/>
                  <a:cs typeface="Segoe UI Semilight" panose="020B0402040204020203" pitchFamily="34" charset="0"/>
                </a:rPr>
                <a:t>PSS</a:t>
              </a:r>
            </a:p>
          </p:txBody>
        </p:sp>
        <p:pic>
          <p:nvPicPr>
            <p:cNvPr id="73" name="Graphic 72" descr="Caret Up with solid fill">
              <a:extLst>
                <a:ext uri="{FF2B5EF4-FFF2-40B4-BE49-F238E27FC236}">
                  <a16:creationId xmlns:a16="http://schemas.microsoft.com/office/drawing/2014/main" id="{F0E0CD48-19CF-54BB-639C-9D3DC7DBD94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718287" y="5190468"/>
              <a:ext cx="531976" cy="531976"/>
            </a:xfrm>
            <a:prstGeom prst="rect">
              <a:avLst/>
            </a:prstGeom>
          </p:spPr>
        </p:pic>
        <p:sp>
          <p:nvSpPr>
            <p:cNvPr id="74" name="TextBox 73">
              <a:extLst>
                <a:ext uri="{FF2B5EF4-FFF2-40B4-BE49-F238E27FC236}">
                  <a16:creationId xmlns:a16="http://schemas.microsoft.com/office/drawing/2014/main" id="{0B56F70F-C5F3-FCBC-65E3-12A8F8E5136F}"/>
                </a:ext>
              </a:extLst>
            </p:cNvPr>
            <p:cNvSpPr txBox="1"/>
            <p:nvPr/>
          </p:nvSpPr>
          <p:spPr>
            <a:xfrm>
              <a:off x="718287" y="5521142"/>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77" name="Graphic 76" descr="Caret Up with solid fill">
              <a:extLst>
                <a:ext uri="{FF2B5EF4-FFF2-40B4-BE49-F238E27FC236}">
                  <a16:creationId xmlns:a16="http://schemas.microsoft.com/office/drawing/2014/main" id="{58533428-252B-16E3-63C8-F8EC2651FAF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23808" y="5199982"/>
              <a:ext cx="531976" cy="531976"/>
            </a:xfrm>
            <a:prstGeom prst="rect">
              <a:avLst/>
            </a:prstGeom>
          </p:spPr>
        </p:pic>
        <p:sp>
          <p:nvSpPr>
            <p:cNvPr id="78" name="TextBox 77">
              <a:extLst>
                <a:ext uri="{FF2B5EF4-FFF2-40B4-BE49-F238E27FC236}">
                  <a16:creationId xmlns:a16="http://schemas.microsoft.com/office/drawing/2014/main" id="{48E9C505-AD39-82D3-50E0-EDEEAD808240}"/>
                </a:ext>
              </a:extLst>
            </p:cNvPr>
            <p:cNvSpPr txBox="1"/>
            <p:nvPr/>
          </p:nvSpPr>
          <p:spPr>
            <a:xfrm>
              <a:off x="1123808" y="5530656"/>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pic>
          <p:nvPicPr>
            <p:cNvPr id="79" name="Graphic 78" descr="Caret Down with solid fill">
              <a:extLst>
                <a:ext uri="{FF2B5EF4-FFF2-40B4-BE49-F238E27FC236}">
                  <a16:creationId xmlns:a16="http://schemas.microsoft.com/office/drawing/2014/main" id="{9DE95604-1168-F0E7-B139-CC1BAE44CC38}"/>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rcRect/>
            <a:stretch/>
          </p:blipFill>
          <p:spPr>
            <a:xfrm>
              <a:off x="1711923" y="5216064"/>
              <a:ext cx="531976" cy="531976"/>
            </a:xfrm>
            <a:prstGeom prst="rect">
              <a:avLst/>
            </a:prstGeom>
          </p:spPr>
        </p:pic>
        <p:sp>
          <p:nvSpPr>
            <p:cNvPr id="80" name="TextBox 79">
              <a:extLst>
                <a:ext uri="{FF2B5EF4-FFF2-40B4-BE49-F238E27FC236}">
                  <a16:creationId xmlns:a16="http://schemas.microsoft.com/office/drawing/2014/main" id="{E61893AC-09F9-D5DE-03DD-BC6CCD4EE0F2}"/>
                </a:ext>
              </a:extLst>
            </p:cNvPr>
            <p:cNvSpPr txBox="1"/>
            <p:nvPr/>
          </p:nvSpPr>
          <p:spPr>
            <a:xfrm>
              <a:off x="1711923" y="5546738"/>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81" name="Graphic 80" descr="Caret Down with solid fill">
              <a:extLst>
                <a:ext uri="{FF2B5EF4-FFF2-40B4-BE49-F238E27FC236}">
                  <a16:creationId xmlns:a16="http://schemas.microsoft.com/office/drawing/2014/main" id="{BC0489C6-F0C3-31AE-F41F-194629200FE8}"/>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rcRect/>
            <a:stretch/>
          </p:blipFill>
          <p:spPr>
            <a:xfrm>
              <a:off x="2117444" y="5225578"/>
              <a:ext cx="531976" cy="531976"/>
            </a:xfrm>
            <a:prstGeom prst="rect">
              <a:avLst/>
            </a:prstGeom>
          </p:spPr>
        </p:pic>
        <p:sp>
          <p:nvSpPr>
            <p:cNvPr id="82" name="TextBox 81">
              <a:extLst>
                <a:ext uri="{FF2B5EF4-FFF2-40B4-BE49-F238E27FC236}">
                  <a16:creationId xmlns:a16="http://schemas.microsoft.com/office/drawing/2014/main" id="{16ABA94C-C840-0299-5FA2-1FDC42DEA58A}"/>
                </a:ext>
              </a:extLst>
            </p:cNvPr>
            <p:cNvSpPr txBox="1"/>
            <p:nvPr/>
          </p:nvSpPr>
          <p:spPr>
            <a:xfrm>
              <a:off x="2117444" y="5556252"/>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graphicFrame>
          <p:nvGraphicFramePr>
            <p:cNvPr id="83" name="Chart 82">
              <a:extLst>
                <a:ext uri="{FF2B5EF4-FFF2-40B4-BE49-F238E27FC236}">
                  <a16:creationId xmlns:a16="http://schemas.microsoft.com/office/drawing/2014/main" id="{1A6CA4EE-5607-1115-5998-ADED2474F0D6}"/>
                </a:ext>
              </a:extLst>
            </p:cNvPr>
            <p:cNvGraphicFramePr/>
            <p:nvPr>
              <p:extLst>
                <p:ext uri="{D42A27DB-BD31-4B8C-83A1-F6EECF244321}">
                  <p14:modId xmlns:p14="http://schemas.microsoft.com/office/powerpoint/2010/main" val="3290345374"/>
                </p:ext>
              </p:extLst>
            </p:nvPr>
          </p:nvGraphicFramePr>
          <p:xfrm>
            <a:off x="430504" y="4450115"/>
            <a:ext cx="1550606" cy="1117663"/>
          </p:xfrm>
          <a:graphic>
            <a:graphicData uri="http://schemas.openxmlformats.org/drawingml/2006/chart">
              <c:chart xmlns:c="http://schemas.openxmlformats.org/drawingml/2006/chart" xmlns:r="http://schemas.openxmlformats.org/officeDocument/2006/relationships" r:id="rId25"/>
            </a:graphicData>
          </a:graphic>
        </p:graphicFrame>
        <p:sp>
          <p:nvSpPr>
            <p:cNvPr id="84" name="TextBox 83">
              <a:extLst>
                <a:ext uri="{FF2B5EF4-FFF2-40B4-BE49-F238E27FC236}">
                  <a16:creationId xmlns:a16="http://schemas.microsoft.com/office/drawing/2014/main" id="{B53055CF-07EE-9508-B9B9-2A7A6C546DA3}"/>
                </a:ext>
              </a:extLst>
            </p:cNvPr>
            <p:cNvSpPr txBox="1"/>
            <p:nvPr/>
          </p:nvSpPr>
          <p:spPr>
            <a:xfrm>
              <a:off x="328501" y="5844237"/>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Profs – Sector: 28.5%</a:t>
              </a:r>
            </a:p>
          </p:txBody>
        </p:sp>
      </p:grpSp>
      <p:grpSp>
        <p:nvGrpSpPr>
          <p:cNvPr id="94" name="FA9 - Disability">
            <a:extLst>
              <a:ext uri="{FF2B5EF4-FFF2-40B4-BE49-F238E27FC236}">
                <a16:creationId xmlns:a16="http://schemas.microsoft.com/office/drawing/2014/main" id="{E3099F4D-3A5B-7DDA-431F-539F3C8ABF1A}"/>
              </a:ext>
            </a:extLst>
          </p:cNvPr>
          <p:cNvGrpSpPr/>
          <p:nvPr/>
        </p:nvGrpSpPr>
        <p:grpSpPr>
          <a:xfrm>
            <a:off x="5958569" y="3910285"/>
            <a:ext cx="2786970" cy="2187152"/>
            <a:chOff x="5958569" y="3910285"/>
            <a:chExt cx="2786970" cy="2187152"/>
          </a:xfrm>
        </p:grpSpPr>
        <p:graphicFrame>
          <p:nvGraphicFramePr>
            <p:cNvPr id="334" name="Chart 333">
              <a:extLst>
                <a:ext uri="{FF2B5EF4-FFF2-40B4-BE49-F238E27FC236}">
                  <a16:creationId xmlns:a16="http://schemas.microsoft.com/office/drawing/2014/main" id="{5D02C10F-E0DF-1190-A9E9-D73BB6DB4D22}"/>
                </a:ext>
              </a:extLst>
            </p:cNvPr>
            <p:cNvGraphicFramePr/>
            <p:nvPr>
              <p:extLst>
                <p:ext uri="{D42A27DB-BD31-4B8C-83A1-F6EECF244321}">
                  <p14:modId xmlns:p14="http://schemas.microsoft.com/office/powerpoint/2010/main" val="1211393543"/>
                </p:ext>
              </p:extLst>
            </p:nvPr>
          </p:nvGraphicFramePr>
          <p:xfrm>
            <a:off x="7028986" y="4416560"/>
            <a:ext cx="1550606" cy="1117663"/>
          </p:xfrm>
          <a:graphic>
            <a:graphicData uri="http://schemas.openxmlformats.org/drawingml/2006/chart">
              <c:chart xmlns:c="http://schemas.openxmlformats.org/drawingml/2006/chart" xmlns:r="http://schemas.openxmlformats.org/officeDocument/2006/relationships" r:id="rId26"/>
            </a:graphicData>
          </a:graphic>
        </p:graphicFrame>
        <p:sp>
          <p:nvSpPr>
            <p:cNvPr id="335" name="TextBox 334">
              <a:extLst>
                <a:ext uri="{FF2B5EF4-FFF2-40B4-BE49-F238E27FC236}">
                  <a16:creationId xmlns:a16="http://schemas.microsoft.com/office/drawing/2014/main" id="{8C064F21-4C60-9360-4BA8-5B1E328BA440}"/>
                </a:ext>
              </a:extLst>
            </p:cNvPr>
            <p:cNvSpPr txBox="1"/>
            <p:nvPr/>
          </p:nvSpPr>
          <p:spPr>
            <a:xfrm>
              <a:off x="6071574" y="4179799"/>
              <a:ext cx="2673965"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200"/>
                </a:spcBef>
                <a:spcAft>
                  <a:spcPts val="400"/>
                </a:spcAft>
                <a:buClr>
                  <a:srgbClr val="5BC1D3"/>
                </a:buClr>
                <a:buSzPct val="80000"/>
                <a:buFontTx/>
                <a:buNone/>
                <a:tabLst/>
                <a:defRPr/>
              </a:pPr>
              <a:r>
                <a:rPr kumimoji="0" lang="en-GB" sz="1600" b="1"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Target:</a:t>
              </a:r>
              <a:r>
                <a:rPr kumimoji="0" lang="en-GB" sz="1600" b="0"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 18% by 2025</a:t>
              </a:r>
            </a:p>
          </p:txBody>
        </p:sp>
        <p:sp>
          <p:nvSpPr>
            <p:cNvPr id="336" name="TextBox 335">
              <a:extLst>
                <a:ext uri="{FF2B5EF4-FFF2-40B4-BE49-F238E27FC236}">
                  <a16:creationId xmlns:a16="http://schemas.microsoft.com/office/drawing/2014/main" id="{D4173DC8-3AB1-2E43-3340-DD16DE8F8A78}"/>
                </a:ext>
              </a:extLst>
            </p:cNvPr>
            <p:cNvSpPr txBox="1"/>
            <p:nvPr/>
          </p:nvSpPr>
          <p:spPr>
            <a:xfrm>
              <a:off x="6123969" y="3910285"/>
              <a:ext cx="2585154"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1600" b="1" i="0" u="none" strike="noStrike" kern="1200" spc="0" normalizeH="0" noProof="0" dirty="0">
                  <a:ln>
                    <a:noFill/>
                  </a:ln>
                  <a:solidFill>
                    <a:prstClr val="black"/>
                  </a:solidFill>
                  <a:effectLst/>
                  <a:uLnTx/>
                  <a:uFillTx/>
                  <a:latin typeface="+mj-lt"/>
                  <a:ea typeface="Verdana"/>
                  <a:cs typeface="Segoe UI Semilight" panose="020B0402040204020203" pitchFamily="34" charset="0"/>
                </a:rPr>
                <a:t>FA9 – Disability</a:t>
              </a:r>
            </a:p>
          </p:txBody>
        </p:sp>
        <p:sp>
          <p:nvSpPr>
            <p:cNvPr id="337" name="TextBox 336">
              <a:extLst>
                <a:ext uri="{FF2B5EF4-FFF2-40B4-BE49-F238E27FC236}">
                  <a16:creationId xmlns:a16="http://schemas.microsoft.com/office/drawing/2014/main" id="{66008A64-6869-A45A-19E9-63824711028D}"/>
                </a:ext>
              </a:extLst>
            </p:cNvPr>
            <p:cNvSpPr txBox="1"/>
            <p:nvPr/>
          </p:nvSpPr>
          <p:spPr>
            <a:xfrm>
              <a:off x="6235583" y="4674022"/>
              <a:ext cx="346249" cy="531975"/>
            </a:xfrm>
            <a:prstGeom prst="rect">
              <a:avLst/>
            </a:prstGeom>
            <a:noFill/>
          </p:spPr>
          <p:txBody>
            <a:bodyPr vert="vert270" wrap="square">
              <a:spAutoFit/>
            </a:bodyPr>
            <a:lstStyle/>
            <a:p>
              <a:pPr algn="ctr"/>
              <a:r>
                <a:rPr lang="en-GB" sz="1050" b="1" dirty="0">
                  <a:solidFill>
                    <a:prstClr val="black"/>
                  </a:solidFill>
                  <a:latin typeface="+mj-lt"/>
                  <a:ea typeface="Verdana"/>
                  <a:cs typeface="Segoe UI Semilight" panose="020B0402040204020203" pitchFamily="34" charset="0"/>
                </a:rPr>
                <a:t>Profs</a:t>
              </a:r>
            </a:p>
          </p:txBody>
        </p:sp>
        <p:sp>
          <p:nvSpPr>
            <p:cNvPr id="338" name="TextBox 337">
              <a:extLst>
                <a:ext uri="{FF2B5EF4-FFF2-40B4-BE49-F238E27FC236}">
                  <a16:creationId xmlns:a16="http://schemas.microsoft.com/office/drawing/2014/main" id="{A4F62B2D-EF40-7BD0-AF23-994378D36EF7}"/>
                </a:ext>
              </a:extLst>
            </p:cNvPr>
            <p:cNvSpPr txBox="1"/>
            <p:nvPr/>
          </p:nvSpPr>
          <p:spPr>
            <a:xfrm>
              <a:off x="8170620" y="4645490"/>
              <a:ext cx="346249" cy="520658"/>
            </a:xfrm>
            <a:prstGeom prst="rect">
              <a:avLst/>
            </a:prstGeom>
            <a:noFill/>
          </p:spPr>
          <p:txBody>
            <a:bodyPr vert="vert" wrap="square">
              <a:spAutoFit/>
            </a:bodyPr>
            <a:lstStyle/>
            <a:p>
              <a:pPr algn="ctr"/>
              <a:r>
                <a:rPr lang="en-GB" sz="1050" b="1" dirty="0">
                  <a:solidFill>
                    <a:prstClr val="black"/>
                  </a:solidFill>
                  <a:latin typeface="+mj-lt"/>
                  <a:ea typeface="Verdana"/>
                  <a:cs typeface="Segoe UI Semilight" panose="020B0402040204020203" pitchFamily="34" charset="0"/>
                </a:rPr>
                <a:t>PSS</a:t>
              </a:r>
            </a:p>
          </p:txBody>
        </p:sp>
        <p:pic>
          <p:nvPicPr>
            <p:cNvPr id="339" name="Graphic 338" descr="Caret Up with solid fill">
              <a:extLst>
                <a:ext uri="{FF2B5EF4-FFF2-40B4-BE49-F238E27FC236}">
                  <a16:creationId xmlns:a16="http://schemas.microsoft.com/office/drawing/2014/main" id="{4862CE30-04AC-C896-5FE1-4BEB263E6D7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6398551" y="5156913"/>
              <a:ext cx="531976" cy="531976"/>
            </a:xfrm>
            <a:prstGeom prst="rect">
              <a:avLst/>
            </a:prstGeom>
          </p:spPr>
        </p:pic>
        <p:sp>
          <p:nvSpPr>
            <p:cNvPr id="340" name="TextBox 339">
              <a:extLst>
                <a:ext uri="{FF2B5EF4-FFF2-40B4-BE49-F238E27FC236}">
                  <a16:creationId xmlns:a16="http://schemas.microsoft.com/office/drawing/2014/main" id="{747A101B-D7BA-162F-B9D2-93F622D1B779}"/>
                </a:ext>
              </a:extLst>
            </p:cNvPr>
            <p:cNvSpPr txBox="1"/>
            <p:nvPr/>
          </p:nvSpPr>
          <p:spPr>
            <a:xfrm>
              <a:off x="6398551" y="5487587"/>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341" name="Graphic 340" descr="Caret Up with solid fill">
              <a:extLst>
                <a:ext uri="{FF2B5EF4-FFF2-40B4-BE49-F238E27FC236}">
                  <a16:creationId xmlns:a16="http://schemas.microsoft.com/office/drawing/2014/main" id="{07C5A98F-616E-7728-F747-694AB319CB1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6804072" y="5166427"/>
              <a:ext cx="531976" cy="531976"/>
            </a:xfrm>
            <a:prstGeom prst="rect">
              <a:avLst/>
            </a:prstGeom>
          </p:spPr>
        </p:pic>
        <p:sp>
          <p:nvSpPr>
            <p:cNvPr id="342" name="TextBox 341">
              <a:extLst>
                <a:ext uri="{FF2B5EF4-FFF2-40B4-BE49-F238E27FC236}">
                  <a16:creationId xmlns:a16="http://schemas.microsoft.com/office/drawing/2014/main" id="{010E0ABA-474F-6FD2-EDF8-9EE9B552640A}"/>
                </a:ext>
              </a:extLst>
            </p:cNvPr>
            <p:cNvSpPr txBox="1"/>
            <p:nvPr/>
          </p:nvSpPr>
          <p:spPr>
            <a:xfrm>
              <a:off x="6804072" y="5497101"/>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pic>
          <p:nvPicPr>
            <p:cNvPr id="343" name="Graphic 342" descr="Caret Down with solid fill">
              <a:extLst>
                <a:ext uri="{FF2B5EF4-FFF2-40B4-BE49-F238E27FC236}">
                  <a16:creationId xmlns:a16="http://schemas.microsoft.com/office/drawing/2014/main" id="{21E5501E-B085-C711-BDA8-D4A00B2F7FAC}"/>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rcRect/>
            <a:stretch/>
          </p:blipFill>
          <p:spPr>
            <a:xfrm>
              <a:off x="7351078" y="5193272"/>
              <a:ext cx="531976" cy="531976"/>
            </a:xfrm>
            <a:prstGeom prst="rect">
              <a:avLst/>
            </a:prstGeom>
          </p:spPr>
        </p:pic>
        <p:sp>
          <p:nvSpPr>
            <p:cNvPr id="344" name="TextBox 343">
              <a:extLst>
                <a:ext uri="{FF2B5EF4-FFF2-40B4-BE49-F238E27FC236}">
                  <a16:creationId xmlns:a16="http://schemas.microsoft.com/office/drawing/2014/main" id="{6EDE3FA6-A055-4FF2-1FC7-67BFBA253C04}"/>
                </a:ext>
              </a:extLst>
            </p:cNvPr>
            <p:cNvSpPr txBox="1"/>
            <p:nvPr/>
          </p:nvSpPr>
          <p:spPr>
            <a:xfrm>
              <a:off x="7351078" y="5527218"/>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345" name="Graphic 344" descr="Caret Down with solid fill">
              <a:extLst>
                <a:ext uri="{FF2B5EF4-FFF2-40B4-BE49-F238E27FC236}">
                  <a16:creationId xmlns:a16="http://schemas.microsoft.com/office/drawing/2014/main" id="{EBD0C876-3F3A-BAB8-370B-558590AEFF2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rcRect/>
            <a:stretch/>
          </p:blipFill>
          <p:spPr>
            <a:xfrm>
              <a:off x="7756599" y="5202786"/>
              <a:ext cx="531976" cy="531976"/>
            </a:xfrm>
            <a:prstGeom prst="rect">
              <a:avLst/>
            </a:prstGeom>
          </p:spPr>
        </p:pic>
        <p:sp>
          <p:nvSpPr>
            <p:cNvPr id="346" name="TextBox 345">
              <a:extLst>
                <a:ext uri="{FF2B5EF4-FFF2-40B4-BE49-F238E27FC236}">
                  <a16:creationId xmlns:a16="http://schemas.microsoft.com/office/drawing/2014/main" id="{25648D7E-B096-432C-1BC9-33C7DBE48983}"/>
                </a:ext>
              </a:extLst>
            </p:cNvPr>
            <p:cNvSpPr txBox="1"/>
            <p:nvPr/>
          </p:nvSpPr>
          <p:spPr>
            <a:xfrm>
              <a:off x="7756599" y="5533460"/>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graphicFrame>
          <p:nvGraphicFramePr>
            <p:cNvPr id="347" name="Chart 346">
              <a:extLst>
                <a:ext uri="{FF2B5EF4-FFF2-40B4-BE49-F238E27FC236}">
                  <a16:creationId xmlns:a16="http://schemas.microsoft.com/office/drawing/2014/main" id="{570803B7-204E-79A3-619D-68D8E3E9CE67}"/>
                </a:ext>
              </a:extLst>
            </p:cNvPr>
            <p:cNvGraphicFramePr/>
            <p:nvPr>
              <p:extLst>
                <p:ext uri="{D42A27DB-BD31-4B8C-83A1-F6EECF244321}">
                  <p14:modId xmlns:p14="http://schemas.microsoft.com/office/powerpoint/2010/main" val="2810266514"/>
                </p:ext>
              </p:extLst>
            </p:nvPr>
          </p:nvGraphicFramePr>
          <p:xfrm>
            <a:off x="6110768" y="4416560"/>
            <a:ext cx="1550606" cy="1117663"/>
          </p:xfrm>
          <a:graphic>
            <a:graphicData uri="http://schemas.openxmlformats.org/drawingml/2006/chart">
              <c:chart xmlns:c="http://schemas.openxmlformats.org/drawingml/2006/chart" xmlns:r="http://schemas.openxmlformats.org/officeDocument/2006/relationships" r:id="rId27"/>
            </a:graphicData>
          </a:graphic>
        </p:graphicFrame>
        <p:sp>
          <p:nvSpPr>
            <p:cNvPr id="93" name="TextBox 92">
              <a:extLst>
                <a:ext uri="{FF2B5EF4-FFF2-40B4-BE49-F238E27FC236}">
                  <a16:creationId xmlns:a16="http://schemas.microsoft.com/office/drawing/2014/main" id="{6F67A40F-055C-652A-34AD-3193E6BCC079}"/>
                </a:ext>
              </a:extLst>
            </p:cNvPr>
            <p:cNvSpPr txBox="1"/>
            <p:nvPr/>
          </p:nvSpPr>
          <p:spPr>
            <a:xfrm>
              <a:off x="5958569" y="5843521"/>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Profs – Sector: 4.1%</a:t>
              </a:r>
            </a:p>
          </p:txBody>
        </p:sp>
      </p:grpSp>
      <p:grpSp>
        <p:nvGrpSpPr>
          <p:cNvPr id="4" name="Note">
            <a:extLst>
              <a:ext uri="{FF2B5EF4-FFF2-40B4-BE49-F238E27FC236}">
                <a16:creationId xmlns:a16="http://schemas.microsoft.com/office/drawing/2014/main" id="{54C25DE6-ED5C-E8E5-FA9C-B85EFE4A1A70}"/>
              </a:ext>
              <a:ext uri="{C183D7F6-B498-43B3-948B-1728B52AA6E4}">
                <adec:decorative xmlns:adec="http://schemas.microsoft.com/office/drawing/2017/decorative" val="1"/>
              </a:ext>
            </a:extLst>
          </p:cNvPr>
          <p:cNvGrpSpPr/>
          <p:nvPr/>
        </p:nvGrpSpPr>
        <p:grpSpPr>
          <a:xfrm>
            <a:off x="-3626001" y="0"/>
            <a:ext cx="3513653" cy="1594751"/>
            <a:chOff x="-3626001" y="0"/>
            <a:chExt cx="3513653" cy="1594751"/>
          </a:xfrm>
        </p:grpSpPr>
        <p:sp>
          <p:nvSpPr>
            <p:cNvPr id="5" name="Rectangle 4">
              <a:extLst>
                <a:ext uri="{FF2B5EF4-FFF2-40B4-BE49-F238E27FC236}">
                  <a16:creationId xmlns:a16="http://schemas.microsoft.com/office/drawing/2014/main" id="{164CDDDE-14A0-162F-6488-15F1699C0AC6}"/>
                </a:ext>
              </a:extLst>
            </p:cNvPr>
            <p:cNvSpPr/>
            <p:nvPr/>
          </p:nvSpPr>
          <p:spPr>
            <a:xfrm>
              <a:off x="-3626001" y="38100"/>
              <a:ext cx="3507557" cy="1556651"/>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44F83F6C-91DE-9A24-CFBF-333D957DD61A}"/>
                </a:ext>
              </a:extLst>
            </p:cNvPr>
            <p:cNvSpPr/>
            <p:nvPr/>
          </p:nvSpPr>
          <p:spPr>
            <a:xfrm>
              <a:off x="-3626001" y="0"/>
              <a:ext cx="3507557" cy="890016"/>
            </a:xfrm>
            <a:prstGeom prst="rect">
              <a:avLst/>
            </a:prstGeom>
            <a:solidFill>
              <a:srgbClr val="3C10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7" name="TextBox 6">
              <a:extLst>
                <a:ext uri="{FF2B5EF4-FFF2-40B4-BE49-F238E27FC236}">
                  <a16:creationId xmlns:a16="http://schemas.microsoft.com/office/drawing/2014/main" id="{EC426A14-C0AC-20FB-3BBE-4FDFAFC59BB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Please Note:</a:t>
              </a:r>
            </a:p>
          </p:txBody>
        </p:sp>
        <p:sp>
          <p:nvSpPr>
            <p:cNvPr id="8" name="TextBox 7">
              <a:extLst>
                <a:ext uri="{FF2B5EF4-FFF2-40B4-BE49-F238E27FC236}">
                  <a16:creationId xmlns:a16="http://schemas.microsoft.com/office/drawing/2014/main" id="{0C3AAAAF-F373-D39F-D718-E5B83303E615}"/>
                </a:ext>
              </a:extLst>
            </p:cNvPr>
            <p:cNvSpPr txBox="1"/>
            <p:nvPr userDrawn="1"/>
          </p:nvSpPr>
          <p:spPr>
            <a:xfrm>
              <a:off x="-3560063" y="1006196"/>
              <a:ext cx="3140964" cy="446367"/>
            </a:xfrm>
            <a:prstGeom prst="rect">
              <a:avLst/>
            </a:prstGeom>
            <a:noFill/>
          </p:spPr>
          <p:txBody>
            <a:bodyPr wrap="square" rtlCol="0">
              <a:noAutofit/>
            </a:bodyPr>
            <a:lstStyle/>
            <a:p>
              <a:pPr algn="l">
                <a:lnSpc>
                  <a:spcPct val="100000"/>
                </a:lnSpc>
                <a:spcBef>
                  <a:spcPts val="0"/>
                </a:spcBef>
                <a:spcAft>
                  <a:spcPts val="800"/>
                </a:spcAft>
                <a:buClr>
                  <a:srgbClr val="3C1053"/>
                </a:buClr>
              </a:pPr>
              <a:r>
                <a:rPr lang="en-GB" sz="1200" dirty="0">
                  <a:solidFill>
                    <a:schemeClr val="tx1"/>
                  </a:solidFill>
                  <a:latin typeface="+mn-lt"/>
                </a:rPr>
                <a:t>This slide has animation, if you’d prefer to turn it off you can do so in the ‘Animations’ tab.</a:t>
              </a:r>
            </a:p>
          </p:txBody>
        </p:sp>
      </p:grpSp>
    </p:spTree>
    <p:extLst>
      <p:ext uri="{BB962C8B-B14F-4D97-AF65-F5344CB8AC3E}">
        <p14:creationId xmlns:p14="http://schemas.microsoft.com/office/powerpoint/2010/main" val="2647886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471049" y="1926528"/>
            <a:ext cx="11249901" cy="1107311"/>
          </a:xfrm>
          <a:prstGeom prst="rect">
            <a:avLst/>
          </a:prstGeom>
        </p:spPr>
        <p:txBody>
          <a:bodyPr/>
          <a:lstStyle/>
          <a:p>
            <a:pPr marL="0" indent="0">
              <a:buClr>
                <a:srgbClr val="00B2DD"/>
              </a:buClr>
              <a:buNone/>
            </a:pPr>
            <a:r>
              <a:rPr lang="en-GB" sz="2000" dirty="0">
                <a:solidFill>
                  <a:srgbClr val="000000"/>
                </a:solidFill>
                <a:effectLst/>
                <a:ea typeface="Arial" panose="020B0604020202020204" pitchFamily="34" charset="0"/>
              </a:rPr>
              <a:t>The Inclusive Educatio</a:t>
            </a:r>
            <a:r>
              <a:rPr lang="en-GB" sz="2000" dirty="0">
                <a:solidFill>
                  <a:srgbClr val="000000"/>
                </a:solidFill>
                <a:ea typeface="Arial" panose="020B0604020202020204" pitchFamily="34" charset="0"/>
              </a:rPr>
              <a:t>n approach is </a:t>
            </a:r>
            <a:r>
              <a:rPr lang="en-GB" sz="2000" dirty="0">
                <a:solidFill>
                  <a:srgbClr val="000000"/>
                </a:solidFill>
                <a:effectLst/>
                <a:ea typeface="Arial" panose="020B0604020202020204" pitchFamily="34" charset="0"/>
              </a:rPr>
              <a:t>a holistic change programme to ensure all students benefit from a diverse and student-centred education and experience. The approach is co-designed and focuses on all aspects that impact and influence student success and the wider student experience. </a:t>
            </a:r>
            <a:r>
              <a:rPr lang="en-US" sz="2000" dirty="0"/>
              <a:t>Key activity includes:</a:t>
            </a:r>
          </a:p>
          <a:p>
            <a:pPr>
              <a:buClr>
                <a:srgbClr val="00B2DD"/>
              </a:buClr>
            </a:pPr>
            <a:endParaRPr lang="en-US" dirty="0">
              <a:latin typeface="+mn-lt"/>
            </a:endParaRPr>
          </a:p>
          <a:p>
            <a:pPr>
              <a:buClr>
                <a:srgbClr val="00B2DD"/>
              </a:buClr>
            </a:pPr>
            <a:endParaRPr lang="en-US" dirty="0">
              <a:latin typeface="+mn-lt"/>
            </a:endParaRPr>
          </a:p>
        </p:txBody>
      </p:sp>
      <p:sp>
        <p:nvSpPr>
          <p:cNvPr id="7" name="Text Placeholder 4"/>
          <p:cNvSpPr>
            <a:spLocks noGrp="1"/>
          </p:cNvSpPr>
          <p:nvPr>
            <p:ph type="body" sz="quarter" idx="4294967295"/>
          </p:nvPr>
        </p:nvSpPr>
        <p:spPr>
          <a:xfrm>
            <a:off x="471049" y="1087511"/>
            <a:ext cx="7164912" cy="516486"/>
          </a:xfrm>
          <a:prstGeom prst="rect">
            <a:avLst/>
          </a:prstGeom>
        </p:spPr>
        <p:txBody>
          <a:bodyPr/>
          <a:lstStyle/>
          <a:p>
            <a:pPr marL="0" indent="0">
              <a:buNone/>
            </a:pPr>
            <a:r>
              <a:rPr lang="en-US" sz="3600" b="1" dirty="0">
                <a:solidFill>
                  <a:srgbClr val="00B2DD"/>
                </a:solidFill>
                <a:latin typeface="+mn-lt"/>
              </a:rPr>
              <a:t>Inclusive Education</a:t>
            </a:r>
          </a:p>
          <a:p>
            <a:pPr marL="0" indent="0">
              <a:buNone/>
            </a:pPr>
            <a:endParaRPr lang="en-US" dirty="0">
              <a:solidFill>
                <a:srgbClr val="00B2DD"/>
              </a:solidFill>
              <a:latin typeface="+mn-lt"/>
            </a:endParaRPr>
          </a:p>
        </p:txBody>
      </p:sp>
      <p:sp>
        <p:nvSpPr>
          <p:cNvPr id="30" name="Rectangle 29">
            <a:extLst>
              <a:ext uri="{FF2B5EF4-FFF2-40B4-BE49-F238E27FC236}">
                <a16:creationId xmlns:a16="http://schemas.microsoft.com/office/drawing/2014/main" id="{6BBF131C-826D-BABA-5FF4-80EE96D1C981}"/>
              </a:ext>
            </a:extLst>
          </p:cNvPr>
          <p:cNvSpPr/>
          <p:nvPr/>
        </p:nvSpPr>
        <p:spPr>
          <a:xfrm>
            <a:off x="748375" y="2990960"/>
            <a:ext cx="1718384" cy="1639098"/>
          </a:xfrm>
          <a:prstGeom prst="rect">
            <a:avLst/>
          </a:prstGeom>
          <a:solidFill>
            <a:srgbClr val="1DB6E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1" name="Rectangle 30">
            <a:extLst>
              <a:ext uri="{FF2B5EF4-FFF2-40B4-BE49-F238E27FC236}">
                <a16:creationId xmlns:a16="http://schemas.microsoft.com/office/drawing/2014/main" id="{27F00AA8-73CF-6995-F3EE-E1B8E30DA13B}"/>
              </a:ext>
            </a:extLst>
          </p:cNvPr>
          <p:cNvSpPr/>
          <p:nvPr/>
        </p:nvSpPr>
        <p:spPr>
          <a:xfrm>
            <a:off x="3038618" y="2995918"/>
            <a:ext cx="1706981" cy="1639098"/>
          </a:xfrm>
          <a:prstGeom prst="rect">
            <a:avLst/>
          </a:prstGeom>
          <a:solidFill>
            <a:srgbClr val="3DC4B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2" name="Rectangle 31">
            <a:extLst>
              <a:ext uri="{FF2B5EF4-FFF2-40B4-BE49-F238E27FC236}">
                <a16:creationId xmlns:a16="http://schemas.microsoft.com/office/drawing/2014/main" id="{579DC9D6-12C3-1E3C-A9E0-9E50AC04AE51}"/>
              </a:ext>
            </a:extLst>
          </p:cNvPr>
          <p:cNvSpPr/>
          <p:nvPr/>
        </p:nvSpPr>
        <p:spPr>
          <a:xfrm>
            <a:off x="5316336" y="2982165"/>
            <a:ext cx="1721028" cy="1639098"/>
          </a:xfrm>
          <a:prstGeom prst="rect">
            <a:avLst/>
          </a:prstGeom>
          <a:solidFill>
            <a:srgbClr val="92D05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3" name="Rectangle 32">
            <a:extLst>
              <a:ext uri="{FF2B5EF4-FFF2-40B4-BE49-F238E27FC236}">
                <a16:creationId xmlns:a16="http://schemas.microsoft.com/office/drawing/2014/main" id="{4BA3B259-F93C-C9D0-B7B3-C76234CAC8F4}"/>
              </a:ext>
            </a:extLst>
          </p:cNvPr>
          <p:cNvSpPr/>
          <p:nvPr/>
        </p:nvSpPr>
        <p:spPr>
          <a:xfrm>
            <a:off x="7630172" y="2982165"/>
            <a:ext cx="1721029" cy="164789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43" name="Text Placeholder 2">
            <a:extLst>
              <a:ext uri="{FF2B5EF4-FFF2-40B4-BE49-F238E27FC236}">
                <a16:creationId xmlns:a16="http://schemas.microsoft.com/office/drawing/2014/main" id="{9AAB3556-B87F-7571-FE43-DD63D6D6E96B}"/>
              </a:ext>
            </a:extLst>
          </p:cNvPr>
          <p:cNvSpPr txBox="1">
            <a:spLocks/>
          </p:cNvSpPr>
          <p:nvPr/>
        </p:nvSpPr>
        <p:spPr>
          <a:xfrm>
            <a:off x="7630174" y="3191548"/>
            <a:ext cx="1721027" cy="520032"/>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buClr>
                <a:schemeClr val="accent6"/>
              </a:buClr>
              <a:buFont typeface="Courier New" panose="02070309020205020404" pitchFamily="49" charset="0"/>
              <a:buNone/>
              <a:defRPr sz="2400" b="1" kern="1200" spc="0" baseline="0">
                <a:solidFill>
                  <a:schemeClr val="bg1"/>
                </a:solidFill>
                <a:latin typeface="+mj-lt"/>
                <a:ea typeface="+mn-ea"/>
                <a:cs typeface="Segoe UI" panose="020B0502040204020203" pitchFamily="34" charset="0"/>
              </a:defRPr>
            </a:lvl1pPr>
            <a:lvl2pPr marL="685800" indent="-347472" algn="l" defTabSz="914400" rtl="0" eaLnBrk="1" latinLnBrk="0" hangingPunct="1">
              <a:lnSpc>
                <a:spcPct val="90000"/>
              </a:lnSpc>
              <a:spcBef>
                <a:spcPts val="500"/>
              </a:spcBef>
              <a:buClr>
                <a:schemeClr val="accent6"/>
              </a:buClr>
              <a:buFont typeface="Courier New" panose="02070309020205020404" pitchFamily="49" charset="0"/>
              <a:buChar char="o"/>
              <a:defRPr sz="2400" kern="1200">
                <a:solidFill>
                  <a:schemeClr val="bg1"/>
                </a:solidFill>
                <a:latin typeface="+mn-lt"/>
                <a:ea typeface="+mn-ea"/>
                <a:cs typeface="Segoe UI" panose="020B0502040204020203" pitchFamily="34" charset="0"/>
              </a:defRPr>
            </a:lvl2pPr>
            <a:lvl3pPr marL="1143000" indent="-347472" algn="l" defTabSz="914400" rtl="0" eaLnBrk="1" latinLnBrk="0" hangingPunct="1">
              <a:lnSpc>
                <a:spcPct val="90000"/>
              </a:lnSpc>
              <a:spcBef>
                <a:spcPts val="500"/>
              </a:spcBef>
              <a:buClr>
                <a:schemeClr val="accent6"/>
              </a:buClr>
              <a:buFont typeface="Courier New" panose="02070309020205020404" pitchFamily="49" charset="0"/>
              <a:buChar char="o"/>
              <a:defRPr sz="2000" kern="1200">
                <a:solidFill>
                  <a:schemeClr val="bg1"/>
                </a:solidFill>
                <a:latin typeface="+mn-lt"/>
                <a:ea typeface="+mn-ea"/>
                <a:cs typeface="Segoe UI" panose="020B0502040204020203" pitchFamily="34" charset="0"/>
              </a:defRPr>
            </a:lvl3pPr>
            <a:lvl4pPr marL="16002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4pPr>
            <a:lvl5pPr marL="20574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F6A6F4"/>
              </a:buClr>
              <a:buSzTx/>
              <a:buFont typeface="Courier New" panose="02070309020205020404" pitchFamily="49" charset="0"/>
              <a:buNone/>
              <a:tabLst/>
              <a:defRPr/>
            </a:pPr>
            <a:r>
              <a:rPr kumimoji="0" lang="en-US" sz="1400" b="0" i="0" u="none" strike="noStrike" kern="1200" cap="none" spc="0" normalizeH="0" baseline="0" noProof="0" dirty="0">
                <a:ln>
                  <a:noFill/>
                </a:ln>
                <a:solidFill>
                  <a:prstClr val="white"/>
                </a:solidFill>
                <a:effectLst/>
                <a:uLnTx/>
                <a:uFillTx/>
                <a:latin typeface="Calibri"/>
                <a:ea typeface="+mn-ea"/>
                <a:cs typeface="Segoe UI"/>
              </a:rPr>
              <a:t>Mapping student touchpoints with services and engagement by demographic</a:t>
            </a:r>
          </a:p>
        </p:txBody>
      </p:sp>
      <p:sp>
        <p:nvSpPr>
          <p:cNvPr id="44" name="Text Placeholder 2">
            <a:extLst>
              <a:ext uri="{FF2B5EF4-FFF2-40B4-BE49-F238E27FC236}">
                <a16:creationId xmlns:a16="http://schemas.microsoft.com/office/drawing/2014/main" id="{691006F1-720C-00CB-1AA4-FC4C3DF29E80}"/>
              </a:ext>
            </a:extLst>
          </p:cNvPr>
          <p:cNvSpPr txBox="1">
            <a:spLocks/>
          </p:cNvSpPr>
          <p:nvPr/>
        </p:nvSpPr>
        <p:spPr>
          <a:xfrm>
            <a:off x="5337803" y="3205127"/>
            <a:ext cx="1671700" cy="466344"/>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buClr>
                <a:schemeClr val="accent6"/>
              </a:buClr>
              <a:buFont typeface="Courier New" panose="02070309020205020404" pitchFamily="49" charset="0"/>
              <a:buNone/>
              <a:defRPr sz="2400" b="1" kern="1200" spc="0" baseline="0">
                <a:solidFill>
                  <a:schemeClr val="bg1"/>
                </a:solidFill>
                <a:latin typeface="+mj-lt"/>
                <a:ea typeface="+mn-ea"/>
                <a:cs typeface="Segoe UI" panose="020B0502040204020203" pitchFamily="34" charset="0"/>
              </a:defRPr>
            </a:lvl1pPr>
            <a:lvl2pPr marL="685800" indent="-347472" algn="l" defTabSz="914400" rtl="0" eaLnBrk="1" latinLnBrk="0" hangingPunct="1">
              <a:lnSpc>
                <a:spcPct val="90000"/>
              </a:lnSpc>
              <a:spcBef>
                <a:spcPts val="500"/>
              </a:spcBef>
              <a:buClr>
                <a:schemeClr val="accent6"/>
              </a:buClr>
              <a:buFont typeface="Courier New" panose="02070309020205020404" pitchFamily="49" charset="0"/>
              <a:buChar char="o"/>
              <a:defRPr sz="2400" kern="1200">
                <a:solidFill>
                  <a:schemeClr val="bg1"/>
                </a:solidFill>
                <a:latin typeface="+mn-lt"/>
                <a:ea typeface="+mn-ea"/>
                <a:cs typeface="Segoe UI" panose="020B0502040204020203" pitchFamily="34" charset="0"/>
              </a:defRPr>
            </a:lvl2pPr>
            <a:lvl3pPr marL="1143000" indent="-347472" algn="l" defTabSz="914400" rtl="0" eaLnBrk="1" latinLnBrk="0" hangingPunct="1">
              <a:lnSpc>
                <a:spcPct val="90000"/>
              </a:lnSpc>
              <a:spcBef>
                <a:spcPts val="500"/>
              </a:spcBef>
              <a:buClr>
                <a:schemeClr val="accent6"/>
              </a:buClr>
              <a:buFont typeface="Courier New" panose="02070309020205020404" pitchFamily="49" charset="0"/>
              <a:buChar char="o"/>
              <a:defRPr sz="2000" kern="1200">
                <a:solidFill>
                  <a:schemeClr val="bg1"/>
                </a:solidFill>
                <a:latin typeface="+mn-lt"/>
                <a:ea typeface="+mn-ea"/>
                <a:cs typeface="Segoe UI" panose="020B0502040204020203" pitchFamily="34" charset="0"/>
              </a:defRPr>
            </a:lvl3pPr>
            <a:lvl4pPr marL="16002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4pPr>
            <a:lvl5pPr marL="20574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70AD47"/>
              </a:buClr>
              <a:buSzTx/>
              <a:buFont typeface="Courier New" panose="02070309020205020404" pitchFamily="49" charset="0"/>
              <a:buNone/>
              <a:tabLst/>
              <a:defRPr/>
            </a:pPr>
            <a:r>
              <a:rPr kumimoji="0" lang="en-US" sz="1400" b="0" i="0" u="none" strike="noStrike" kern="1200" cap="none" spc="0" normalizeH="0" baseline="0" noProof="0" dirty="0">
                <a:ln>
                  <a:noFill/>
                </a:ln>
                <a:solidFill>
                  <a:prstClr val="white"/>
                </a:solidFill>
                <a:effectLst/>
                <a:uLnTx/>
                <a:uFillTx/>
                <a:latin typeface="Calibri"/>
                <a:ea typeface="+mj-lt"/>
                <a:cs typeface="Calibri Light"/>
              </a:rPr>
              <a:t>Monitoring insight and data</a:t>
            </a:r>
            <a:r>
              <a:rPr lang="en-US" sz="1400" b="0" dirty="0">
                <a:solidFill>
                  <a:prstClr val="white"/>
                </a:solidFill>
                <a:latin typeface="Calibri"/>
                <a:ea typeface="+mj-lt"/>
                <a:cs typeface="Calibri Light"/>
              </a:rPr>
              <a:t> </a:t>
            </a:r>
            <a:r>
              <a:rPr kumimoji="0" lang="en-US" sz="1400" b="0" i="0" u="none" strike="noStrike" kern="1200" cap="none" spc="0" normalizeH="0" baseline="0" noProof="0" dirty="0">
                <a:ln>
                  <a:noFill/>
                </a:ln>
                <a:solidFill>
                  <a:prstClr val="white"/>
                </a:solidFill>
                <a:effectLst/>
                <a:uLnTx/>
                <a:uFillTx/>
                <a:latin typeface="Calibri"/>
                <a:ea typeface="+mj-lt"/>
                <a:cs typeface="Calibri Light"/>
              </a:rPr>
              <a:t>to better understand community and belonging</a:t>
            </a:r>
            <a:endParaRPr kumimoji="0" lang="en-US" sz="1400" b="1" i="0" u="none" strike="noStrike" kern="1200" cap="none" spc="0" normalizeH="0" baseline="0" noProof="0" dirty="0">
              <a:ln>
                <a:noFill/>
              </a:ln>
              <a:solidFill>
                <a:prstClr val="white"/>
              </a:solidFill>
              <a:effectLst/>
              <a:uLnTx/>
              <a:uFillTx/>
              <a:latin typeface="Calibri"/>
              <a:ea typeface="+mn-ea"/>
              <a:cs typeface="Segoe UI" panose="020B0502040204020203" pitchFamily="34" charset="0"/>
            </a:endParaRPr>
          </a:p>
        </p:txBody>
      </p:sp>
      <p:sp>
        <p:nvSpPr>
          <p:cNvPr id="45" name="Text Placeholder 2">
            <a:extLst>
              <a:ext uri="{FF2B5EF4-FFF2-40B4-BE49-F238E27FC236}">
                <a16:creationId xmlns:a16="http://schemas.microsoft.com/office/drawing/2014/main" id="{E392B873-171B-4F71-973D-D41F225A49A2}"/>
              </a:ext>
            </a:extLst>
          </p:cNvPr>
          <p:cNvSpPr txBox="1">
            <a:spLocks/>
          </p:cNvSpPr>
          <p:nvPr/>
        </p:nvSpPr>
        <p:spPr>
          <a:xfrm>
            <a:off x="3017669" y="3248799"/>
            <a:ext cx="1675085" cy="466344"/>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buClr>
                <a:schemeClr val="accent6"/>
              </a:buClr>
              <a:buFont typeface="Courier New" panose="02070309020205020404" pitchFamily="49" charset="0"/>
              <a:buNone/>
              <a:defRPr sz="2400" b="1" kern="1200" spc="0" baseline="0">
                <a:solidFill>
                  <a:schemeClr val="bg1"/>
                </a:solidFill>
                <a:latin typeface="+mj-lt"/>
                <a:ea typeface="+mn-ea"/>
                <a:cs typeface="Segoe UI" panose="020B0502040204020203" pitchFamily="34" charset="0"/>
              </a:defRPr>
            </a:lvl1pPr>
            <a:lvl2pPr marL="685800" indent="-347472" algn="l" defTabSz="914400" rtl="0" eaLnBrk="1" latinLnBrk="0" hangingPunct="1">
              <a:lnSpc>
                <a:spcPct val="90000"/>
              </a:lnSpc>
              <a:spcBef>
                <a:spcPts val="500"/>
              </a:spcBef>
              <a:buClr>
                <a:schemeClr val="accent6"/>
              </a:buClr>
              <a:buFont typeface="Courier New" panose="02070309020205020404" pitchFamily="49" charset="0"/>
              <a:buChar char="o"/>
              <a:defRPr sz="2400" kern="1200">
                <a:solidFill>
                  <a:schemeClr val="bg1"/>
                </a:solidFill>
                <a:latin typeface="+mn-lt"/>
                <a:ea typeface="+mn-ea"/>
                <a:cs typeface="Segoe UI" panose="020B0502040204020203" pitchFamily="34" charset="0"/>
              </a:defRPr>
            </a:lvl2pPr>
            <a:lvl3pPr marL="1143000" indent="-347472" algn="l" defTabSz="914400" rtl="0" eaLnBrk="1" latinLnBrk="0" hangingPunct="1">
              <a:lnSpc>
                <a:spcPct val="90000"/>
              </a:lnSpc>
              <a:spcBef>
                <a:spcPts val="500"/>
              </a:spcBef>
              <a:buClr>
                <a:schemeClr val="accent6"/>
              </a:buClr>
              <a:buFont typeface="Courier New" panose="02070309020205020404" pitchFamily="49" charset="0"/>
              <a:buChar char="o"/>
              <a:defRPr sz="2000" kern="1200">
                <a:solidFill>
                  <a:schemeClr val="bg1"/>
                </a:solidFill>
                <a:latin typeface="+mn-lt"/>
                <a:ea typeface="+mn-ea"/>
                <a:cs typeface="Segoe UI" panose="020B0502040204020203" pitchFamily="34" charset="0"/>
              </a:defRPr>
            </a:lvl3pPr>
            <a:lvl4pPr marL="16002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4pPr>
            <a:lvl5pPr marL="20574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70AD47"/>
              </a:buClr>
              <a:buSzTx/>
              <a:buFont typeface="Courier New" panose="02070309020205020404" pitchFamily="49" charset="0"/>
              <a:buNone/>
              <a:tabLst/>
              <a:defRPr/>
            </a:pPr>
            <a:r>
              <a:rPr kumimoji="0" lang="en-US" sz="1400" b="0" i="0" u="none" strike="noStrike" kern="1200" cap="none" spc="0" normalizeH="0" baseline="0" noProof="0" dirty="0">
                <a:ln>
                  <a:noFill/>
                </a:ln>
                <a:solidFill>
                  <a:prstClr val="white"/>
                </a:solidFill>
                <a:effectLst/>
                <a:uLnTx/>
                <a:uFillTx/>
                <a:latin typeface="Calibri"/>
                <a:ea typeface="Calibri Light"/>
                <a:cs typeface="Calibri Light"/>
              </a:rPr>
              <a:t>Supporting staff with a </a:t>
            </a:r>
            <a:r>
              <a:rPr kumimoji="0" lang="en-US" sz="1400" b="0" i="0" u="none" strike="noStrike" kern="1200" cap="none" spc="0" normalizeH="0" baseline="0" noProof="0" dirty="0" err="1">
                <a:ln>
                  <a:noFill/>
                </a:ln>
                <a:solidFill>
                  <a:prstClr val="white"/>
                </a:solidFill>
                <a:effectLst/>
                <a:uLnTx/>
                <a:uFillTx/>
                <a:latin typeface="Calibri"/>
                <a:ea typeface="Calibri Light"/>
                <a:cs typeface="Calibri Light"/>
              </a:rPr>
              <a:t>programme</a:t>
            </a:r>
            <a:r>
              <a:rPr kumimoji="0" lang="en-US" sz="1400" b="0" i="0" u="none" strike="noStrike" kern="1200" cap="none" spc="0" normalizeH="0" baseline="0" noProof="0" dirty="0">
                <a:ln>
                  <a:noFill/>
                </a:ln>
                <a:solidFill>
                  <a:prstClr val="white"/>
                </a:solidFill>
                <a:effectLst/>
                <a:uLnTx/>
                <a:uFillTx/>
                <a:latin typeface="Calibri"/>
                <a:ea typeface="Calibri Light"/>
                <a:cs typeface="Calibri Light"/>
              </a:rPr>
              <a:t> of events to share practice and experiences</a:t>
            </a:r>
          </a:p>
        </p:txBody>
      </p:sp>
      <p:sp>
        <p:nvSpPr>
          <p:cNvPr id="48" name="Text Placeholder 2">
            <a:extLst>
              <a:ext uri="{FF2B5EF4-FFF2-40B4-BE49-F238E27FC236}">
                <a16:creationId xmlns:a16="http://schemas.microsoft.com/office/drawing/2014/main" id="{B903435A-B4E4-814F-8716-92839B8989D3}"/>
              </a:ext>
            </a:extLst>
          </p:cNvPr>
          <p:cNvSpPr txBox="1">
            <a:spLocks/>
          </p:cNvSpPr>
          <p:nvPr/>
        </p:nvSpPr>
        <p:spPr>
          <a:xfrm>
            <a:off x="748375" y="3223595"/>
            <a:ext cx="1697435" cy="466344"/>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buClr>
                <a:schemeClr val="accent6"/>
              </a:buClr>
              <a:buFont typeface="Courier New" panose="02070309020205020404" pitchFamily="49" charset="0"/>
              <a:buNone/>
              <a:defRPr sz="2400" b="1" kern="1200" spc="0" baseline="0">
                <a:solidFill>
                  <a:schemeClr val="bg1"/>
                </a:solidFill>
                <a:latin typeface="+mj-lt"/>
                <a:ea typeface="+mn-ea"/>
                <a:cs typeface="Segoe UI" panose="020B0502040204020203" pitchFamily="34" charset="0"/>
              </a:defRPr>
            </a:lvl1pPr>
            <a:lvl2pPr marL="685800" indent="-347472" algn="l" defTabSz="914400" rtl="0" eaLnBrk="1" latinLnBrk="0" hangingPunct="1">
              <a:lnSpc>
                <a:spcPct val="90000"/>
              </a:lnSpc>
              <a:spcBef>
                <a:spcPts val="500"/>
              </a:spcBef>
              <a:buClr>
                <a:schemeClr val="accent6"/>
              </a:buClr>
              <a:buFont typeface="Courier New" panose="02070309020205020404" pitchFamily="49" charset="0"/>
              <a:buChar char="o"/>
              <a:defRPr sz="2400" kern="1200">
                <a:solidFill>
                  <a:schemeClr val="bg1"/>
                </a:solidFill>
                <a:latin typeface="+mn-lt"/>
                <a:ea typeface="+mn-ea"/>
                <a:cs typeface="Segoe UI" panose="020B0502040204020203" pitchFamily="34" charset="0"/>
              </a:defRPr>
            </a:lvl2pPr>
            <a:lvl3pPr marL="1143000" indent="-347472" algn="l" defTabSz="914400" rtl="0" eaLnBrk="1" latinLnBrk="0" hangingPunct="1">
              <a:lnSpc>
                <a:spcPct val="90000"/>
              </a:lnSpc>
              <a:spcBef>
                <a:spcPts val="500"/>
              </a:spcBef>
              <a:buClr>
                <a:schemeClr val="accent6"/>
              </a:buClr>
              <a:buFont typeface="Courier New" panose="02070309020205020404" pitchFamily="49" charset="0"/>
              <a:buChar char="o"/>
              <a:defRPr sz="2000" kern="1200">
                <a:solidFill>
                  <a:schemeClr val="bg1"/>
                </a:solidFill>
                <a:latin typeface="+mn-lt"/>
                <a:ea typeface="+mn-ea"/>
                <a:cs typeface="Segoe UI" panose="020B0502040204020203" pitchFamily="34" charset="0"/>
              </a:defRPr>
            </a:lvl3pPr>
            <a:lvl4pPr marL="16002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4pPr>
            <a:lvl5pPr marL="20574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Calibri"/>
                <a:ea typeface="+mn-ea"/>
                <a:cs typeface="Segoe UI" panose="020B0502040204020203" pitchFamily="34" charset="0"/>
              </a:rPr>
              <a:t>Working with departments to develop and fund </a:t>
            </a:r>
            <a:r>
              <a:rPr kumimoji="0" lang="en-GB" sz="1400" b="0" i="0" u="none" strike="noStrike" kern="1200" cap="none" spc="0" normalizeH="0" baseline="0" noProof="0" dirty="0" err="1">
                <a:ln>
                  <a:noFill/>
                </a:ln>
                <a:solidFill>
                  <a:prstClr val="white"/>
                </a:solidFill>
                <a:effectLst/>
                <a:uLnTx/>
                <a:uFillTx/>
                <a:latin typeface="Calibri"/>
                <a:ea typeface="+mn-ea"/>
                <a:cs typeface="Segoe UI" panose="020B0502040204020203" pitchFamily="34" charset="0"/>
              </a:rPr>
              <a:t>Inclusiv</a:t>
            </a:r>
            <a:r>
              <a:rPr lang="en-GB" sz="1400" b="0" dirty="0">
                <a:solidFill>
                  <a:prstClr val="white"/>
                </a:solidFill>
                <a:latin typeface="Calibri"/>
              </a:rPr>
              <a:t>e Education initiatives</a:t>
            </a:r>
            <a:endParaRPr kumimoji="0" lang="en-GB" sz="1400" b="0" i="0" u="none" strike="noStrike" kern="1200" cap="none" spc="0" normalizeH="0" baseline="0" noProof="0" dirty="0">
              <a:ln>
                <a:noFill/>
              </a:ln>
              <a:solidFill>
                <a:prstClr val="white"/>
              </a:solidFill>
              <a:effectLst/>
              <a:uLnTx/>
              <a:uFillTx/>
              <a:latin typeface="Calibri"/>
              <a:ea typeface="+mn-ea"/>
              <a:cs typeface="Segoe UI" panose="020B0502040204020203" pitchFamily="34" charset="0"/>
            </a:endParaRPr>
          </a:p>
          <a:p>
            <a:pPr marL="0" marR="0" lvl="0" indent="0" algn="ctr" defTabSz="914400" rtl="0" eaLnBrk="1" fontAlgn="auto" latinLnBrk="0" hangingPunct="1">
              <a:lnSpc>
                <a:spcPct val="100000"/>
              </a:lnSpc>
              <a:spcBef>
                <a:spcPts val="0"/>
              </a:spcBef>
              <a:spcAft>
                <a:spcPts val="0"/>
              </a:spcAft>
              <a:buClr>
                <a:srgbClr val="70AD47"/>
              </a:buClr>
              <a:buSzTx/>
              <a:buFont typeface="Courier New" panose="02070309020205020404" pitchFamily="49" charset="0"/>
              <a:buNone/>
              <a:tabLst/>
              <a:defRPr/>
            </a:pPr>
            <a:endParaRPr kumimoji="0" lang="en-US" sz="1400" b="0" i="0" u="none" strike="noStrike" kern="1200" cap="none" spc="0" normalizeH="0" baseline="0" noProof="0" dirty="0">
              <a:ln>
                <a:noFill/>
              </a:ln>
              <a:solidFill>
                <a:prstClr val="white"/>
              </a:solidFill>
              <a:effectLst/>
              <a:uLnTx/>
              <a:uFillTx/>
              <a:latin typeface="Calibri"/>
              <a:ea typeface="+mn-ea"/>
              <a:cs typeface="Segoe UI"/>
            </a:endParaRPr>
          </a:p>
        </p:txBody>
      </p:sp>
      <p:sp>
        <p:nvSpPr>
          <p:cNvPr id="51" name="Rectangle 50">
            <a:extLst>
              <a:ext uri="{FF2B5EF4-FFF2-40B4-BE49-F238E27FC236}">
                <a16:creationId xmlns:a16="http://schemas.microsoft.com/office/drawing/2014/main" id="{091DA0A4-DDAD-8067-BE3D-A324214FBA34}"/>
              </a:ext>
            </a:extLst>
          </p:cNvPr>
          <p:cNvSpPr/>
          <p:nvPr/>
        </p:nvSpPr>
        <p:spPr>
          <a:xfrm>
            <a:off x="9857784" y="2990960"/>
            <a:ext cx="1706981" cy="1639098"/>
          </a:xfrm>
          <a:prstGeom prst="rect">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55" name="Text Placeholder 2">
            <a:extLst>
              <a:ext uri="{FF2B5EF4-FFF2-40B4-BE49-F238E27FC236}">
                <a16:creationId xmlns:a16="http://schemas.microsoft.com/office/drawing/2014/main" id="{AD04D692-D148-56F8-4DD9-3CBD1031F903}"/>
              </a:ext>
            </a:extLst>
          </p:cNvPr>
          <p:cNvSpPr txBox="1">
            <a:spLocks/>
          </p:cNvSpPr>
          <p:nvPr/>
        </p:nvSpPr>
        <p:spPr>
          <a:xfrm>
            <a:off x="9841933" y="3020013"/>
            <a:ext cx="1722832" cy="466344"/>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buClr>
                <a:schemeClr val="accent6"/>
              </a:buClr>
              <a:buFont typeface="Courier New" panose="02070309020205020404" pitchFamily="49" charset="0"/>
              <a:buNone/>
              <a:defRPr sz="2400" b="1" kern="1200" spc="0" baseline="0">
                <a:solidFill>
                  <a:schemeClr val="bg1"/>
                </a:solidFill>
                <a:latin typeface="+mj-lt"/>
                <a:ea typeface="+mn-ea"/>
                <a:cs typeface="Segoe UI" panose="020B0502040204020203" pitchFamily="34" charset="0"/>
              </a:defRPr>
            </a:lvl1pPr>
            <a:lvl2pPr marL="685800" indent="-347472" algn="l" defTabSz="914400" rtl="0" eaLnBrk="1" latinLnBrk="0" hangingPunct="1">
              <a:lnSpc>
                <a:spcPct val="90000"/>
              </a:lnSpc>
              <a:spcBef>
                <a:spcPts val="500"/>
              </a:spcBef>
              <a:buClr>
                <a:schemeClr val="accent6"/>
              </a:buClr>
              <a:buFont typeface="Courier New" panose="02070309020205020404" pitchFamily="49" charset="0"/>
              <a:buChar char="o"/>
              <a:defRPr sz="2400" kern="1200">
                <a:solidFill>
                  <a:schemeClr val="bg1"/>
                </a:solidFill>
                <a:latin typeface="+mn-lt"/>
                <a:ea typeface="+mn-ea"/>
                <a:cs typeface="Segoe UI" panose="020B0502040204020203" pitchFamily="34" charset="0"/>
              </a:defRPr>
            </a:lvl2pPr>
            <a:lvl3pPr marL="1143000" indent="-347472" algn="l" defTabSz="914400" rtl="0" eaLnBrk="1" latinLnBrk="0" hangingPunct="1">
              <a:lnSpc>
                <a:spcPct val="90000"/>
              </a:lnSpc>
              <a:spcBef>
                <a:spcPts val="500"/>
              </a:spcBef>
              <a:buClr>
                <a:schemeClr val="accent6"/>
              </a:buClr>
              <a:buFont typeface="Courier New" panose="02070309020205020404" pitchFamily="49" charset="0"/>
              <a:buChar char="o"/>
              <a:defRPr sz="2000" kern="1200">
                <a:solidFill>
                  <a:schemeClr val="bg1"/>
                </a:solidFill>
                <a:latin typeface="+mn-lt"/>
                <a:ea typeface="+mn-ea"/>
                <a:cs typeface="Segoe UI" panose="020B0502040204020203" pitchFamily="34" charset="0"/>
              </a:defRPr>
            </a:lvl3pPr>
            <a:lvl4pPr marL="16002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4pPr>
            <a:lvl5pPr marL="20574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F6A6F4"/>
              </a:buClr>
              <a:buSzTx/>
              <a:buFont typeface="Courier New" panose="02070309020205020404" pitchFamily="49" charset="0"/>
              <a:buNone/>
              <a:tabLst/>
              <a:defRPr/>
            </a:pPr>
            <a:r>
              <a:rPr kumimoji="0" lang="en-US" sz="1400" b="0" i="0" u="none" strike="noStrike" kern="1200" cap="none" spc="0" normalizeH="0" baseline="0" noProof="0" dirty="0">
                <a:ln>
                  <a:noFill/>
                </a:ln>
                <a:solidFill>
                  <a:prstClr val="white"/>
                </a:solidFill>
                <a:effectLst/>
                <a:uLnTx/>
                <a:uFillTx/>
                <a:latin typeface="Calibri"/>
                <a:ea typeface="+mn-ea"/>
                <a:cs typeface="Segoe UI" panose="020B0502040204020203" pitchFamily="34" charset="0"/>
              </a:rPr>
              <a:t>Project work to support student groups e.g. Positive Digital Practices work for mature, part-time, commuter students</a:t>
            </a:r>
          </a:p>
        </p:txBody>
      </p:sp>
      <p:sp>
        <p:nvSpPr>
          <p:cNvPr id="56" name="Rectangle 55">
            <a:extLst>
              <a:ext uri="{FF2B5EF4-FFF2-40B4-BE49-F238E27FC236}">
                <a16:creationId xmlns:a16="http://schemas.microsoft.com/office/drawing/2014/main" id="{B0690275-B313-4960-7E29-47A5637B103D}"/>
              </a:ext>
            </a:extLst>
          </p:cNvPr>
          <p:cNvSpPr/>
          <p:nvPr/>
        </p:nvSpPr>
        <p:spPr>
          <a:xfrm>
            <a:off x="1577355" y="4778268"/>
            <a:ext cx="1721028" cy="163909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57" name="Rectangle 56">
            <a:extLst>
              <a:ext uri="{FF2B5EF4-FFF2-40B4-BE49-F238E27FC236}">
                <a16:creationId xmlns:a16="http://schemas.microsoft.com/office/drawing/2014/main" id="{54909717-08FF-B385-92C1-E13BED13F371}"/>
              </a:ext>
            </a:extLst>
          </p:cNvPr>
          <p:cNvSpPr/>
          <p:nvPr/>
        </p:nvSpPr>
        <p:spPr>
          <a:xfrm>
            <a:off x="3729374" y="4787767"/>
            <a:ext cx="1721029" cy="163909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58" name="Text Placeholder 2">
            <a:extLst>
              <a:ext uri="{FF2B5EF4-FFF2-40B4-BE49-F238E27FC236}">
                <a16:creationId xmlns:a16="http://schemas.microsoft.com/office/drawing/2014/main" id="{724C6367-423A-182A-221B-2D16B54DD483}"/>
              </a:ext>
            </a:extLst>
          </p:cNvPr>
          <p:cNvSpPr txBox="1">
            <a:spLocks/>
          </p:cNvSpPr>
          <p:nvPr/>
        </p:nvSpPr>
        <p:spPr>
          <a:xfrm>
            <a:off x="1511080" y="4862885"/>
            <a:ext cx="1852682" cy="466344"/>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buClr>
                <a:schemeClr val="accent6"/>
              </a:buClr>
              <a:buFont typeface="Courier New" panose="02070309020205020404" pitchFamily="49" charset="0"/>
              <a:buNone/>
              <a:defRPr sz="2400" b="1" kern="1200" spc="0" baseline="0">
                <a:solidFill>
                  <a:schemeClr val="bg1"/>
                </a:solidFill>
                <a:latin typeface="+mj-lt"/>
                <a:ea typeface="+mn-ea"/>
                <a:cs typeface="Segoe UI" panose="020B0502040204020203" pitchFamily="34" charset="0"/>
              </a:defRPr>
            </a:lvl1pPr>
            <a:lvl2pPr marL="685800" indent="-347472" algn="l" defTabSz="914400" rtl="0" eaLnBrk="1" latinLnBrk="0" hangingPunct="1">
              <a:lnSpc>
                <a:spcPct val="90000"/>
              </a:lnSpc>
              <a:spcBef>
                <a:spcPts val="500"/>
              </a:spcBef>
              <a:buClr>
                <a:schemeClr val="accent6"/>
              </a:buClr>
              <a:buFont typeface="Courier New" panose="02070309020205020404" pitchFamily="49" charset="0"/>
              <a:buChar char="o"/>
              <a:defRPr sz="2400" kern="1200">
                <a:solidFill>
                  <a:schemeClr val="bg1"/>
                </a:solidFill>
                <a:latin typeface="+mn-lt"/>
                <a:ea typeface="+mn-ea"/>
                <a:cs typeface="Segoe UI" panose="020B0502040204020203" pitchFamily="34" charset="0"/>
              </a:defRPr>
            </a:lvl2pPr>
            <a:lvl3pPr marL="1143000" indent="-347472" algn="l" defTabSz="914400" rtl="0" eaLnBrk="1" latinLnBrk="0" hangingPunct="1">
              <a:lnSpc>
                <a:spcPct val="90000"/>
              </a:lnSpc>
              <a:spcBef>
                <a:spcPts val="500"/>
              </a:spcBef>
              <a:buClr>
                <a:schemeClr val="accent6"/>
              </a:buClr>
              <a:buFont typeface="Courier New" panose="02070309020205020404" pitchFamily="49" charset="0"/>
              <a:buChar char="o"/>
              <a:defRPr sz="2000" kern="1200">
                <a:solidFill>
                  <a:schemeClr val="bg1"/>
                </a:solidFill>
                <a:latin typeface="+mn-lt"/>
                <a:ea typeface="+mn-ea"/>
                <a:cs typeface="Segoe UI" panose="020B0502040204020203" pitchFamily="34" charset="0"/>
              </a:defRPr>
            </a:lvl3pPr>
            <a:lvl4pPr marL="16002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4pPr>
            <a:lvl5pPr marL="20574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F6A6F4"/>
              </a:buClr>
              <a:buSzTx/>
              <a:buFont typeface="Courier New" panose="02070309020205020404" pitchFamily="49" charset="0"/>
              <a:buNone/>
              <a:tabLst/>
              <a:defRPr/>
            </a:pPr>
            <a:r>
              <a:rPr kumimoji="0" lang="en-US" sz="1400" b="0" i="0" u="none" strike="noStrike" kern="1200" cap="none" spc="0" normalizeH="0" baseline="0" noProof="0" dirty="0">
                <a:ln>
                  <a:noFill/>
                </a:ln>
                <a:solidFill>
                  <a:prstClr val="white"/>
                </a:solidFill>
                <a:effectLst/>
                <a:uLnTx/>
                <a:uFillTx/>
                <a:latin typeface="Calibri"/>
                <a:ea typeface="+mn-ea"/>
                <a:cs typeface="Segoe UI"/>
              </a:rPr>
              <a:t>Personal Tutor </a:t>
            </a:r>
            <a:br>
              <a:rPr kumimoji="0" lang="en-US" sz="1400" b="0" i="0" u="none" strike="noStrike" kern="1200" cap="none" spc="0" normalizeH="0" baseline="0" noProof="0" dirty="0">
                <a:ln>
                  <a:noFill/>
                </a:ln>
                <a:solidFill>
                  <a:prstClr val="white"/>
                </a:solidFill>
                <a:effectLst/>
                <a:uLnTx/>
                <a:uFillTx/>
                <a:latin typeface="Calibri"/>
                <a:ea typeface="+mn-ea"/>
                <a:cs typeface="Segoe UI"/>
              </a:rPr>
            </a:br>
            <a:r>
              <a:rPr kumimoji="0" lang="en-US" sz="1400" b="0" i="0" u="none" strike="noStrike" kern="1200" cap="none" spc="0" normalizeH="0" baseline="0" noProof="0" dirty="0">
                <a:ln>
                  <a:noFill/>
                </a:ln>
                <a:solidFill>
                  <a:prstClr val="white"/>
                </a:solidFill>
                <a:effectLst/>
                <a:uLnTx/>
                <a:uFillTx/>
                <a:latin typeface="Calibri"/>
                <a:ea typeface="+mn-ea"/>
                <a:cs typeface="Segoe UI"/>
              </a:rPr>
              <a:t>training </a:t>
            </a:r>
            <a:br>
              <a:rPr kumimoji="0" lang="en-US" sz="1400" b="0" i="0" u="none" strike="noStrike" kern="1200" cap="none" spc="0" normalizeH="0" baseline="0" noProof="0" dirty="0">
                <a:ln>
                  <a:noFill/>
                </a:ln>
                <a:solidFill>
                  <a:prstClr val="white"/>
                </a:solidFill>
                <a:effectLst/>
                <a:uLnTx/>
                <a:uFillTx/>
                <a:latin typeface="Calibri"/>
                <a:ea typeface="+mn-ea"/>
                <a:cs typeface="Segoe UI"/>
              </a:rPr>
            </a:br>
            <a:r>
              <a:rPr kumimoji="0" lang="en-US" sz="1400" b="0" i="0" u="none" strike="noStrike" kern="1200" cap="none" spc="0" normalizeH="0" baseline="0" noProof="0" dirty="0">
                <a:ln>
                  <a:noFill/>
                </a:ln>
                <a:solidFill>
                  <a:prstClr val="white"/>
                </a:solidFill>
                <a:effectLst/>
                <a:uLnTx/>
                <a:uFillTx/>
                <a:latin typeface="Calibri"/>
                <a:ea typeface="+mn-ea"/>
                <a:cs typeface="Segoe UI"/>
              </a:rPr>
              <a:t>developments e.g. conversation starters, inclusive tutoring, building rapport</a:t>
            </a:r>
          </a:p>
        </p:txBody>
      </p:sp>
      <p:sp>
        <p:nvSpPr>
          <p:cNvPr id="59" name="Text Placeholder 2">
            <a:extLst>
              <a:ext uri="{FF2B5EF4-FFF2-40B4-BE49-F238E27FC236}">
                <a16:creationId xmlns:a16="http://schemas.microsoft.com/office/drawing/2014/main" id="{B6E2D516-E905-1484-BE33-7292D2D9AE15}"/>
              </a:ext>
            </a:extLst>
          </p:cNvPr>
          <p:cNvSpPr txBox="1">
            <a:spLocks/>
          </p:cNvSpPr>
          <p:nvPr/>
        </p:nvSpPr>
        <p:spPr>
          <a:xfrm>
            <a:off x="3927949" y="5012751"/>
            <a:ext cx="1661277" cy="466344"/>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buClr>
                <a:schemeClr val="accent6"/>
              </a:buClr>
              <a:buFont typeface="Courier New" panose="02070309020205020404" pitchFamily="49" charset="0"/>
              <a:buNone/>
              <a:defRPr sz="2400" b="1" kern="1200" spc="0" baseline="0">
                <a:solidFill>
                  <a:schemeClr val="bg1"/>
                </a:solidFill>
                <a:latin typeface="+mj-lt"/>
                <a:ea typeface="+mn-ea"/>
                <a:cs typeface="Segoe UI" panose="020B0502040204020203" pitchFamily="34" charset="0"/>
              </a:defRPr>
            </a:lvl1pPr>
            <a:lvl2pPr marL="685800" indent="-347472" algn="l" defTabSz="914400" rtl="0" eaLnBrk="1" latinLnBrk="0" hangingPunct="1">
              <a:lnSpc>
                <a:spcPct val="90000"/>
              </a:lnSpc>
              <a:spcBef>
                <a:spcPts val="500"/>
              </a:spcBef>
              <a:buClr>
                <a:schemeClr val="accent6"/>
              </a:buClr>
              <a:buFont typeface="Courier New" panose="02070309020205020404" pitchFamily="49" charset="0"/>
              <a:buChar char="o"/>
              <a:defRPr sz="2400" kern="1200">
                <a:solidFill>
                  <a:schemeClr val="bg1"/>
                </a:solidFill>
                <a:latin typeface="+mn-lt"/>
                <a:ea typeface="+mn-ea"/>
                <a:cs typeface="Segoe UI" panose="020B0502040204020203" pitchFamily="34" charset="0"/>
              </a:defRPr>
            </a:lvl2pPr>
            <a:lvl3pPr marL="1143000" indent="-347472" algn="l" defTabSz="914400" rtl="0" eaLnBrk="1" latinLnBrk="0" hangingPunct="1">
              <a:lnSpc>
                <a:spcPct val="90000"/>
              </a:lnSpc>
              <a:spcBef>
                <a:spcPts val="500"/>
              </a:spcBef>
              <a:buClr>
                <a:schemeClr val="accent6"/>
              </a:buClr>
              <a:buFont typeface="Courier New" panose="02070309020205020404" pitchFamily="49" charset="0"/>
              <a:buChar char="o"/>
              <a:defRPr sz="2000" kern="1200">
                <a:solidFill>
                  <a:schemeClr val="bg1"/>
                </a:solidFill>
                <a:latin typeface="+mn-lt"/>
                <a:ea typeface="+mn-ea"/>
                <a:cs typeface="Segoe UI" panose="020B0502040204020203" pitchFamily="34" charset="0"/>
              </a:defRPr>
            </a:lvl3pPr>
            <a:lvl4pPr marL="16002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4pPr>
            <a:lvl5pPr marL="20574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70AD47"/>
              </a:buClr>
              <a:buSzTx/>
              <a:buFont typeface="Courier New" panose="02070309020205020404" pitchFamily="49" charset="0"/>
              <a:buNone/>
              <a:tabLst/>
              <a:defRPr/>
            </a:pPr>
            <a:endParaRPr kumimoji="0" lang="en-US" sz="1400" b="1" i="0" u="none" strike="noStrike" kern="1200" cap="none" spc="0" normalizeH="0" baseline="0" noProof="0" dirty="0">
              <a:ln>
                <a:noFill/>
              </a:ln>
              <a:solidFill>
                <a:prstClr val="white"/>
              </a:solidFill>
              <a:effectLst/>
              <a:uLnTx/>
              <a:uFillTx/>
              <a:latin typeface="Calibri Light"/>
              <a:ea typeface="+mn-ea"/>
              <a:cs typeface="Segoe UI" panose="020B0502040204020203" pitchFamily="34" charset="0"/>
            </a:endParaRPr>
          </a:p>
        </p:txBody>
      </p:sp>
      <p:sp>
        <p:nvSpPr>
          <p:cNvPr id="60" name="Rectangle 59">
            <a:extLst>
              <a:ext uri="{FF2B5EF4-FFF2-40B4-BE49-F238E27FC236}">
                <a16:creationId xmlns:a16="http://schemas.microsoft.com/office/drawing/2014/main" id="{E94AA00B-BA7B-4BE8-BB31-355A3F768D82}"/>
              </a:ext>
            </a:extLst>
          </p:cNvPr>
          <p:cNvSpPr/>
          <p:nvPr/>
        </p:nvSpPr>
        <p:spPr>
          <a:xfrm>
            <a:off x="6013649" y="4787767"/>
            <a:ext cx="1706981" cy="1639097"/>
          </a:xfrm>
          <a:prstGeom prst="rect">
            <a:avLst/>
          </a:prstGeom>
          <a:solidFill>
            <a:srgbClr val="92D05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61" name="Text Placeholder 2">
            <a:extLst>
              <a:ext uri="{FF2B5EF4-FFF2-40B4-BE49-F238E27FC236}">
                <a16:creationId xmlns:a16="http://schemas.microsoft.com/office/drawing/2014/main" id="{3775E57D-E756-D887-BFA7-0A6C58C13525}"/>
              </a:ext>
            </a:extLst>
          </p:cNvPr>
          <p:cNvSpPr txBox="1">
            <a:spLocks/>
          </p:cNvSpPr>
          <p:nvPr/>
        </p:nvSpPr>
        <p:spPr>
          <a:xfrm>
            <a:off x="6204501" y="5027730"/>
            <a:ext cx="1451418" cy="466344"/>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buClr>
                <a:schemeClr val="accent6"/>
              </a:buClr>
              <a:buFont typeface="Courier New" panose="02070309020205020404" pitchFamily="49" charset="0"/>
              <a:buNone/>
              <a:defRPr sz="2400" b="1" kern="1200" spc="0" baseline="0">
                <a:solidFill>
                  <a:schemeClr val="bg1"/>
                </a:solidFill>
                <a:latin typeface="+mj-lt"/>
                <a:ea typeface="+mn-ea"/>
                <a:cs typeface="Segoe UI" panose="020B0502040204020203" pitchFamily="34" charset="0"/>
              </a:defRPr>
            </a:lvl1pPr>
            <a:lvl2pPr marL="685800" indent="-347472" algn="l" defTabSz="914400" rtl="0" eaLnBrk="1" latinLnBrk="0" hangingPunct="1">
              <a:lnSpc>
                <a:spcPct val="90000"/>
              </a:lnSpc>
              <a:spcBef>
                <a:spcPts val="500"/>
              </a:spcBef>
              <a:buClr>
                <a:schemeClr val="accent6"/>
              </a:buClr>
              <a:buFont typeface="Courier New" panose="02070309020205020404" pitchFamily="49" charset="0"/>
              <a:buChar char="o"/>
              <a:defRPr sz="2400" kern="1200">
                <a:solidFill>
                  <a:schemeClr val="bg1"/>
                </a:solidFill>
                <a:latin typeface="+mn-lt"/>
                <a:ea typeface="+mn-ea"/>
                <a:cs typeface="Segoe UI" panose="020B0502040204020203" pitchFamily="34" charset="0"/>
              </a:defRPr>
            </a:lvl2pPr>
            <a:lvl3pPr marL="1143000" indent="-347472" algn="l" defTabSz="914400" rtl="0" eaLnBrk="1" latinLnBrk="0" hangingPunct="1">
              <a:lnSpc>
                <a:spcPct val="90000"/>
              </a:lnSpc>
              <a:spcBef>
                <a:spcPts val="500"/>
              </a:spcBef>
              <a:buClr>
                <a:schemeClr val="accent6"/>
              </a:buClr>
              <a:buFont typeface="Courier New" panose="02070309020205020404" pitchFamily="49" charset="0"/>
              <a:buChar char="o"/>
              <a:defRPr sz="2000" kern="1200">
                <a:solidFill>
                  <a:schemeClr val="bg1"/>
                </a:solidFill>
                <a:latin typeface="+mn-lt"/>
                <a:ea typeface="+mn-ea"/>
                <a:cs typeface="Segoe UI" panose="020B0502040204020203" pitchFamily="34" charset="0"/>
              </a:defRPr>
            </a:lvl3pPr>
            <a:lvl4pPr marL="16002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4pPr>
            <a:lvl5pPr marL="20574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70AD47"/>
              </a:buClr>
              <a:buSzTx/>
              <a:buFont typeface="Courier New" panose="02070309020205020404" pitchFamily="49" charset="0"/>
              <a:buNone/>
              <a:tabLst/>
              <a:defRPr/>
            </a:pPr>
            <a:endParaRPr kumimoji="0" lang="en-US" sz="1400" b="0" i="0" u="none" strike="noStrike" kern="1200" cap="none" spc="0" normalizeH="0" baseline="0" noProof="0" dirty="0">
              <a:ln>
                <a:noFill/>
              </a:ln>
              <a:solidFill>
                <a:prstClr val="white"/>
              </a:solidFill>
              <a:effectLst/>
              <a:uLnTx/>
              <a:uFillTx/>
              <a:latin typeface="Calibri"/>
              <a:ea typeface="+mn-ea"/>
              <a:cs typeface="Segoe UI"/>
            </a:endParaRPr>
          </a:p>
        </p:txBody>
      </p:sp>
      <p:sp>
        <p:nvSpPr>
          <p:cNvPr id="62" name="Text Placeholder 2">
            <a:extLst>
              <a:ext uri="{FF2B5EF4-FFF2-40B4-BE49-F238E27FC236}">
                <a16:creationId xmlns:a16="http://schemas.microsoft.com/office/drawing/2014/main" id="{01189673-999C-98B9-2D5B-BD01CB34F89F}"/>
              </a:ext>
            </a:extLst>
          </p:cNvPr>
          <p:cNvSpPr txBox="1">
            <a:spLocks/>
          </p:cNvSpPr>
          <p:nvPr/>
        </p:nvSpPr>
        <p:spPr>
          <a:xfrm>
            <a:off x="3797783" y="5159527"/>
            <a:ext cx="1671700" cy="466344"/>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buClr>
                <a:schemeClr val="accent6"/>
              </a:buClr>
              <a:buFont typeface="Courier New" panose="02070309020205020404" pitchFamily="49" charset="0"/>
              <a:buNone/>
              <a:defRPr sz="2400" b="1" kern="1200" spc="0" baseline="0">
                <a:solidFill>
                  <a:schemeClr val="bg1"/>
                </a:solidFill>
                <a:latin typeface="+mj-lt"/>
                <a:ea typeface="+mn-ea"/>
                <a:cs typeface="Segoe UI" panose="020B0502040204020203" pitchFamily="34" charset="0"/>
              </a:defRPr>
            </a:lvl1pPr>
            <a:lvl2pPr marL="685800" indent="-347472" algn="l" defTabSz="914400" rtl="0" eaLnBrk="1" latinLnBrk="0" hangingPunct="1">
              <a:lnSpc>
                <a:spcPct val="90000"/>
              </a:lnSpc>
              <a:spcBef>
                <a:spcPts val="500"/>
              </a:spcBef>
              <a:buClr>
                <a:schemeClr val="accent6"/>
              </a:buClr>
              <a:buFont typeface="Courier New" panose="02070309020205020404" pitchFamily="49" charset="0"/>
              <a:buChar char="o"/>
              <a:defRPr sz="2400" kern="1200">
                <a:solidFill>
                  <a:schemeClr val="bg1"/>
                </a:solidFill>
                <a:latin typeface="+mn-lt"/>
                <a:ea typeface="+mn-ea"/>
                <a:cs typeface="Segoe UI" panose="020B0502040204020203" pitchFamily="34" charset="0"/>
              </a:defRPr>
            </a:lvl2pPr>
            <a:lvl3pPr marL="1143000" indent="-347472" algn="l" defTabSz="914400" rtl="0" eaLnBrk="1" latinLnBrk="0" hangingPunct="1">
              <a:lnSpc>
                <a:spcPct val="90000"/>
              </a:lnSpc>
              <a:spcBef>
                <a:spcPts val="500"/>
              </a:spcBef>
              <a:buClr>
                <a:schemeClr val="accent6"/>
              </a:buClr>
              <a:buFont typeface="Courier New" panose="02070309020205020404" pitchFamily="49" charset="0"/>
              <a:buChar char="o"/>
              <a:defRPr sz="2000" kern="1200">
                <a:solidFill>
                  <a:schemeClr val="bg1"/>
                </a:solidFill>
                <a:latin typeface="+mn-lt"/>
                <a:ea typeface="+mn-ea"/>
                <a:cs typeface="Segoe UI" panose="020B0502040204020203" pitchFamily="34" charset="0"/>
              </a:defRPr>
            </a:lvl3pPr>
            <a:lvl4pPr marL="16002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4pPr>
            <a:lvl5pPr marL="20574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70AD47"/>
              </a:buClr>
              <a:buSzTx/>
              <a:buFont typeface="Courier New" panose="02070309020205020404" pitchFamily="49" charset="0"/>
              <a:buNone/>
              <a:tabLst/>
              <a:defRPr/>
            </a:pPr>
            <a:r>
              <a:rPr lang="en-US" sz="1400" b="0" dirty="0">
                <a:solidFill>
                  <a:prstClr val="white"/>
                </a:solidFill>
                <a:latin typeface="Calibri"/>
                <a:ea typeface="+mj-lt"/>
                <a:cs typeface="Calibri Light"/>
              </a:rPr>
              <a:t>Training for students on community values and being an active bystander</a:t>
            </a:r>
            <a:endParaRPr kumimoji="0" lang="en-US" sz="1400" b="1" i="0" u="none" strike="noStrike" kern="1200" cap="none" spc="0" normalizeH="0" baseline="0" noProof="0" dirty="0">
              <a:ln>
                <a:noFill/>
              </a:ln>
              <a:solidFill>
                <a:prstClr val="white"/>
              </a:solidFill>
              <a:effectLst/>
              <a:uLnTx/>
              <a:uFillTx/>
              <a:latin typeface="Calibri"/>
              <a:ea typeface="+mn-ea"/>
              <a:cs typeface="Segoe UI" panose="020B0502040204020203" pitchFamily="34" charset="0"/>
            </a:endParaRPr>
          </a:p>
        </p:txBody>
      </p:sp>
      <p:sp>
        <p:nvSpPr>
          <p:cNvPr id="63" name="Text Placeholder 2">
            <a:extLst>
              <a:ext uri="{FF2B5EF4-FFF2-40B4-BE49-F238E27FC236}">
                <a16:creationId xmlns:a16="http://schemas.microsoft.com/office/drawing/2014/main" id="{07F2AF4D-CECA-E0BE-0035-2C8FE5620B53}"/>
              </a:ext>
            </a:extLst>
          </p:cNvPr>
          <p:cNvSpPr txBox="1">
            <a:spLocks/>
          </p:cNvSpPr>
          <p:nvPr/>
        </p:nvSpPr>
        <p:spPr>
          <a:xfrm>
            <a:off x="6075721" y="5043212"/>
            <a:ext cx="1721028" cy="466344"/>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buClr>
                <a:schemeClr val="accent6"/>
              </a:buClr>
              <a:buFont typeface="Courier New" panose="02070309020205020404" pitchFamily="49" charset="0"/>
              <a:buNone/>
              <a:defRPr sz="2400" b="1" kern="1200" spc="0" baseline="0">
                <a:solidFill>
                  <a:schemeClr val="bg1"/>
                </a:solidFill>
                <a:latin typeface="+mj-lt"/>
                <a:ea typeface="+mn-ea"/>
                <a:cs typeface="Segoe UI" panose="020B0502040204020203" pitchFamily="34" charset="0"/>
              </a:defRPr>
            </a:lvl1pPr>
            <a:lvl2pPr marL="685800" indent="-347472" algn="l" defTabSz="914400" rtl="0" eaLnBrk="1" latinLnBrk="0" hangingPunct="1">
              <a:lnSpc>
                <a:spcPct val="90000"/>
              </a:lnSpc>
              <a:spcBef>
                <a:spcPts val="500"/>
              </a:spcBef>
              <a:buClr>
                <a:schemeClr val="accent6"/>
              </a:buClr>
              <a:buFont typeface="Courier New" panose="02070309020205020404" pitchFamily="49" charset="0"/>
              <a:buChar char="o"/>
              <a:defRPr sz="2400" kern="1200">
                <a:solidFill>
                  <a:schemeClr val="bg1"/>
                </a:solidFill>
                <a:latin typeface="+mn-lt"/>
                <a:ea typeface="+mn-ea"/>
                <a:cs typeface="Segoe UI" panose="020B0502040204020203" pitchFamily="34" charset="0"/>
              </a:defRPr>
            </a:lvl2pPr>
            <a:lvl3pPr marL="1143000" indent="-347472" algn="l" defTabSz="914400" rtl="0" eaLnBrk="1" latinLnBrk="0" hangingPunct="1">
              <a:lnSpc>
                <a:spcPct val="90000"/>
              </a:lnSpc>
              <a:spcBef>
                <a:spcPts val="500"/>
              </a:spcBef>
              <a:buClr>
                <a:schemeClr val="accent6"/>
              </a:buClr>
              <a:buFont typeface="Courier New" panose="02070309020205020404" pitchFamily="49" charset="0"/>
              <a:buChar char="o"/>
              <a:defRPr sz="2000" kern="1200">
                <a:solidFill>
                  <a:schemeClr val="bg1"/>
                </a:solidFill>
                <a:latin typeface="+mn-lt"/>
                <a:ea typeface="+mn-ea"/>
                <a:cs typeface="Segoe UI" panose="020B0502040204020203" pitchFamily="34" charset="0"/>
              </a:defRPr>
            </a:lvl3pPr>
            <a:lvl4pPr marL="16002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4pPr>
            <a:lvl5pPr marL="20574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70AD47"/>
              </a:buClr>
              <a:buSzTx/>
              <a:buFont typeface="Courier New" panose="02070309020205020404" pitchFamily="49" charset="0"/>
              <a:buNone/>
              <a:tabLst/>
              <a:defRPr/>
            </a:pPr>
            <a:r>
              <a:rPr kumimoji="0" lang="en-US" sz="1400" b="0" i="0" u="none" strike="noStrike" kern="1200" cap="none" spc="0" normalizeH="0" baseline="0" noProof="0" dirty="0">
                <a:ln>
                  <a:noFill/>
                </a:ln>
                <a:solidFill>
                  <a:prstClr val="white"/>
                </a:solidFill>
                <a:effectLst/>
                <a:uLnTx/>
                <a:uFillTx/>
                <a:latin typeface="Calibri"/>
                <a:ea typeface="+mn-ea"/>
                <a:cs typeface="Segoe UI" panose="020B0502040204020203" pitchFamily="34" charset="0"/>
              </a:rPr>
              <a:t>Supporting change </a:t>
            </a:r>
            <a:br>
              <a:rPr kumimoji="0" lang="en-US" sz="1400" b="0" i="0" u="none" strike="noStrike" kern="1200" cap="none" spc="0" normalizeH="0" baseline="0" noProof="0" dirty="0">
                <a:ln>
                  <a:noFill/>
                </a:ln>
                <a:solidFill>
                  <a:prstClr val="white"/>
                </a:solidFill>
                <a:effectLst/>
                <a:uLnTx/>
                <a:uFillTx/>
                <a:latin typeface="Calibri"/>
                <a:ea typeface="+mn-ea"/>
                <a:cs typeface="Segoe UI" panose="020B0502040204020203" pitchFamily="34" charset="0"/>
              </a:rPr>
            </a:br>
            <a:r>
              <a:rPr kumimoji="0" lang="en-US" sz="1400" b="0" i="0" u="none" strike="noStrike" kern="1200" cap="none" spc="0" normalizeH="0" baseline="0" noProof="0" dirty="0">
                <a:ln>
                  <a:noFill/>
                </a:ln>
                <a:solidFill>
                  <a:prstClr val="white"/>
                </a:solidFill>
                <a:effectLst/>
                <a:uLnTx/>
                <a:uFillTx/>
                <a:latin typeface="Calibri"/>
                <a:ea typeface="+mn-ea"/>
                <a:cs typeface="Segoe UI" panose="020B0502040204020203" pitchFamily="34" charset="0"/>
              </a:rPr>
              <a:t>in teaching and learning e.g. inclusive </a:t>
            </a:r>
            <a:br>
              <a:rPr kumimoji="0" lang="en-US" sz="1400" b="0" i="0" u="none" strike="noStrike" kern="1200" cap="none" spc="0" normalizeH="0" baseline="0" noProof="0" dirty="0">
                <a:ln>
                  <a:noFill/>
                </a:ln>
                <a:solidFill>
                  <a:prstClr val="white"/>
                </a:solidFill>
                <a:effectLst/>
                <a:uLnTx/>
                <a:uFillTx/>
                <a:latin typeface="Calibri"/>
                <a:ea typeface="+mn-ea"/>
                <a:cs typeface="Segoe UI" panose="020B0502040204020203" pitchFamily="34" charset="0"/>
              </a:rPr>
            </a:br>
            <a:r>
              <a:rPr kumimoji="0" lang="en-US" sz="1400" b="0" i="0" u="none" strike="noStrike" kern="1200" cap="none" spc="0" normalizeH="0" baseline="0" noProof="0" dirty="0">
                <a:ln>
                  <a:noFill/>
                </a:ln>
                <a:solidFill>
                  <a:prstClr val="white"/>
                </a:solidFill>
                <a:effectLst/>
                <a:uLnTx/>
                <a:uFillTx/>
                <a:latin typeface="Calibri"/>
                <a:ea typeface="+mn-ea"/>
                <a:cs typeface="Segoe UI" panose="020B0502040204020203" pitchFamily="34" charset="0"/>
              </a:rPr>
              <a:t>curriculum design</a:t>
            </a:r>
          </a:p>
        </p:txBody>
      </p:sp>
      <p:sp>
        <p:nvSpPr>
          <p:cNvPr id="64" name="Rectangle 63">
            <a:extLst>
              <a:ext uri="{FF2B5EF4-FFF2-40B4-BE49-F238E27FC236}">
                <a16:creationId xmlns:a16="http://schemas.microsoft.com/office/drawing/2014/main" id="{989B0B40-92A4-CAC1-AE55-0D86BD3C0E64}"/>
              </a:ext>
            </a:extLst>
          </p:cNvPr>
          <p:cNvSpPr/>
          <p:nvPr/>
        </p:nvSpPr>
        <p:spPr>
          <a:xfrm>
            <a:off x="8255150" y="4819814"/>
            <a:ext cx="1706981" cy="1639097"/>
          </a:xfrm>
          <a:prstGeom prst="rect">
            <a:avLst/>
          </a:prstGeom>
          <a:solidFill>
            <a:srgbClr val="3DC4B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65" name="Text Placeholder 2">
            <a:extLst>
              <a:ext uri="{FF2B5EF4-FFF2-40B4-BE49-F238E27FC236}">
                <a16:creationId xmlns:a16="http://schemas.microsoft.com/office/drawing/2014/main" id="{5FB2678A-176D-4E1C-9FF7-E2D008D77169}"/>
              </a:ext>
            </a:extLst>
          </p:cNvPr>
          <p:cNvSpPr txBox="1">
            <a:spLocks/>
          </p:cNvSpPr>
          <p:nvPr/>
        </p:nvSpPr>
        <p:spPr>
          <a:xfrm>
            <a:off x="8397977" y="5026082"/>
            <a:ext cx="1451418" cy="466344"/>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buClr>
                <a:schemeClr val="accent6"/>
              </a:buClr>
              <a:buFont typeface="Courier New" panose="02070309020205020404" pitchFamily="49" charset="0"/>
              <a:buNone/>
              <a:defRPr sz="2400" b="1" kern="1200" spc="0" baseline="0">
                <a:solidFill>
                  <a:schemeClr val="bg1"/>
                </a:solidFill>
                <a:latin typeface="+mj-lt"/>
                <a:ea typeface="+mn-ea"/>
                <a:cs typeface="Segoe UI" panose="020B0502040204020203" pitchFamily="34" charset="0"/>
              </a:defRPr>
            </a:lvl1pPr>
            <a:lvl2pPr marL="685800" indent="-347472" algn="l" defTabSz="914400" rtl="0" eaLnBrk="1" latinLnBrk="0" hangingPunct="1">
              <a:lnSpc>
                <a:spcPct val="90000"/>
              </a:lnSpc>
              <a:spcBef>
                <a:spcPts val="500"/>
              </a:spcBef>
              <a:buClr>
                <a:schemeClr val="accent6"/>
              </a:buClr>
              <a:buFont typeface="Courier New" panose="02070309020205020404" pitchFamily="49" charset="0"/>
              <a:buChar char="o"/>
              <a:defRPr sz="2400" kern="1200">
                <a:solidFill>
                  <a:schemeClr val="bg1"/>
                </a:solidFill>
                <a:latin typeface="+mn-lt"/>
                <a:ea typeface="+mn-ea"/>
                <a:cs typeface="Segoe UI" panose="020B0502040204020203" pitchFamily="34" charset="0"/>
              </a:defRPr>
            </a:lvl2pPr>
            <a:lvl3pPr marL="1143000" indent="-347472" algn="l" defTabSz="914400" rtl="0" eaLnBrk="1" latinLnBrk="0" hangingPunct="1">
              <a:lnSpc>
                <a:spcPct val="90000"/>
              </a:lnSpc>
              <a:spcBef>
                <a:spcPts val="500"/>
              </a:spcBef>
              <a:buClr>
                <a:schemeClr val="accent6"/>
              </a:buClr>
              <a:buFont typeface="Courier New" panose="02070309020205020404" pitchFamily="49" charset="0"/>
              <a:buChar char="o"/>
              <a:defRPr sz="2000" kern="1200">
                <a:solidFill>
                  <a:schemeClr val="bg1"/>
                </a:solidFill>
                <a:latin typeface="+mn-lt"/>
                <a:ea typeface="+mn-ea"/>
                <a:cs typeface="Segoe UI" panose="020B0502040204020203" pitchFamily="34" charset="0"/>
              </a:defRPr>
            </a:lvl3pPr>
            <a:lvl4pPr marL="16002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4pPr>
            <a:lvl5pPr marL="20574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70AD47"/>
              </a:buClr>
              <a:buSzTx/>
              <a:buFont typeface="Courier New" panose="02070309020205020404" pitchFamily="49" charset="0"/>
              <a:buNone/>
              <a:tabLst/>
              <a:defRPr/>
            </a:pPr>
            <a:endParaRPr kumimoji="0" lang="en-US" sz="1400" b="0" i="0" u="none" strike="noStrike" kern="1200" cap="none" spc="0" normalizeH="0" baseline="0" noProof="0" dirty="0">
              <a:ln>
                <a:noFill/>
              </a:ln>
              <a:solidFill>
                <a:prstClr val="white"/>
              </a:solidFill>
              <a:effectLst/>
              <a:uLnTx/>
              <a:uFillTx/>
              <a:latin typeface="Calibri"/>
              <a:ea typeface="+mn-ea"/>
              <a:cs typeface="Segoe UI"/>
            </a:endParaRPr>
          </a:p>
        </p:txBody>
      </p:sp>
      <p:sp>
        <p:nvSpPr>
          <p:cNvPr id="66" name="Text Placeholder 2">
            <a:extLst>
              <a:ext uri="{FF2B5EF4-FFF2-40B4-BE49-F238E27FC236}">
                <a16:creationId xmlns:a16="http://schemas.microsoft.com/office/drawing/2014/main" id="{2B9CC923-6E1F-D81C-A2C5-664E65F9CCA5}"/>
              </a:ext>
            </a:extLst>
          </p:cNvPr>
          <p:cNvSpPr txBox="1">
            <a:spLocks/>
          </p:cNvSpPr>
          <p:nvPr/>
        </p:nvSpPr>
        <p:spPr>
          <a:xfrm>
            <a:off x="8248126" y="5074227"/>
            <a:ext cx="1721028" cy="466344"/>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buClr>
                <a:schemeClr val="accent6"/>
              </a:buClr>
              <a:buFont typeface="Courier New" panose="02070309020205020404" pitchFamily="49" charset="0"/>
              <a:buNone/>
              <a:defRPr sz="2400" b="1" kern="1200" spc="0" baseline="0">
                <a:solidFill>
                  <a:schemeClr val="bg1"/>
                </a:solidFill>
                <a:latin typeface="+mj-lt"/>
                <a:ea typeface="+mn-ea"/>
                <a:cs typeface="Segoe UI" panose="020B0502040204020203" pitchFamily="34" charset="0"/>
              </a:defRPr>
            </a:lvl1pPr>
            <a:lvl2pPr marL="685800" indent="-347472" algn="l" defTabSz="914400" rtl="0" eaLnBrk="1" latinLnBrk="0" hangingPunct="1">
              <a:lnSpc>
                <a:spcPct val="90000"/>
              </a:lnSpc>
              <a:spcBef>
                <a:spcPts val="500"/>
              </a:spcBef>
              <a:buClr>
                <a:schemeClr val="accent6"/>
              </a:buClr>
              <a:buFont typeface="Courier New" panose="02070309020205020404" pitchFamily="49" charset="0"/>
              <a:buChar char="o"/>
              <a:defRPr sz="2400" kern="1200">
                <a:solidFill>
                  <a:schemeClr val="bg1"/>
                </a:solidFill>
                <a:latin typeface="+mn-lt"/>
                <a:ea typeface="+mn-ea"/>
                <a:cs typeface="Segoe UI" panose="020B0502040204020203" pitchFamily="34" charset="0"/>
              </a:defRPr>
            </a:lvl2pPr>
            <a:lvl3pPr marL="1143000" indent="-347472" algn="l" defTabSz="914400" rtl="0" eaLnBrk="1" latinLnBrk="0" hangingPunct="1">
              <a:lnSpc>
                <a:spcPct val="90000"/>
              </a:lnSpc>
              <a:spcBef>
                <a:spcPts val="500"/>
              </a:spcBef>
              <a:buClr>
                <a:schemeClr val="accent6"/>
              </a:buClr>
              <a:buFont typeface="Courier New" panose="02070309020205020404" pitchFamily="49" charset="0"/>
              <a:buChar char="o"/>
              <a:defRPr sz="2000" kern="1200">
                <a:solidFill>
                  <a:schemeClr val="bg1"/>
                </a:solidFill>
                <a:latin typeface="+mn-lt"/>
                <a:ea typeface="+mn-ea"/>
                <a:cs typeface="Segoe UI" panose="020B0502040204020203" pitchFamily="34" charset="0"/>
              </a:defRPr>
            </a:lvl3pPr>
            <a:lvl4pPr marL="16002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4pPr>
            <a:lvl5pPr marL="2057400" indent="-347472" algn="l" defTabSz="914400" rtl="0" eaLnBrk="1" latinLnBrk="0" hangingPunct="1">
              <a:lnSpc>
                <a:spcPct val="90000"/>
              </a:lnSpc>
              <a:spcBef>
                <a:spcPts val="500"/>
              </a:spcBef>
              <a:buClr>
                <a:schemeClr val="accent6"/>
              </a:buClr>
              <a:buFont typeface="Courier New" panose="02070309020205020404" pitchFamily="49" charset="0"/>
              <a:buChar char="o"/>
              <a:defRPr sz="1800" kern="1200">
                <a:solidFill>
                  <a:schemeClr val="bg1"/>
                </a:solidFill>
                <a:latin typeface="+mn-lt"/>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70AD47"/>
              </a:buClr>
              <a:buSzTx/>
              <a:buFont typeface="Courier New" panose="02070309020205020404" pitchFamily="49" charset="0"/>
              <a:buNone/>
              <a:tabLst/>
              <a:defRPr/>
            </a:pPr>
            <a:r>
              <a:rPr lang="en-US" sz="1400" b="0" dirty="0">
                <a:solidFill>
                  <a:prstClr val="white"/>
                </a:solidFill>
                <a:latin typeface="Calibri"/>
              </a:rPr>
              <a:t>Working with students to conduct research and develop inclusive resources </a:t>
            </a:r>
            <a:endParaRPr kumimoji="0" lang="en-US" sz="1400" b="0" i="0" u="none" strike="noStrike" kern="1200" cap="none" spc="0" normalizeH="0" baseline="0" noProof="0" dirty="0">
              <a:ln>
                <a:noFill/>
              </a:ln>
              <a:solidFill>
                <a:prstClr val="white"/>
              </a:solidFill>
              <a:effectLst/>
              <a:uLnTx/>
              <a:uFillTx/>
              <a:latin typeface="Calibri"/>
              <a:ea typeface="+mn-ea"/>
              <a:cs typeface="Segoe UI" panose="020B0502040204020203" pitchFamily="34" charset="0"/>
            </a:endParaRPr>
          </a:p>
        </p:txBody>
      </p:sp>
    </p:spTree>
    <p:extLst>
      <p:ext uri="{BB962C8B-B14F-4D97-AF65-F5344CB8AC3E}">
        <p14:creationId xmlns:p14="http://schemas.microsoft.com/office/powerpoint/2010/main" val="2135794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364C9-EBAA-6882-FCD8-3B6DA393C885}"/>
              </a:ext>
            </a:extLst>
          </p:cNvPr>
          <p:cNvSpPr>
            <a:spLocks noGrp="1"/>
          </p:cNvSpPr>
          <p:nvPr>
            <p:ph type="title"/>
          </p:nvPr>
        </p:nvSpPr>
        <p:spPr/>
        <p:txBody>
          <a:bodyPr/>
          <a:lstStyle/>
          <a:p>
            <a:r>
              <a:rPr lang="en-GB" dirty="0"/>
              <a:t>Key Performance Indicators</a:t>
            </a:r>
          </a:p>
        </p:txBody>
      </p:sp>
      <p:grpSp>
        <p:nvGrpSpPr>
          <p:cNvPr id="95" name="FA9 - Sexual Orientation">
            <a:extLst>
              <a:ext uri="{FF2B5EF4-FFF2-40B4-BE49-F238E27FC236}">
                <a16:creationId xmlns:a16="http://schemas.microsoft.com/office/drawing/2014/main" id="{82352A15-B3DF-D932-96EC-E53D7DC9C237}"/>
              </a:ext>
            </a:extLst>
          </p:cNvPr>
          <p:cNvGrpSpPr/>
          <p:nvPr/>
        </p:nvGrpSpPr>
        <p:grpSpPr>
          <a:xfrm>
            <a:off x="8913288" y="3881743"/>
            <a:ext cx="2926891" cy="1905587"/>
            <a:chOff x="8913288" y="3881743"/>
            <a:chExt cx="2926891" cy="1905587"/>
          </a:xfrm>
        </p:grpSpPr>
        <p:graphicFrame>
          <p:nvGraphicFramePr>
            <p:cNvPr id="348" name="Chart 347">
              <a:extLst>
                <a:ext uri="{FF2B5EF4-FFF2-40B4-BE49-F238E27FC236}">
                  <a16:creationId xmlns:a16="http://schemas.microsoft.com/office/drawing/2014/main" id="{77E27EC1-F804-CA79-125B-53F7EB87E5D8}"/>
                </a:ext>
              </a:extLst>
            </p:cNvPr>
            <p:cNvGraphicFramePr/>
            <p:nvPr/>
          </p:nvGraphicFramePr>
          <p:xfrm>
            <a:off x="10075709" y="4441021"/>
            <a:ext cx="1550606" cy="1117663"/>
          </p:xfrm>
          <a:graphic>
            <a:graphicData uri="http://schemas.openxmlformats.org/drawingml/2006/chart">
              <c:chart xmlns:c="http://schemas.openxmlformats.org/drawingml/2006/chart" xmlns:r="http://schemas.openxmlformats.org/officeDocument/2006/relationships" r:id="rId3"/>
            </a:graphicData>
          </a:graphic>
        </p:graphicFrame>
        <p:sp>
          <p:nvSpPr>
            <p:cNvPr id="349" name="TextBox 348">
              <a:extLst>
                <a:ext uri="{FF2B5EF4-FFF2-40B4-BE49-F238E27FC236}">
                  <a16:creationId xmlns:a16="http://schemas.microsoft.com/office/drawing/2014/main" id="{F337642E-3217-91AC-0781-049ED2EE0065}"/>
                </a:ext>
              </a:extLst>
            </p:cNvPr>
            <p:cNvSpPr txBox="1"/>
            <p:nvPr/>
          </p:nvSpPr>
          <p:spPr>
            <a:xfrm>
              <a:off x="8913288" y="4179382"/>
              <a:ext cx="2895158"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200"/>
                </a:spcBef>
                <a:spcAft>
                  <a:spcPts val="400"/>
                </a:spcAft>
                <a:buClr>
                  <a:srgbClr val="5BC1D3"/>
                </a:buClr>
                <a:buSzPct val="80000"/>
                <a:buFontTx/>
                <a:buNone/>
                <a:tabLst/>
                <a:defRPr/>
              </a:pPr>
              <a:r>
                <a:rPr kumimoji="0" lang="en-GB" sz="1600" b="1"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Target:</a:t>
              </a:r>
              <a:r>
                <a:rPr kumimoji="0" lang="en-GB" sz="1600" b="0"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 7% by 2025</a:t>
              </a:r>
            </a:p>
          </p:txBody>
        </p:sp>
        <p:sp>
          <p:nvSpPr>
            <p:cNvPr id="350" name="TextBox 349">
              <a:extLst>
                <a:ext uri="{FF2B5EF4-FFF2-40B4-BE49-F238E27FC236}">
                  <a16:creationId xmlns:a16="http://schemas.microsoft.com/office/drawing/2014/main" id="{D632B81A-B689-61AD-14D6-084C8E3C65EC}"/>
                </a:ext>
              </a:extLst>
            </p:cNvPr>
            <p:cNvSpPr txBox="1"/>
            <p:nvPr/>
          </p:nvSpPr>
          <p:spPr>
            <a:xfrm>
              <a:off x="8945020" y="3881743"/>
              <a:ext cx="289515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1600" b="1" i="0" u="none" strike="noStrike" kern="1200" spc="0" normalizeH="0" noProof="0" dirty="0">
                  <a:ln>
                    <a:noFill/>
                  </a:ln>
                  <a:solidFill>
                    <a:prstClr val="black"/>
                  </a:solidFill>
                  <a:effectLst/>
                  <a:uLnTx/>
                  <a:uFillTx/>
                  <a:latin typeface="+mj-lt"/>
                  <a:ea typeface="Verdana"/>
                  <a:cs typeface="Segoe UI Semilight" panose="020B0402040204020203" pitchFamily="34" charset="0"/>
                </a:rPr>
                <a:t>FA9 – Sexual orientation</a:t>
              </a:r>
            </a:p>
          </p:txBody>
        </p:sp>
        <p:sp>
          <p:nvSpPr>
            <p:cNvPr id="351" name="TextBox 350">
              <a:extLst>
                <a:ext uri="{FF2B5EF4-FFF2-40B4-BE49-F238E27FC236}">
                  <a16:creationId xmlns:a16="http://schemas.microsoft.com/office/drawing/2014/main" id="{68369814-403F-F137-D38F-F5A027D9E94C}"/>
                </a:ext>
              </a:extLst>
            </p:cNvPr>
            <p:cNvSpPr txBox="1"/>
            <p:nvPr/>
          </p:nvSpPr>
          <p:spPr>
            <a:xfrm>
              <a:off x="9298539" y="4701704"/>
              <a:ext cx="346249" cy="578292"/>
            </a:xfrm>
            <a:prstGeom prst="rect">
              <a:avLst/>
            </a:prstGeom>
            <a:noFill/>
          </p:spPr>
          <p:txBody>
            <a:bodyPr vert="vert270" wrap="square">
              <a:spAutoFit/>
            </a:bodyPr>
            <a:lstStyle/>
            <a:p>
              <a:pPr algn="ctr"/>
              <a:r>
                <a:rPr lang="en-GB" sz="1050" b="1" dirty="0">
                  <a:solidFill>
                    <a:prstClr val="black"/>
                  </a:solidFill>
                  <a:latin typeface="+mj-lt"/>
                  <a:ea typeface="Verdana"/>
                  <a:cs typeface="Segoe UI Semilight" panose="020B0402040204020203" pitchFamily="34" charset="0"/>
                </a:rPr>
                <a:t>Profs</a:t>
              </a:r>
            </a:p>
          </p:txBody>
        </p:sp>
        <p:sp>
          <p:nvSpPr>
            <p:cNvPr id="352" name="TextBox 351">
              <a:extLst>
                <a:ext uri="{FF2B5EF4-FFF2-40B4-BE49-F238E27FC236}">
                  <a16:creationId xmlns:a16="http://schemas.microsoft.com/office/drawing/2014/main" id="{4840D386-390E-BDD1-071B-EA5F558FAFBB}"/>
                </a:ext>
              </a:extLst>
            </p:cNvPr>
            <p:cNvSpPr txBox="1"/>
            <p:nvPr/>
          </p:nvSpPr>
          <p:spPr>
            <a:xfrm>
              <a:off x="11231645" y="4775760"/>
              <a:ext cx="346249" cy="406392"/>
            </a:xfrm>
            <a:prstGeom prst="rect">
              <a:avLst/>
            </a:prstGeom>
            <a:noFill/>
          </p:spPr>
          <p:txBody>
            <a:bodyPr vert="vert" wrap="square">
              <a:spAutoFit/>
            </a:bodyPr>
            <a:lstStyle/>
            <a:p>
              <a:pPr algn="ctr"/>
              <a:r>
                <a:rPr lang="en-GB" sz="1050" b="1" dirty="0">
                  <a:solidFill>
                    <a:prstClr val="black"/>
                  </a:solidFill>
                  <a:latin typeface="+mj-lt"/>
                  <a:ea typeface="Verdana"/>
                  <a:cs typeface="Segoe UI Semilight" panose="020B0402040204020203" pitchFamily="34" charset="0"/>
                </a:rPr>
                <a:t>PSS</a:t>
              </a:r>
            </a:p>
          </p:txBody>
        </p:sp>
        <p:pic>
          <p:nvPicPr>
            <p:cNvPr id="353" name="Graphic 352" descr="Caret Up with solid fill">
              <a:extLst>
                <a:ext uri="{FF2B5EF4-FFF2-40B4-BE49-F238E27FC236}">
                  <a16:creationId xmlns:a16="http://schemas.microsoft.com/office/drawing/2014/main" id="{DFB9F2A2-96D2-3245-3165-B60100A8070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9446873" y="5193226"/>
              <a:ext cx="531976" cy="531976"/>
            </a:xfrm>
            <a:prstGeom prst="rect">
              <a:avLst/>
            </a:prstGeom>
          </p:spPr>
        </p:pic>
        <p:sp>
          <p:nvSpPr>
            <p:cNvPr id="354" name="TextBox 353">
              <a:extLst>
                <a:ext uri="{FF2B5EF4-FFF2-40B4-BE49-F238E27FC236}">
                  <a16:creationId xmlns:a16="http://schemas.microsoft.com/office/drawing/2014/main" id="{E0C660A1-BA9B-98A9-02F6-6E72A08BEC8E}"/>
                </a:ext>
              </a:extLst>
            </p:cNvPr>
            <p:cNvSpPr txBox="1"/>
            <p:nvPr/>
          </p:nvSpPr>
          <p:spPr>
            <a:xfrm>
              <a:off x="9446873" y="5523900"/>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355" name="Graphic 354" descr="Caret Up with solid fill">
              <a:extLst>
                <a:ext uri="{FF2B5EF4-FFF2-40B4-BE49-F238E27FC236}">
                  <a16:creationId xmlns:a16="http://schemas.microsoft.com/office/drawing/2014/main" id="{B39DF2C7-CAC7-73F7-7755-E3A0B2E7F7A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9852394" y="5202740"/>
              <a:ext cx="531976" cy="531976"/>
            </a:xfrm>
            <a:prstGeom prst="rect">
              <a:avLst/>
            </a:prstGeom>
          </p:spPr>
        </p:pic>
        <p:sp>
          <p:nvSpPr>
            <p:cNvPr id="356" name="TextBox 355">
              <a:extLst>
                <a:ext uri="{FF2B5EF4-FFF2-40B4-BE49-F238E27FC236}">
                  <a16:creationId xmlns:a16="http://schemas.microsoft.com/office/drawing/2014/main" id="{7562E9EF-4E07-4438-6B64-0779B1E7FE41}"/>
                </a:ext>
              </a:extLst>
            </p:cNvPr>
            <p:cNvSpPr txBox="1"/>
            <p:nvPr/>
          </p:nvSpPr>
          <p:spPr>
            <a:xfrm>
              <a:off x="9852394" y="5533414"/>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pic>
          <p:nvPicPr>
            <p:cNvPr id="357" name="Graphic 356" descr="Caret Up with solid fill">
              <a:extLst>
                <a:ext uri="{FF2B5EF4-FFF2-40B4-BE49-F238E27FC236}">
                  <a16:creationId xmlns:a16="http://schemas.microsoft.com/office/drawing/2014/main" id="{5A6E09F8-0BDA-3E29-337C-0036B34BEAC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0380615" y="5192976"/>
              <a:ext cx="531976" cy="531976"/>
            </a:xfrm>
            <a:prstGeom prst="rect">
              <a:avLst/>
            </a:prstGeom>
          </p:spPr>
        </p:pic>
        <p:sp>
          <p:nvSpPr>
            <p:cNvPr id="358" name="TextBox 357">
              <a:extLst>
                <a:ext uri="{FF2B5EF4-FFF2-40B4-BE49-F238E27FC236}">
                  <a16:creationId xmlns:a16="http://schemas.microsoft.com/office/drawing/2014/main" id="{E88EB835-4485-9742-CD64-F3728F91E5F8}"/>
                </a:ext>
              </a:extLst>
            </p:cNvPr>
            <p:cNvSpPr txBox="1"/>
            <p:nvPr/>
          </p:nvSpPr>
          <p:spPr>
            <a:xfrm>
              <a:off x="10380615" y="5523650"/>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359" name="Graphic 358" descr="Caret Up with solid fill">
              <a:extLst>
                <a:ext uri="{FF2B5EF4-FFF2-40B4-BE49-F238E27FC236}">
                  <a16:creationId xmlns:a16="http://schemas.microsoft.com/office/drawing/2014/main" id="{F13C4321-5493-79BE-5633-1835AC83C94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0786136" y="5202490"/>
              <a:ext cx="531976" cy="531976"/>
            </a:xfrm>
            <a:prstGeom prst="rect">
              <a:avLst/>
            </a:prstGeom>
          </p:spPr>
        </p:pic>
        <p:sp>
          <p:nvSpPr>
            <p:cNvPr id="360" name="TextBox 359">
              <a:extLst>
                <a:ext uri="{FF2B5EF4-FFF2-40B4-BE49-F238E27FC236}">
                  <a16:creationId xmlns:a16="http://schemas.microsoft.com/office/drawing/2014/main" id="{5BB58E2E-C212-DE8B-F420-BD2C896011E1}"/>
                </a:ext>
              </a:extLst>
            </p:cNvPr>
            <p:cNvSpPr txBox="1"/>
            <p:nvPr/>
          </p:nvSpPr>
          <p:spPr>
            <a:xfrm>
              <a:off x="10786136" y="5533164"/>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graphicFrame>
          <p:nvGraphicFramePr>
            <p:cNvPr id="361" name="Chart 360">
              <a:extLst>
                <a:ext uri="{FF2B5EF4-FFF2-40B4-BE49-F238E27FC236}">
                  <a16:creationId xmlns:a16="http://schemas.microsoft.com/office/drawing/2014/main" id="{FE2FC803-9AA5-A520-5553-AAA66ACA8644}"/>
                </a:ext>
              </a:extLst>
            </p:cNvPr>
            <p:cNvGraphicFramePr/>
            <p:nvPr/>
          </p:nvGraphicFramePr>
          <p:xfrm>
            <a:off x="9146390" y="4452873"/>
            <a:ext cx="1550606" cy="1117663"/>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406" name="Lines">
            <a:extLst>
              <a:ext uri="{FF2B5EF4-FFF2-40B4-BE49-F238E27FC236}">
                <a16:creationId xmlns:a16="http://schemas.microsoft.com/office/drawing/2014/main" id="{A6B7C25D-61F0-5D72-9844-1AEC43BAEF51}"/>
              </a:ext>
              <a:ext uri="{C183D7F6-B498-43B3-948B-1728B52AA6E4}">
                <adec:decorative xmlns:adec="http://schemas.microsoft.com/office/drawing/2017/decorative" val="1"/>
              </a:ext>
            </a:extLst>
          </p:cNvPr>
          <p:cNvGrpSpPr/>
          <p:nvPr/>
        </p:nvGrpSpPr>
        <p:grpSpPr>
          <a:xfrm>
            <a:off x="427444" y="1554040"/>
            <a:ext cx="11354136" cy="4574785"/>
            <a:chOff x="427444" y="1684666"/>
            <a:chExt cx="11354136" cy="4574785"/>
          </a:xfrm>
        </p:grpSpPr>
        <p:cxnSp>
          <p:nvCxnSpPr>
            <p:cNvPr id="396" name="Straight Connector 395">
              <a:extLst>
                <a:ext uri="{FF2B5EF4-FFF2-40B4-BE49-F238E27FC236}">
                  <a16:creationId xmlns:a16="http://schemas.microsoft.com/office/drawing/2014/main" id="{E9CC5BE2-5504-493F-9BD2-4721654CCB9B}"/>
                </a:ext>
              </a:extLst>
            </p:cNvPr>
            <p:cNvCxnSpPr>
              <a:cxnSpLocks/>
            </p:cNvCxnSpPr>
            <p:nvPr/>
          </p:nvCxnSpPr>
          <p:spPr>
            <a:xfrm>
              <a:off x="427444" y="3953988"/>
              <a:ext cx="11354136"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98" name="Straight Connector 397">
              <a:extLst>
                <a:ext uri="{FF2B5EF4-FFF2-40B4-BE49-F238E27FC236}">
                  <a16:creationId xmlns:a16="http://schemas.microsoft.com/office/drawing/2014/main" id="{3BB3077C-2093-EA57-DB2A-77DD7655A72A}"/>
                </a:ext>
              </a:extLst>
            </p:cNvPr>
            <p:cNvCxnSpPr>
              <a:cxnSpLocks/>
            </p:cNvCxnSpPr>
            <p:nvPr/>
          </p:nvCxnSpPr>
          <p:spPr>
            <a:xfrm>
              <a:off x="3030172" y="1702740"/>
              <a:ext cx="0" cy="217141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01" name="Straight Connector 400">
              <a:extLst>
                <a:ext uri="{FF2B5EF4-FFF2-40B4-BE49-F238E27FC236}">
                  <a16:creationId xmlns:a16="http://schemas.microsoft.com/office/drawing/2014/main" id="{49490492-32F7-4BF2-36DE-17954606A7B1}"/>
                </a:ext>
              </a:extLst>
            </p:cNvPr>
            <p:cNvCxnSpPr>
              <a:cxnSpLocks/>
            </p:cNvCxnSpPr>
            <p:nvPr/>
          </p:nvCxnSpPr>
          <p:spPr>
            <a:xfrm>
              <a:off x="5909649" y="1684666"/>
              <a:ext cx="0" cy="217141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02" name="Straight Connector 401">
              <a:extLst>
                <a:ext uri="{FF2B5EF4-FFF2-40B4-BE49-F238E27FC236}">
                  <a16:creationId xmlns:a16="http://schemas.microsoft.com/office/drawing/2014/main" id="{EB5F1F9A-E04B-92C5-C5A6-05E9B11B7600}"/>
                </a:ext>
              </a:extLst>
            </p:cNvPr>
            <p:cNvCxnSpPr>
              <a:cxnSpLocks/>
            </p:cNvCxnSpPr>
            <p:nvPr/>
          </p:nvCxnSpPr>
          <p:spPr>
            <a:xfrm>
              <a:off x="8779073" y="1696356"/>
              <a:ext cx="0" cy="217141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03" name="Straight Connector 402">
              <a:extLst>
                <a:ext uri="{FF2B5EF4-FFF2-40B4-BE49-F238E27FC236}">
                  <a16:creationId xmlns:a16="http://schemas.microsoft.com/office/drawing/2014/main" id="{4E5CF55A-BDA0-81BD-74B1-3AD5629D070E}"/>
                </a:ext>
              </a:extLst>
            </p:cNvPr>
            <p:cNvCxnSpPr>
              <a:cxnSpLocks/>
            </p:cNvCxnSpPr>
            <p:nvPr/>
          </p:nvCxnSpPr>
          <p:spPr>
            <a:xfrm>
              <a:off x="3030172" y="4088034"/>
              <a:ext cx="0" cy="217141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04" name="Straight Connector 403">
              <a:extLst>
                <a:ext uri="{FF2B5EF4-FFF2-40B4-BE49-F238E27FC236}">
                  <a16:creationId xmlns:a16="http://schemas.microsoft.com/office/drawing/2014/main" id="{A840D8A7-14DC-3CB8-970F-DC8CDDCB9A4C}"/>
                </a:ext>
              </a:extLst>
            </p:cNvPr>
            <p:cNvCxnSpPr>
              <a:cxnSpLocks/>
            </p:cNvCxnSpPr>
            <p:nvPr/>
          </p:nvCxnSpPr>
          <p:spPr>
            <a:xfrm>
              <a:off x="5909649" y="4069960"/>
              <a:ext cx="0" cy="217141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05" name="Straight Connector 404">
              <a:extLst>
                <a:ext uri="{FF2B5EF4-FFF2-40B4-BE49-F238E27FC236}">
                  <a16:creationId xmlns:a16="http://schemas.microsoft.com/office/drawing/2014/main" id="{1A4593C7-11E9-7022-B8DD-15783FEFB98B}"/>
                </a:ext>
              </a:extLst>
            </p:cNvPr>
            <p:cNvCxnSpPr>
              <a:cxnSpLocks/>
            </p:cNvCxnSpPr>
            <p:nvPr/>
          </p:nvCxnSpPr>
          <p:spPr>
            <a:xfrm>
              <a:off x="8779073" y="4081650"/>
              <a:ext cx="0" cy="2171417"/>
            </a:xfrm>
            <a:prstGeom prst="line">
              <a:avLst/>
            </a:prstGeom>
            <a:ln w="12700"/>
          </p:spPr>
          <p:style>
            <a:lnRef idx="1">
              <a:schemeClr val="accent1"/>
            </a:lnRef>
            <a:fillRef idx="0">
              <a:schemeClr val="accent1"/>
            </a:fillRef>
            <a:effectRef idx="0">
              <a:schemeClr val="accent1"/>
            </a:effectRef>
            <a:fontRef idx="minor">
              <a:schemeClr val="tx1"/>
            </a:fontRef>
          </p:style>
        </p:cxnSp>
      </p:grpSp>
      <p:sp>
        <p:nvSpPr>
          <p:cNvPr id="3" name="Text Placeholder 4">
            <a:extLst>
              <a:ext uri="{FF2B5EF4-FFF2-40B4-BE49-F238E27FC236}">
                <a16:creationId xmlns:a16="http://schemas.microsoft.com/office/drawing/2014/main" id="{D01D254F-9C0B-52B4-B157-AE321FB2A6FB}"/>
              </a:ext>
            </a:extLst>
          </p:cNvPr>
          <p:cNvSpPr>
            <a:spLocks noGrp="1"/>
          </p:cNvSpPr>
          <p:nvPr>
            <p:ph type="body" sz="quarter" idx="12"/>
          </p:nvPr>
        </p:nvSpPr>
        <p:spPr>
          <a:xfrm>
            <a:off x="414338" y="944563"/>
            <a:ext cx="7840662" cy="508000"/>
          </a:xfrm>
        </p:spPr>
        <p:txBody>
          <a:bodyPr/>
          <a:lstStyle/>
          <a:p>
            <a:r>
              <a:rPr lang="en-GB" dirty="0"/>
              <a:t>The KPIs detailed below have been identified to support our strategic objectives.</a:t>
            </a:r>
          </a:p>
        </p:txBody>
      </p:sp>
      <p:sp>
        <p:nvSpPr>
          <p:cNvPr id="9" name="Footer Placeholder 4">
            <a:extLst>
              <a:ext uri="{FF2B5EF4-FFF2-40B4-BE49-F238E27FC236}">
                <a16:creationId xmlns:a16="http://schemas.microsoft.com/office/drawing/2014/main" id="{26E4E27D-F4A8-B98D-27C4-973C27AF9FA4}"/>
              </a:ext>
            </a:extLst>
          </p:cNvPr>
          <p:cNvSpPr>
            <a:spLocks noGrp="1"/>
          </p:cNvSpPr>
          <p:nvPr>
            <p:ph type="ftr" sz="quarter" idx="10"/>
          </p:nvPr>
        </p:nvSpPr>
        <p:spPr>
          <a:xfrm>
            <a:off x="413582" y="6330949"/>
            <a:ext cx="5474137" cy="365125"/>
          </a:xfrm>
        </p:spPr>
        <p:txBody>
          <a:bodyPr/>
          <a:lstStyle/>
          <a:p>
            <a:r>
              <a:rPr lang="en-GB" dirty="0"/>
              <a:t>www.warwick.ac.uk/socialinclusion</a:t>
            </a:r>
          </a:p>
        </p:txBody>
      </p:sp>
      <p:sp>
        <p:nvSpPr>
          <p:cNvPr id="10" name="Slide Number Placeholder 5">
            <a:extLst>
              <a:ext uri="{FF2B5EF4-FFF2-40B4-BE49-F238E27FC236}">
                <a16:creationId xmlns:a16="http://schemas.microsoft.com/office/drawing/2014/main" id="{33D1EACE-87FD-F8F0-4426-0790EEA2AA0A}"/>
              </a:ext>
            </a:extLst>
          </p:cNvPr>
          <p:cNvSpPr>
            <a:spLocks noGrp="1"/>
          </p:cNvSpPr>
          <p:nvPr>
            <p:ph type="sldNum" sz="quarter" idx="11"/>
          </p:nvPr>
        </p:nvSpPr>
        <p:spPr>
          <a:xfrm>
            <a:off x="11038840" y="6330949"/>
            <a:ext cx="739578" cy="365125"/>
          </a:xfrm>
        </p:spPr>
        <p:txBody>
          <a:bodyPr/>
          <a:lstStyle/>
          <a:p>
            <a:fld id="{E8F1A65C-595C-4736-BF40-F7D31E789466}" type="slidenum">
              <a:rPr lang="en-GB" smtClean="0"/>
              <a:pPr/>
              <a:t>5</a:t>
            </a:fld>
            <a:endParaRPr lang="en-GB" dirty="0"/>
          </a:p>
        </p:txBody>
      </p:sp>
      <p:grpSp>
        <p:nvGrpSpPr>
          <p:cNvPr id="90" name="Q5/Q1 Ratio">
            <a:extLst>
              <a:ext uri="{FF2B5EF4-FFF2-40B4-BE49-F238E27FC236}">
                <a16:creationId xmlns:a16="http://schemas.microsoft.com/office/drawing/2014/main" id="{9411E60B-D0B9-929D-3A5F-332532B9037B}"/>
              </a:ext>
            </a:extLst>
          </p:cNvPr>
          <p:cNvGrpSpPr/>
          <p:nvPr/>
        </p:nvGrpSpPr>
        <p:grpSpPr>
          <a:xfrm>
            <a:off x="381867" y="1593995"/>
            <a:ext cx="2730799" cy="2194833"/>
            <a:chOff x="381867" y="1593995"/>
            <a:chExt cx="2730799" cy="2194833"/>
          </a:xfrm>
        </p:grpSpPr>
        <p:grpSp>
          <p:nvGrpSpPr>
            <p:cNvPr id="305" name="Group 304">
              <a:extLst>
                <a:ext uri="{FF2B5EF4-FFF2-40B4-BE49-F238E27FC236}">
                  <a16:creationId xmlns:a16="http://schemas.microsoft.com/office/drawing/2014/main" id="{E4238151-8455-FBBB-FA9F-EFFBC0758FE3}"/>
                </a:ext>
              </a:extLst>
            </p:cNvPr>
            <p:cNvGrpSpPr/>
            <p:nvPr/>
          </p:nvGrpSpPr>
          <p:grpSpPr>
            <a:xfrm>
              <a:off x="2491880" y="2175304"/>
              <a:ext cx="620786" cy="546490"/>
              <a:chOff x="2294709" y="2982085"/>
              <a:chExt cx="620786" cy="546490"/>
            </a:xfrm>
          </p:grpSpPr>
          <p:pic>
            <p:nvPicPr>
              <p:cNvPr id="37" name="Graphic 36" descr="Caret Up with solid fill">
                <a:extLst>
                  <a:ext uri="{FF2B5EF4-FFF2-40B4-BE49-F238E27FC236}">
                    <a16:creationId xmlns:a16="http://schemas.microsoft.com/office/drawing/2014/main" id="{65072CBC-D5AC-1424-7230-1964156718D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94709" y="2982085"/>
                <a:ext cx="531976" cy="531976"/>
              </a:xfrm>
              <a:prstGeom prst="rect">
                <a:avLst/>
              </a:prstGeom>
            </p:spPr>
          </p:pic>
          <p:sp>
            <p:nvSpPr>
              <p:cNvPr id="41" name="TextBox 40">
                <a:extLst>
                  <a:ext uri="{FF2B5EF4-FFF2-40B4-BE49-F238E27FC236}">
                    <a16:creationId xmlns:a16="http://schemas.microsoft.com/office/drawing/2014/main" id="{B936869F-D2AC-EB90-1852-9268B73897E8}"/>
                  </a:ext>
                </a:extLst>
              </p:cNvPr>
              <p:cNvSpPr txBox="1"/>
              <p:nvPr/>
            </p:nvSpPr>
            <p:spPr>
              <a:xfrm>
                <a:off x="2294709" y="3274659"/>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grpSp>
        <p:sp>
          <p:nvSpPr>
            <p:cNvPr id="25" name="TextBox 24">
              <a:extLst>
                <a:ext uri="{FF2B5EF4-FFF2-40B4-BE49-F238E27FC236}">
                  <a16:creationId xmlns:a16="http://schemas.microsoft.com/office/drawing/2014/main" id="{0F5743B1-73F5-740C-DB90-5A505A5B7D37}"/>
                </a:ext>
              </a:extLst>
            </p:cNvPr>
            <p:cNvSpPr txBox="1"/>
            <p:nvPr/>
          </p:nvSpPr>
          <p:spPr>
            <a:xfrm>
              <a:off x="913370" y="2244247"/>
              <a:ext cx="1811719" cy="70788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4000" b="0" i="0" u="none" strike="noStrike" kern="1200" cap="none" spc="0" normalizeH="0" baseline="0" noProof="0" dirty="0">
                  <a:ln>
                    <a:noFill/>
                  </a:ln>
                  <a:solidFill>
                    <a:prstClr val="black"/>
                  </a:solidFill>
                  <a:effectLst/>
                  <a:uLnTx/>
                  <a:uFillTx/>
                  <a:latin typeface="+mj-lt"/>
                  <a:ea typeface="Lato" panose="020F0502020204030203" pitchFamily="34" charset="0"/>
                  <a:cs typeface="Lato" panose="020F0502020204030203" pitchFamily="34" charset="0"/>
                </a:rPr>
                <a:t>6.6:1</a:t>
              </a:r>
            </a:p>
          </p:txBody>
        </p:sp>
        <p:sp>
          <p:nvSpPr>
            <p:cNvPr id="29" name="TextBox 28">
              <a:extLst>
                <a:ext uri="{FF2B5EF4-FFF2-40B4-BE49-F238E27FC236}">
                  <a16:creationId xmlns:a16="http://schemas.microsoft.com/office/drawing/2014/main" id="{F150C14B-31A6-A4AF-9255-FFFE5ACDC4A2}"/>
                </a:ext>
              </a:extLst>
            </p:cNvPr>
            <p:cNvSpPr txBox="1"/>
            <p:nvPr/>
          </p:nvSpPr>
          <p:spPr>
            <a:xfrm>
              <a:off x="381867" y="1861653"/>
              <a:ext cx="2635606"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200"/>
                </a:spcBef>
                <a:spcAft>
                  <a:spcPts val="400"/>
                </a:spcAft>
                <a:buClr>
                  <a:srgbClr val="5BC1D3"/>
                </a:buClr>
                <a:buSzPct val="80000"/>
                <a:buFontTx/>
                <a:buNone/>
                <a:tabLst/>
                <a:defRPr/>
              </a:pPr>
              <a:r>
                <a:rPr kumimoji="0" lang="en-GB" sz="1600" b="1"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Target:</a:t>
              </a:r>
              <a:r>
                <a:rPr kumimoji="0" lang="en-GB" sz="1600" b="0"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 4:1 by 2025</a:t>
              </a:r>
            </a:p>
          </p:txBody>
        </p:sp>
        <p:grpSp>
          <p:nvGrpSpPr>
            <p:cNvPr id="306" name="Group 305">
              <a:extLst>
                <a:ext uri="{FF2B5EF4-FFF2-40B4-BE49-F238E27FC236}">
                  <a16:creationId xmlns:a16="http://schemas.microsoft.com/office/drawing/2014/main" id="{EE375910-0C08-0C85-BBBE-2B42D2303979}"/>
                </a:ext>
              </a:extLst>
            </p:cNvPr>
            <p:cNvGrpSpPr/>
            <p:nvPr/>
          </p:nvGrpSpPr>
          <p:grpSpPr>
            <a:xfrm>
              <a:off x="2458930" y="2584915"/>
              <a:ext cx="620786" cy="546490"/>
              <a:chOff x="2700230" y="2658391"/>
              <a:chExt cx="620786" cy="546490"/>
            </a:xfrm>
          </p:grpSpPr>
          <p:pic>
            <p:nvPicPr>
              <p:cNvPr id="42" name="Graphic 41" descr="Caret Up with solid fill">
                <a:extLst>
                  <a:ext uri="{FF2B5EF4-FFF2-40B4-BE49-F238E27FC236}">
                    <a16:creationId xmlns:a16="http://schemas.microsoft.com/office/drawing/2014/main" id="{462BECA1-CB44-E0E4-98C5-81625F2ACE6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700230" y="2658391"/>
                <a:ext cx="531976" cy="531976"/>
              </a:xfrm>
              <a:prstGeom prst="rect">
                <a:avLst/>
              </a:prstGeom>
            </p:spPr>
          </p:pic>
          <p:sp>
            <p:nvSpPr>
              <p:cNvPr id="43" name="TextBox 42">
                <a:extLst>
                  <a:ext uri="{FF2B5EF4-FFF2-40B4-BE49-F238E27FC236}">
                    <a16:creationId xmlns:a16="http://schemas.microsoft.com/office/drawing/2014/main" id="{78A357F8-ACD3-CC54-8A99-5A8FAE649260}"/>
                  </a:ext>
                </a:extLst>
              </p:cNvPr>
              <p:cNvSpPr txBox="1"/>
              <p:nvPr/>
            </p:nvSpPr>
            <p:spPr>
              <a:xfrm>
                <a:off x="2700230" y="2950965"/>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grpSp>
        <p:sp>
          <p:nvSpPr>
            <p:cNvPr id="47" name="TextBox 46">
              <a:extLst>
                <a:ext uri="{FF2B5EF4-FFF2-40B4-BE49-F238E27FC236}">
                  <a16:creationId xmlns:a16="http://schemas.microsoft.com/office/drawing/2014/main" id="{B7024482-FA2E-E452-1BC2-8210BD6F10CB}"/>
                </a:ext>
              </a:extLst>
            </p:cNvPr>
            <p:cNvSpPr txBox="1"/>
            <p:nvPr/>
          </p:nvSpPr>
          <p:spPr>
            <a:xfrm>
              <a:off x="405752" y="1593995"/>
              <a:ext cx="2585154"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1600" b="1" i="0" u="none" strike="noStrike" kern="1200" spc="0" normalizeH="0" noProof="0" dirty="0">
                  <a:ln>
                    <a:noFill/>
                  </a:ln>
                  <a:solidFill>
                    <a:prstClr val="black"/>
                  </a:solidFill>
                  <a:effectLst/>
                  <a:uLnTx/>
                  <a:uFillTx/>
                  <a:latin typeface="+mj-lt"/>
                  <a:ea typeface="Verdana"/>
                  <a:cs typeface="Segoe UI Semilight" panose="020B0402040204020203" pitchFamily="34" charset="0"/>
                </a:rPr>
                <a:t>Q5/Q1 Ratio</a:t>
              </a:r>
            </a:p>
          </p:txBody>
        </p:sp>
        <mc:AlternateContent xmlns:mc="http://schemas.openxmlformats.org/markup-compatibility/2006" xmlns:cx1="http://schemas.microsoft.com/office/drawing/2015/9/8/chartex">
          <mc:Choice Requires="cx1">
            <p:graphicFrame>
              <p:nvGraphicFramePr>
                <p:cNvPr id="304" name="Chart 303">
                  <a:extLst>
                    <a:ext uri="{FF2B5EF4-FFF2-40B4-BE49-F238E27FC236}">
                      <a16:creationId xmlns:a16="http://schemas.microsoft.com/office/drawing/2014/main" id="{7EEC0CAD-8E20-29E7-D4DC-1BD029DCF0DA}"/>
                    </a:ext>
                  </a:extLst>
                </p:cNvPr>
                <p:cNvGraphicFramePr/>
                <p:nvPr/>
              </p:nvGraphicFramePr>
              <p:xfrm>
                <a:off x="398821" y="2126914"/>
                <a:ext cx="2093059" cy="1408744"/>
              </p:xfrm>
              <a:graphic>
                <a:graphicData uri="http://schemas.microsoft.com/office/drawing/2014/chartex">
                  <cx:chart xmlns:cx="http://schemas.microsoft.com/office/drawing/2014/chartex" xmlns:r="http://schemas.openxmlformats.org/officeDocument/2006/relationships" r:id="rId9"/>
                </a:graphicData>
              </a:graphic>
            </p:graphicFrame>
          </mc:Choice>
          <mc:Fallback xmlns="">
            <p:pic>
              <p:nvPicPr>
                <p:cNvPr id="304" name="Chart 303">
                  <a:extLst>
                    <a:ext uri="{FF2B5EF4-FFF2-40B4-BE49-F238E27FC236}">
                      <a16:creationId xmlns:a16="http://schemas.microsoft.com/office/drawing/2014/main" id="{7EEC0CAD-8E20-29E7-D4DC-1BD029DCF0DA}"/>
                    </a:ext>
                  </a:extLst>
                </p:cNvPr>
                <p:cNvPicPr>
                  <a:picLocks noGrp="1" noRot="1" noChangeAspect="1" noMove="1" noResize="1" noEditPoints="1" noAdjustHandles="1" noChangeArrowheads="1" noChangeShapeType="1"/>
                </p:cNvPicPr>
                <p:nvPr/>
              </p:nvPicPr>
              <p:blipFill>
                <a:blip r:embed="rId10"/>
                <a:stretch>
                  <a:fillRect/>
                </a:stretch>
              </p:blipFill>
              <p:spPr>
                <a:xfrm>
                  <a:off x="398821" y="2126914"/>
                  <a:ext cx="2093059" cy="1408744"/>
                </a:xfrm>
                <a:prstGeom prst="rect">
                  <a:avLst/>
                </a:prstGeom>
              </p:spPr>
            </p:pic>
          </mc:Fallback>
        </mc:AlternateContent>
        <p:sp>
          <p:nvSpPr>
            <p:cNvPr id="380" name="TextBox 379">
              <a:extLst>
                <a:ext uri="{FF2B5EF4-FFF2-40B4-BE49-F238E27FC236}">
                  <a16:creationId xmlns:a16="http://schemas.microsoft.com/office/drawing/2014/main" id="{8555393F-E8A1-536C-79AB-33ABD3851FD3}"/>
                </a:ext>
              </a:extLst>
            </p:cNvPr>
            <p:cNvSpPr txBox="1"/>
            <p:nvPr/>
          </p:nvSpPr>
          <p:spPr>
            <a:xfrm>
              <a:off x="1174346" y="2239973"/>
              <a:ext cx="1363450" cy="584775"/>
            </a:xfrm>
            <a:prstGeom prst="rect">
              <a:avLst/>
            </a:prstGeom>
            <a:noFill/>
          </p:spPr>
          <p:txBody>
            <a:bodyPr wrap="square">
              <a:spAutoFit/>
            </a:bodyPr>
            <a:lstStyle/>
            <a:p>
              <a:pPr algn="r"/>
              <a:r>
                <a:rPr kumimoji="0" lang="en-GB" sz="3200" b="0" i="0" u="none" strike="noStrike" kern="1200" cap="none" spc="0" normalizeH="0" baseline="0" noProof="0" dirty="0">
                  <a:ln>
                    <a:noFill/>
                  </a:ln>
                  <a:solidFill>
                    <a:prstClr val="black"/>
                  </a:solidFill>
                  <a:effectLst/>
                  <a:uLnTx/>
                  <a:uFillTx/>
                  <a:latin typeface="+mj-lt"/>
                  <a:ea typeface="Lato" panose="020F0502020204030203" pitchFamily="34" charset="0"/>
                  <a:cs typeface="Lato" panose="020F0502020204030203" pitchFamily="34" charset="0"/>
                </a:rPr>
                <a:t>6.6:1</a:t>
              </a:r>
              <a:endParaRPr lang="en-GB" sz="3200" dirty="0">
                <a:latin typeface="+mj-lt"/>
              </a:endParaRPr>
            </a:p>
          </p:txBody>
        </p:sp>
        <p:sp>
          <p:nvSpPr>
            <p:cNvPr id="13" name="TextBox 12">
              <a:extLst>
                <a:ext uri="{FF2B5EF4-FFF2-40B4-BE49-F238E27FC236}">
                  <a16:creationId xmlns:a16="http://schemas.microsoft.com/office/drawing/2014/main" id="{47AC1BA0-0E11-E8A2-00CB-217E710A1A70}"/>
                </a:ext>
              </a:extLst>
            </p:cNvPr>
            <p:cNvSpPr txBox="1"/>
            <p:nvPr/>
          </p:nvSpPr>
          <p:spPr>
            <a:xfrm>
              <a:off x="427444" y="3534912"/>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Sector: 2.4:1</a:t>
              </a:r>
            </a:p>
          </p:txBody>
        </p:sp>
      </p:grpSp>
      <p:grpSp>
        <p:nvGrpSpPr>
          <p:cNvPr id="22" name="Black Awarding Gap">
            <a:extLst>
              <a:ext uri="{FF2B5EF4-FFF2-40B4-BE49-F238E27FC236}">
                <a16:creationId xmlns:a16="http://schemas.microsoft.com/office/drawing/2014/main" id="{A88E875E-A21B-23A0-467B-47DA82A08053}"/>
              </a:ext>
            </a:extLst>
          </p:cNvPr>
          <p:cNvGrpSpPr/>
          <p:nvPr/>
        </p:nvGrpSpPr>
        <p:grpSpPr>
          <a:xfrm>
            <a:off x="3081331" y="1593995"/>
            <a:ext cx="2915872" cy="2196226"/>
            <a:chOff x="3081331" y="1593995"/>
            <a:chExt cx="2915872" cy="2196226"/>
          </a:xfrm>
        </p:grpSpPr>
        <p:sp>
          <p:nvSpPr>
            <p:cNvPr id="370" name="TextBox 369">
              <a:extLst>
                <a:ext uri="{FF2B5EF4-FFF2-40B4-BE49-F238E27FC236}">
                  <a16:creationId xmlns:a16="http://schemas.microsoft.com/office/drawing/2014/main" id="{BB448F11-A038-396F-BC22-D80BD3E66B3F}"/>
                </a:ext>
              </a:extLst>
            </p:cNvPr>
            <p:cNvSpPr txBox="1"/>
            <p:nvPr/>
          </p:nvSpPr>
          <p:spPr>
            <a:xfrm>
              <a:off x="3138316" y="1593995"/>
              <a:ext cx="2681484"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1600" b="1" i="0" u="none" strike="noStrike" kern="1200" spc="0" normalizeH="0" noProof="0" dirty="0">
                  <a:ln>
                    <a:noFill/>
                  </a:ln>
                  <a:solidFill>
                    <a:prstClr val="black"/>
                  </a:solidFill>
                  <a:effectLst/>
                  <a:uLnTx/>
                  <a:uFillTx/>
                  <a:latin typeface="+mj-lt"/>
                  <a:ea typeface="Verdana"/>
                  <a:cs typeface="Segoe UI Semilight" panose="020B0402040204020203" pitchFamily="34" charset="0"/>
                </a:rPr>
                <a:t>Black Awarding Gap</a:t>
              </a:r>
            </a:p>
          </p:txBody>
        </p:sp>
        <p:sp>
          <p:nvSpPr>
            <p:cNvPr id="371" name="TextBox 370">
              <a:extLst>
                <a:ext uri="{FF2B5EF4-FFF2-40B4-BE49-F238E27FC236}">
                  <a16:creationId xmlns:a16="http://schemas.microsoft.com/office/drawing/2014/main" id="{57CC92E6-111A-5EC6-6B14-9648091E6B93}"/>
                </a:ext>
              </a:extLst>
            </p:cNvPr>
            <p:cNvSpPr txBox="1"/>
            <p:nvPr/>
          </p:nvSpPr>
          <p:spPr>
            <a:xfrm>
              <a:off x="3087156" y="1859309"/>
              <a:ext cx="2713859" cy="350850"/>
            </a:xfrm>
            <a:prstGeom prst="rect">
              <a:avLst/>
            </a:prstGeom>
            <a:noFill/>
          </p:spPr>
          <p:txBody>
            <a:bodyPr wrap="square">
              <a:spAutoFit/>
            </a:bodyPr>
            <a:lstStyle/>
            <a:p>
              <a:pPr marL="0" marR="0" lvl="0" indent="0" algn="ctr" defTabSz="914400" rtl="0" eaLnBrk="1" fontAlgn="auto" latinLnBrk="0" hangingPunct="1">
                <a:lnSpc>
                  <a:spcPct val="100000"/>
                </a:lnSpc>
                <a:spcBef>
                  <a:spcPts val="200"/>
                </a:spcBef>
                <a:spcAft>
                  <a:spcPts val="400"/>
                </a:spcAft>
                <a:buClr>
                  <a:srgbClr val="5BC1D3"/>
                </a:buClr>
                <a:buSzPct val="80000"/>
                <a:buFontTx/>
                <a:buNone/>
                <a:tabLst/>
                <a:defRPr/>
              </a:pPr>
              <a:r>
                <a:rPr kumimoji="0" lang="en-GB" sz="1600" b="1"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Target:</a:t>
              </a:r>
              <a:r>
                <a:rPr kumimoji="0" lang="en-GB" sz="1600" b="0"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 0 by 2025</a:t>
              </a:r>
            </a:p>
          </p:txBody>
        </p:sp>
        <p:graphicFrame>
          <p:nvGraphicFramePr>
            <p:cNvPr id="376" name="Chart 375">
              <a:extLst>
                <a:ext uri="{FF2B5EF4-FFF2-40B4-BE49-F238E27FC236}">
                  <a16:creationId xmlns:a16="http://schemas.microsoft.com/office/drawing/2014/main" id="{4A6D40AA-592E-B602-47E2-299611EAB444}"/>
                </a:ext>
              </a:extLst>
            </p:cNvPr>
            <p:cNvGraphicFramePr/>
            <p:nvPr/>
          </p:nvGraphicFramePr>
          <p:xfrm>
            <a:off x="3081331" y="1872457"/>
            <a:ext cx="2387887" cy="1635464"/>
          </p:xfrm>
          <a:graphic>
            <a:graphicData uri="http://schemas.openxmlformats.org/drawingml/2006/chart">
              <c:chart xmlns:c="http://schemas.openxmlformats.org/drawingml/2006/chart" xmlns:r="http://schemas.openxmlformats.org/officeDocument/2006/relationships" r:id="rId11"/>
            </a:graphicData>
          </a:graphic>
        </p:graphicFrame>
        <p:grpSp>
          <p:nvGrpSpPr>
            <p:cNvPr id="381" name="Group 380">
              <a:extLst>
                <a:ext uri="{FF2B5EF4-FFF2-40B4-BE49-F238E27FC236}">
                  <a16:creationId xmlns:a16="http://schemas.microsoft.com/office/drawing/2014/main" id="{A0E5AC77-A36F-951C-D885-0F70BCB68E86}"/>
                </a:ext>
              </a:extLst>
            </p:cNvPr>
            <p:cNvGrpSpPr/>
            <p:nvPr/>
          </p:nvGrpSpPr>
          <p:grpSpPr>
            <a:xfrm>
              <a:off x="5376417" y="2168320"/>
              <a:ext cx="620786" cy="546490"/>
              <a:chOff x="2294709" y="2982085"/>
              <a:chExt cx="620786" cy="546490"/>
            </a:xfrm>
          </p:grpSpPr>
          <p:pic>
            <p:nvPicPr>
              <p:cNvPr id="382" name="Graphic 381" descr="Caret Up with solid fill">
                <a:extLst>
                  <a:ext uri="{FF2B5EF4-FFF2-40B4-BE49-F238E27FC236}">
                    <a16:creationId xmlns:a16="http://schemas.microsoft.com/office/drawing/2014/main" id="{1F149C92-A8DE-DB2C-5113-C0E3D222877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94709" y="2982085"/>
                <a:ext cx="531976" cy="531976"/>
              </a:xfrm>
              <a:prstGeom prst="rect">
                <a:avLst/>
              </a:prstGeom>
            </p:spPr>
          </p:pic>
          <p:sp>
            <p:nvSpPr>
              <p:cNvPr id="383" name="TextBox 382">
                <a:extLst>
                  <a:ext uri="{FF2B5EF4-FFF2-40B4-BE49-F238E27FC236}">
                    <a16:creationId xmlns:a16="http://schemas.microsoft.com/office/drawing/2014/main" id="{65F7D096-0CAA-0727-8CB5-F818BD3736BF}"/>
                  </a:ext>
                </a:extLst>
              </p:cNvPr>
              <p:cNvSpPr txBox="1"/>
              <p:nvPr/>
            </p:nvSpPr>
            <p:spPr>
              <a:xfrm>
                <a:off x="2294709" y="3274659"/>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grpSp>
        <p:grpSp>
          <p:nvGrpSpPr>
            <p:cNvPr id="384" name="Group 383">
              <a:extLst>
                <a:ext uri="{FF2B5EF4-FFF2-40B4-BE49-F238E27FC236}">
                  <a16:creationId xmlns:a16="http://schemas.microsoft.com/office/drawing/2014/main" id="{3DEFB9CA-B86A-2107-D0DA-A06FCB604766}"/>
                </a:ext>
              </a:extLst>
            </p:cNvPr>
            <p:cNvGrpSpPr/>
            <p:nvPr/>
          </p:nvGrpSpPr>
          <p:grpSpPr>
            <a:xfrm>
              <a:off x="5343467" y="2577931"/>
              <a:ext cx="620786" cy="546490"/>
              <a:chOff x="2700230" y="2658391"/>
              <a:chExt cx="620786" cy="546490"/>
            </a:xfrm>
          </p:grpSpPr>
          <p:pic>
            <p:nvPicPr>
              <p:cNvPr id="385" name="Graphic 384" descr="Caret Up with solid fill">
                <a:extLst>
                  <a:ext uri="{FF2B5EF4-FFF2-40B4-BE49-F238E27FC236}">
                    <a16:creationId xmlns:a16="http://schemas.microsoft.com/office/drawing/2014/main" id="{1F430173-63FF-7A16-CF95-5FEA9A91D5B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700230" y="2658391"/>
                <a:ext cx="531976" cy="531976"/>
              </a:xfrm>
              <a:prstGeom prst="rect">
                <a:avLst/>
              </a:prstGeom>
            </p:spPr>
          </p:pic>
          <p:sp>
            <p:nvSpPr>
              <p:cNvPr id="386" name="TextBox 385">
                <a:extLst>
                  <a:ext uri="{FF2B5EF4-FFF2-40B4-BE49-F238E27FC236}">
                    <a16:creationId xmlns:a16="http://schemas.microsoft.com/office/drawing/2014/main" id="{FEDCFE23-300E-487B-19D9-868AD570DC35}"/>
                  </a:ext>
                </a:extLst>
              </p:cNvPr>
              <p:cNvSpPr txBox="1"/>
              <p:nvPr/>
            </p:nvSpPr>
            <p:spPr>
              <a:xfrm>
                <a:off x="2700230" y="2950965"/>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grpSp>
        <p:grpSp>
          <p:nvGrpSpPr>
            <p:cNvPr id="17" name="Group 16">
              <a:extLst>
                <a:ext uri="{FF2B5EF4-FFF2-40B4-BE49-F238E27FC236}">
                  <a16:creationId xmlns:a16="http://schemas.microsoft.com/office/drawing/2014/main" id="{A2DF0A51-F531-A0EE-AF16-8C88075F3D7B}"/>
                </a:ext>
              </a:extLst>
            </p:cNvPr>
            <p:cNvGrpSpPr/>
            <p:nvPr/>
          </p:nvGrpSpPr>
          <p:grpSpPr>
            <a:xfrm>
              <a:off x="5417305" y="3199134"/>
              <a:ext cx="443806" cy="443806"/>
              <a:chOff x="-2076262" y="3555386"/>
              <a:chExt cx="1232823" cy="1232822"/>
            </a:xfrm>
          </p:grpSpPr>
          <p:sp>
            <p:nvSpPr>
              <p:cNvPr id="15" name="Oval 14">
                <a:extLst>
                  <a:ext uri="{FF2B5EF4-FFF2-40B4-BE49-F238E27FC236}">
                    <a16:creationId xmlns:a16="http://schemas.microsoft.com/office/drawing/2014/main" id="{CBDB752B-6768-5C21-DC43-5C3A1E1B6469}"/>
                  </a:ext>
                </a:extLst>
              </p:cNvPr>
              <p:cNvSpPr/>
              <p:nvPr/>
            </p:nvSpPr>
            <p:spPr>
              <a:xfrm rot="813692">
                <a:off x="-2076262" y="3555386"/>
                <a:ext cx="1232823" cy="1232822"/>
              </a:xfrm>
              <a:prstGeom prst="ellipse">
                <a:avLst/>
              </a:prstGeom>
              <a:noFill/>
              <a:ln>
                <a:solidFill>
                  <a:srgbClr val="577F35"/>
                </a:solidFill>
              </a:ln>
            </p:spPr>
            <p:style>
              <a:lnRef idx="2">
                <a:schemeClr val="accent1">
                  <a:shade val="15000"/>
                </a:schemeClr>
              </a:lnRef>
              <a:fillRef idx="1">
                <a:schemeClr val="accent1"/>
              </a:fillRef>
              <a:effectRef idx="0">
                <a:schemeClr val="accent1"/>
              </a:effectRef>
              <a:fontRef idx="minor">
                <a:schemeClr val="lt1"/>
              </a:fontRef>
            </p:style>
            <p:txBody>
              <a:bodyPr rtlCol="0" anchor="ctr">
                <a:prstTxWarp prst="textCircle">
                  <a:avLst>
                    <a:gd name="adj" fmla="val 10915659"/>
                  </a:avLst>
                </a:prstTxWarp>
              </a:bodyPr>
              <a:lstStyle/>
              <a:p>
                <a:pPr algn="ctr">
                  <a:spcAft>
                    <a:spcPts val="600"/>
                  </a:spcAft>
                </a:pPr>
                <a:r>
                  <a:rPr lang="en-GB" sz="2400" dirty="0">
                    <a:solidFill>
                      <a:srgbClr val="577F35"/>
                    </a:solidFill>
                    <a:latin typeface="+mj-lt"/>
                  </a:rPr>
                  <a:t>better than sector average </a:t>
                </a:r>
              </a:p>
            </p:txBody>
          </p:sp>
          <p:pic>
            <p:nvPicPr>
              <p:cNvPr id="12" name="Graphic 11" descr="Thumbs up sign outline">
                <a:extLst>
                  <a:ext uri="{FF2B5EF4-FFF2-40B4-BE49-F238E27FC236}">
                    <a16:creationId xmlns:a16="http://schemas.microsoft.com/office/drawing/2014/main" id="{811D4272-BBF0-F75D-F2CA-3EDEF4A0884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834548" y="3759635"/>
                <a:ext cx="746987" cy="746986"/>
              </a:xfrm>
              <a:prstGeom prst="rect">
                <a:avLst/>
              </a:prstGeom>
            </p:spPr>
          </p:pic>
        </p:grpSp>
        <p:sp>
          <p:nvSpPr>
            <p:cNvPr id="14" name="TextBox 13">
              <a:extLst>
                <a:ext uri="{FF2B5EF4-FFF2-40B4-BE49-F238E27FC236}">
                  <a16:creationId xmlns:a16="http://schemas.microsoft.com/office/drawing/2014/main" id="{29CF9D40-286D-6844-E034-EFAB531B3912}"/>
                </a:ext>
              </a:extLst>
            </p:cNvPr>
            <p:cNvSpPr txBox="1"/>
            <p:nvPr/>
          </p:nvSpPr>
          <p:spPr>
            <a:xfrm>
              <a:off x="3132889" y="3536305"/>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Sector: 20.1 pp</a:t>
              </a:r>
            </a:p>
          </p:txBody>
        </p:sp>
      </p:grpSp>
      <p:grpSp>
        <p:nvGrpSpPr>
          <p:cNvPr id="21" name="Pay - Gender">
            <a:extLst>
              <a:ext uri="{FF2B5EF4-FFF2-40B4-BE49-F238E27FC236}">
                <a16:creationId xmlns:a16="http://schemas.microsoft.com/office/drawing/2014/main" id="{293D9B15-2A1C-CDBA-6E90-B6262066C3EC}"/>
              </a:ext>
            </a:extLst>
          </p:cNvPr>
          <p:cNvGrpSpPr/>
          <p:nvPr/>
        </p:nvGrpSpPr>
        <p:grpSpPr>
          <a:xfrm>
            <a:off x="5913906" y="1572114"/>
            <a:ext cx="2947001" cy="2314331"/>
            <a:chOff x="5913906" y="1572114"/>
            <a:chExt cx="2947001" cy="2314331"/>
          </a:xfrm>
        </p:grpSpPr>
        <p:sp>
          <p:nvSpPr>
            <p:cNvPr id="70" name="TextBox 69">
              <a:extLst>
                <a:ext uri="{FF2B5EF4-FFF2-40B4-BE49-F238E27FC236}">
                  <a16:creationId xmlns:a16="http://schemas.microsoft.com/office/drawing/2014/main" id="{B9BF7C1B-7692-35F5-6C14-6606D7F2078B}"/>
                </a:ext>
              </a:extLst>
            </p:cNvPr>
            <p:cNvSpPr txBox="1"/>
            <p:nvPr/>
          </p:nvSpPr>
          <p:spPr>
            <a:xfrm>
              <a:off x="5997202" y="1572114"/>
              <a:ext cx="2681462"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1600" b="1" i="0" u="none" strike="noStrike" kern="1200" spc="0" normalizeH="0" noProof="0" dirty="0">
                  <a:ln>
                    <a:noFill/>
                  </a:ln>
                  <a:solidFill>
                    <a:prstClr val="black"/>
                  </a:solidFill>
                  <a:effectLst/>
                  <a:uLnTx/>
                  <a:uFillTx/>
                  <a:latin typeface="+mj-lt"/>
                  <a:ea typeface="Verdana"/>
                  <a:cs typeface="Segoe UI Semilight" panose="020B0402040204020203" pitchFamily="34" charset="0"/>
                </a:rPr>
                <a:t>Pay Gap - Gender</a:t>
              </a:r>
            </a:p>
          </p:txBody>
        </p:sp>
        <p:sp>
          <p:nvSpPr>
            <p:cNvPr id="71" name="TextBox 70">
              <a:extLst>
                <a:ext uri="{FF2B5EF4-FFF2-40B4-BE49-F238E27FC236}">
                  <a16:creationId xmlns:a16="http://schemas.microsoft.com/office/drawing/2014/main" id="{C16A40C4-A5AC-E68A-24E5-014BB1709299}"/>
                </a:ext>
              </a:extLst>
            </p:cNvPr>
            <p:cNvSpPr txBox="1"/>
            <p:nvPr/>
          </p:nvSpPr>
          <p:spPr>
            <a:xfrm>
              <a:off x="5980349" y="1861380"/>
              <a:ext cx="2779574" cy="335576"/>
            </a:xfrm>
            <a:prstGeom prst="rect">
              <a:avLst/>
            </a:prstGeom>
            <a:noFill/>
          </p:spPr>
          <p:txBody>
            <a:bodyPr wrap="square">
              <a:spAutoFit/>
            </a:bodyPr>
            <a:lstStyle/>
            <a:p>
              <a:pPr marL="0" marR="0" lvl="0" indent="0" algn="ctr" defTabSz="914400" rtl="0" eaLnBrk="1" fontAlgn="auto" latinLnBrk="0" hangingPunct="1">
                <a:lnSpc>
                  <a:spcPct val="100000"/>
                </a:lnSpc>
                <a:spcBef>
                  <a:spcPts val="200"/>
                </a:spcBef>
                <a:spcAft>
                  <a:spcPts val="400"/>
                </a:spcAft>
                <a:buClr>
                  <a:srgbClr val="5BC1D3"/>
                </a:buClr>
                <a:buSzPct val="80000"/>
                <a:buFontTx/>
                <a:buNone/>
                <a:tabLst/>
                <a:defRPr/>
              </a:pPr>
              <a:r>
                <a:rPr kumimoji="0" lang="en-GB" sz="1600" b="1"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Target:</a:t>
              </a:r>
              <a:r>
                <a:rPr kumimoji="0" lang="en-GB" sz="1600" b="0"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 0% by 2030</a:t>
              </a:r>
            </a:p>
          </p:txBody>
        </p:sp>
        <p:sp>
          <p:nvSpPr>
            <p:cNvPr id="75" name="TextBox 74">
              <a:extLst>
                <a:ext uri="{FF2B5EF4-FFF2-40B4-BE49-F238E27FC236}">
                  <a16:creationId xmlns:a16="http://schemas.microsoft.com/office/drawing/2014/main" id="{3C7A206E-4207-9C1C-B003-6BA3E098FA7C}"/>
                </a:ext>
              </a:extLst>
            </p:cNvPr>
            <p:cNvSpPr txBox="1"/>
            <p:nvPr/>
          </p:nvSpPr>
          <p:spPr>
            <a:xfrm>
              <a:off x="5942024" y="2427276"/>
              <a:ext cx="734544" cy="253916"/>
            </a:xfrm>
            <a:prstGeom prst="rect">
              <a:avLst/>
            </a:prstGeom>
            <a:noFill/>
          </p:spPr>
          <p:txBody>
            <a:bodyPr wrap="square">
              <a:spAutoFit/>
            </a:bodyPr>
            <a:lstStyle/>
            <a:p>
              <a:r>
                <a:rPr lang="en-GB" sz="1050" b="1" dirty="0">
                  <a:solidFill>
                    <a:prstClr val="black"/>
                  </a:solidFill>
                  <a:latin typeface="+mj-lt"/>
                  <a:ea typeface="Verdana"/>
                  <a:cs typeface="Segoe UI Semilight" panose="020B0402040204020203" pitchFamily="34" charset="0"/>
                </a:rPr>
                <a:t>Mean</a:t>
              </a:r>
            </a:p>
          </p:txBody>
        </p:sp>
        <p:sp>
          <p:nvSpPr>
            <p:cNvPr id="76" name="TextBox 75">
              <a:extLst>
                <a:ext uri="{FF2B5EF4-FFF2-40B4-BE49-F238E27FC236}">
                  <a16:creationId xmlns:a16="http://schemas.microsoft.com/office/drawing/2014/main" id="{90554398-019F-4A70-F3F7-C7AC5C5F9E1E}"/>
                </a:ext>
              </a:extLst>
            </p:cNvPr>
            <p:cNvSpPr txBox="1"/>
            <p:nvPr/>
          </p:nvSpPr>
          <p:spPr>
            <a:xfrm>
              <a:off x="5913906" y="3192387"/>
              <a:ext cx="919803" cy="253916"/>
            </a:xfrm>
            <a:prstGeom prst="rect">
              <a:avLst/>
            </a:prstGeom>
            <a:noFill/>
          </p:spPr>
          <p:txBody>
            <a:bodyPr wrap="square">
              <a:spAutoFit/>
            </a:bodyPr>
            <a:lstStyle/>
            <a:p>
              <a:r>
                <a:rPr lang="en-GB" sz="1050" b="1" dirty="0">
                  <a:solidFill>
                    <a:prstClr val="black"/>
                  </a:solidFill>
                  <a:latin typeface="+mj-lt"/>
                  <a:ea typeface="Verdana"/>
                  <a:cs typeface="Segoe UI Semilight" panose="020B0402040204020203" pitchFamily="34" charset="0"/>
                </a:rPr>
                <a:t>Median</a:t>
              </a:r>
            </a:p>
          </p:txBody>
        </p:sp>
        <p:pic>
          <p:nvPicPr>
            <p:cNvPr id="86" name="Graphic 85" descr="Caret Down with solid fill">
              <a:extLst>
                <a:ext uri="{FF2B5EF4-FFF2-40B4-BE49-F238E27FC236}">
                  <a16:creationId xmlns:a16="http://schemas.microsoft.com/office/drawing/2014/main" id="{D7AA423D-DF46-0432-9EE1-5B57104946D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7854276" y="2985835"/>
              <a:ext cx="531976" cy="531976"/>
            </a:xfrm>
            <a:prstGeom prst="rect">
              <a:avLst/>
            </a:prstGeom>
          </p:spPr>
        </p:pic>
        <p:sp>
          <p:nvSpPr>
            <p:cNvPr id="87" name="TextBox 86">
              <a:extLst>
                <a:ext uri="{FF2B5EF4-FFF2-40B4-BE49-F238E27FC236}">
                  <a16:creationId xmlns:a16="http://schemas.microsoft.com/office/drawing/2014/main" id="{11B86E21-5CDC-367A-5CDC-9F2F0A5DCC12}"/>
                </a:ext>
              </a:extLst>
            </p:cNvPr>
            <p:cNvSpPr txBox="1"/>
            <p:nvPr/>
          </p:nvSpPr>
          <p:spPr>
            <a:xfrm>
              <a:off x="7854276" y="3316509"/>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88" name="Graphic 87" descr="Caret Down with solid fill">
              <a:extLst>
                <a:ext uri="{FF2B5EF4-FFF2-40B4-BE49-F238E27FC236}">
                  <a16:creationId xmlns:a16="http://schemas.microsoft.com/office/drawing/2014/main" id="{7964D4A4-179D-1AB9-CD6C-2747784DD1C4}"/>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8259797" y="2995349"/>
              <a:ext cx="531976" cy="531976"/>
            </a:xfrm>
            <a:prstGeom prst="rect">
              <a:avLst/>
            </a:prstGeom>
          </p:spPr>
        </p:pic>
        <p:sp>
          <p:nvSpPr>
            <p:cNvPr id="89" name="TextBox 88">
              <a:extLst>
                <a:ext uri="{FF2B5EF4-FFF2-40B4-BE49-F238E27FC236}">
                  <a16:creationId xmlns:a16="http://schemas.microsoft.com/office/drawing/2014/main" id="{AF087493-97DF-BF2B-EC7E-E90147FE545B}"/>
                </a:ext>
              </a:extLst>
            </p:cNvPr>
            <p:cNvSpPr txBox="1"/>
            <p:nvPr/>
          </p:nvSpPr>
          <p:spPr>
            <a:xfrm>
              <a:off x="8208997" y="3310148"/>
              <a:ext cx="620786"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pic>
          <p:nvPicPr>
            <p:cNvPr id="123" name="Graphic 122" descr="Caret Down with solid fill">
              <a:extLst>
                <a:ext uri="{FF2B5EF4-FFF2-40B4-BE49-F238E27FC236}">
                  <a16:creationId xmlns:a16="http://schemas.microsoft.com/office/drawing/2014/main" id="{AF547AFB-E6E5-8A2D-E382-D8BF714C5D86}"/>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7834600" y="2209617"/>
              <a:ext cx="531976" cy="531976"/>
            </a:xfrm>
            <a:prstGeom prst="rect">
              <a:avLst/>
            </a:prstGeom>
          </p:spPr>
        </p:pic>
        <p:sp>
          <p:nvSpPr>
            <p:cNvPr id="124" name="TextBox 123">
              <a:extLst>
                <a:ext uri="{FF2B5EF4-FFF2-40B4-BE49-F238E27FC236}">
                  <a16:creationId xmlns:a16="http://schemas.microsoft.com/office/drawing/2014/main" id="{C7CF6339-0169-2CE5-6221-56884B58B497}"/>
                </a:ext>
              </a:extLst>
            </p:cNvPr>
            <p:cNvSpPr txBox="1"/>
            <p:nvPr/>
          </p:nvSpPr>
          <p:spPr>
            <a:xfrm>
              <a:off x="7834600" y="2540291"/>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125" name="Graphic 124" descr="Caret Down with solid fill">
              <a:extLst>
                <a:ext uri="{FF2B5EF4-FFF2-40B4-BE49-F238E27FC236}">
                  <a16:creationId xmlns:a16="http://schemas.microsoft.com/office/drawing/2014/main" id="{04ADDF10-9448-CEC5-BA63-CE2768452FF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8240121" y="2219131"/>
              <a:ext cx="531976" cy="531976"/>
            </a:xfrm>
            <a:prstGeom prst="rect">
              <a:avLst/>
            </a:prstGeom>
          </p:spPr>
        </p:pic>
        <p:sp>
          <p:nvSpPr>
            <p:cNvPr id="126" name="TextBox 125">
              <a:extLst>
                <a:ext uri="{FF2B5EF4-FFF2-40B4-BE49-F238E27FC236}">
                  <a16:creationId xmlns:a16="http://schemas.microsoft.com/office/drawing/2014/main" id="{2D615C34-2D7D-DE2D-687F-F9CAA484F2F1}"/>
                </a:ext>
              </a:extLst>
            </p:cNvPr>
            <p:cNvSpPr txBox="1"/>
            <p:nvPr/>
          </p:nvSpPr>
          <p:spPr>
            <a:xfrm>
              <a:off x="8240121" y="2549805"/>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graphicFrame>
          <p:nvGraphicFramePr>
            <p:cNvPr id="231" name="Chart 230">
              <a:extLst>
                <a:ext uri="{FF2B5EF4-FFF2-40B4-BE49-F238E27FC236}">
                  <a16:creationId xmlns:a16="http://schemas.microsoft.com/office/drawing/2014/main" id="{042F2A78-C9CB-2BE5-A8D2-7266D63D8618}"/>
                </a:ext>
              </a:extLst>
            </p:cNvPr>
            <p:cNvGraphicFramePr/>
            <p:nvPr/>
          </p:nvGraphicFramePr>
          <p:xfrm>
            <a:off x="6333546" y="1994512"/>
            <a:ext cx="1651608" cy="1113095"/>
          </p:xfrm>
          <a:graphic>
            <a:graphicData uri="http://schemas.openxmlformats.org/drawingml/2006/chart">
              <c:chart xmlns:c="http://schemas.openxmlformats.org/drawingml/2006/chart" xmlns:r="http://schemas.openxmlformats.org/officeDocument/2006/relationships" r:id="rId16"/>
            </a:graphicData>
          </a:graphic>
        </p:graphicFrame>
        <p:graphicFrame>
          <p:nvGraphicFramePr>
            <p:cNvPr id="287" name="Chart 286">
              <a:extLst>
                <a:ext uri="{FF2B5EF4-FFF2-40B4-BE49-F238E27FC236}">
                  <a16:creationId xmlns:a16="http://schemas.microsoft.com/office/drawing/2014/main" id="{E6DA7A93-7500-3B51-643F-D90D92CF4265}"/>
                </a:ext>
              </a:extLst>
            </p:cNvPr>
            <p:cNvGraphicFramePr/>
            <p:nvPr/>
          </p:nvGraphicFramePr>
          <p:xfrm>
            <a:off x="6340476" y="2773350"/>
            <a:ext cx="1651608" cy="1113095"/>
          </p:xfrm>
          <a:graphic>
            <a:graphicData uri="http://schemas.openxmlformats.org/drawingml/2006/chart">
              <c:chart xmlns:c="http://schemas.openxmlformats.org/drawingml/2006/chart" xmlns:r="http://schemas.openxmlformats.org/officeDocument/2006/relationships" r:id="rId17"/>
            </a:graphicData>
          </a:graphic>
        </p:graphicFrame>
        <p:sp>
          <p:nvSpPr>
            <p:cNvPr id="16" name="TextBox 15">
              <a:extLst>
                <a:ext uri="{FF2B5EF4-FFF2-40B4-BE49-F238E27FC236}">
                  <a16:creationId xmlns:a16="http://schemas.microsoft.com/office/drawing/2014/main" id="{DF3D5D5F-0BDC-AC9C-65EC-7B62AE928E8A}"/>
                </a:ext>
              </a:extLst>
            </p:cNvPr>
            <p:cNvSpPr txBox="1"/>
            <p:nvPr/>
          </p:nvSpPr>
          <p:spPr>
            <a:xfrm>
              <a:off x="5989663" y="2746998"/>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Sector: 14.2% | Russell Group: 17.8%</a:t>
              </a:r>
            </a:p>
          </p:txBody>
        </p:sp>
        <p:sp>
          <p:nvSpPr>
            <p:cNvPr id="20" name="TextBox 19">
              <a:extLst>
                <a:ext uri="{FF2B5EF4-FFF2-40B4-BE49-F238E27FC236}">
                  <a16:creationId xmlns:a16="http://schemas.microsoft.com/office/drawing/2014/main" id="{A845B166-8316-63BD-E2C3-D41A945DB924}"/>
                </a:ext>
              </a:extLst>
            </p:cNvPr>
            <p:cNvSpPr txBox="1"/>
            <p:nvPr/>
          </p:nvSpPr>
          <p:spPr>
            <a:xfrm>
              <a:off x="6015816" y="3535288"/>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Sector: 14.2% | Russell Group: 17.8%</a:t>
              </a:r>
            </a:p>
          </p:txBody>
        </p:sp>
      </p:grpSp>
      <p:grpSp>
        <p:nvGrpSpPr>
          <p:cNvPr id="44" name="Pay - Ethnicity">
            <a:extLst>
              <a:ext uri="{FF2B5EF4-FFF2-40B4-BE49-F238E27FC236}">
                <a16:creationId xmlns:a16="http://schemas.microsoft.com/office/drawing/2014/main" id="{1B04E627-C851-C472-39DF-A1F6C0005326}"/>
              </a:ext>
            </a:extLst>
          </p:cNvPr>
          <p:cNvGrpSpPr/>
          <p:nvPr/>
        </p:nvGrpSpPr>
        <p:grpSpPr>
          <a:xfrm>
            <a:off x="8860933" y="1582554"/>
            <a:ext cx="2933304" cy="2309860"/>
            <a:chOff x="8860933" y="1582554"/>
            <a:chExt cx="2933304" cy="2309860"/>
          </a:xfrm>
        </p:grpSpPr>
        <p:sp>
          <p:nvSpPr>
            <p:cNvPr id="48" name="TextBox 47">
              <a:extLst>
                <a:ext uri="{FF2B5EF4-FFF2-40B4-BE49-F238E27FC236}">
                  <a16:creationId xmlns:a16="http://schemas.microsoft.com/office/drawing/2014/main" id="{82421057-1585-99D6-A041-BD44B12D8B0F}"/>
                </a:ext>
              </a:extLst>
            </p:cNvPr>
            <p:cNvSpPr txBox="1"/>
            <p:nvPr/>
          </p:nvSpPr>
          <p:spPr>
            <a:xfrm>
              <a:off x="8946606" y="1582554"/>
              <a:ext cx="2846572"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1600" b="1" i="0" u="none" strike="noStrike" kern="1200" spc="0" normalizeH="0" noProof="0" dirty="0">
                  <a:ln>
                    <a:noFill/>
                  </a:ln>
                  <a:solidFill>
                    <a:prstClr val="black"/>
                  </a:solidFill>
                  <a:effectLst/>
                  <a:uLnTx/>
                  <a:uFillTx/>
                  <a:latin typeface="+mj-lt"/>
                  <a:ea typeface="Verdana"/>
                  <a:cs typeface="Segoe UI Semilight" panose="020B0402040204020203" pitchFamily="34" charset="0"/>
                </a:rPr>
                <a:t>Pay Gap - Ethnicity</a:t>
              </a:r>
            </a:p>
          </p:txBody>
        </p:sp>
        <p:sp>
          <p:nvSpPr>
            <p:cNvPr id="49" name="TextBox 48">
              <a:extLst>
                <a:ext uri="{FF2B5EF4-FFF2-40B4-BE49-F238E27FC236}">
                  <a16:creationId xmlns:a16="http://schemas.microsoft.com/office/drawing/2014/main" id="{2FC5D958-2220-B8B7-9CD4-B613BA44A52D}"/>
                </a:ext>
              </a:extLst>
            </p:cNvPr>
            <p:cNvSpPr txBox="1"/>
            <p:nvPr/>
          </p:nvSpPr>
          <p:spPr>
            <a:xfrm>
              <a:off x="8911667" y="1861017"/>
              <a:ext cx="2823847"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200"/>
                </a:spcBef>
                <a:spcAft>
                  <a:spcPts val="400"/>
                </a:spcAft>
                <a:buClr>
                  <a:srgbClr val="5BC1D3"/>
                </a:buClr>
                <a:buSzPct val="80000"/>
                <a:buFontTx/>
                <a:buNone/>
                <a:tabLst/>
                <a:defRPr/>
              </a:pPr>
              <a:r>
                <a:rPr kumimoji="0" lang="en-GB" sz="1600" b="1"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Target:</a:t>
              </a:r>
              <a:r>
                <a:rPr kumimoji="0" lang="en-GB" sz="1600" b="0"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 0% by 2030</a:t>
              </a:r>
            </a:p>
          </p:txBody>
        </p:sp>
        <p:sp>
          <p:nvSpPr>
            <p:cNvPr id="24" name="TextBox 23">
              <a:extLst>
                <a:ext uri="{FF2B5EF4-FFF2-40B4-BE49-F238E27FC236}">
                  <a16:creationId xmlns:a16="http://schemas.microsoft.com/office/drawing/2014/main" id="{44304632-4AE8-7822-7CDA-7E1213F5673B}"/>
                </a:ext>
              </a:extLst>
            </p:cNvPr>
            <p:cNvSpPr txBox="1"/>
            <p:nvPr/>
          </p:nvSpPr>
          <p:spPr>
            <a:xfrm>
              <a:off x="8861390" y="2478709"/>
              <a:ext cx="747783" cy="253916"/>
            </a:xfrm>
            <a:prstGeom prst="rect">
              <a:avLst/>
            </a:prstGeom>
            <a:noFill/>
          </p:spPr>
          <p:txBody>
            <a:bodyPr wrap="square">
              <a:spAutoFit/>
            </a:bodyPr>
            <a:lstStyle/>
            <a:p>
              <a:r>
                <a:rPr lang="en-GB" sz="1050" b="1" dirty="0">
                  <a:solidFill>
                    <a:prstClr val="black"/>
                  </a:solidFill>
                  <a:latin typeface="+mj-lt"/>
                  <a:ea typeface="Verdana"/>
                  <a:cs typeface="Segoe UI Semilight" panose="020B0402040204020203" pitchFamily="34" charset="0"/>
                </a:rPr>
                <a:t>Mean</a:t>
              </a:r>
            </a:p>
          </p:txBody>
        </p:sp>
        <p:sp>
          <p:nvSpPr>
            <p:cNvPr id="26" name="TextBox 25">
              <a:extLst>
                <a:ext uri="{FF2B5EF4-FFF2-40B4-BE49-F238E27FC236}">
                  <a16:creationId xmlns:a16="http://schemas.microsoft.com/office/drawing/2014/main" id="{8FACCE72-8349-B616-5CE3-FF8095F9B02C}"/>
                </a:ext>
              </a:extLst>
            </p:cNvPr>
            <p:cNvSpPr txBox="1"/>
            <p:nvPr/>
          </p:nvSpPr>
          <p:spPr>
            <a:xfrm>
              <a:off x="8860933" y="3244384"/>
              <a:ext cx="904924" cy="253916"/>
            </a:xfrm>
            <a:prstGeom prst="rect">
              <a:avLst/>
            </a:prstGeom>
            <a:noFill/>
          </p:spPr>
          <p:txBody>
            <a:bodyPr wrap="square">
              <a:spAutoFit/>
            </a:bodyPr>
            <a:lstStyle/>
            <a:p>
              <a:r>
                <a:rPr lang="en-GB" sz="1050" b="1" dirty="0">
                  <a:solidFill>
                    <a:prstClr val="black"/>
                  </a:solidFill>
                  <a:latin typeface="+mj-lt"/>
                  <a:ea typeface="Verdana"/>
                  <a:cs typeface="Segoe UI Semilight" panose="020B0402040204020203" pitchFamily="34" charset="0"/>
                </a:rPr>
                <a:t>Median</a:t>
              </a:r>
            </a:p>
          </p:txBody>
        </p:sp>
        <p:pic>
          <p:nvPicPr>
            <p:cNvPr id="27" name="Graphic 26" descr="Caret Up with solid fill">
              <a:extLst>
                <a:ext uri="{FF2B5EF4-FFF2-40B4-BE49-F238E27FC236}">
                  <a16:creationId xmlns:a16="http://schemas.microsoft.com/office/drawing/2014/main" id="{5535F143-EBD0-7346-050B-81B4D2713C7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0787148" y="2991804"/>
              <a:ext cx="531976" cy="531976"/>
            </a:xfrm>
            <a:prstGeom prst="rect">
              <a:avLst/>
            </a:prstGeom>
          </p:spPr>
        </p:pic>
        <p:sp>
          <p:nvSpPr>
            <p:cNvPr id="28" name="TextBox 27">
              <a:extLst>
                <a:ext uri="{FF2B5EF4-FFF2-40B4-BE49-F238E27FC236}">
                  <a16:creationId xmlns:a16="http://schemas.microsoft.com/office/drawing/2014/main" id="{027A1E9B-2872-3A2A-D765-516EA060FA6B}"/>
                </a:ext>
              </a:extLst>
            </p:cNvPr>
            <p:cNvSpPr txBox="1"/>
            <p:nvPr/>
          </p:nvSpPr>
          <p:spPr>
            <a:xfrm>
              <a:off x="10787148" y="3322478"/>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30" name="Graphic 29" descr="Caret Down with solid fill">
              <a:extLst>
                <a:ext uri="{FF2B5EF4-FFF2-40B4-BE49-F238E27FC236}">
                  <a16:creationId xmlns:a16="http://schemas.microsoft.com/office/drawing/2014/main" id="{3FF271E9-A01F-24C0-6446-29036A955772}"/>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11192669" y="3001318"/>
              <a:ext cx="531976" cy="531976"/>
            </a:xfrm>
            <a:prstGeom prst="rect">
              <a:avLst/>
            </a:prstGeom>
          </p:spPr>
        </p:pic>
        <p:sp>
          <p:nvSpPr>
            <p:cNvPr id="31" name="TextBox 30">
              <a:extLst>
                <a:ext uri="{FF2B5EF4-FFF2-40B4-BE49-F238E27FC236}">
                  <a16:creationId xmlns:a16="http://schemas.microsoft.com/office/drawing/2014/main" id="{CD4DE815-0927-62D8-3365-57857B50929B}"/>
                </a:ext>
              </a:extLst>
            </p:cNvPr>
            <p:cNvSpPr txBox="1"/>
            <p:nvPr/>
          </p:nvSpPr>
          <p:spPr>
            <a:xfrm>
              <a:off x="11141869" y="3316117"/>
              <a:ext cx="620786"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pic>
          <p:nvPicPr>
            <p:cNvPr id="32" name="Graphic 31" descr="Caret Down with solid fill">
              <a:extLst>
                <a:ext uri="{FF2B5EF4-FFF2-40B4-BE49-F238E27FC236}">
                  <a16:creationId xmlns:a16="http://schemas.microsoft.com/office/drawing/2014/main" id="{A5E39A92-6B60-6EF9-84BB-FBB1F7215812}"/>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rcRect/>
            <a:stretch/>
          </p:blipFill>
          <p:spPr>
            <a:xfrm>
              <a:off x="10767930" y="2215022"/>
              <a:ext cx="531976" cy="531976"/>
            </a:xfrm>
            <a:prstGeom prst="rect">
              <a:avLst/>
            </a:prstGeom>
          </p:spPr>
        </p:pic>
        <p:sp>
          <p:nvSpPr>
            <p:cNvPr id="33" name="TextBox 32">
              <a:extLst>
                <a:ext uri="{FF2B5EF4-FFF2-40B4-BE49-F238E27FC236}">
                  <a16:creationId xmlns:a16="http://schemas.microsoft.com/office/drawing/2014/main" id="{A7D2E880-C23C-4118-B2BE-C2C5AFD6A0AB}"/>
                </a:ext>
              </a:extLst>
            </p:cNvPr>
            <p:cNvSpPr txBox="1"/>
            <p:nvPr/>
          </p:nvSpPr>
          <p:spPr>
            <a:xfrm>
              <a:off x="10767930" y="2545696"/>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34" name="Graphic 33" descr="Caret Down with solid fill">
              <a:extLst>
                <a:ext uri="{FF2B5EF4-FFF2-40B4-BE49-F238E27FC236}">
                  <a16:creationId xmlns:a16="http://schemas.microsoft.com/office/drawing/2014/main" id="{7F08F8A4-8B16-81B3-9EA5-368C6257B39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11173451" y="2224536"/>
              <a:ext cx="531976" cy="531976"/>
            </a:xfrm>
            <a:prstGeom prst="rect">
              <a:avLst/>
            </a:prstGeom>
          </p:spPr>
        </p:pic>
        <p:sp>
          <p:nvSpPr>
            <p:cNvPr id="35" name="TextBox 34">
              <a:extLst>
                <a:ext uri="{FF2B5EF4-FFF2-40B4-BE49-F238E27FC236}">
                  <a16:creationId xmlns:a16="http://schemas.microsoft.com/office/drawing/2014/main" id="{7A39134F-E6E6-7460-E6A8-16946BC8A662}"/>
                </a:ext>
              </a:extLst>
            </p:cNvPr>
            <p:cNvSpPr txBox="1"/>
            <p:nvPr/>
          </p:nvSpPr>
          <p:spPr>
            <a:xfrm>
              <a:off x="11173451" y="2555210"/>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graphicFrame>
          <p:nvGraphicFramePr>
            <p:cNvPr id="36" name="Chart 35">
              <a:extLst>
                <a:ext uri="{FF2B5EF4-FFF2-40B4-BE49-F238E27FC236}">
                  <a16:creationId xmlns:a16="http://schemas.microsoft.com/office/drawing/2014/main" id="{7532C35A-AA58-6A63-934D-A9F5C7114609}"/>
                </a:ext>
              </a:extLst>
            </p:cNvPr>
            <p:cNvGraphicFramePr/>
            <p:nvPr/>
          </p:nvGraphicFramePr>
          <p:xfrm>
            <a:off x="9286587" y="1999917"/>
            <a:ext cx="1631895" cy="1113095"/>
          </p:xfrm>
          <a:graphic>
            <a:graphicData uri="http://schemas.openxmlformats.org/drawingml/2006/chart">
              <c:chart xmlns:c="http://schemas.openxmlformats.org/drawingml/2006/chart" xmlns:r="http://schemas.openxmlformats.org/officeDocument/2006/relationships" r:id="rId20"/>
            </a:graphicData>
          </a:graphic>
        </p:graphicFrame>
        <p:graphicFrame>
          <p:nvGraphicFramePr>
            <p:cNvPr id="38" name="Chart 37">
              <a:extLst>
                <a:ext uri="{FF2B5EF4-FFF2-40B4-BE49-F238E27FC236}">
                  <a16:creationId xmlns:a16="http://schemas.microsoft.com/office/drawing/2014/main" id="{4F40FCCC-D97B-72A5-4178-7B94B53FA179}"/>
                </a:ext>
              </a:extLst>
            </p:cNvPr>
            <p:cNvGraphicFramePr/>
            <p:nvPr/>
          </p:nvGraphicFramePr>
          <p:xfrm>
            <a:off x="9293059" y="2779319"/>
            <a:ext cx="1631895" cy="1113095"/>
          </p:xfrm>
          <a:graphic>
            <a:graphicData uri="http://schemas.openxmlformats.org/drawingml/2006/chart">
              <c:chart xmlns:c="http://schemas.openxmlformats.org/drawingml/2006/chart" xmlns:r="http://schemas.openxmlformats.org/officeDocument/2006/relationships" r:id="rId21"/>
            </a:graphicData>
          </a:graphic>
        </p:graphicFrame>
        <p:sp>
          <p:nvSpPr>
            <p:cNvPr id="39" name="TextBox 38">
              <a:extLst>
                <a:ext uri="{FF2B5EF4-FFF2-40B4-BE49-F238E27FC236}">
                  <a16:creationId xmlns:a16="http://schemas.microsoft.com/office/drawing/2014/main" id="{3116D753-DCBC-A4E2-7A34-DBC4E1E6F27A}"/>
                </a:ext>
              </a:extLst>
            </p:cNvPr>
            <p:cNvSpPr txBox="1"/>
            <p:nvPr/>
          </p:nvSpPr>
          <p:spPr>
            <a:xfrm>
              <a:off x="9050356" y="2757013"/>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Sector: 0.9%</a:t>
              </a:r>
            </a:p>
          </p:txBody>
        </p:sp>
        <p:sp>
          <p:nvSpPr>
            <p:cNvPr id="40" name="TextBox 39">
              <a:extLst>
                <a:ext uri="{FF2B5EF4-FFF2-40B4-BE49-F238E27FC236}">
                  <a16:creationId xmlns:a16="http://schemas.microsoft.com/office/drawing/2014/main" id="{0707E8F2-F908-5CC4-5263-E366FA1350AE}"/>
                </a:ext>
              </a:extLst>
            </p:cNvPr>
            <p:cNvSpPr txBox="1"/>
            <p:nvPr/>
          </p:nvSpPr>
          <p:spPr>
            <a:xfrm>
              <a:off x="9003642" y="3535646"/>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Sector: 0.1%</a:t>
              </a:r>
            </a:p>
          </p:txBody>
        </p:sp>
      </p:grpSp>
      <p:grpSp>
        <p:nvGrpSpPr>
          <p:cNvPr id="92" name="FA9 - Ethnicity">
            <a:extLst>
              <a:ext uri="{FF2B5EF4-FFF2-40B4-BE49-F238E27FC236}">
                <a16:creationId xmlns:a16="http://schemas.microsoft.com/office/drawing/2014/main" id="{95D95D19-471B-CC68-9B12-099A44914229}"/>
              </a:ext>
            </a:extLst>
          </p:cNvPr>
          <p:cNvGrpSpPr/>
          <p:nvPr/>
        </p:nvGrpSpPr>
        <p:grpSpPr>
          <a:xfrm>
            <a:off x="3166032" y="3905666"/>
            <a:ext cx="2699488" cy="2192616"/>
            <a:chOff x="3166032" y="3905666"/>
            <a:chExt cx="2699488" cy="2192616"/>
          </a:xfrm>
        </p:grpSpPr>
        <p:graphicFrame>
          <p:nvGraphicFramePr>
            <p:cNvPr id="333" name="Chart 332">
              <a:extLst>
                <a:ext uri="{FF2B5EF4-FFF2-40B4-BE49-F238E27FC236}">
                  <a16:creationId xmlns:a16="http://schemas.microsoft.com/office/drawing/2014/main" id="{EFC43733-58D3-2D3B-0E7A-156A8F7FC81F}"/>
                </a:ext>
              </a:extLst>
            </p:cNvPr>
            <p:cNvGraphicFramePr/>
            <p:nvPr/>
          </p:nvGraphicFramePr>
          <p:xfrm>
            <a:off x="3240595" y="4452475"/>
            <a:ext cx="1550606" cy="1117663"/>
          </p:xfrm>
          <a:graphic>
            <a:graphicData uri="http://schemas.openxmlformats.org/drawingml/2006/chart">
              <c:chart xmlns:c="http://schemas.openxmlformats.org/drawingml/2006/chart" xmlns:r="http://schemas.openxmlformats.org/officeDocument/2006/relationships" r:id="rId22"/>
            </a:graphicData>
          </a:graphic>
        </p:graphicFrame>
        <p:graphicFrame>
          <p:nvGraphicFramePr>
            <p:cNvPr id="320" name="Chart 319">
              <a:extLst>
                <a:ext uri="{FF2B5EF4-FFF2-40B4-BE49-F238E27FC236}">
                  <a16:creationId xmlns:a16="http://schemas.microsoft.com/office/drawing/2014/main" id="{5725AAD5-516F-BCAD-D50D-F567D9BC4FD5}"/>
                </a:ext>
              </a:extLst>
            </p:cNvPr>
            <p:cNvGraphicFramePr/>
            <p:nvPr/>
          </p:nvGraphicFramePr>
          <p:xfrm>
            <a:off x="4251487" y="4439231"/>
            <a:ext cx="1550606" cy="1117663"/>
          </p:xfrm>
          <a:graphic>
            <a:graphicData uri="http://schemas.openxmlformats.org/drawingml/2006/chart">
              <c:chart xmlns:c="http://schemas.openxmlformats.org/drawingml/2006/chart" xmlns:r="http://schemas.openxmlformats.org/officeDocument/2006/relationships" r:id="rId23"/>
            </a:graphicData>
          </a:graphic>
        </p:graphicFrame>
        <p:sp>
          <p:nvSpPr>
            <p:cNvPr id="321" name="TextBox 320">
              <a:extLst>
                <a:ext uri="{FF2B5EF4-FFF2-40B4-BE49-F238E27FC236}">
                  <a16:creationId xmlns:a16="http://schemas.microsoft.com/office/drawing/2014/main" id="{30C39839-E1B8-16FB-B321-7E427E660007}"/>
                </a:ext>
              </a:extLst>
            </p:cNvPr>
            <p:cNvSpPr txBox="1"/>
            <p:nvPr/>
          </p:nvSpPr>
          <p:spPr>
            <a:xfrm>
              <a:off x="3187603" y="4175216"/>
              <a:ext cx="2673965"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200"/>
                </a:spcBef>
                <a:spcAft>
                  <a:spcPts val="400"/>
                </a:spcAft>
                <a:buClr>
                  <a:srgbClr val="5BC1D3"/>
                </a:buClr>
                <a:buSzPct val="80000"/>
                <a:buFontTx/>
                <a:buNone/>
                <a:tabLst/>
                <a:defRPr/>
              </a:pPr>
              <a:r>
                <a:rPr kumimoji="0" lang="en-GB" sz="1600" b="1"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Target:</a:t>
              </a:r>
              <a:r>
                <a:rPr kumimoji="0" lang="en-GB" sz="1600" b="0"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 25% by 2025</a:t>
              </a:r>
            </a:p>
          </p:txBody>
        </p:sp>
        <p:sp>
          <p:nvSpPr>
            <p:cNvPr id="322" name="TextBox 321">
              <a:extLst>
                <a:ext uri="{FF2B5EF4-FFF2-40B4-BE49-F238E27FC236}">
                  <a16:creationId xmlns:a16="http://schemas.microsoft.com/office/drawing/2014/main" id="{E4D7D59D-05D2-2217-E22E-D4F26C7F08A4}"/>
                </a:ext>
              </a:extLst>
            </p:cNvPr>
            <p:cNvSpPr txBox="1"/>
            <p:nvPr/>
          </p:nvSpPr>
          <p:spPr>
            <a:xfrm>
              <a:off x="3280366" y="3905666"/>
              <a:ext cx="2585154"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1600" b="1" i="0" u="none" strike="noStrike" kern="1200" spc="0" normalizeH="0" noProof="0" dirty="0">
                  <a:ln>
                    <a:noFill/>
                  </a:ln>
                  <a:solidFill>
                    <a:prstClr val="black"/>
                  </a:solidFill>
                  <a:effectLst/>
                  <a:uLnTx/>
                  <a:uFillTx/>
                  <a:latin typeface="+mj-lt"/>
                  <a:ea typeface="Verdana"/>
                  <a:cs typeface="Segoe UI Semilight" panose="020B0402040204020203" pitchFamily="34" charset="0"/>
                </a:rPr>
                <a:t>FA9 – Ethnicity</a:t>
              </a:r>
            </a:p>
          </p:txBody>
        </p:sp>
        <p:sp>
          <p:nvSpPr>
            <p:cNvPr id="323" name="TextBox 322">
              <a:extLst>
                <a:ext uri="{FF2B5EF4-FFF2-40B4-BE49-F238E27FC236}">
                  <a16:creationId xmlns:a16="http://schemas.microsoft.com/office/drawing/2014/main" id="{CE68904E-F479-5374-EDC0-7F4160199058}"/>
                </a:ext>
              </a:extLst>
            </p:cNvPr>
            <p:cNvSpPr txBox="1"/>
            <p:nvPr/>
          </p:nvSpPr>
          <p:spPr>
            <a:xfrm>
              <a:off x="3314415" y="4609599"/>
              <a:ext cx="346249" cy="697109"/>
            </a:xfrm>
            <a:prstGeom prst="rect">
              <a:avLst/>
            </a:prstGeom>
            <a:noFill/>
          </p:spPr>
          <p:txBody>
            <a:bodyPr vert="vert270" wrap="square">
              <a:spAutoFit/>
            </a:bodyPr>
            <a:lstStyle/>
            <a:p>
              <a:pPr algn="ctr"/>
              <a:r>
                <a:rPr lang="en-GB" sz="1050" b="1" dirty="0">
                  <a:solidFill>
                    <a:prstClr val="black"/>
                  </a:solidFill>
                  <a:latin typeface="+mj-lt"/>
                  <a:ea typeface="Verdana"/>
                  <a:cs typeface="Segoe UI Semilight" panose="020B0402040204020203" pitchFamily="34" charset="0"/>
                </a:rPr>
                <a:t>Profs</a:t>
              </a:r>
            </a:p>
          </p:txBody>
        </p:sp>
        <p:sp>
          <p:nvSpPr>
            <p:cNvPr id="324" name="TextBox 323">
              <a:extLst>
                <a:ext uri="{FF2B5EF4-FFF2-40B4-BE49-F238E27FC236}">
                  <a16:creationId xmlns:a16="http://schemas.microsoft.com/office/drawing/2014/main" id="{A1F6888B-5B49-A730-5B2A-3775D6C4A543}"/>
                </a:ext>
              </a:extLst>
            </p:cNvPr>
            <p:cNvSpPr txBox="1"/>
            <p:nvPr/>
          </p:nvSpPr>
          <p:spPr>
            <a:xfrm>
              <a:off x="5406646" y="4518545"/>
              <a:ext cx="346249" cy="948953"/>
            </a:xfrm>
            <a:prstGeom prst="rect">
              <a:avLst/>
            </a:prstGeom>
            <a:noFill/>
          </p:spPr>
          <p:txBody>
            <a:bodyPr vert="vert" wrap="square">
              <a:spAutoFit/>
            </a:bodyPr>
            <a:lstStyle/>
            <a:p>
              <a:pPr algn="ctr"/>
              <a:r>
                <a:rPr lang="en-GB" sz="1050" b="1" dirty="0">
                  <a:solidFill>
                    <a:prstClr val="black"/>
                  </a:solidFill>
                  <a:latin typeface="+mj-lt"/>
                  <a:ea typeface="Verdana"/>
                  <a:cs typeface="Segoe UI Semilight" panose="020B0402040204020203" pitchFamily="34" charset="0"/>
                </a:rPr>
                <a:t>PSS</a:t>
              </a:r>
            </a:p>
          </p:txBody>
        </p:sp>
        <p:pic>
          <p:nvPicPr>
            <p:cNvPr id="325" name="Graphic 324" descr="Caret Up with solid fill">
              <a:extLst>
                <a:ext uri="{FF2B5EF4-FFF2-40B4-BE49-F238E27FC236}">
                  <a16:creationId xmlns:a16="http://schemas.microsoft.com/office/drawing/2014/main" id="{9183CFCC-F095-EFA4-9204-0EF31950C8B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3528378" y="5192828"/>
              <a:ext cx="531976" cy="531976"/>
            </a:xfrm>
            <a:prstGeom prst="rect">
              <a:avLst/>
            </a:prstGeom>
          </p:spPr>
        </p:pic>
        <p:sp>
          <p:nvSpPr>
            <p:cNvPr id="326" name="TextBox 325">
              <a:extLst>
                <a:ext uri="{FF2B5EF4-FFF2-40B4-BE49-F238E27FC236}">
                  <a16:creationId xmlns:a16="http://schemas.microsoft.com/office/drawing/2014/main" id="{23C8DC2A-FA41-ABEC-CF75-E96B020321BD}"/>
                </a:ext>
              </a:extLst>
            </p:cNvPr>
            <p:cNvSpPr txBox="1"/>
            <p:nvPr/>
          </p:nvSpPr>
          <p:spPr>
            <a:xfrm>
              <a:off x="3528378" y="5523502"/>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327" name="Graphic 326" descr="Caret Down with solid fill">
              <a:extLst>
                <a:ext uri="{FF2B5EF4-FFF2-40B4-BE49-F238E27FC236}">
                  <a16:creationId xmlns:a16="http://schemas.microsoft.com/office/drawing/2014/main" id="{9D5167C7-E728-8BF0-7C82-E82D9A908430}"/>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rcRect/>
            <a:stretch/>
          </p:blipFill>
          <p:spPr>
            <a:xfrm>
              <a:off x="3933899" y="5202342"/>
              <a:ext cx="531976" cy="531976"/>
            </a:xfrm>
            <a:prstGeom prst="rect">
              <a:avLst/>
            </a:prstGeom>
          </p:spPr>
        </p:pic>
        <p:sp>
          <p:nvSpPr>
            <p:cNvPr id="328" name="TextBox 327">
              <a:extLst>
                <a:ext uri="{FF2B5EF4-FFF2-40B4-BE49-F238E27FC236}">
                  <a16:creationId xmlns:a16="http://schemas.microsoft.com/office/drawing/2014/main" id="{F099516A-B548-8D38-7DBF-2A5056E0AC94}"/>
                </a:ext>
              </a:extLst>
            </p:cNvPr>
            <p:cNvSpPr txBox="1"/>
            <p:nvPr/>
          </p:nvSpPr>
          <p:spPr>
            <a:xfrm>
              <a:off x="3933899" y="5533016"/>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pic>
          <p:nvPicPr>
            <p:cNvPr id="329" name="Graphic 328" descr="Caret Up with solid fill">
              <a:extLst>
                <a:ext uri="{FF2B5EF4-FFF2-40B4-BE49-F238E27FC236}">
                  <a16:creationId xmlns:a16="http://schemas.microsoft.com/office/drawing/2014/main" id="{C6142250-F0A7-5E1D-4FC3-2EC098A0326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547701" y="5202914"/>
              <a:ext cx="531976" cy="531976"/>
            </a:xfrm>
            <a:prstGeom prst="rect">
              <a:avLst/>
            </a:prstGeom>
          </p:spPr>
        </p:pic>
        <p:sp>
          <p:nvSpPr>
            <p:cNvPr id="330" name="TextBox 329">
              <a:extLst>
                <a:ext uri="{FF2B5EF4-FFF2-40B4-BE49-F238E27FC236}">
                  <a16:creationId xmlns:a16="http://schemas.microsoft.com/office/drawing/2014/main" id="{FBC4F824-07C7-8507-9202-8BCCA1EA3B93}"/>
                </a:ext>
              </a:extLst>
            </p:cNvPr>
            <p:cNvSpPr txBox="1"/>
            <p:nvPr/>
          </p:nvSpPr>
          <p:spPr>
            <a:xfrm>
              <a:off x="4547701" y="5533588"/>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331" name="Graphic 330" descr="Caret Down with solid fill">
              <a:extLst>
                <a:ext uri="{FF2B5EF4-FFF2-40B4-BE49-F238E27FC236}">
                  <a16:creationId xmlns:a16="http://schemas.microsoft.com/office/drawing/2014/main" id="{7437D6D5-C589-9FCE-32D4-E20C7407BEEA}"/>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rcRect/>
            <a:stretch/>
          </p:blipFill>
          <p:spPr>
            <a:xfrm>
              <a:off x="4953222" y="5212428"/>
              <a:ext cx="531976" cy="531976"/>
            </a:xfrm>
            <a:prstGeom prst="rect">
              <a:avLst/>
            </a:prstGeom>
          </p:spPr>
        </p:pic>
        <p:sp>
          <p:nvSpPr>
            <p:cNvPr id="332" name="TextBox 331">
              <a:extLst>
                <a:ext uri="{FF2B5EF4-FFF2-40B4-BE49-F238E27FC236}">
                  <a16:creationId xmlns:a16="http://schemas.microsoft.com/office/drawing/2014/main" id="{E8DE2F18-841E-9C03-4669-BB13A236D304}"/>
                </a:ext>
              </a:extLst>
            </p:cNvPr>
            <p:cNvSpPr txBox="1"/>
            <p:nvPr/>
          </p:nvSpPr>
          <p:spPr>
            <a:xfrm>
              <a:off x="4953222" y="5543102"/>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sp>
          <p:nvSpPr>
            <p:cNvPr id="45" name="TextBox 44">
              <a:extLst>
                <a:ext uri="{FF2B5EF4-FFF2-40B4-BE49-F238E27FC236}">
                  <a16:creationId xmlns:a16="http://schemas.microsoft.com/office/drawing/2014/main" id="{3BEEEAB9-582A-4D4E-B225-A5B3BF20E8C8}"/>
                </a:ext>
              </a:extLst>
            </p:cNvPr>
            <p:cNvSpPr txBox="1"/>
            <p:nvPr/>
          </p:nvSpPr>
          <p:spPr>
            <a:xfrm>
              <a:off x="3166032" y="5844366"/>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Profs – Sector: 12.1%</a:t>
              </a:r>
            </a:p>
          </p:txBody>
        </p:sp>
      </p:grpSp>
      <p:grpSp>
        <p:nvGrpSpPr>
          <p:cNvPr id="85" name="FA9 - Gender">
            <a:extLst>
              <a:ext uri="{FF2B5EF4-FFF2-40B4-BE49-F238E27FC236}">
                <a16:creationId xmlns:a16="http://schemas.microsoft.com/office/drawing/2014/main" id="{DFB529C9-1D24-F15C-BF2C-E9384A397217}"/>
              </a:ext>
            </a:extLst>
          </p:cNvPr>
          <p:cNvGrpSpPr/>
          <p:nvPr/>
        </p:nvGrpSpPr>
        <p:grpSpPr>
          <a:xfrm>
            <a:off x="328501" y="3905666"/>
            <a:ext cx="2733995" cy="2192487"/>
            <a:chOff x="328501" y="3905666"/>
            <a:chExt cx="2733995" cy="2192487"/>
          </a:xfrm>
        </p:grpSpPr>
        <p:graphicFrame>
          <p:nvGraphicFramePr>
            <p:cNvPr id="66" name="Chart 65">
              <a:extLst>
                <a:ext uri="{FF2B5EF4-FFF2-40B4-BE49-F238E27FC236}">
                  <a16:creationId xmlns:a16="http://schemas.microsoft.com/office/drawing/2014/main" id="{D29DA6FA-D1E3-712F-3D6D-0AC13E208ED1}"/>
                </a:ext>
              </a:extLst>
            </p:cNvPr>
            <p:cNvGraphicFramePr/>
            <p:nvPr/>
          </p:nvGraphicFramePr>
          <p:xfrm>
            <a:off x="1415709" y="4414281"/>
            <a:ext cx="1550606" cy="1117663"/>
          </p:xfrm>
          <a:graphic>
            <a:graphicData uri="http://schemas.openxmlformats.org/drawingml/2006/chart">
              <c:chart xmlns:c="http://schemas.openxmlformats.org/drawingml/2006/chart" xmlns:r="http://schemas.openxmlformats.org/officeDocument/2006/relationships" r:id="rId24"/>
            </a:graphicData>
          </a:graphic>
        </p:graphicFrame>
        <p:sp>
          <p:nvSpPr>
            <p:cNvPr id="67" name="TextBox 66">
              <a:extLst>
                <a:ext uri="{FF2B5EF4-FFF2-40B4-BE49-F238E27FC236}">
                  <a16:creationId xmlns:a16="http://schemas.microsoft.com/office/drawing/2014/main" id="{EBB28872-C906-5F41-05A5-B4E3032B5DFF}"/>
                </a:ext>
              </a:extLst>
            </p:cNvPr>
            <p:cNvSpPr txBox="1"/>
            <p:nvPr/>
          </p:nvSpPr>
          <p:spPr>
            <a:xfrm>
              <a:off x="388531" y="4175216"/>
              <a:ext cx="2673965"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200"/>
                </a:spcBef>
                <a:spcAft>
                  <a:spcPts val="400"/>
                </a:spcAft>
                <a:buClr>
                  <a:srgbClr val="5BC1D3"/>
                </a:buClr>
                <a:buSzPct val="80000"/>
                <a:buFontTx/>
                <a:buNone/>
                <a:tabLst/>
                <a:defRPr/>
              </a:pPr>
              <a:r>
                <a:rPr kumimoji="0" lang="en-GB" sz="1600" b="1"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Target:</a:t>
              </a:r>
              <a:r>
                <a:rPr kumimoji="0" lang="en-GB" sz="1600" b="0"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 50% by 2025</a:t>
              </a:r>
            </a:p>
          </p:txBody>
        </p:sp>
        <p:sp>
          <p:nvSpPr>
            <p:cNvPr id="68" name="TextBox 67">
              <a:extLst>
                <a:ext uri="{FF2B5EF4-FFF2-40B4-BE49-F238E27FC236}">
                  <a16:creationId xmlns:a16="http://schemas.microsoft.com/office/drawing/2014/main" id="{11297C87-5998-0A7E-E07A-8EFB701F695F}"/>
                </a:ext>
              </a:extLst>
            </p:cNvPr>
            <p:cNvSpPr txBox="1"/>
            <p:nvPr/>
          </p:nvSpPr>
          <p:spPr>
            <a:xfrm>
              <a:off x="405752" y="3905666"/>
              <a:ext cx="2585154"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1600" b="1" i="0" u="none" strike="noStrike" kern="1200" spc="0" normalizeH="0" noProof="0" dirty="0">
                  <a:ln>
                    <a:noFill/>
                  </a:ln>
                  <a:solidFill>
                    <a:prstClr val="black"/>
                  </a:solidFill>
                  <a:effectLst/>
                  <a:uLnTx/>
                  <a:uFillTx/>
                  <a:latin typeface="+mj-lt"/>
                  <a:ea typeface="Verdana"/>
                  <a:cs typeface="Segoe UI Semilight" panose="020B0402040204020203" pitchFamily="34" charset="0"/>
                </a:rPr>
                <a:t>FA9 – Gender</a:t>
              </a:r>
            </a:p>
          </p:txBody>
        </p:sp>
        <p:sp>
          <p:nvSpPr>
            <p:cNvPr id="69" name="TextBox 68">
              <a:extLst>
                <a:ext uri="{FF2B5EF4-FFF2-40B4-BE49-F238E27FC236}">
                  <a16:creationId xmlns:a16="http://schemas.microsoft.com/office/drawing/2014/main" id="{12976CA7-5696-D7BE-01FC-20FF595D0896}"/>
                </a:ext>
              </a:extLst>
            </p:cNvPr>
            <p:cNvSpPr txBox="1"/>
            <p:nvPr/>
          </p:nvSpPr>
          <p:spPr>
            <a:xfrm>
              <a:off x="543431" y="4627277"/>
              <a:ext cx="346249" cy="712807"/>
            </a:xfrm>
            <a:prstGeom prst="rect">
              <a:avLst/>
            </a:prstGeom>
            <a:noFill/>
          </p:spPr>
          <p:txBody>
            <a:bodyPr vert="vert270" wrap="square">
              <a:spAutoFit/>
            </a:bodyPr>
            <a:lstStyle/>
            <a:p>
              <a:pPr algn="ctr"/>
              <a:r>
                <a:rPr lang="en-GB" sz="1050" b="1" dirty="0">
                  <a:solidFill>
                    <a:prstClr val="black"/>
                  </a:solidFill>
                  <a:latin typeface="+mj-lt"/>
                  <a:ea typeface="Verdana"/>
                  <a:cs typeface="Segoe UI Semilight" panose="020B0402040204020203" pitchFamily="34" charset="0"/>
                </a:rPr>
                <a:t>Profs</a:t>
              </a:r>
            </a:p>
          </p:txBody>
        </p:sp>
        <p:sp>
          <p:nvSpPr>
            <p:cNvPr id="72" name="TextBox 71">
              <a:extLst>
                <a:ext uri="{FF2B5EF4-FFF2-40B4-BE49-F238E27FC236}">
                  <a16:creationId xmlns:a16="http://schemas.microsoft.com/office/drawing/2014/main" id="{3199D48A-90A5-6586-D449-650B339990B6}"/>
                </a:ext>
              </a:extLst>
            </p:cNvPr>
            <p:cNvSpPr txBox="1"/>
            <p:nvPr/>
          </p:nvSpPr>
          <p:spPr>
            <a:xfrm>
              <a:off x="2609131" y="4686527"/>
              <a:ext cx="346249" cy="549205"/>
            </a:xfrm>
            <a:prstGeom prst="rect">
              <a:avLst/>
            </a:prstGeom>
            <a:noFill/>
          </p:spPr>
          <p:txBody>
            <a:bodyPr vert="vert" wrap="square">
              <a:spAutoFit/>
            </a:bodyPr>
            <a:lstStyle/>
            <a:p>
              <a:pPr algn="ctr"/>
              <a:r>
                <a:rPr lang="en-GB" sz="1050" b="1" dirty="0">
                  <a:solidFill>
                    <a:prstClr val="black"/>
                  </a:solidFill>
                  <a:latin typeface="+mj-lt"/>
                  <a:ea typeface="Verdana"/>
                  <a:cs typeface="Segoe UI Semilight" panose="020B0402040204020203" pitchFamily="34" charset="0"/>
                </a:rPr>
                <a:t>PSS</a:t>
              </a:r>
            </a:p>
          </p:txBody>
        </p:sp>
        <p:pic>
          <p:nvPicPr>
            <p:cNvPr id="73" name="Graphic 72" descr="Caret Up with solid fill">
              <a:extLst>
                <a:ext uri="{FF2B5EF4-FFF2-40B4-BE49-F238E27FC236}">
                  <a16:creationId xmlns:a16="http://schemas.microsoft.com/office/drawing/2014/main" id="{F0E0CD48-19CF-54BB-639C-9D3DC7DBD94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718287" y="5190468"/>
              <a:ext cx="531976" cy="531976"/>
            </a:xfrm>
            <a:prstGeom prst="rect">
              <a:avLst/>
            </a:prstGeom>
          </p:spPr>
        </p:pic>
        <p:sp>
          <p:nvSpPr>
            <p:cNvPr id="74" name="TextBox 73">
              <a:extLst>
                <a:ext uri="{FF2B5EF4-FFF2-40B4-BE49-F238E27FC236}">
                  <a16:creationId xmlns:a16="http://schemas.microsoft.com/office/drawing/2014/main" id="{0B56F70F-C5F3-FCBC-65E3-12A8F8E5136F}"/>
                </a:ext>
              </a:extLst>
            </p:cNvPr>
            <p:cNvSpPr txBox="1"/>
            <p:nvPr/>
          </p:nvSpPr>
          <p:spPr>
            <a:xfrm>
              <a:off x="718287" y="5521142"/>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77" name="Graphic 76" descr="Caret Up with solid fill">
              <a:extLst>
                <a:ext uri="{FF2B5EF4-FFF2-40B4-BE49-F238E27FC236}">
                  <a16:creationId xmlns:a16="http://schemas.microsoft.com/office/drawing/2014/main" id="{58533428-252B-16E3-63C8-F8EC2651FAF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23808" y="5199982"/>
              <a:ext cx="531976" cy="531976"/>
            </a:xfrm>
            <a:prstGeom prst="rect">
              <a:avLst/>
            </a:prstGeom>
          </p:spPr>
        </p:pic>
        <p:sp>
          <p:nvSpPr>
            <p:cNvPr id="78" name="TextBox 77">
              <a:extLst>
                <a:ext uri="{FF2B5EF4-FFF2-40B4-BE49-F238E27FC236}">
                  <a16:creationId xmlns:a16="http://schemas.microsoft.com/office/drawing/2014/main" id="{48E9C505-AD39-82D3-50E0-EDEEAD808240}"/>
                </a:ext>
              </a:extLst>
            </p:cNvPr>
            <p:cNvSpPr txBox="1"/>
            <p:nvPr/>
          </p:nvSpPr>
          <p:spPr>
            <a:xfrm>
              <a:off x="1123808" y="5530656"/>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pic>
          <p:nvPicPr>
            <p:cNvPr id="79" name="Graphic 78" descr="Caret Down with solid fill">
              <a:extLst>
                <a:ext uri="{FF2B5EF4-FFF2-40B4-BE49-F238E27FC236}">
                  <a16:creationId xmlns:a16="http://schemas.microsoft.com/office/drawing/2014/main" id="{9DE95604-1168-F0E7-B139-CC1BAE44CC38}"/>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rcRect/>
            <a:stretch/>
          </p:blipFill>
          <p:spPr>
            <a:xfrm>
              <a:off x="1711923" y="5216064"/>
              <a:ext cx="531976" cy="531976"/>
            </a:xfrm>
            <a:prstGeom prst="rect">
              <a:avLst/>
            </a:prstGeom>
          </p:spPr>
        </p:pic>
        <p:sp>
          <p:nvSpPr>
            <p:cNvPr id="80" name="TextBox 79">
              <a:extLst>
                <a:ext uri="{FF2B5EF4-FFF2-40B4-BE49-F238E27FC236}">
                  <a16:creationId xmlns:a16="http://schemas.microsoft.com/office/drawing/2014/main" id="{E61893AC-09F9-D5DE-03DD-BC6CCD4EE0F2}"/>
                </a:ext>
              </a:extLst>
            </p:cNvPr>
            <p:cNvSpPr txBox="1"/>
            <p:nvPr/>
          </p:nvSpPr>
          <p:spPr>
            <a:xfrm>
              <a:off x="1711923" y="5546738"/>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81" name="Graphic 80" descr="Caret Down with solid fill">
              <a:extLst>
                <a:ext uri="{FF2B5EF4-FFF2-40B4-BE49-F238E27FC236}">
                  <a16:creationId xmlns:a16="http://schemas.microsoft.com/office/drawing/2014/main" id="{BC0489C6-F0C3-31AE-F41F-194629200FE8}"/>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rcRect/>
            <a:stretch/>
          </p:blipFill>
          <p:spPr>
            <a:xfrm>
              <a:off x="2117444" y="5225578"/>
              <a:ext cx="531976" cy="531976"/>
            </a:xfrm>
            <a:prstGeom prst="rect">
              <a:avLst/>
            </a:prstGeom>
          </p:spPr>
        </p:pic>
        <p:sp>
          <p:nvSpPr>
            <p:cNvPr id="82" name="TextBox 81">
              <a:extLst>
                <a:ext uri="{FF2B5EF4-FFF2-40B4-BE49-F238E27FC236}">
                  <a16:creationId xmlns:a16="http://schemas.microsoft.com/office/drawing/2014/main" id="{16ABA94C-C840-0299-5FA2-1FDC42DEA58A}"/>
                </a:ext>
              </a:extLst>
            </p:cNvPr>
            <p:cNvSpPr txBox="1"/>
            <p:nvPr/>
          </p:nvSpPr>
          <p:spPr>
            <a:xfrm>
              <a:off x="2117444" y="5556252"/>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graphicFrame>
          <p:nvGraphicFramePr>
            <p:cNvPr id="83" name="Chart 82">
              <a:extLst>
                <a:ext uri="{FF2B5EF4-FFF2-40B4-BE49-F238E27FC236}">
                  <a16:creationId xmlns:a16="http://schemas.microsoft.com/office/drawing/2014/main" id="{1A6CA4EE-5607-1115-5998-ADED2474F0D6}"/>
                </a:ext>
              </a:extLst>
            </p:cNvPr>
            <p:cNvGraphicFramePr/>
            <p:nvPr/>
          </p:nvGraphicFramePr>
          <p:xfrm>
            <a:off x="430504" y="4450115"/>
            <a:ext cx="1550606" cy="1117663"/>
          </p:xfrm>
          <a:graphic>
            <a:graphicData uri="http://schemas.openxmlformats.org/drawingml/2006/chart">
              <c:chart xmlns:c="http://schemas.openxmlformats.org/drawingml/2006/chart" xmlns:r="http://schemas.openxmlformats.org/officeDocument/2006/relationships" r:id="rId25"/>
            </a:graphicData>
          </a:graphic>
        </p:graphicFrame>
        <p:sp>
          <p:nvSpPr>
            <p:cNvPr id="84" name="TextBox 83">
              <a:extLst>
                <a:ext uri="{FF2B5EF4-FFF2-40B4-BE49-F238E27FC236}">
                  <a16:creationId xmlns:a16="http://schemas.microsoft.com/office/drawing/2014/main" id="{B53055CF-07EE-9508-B9B9-2A7A6C546DA3}"/>
                </a:ext>
              </a:extLst>
            </p:cNvPr>
            <p:cNvSpPr txBox="1"/>
            <p:nvPr/>
          </p:nvSpPr>
          <p:spPr>
            <a:xfrm>
              <a:off x="328501" y="5844237"/>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Profs – Sector: 28.5%</a:t>
              </a:r>
            </a:p>
          </p:txBody>
        </p:sp>
      </p:grpSp>
      <p:grpSp>
        <p:nvGrpSpPr>
          <p:cNvPr id="94" name="FA9 - Disability">
            <a:extLst>
              <a:ext uri="{FF2B5EF4-FFF2-40B4-BE49-F238E27FC236}">
                <a16:creationId xmlns:a16="http://schemas.microsoft.com/office/drawing/2014/main" id="{E3099F4D-3A5B-7DDA-431F-539F3C8ABF1A}"/>
              </a:ext>
            </a:extLst>
          </p:cNvPr>
          <p:cNvGrpSpPr/>
          <p:nvPr/>
        </p:nvGrpSpPr>
        <p:grpSpPr>
          <a:xfrm>
            <a:off x="5958569" y="3910285"/>
            <a:ext cx="2786970" cy="2187152"/>
            <a:chOff x="5958569" y="3910285"/>
            <a:chExt cx="2786970" cy="2187152"/>
          </a:xfrm>
        </p:grpSpPr>
        <p:graphicFrame>
          <p:nvGraphicFramePr>
            <p:cNvPr id="334" name="Chart 333">
              <a:extLst>
                <a:ext uri="{FF2B5EF4-FFF2-40B4-BE49-F238E27FC236}">
                  <a16:creationId xmlns:a16="http://schemas.microsoft.com/office/drawing/2014/main" id="{5D02C10F-E0DF-1190-A9E9-D73BB6DB4D22}"/>
                </a:ext>
              </a:extLst>
            </p:cNvPr>
            <p:cNvGraphicFramePr/>
            <p:nvPr/>
          </p:nvGraphicFramePr>
          <p:xfrm>
            <a:off x="7028986" y="4416560"/>
            <a:ext cx="1550606" cy="1117663"/>
          </p:xfrm>
          <a:graphic>
            <a:graphicData uri="http://schemas.openxmlformats.org/drawingml/2006/chart">
              <c:chart xmlns:c="http://schemas.openxmlformats.org/drawingml/2006/chart" xmlns:r="http://schemas.openxmlformats.org/officeDocument/2006/relationships" r:id="rId26"/>
            </a:graphicData>
          </a:graphic>
        </p:graphicFrame>
        <p:sp>
          <p:nvSpPr>
            <p:cNvPr id="335" name="TextBox 334">
              <a:extLst>
                <a:ext uri="{FF2B5EF4-FFF2-40B4-BE49-F238E27FC236}">
                  <a16:creationId xmlns:a16="http://schemas.microsoft.com/office/drawing/2014/main" id="{8C064F21-4C60-9360-4BA8-5B1E328BA440}"/>
                </a:ext>
              </a:extLst>
            </p:cNvPr>
            <p:cNvSpPr txBox="1"/>
            <p:nvPr/>
          </p:nvSpPr>
          <p:spPr>
            <a:xfrm>
              <a:off x="6071574" y="4179799"/>
              <a:ext cx="2673965"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200"/>
                </a:spcBef>
                <a:spcAft>
                  <a:spcPts val="400"/>
                </a:spcAft>
                <a:buClr>
                  <a:srgbClr val="5BC1D3"/>
                </a:buClr>
                <a:buSzPct val="80000"/>
                <a:buFontTx/>
                <a:buNone/>
                <a:tabLst/>
                <a:defRPr/>
              </a:pPr>
              <a:r>
                <a:rPr kumimoji="0" lang="en-GB" sz="1600" b="1"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Target:</a:t>
              </a:r>
              <a:r>
                <a:rPr kumimoji="0" lang="en-GB" sz="1600" b="0" i="0"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 18% by 2025</a:t>
              </a:r>
            </a:p>
          </p:txBody>
        </p:sp>
        <p:sp>
          <p:nvSpPr>
            <p:cNvPr id="336" name="TextBox 335">
              <a:extLst>
                <a:ext uri="{FF2B5EF4-FFF2-40B4-BE49-F238E27FC236}">
                  <a16:creationId xmlns:a16="http://schemas.microsoft.com/office/drawing/2014/main" id="{D4173DC8-3AB1-2E43-3340-DD16DE8F8A78}"/>
                </a:ext>
              </a:extLst>
            </p:cNvPr>
            <p:cNvSpPr txBox="1"/>
            <p:nvPr/>
          </p:nvSpPr>
          <p:spPr>
            <a:xfrm>
              <a:off x="6123969" y="3910285"/>
              <a:ext cx="2585154"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5BC1D3"/>
                </a:buClr>
                <a:buSzPct val="80000"/>
                <a:buFontTx/>
                <a:buNone/>
                <a:tabLst/>
                <a:defRPr/>
              </a:pPr>
              <a:r>
                <a:rPr kumimoji="0" lang="en-GB" sz="1600" b="1" i="0" u="none" strike="noStrike" kern="1200" spc="0" normalizeH="0" noProof="0" dirty="0">
                  <a:ln>
                    <a:noFill/>
                  </a:ln>
                  <a:solidFill>
                    <a:prstClr val="black"/>
                  </a:solidFill>
                  <a:effectLst/>
                  <a:uLnTx/>
                  <a:uFillTx/>
                  <a:latin typeface="+mj-lt"/>
                  <a:ea typeface="Verdana"/>
                  <a:cs typeface="Segoe UI Semilight" panose="020B0402040204020203" pitchFamily="34" charset="0"/>
                </a:rPr>
                <a:t>FA9 – Disability</a:t>
              </a:r>
            </a:p>
          </p:txBody>
        </p:sp>
        <p:sp>
          <p:nvSpPr>
            <p:cNvPr id="337" name="TextBox 336">
              <a:extLst>
                <a:ext uri="{FF2B5EF4-FFF2-40B4-BE49-F238E27FC236}">
                  <a16:creationId xmlns:a16="http://schemas.microsoft.com/office/drawing/2014/main" id="{66008A64-6869-A45A-19E9-63824711028D}"/>
                </a:ext>
              </a:extLst>
            </p:cNvPr>
            <p:cNvSpPr txBox="1"/>
            <p:nvPr/>
          </p:nvSpPr>
          <p:spPr>
            <a:xfrm>
              <a:off x="6235583" y="4674022"/>
              <a:ext cx="346249" cy="531975"/>
            </a:xfrm>
            <a:prstGeom prst="rect">
              <a:avLst/>
            </a:prstGeom>
            <a:noFill/>
          </p:spPr>
          <p:txBody>
            <a:bodyPr vert="vert270" wrap="square">
              <a:spAutoFit/>
            </a:bodyPr>
            <a:lstStyle/>
            <a:p>
              <a:pPr algn="ctr"/>
              <a:r>
                <a:rPr lang="en-GB" sz="1050" b="1" dirty="0">
                  <a:solidFill>
                    <a:prstClr val="black"/>
                  </a:solidFill>
                  <a:latin typeface="+mj-lt"/>
                  <a:ea typeface="Verdana"/>
                  <a:cs typeface="Segoe UI Semilight" panose="020B0402040204020203" pitchFamily="34" charset="0"/>
                </a:rPr>
                <a:t>Profs</a:t>
              </a:r>
            </a:p>
          </p:txBody>
        </p:sp>
        <p:sp>
          <p:nvSpPr>
            <p:cNvPr id="338" name="TextBox 337">
              <a:extLst>
                <a:ext uri="{FF2B5EF4-FFF2-40B4-BE49-F238E27FC236}">
                  <a16:creationId xmlns:a16="http://schemas.microsoft.com/office/drawing/2014/main" id="{A4F62B2D-EF40-7BD0-AF23-994378D36EF7}"/>
                </a:ext>
              </a:extLst>
            </p:cNvPr>
            <p:cNvSpPr txBox="1"/>
            <p:nvPr/>
          </p:nvSpPr>
          <p:spPr>
            <a:xfrm>
              <a:off x="8170620" y="4645490"/>
              <a:ext cx="346249" cy="520658"/>
            </a:xfrm>
            <a:prstGeom prst="rect">
              <a:avLst/>
            </a:prstGeom>
            <a:noFill/>
          </p:spPr>
          <p:txBody>
            <a:bodyPr vert="vert" wrap="square">
              <a:spAutoFit/>
            </a:bodyPr>
            <a:lstStyle/>
            <a:p>
              <a:pPr algn="ctr"/>
              <a:r>
                <a:rPr lang="en-GB" sz="1050" b="1" dirty="0">
                  <a:solidFill>
                    <a:prstClr val="black"/>
                  </a:solidFill>
                  <a:latin typeface="+mj-lt"/>
                  <a:ea typeface="Verdana"/>
                  <a:cs typeface="Segoe UI Semilight" panose="020B0402040204020203" pitchFamily="34" charset="0"/>
                </a:rPr>
                <a:t>PSS</a:t>
              </a:r>
            </a:p>
          </p:txBody>
        </p:sp>
        <p:pic>
          <p:nvPicPr>
            <p:cNvPr id="339" name="Graphic 338" descr="Caret Up with solid fill">
              <a:extLst>
                <a:ext uri="{FF2B5EF4-FFF2-40B4-BE49-F238E27FC236}">
                  <a16:creationId xmlns:a16="http://schemas.microsoft.com/office/drawing/2014/main" id="{4862CE30-04AC-C896-5FE1-4BEB263E6D7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6398551" y="5156913"/>
              <a:ext cx="531976" cy="531976"/>
            </a:xfrm>
            <a:prstGeom prst="rect">
              <a:avLst/>
            </a:prstGeom>
          </p:spPr>
        </p:pic>
        <p:sp>
          <p:nvSpPr>
            <p:cNvPr id="340" name="TextBox 339">
              <a:extLst>
                <a:ext uri="{FF2B5EF4-FFF2-40B4-BE49-F238E27FC236}">
                  <a16:creationId xmlns:a16="http://schemas.microsoft.com/office/drawing/2014/main" id="{747A101B-D7BA-162F-B9D2-93F622D1B779}"/>
                </a:ext>
              </a:extLst>
            </p:cNvPr>
            <p:cNvSpPr txBox="1"/>
            <p:nvPr/>
          </p:nvSpPr>
          <p:spPr>
            <a:xfrm>
              <a:off x="6398551" y="5487587"/>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341" name="Graphic 340" descr="Caret Up with solid fill">
              <a:extLst>
                <a:ext uri="{FF2B5EF4-FFF2-40B4-BE49-F238E27FC236}">
                  <a16:creationId xmlns:a16="http://schemas.microsoft.com/office/drawing/2014/main" id="{07C5A98F-616E-7728-F747-694AB319CB1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6804072" y="5166427"/>
              <a:ext cx="531976" cy="531976"/>
            </a:xfrm>
            <a:prstGeom prst="rect">
              <a:avLst/>
            </a:prstGeom>
          </p:spPr>
        </p:pic>
        <p:sp>
          <p:nvSpPr>
            <p:cNvPr id="342" name="TextBox 341">
              <a:extLst>
                <a:ext uri="{FF2B5EF4-FFF2-40B4-BE49-F238E27FC236}">
                  <a16:creationId xmlns:a16="http://schemas.microsoft.com/office/drawing/2014/main" id="{010E0ABA-474F-6FD2-EDF8-9EE9B552640A}"/>
                </a:ext>
              </a:extLst>
            </p:cNvPr>
            <p:cNvSpPr txBox="1"/>
            <p:nvPr/>
          </p:nvSpPr>
          <p:spPr>
            <a:xfrm>
              <a:off x="6804072" y="5497101"/>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pic>
          <p:nvPicPr>
            <p:cNvPr id="343" name="Graphic 342" descr="Caret Down with solid fill">
              <a:extLst>
                <a:ext uri="{FF2B5EF4-FFF2-40B4-BE49-F238E27FC236}">
                  <a16:creationId xmlns:a16="http://schemas.microsoft.com/office/drawing/2014/main" id="{21E5501E-B085-C711-BDA8-D4A00B2F7FAC}"/>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rcRect/>
            <a:stretch/>
          </p:blipFill>
          <p:spPr>
            <a:xfrm>
              <a:off x="7351078" y="5193272"/>
              <a:ext cx="531976" cy="531976"/>
            </a:xfrm>
            <a:prstGeom prst="rect">
              <a:avLst/>
            </a:prstGeom>
          </p:spPr>
        </p:pic>
        <p:sp>
          <p:nvSpPr>
            <p:cNvPr id="344" name="TextBox 343">
              <a:extLst>
                <a:ext uri="{FF2B5EF4-FFF2-40B4-BE49-F238E27FC236}">
                  <a16:creationId xmlns:a16="http://schemas.microsoft.com/office/drawing/2014/main" id="{6EDE3FA6-A055-4FF2-1FC7-67BFBA253C04}"/>
                </a:ext>
              </a:extLst>
            </p:cNvPr>
            <p:cNvSpPr txBox="1"/>
            <p:nvPr/>
          </p:nvSpPr>
          <p:spPr>
            <a:xfrm>
              <a:off x="7351078" y="5527218"/>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18/19</a:t>
              </a:r>
            </a:p>
          </p:txBody>
        </p:sp>
        <p:pic>
          <p:nvPicPr>
            <p:cNvPr id="345" name="Graphic 344" descr="Caret Down with solid fill">
              <a:extLst>
                <a:ext uri="{FF2B5EF4-FFF2-40B4-BE49-F238E27FC236}">
                  <a16:creationId xmlns:a16="http://schemas.microsoft.com/office/drawing/2014/main" id="{EBD0C876-3F3A-BAB8-370B-558590AEFF2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rcRect/>
            <a:stretch/>
          </p:blipFill>
          <p:spPr>
            <a:xfrm>
              <a:off x="7756599" y="5202786"/>
              <a:ext cx="531976" cy="531976"/>
            </a:xfrm>
            <a:prstGeom prst="rect">
              <a:avLst/>
            </a:prstGeom>
          </p:spPr>
        </p:pic>
        <p:sp>
          <p:nvSpPr>
            <p:cNvPr id="346" name="TextBox 345">
              <a:extLst>
                <a:ext uri="{FF2B5EF4-FFF2-40B4-BE49-F238E27FC236}">
                  <a16:creationId xmlns:a16="http://schemas.microsoft.com/office/drawing/2014/main" id="{25648D7E-B096-432C-1BC9-33C7DBE48983}"/>
                </a:ext>
              </a:extLst>
            </p:cNvPr>
            <p:cNvSpPr txBox="1"/>
            <p:nvPr/>
          </p:nvSpPr>
          <p:spPr>
            <a:xfrm>
              <a:off x="7756599" y="5533460"/>
              <a:ext cx="620786"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21/22</a:t>
              </a:r>
            </a:p>
          </p:txBody>
        </p:sp>
        <p:graphicFrame>
          <p:nvGraphicFramePr>
            <p:cNvPr id="347" name="Chart 346">
              <a:extLst>
                <a:ext uri="{FF2B5EF4-FFF2-40B4-BE49-F238E27FC236}">
                  <a16:creationId xmlns:a16="http://schemas.microsoft.com/office/drawing/2014/main" id="{570803B7-204E-79A3-619D-68D8E3E9CE67}"/>
                </a:ext>
              </a:extLst>
            </p:cNvPr>
            <p:cNvGraphicFramePr/>
            <p:nvPr/>
          </p:nvGraphicFramePr>
          <p:xfrm>
            <a:off x="6110768" y="4416560"/>
            <a:ext cx="1550606" cy="1117663"/>
          </p:xfrm>
          <a:graphic>
            <a:graphicData uri="http://schemas.openxmlformats.org/drawingml/2006/chart">
              <c:chart xmlns:c="http://schemas.openxmlformats.org/drawingml/2006/chart" xmlns:r="http://schemas.openxmlformats.org/officeDocument/2006/relationships" r:id="rId27"/>
            </a:graphicData>
          </a:graphic>
        </p:graphicFrame>
        <p:sp>
          <p:nvSpPr>
            <p:cNvPr id="93" name="TextBox 92">
              <a:extLst>
                <a:ext uri="{FF2B5EF4-FFF2-40B4-BE49-F238E27FC236}">
                  <a16:creationId xmlns:a16="http://schemas.microsoft.com/office/drawing/2014/main" id="{6F67A40F-055C-652A-34AD-3193E6BCC079}"/>
                </a:ext>
              </a:extLst>
            </p:cNvPr>
            <p:cNvSpPr txBox="1"/>
            <p:nvPr/>
          </p:nvSpPr>
          <p:spPr>
            <a:xfrm>
              <a:off x="5958569" y="5843521"/>
              <a:ext cx="2621023" cy="253916"/>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0"/>
                </a:spcAft>
                <a:buClr>
                  <a:srgbClr val="5BC1D3"/>
                </a:buClr>
                <a:buSzPct val="80000"/>
                <a:buFontTx/>
                <a:buNone/>
                <a:tabLst/>
                <a:defRPr/>
              </a:pPr>
              <a:r>
                <a:rPr kumimoji="0" lang="en-GB" sz="1050" b="0" i="1" u="none" strike="noStrike" kern="1200" cap="none" spc="0" normalizeH="0" baseline="0" noProof="0" dirty="0">
                  <a:ln>
                    <a:noFill/>
                  </a:ln>
                  <a:solidFill>
                    <a:prstClr val="black"/>
                  </a:solidFill>
                  <a:effectLst/>
                  <a:uLnTx/>
                  <a:uFillTx/>
                  <a:latin typeface="+mj-lt"/>
                  <a:ea typeface="Verdana"/>
                  <a:cs typeface="Segoe UI Semilight" panose="020B0402040204020203" pitchFamily="34" charset="0"/>
                </a:rPr>
                <a:t>Profs – Sector: 4.1%</a:t>
              </a:r>
            </a:p>
          </p:txBody>
        </p:sp>
      </p:grpSp>
      <p:grpSp>
        <p:nvGrpSpPr>
          <p:cNvPr id="4" name="Note">
            <a:extLst>
              <a:ext uri="{FF2B5EF4-FFF2-40B4-BE49-F238E27FC236}">
                <a16:creationId xmlns:a16="http://schemas.microsoft.com/office/drawing/2014/main" id="{54C25DE6-ED5C-E8E5-FA9C-B85EFE4A1A70}"/>
              </a:ext>
              <a:ext uri="{C183D7F6-B498-43B3-948B-1728B52AA6E4}">
                <adec:decorative xmlns:adec="http://schemas.microsoft.com/office/drawing/2017/decorative" val="1"/>
              </a:ext>
            </a:extLst>
          </p:cNvPr>
          <p:cNvGrpSpPr/>
          <p:nvPr/>
        </p:nvGrpSpPr>
        <p:grpSpPr>
          <a:xfrm>
            <a:off x="-3626001" y="0"/>
            <a:ext cx="3513653" cy="1594751"/>
            <a:chOff x="-3626001" y="0"/>
            <a:chExt cx="3513653" cy="1594751"/>
          </a:xfrm>
        </p:grpSpPr>
        <p:sp>
          <p:nvSpPr>
            <p:cNvPr id="5" name="Rectangle 4">
              <a:extLst>
                <a:ext uri="{FF2B5EF4-FFF2-40B4-BE49-F238E27FC236}">
                  <a16:creationId xmlns:a16="http://schemas.microsoft.com/office/drawing/2014/main" id="{164CDDDE-14A0-162F-6488-15F1699C0AC6}"/>
                </a:ext>
              </a:extLst>
            </p:cNvPr>
            <p:cNvSpPr/>
            <p:nvPr/>
          </p:nvSpPr>
          <p:spPr>
            <a:xfrm>
              <a:off x="-3626001" y="38100"/>
              <a:ext cx="3507557" cy="1556651"/>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44F83F6C-91DE-9A24-CFBF-333D957DD61A}"/>
                </a:ext>
              </a:extLst>
            </p:cNvPr>
            <p:cNvSpPr/>
            <p:nvPr/>
          </p:nvSpPr>
          <p:spPr>
            <a:xfrm>
              <a:off x="-3626001" y="0"/>
              <a:ext cx="3507557" cy="890016"/>
            </a:xfrm>
            <a:prstGeom prst="rect">
              <a:avLst/>
            </a:prstGeom>
            <a:solidFill>
              <a:srgbClr val="3C10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7" name="TextBox 6">
              <a:extLst>
                <a:ext uri="{FF2B5EF4-FFF2-40B4-BE49-F238E27FC236}">
                  <a16:creationId xmlns:a16="http://schemas.microsoft.com/office/drawing/2014/main" id="{EC426A14-C0AC-20FB-3BBE-4FDFAFC59BB1}"/>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Please Note:</a:t>
              </a:r>
            </a:p>
          </p:txBody>
        </p:sp>
        <p:sp>
          <p:nvSpPr>
            <p:cNvPr id="8" name="TextBox 7">
              <a:extLst>
                <a:ext uri="{FF2B5EF4-FFF2-40B4-BE49-F238E27FC236}">
                  <a16:creationId xmlns:a16="http://schemas.microsoft.com/office/drawing/2014/main" id="{0C3AAAAF-F373-D39F-D718-E5B83303E615}"/>
                </a:ext>
              </a:extLst>
            </p:cNvPr>
            <p:cNvSpPr txBox="1"/>
            <p:nvPr userDrawn="1"/>
          </p:nvSpPr>
          <p:spPr>
            <a:xfrm>
              <a:off x="-3560063" y="1006196"/>
              <a:ext cx="3140964" cy="446367"/>
            </a:xfrm>
            <a:prstGeom prst="rect">
              <a:avLst/>
            </a:prstGeom>
            <a:noFill/>
          </p:spPr>
          <p:txBody>
            <a:bodyPr wrap="square" rtlCol="0">
              <a:noAutofit/>
            </a:bodyPr>
            <a:lstStyle/>
            <a:p>
              <a:pPr algn="l">
                <a:lnSpc>
                  <a:spcPct val="100000"/>
                </a:lnSpc>
                <a:spcBef>
                  <a:spcPts val="0"/>
                </a:spcBef>
                <a:spcAft>
                  <a:spcPts val="800"/>
                </a:spcAft>
                <a:buClr>
                  <a:srgbClr val="3C1053"/>
                </a:buClr>
              </a:pPr>
              <a:r>
                <a:rPr lang="en-GB" sz="1200" dirty="0">
                  <a:solidFill>
                    <a:schemeClr val="tx1"/>
                  </a:solidFill>
                  <a:latin typeface="+mn-lt"/>
                </a:rPr>
                <a:t>This slide has animation, if you’d prefer to turn it off you can do so in the ‘Animations’ tab.</a:t>
              </a:r>
            </a:p>
          </p:txBody>
        </p:sp>
      </p:grpSp>
    </p:spTree>
    <p:extLst>
      <p:ext uri="{BB962C8B-B14F-4D97-AF65-F5344CB8AC3E}">
        <p14:creationId xmlns:p14="http://schemas.microsoft.com/office/powerpoint/2010/main" val="298021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11E7456A-784F-DD51-8450-D2E37611586E}"/>
              </a:ext>
            </a:extLst>
          </p:cNvPr>
          <p:cNvSpPr/>
          <p:nvPr/>
        </p:nvSpPr>
        <p:spPr>
          <a:xfrm>
            <a:off x="8940800" y="2348342"/>
            <a:ext cx="2706989" cy="92551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16" name="Rectangle 15">
            <a:extLst>
              <a:ext uri="{FF2B5EF4-FFF2-40B4-BE49-F238E27FC236}">
                <a16:creationId xmlns:a16="http://schemas.microsoft.com/office/drawing/2014/main" id="{531A5705-B9E9-D52E-3149-98172AB7E523}"/>
              </a:ext>
            </a:extLst>
          </p:cNvPr>
          <p:cNvSpPr/>
          <p:nvPr/>
        </p:nvSpPr>
        <p:spPr>
          <a:xfrm>
            <a:off x="6097050" y="2348342"/>
            <a:ext cx="2706989" cy="92551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solidFill>
                <a:schemeClr val="bg1"/>
              </a:solidFill>
            </a:endParaRPr>
          </a:p>
        </p:txBody>
      </p:sp>
      <p:sp>
        <p:nvSpPr>
          <p:cNvPr id="15" name="Rectangle 14">
            <a:extLst>
              <a:ext uri="{FF2B5EF4-FFF2-40B4-BE49-F238E27FC236}">
                <a16:creationId xmlns:a16="http://schemas.microsoft.com/office/drawing/2014/main" id="{1D26B434-3C7A-50BC-9372-B49FD0257369}"/>
              </a:ext>
            </a:extLst>
          </p:cNvPr>
          <p:cNvSpPr/>
          <p:nvPr/>
        </p:nvSpPr>
        <p:spPr>
          <a:xfrm>
            <a:off x="3253300" y="2339768"/>
            <a:ext cx="2706989" cy="925513"/>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14" name="Rectangle 13">
            <a:extLst>
              <a:ext uri="{FF2B5EF4-FFF2-40B4-BE49-F238E27FC236}">
                <a16:creationId xmlns:a16="http://schemas.microsoft.com/office/drawing/2014/main" id="{E8155488-BAA1-C5BE-E656-74E50B70118B}"/>
              </a:ext>
            </a:extLst>
          </p:cNvPr>
          <p:cNvSpPr/>
          <p:nvPr/>
        </p:nvSpPr>
        <p:spPr>
          <a:xfrm>
            <a:off x="409550" y="2344055"/>
            <a:ext cx="2706989" cy="925513"/>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26F957B2-E6DD-DB8C-5194-DA5D79C87AF4}"/>
              </a:ext>
            </a:extLst>
          </p:cNvPr>
          <p:cNvSpPr>
            <a:spLocks noGrp="1"/>
          </p:cNvSpPr>
          <p:nvPr>
            <p:ph type="title"/>
          </p:nvPr>
        </p:nvSpPr>
        <p:spPr/>
        <p:txBody>
          <a:bodyPr/>
          <a:lstStyle/>
          <a:p>
            <a:r>
              <a:rPr lang="en-GB" dirty="0"/>
              <a:t>Why feeling included matters</a:t>
            </a:r>
          </a:p>
        </p:txBody>
      </p:sp>
      <p:sp>
        <p:nvSpPr>
          <p:cNvPr id="3" name="Text Placeholder 2">
            <a:extLst>
              <a:ext uri="{FF2B5EF4-FFF2-40B4-BE49-F238E27FC236}">
                <a16:creationId xmlns:a16="http://schemas.microsoft.com/office/drawing/2014/main" id="{AA351675-4ED6-7CBD-933E-BAF2A3B1FAE0}"/>
              </a:ext>
            </a:extLst>
          </p:cNvPr>
          <p:cNvSpPr>
            <a:spLocks noGrp="1"/>
          </p:cNvSpPr>
          <p:nvPr>
            <p:ph type="body" sz="quarter" idx="12"/>
          </p:nvPr>
        </p:nvSpPr>
        <p:spPr/>
        <p:txBody>
          <a:bodyPr/>
          <a:lstStyle/>
          <a:p>
            <a:r>
              <a:rPr lang="en-GB" dirty="0"/>
              <a:t>The Pearson Report</a:t>
            </a:r>
          </a:p>
        </p:txBody>
      </p:sp>
      <p:sp>
        <p:nvSpPr>
          <p:cNvPr id="4" name="Footer Placeholder 3">
            <a:extLst>
              <a:ext uri="{FF2B5EF4-FFF2-40B4-BE49-F238E27FC236}">
                <a16:creationId xmlns:a16="http://schemas.microsoft.com/office/drawing/2014/main" id="{300757AE-292C-AE81-7882-559E0E9066FC}"/>
              </a:ext>
            </a:extLst>
          </p:cNvPr>
          <p:cNvSpPr>
            <a:spLocks noGrp="1"/>
          </p:cNvSpPr>
          <p:nvPr>
            <p:ph type="ftr" sz="quarter" idx="10"/>
          </p:nvPr>
        </p:nvSpPr>
        <p:spPr/>
        <p:txBody>
          <a:bodyPr/>
          <a:lstStyle/>
          <a:p>
            <a:r>
              <a:rPr lang="en-GB" dirty="0"/>
              <a:t>www.warwick.ac.uk/socialinclusion</a:t>
            </a:r>
          </a:p>
        </p:txBody>
      </p:sp>
      <p:sp>
        <p:nvSpPr>
          <p:cNvPr id="5" name="Slide Number Placeholder 4">
            <a:extLst>
              <a:ext uri="{FF2B5EF4-FFF2-40B4-BE49-F238E27FC236}">
                <a16:creationId xmlns:a16="http://schemas.microsoft.com/office/drawing/2014/main" id="{9951F5E9-95F1-FB28-6684-E42CDB874F85}"/>
              </a:ext>
            </a:extLst>
          </p:cNvPr>
          <p:cNvSpPr>
            <a:spLocks noGrp="1"/>
          </p:cNvSpPr>
          <p:nvPr>
            <p:ph type="sldNum" sz="quarter" idx="11"/>
          </p:nvPr>
        </p:nvSpPr>
        <p:spPr/>
        <p:txBody>
          <a:bodyPr/>
          <a:lstStyle/>
          <a:p>
            <a:fld id="{E8F1A65C-595C-4736-BF40-F7D31E789466}" type="slidenum">
              <a:rPr lang="en-GB" smtClean="0"/>
              <a:pPr/>
              <a:t>6</a:t>
            </a:fld>
            <a:endParaRPr lang="en-GB" dirty="0"/>
          </a:p>
        </p:txBody>
      </p:sp>
      <p:sp>
        <p:nvSpPr>
          <p:cNvPr id="7" name="Rectangle 6">
            <a:extLst>
              <a:ext uri="{FF2B5EF4-FFF2-40B4-BE49-F238E27FC236}">
                <a16:creationId xmlns:a16="http://schemas.microsoft.com/office/drawing/2014/main" id="{0045C5C0-8A67-41F9-D5BF-B838530C3566}"/>
              </a:ext>
            </a:extLst>
          </p:cNvPr>
          <p:cNvSpPr/>
          <p:nvPr/>
        </p:nvSpPr>
        <p:spPr>
          <a:xfrm>
            <a:off x="409550" y="2344055"/>
            <a:ext cx="2706989" cy="2460173"/>
          </a:xfrm>
          <a:prstGeom prst="rect">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tIns="180000" rtlCol="0" anchor="t"/>
          <a:lstStyle/>
          <a:p>
            <a:pPr algn="ctr">
              <a:spcAft>
                <a:spcPts val="600"/>
              </a:spcAft>
            </a:pPr>
            <a:r>
              <a:rPr lang="en-GB" sz="3600" dirty="0">
                <a:solidFill>
                  <a:schemeClr val="tx1"/>
                </a:solidFill>
                <a:latin typeface="Avenir Next LT Pro Demi" panose="020B0704020202020204" pitchFamily="34" charset="0"/>
                <a:ea typeface="Verdana"/>
                <a:cs typeface="Segoe UI Semilight" panose="020B0402040204020203" pitchFamily="34" charset="0"/>
              </a:rPr>
              <a:t>20,000</a:t>
            </a:r>
          </a:p>
          <a:p>
            <a:pPr algn="ctr">
              <a:spcAft>
                <a:spcPts val="600"/>
              </a:spcAft>
            </a:pPr>
            <a:endParaRPr lang="en-GB" dirty="0">
              <a:solidFill>
                <a:schemeClr val="tx1"/>
              </a:solidFill>
            </a:endParaRPr>
          </a:p>
          <a:p>
            <a:pPr algn="ctr">
              <a:spcAft>
                <a:spcPts val="600"/>
              </a:spcAft>
            </a:pPr>
            <a:r>
              <a:rPr lang="en-GB" dirty="0">
                <a:solidFill>
                  <a:schemeClr val="tx1"/>
                </a:solidFill>
              </a:rPr>
              <a:t>young people in Britain are growing up with same sex parents.</a:t>
            </a:r>
          </a:p>
        </p:txBody>
      </p:sp>
      <p:sp>
        <p:nvSpPr>
          <p:cNvPr id="11" name="Rectangle 10">
            <a:extLst>
              <a:ext uri="{FF2B5EF4-FFF2-40B4-BE49-F238E27FC236}">
                <a16:creationId xmlns:a16="http://schemas.microsoft.com/office/drawing/2014/main" id="{E4AA425A-4043-5840-1471-A56DFCD50BA8}"/>
              </a:ext>
            </a:extLst>
          </p:cNvPr>
          <p:cNvSpPr/>
          <p:nvPr/>
        </p:nvSpPr>
        <p:spPr>
          <a:xfrm>
            <a:off x="3253300" y="2344055"/>
            <a:ext cx="2706989" cy="2460173"/>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tIns="180000" rtlCol="0" anchor="t"/>
          <a:lstStyle/>
          <a:p>
            <a:pPr algn="ctr">
              <a:spcBef>
                <a:spcPts val="1200"/>
              </a:spcBef>
              <a:spcAft>
                <a:spcPts val="600"/>
              </a:spcAft>
            </a:pPr>
            <a:r>
              <a:rPr lang="en-GB" sz="3600" dirty="0">
                <a:solidFill>
                  <a:schemeClr val="tx1"/>
                </a:solidFill>
                <a:latin typeface="Avenir Next LT Pro Demi" panose="020B0704020202020204" pitchFamily="34" charset="0"/>
                <a:ea typeface="Verdana"/>
                <a:cs typeface="Segoe UI Semilight" panose="020B0402040204020203" pitchFamily="34" charset="0"/>
              </a:rPr>
              <a:t>33%</a:t>
            </a:r>
          </a:p>
          <a:p>
            <a:pPr algn="ctr">
              <a:spcAft>
                <a:spcPts val="600"/>
              </a:spcAft>
            </a:pPr>
            <a:endParaRPr lang="en-GB" dirty="0">
              <a:solidFill>
                <a:schemeClr val="tx1"/>
              </a:solidFill>
            </a:endParaRPr>
          </a:p>
          <a:p>
            <a:pPr algn="ctr">
              <a:spcAft>
                <a:spcPts val="600"/>
              </a:spcAft>
            </a:pPr>
            <a:r>
              <a:rPr lang="en-GB" dirty="0">
                <a:solidFill>
                  <a:schemeClr val="tx1"/>
                </a:solidFill>
              </a:rPr>
              <a:t>of all children are living in poverty.</a:t>
            </a:r>
          </a:p>
        </p:txBody>
      </p:sp>
      <p:sp>
        <p:nvSpPr>
          <p:cNvPr id="12" name="Rectangle 11">
            <a:extLst>
              <a:ext uri="{FF2B5EF4-FFF2-40B4-BE49-F238E27FC236}">
                <a16:creationId xmlns:a16="http://schemas.microsoft.com/office/drawing/2014/main" id="{B1C4D536-7B82-0C31-3058-8DF8D52BA042}"/>
              </a:ext>
            </a:extLst>
          </p:cNvPr>
          <p:cNvSpPr/>
          <p:nvPr/>
        </p:nvSpPr>
        <p:spPr>
          <a:xfrm>
            <a:off x="6097050" y="2344055"/>
            <a:ext cx="2706989" cy="2460173"/>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tIns="180000" rtlCol="0" anchor="t"/>
          <a:lstStyle/>
          <a:p>
            <a:pPr algn="ctr">
              <a:spcAft>
                <a:spcPts val="600"/>
              </a:spcAft>
            </a:pPr>
            <a:r>
              <a:rPr lang="en-GB" sz="3600" dirty="0">
                <a:solidFill>
                  <a:schemeClr val="bg1"/>
                </a:solidFill>
                <a:latin typeface="Avenir Next LT Pro Demi" panose="020B0704020202020204" pitchFamily="34" charset="0"/>
                <a:ea typeface="Verdana"/>
                <a:cs typeface="Segoe UI Semilight" panose="020B0402040204020203" pitchFamily="34" charset="0"/>
              </a:rPr>
              <a:t>15.5%</a:t>
            </a:r>
          </a:p>
          <a:p>
            <a:pPr algn="ctr">
              <a:spcAft>
                <a:spcPts val="600"/>
              </a:spcAft>
            </a:pPr>
            <a:endParaRPr lang="en-GB" dirty="0">
              <a:solidFill>
                <a:schemeClr val="tx1"/>
              </a:solidFill>
            </a:endParaRPr>
          </a:p>
          <a:p>
            <a:pPr algn="ctr">
              <a:spcAft>
                <a:spcPts val="600"/>
              </a:spcAft>
            </a:pPr>
            <a:r>
              <a:rPr lang="en-GB" dirty="0">
                <a:solidFill>
                  <a:schemeClr val="tx1"/>
                </a:solidFill>
              </a:rPr>
              <a:t>of all pupils from Special Educational Needs (SEN)</a:t>
            </a:r>
          </a:p>
        </p:txBody>
      </p:sp>
      <p:sp>
        <p:nvSpPr>
          <p:cNvPr id="13" name="Rectangle 12">
            <a:extLst>
              <a:ext uri="{FF2B5EF4-FFF2-40B4-BE49-F238E27FC236}">
                <a16:creationId xmlns:a16="http://schemas.microsoft.com/office/drawing/2014/main" id="{AF9AD481-0034-2F43-164D-61288B3DBAD1}"/>
              </a:ext>
            </a:extLst>
          </p:cNvPr>
          <p:cNvSpPr/>
          <p:nvPr/>
        </p:nvSpPr>
        <p:spPr>
          <a:xfrm>
            <a:off x="8940800" y="2344054"/>
            <a:ext cx="2706989" cy="2460173"/>
          </a:xfrm>
          <a:prstGeom prst="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tIns="180000" bIns="0" rtlCol="0" anchor="t"/>
          <a:lstStyle/>
          <a:p>
            <a:pPr algn="ctr">
              <a:spcAft>
                <a:spcPts val="600"/>
              </a:spcAft>
            </a:pPr>
            <a:r>
              <a:rPr lang="en-GB" sz="3600" dirty="0">
                <a:solidFill>
                  <a:schemeClr val="tx1"/>
                </a:solidFill>
                <a:latin typeface="Avenir Next LT Pro Demi" panose="020B0704020202020204" pitchFamily="34" charset="0"/>
                <a:ea typeface="Verdana"/>
                <a:cs typeface="Segoe UI Semilight" panose="020B0402040204020203" pitchFamily="34" charset="0"/>
              </a:rPr>
              <a:t>33%</a:t>
            </a:r>
          </a:p>
          <a:p>
            <a:pPr algn="ctr">
              <a:spcAft>
                <a:spcPts val="600"/>
              </a:spcAft>
            </a:pPr>
            <a:endParaRPr lang="en-GB" dirty="0">
              <a:solidFill>
                <a:schemeClr val="tx1"/>
              </a:solidFill>
            </a:endParaRPr>
          </a:p>
          <a:p>
            <a:pPr algn="ctr">
              <a:spcAft>
                <a:spcPts val="600"/>
              </a:spcAft>
            </a:pPr>
            <a:r>
              <a:rPr lang="en-GB" dirty="0">
                <a:solidFill>
                  <a:schemeClr val="tx1"/>
                </a:solidFill>
              </a:rPr>
              <a:t>of the total school population are from minority ethnic backgrounds</a:t>
            </a:r>
          </a:p>
        </p:txBody>
      </p:sp>
    </p:spTree>
    <p:extLst>
      <p:ext uri="{BB962C8B-B14F-4D97-AF65-F5344CB8AC3E}">
        <p14:creationId xmlns:p14="http://schemas.microsoft.com/office/powerpoint/2010/main" val="7111958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7E1EA497-8D4E-9867-D459-A09F2724A811}"/>
              </a:ext>
            </a:extLst>
          </p:cNvPr>
          <p:cNvSpPr>
            <a:spLocks noGrp="1"/>
          </p:cNvSpPr>
          <p:nvPr>
            <p:ph type="title"/>
          </p:nvPr>
        </p:nvSpPr>
        <p:spPr>
          <a:xfrm>
            <a:off x="413583" y="472593"/>
            <a:ext cx="7841417" cy="512927"/>
          </a:xfrm>
        </p:spPr>
        <p:txBody>
          <a:bodyPr/>
          <a:lstStyle/>
          <a:p>
            <a:endParaRPr lang="en-US"/>
          </a:p>
        </p:txBody>
      </p:sp>
      <p:sp>
        <p:nvSpPr>
          <p:cNvPr id="14" name="Footer Placeholder 2">
            <a:extLst>
              <a:ext uri="{FF2B5EF4-FFF2-40B4-BE49-F238E27FC236}">
                <a16:creationId xmlns:a16="http://schemas.microsoft.com/office/drawing/2014/main" id="{636BECAE-C36A-5119-21B3-47477AC4B226}"/>
              </a:ext>
            </a:extLst>
          </p:cNvPr>
          <p:cNvSpPr>
            <a:spLocks noGrp="1"/>
          </p:cNvSpPr>
          <p:nvPr>
            <p:ph type="ftr" sz="quarter" idx="10"/>
          </p:nvPr>
        </p:nvSpPr>
        <p:spPr>
          <a:xfrm>
            <a:off x="41358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BCB2E0F3-F50B-BE62-3330-BFCD9D021492}"/>
              </a:ext>
            </a:extLst>
          </p:cNvPr>
          <p:cNvSpPr>
            <a:spLocks noGrp="1"/>
          </p:cNvSpPr>
          <p:nvPr>
            <p:ph type="sldNum" sz="quarter" idx="11"/>
          </p:nvPr>
        </p:nvSpPr>
        <p:spPr>
          <a:xfrm>
            <a:off x="11038840" y="6330949"/>
            <a:ext cx="863600" cy="365125"/>
          </a:xfrm>
        </p:spPr>
        <p:txBody>
          <a:bodyPr anchor="ctr">
            <a:normAutofit/>
          </a:bodyPr>
          <a:lstStyle/>
          <a:p>
            <a:fld id="{E8F1A65C-595C-4736-BF40-F7D31E789466}" type="slidenum">
              <a:rPr lang="en-GB" smtClean="0"/>
              <a:pPr/>
              <a:t>7</a:t>
            </a:fld>
            <a:endParaRPr lang="en-GB" dirty="0"/>
          </a:p>
        </p:txBody>
      </p:sp>
      <p:sp>
        <p:nvSpPr>
          <p:cNvPr id="16" name="Text Placeholder 4">
            <a:extLst>
              <a:ext uri="{FF2B5EF4-FFF2-40B4-BE49-F238E27FC236}">
                <a16:creationId xmlns:a16="http://schemas.microsoft.com/office/drawing/2014/main" id="{649998A9-D764-15EA-D621-1056B7B5A360}"/>
              </a:ext>
            </a:extLst>
          </p:cNvPr>
          <p:cNvSpPr>
            <a:spLocks noGrp="1"/>
          </p:cNvSpPr>
          <p:nvPr>
            <p:ph type="body" sz="quarter" idx="12"/>
          </p:nvPr>
        </p:nvSpPr>
        <p:spPr>
          <a:xfrm>
            <a:off x="414338" y="944563"/>
            <a:ext cx="7840662" cy="508000"/>
          </a:xfrm>
        </p:spPr>
        <p:txBody>
          <a:bodyPr/>
          <a:lstStyle/>
          <a:p>
            <a:endParaRPr lang="en-US"/>
          </a:p>
        </p:txBody>
      </p:sp>
      <p:pic>
        <p:nvPicPr>
          <p:cNvPr id="7" name="Picture 6" descr="A diagram of different types of bias&#10;&#10;Description automatically generated">
            <a:extLst>
              <a:ext uri="{FF2B5EF4-FFF2-40B4-BE49-F238E27FC236}">
                <a16:creationId xmlns:a16="http://schemas.microsoft.com/office/drawing/2014/main" id="{BA0D74C8-511E-B9A5-63AA-1C5558E2B6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380" y="1641566"/>
            <a:ext cx="8582860" cy="4527458"/>
          </a:xfrm>
          <a:prstGeom prst="rect">
            <a:avLst/>
          </a:prstGeom>
          <a:noFill/>
        </p:spPr>
      </p:pic>
    </p:spTree>
    <p:extLst>
      <p:ext uri="{BB962C8B-B14F-4D97-AF65-F5344CB8AC3E}">
        <p14:creationId xmlns:p14="http://schemas.microsoft.com/office/powerpoint/2010/main" val="1891781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BF2DA-B04A-459D-5A63-97447A0F821C}"/>
              </a:ext>
            </a:extLst>
          </p:cNvPr>
          <p:cNvSpPr>
            <a:spLocks noGrp="1"/>
          </p:cNvSpPr>
          <p:nvPr>
            <p:ph type="title"/>
          </p:nvPr>
        </p:nvSpPr>
        <p:spPr>
          <a:xfrm>
            <a:off x="413583" y="472593"/>
            <a:ext cx="7841417" cy="512927"/>
          </a:xfrm>
        </p:spPr>
        <p:txBody>
          <a:bodyPr vert="horz" lIns="91440" tIns="45720" rIns="91440" bIns="45720" rtlCol="0" anchor="b">
            <a:normAutofit/>
          </a:bodyPr>
          <a:lstStyle/>
          <a:p>
            <a:r>
              <a:rPr lang="en-US" dirty="0"/>
              <a:t>The Ancient Greeks on unconscious bias</a:t>
            </a:r>
          </a:p>
        </p:txBody>
      </p:sp>
      <p:sp>
        <p:nvSpPr>
          <p:cNvPr id="13" name="Footer Placeholder 2">
            <a:extLst>
              <a:ext uri="{FF2B5EF4-FFF2-40B4-BE49-F238E27FC236}">
                <a16:creationId xmlns:a16="http://schemas.microsoft.com/office/drawing/2014/main" id="{B9213151-EE62-EA93-AF14-61D79F28A0FB}"/>
              </a:ext>
            </a:extLst>
          </p:cNvPr>
          <p:cNvSpPr>
            <a:spLocks noGrp="1"/>
          </p:cNvSpPr>
          <p:nvPr>
            <p:ph type="ftr" sz="quarter" idx="10"/>
          </p:nvPr>
        </p:nvSpPr>
        <p:spPr>
          <a:xfrm>
            <a:off x="41358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29532834-2E50-251B-F780-0CA57F045FAD}"/>
              </a:ext>
            </a:extLst>
          </p:cNvPr>
          <p:cNvSpPr>
            <a:spLocks noGrp="1"/>
          </p:cNvSpPr>
          <p:nvPr>
            <p:ph type="sldNum" sz="quarter" idx="11"/>
          </p:nvPr>
        </p:nvSpPr>
        <p:spPr>
          <a:xfrm>
            <a:off x="11038840" y="6330949"/>
            <a:ext cx="863600" cy="365125"/>
          </a:xfrm>
        </p:spPr>
        <p:txBody>
          <a:bodyPr vert="horz" lIns="91440" tIns="45720" rIns="91440" bIns="45720" rtlCol="0" anchor="ctr">
            <a:normAutofit/>
          </a:bodyPr>
          <a:lstStyle/>
          <a:p>
            <a:fld id="{E8F1A65C-595C-4736-BF40-F7D31E789466}" type="slidenum">
              <a:rPr lang="en-GB" smtClean="0"/>
              <a:pPr/>
              <a:t>8</a:t>
            </a:fld>
            <a:endParaRPr lang="en-GB" dirty="0"/>
          </a:p>
        </p:txBody>
      </p:sp>
      <p:sp>
        <p:nvSpPr>
          <p:cNvPr id="7" name="Text Placeholder 3">
            <a:extLst>
              <a:ext uri="{FF2B5EF4-FFF2-40B4-BE49-F238E27FC236}">
                <a16:creationId xmlns:a16="http://schemas.microsoft.com/office/drawing/2014/main" id="{06043822-6BA7-5CFC-B97A-33A96CFC1386}"/>
              </a:ext>
            </a:extLst>
          </p:cNvPr>
          <p:cNvSpPr txBox="1">
            <a:spLocks/>
          </p:cNvSpPr>
          <p:nvPr/>
        </p:nvSpPr>
        <p:spPr>
          <a:xfrm>
            <a:off x="414338" y="944563"/>
            <a:ext cx="7840662" cy="508000"/>
          </a:xfrm>
          <a:prstGeom prst="rect">
            <a:avLst/>
          </a:prstGeom>
        </p:spPr>
        <p:txBody>
          <a:bodyPr vert="horz" lIns="91440" tIns="45720" rIns="91440" bIns="45720" rtlCol="0">
            <a:normAutofit fontScale="25000" lnSpcReduction="20000"/>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pPr>
            <a:r>
              <a:rPr lang="en-US" sz="400" b="1" i="1"/>
              <a:t>‘People love those who are like themselves’</a:t>
            </a:r>
          </a:p>
          <a:p>
            <a:pPr>
              <a:lnSpc>
                <a:spcPct val="90000"/>
              </a:lnSpc>
            </a:pPr>
            <a:r>
              <a:rPr lang="en-US" sz="400" b="1" i="1"/>
              <a:t>Nichomachean Ethics - Aristotle </a:t>
            </a:r>
          </a:p>
          <a:p>
            <a:pPr>
              <a:lnSpc>
                <a:spcPct val="90000"/>
              </a:lnSpc>
              <a:buClr>
                <a:srgbClr val="00B2DD"/>
              </a:buClr>
            </a:pPr>
            <a:endParaRPr lang="en-US" sz="400" b="1" i="1"/>
          </a:p>
          <a:p>
            <a:pPr>
              <a:lnSpc>
                <a:spcPct val="90000"/>
              </a:lnSpc>
              <a:buClr>
                <a:srgbClr val="00B2DD"/>
              </a:buClr>
            </a:pPr>
            <a:r>
              <a:rPr lang="en-US" sz="400" b="1" i="1"/>
              <a:t>‘Similarity begets friendship’ </a:t>
            </a:r>
          </a:p>
          <a:p>
            <a:pPr>
              <a:lnSpc>
                <a:spcPct val="90000"/>
              </a:lnSpc>
            </a:pPr>
            <a:r>
              <a:rPr lang="en-US" sz="400" b="1" i="1"/>
              <a:t>Phadedrus - Plato </a:t>
            </a:r>
          </a:p>
          <a:p>
            <a:pPr>
              <a:lnSpc>
                <a:spcPct val="90000"/>
              </a:lnSpc>
              <a:buClr>
                <a:srgbClr val="00B2DD"/>
              </a:buClr>
            </a:pPr>
            <a:endParaRPr lang="en-US" sz="400" b="1"/>
          </a:p>
          <a:p>
            <a:pPr>
              <a:lnSpc>
                <a:spcPct val="90000"/>
              </a:lnSpc>
              <a:buClr>
                <a:srgbClr val="00B2DD"/>
              </a:buClr>
            </a:pPr>
            <a:endParaRPr lang="en-US" sz="400" b="1"/>
          </a:p>
        </p:txBody>
      </p:sp>
      <p:pic>
        <p:nvPicPr>
          <p:cNvPr id="6" name="Picture 5">
            <a:extLst>
              <a:ext uri="{FF2B5EF4-FFF2-40B4-BE49-F238E27FC236}">
                <a16:creationId xmlns:a16="http://schemas.microsoft.com/office/drawing/2014/main" id="{42D5A815-387D-6B7D-BD92-D579DC9977B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253" r="26137" b="-1"/>
          <a:stretch/>
        </p:blipFill>
        <p:spPr>
          <a:xfrm>
            <a:off x="413582" y="2338566"/>
            <a:ext cx="3721538" cy="3830457"/>
          </a:xfrm>
          <a:prstGeom prst="rect">
            <a:avLst/>
          </a:prstGeom>
          <a:noFill/>
        </p:spPr>
      </p:pic>
      <p:sp>
        <p:nvSpPr>
          <p:cNvPr id="15" name="Text Placeholder 6">
            <a:extLst>
              <a:ext uri="{FF2B5EF4-FFF2-40B4-BE49-F238E27FC236}">
                <a16:creationId xmlns:a16="http://schemas.microsoft.com/office/drawing/2014/main" id="{DDB47D64-E30B-108F-C9FF-79C936828120}"/>
              </a:ext>
            </a:extLst>
          </p:cNvPr>
          <p:cNvSpPr>
            <a:spLocks noGrp="1"/>
          </p:cNvSpPr>
          <p:nvPr>
            <p:ph type="body" sz="quarter" idx="14"/>
          </p:nvPr>
        </p:nvSpPr>
        <p:spPr>
          <a:xfrm>
            <a:off x="413582" y="1641565"/>
            <a:ext cx="3721538" cy="508000"/>
          </a:xfrm>
        </p:spPr>
        <p:txBody>
          <a:bodyPr/>
          <a:lstStyle/>
          <a:p>
            <a:pPr marL="0" indent="0">
              <a:buNone/>
            </a:pPr>
            <a:r>
              <a:rPr lang="en-GB" sz="2000" i="1" dirty="0"/>
              <a:t>‘People love those who are like themselves’</a:t>
            </a:r>
          </a:p>
          <a:p>
            <a:pPr marL="457200" lvl="1" indent="0">
              <a:buNone/>
            </a:pPr>
            <a:r>
              <a:rPr lang="en-GB" sz="2000" i="1" dirty="0" err="1"/>
              <a:t>Nichomachean</a:t>
            </a:r>
            <a:r>
              <a:rPr lang="en-GB" sz="2000" i="1" dirty="0"/>
              <a:t> Ethics - Aristotle </a:t>
            </a:r>
          </a:p>
          <a:p>
            <a:endParaRPr lang="en-US" dirty="0"/>
          </a:p>
        </p:txBody>
      </p:sp>
      <p:pic>
        <p:nvPicPr>
          <p:cNvPr id="8" name="Picture 7">
            <a:extLst>
              <a:ext uri="{FF2B5EF4-FFF2-40B4-BE49-F238E27FC236}">
                <a16:creationId xmlns:a16="http://schemas.microsoft.com/office/drawing/2014/main" id="{14F6079A-176F-76D6-5998-3F38E70AA4E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35147" b="-2"/>
          <a:stretch/>
        </p:blipFill>
        <p:spPr>
          <a:xfrm>
            <a:off x="4533462" y="2338566"/>
            <a:ext cx="3721538" cy="3830457"/>
          </a:xfrm>
          <a:prstGeom prst="rect">
            <a:avLst/>
          </a:prstGeom>
          <a:noFill/>
        </p:spPr>
      </p:pic>
      <p:sp>
        <p:nvSpPr>
          <p:cNvPr id="17" name="Text Placeholder 8">
            <a:extLst>
              <a:ext uri="{FF2B5EF4-FFF2-40B4-BE49-F238E27FC236}">
                <a16:creationId xmlns:a16="http://schemas.microsoft.com/office/drawing/2014/main" id="{BF71A543-FF35-12E7-BF49-F992A912F218}"/>
              </a:ext>
            </a:extLst>
          </p:cNvPr>
          <p:cNvSpPr>
            <a:spLocks noGrp="1"/>
          </p:cNvSpPr>
          <p:nvPr>
            <p:ph type="body" sz="quarter" idx="16"/>
          </p:nvPr>
        </p:nvSpPr>
        <p:spPr>
          <a:xfrm>
            <a:off x="4533462" y="1641565"/>
            <a:ext cx="3721538" cy="508000"/>
          </a:xfrm>
        </p:spPr>
        <p:txBody>
          <a:bodyPr/>
          <a:lstStyle/>
          <a:p>
            <a:pPr marL="0" indent="0">
              <a:buClr>
                <a:srgbClr val="00B2DD"/>
              </a:buClr>
              <a:buNone/>
            </a:pPr>
            <a:r>
              <a:rPr lang="en-GB" sz="2000" i="1" dirty="0"/>
              <a:t>‘Similarity begets friendship’ </a:t>
            </a:r>
          </a:p>
          <a:p>
            <a:pPr marL="457200" lvl="1" indent="0">
              <a:buNone/>
            </a:pPr>
            <a:r>
              <a:rPr lang="en-GB" sz="2000" i="1" dirty="0" err="1"/>
              <a:t>Phadedrus</a:t>
            </a:r>
            <a:r>
              <a:rPr lang="en-GB" sz="2000" i="1" dirty="0"/>
              <a:t> - Plato </a:t>
            </a:r>
          </a:p>
          <a:p>
            <a:endParaRPr lang="en-US" dirty="0"/>
          </a:p>
        </p:txBody>
      </p:sp>
    </p:spTree>
    <p:extLst>
      <p:ext uri="{BB962C8B-B14F-4D97-AF65-F5344CB8AC3E}">
        <p14:creationId xmlns:p14="http://schemas.microsoft.com/office/powerpoint/2010/main" val="14828337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142BE-977B-20C2-BE1E-96FC6C79F75F}"/>
              </a:ext>
            </a:extLst>
          </p:cNvPr>
          <p:cNvSpPr>
            <a:spLocks noGrp="1"/>
          </p:cNvSpPr>
          <p:nvPr>
            <p:ph type="title"/>
          </p:nvPr>
        </p:nvSpPr>
        <p:spPr>
          <a:xfrm>
            <a:off x="413583" y="2414631"/>
            <a:ext cx="4366697" cy="1563010"/>
          </a:xfrm>
        </p:spPr>
        <p:txBody>
          <a:bodyPr anchor="b">
            <a:normAutofit/>
          </a:bodyPr>
          <a:lstStyle/>
          <a:p>
            <a:r>
              <a:rPr lang="en-US" dirty="0"/>
              <a:t>Everyday micro-incivilities </a:t>
            </a:r>
          </a:p>
        </p:txBody>
      </p:sp>
      <p:sp>
        <p:nvSpPr>
          <p:cNvPr id="26" name="Text Placeholder 3">
            <a:extLst>
              <a:ext uri="{FF2B5EF4-FFF2-40B4-BE49-F238E27FC236}">
                <a16:creationId xmlns:a16="http://schemas.microsoft.com/office/drawing/2014/main" id="{18E93841-2A5D-66ED-CE8A-75D9E92FDFF0}"/>
              </a:ext>
            </a:extLst>
          </p:cNvPr>
          <p:cNvSpPr>
            <a:spLocks noGrp="1"/>
          </p:cNvSpPr>
          <p:nvPr>
            <p:ph type="body" sz="quarter" idx="13"/>
          </p:nvPr>
        </p:nvSpPr>
        <p:spPr>
          <a:xfrm>
            <a:off x="413583" y="4222115"/>
            <a:ext cx="4366697" cy="990600"/>
          </a:xfrm>
        </p:spPr>
        <p:txBody>
          <a:bodyPr/>
          <a:lstStyle/>
          <a:p>
            <a:endParaRPr lang="en-US"/>
          </a:p>
        </p:txBody>
      </p:sp>
      <p:sp>
        <p:nvSpPr>
          <p:cNvPr id="27" name="Text Placeholder 4">
            <a:extLst>
              <a:ext uri="{FF2B5EF4-FFF2-40B4-BE49-F238E27FC236}">
                <a16:creationId xmlns:a16="http://schemas.microsoft.com/office/drawing/2014/main" id="{DB840FBB-5196-3617-0D7D-A511C0E6E5E5}"/>
              </a:ext>
            </a:extLst>
          </p:cNvPr>
          <p:cNvSpPr>
            <a:spLocks noGrp="1"/>
          </p:cNvSpPr>
          <p:nvPr>
            <p:ph type="body" sz="quarter" idx="14"/>
          </p:nvPr>
        </p:nvSpPr>
        <p:spPr>
          <a:xfrm>
            <a:off x="413266" y="5842635"/>
            <a:ext cx="4366697" cy="365125"/>
          </a:xfrm>
        </p:spPr>
        <p:txBody>
          <a:bodyPr/>
          <a:lstStyle/>
          <a:p>
            <a:endParaRPr lang="en-US"/>
          </a:p>
        </p:txBody>
      </p:sp>
      <p:sp>
        <p:nvSpPr>
          <p:cNvPr id="4" name="Slide Number Placeholder 3" hidden="1">
            <a:extLst>
              <a:ext uri="{FF2B5EF4-FFF2-40B4-BE49-F238E27FC236}">
                <a16:creationId xmlns:a16="http://schemas.microsoft.com/office/drawing/2014/main" id="{85FE9CC7-1082-B3D0-B735-6080E116C61E}"/>
              </a:ext>
            </a:extLst>
          </p:cNvPr>
          <p:cNvSpPr>
            <a:spLocks noGrp="1"/>
          </p:cNvSpPr>
          <p:nvPr>
            <p:ph type="sldNum" sz="quarter" idx="4294967295"/>
          </p:nvPr>
        </p:nvSpPr>
        <p:spPr>
          <a:xfrm>
            <a:off x="11038840" y="6330949"/>
            <a:ext cx="863600" cy="365125"/>
          </a:xfrm>
        </p:spPr>
        <p:txBody>
          <a:bodyPr/>
          <a:lstStyle/>
          <a:p>
            <a:fld id="{E8F1A65C-595C-4736-BF40-F7D31E789466}" type="slidenum">
              <a:rPr lang="en-GB" smtClean="0"/>
              <a:pPr/>
              <a:t>9</a:t>
            </a:fld>
            <a:endParaRPr lang="en-GB" dirty="0"/>
          </a:p>
        </p:txBody>
      </p:sp>
      <p:grpSp>
        <p:nvGrpSpPr>
          <p:cNvPr id="10" name="Group 9">
            <a:extLst>
              <a:ext uri="{FF2B5EF4-FFF2-40B4-BE49-F238E27FC236}">
                <a16:creationId xmlns:a16="http://schemas.microsoft.com/office/drawing/2014/main" id="{51A60023-51D6-1D5D-9B0E-99B52F819029}"/>
              </a:ext>
            </a:extLst>
          </p:cNvPr>
          <p:cNvGrpSpPr/>
          <p:nvPr/>
        </p:nvGrpSpPr>
        <p:grpSpPr>
          <a:xfrm>
            <a:off x="4014845" y="1783525"/>
            <a:ext cx="8177156" cy="3290948"/>
            <a:chOff x="931838" y="1313794"/>
            <a:chExt cx="10153671" cy="4172606"/>
          </a:xfrm>
        </p:grpSpPr>
        <p:sp>
          <p:nvSpPr>
            <p:cNvPr id="11" name="Content Placeholder 2">
              <a:extLst>
                <a:ext uri="{FF2B5EF4-FFF2-40B4-BE49-F238E27FC236}">
                  <a16:creationId xmlns:a16="http://schemas.microsoft.com/office/drawing/2014/main" id="{3C48D1AB-7871-4146-7228-71486A1D0F53}"/>
                </a:ext>
              </a:extLst>
            </p:cNvPr>
            <p:cNvSpPr txBox="1">
              <a:spLocks/>
            </p:cNvSpPr>
            <p:nvPr/>
          </p:nvSpPr>
          <p:spPr>
            <a:xfrm>
              <a:off x="1905000" y="1649873"/>
              <a:ext cx="3600824" cy="383652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i="0" kern="1200">
                  <a:solidFill>
                    <a:schemeClr val="tx1"/>
                  </a:solidFill>
                  <a:latin typeface="Microsoft JhengHei" panose="020B0604030504040204" pitchFamily="34" charset="-120"/>
                  <a:ea typeface="Microsoft JhengHei" panose="020B0604030504040204" pitchFamily="34" charset="-12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i="0" kern="1200">
                  <a:solidFill>
                    <a:schemeClr val="tx1"/>
                  </a:solidFill>
                  <a:latin typeface="Microsoft JhengHei" panose="020B0604030504040204" pitchFamily="34" charset="-120"/>
                  <a:ea typeface="Microsoft JhengHei" panose="020B0604030504040204" pitchFamily="34" charset="-12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i="0" kern="1200">
                  <a:solidFill>
                    <a:schemeClr val="tx1"/>
                  </a:solidFill>
                  <a:latin typeface="Microsoft JhengHei" panose="020B0604030504040204" pitchFamily="34" charset="-120"/>
                  <a:ea typeface="Microsoft JhengHei" panose="020B0604030504040204" pitchFamily="34" charset="-12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i="0" kern="1200">
                  <a:solidFill>
                    <a:schemeClr val="tx1"/>
                  </a:solidFill>
                  <a:latin typeface="Microsoft JhengHei" panose="020B0604030504040204" pitchFamily="34" charset="-120"/>
                  <a:ea typeface="Microsoft JhengHei" panose="020B0604030504040204" pitchFamily="34" charset="-12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i="0" kern="1200">
                  <a:solidFill>
                    <a:schemeClr val="tx1"/>
                  </a:solidFill>
                  <a:latin typeface="Microsoft JhengHei" panose="020B0604030504040204" pitchFamily="34" charset="-120"/>
                  <a:ea typeface="Microsoft JhengHei" panose="020B0604030504040204" pitchFamily="34" charset="-12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58368">
                <a:spcBef>
                  <a:spcPts val="864"/>
                </a:spcBef>
                <a:buNone/>
                <a:defRPr/>
              </a:pPr>
              <a:r>
                <a:rPr lang="en-GB" sz="1584" b="0" i="0" kern="1200">
                  <a:solidFill>
                    <a:srgbClr val="434543"/>
                  </a:solidFill>
                  <a:latin typeface="Microsoft JhengHei" panose="020B0604030504040204" pitchFamily="34" charset="-120"/>
                  <a:ea typeface="Microsoft JhengHei" panose="020B0604030504040204" pitchFamily="34" charset="-120"/>
                  <a:cs typeface="+mn-cs"/>
                </a:rPr>
                <a:t>Ignored and interrupted</a:t>
              </a:r>
            </a:p>
            <a:p>
              <a:pPr marL="0" indent="0" defTabSz="658368">
                <a:spcBef>
                  <a:spcPts val="864"/>
                </a:spcBef>
                <a:buNone/>
                <a:defRPr/>
              </a:pPr>
              <a:endParaRPr lang="en-GB" sz="1584" b="0" i="0" kern="1200">
                <a:solidFill>
                  <a:srgbClr val="434543"/>
                </a:solidFill>
                <a:latin typeface="Microsoft JhengHei" panose="020B0604030504040204" pitchFamily="34" charset="-120"/>
                <a:ea typeface="Microsoft JhengHei" panose="020B0604030504040204" pitchFamily="34" charset="-120"/>
                <a:cs typeface="+mn-cs"/>
              </a:endParaRPr>
            </a:p>
            <a:p>
              <a:pPr marL="0" indent="0" defTabSz="658368">
                <a:spcBef>
                  <a:spcPts val="864"/>
                </a:spcBef>
                <a:buNone/>
                <a:defRPr/>
              </a:pPr>
              <a:endParaRPr lang="en-GB" sz="1584" b="0" i="0" kern="1200">
                <a:solidFill>
                  <a:srgbClr val="434543"/>
                </a:solidFill>
                <a:latin typeface="Microsoft JhengHei" panose="020B0604030504040204" pitchFamily="34" charset="-120"/>
                <a:ea typeface="Microsoft JhengHei" panose="020B0604030504040204" pitchFamily="34" charset="-120"/>
                <a:cs typeface="+mn-cs"/>
              </a:endParaRPr>
            </a:p>
            <a:p>
              <a:pPr marL="0" indent="0" defTabSz="658368">
                <a:spcBef>
                  <a:spcPts val="864"/>
                </a:spcBef>
                <a:buNone/>
                <a:defRPr/>
              </a:pPr>
              <a:r>
                <a:rPr lang="en-GB" sz="1584" b="0" i="0" kern="1200">
                  <a:solidFill>
                    <a:srgbClr val="434543"/>
                  </a:solidFill>
                  <a:latin typeface="Microsoft JhengHei" panose="020B0604030504040204" pitchFamily="34" charset="-120"/>
                  <a:ea typeface="Microsoft JhengHei" panose="020B0604030504040204" pitchFamily="34" charset="-120"/>
                  <a:cs typeface="+mn-cs"/>
                </a:rPr>
                <a:t>Constantly criticised</a:t>
              </a:r>
            </a:p>
            <a:p>
              <a:pPr marL="0" indent="0" defTabSz="658368">
                <a:spcBef>
                  <a:spcPts val="864"/>
                </a:spcBef>
                <a:buNone/>
                <a:defRPr/>
              </a:pPr>
              <a:endParaRPr lang="en-GB" sz="1584" b="0" i="0" kern="1200">
                <a:solidFill>
                  <a:srgbClr val="434543"/>
                </a:solidFill>
                <a:latin typeface="Microsoft JhengHei" panose="020B0604030504040204" pitchFamily="34" charset="-120"/>
                <a:ea typeface="Microsoft JhengHei" panose="020B0604030504040204" pitchFamily="34" charset="-120"/>
                <a:cs typeface="+mn-cs"/>
              </a:endParaRPr>
            </a:p>
            <a:p>
              <a:pPr marL="0" indent="0" defTabSz="658368">
                <a:spcBef>
                  <a:spcPts val="864"/>
                </a:spcBef>
                <a:buNone/>
                <a:defRPr/>
              </a:pPr>
              <a:endParaRPr lang="en-GB" sz="1584" b="0" i="0" kern="1200">
                <a:solidFill>
                  <a:srgbClr val="434543"/>
                </a:solidFill>
                <a:latin typeface="Microsoft JhengHei" panose="020B0604030504040204" pitchFamily="34" charset="-120"/>
                <a:ea typeface="Microsoft JhengHei" panose="020B0604030504040204" pitchFamily="34" charset="-120"/>
                <a:cs typeface="+mn-cs"/>
              </a:endParaRPr>
            </a:p>
            <a:p>
              <a:pPr marL="0" indent="0" defTabSz="658368">
                <a:spcBef>
                  <a:spcPts val="864"/>
                </a:spcBef>
                <a:buNone/>
                <a:defRPr/>
              </a:pPr>
              <a:r>
                <a:rPr lang="en-GB" sz="1584" b="0" i="0" kern="1200">
                  <a:solidFill>
                    <a:srgbClr val="434543"/>
                  </a:solidFill>
                  <a:latin typeface="Microsoft JhengHei" panose="020B0604030504040204" pitchFamily="34" charset="-120"/>
                  <a:ea typeface="Microsoft JhengHei" panose="020B0604030504040204" pitchFamily="34" charset="-120"/>
                  <a:cs typeface="+mn-cs"/>
                </a:rPr>
                <a:t>Stereotypical judgements</a:t>
              </a:r>
              <a:endParaRPr kumimoji="0" lang="en-GB" sz="2200" b="0" i="0" u="none" strike="noStrike" kern="1200" cap="none" spc="0" normalizeH="0" baseline="0" noProof="0">
                <a:ln>
                  <a:noFill/>
                </a:ln>
                <a:solidFill>
                  <a:srgbClr val="434543"/>
                </a:solidFill>
                <a:effectLst/>
                <a:uLnTx/>
                <a:uFillTx/>
                <a:latin typeface="Microsoft JhengHei" panose="020B0604030504040204" pitchFamily="34" charset="-120"/>
                <a:ea typeface="Microsoft JhengHei" panose="020B0604030504040204" pitchFamily="34" charset="-120"/>
                <a:cs typeface="+mn-cs"/>
              </a:endParaRPr>
            </a:p>
          </p:txBody>
        </p:sp>
        <p:sp>
          <p:nvSpPr>
            <p:cNvPr id="12" name="Content Placeholder 2">
              <a:extLst>
                <a:ext uri="{FF2B5EF4-FFF2-40B4-BE49-F238E27FC236}">
                  <a16:creationId xmlns:a16="http://schemas.microsoft.com/office/drawing/2014/main" id="{4DD8440D-1A98-080C-43C4-BC0065B6F790}"/>
                </a:ext>
              </a:extLst>
            </p:cNvPr>
            <p:cNvSpPr txBox="1">
              <a:spLocks/>
            </p:cNvSpPr>
            <p:nvPr/>
          </p:nvSpPr>
          <p:spPr>
            <a:xfrm>
              <a:off x="7484685" y="1583709"/>
              <a:ext cx="3600824" cy="3106449"/>
            </a:xfrm>
            <a:prstGeom prst="rect">
              <a:avLst/>
            </a:prstGeom>
          </p:spPr>
          <p:txBody>
            <a:bodyPr vert="horz" lIns="91440" tIns="45720" rIns="91440" bIns="45720" rtlCol="0">
              <a:normAutofit/>
            </a:bodyPr>
            <a:lstStyle>
              <a:lvl1pPr marL="457200" indent="-457200" algn="l" defTabSz="457200" rtl="0" eaLnBrk="1" latinLnBrk="0" hangingPunct="1">
                <a:spcBef>
                  <a:spcPts val="0"/>
                </a:spcBef>
                <a:spcAft>
                  <a:spcPts val="1200"/>
                </a:spcAft>
                <a:buClr>
                  <a:schemeClr val="bg2"/>
                </a:buClr>
                <a:buSzPct val="120000"/>
                <a:buFont typeface="Gill Sans MT" panose="020B0502020104020203" pitchFamily="34" charset="0"/>
                <a:buChar char="&gt;"/>
                <a:defRPr sz="2800" kern="1200">
                  <a:solidFill>
                    <a:srgbClr val="372B27"/>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329184">
                <a:spcBef>
                  <a:spcPts val="864"/>
                </a:spcBef>
                <a:spcAft>
                  <a:spcPts val="864"/>
                </a:spcAft>
                <a:buClr>
                  <a:srgbClr val="E7E6E6"/>
                </a:buClr>
                <a:buNone/>
                <a:defRPr/>
              </a:pPr>
              <a:r>
                <a:rPr lang="en-GB" sz="1584" kern="1200">
                  <a:solidFill>
                    <a:srgbClr val="372B27"/>
                  </a:solidFill>
                  <a:latin typeface="Microsoft JhengHei" panose="020B0604030504040204" pitchFamily="34" charset="-120"/>
                  <a:ea typeface="Microsoft JhengHei" panose="020B0604030504040204" pitchFamily="34" charset="-120"/>
                  <a:cs typeface="+mn-cs"/>
                </a:rPr>
                <a:t>Not giving eye contact</a:t>
              </a:r>
            </a:p>
            <a:p>
              <a:pPr marL="0" indent="0" defTabSz="329184">
                <a:spcBef>
                  <a:spcPts val="864"/>
                </a:spcBef>
                <a:spcAft>
                  <a:spcPts val="864"/>
                </a:spcAft>
                <a:buClr>
                  <a:srgbClr val="E7E6E6"/>
                </a:buClr>
                <a:buNone/>
                <a:defRPr/>
              </a:pPr>
              <a:endParaRPr lang="en-GB" sz="1584" kern="1200">
                <a:solidFill>
                  <a:srgbClr val="372B27"/>
                </a:solidFill>
                <a:latin typeface="Microsoft JhengHei" panose="020B0604030504040204" pitchFamily="34" charset="-120"/>
                <a:ea typeface="Microsoft JhengHei" panose="020B0604030504040204" pitchFamily="34" charset="-120"/>
                <a:cs typeface="+mn-cs"/>
              </a:endParaRPr>
            </a:p>
            <a:p>
              <a:pPr marL="0" indent="0" defTabSz="329184">
                <a:spcBef>
                  <a:spcPts val="864"/>
                </a:spcBef>
                <a:spcAft>
                  <a:spcPts val="864"/>
                </a:spcAft>
                <a:buClr>
                  <a:srgbClr val="E7E6E6"/>
                </a:buClr>
                <a:buNone/>
                <a:defRPr/>
              </a:pPr>
              <a:r>
                <a:rPr lang="en-GB" sz="1584" kern="1200">
                  <a:solidFill>
                    <a:srgbClr val="372B27"/>
                  </a:solidFill>
                  <a:latin typeface="Microsoft JhengHei" panose="020B0604030504040204" pitchFamily="34" charset="-120"/>
                  <a:ea typeface="Microsoft JhengHei" panose="020B0604030504040204" pitchFamily="34" charset="-120"/>
                  <a:cs typeface="+mn-cs"/>
                </a:rPr>
                <a:t>Not pronouncing name correctly</a:t>
              </a:r>
              <a:endParaRPr kumimoji="0" lang="en-GB" sz="2200" b="0" i="0" u="none" strike="noStrike" kern="1200" cap="none" spc="0" normalizeH="0" baseline="0" noProof="0">
                <a:ln>
                  <a:noFill/>
                </a:ln>
                <a:solidFill>
                  <a:srgbClr val="372B27"/>
                </a:solidFill>
                <a:effectLst/>
                <a:uLnTx/>
                <a:uFillTx/>
                <a:latin typeface="Microsoft JhengHei" panose="020B0604030504040204" pitchFamily="34" charset="-120"/>
                <a:ea typeface="Microsoft JhengHei" panose="020B0604030504040204" pitchFamily="34" charset="-120"/>
                <a:cs typeface="+mn-cs"/>
              </a:endParaRPr>
            </a:p>
          </p:txBody>
        </p:sp>
        <p:pic>
          <p:nvPicPr>
            <p:cNvPr id="13" name="Picture 12">
              <a:extLst>
                <a:ext uri="{FF2B5EF4-FFF2-40B4-BE49-F238E27FC236}">
                  <a16:creationId xmlns:a16="http://schemas.microsoft.com/office/drawing/2014/main" id="{98153543-EB91-1380-8434-5F4D40804A4D}"/>
                </a:ext>
              </a:extLst>
            </p:cNvPr>
            <p:cNvPicPr>
              <a:picLocks noChangeAspect="1"/>
            </p:cNvPicPr>
            <p:nvPr/>
          </p:nvPicPr>
          <p:blipFill>
            <a:blip r:embed="rId2">
              <a:duotone>
                <a:schemeClr val="accent1">
                  <a:shade val="45000"/>
                  <a:satMod val="135000"/>
                </a:schemeClr>
                <a:prstClr val="white"/>
              </a:duotone>
            </a:blip>
            <a:stretch>
              <a:fillRect/>
            </a:stretch>
          </p:blipFill>
          <p:spPr>
            <a:xfrm>
              <a:off x="1005290" y="1461796"/>
              <a:ext cx="793733" cy="907124"/>
            </a:xfrm>
            <a:prstGeom prst="rect">
              <a:avLst/>
            </a:prstGeom>
          </p:spPr>
        </p:pic>
        <p:pic>
          <p:nvPicPr>
            <p:cNvPr id="14" name="Picture 13">
              <a:extLst>
                <a:ext uri="{FF2B5EF4-FFF2-40B4-BE49-F238E27FC236}">
                  <a16:creationId xmlns:a16="http://schemas.microsoft.com/office/drawing/2014/main" id="{BC6D2088-B27B-3D07-4925-E8C00337AA37}"/>
                </a:ext>
              </a:extLst>
            </p:cNvPr>
            <p:cNvPicPr>
              <a:picLocks noChangeAspect="1"/>
            </p:cNvPicPr>
            <p:nvPr/>
          </p:nvPicPr>
          <p:blipFill>
            <a:blip r:embed="rId3">
              <a:duotone>
                <a:schemeClr val="accent1">
                  <a:shade val="45000"/>
                  <a:satMod val="135000"/>
                </a:schemeClr>
                <a:prstClr val="white"/>
              </a:duotone>
            </a:blip>
            <a:stretch>
              <a:fillRect/>
            </a:stretch>
          </p:blipFill>
          <p:spPr>
            <a:xfrm>
              <a:off x="931838" y="2666616"/>
              <a:ext cx="940636" cy="940636"/>
            </a:xfrm>
            <a:prstGeom prst="rect">
              <a:avLst/>
            </a:prstGeom>
          </p:spPr>
        </p:pic>
        <p:pic>
          <p:nvPicPr>
            <p:cNvPr id="15" name="Picture 14">
              <a:extLst>
                <a:ext uri="{FF2B5EF4-FFF2-40B4-BE49-F238E27FC236}">
                  <a16:creationId xmlns:a16="http://schemas.microsoft.com/office/drawing/2014/main" id="{E36BE3AC-9052-E060-4410-5B1B9862CF8D}"/>
                </a:ext>
              </a:extLst>
            </p:cNvPr>
            <p:cNvPicPr>
              <a:picLocks noChangeAspect="1"/>
            </p:cNvPicPr>
            <p:nvPr/>
          </p:nvPicPr>
          <p:blipFill>
            <a:blip r:embed="rId4">
              <a:duotone>
                <a:schemeClr val="accent1">
                  <a:shade val="45000"/>
                  <a:satMod val="135000"/>
                </a:schemeClr>
                <a:prstClr val="white"/>
              </a:duotone>
            </a:blip>
            <a:stretch>
              <a:fillRect/>
            </a:stretch>
          </p:blipFill>
          <p:spPr>
            <a:xfrm>
              <a:off x="964364" y="3943331"/>
              <a:ext cx="940636" cy="940636"/>
            </a:xfrm>
            <a:prstGeom prst="rect">
              <a:avLst/>
            </a:prstGeom>
          </p:spPr>
        </p:pic>
        <p:pic>
          <p:nvPicPr>
            <p:cNvPr id="16" name="Picture 15">
              <a:extLst>
                <a:ext uri="{FF2B5EF4-FFF2-40B4-BE49-F238E27FC236}">
                  <a16:creationId xmlns:a16="http://schemas.microsoft.com/office/drawing/2014/main" id="{2811B519-72F7-761E-2369-FBC719811179}"/>
                </a:ext>
              </a:extLst>
            </p:cNvPr>
            <p:cNvPicPr>
              <a:picLocks noChangeAspect="1"/>
            </p:cNvPicPr>
            <p:nvPr/>
          </p:nvPicPr>
          <p:blipFill>
            <a:blip r:embed="rId5">
              <a:duotone>
                <a:schemeClr val="accent1">
                  <a:shade val="45000"/>
                  <a:satMod val="135000"/>
                </a:schemeClr>
                <a:prstClr val="white"/>
              </a:duotone>
            </a:blip>
            <a:stretch>
              <a:fillRect/>
            </a:stretch>
          </p:blipFill>
          <p:spPr>
            <a:xfrm>
              <a:off x="6367420" y="1313794"/>
              <a:ext cx="940636" cy="940636"/>
            </a:xfrm>
            <a:prstGeom prst="rect">
              <a:avLst/>
            </a:prstGeom>
          </p:spPr>
        </p:pic>
        <p:pic>
          <p:nvPicPr>
            <p:cNvPr id="17" name="Picture 16">
              <a:extLst>
                <a:ext uri="{FF2B5EF4-FFF2-40B4-BE49-F238E27FC236}">
                  <a16:creationId xmlns:a16="http://schemas.microsoft.com/office/drawing/2014/main" id="{1DD2B21C-658E-F915-C9D4-DA6C6A39D917}"/>
                </a:ext>
              </a:extLst>
            </p:cNvPr>
            <p:cNvPicPr>
              <a:picLocks noChangeAspect="1"/>
            </p:cNvPicPr>
            <p:nvPr/>
          </p:nvPicPr>
          <p:blipFill>
            <a:blip r:embed="rId6">
              <a:duotone>
                <a:schemeClr val="accent1">
                  <a:shade val="45000"/>
                  <a:satMod val="135000"/>
                </a:schemeClr>
                <a:prstClr val="white"/>
              </a:duotone>
            </a:blip>
            <a:stretch>
              <a:fillRect/>
            </a:stretch>
          </p:blipFill>
          <p:spPr>
            <a:xfrm>
              <a:off x="6301289" y="2600485"/>
              <a:ext cx="1072898" cy="1072898"/>
            </a:xfrm>
            <a:prstGeom prst="rect">
              <a:avLst/>
            </a:prstGeom>
          </p:spPr>
        </p:pic>
      </p:grpSp>
    </p:spTree>
    <p:extLst>
      <p:ext uri="{BB962C8B-B14F-4D97-AF65-F5344CB8AC3E}">
        <p14:creationId xmlns:p14="http://schemas.microsoft.com/office/powerpoint/2010/main" val="339807418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UNIVERSITY OF WARWICK TEMPLATE" val="o3vyYe39"/>
  <p:tag name="ARTICULATE_DESIGN_ID_1_PURPLE" val="AduQcjRa"/>
  <p:tag name="ARTICULATE_DESIGN_ID_PURPLE" val="H2tNWEnT"/>
  <p:tag name="ARTICULATE_DESIGN_ID_1_GREEN" val="A9jtIQJD"/>
  <p:tag name="ARTICULATE_DESIGN_ID_1_ORANGE" val="DYW5gw80"/>
  <p:tag name="ARTICULATE_DESIGN_ID_1_RED" val="4zeqPENU"/>
  <p:tag name="ARTICULATE_DESIGN_ID_BLUE" val="sVk99ODY"/>
  <p:tag name="ARTICULATE_DESIGN_ID_GREEN" val="GS3ERbu0"/>
  <p:tag name="ARTICULATE_DESIGN_ID_ORANGE" val="lGEOL85f"/>
  <p:tag name="ARTICULATE_DESIGN_ID_RED" val="HToPVZQA"/>
  <p:tag name="ARTICULATE_DESIGN_ID_5_UNIVERSITY OF WARWICK" val="Rm1u8kJp"/>
  <p:tag name="ARTICULATE_DESIGN_ID_UNIVERSITY OF WARWICK" val="76Q5vuZC"/>
  <p:tag name="ARTICULATE_PROJECT_OPEN" val="0"/>
  <p:tag name="ARTICULATE_DESIGN_ID_1_UNIVERSITY OF WARWICK" val="8P3AOuwW"/>
  <p:tag name="ARTICULATE_DESIGN_ID_BRIGHT TEAL" val="9kJ2EVKG"/>
  <p:tag name="ARTICULATE_DESIGN_ID_1_BRIGHT TEAL" val="DsamqdXS"/>
  <p:tag name="ARTICULATE_DESIGN_ID_BRIGHT BLUE" val="uV00Dvu6"/>
  <p:tag name="ARTICULATE_DESIGN_ID_1_BRIGHT BLUE" val="uZ3judsJ"/>
  <p:tag name="ARTICULATE_DESIGN_ID_BRIGHT ORANGE" val="WLP2QPCx"/>
  <p:tag name="ARTICULATE_DESIGN_ID_1_BRIGHT ORANGE" val="pOoiGpez"/>
  <p:tag name="ARTICULATE_DESIGN_ID_BRIGHT RUBY" val="TYXO80EN"/>
  <p:tag name="ARTICULATE_DESIGN_ID_BRIGHT GOLD" val="ml7Vg9xM"/>
  <p:tag name="ARTICULATE_SLIDE_COUNT" val="42"/>
  <p:tag name="PRESGUID" val="d40a4dc8-e3bf-4ba3-8ca6-b5bdf4d983d6"/>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Bright Teal">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354E357C-859A-4614-8A2D-C90D06BDD0E7}"/>
    </a:ext>
  </a:extLst>
</a:theme>
</file>

<file path=ppt/theme/theme3.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4.xml><?xml version="1.0" encoding="utf-8"?>
<a:theme xmlns:a="http://schemas.openxmlformats.org/drawingml/2006/main" name="Bright Gol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C207D76F-168D-4246-91B2-54AF695E71CF}"/>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University_of_Warwick_Template_v9</Template>
  <TotalTime>878</TotalTime>
  <Words>2378</Words>
  <Application>Microsoft Office PowerPoint</Application>
  <PresentationFormat>Widescreen</PresentationFormat>
  <Paragraphs>374</Paragraphs>
  <Slides>12</Slides>
  <Notes>2</Notes>
  <HiddenSlides>0</HiddenSlides>
  <MMClips>1</MMClips>
  <ScaleCrop>false</ScaleCrop>
  <HeadingPairs>
    <vt:vector size="4" baseType="variant">
      <vt:variant>
        <vt:lpstr>Theme</vt:lpstr>
      </vt:variant>
      <vt:variant>
        <vt:i4>4</vt:i4>
      </vt:variant>
      <vt:variant>
        <vt:lpstr>Slide Titles</vt:lpstr>
      </vt:variant>
      <vt:variant>
        <vt:i4>12</vt:i4>
      </vt:variant>
    </vt:vector>
  </HeadingPairs>
  <TitlesOfParts>
    <vt:vector size="16" baseType="lpstr">
      <vt:lpstr>University of Warwick</vt:lpstr>
      <vt:lpstr>Bright Teal</vt:lpstr>
      <vt:lpstr>Bright Blue</vt:lpstr>
      <vt:lpstr>Bright Gold</vt:lpstr>
      <vt:lpstr>Social Inclusion at Warwick</vt:lpstr>
      <vt:lpstr>Strategy Map</vt:lpstr>
      <vt:lpstr>Key Performance Indicators</vt:lpstr>
      <vt:lpstr>PowerPoint Presentation</vt:lpstr>
      <vt:lpstr>Key Performance Indicators</vt:lpstr>
      <vt:lpstr>Why feeling included matters</vt:lpstr>
      <vt:lpstr>PowerPoint Presentation</vt:lpstr>
      <vt:lpstr>The Ancient Greeks on unconscious bias</vt:lpstr>
      <vt:lpstr>Everyday micro-incivilities </vt:lpstr>
      <vt:lpstr>Inclusive Behaviours framework</vt:lpstr>
      <vt:lpstr>Annual Report</vt:lpstr>
      <vt:lpstr>Annual Report</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your template</dc:title>
  <dc:creator>Kelleher, Lucy</dc:creator>
  <cp:lastModifiedBy>Friesen, Rebecca</cp:lastModifiedBy>
  <cp:revision>11</cp:revision>
  <dcterms:created xsi:type="dcterms:W3CDTF">2023-11-28T11:44:59Z</dcterms:created>
  <dcterms:modified xsi:type="dcterms:W3CDTF">2024-01-18T17:03:44Z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53154194-7411-4916-863E-B7DFE5A19319</vt:lpwstr>
  </property>
  <property fmtid="{D5CDD505-2E9C-101B-9397-08002B2CF9AE}" pid="3" name="ArticulatePath">
    <vt:lpwstr>Presentation1</vt:lpwstr>
  </property>
</Properties>
</file>