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8288000" cy="10287000"/>
  <p:notesSz cx="6858000" cy="9144000"/>
  <p:embeddedFontLst>
    <p:embeddedFont>
      <p:font typeface="Lazydog" panose="020B0604020202020204" charset="0"/>
      <p:regular r:id="rId37"/>
    </p:embeddedFont>
    <p:embeddedFont>
      <p:font typeface="League Spartan" panose="020B0604020202020204" charset="0"/>
      <p:regular r:id="rId38"/>
    </p:embeddedFont>
    <p:embeddedFont>
      <p:font typeface="Tahoma" panose="020B0604030504040204" pitchFamily="34" charset="0"/>
      <p:regular r:id="rId39"/>
      <p:bold r:id="rId40"/>
    </p:embeddedFont>
    <p:embeddedFont>
      <p:font typeface="Tahoma Bold" panose="020B0804030504040204" pitchFamily="34" charset="0"/>
      <p:regular r:id="rId41"/>
      <p:bold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2" d="100"/>
          <a:sy n="52" d="100"/>
        </p:scale>
        <p:origin x="850"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27.02.2025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chat open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svg"/><Relationship Id="rId10" Type="http://schemas.openxmlformats.org/officeDocument/2006/relationships/image" Target="../media/image26.svg"/><Relationship Id="rId4" Type="http://schemas.openxmlformats.org/officeDocument/2006/relationships/image" Target="../media/image21.png"/><Relationship Id="rId9"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slideLayout" Target="../slideLayouts/slideLayout7.xml"/><Relationship Id="rId7" Type="http://schemas.openxmlformats.org/officeDocument/2006/relationships/image" Target="../media/image30.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9.sv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6.png"/><Relationship Id="rId9"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37.svg"/></Relationships>
</file>

<file path=ppt/slides/_rels/slide21.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37.svg"/></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40.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49.svg"/><Relationship Id="rId13" Type="http://schemas.openxmlformats.org/officeDocument/2006/relationships/image" Target="../media/image54.svg"/><Relationship Id="rId3" Type="http://schemas.openxmlformats.org/officeDocument/2006/relationships/image" Target="../media/image44.svg"/><Relationship Id="rId7" Type="http://schemas.openxmlformats.org/officeDocument/2006/relationships/image" Target="../media/image48.png"/><Relationship Id="rId12" Type="http://schemas.openxmlformats.org/officeDocument/2006/relationships/image" Target="../media/image53.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svg"/><Relationship Id="rId15" Type="http://schemas.openxmlformats.org/officeDocument/2006/relationships/image" Target="../media/image6.png"/><Relationship Id="rId10" Type="http://schemas.openxmlformats.org/officeDocument/2006/relationships/image" Target="../media/image51.svg"/><Relationship Id="rId4" Type="http://schemas.openxmlformats.org/officeDocument/2006/relationships/image" Target="../media/image45.png"/><Relationship Id="rId9" Type="http://schemas.openxmlformats.org/officeDocument/2006/relationships/image" Target="../media/image50.png"/><Relationship Id="rId1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svg"/><Relationship Id="rId7" Type="http://schemas.openxmlformats.org/officeDocument/2006/relationships/image" Target="../media/image60.png"/><Relationship Id="rId12" Type="http://schemas.openxmlformats.org/officeDocument/2006/relationships/image" Target="../media/image65.png"/><Relationship Id="rId2" Type="http://schemas.openxmlformats.org/officeDocument/2006/relationships/image" Target="../media/image55.png"/><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5" Type="http://schemas.openxmlformats.org/officeDocument/2006/relationships/image" Target="../media/image68.svg"/><Relationship Id="rId10" Type="http://schemas.openxmlformats.org/officeDocument/2006/relationships/image" Target="../media/image63.png"/><Relationship Id="rId4" Type="http://schemas.openxmlformats.org/officeDocument/2006/relationships/image" Target="../media/image57.jpeg"/><Relationship Id="rId9" Type="http://schemas.openxmlformats.org/officeDocument/2006/relationships/image" Target="../media/image62.png"/><Relationship Id="rId1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0.svg"/></Relationships>
</file>

<file path=ppt/slides/_rels/slide32.xml.rels><?xml version="1.0" encoding="UTF-8" standalone="yes"?>
<Relationships xmlns="http://schemas.openxmlformats.org/package/2006/relationships"><Relationship Id="rId3" Type="http://schemas.openxmlformats.org/officeDocument/2006/relationships/image" Target="../media/image72.sv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6.png"/><Relationship Id="rId7" Type="http://schemas.openxmlformats.org/officeDocument/2006/relationships/image" Target="../media/image77.svg"/><Relationship Id="rId2" Type="http://schemas.openxmlformats.org/officeDocument/2006/relationships/image" Target="../media/image73.png"/><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svg"/><Relationship Id="rId4" Type="http://schemas.openxmlformats.org/officeDocument/2006/relationships/image" Target="../media/image74.pn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EFF"/>
        </a:solidFill>
        <a:effectLst/>
      </p:bgPr>
    </p:bg>
    <p:spTree>
      <p:nvGrpSpPr>
        <p:cNvPr id="1" name=""/>
        <p:cNvGrpSpPr/>
        <p:nvPr/>
      </p:nvGrpSpPr>
      <p:grpSpPr>
        <a:xfrm>
          <a:off x="0" y="0"/>
          <a:ext cx="0" cy="0"/>
          <a:chOff x="0" y="0"/>
          <a:chExt cx="0" cy="0"/>
        </a:xfrm>
      </p:grpSpPr>
      <p:grpSp>
        <p:nvGrpSpPr>
          <p:cNvPr id="2" name="Group 2"/>
          <p:cNvGrpSpPr/>
          <p:nvPr/>
        </p:nvGrpSpPr>
        <p:grpSpPr>
          <a:xfrm>
            <a:off x="4449033" y="3334787"/>
            <a:ext cx="11039370" cy="5253873"/>
            <a:chOff x="0" y="0"/>
            <a:chExt cx="2202740" cy="1048331"/>
          </a:xfrm>
        </p:grpSpPr>
        <p:sp>
          <p:nvSpPr>
            <p:cNvPr id="3" name="Freeform 3"/>
            <p:cNvSpPr/>
            <p:nvPr/>
          </p:nvSpPr>
          <p:spPr>
            <a:xfrm>
              <a:off x="0" y="0"/>
              <a:ext cx="2202740" cy="1048331"/>
            </a:xfrm>
            <a:custGeom>
              <a:avLst/>
              <a:gdLst/>
              <a:ahLst/>
              <a:cxnLst/>
              <a:rect l="l" t="t" r="r" b="b"/>
              <a:pathLst>
                <a:path w="2202740" h="1048331">
                  <a:moveTo>
                    <a:pt x="1101370" y="0"/>
                  </a:moveTo>
                  <a:cubicBezTo>
                    <a:pt x="493100" y="0"/>
                    <a:pt x="0" y="234677"/>
                    <a:pt x="0" y="524166"/>
                  </a:cubicBezTo>
                  <a:cubicBezTo>
                    <a:pt x="0" y="813654"/>
                    <a:pt x="493100" y="1048331"/>
                    <a:pt x="1101370" y="1048331"/>
                  </a:cubicBezTo>
                  <a:cubicBezTo>
                    <a:pt x="1709640" y="1048331"/>
                    <a:pt x="2202740" y="813654"/>
                    <a:pt x="2202740" y="524166"/>
                  </a:cubicBezTo>
                  <a:cubicBezTo>
                    <a:pt x="2202740" y="234677"/>
                    <a:pt x="1709640" y="0"/>
                    <a:pt x="1101370" y="0"/>
                  </a:cubicBezTo>
                  <a:close/>
                </a:path>
              </a:pathLst>
            </a:custGeom>
            <a:solidFill>
              <a:srgbClr val="1C3879"/>
            </a:solidFill>
          </p:spPr>
          <p:txBody>
            <a:bodyPr/>
            <a:lstStyle/>
            <a:p>
              <a:endParaRPr lang="en-GB"/>
            </a:p>
          </p:txBody>
        </p:sp>
        <p:sp>
          <p:nvSpPr>
            <p:cNvPr id="4" name="TextBox 4"/>
            <p:cNvSpPr txBox="1"/>
            <p:nvPr/>
          </p:nvSpPr>
          <p:spPr>
            <a:xfrm>
              <a:off x="206507" y="60181"/>
              <a:ext cx="1789726" cy="889869"/>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4532399" y="-3830879"/>
            <a:ext cx="6166608" cy="6166608"/>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3879"/>
            </a:solidFill>
          </p:spPr>
          <p:txBody>
            <a:bodyPr/>
            <a:lstStyle/>
            <a:p>
              <a:endParaRPr lang="en-GB"/>
            </a:p>
          </p:txBody>
        </p:sp>
        <p:sp>
          <p:nvSpPr>
            <p:cNvPr id="7" name="TextBox 7"/>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14929819" y="9021091"/>
            <a:ext cx="5371769" cy="5371769"/>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3879"/>
            </a:solidFill>
          </p:spPr>
          <p:txBody>
            <a:bodyPr/>
            <a:lstStyle/>
            <a:p>
              <a:endParaRPr lang="en-GB"/>
            </a:p>
          </p:txBody>
        </p:sp>
        <p:sp>
          <p:nvSpPr>
            <p:cNvPr id="10" name="TextBox 10"/>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sp>
        <p:nvSpPr>
          <p:cNvPr id="11" name="Freeform 11"/>
          <p:cNvSpPr/>
          <p:nvPr/>
        </p:nvSpPr>
        <p:spPr>
          <a:xfrm>
            <a:off x="-865698" y="-2407081"/>
            <a:ext cx="4227497" cy="15201482"/>
          </a:xfrm>
          <a:custGeom>
            <a:avLst/>
            <a:gdLst/>
            <a:ahLst/>
            <a:cxnLst/>
            <a:rect l="l" t="t" r="r" b="b"/>
            <a:pathLst>
              <a:path w="4227497" h="15201482">
                <a:moveTo>
                  <a:pt x="0" y="0"/>
                </a:moveTo>
                <a:lnTo>
                  <a:pt x="4227497" y="0"/>
                </a:lnTo>
                <a:lnTo>
                  <a:pt x="4227497" y="15201482"/>
                </a:lnTo>
                <a:lnTo>
                  <a:pt x="0" y="15201482"/>
                </a:lnTo>
                <a:lnTo>
                  <a:pt x="0" y="0"/>
                </a:lnTo>
                <a:close/>
              </a:path>
            </a:pathLst>
          </a:custGeom>
          <a:blipFill>
            <a:blip r:embed="rId2">
              <a:extLst>
                <a:ext uri="{96DAC541-7B7A-43D3-8B79-37D633B846F1}">
                  <asvg:svgBlip xmlns:asvg="http://schemas.microsoft.com/office/drawing/2016/SVG/main" r:embed="rId3"/>
                </a:ext>
              </a:extLst>
            </a:blip>
            <a:stretch>
              <a:fillRect l="-259585"/>
            </a:stretch>
          </a:blipFill>
        </p:spPr>
        <p:txBody>
          <a:bodyPr/>
          <a:lstStyle/>
          <a:p>
            <a:endParaRPr lang="en-GB"/>
          </a:p>
        </p:txBody>
      </p:sp>
      <p:sp>
        <p:nvSpPr>
          <p:cNvPr id="12" name="TextBox 12"/>
          <p:cNvSpPr txBox="1"/>
          <p:nvPr/>
        </p:nvSpPr>
        <p:spPr>
          <a:xfrm>
            <a:off x="5165339" y="4311345"/>
            <a:ext cx="9606756" cy="2453031"/>
          </a:xfrm>
          <a:prstGeom prst="rect">
            <a:avLst/>
          </a:prstGeom>
        </p:spPr>
        <p:txBody>
          <a:bodyPr lIns="0" tIns="0" rIns="0" bIns="0" rtlCol="0" anchor="t">
            <a:spAutoFit/>
          </a:bodyPr>
          <a:lstStyle/>
          <a:p>
            <a:pPr algn="ctr">
              <a:lnSpc>
                <a:spcPts val="6543"/>
              </a:lnSpc>
              <a:spcBef>
                <a:spcPct val="0"/>
              </a:spcBef>
            </a:pPr>
            <a:r>
              <a:rPr lang="en-US" sz="4673">
                <a:solidFill>
                  <a:srgbClr val="FFFFFF"/>
                </a:solidFill>
                <a:latin typeface="League Spartan"/>
                <a:ea typeface="League Spartan"/>
                <a:cs typeface="League Spartan"/>
                <a:sym typeface="League Spartan"/>
              </a:rPr>
              <a:t>Understanding Emotional Wellbeing in Children and young people - PGCE seminar</a:t>
            </a:r>
          </a:p>
        </p:txBody>
      </p:sp>
      <p:sp>
        <p:nvSpPr>
          <p:cNvPr id="13" name="Freeform 13"/>
          <p:cNvSpPr/>
          <p:nvPr/>
        </p:nvSpPr>
        <p:spPr>
          <a:xfrm>
            <a:off x="3125465" y="209791"/>
            <a:ext cx="4663955" cy="2413551"/>
          </a:xfrm>
          <a:custGeom>
            <a:avLst/>
            <a:gdLst/>
            <a:ahLst/>
            <a:cxnLst/>
            <a:rect l="l" t="t" r="r" b="b"/>
            <a:pathLst>
              <a:path w="4663955" h="2413551">
                <a:moveTo>
                  <a:pt x="0" y="0"/>
                </a:moveTo>
                <a:lnTo>
                  <a:pt x="4663954" y="0"/>
                </a:lnTo>
                <a:lnTo>
                  <a:pt x="4663954" y="2413552"/>
                </a:lnTo>
                <a:lnTo>
                  <a:pt x="0" y="2413552"/>
                </a:lnTo>
                <a:lnTo>
                  <a:pt x="0" y="0"/>
                </a:lnTo>
                <a:close/>
              </a:path>
            </a:pathLst>
          </a:custGeom>
          <a:blipFill>
            <a:blip r:embed="rId4"/>
            <a:stretch>
              <a:fillRect/>
            </a:stretch>
          </a:blipFill>
        </p:spPr>
        <p:txBody>
          <a:bodyPr/>
          <a:lstStyle/>
          <a:p>
            <a:endParaRPr lang="en-GB"/>
          </a:p>
        </p:txBody>
      </p:sp>
      <p:sp>
        <p:nvSpPr>
          <p:cNvPr id="14" name="TextBox 14"/>
          <p:cNvSpPr txBox="1"/>
          <p:nvPr/>
        </p:nvSpPr>
        <p:spPr>
          <a:xfrm>
            <a:off x="3125465" y="2733853"/>
            <a:ext cx="8784907" cy="439009"/>
          </a:xfrm>
          <a:prstGeom prst="rect">
            <a:avLst/>
          </a:prstGeom>
        </p:spPr>
        <p:txBody>
          <a:bodyPr lIns="0" tIns="0" rIns="0" bIns="0" rtlCol="0" anchor="t">
            <a:spAutoFit/>
          </a:bodyPr>
          <a:lstStyle/>
          <a:p>
            <a:pPr algn="ctr">
              <a:lnSpc>
                <a:spcPts val="3627"/>
              </a:lnSpc>
              <a:spcBef>
                <a:spcPct val="0"/>
              </a:spcBef>
            </a:pPr>
            <a:r>
              <a:rPr lang="en-US" sz="2591" b="1">
                <a:solidFill>
                  <a:srgbClr val="1C3879"/>
                </a:solidFill>
                <a:latin typeface="League Spartan"/>
                <a:ea typeface="League Spartan"/>
                <a:cs typeface="League Spartan"/>
                <a:sym typeface="League Spartan"/>
              </a:rPr>
              <a:t>Coventry Emotional Health and Wellbeing Support.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519597" y="507767"/>
            <a:ext cx="16984321" cy="937090"/>
          </a:xfrm>
          <a:prstGeom prst="rect">
            <a:avLst/>
          </a:prstGeom>
        </p:spPr>
        <p:txBody>
          <a:bodyPr lIns="0" tIns="0" rIns="0" bIns="0" rtlCol="0" anchor="t">
            <a:spAutoFit/>
          </a:bodyPr>
          <a:lstStyle/>
          <a:p>
            <a:pPr algn="l">
              <a:lnSpc>
                <a:spcPts val="7674"/>
              </a:lnSpc>
              <a:spcBef>
                <a:spcPct val="0"/>
              </a:spcBef>
            </a:pPr>
            <a:r>
              <a:rPr lang="en-US" sz="5481">
                <a:solidFill>
                  <a:srgbClr val="F8B11F"/>
                </a:solidFill>
                <a:latin typeface="Tahoma"/>
                <a:ea typeface="Tahoma"/>
                <a:cs typeface="Tahoma"/>
                <a:sym typeface="Tahoma"/>
              </a:rPr>
              <a:t>Possible causes of UNHEALTHY REACTIONS</a:t>
            </a:r>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TextBox 4"/>
          <p:cNvSpPr txBox="1"/>
          <p:nvPr/>
        </p:nvSpPr>
        <p:spPr>
          <a:xfrm>
            <a:off x="1897008" y="1666199"/>
            <a:ext cx="14229499" cy="6673847"/>
          </a:xfrm>
          <a:prstGeom prst="rect">
            <a:avLst/>
          </a:prstGeom>
        </p:spPr>
        <p:txBody>
          <a:bodyPr lIns="0" tIns="0" rIns="0" bIns="0" rtlCol="0" anchor="t">
            <a:spAutoFit/>
          </a:bodyPr>
          <a:lstStyle/>
          <a:p>
            <a:pPr algn="ctr">
              <a:lnSpc>
                <a:spcPts val="3920"/>
              </a:lnSpc>
              <a:spcBef>
                <a:spcPct val="0"/>
              </a:spcBef>
            </a:pPr>
            <a:endParaRPr/>
          </a:p>
          <a:p>
            <a:pPr marL="626132" lvl="1" indent="-313066" algn="l">
              <a:lnSpc>
                <a:spcPts val="4060"/>
              </a:lnSpc>
              <a:spcBef>
                <a:spcPct val="0"/>
              </a:spcBef>
              <a:buFont typeface="Arial"/>
              <a:buChar char="•"/>
            </a:pPr>
            <a:r>
              <a:rPr lang="en-US" sz="2900">
                <a:solidFill>
                  <a:srgbClr val="FFFFFF"/>
                </a:solidFill>
                <a:latin typeface="Tahoma"/>
                <a:ea typeface="Tahoma"/>
                <a:cs typeface="Tahoma"/>
                <a:sym typeface="Tahoma"/>
              </a:rPr>
              <a:t>feeling unsafe/unloved (school / home / local area)</a:t>
            </a:r>
          </a:p>
          <a:p>
            <a:pPr algn="l">
              <a:lnSpc>
                <a:spcPts val="4060"/>
              </a:lnSpc>
            </a:pPr>
            <a:endParaRPr lang="en-US" sz="2900">
              <a:solidFill>
                <a:srgbClr val="FFFFFF"/>
              </a:solidFill>
              <a:latin typeface="Tahoma"/>
              <a:ea typeface="Tahoma"/>
              <a:cs typeface="Tahoma"/>
              <a:sym typeface="Tahoma"/>
            </a:endParaRPr>
          </a:p>
          <a:p>
            <a:pPr marL="626132" lvl="1" indent="-313066" algn="l">
              <a:lnSpc>
                <a:spcPts val="4060"/>
              </a:lnSpc>
              <a:buFont typeface="Arial"/>
              <a:buChar char="•"/>
            </a:pPr>
            <a:r>
              <a:rPr lang="en-US" sz="2900">
                <a:solidFill>
                  <a:srgbClr val="FFFFFF"/>
                </a:solidFill>
                <a:latin typeface="Tahoma"/>
                <a:ea typeface="Tahoma"/>
                <a:cs typeface="Tahoma"/>
                <a:sym typeface="Tahoma"/>
              </a:rPr>
              <a:t>difficulties with peer - feeling insecure</a:t>
            </a:r>
          </a:p>
          <a:p>
            <a:pPr algn="l">
              <a:lnSpc>
                <a:spcPts val="4060"/>
              </a:lnSpc>
              <a:spcBef>
                <a:spcPct val="0"/>
              </a:spcBef>
            </a:pPr>
            <a:endParaRPr lang="en-US" sz="2900">
              <a:solidFill>
                <a:srgbClr val="FFFFFF"/>
              </a:solidFill>
              <a:latin typeface="Tahoma"/>
              <a:ea typeface="Tahoma"/>
              <a:cs typeface="Tahoma"/>
              <a:sym typeface="Tahoma"/>
            </a:endParaRPr>
          </a:p>
          <a:p>
            <a:pPr marL="626132" lvl="1" indent="-313066" algn="l">
              <a:lnSpc>
                <a:spcPts val="4060"/>
              </a:lnSpc>
              <a:spcBef>
                <a:spcPct val="0"/>
              </a:spcBef>
              <a:buFont typeface="Arial"/>
              <a:buChar char="•"/>
            </a:pPr>
            <a:r>
              <a:rPr lang="en-US" sz="2900">
                <a:solidFill>
                  <a:srgbClr val="FFFFFF"/>
                </a:solidFill>
                <a:latin typeface="Tahoma"/>
                <a:ea typeface="Tahoma"/>
                <a:cs typeface="Tahoma"/>
                <a:sym typeface="Tahoma"/>
              </a:rPr>
              <a:t>being bullied (online / in private or in front of others) </a:t>
            </a:r>
          </a:p>
          <a:p>
            <a:pPr algn="l">
              <a:lnSpc>
                <a:spcPts val="4060"/>
              </a:lnSpc>
            </a:pPr>
            <a:endParaRPr lang="en-US" sz="2900">
              <a:solidFill>
                <a:srgbClr val="FFFFFF"/>
              </a:solidFill>
              <a:latin typeface="Tahoma"/>
              <a:ea typeface="Tahoma"/>
              <a:cs typeface="Tahoma"/>
              <a:sym typeface="Tahoma"/>
            </a:endParaRPr>
          </a:p>
          <a:p>
            <a:pPr marL="626132" lvl="1" indent="-313066" algn="l">
              <a:lnSpc>
                <a:spcPts val="4060"/>
              </a:lnSpc>
              <a:buFont typeface="Arial"/>
              <a:buChar char="•"/>
            </a:pPr>
            <a:r>
              <a:rPr lang="en-US" sz="2900">
                <a:solidFill>
                  <a:srgbClr val="FFFFFF"/>
                </a:solidFill>
                <a:latin typeface="Tahoma"/>
                <a:ea typeface="Tahoma"/>
                <a:cs typeface="Tahoma"/>
                <a:sym typeface="Tahoma"/>
              </a:rPr>
              <a:t>experienced a trauma</a:t>
            </a:r>
          </a:p>
          <a:p>
            <a:pPr algn="l">
              <a:lnSpc>
                <a:spcPts val="4060"/>
              </a:lnSpc>
            </a:pPr>
            <a:endParaRPr lang="en-US" sz="2900">
              <a:solidFill>
                <a:srgbClr val="FFFFFF"/>
              </a:solidFill>
              <a:latin typeface="Tahoma"/>
              <a:ea typeface="Tahoma"/>
              <a:cs typeface="Tahoma"/>
              <a:sym typeface="Tahoma"/>
            </a:endParaRPr>
          </a:p>
          <a:p>
            <a:pPr marL="647721" lvl="1" indent="-323861" algn="l">
              <a:lnSpc>
                <a:spcPts val="4200"/>
              </a:lnSpc>
              <a:buFont typeface="Arial"/>
              <a:buChar char="•"/>
            </a:pPr>
            <a:r>
              <a:rPr lang="en-US" sz="3000">
                <a:solidFill>
                  <a:srgbClr val="FFFFFF"/>
                </a:solidFill>
                <a:latin typeface="Tahoma"/>
                <a:ea typeface="Tahoma"/>
                <a:cs typeface="Tahoma"/>
                <a:sym typeface="Tahoma"/>
              </a:rPr>
              <a:t>feeling unsure about a situation and/or event</a:t>
            </a:r>
          </a:p>
          <a:p>
            <a:pPr algn="l">
              <a:lnSpc>
                <a:spcPts val="4200"/>
              </a:lnSpc>
            </a:pPr>
            <a:endParaRPr lang="en-US" sz="3000">
              <a:solidFill>
                <a:srgbClr val="FFFFFF"/>
              </a:solidFill>
              <a:latin typeface="Tahoma"/>
              <a:ea typeface="Tahoma"/>
              <a:cs typeface="Tahoma"/>
              <a:sym typeface="Tahoma"/>
            </a:endParaRPr>
          </a:p>
          <a:p>
            <a:pPr marL="647721" lvl="1" indent="-323861" algn="l">
              <a:lnSpc>
                <a:spcPts val="4200"/>
              </a:lnSpc>
              <a:spcBef>
                <a:spcPct val="0"/>
              </a:spcBef>
              <a:buFont typeface="Arial"/>
              <a:buChar char="•"/>
            </a:pPr>
            <a:r>
              <a:rPr lang="en-US" sz="3000">
                <a:solidFill>
                  <a:srgbClr val="FFFFFF"/>
                </a:solidFill>
                <a:latin typeface="Tahoma"/>
                <a:ea typeface="Tahoma"/>
                <a:cs typeface="Tahoma"/>
                <a:sym typeface="Tahoma"/>
              </a:rPr>
              <a:t>not feeling happy or content</a:t>
            </a:r>
          </a:p>
          <a:p>
            <a:pPr algn="l">
              <a:lnSpc>
                <a:spcPts val="3780"/>
              </a:lnSpc>
              <a:spcBef>
                <a:spcPct val="0"/>
              </a:spcBef>
            </a:pPr>
            <a:endParaRPr lang="en-US" sz="3000">
              <a:solidFill>
                <a:srgbClr val="FFFFFF"/>
              </a:solidFill>
              <a:latin typeface="Tahoma"/>
              <a:ea typeface="Tahoma"/>
              <a:cs typeface="Tahoma"/>
              <a:sym typeface="Tahoma"/>
            </a:endParaRPr>
          </a:p>
        </p:txBody>
      </p:sp>
      <p:sp>
        <p:nvSpPr>
          <p:cNvPr id="5" name="Freeform 5"/>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TextBox 3"/>
          <p:cNvSpPr txBox="1"/>
          <p:nvPr/>
        </p:nvSpPr>
        <p:spPr>
          <a:xfrm>
            <a:off x="519597" y="517292"/>
            <a:ext cx="15327868" cy="854075"/>
          </a:xfrm>
          <a:prstGeom prst="rect">
            <a:avLst/>
          </a:prstGeom>
        </p:spPr>
        <p:txBody>
          <a:bodyPr lIns="0" tIns="0" rIns="0" bIns="0" rtlCol="0" anchor="t">
            <a:spAutoFit/>
          </a:bodyPr>
          <a:lstStyle/>
          <a:p>
            <a:pPr algn="l">
              <a:lnSpc>
                <a:spcPts val="7000"/>
              </a:lnSpc>
              <a:spcBef>
                <a:spcPct val="0"/>
              </a:spcBef>
            </a:pPr>
            <a:r>
              <a:rPr lang="en-US" sz="5000">
                <a:solidFill>
                  <a:srgbClr val="FFFFFF"/>
                </a:solidFill>
                <a:latin typeface="Tahoma"/>
                <a:ea typeface="Tahoma"/>
                <a:cs typeface="Tahoma"/>
                <a:sym typeface="Tahoma"/>
              </a:rPr>
              <a:t>What do unhealthy EMOTIONAL REACTIONS look like?</a:t>
            </a:r>
          </a:p>
        </p:txBody>
      </p:sp>
      <p:sp>
        <p:nvSpPr>
          <p:cNvPr id="4" name="TextBox 4"/>
          <p:cNvSpPr txBox="1"/>
          <p:nvPr/>
        </p:nvSpPr>
        <p:spPr>
          <a:xfrm>
            <a:off x="3908560" y="1785431"/>
            <a:ext cx="11406433" cy="8140855"/>
          </a:xfrm>
          <a:prstGeom prst="rect">
            <a:avLst/>
          </a:prstGeom>
        </p:spPr>
        <p:txBody>
          <a:bodyPr lIns="0" tIns="0" rIns="0" bIns="0" rtlCol="0" anchor="t">
            <a:spAutoFit/>
          </a:bodyPr>
          <a:lstStyle/>
          <a:p>
            <a:pPr algn="ctr">
              <a:lnSpc>
                <a:spcPts val="4200"/>
              </a:lnSpc>
              <a:spcBef>
                <a:spcPct val="0"/>
              </a:spcBef>
            </a:pPr>
            <a:r>
              <a:rPr lang="en-US" sz="3000">
                <a:solidFill>
                  <a:srgbClr val="C1FF72"/>
                </a:solidFill>
                <a:latin typeface="Tahoma"/>
                <a:ea typeface="Tahoma"/>
                <a:cs typeface="Tahoma"/>
                <a:sym typeface="Tahoma"/>
              </a:rPr>
              <a:t> Possible things include:</a:t>
            </a:r>
          </a:p>
          <a:p>
            <a:pPr algn="ctr">
              <a:lnSpc>
                <a:spcPts val="4200"/>
              </a:lnSpc>
              <a:spcBef>
                <a:spcPct val="0"/>
              </a:spcBef>
            </a:pPr>
            <a:endParaRPr lang="en-US" sz="3000">
              <a:solidFill>
                <a:srgbClr val="C1FF72"/>
              </a:solidFill>
              <a:latin typeface="Tahoma"/>
              <a:ea typeface="Tahoma"/>
              <a:cs typeface="Tahoma"/>
              <a:sym typeface="Tahoma"/>
            </a:endParaRPr>
          </a:p>
          <a:p>
            <a:pPr marL="647700" lvl="1" indent="-323850" algn="l">
              <a:lnSpc>
                <a:spcPts val="4200"/>
              </a:lnSpc>
              <a:spcBef>
                <a:spcPct val="0"/>
              </a:spcBef>
              <a:buFont typeface="Arial"/>
              <a:buChar char="•"/>
            </a:pPr>
            <a:r>
              <a:rPr lang="en-US" sz="3000">
                <a:solidFill>
                  <a:srgbClr val="C1FF72"/>
                </a:solidFill>
                <a:latin typeface="Tahoma"/>
                <a:ea typeface="Tahoma"/>
                <a:cs typeface="Tahoma"/>
                <a:sym typeface="Tahoma"/>
              </a:rPr>
              <a:t>being withdrawn or isolated</a:t>
            </a:r>
          </a:p>
          <a:p>
            <a:pPr algn="l">
              <a:lnSpc>
                <a:spcPts val="4200"/>
              </a:lnSpc>
              <a:spcBef>
                <a:spcPct val="0"/>
              </a:spcBef>
            </a:pPr>
            <a:endParaRPr lang="en-US" sz="3000">
              <a:solidFill>
                <a:srgbClr val="C1FF72"/>
              </a:solidFill>
              <a:latin typeface="Tahoma"/>
              <a:ea typeface="Tahoma"/>
              <a:cs typeface="Tahoma"/>
              <a:sym typeface="Tahoma"/>
            </a:endParaRPr>
          </a:p>
          <a:p>
            <a:pPr marL="647700" lvl="1" indent="-323850" algn="l">
              <a:lnSpc>
                <a:spcPts val="4200"/>
              </a:lnSpc>
              <a:spcBef>
                <a:spcPct val="0"/>
              </a:spcBef>
              <a:buFont typeface="Arial"/>
              <a:buChar char="•"/>
            </a:pPr>
            <a:r>
              <a:rPr lang="en-US" sz="3000">
                <a:solidFill>
                  <a:srgbClr val="C1FF72"/>
                </a:solidFill>
                <a:latin typeface="Tahoma"/>
                <a:ea typeface="Tahoma"/>
                <a:cs typeface="Tahoma"/>
                <a:sym typeface="Tahoma"/>
              </a:rPr>
              <a:t>struggling with friendships/ playing nicely</a:t>
            </a:r>
          </a:p>
          <a:p>
            <a:pPr algn="l">
              <a:lnSpc>
                <a:spcPts val="4200"/>
              </a:lnSpc>
              <a:spcBef>
                <a:spcPct val="0"/>
              </a:spcBef>
            </a:pPr>
            <a:endParaRPr lang="en-US" sz="3000">
              <a:solidFill>
                <a:srgbClr val="C1FF72"/>
              </a:solidFill>
              <a:latin typeface="Tahoma"/>
              <a:ea typeface="Tahoma"/>
              <a:cs typeface="Tahoma"/>
              <a:sym typeface="Tahoma"/>
            </a:endParaRPr>
          </a:p>
          <a:p>
            <a:pPr marL="647700" lvl="1" indent="-323850" algn="l">
              <a:lnSpc>
                <a:spcPts val="4200"/>
              </a:lnSpc>
              <a:spcBef>
                <a:spcPct val="0"/>
              </a:spcBef>
              <a:buFont typeface="Arial"/>
              <a:buChar char="•"/>
            </a:pPr>
            <a:r>
              <a:rPr lang="en-US" sz="3000">
                <a:solidFill>
                  <a:srgbClr val="C1FF72"/>
                </a:solidFill>
                <a:latin typeface="Tahoma"/>
                <a:ea typeface="Tahoma"/>
                <a:cs typeface="Tahoma"/>
                <a:sym typeface="Tahoma"/>
              </a:rPr>
              <a:t>shouting/screaming</a:t>
            </a:r>
          </a:p>
          <a:p>
            <a:pPr algn="l">
              <a:lnSpc>
                <a:spcPts val="4200"/>
              </a:lnSpc>
              <a:spcBef>
                <a:spcPct val="0"/>
              </a:spcBef>
            </a:pPr>
            <a:endParaRPr lang="en-US" sz="3000">
              <a:solidFill>
                <a:srgbClr val="C1FF72"/>
              </a:solidFill>
              <a:latin typeface="Tahoma"/>
              <a:ea typeface="Tahoma"/>
              <a:cs typeface="Tahoma"/>
              <a:sym typeface="Tahoma"/>
            </a:endParaRPr>
          </a:p>
          <a:p>
            <a:pPr marL="647700" lvl="1" indent="-323850" algn="l">
              <a:lnSpc>
                <a:spcPts val="4200"/>
              </a:lnSpc>
              <a:spcBef>
                <a:spcPct val="0"/>
              </a:spcBef>
              <a:buFont typeface="Arial"/>
              <a:buChar char="•"/>
            </a:pPr>
            <a:r>
              <a:rPr lang="en-US" sz="3000">
                <a:solidFill>
                  <a:srgbClr val="C1FF72"/>
                </a:solidFill>
                <a:latin typeface="Tahoma"/>
                <a:ea typeface="Tahoma"/>
                <a:cs typeface="Tahoma"/>
                <a:sym typeface="Tahoma"/>
              </a:rPr>
              <a:t>crying/sobbing</a:t>
            </a:r>
          </a:p>
          <a:p>
            <a:pPr algn="l">
              <a:lnSpc>
                <a:spcPts val="4200"/>
              </a:lnSpc>
              <a:spcBef>
                <a:spcPct val="0"/>
              </a:spcBef>
            </a:pPr>
            <a:endParaRPr lang="en-US" sz="3000">
              <a:solidFill>
                <a:srgbClr val="C1FF72"/>
              </a:solidFill>
              <a:latin typeface="Tahoma"/>
              <a:ea typeface="Tahoma"/>
              <a:cs typeface="Tahoma"/>
              <a:sym typeface="Tahoma"/>
            </a:endParaRPr>
          </a:p>
          <a:p>
            <a:pPr marL="647700" lvl="1" indent="-323850" algn="l">
              <a:lnSpc>
                <a:spcPts val="4200"/>
              </a:lnSpc>
              <a:spcBef>
                <a:spcPct val="0"/>
              </a:spcBef>
              <a:buFont typeface="Arial"/>
              <a:buChar char="•"/>
            </a:pPr>
            <a:r>
              <a:rPr lang="en-US" sz="3000">
                <a:solidFill>
                  <a:srgbClr val="C1FF72"/>
                </a:solidFill>
                <a:latin typeface="Tahoma"/>
                <a:ea typeface="Tahoma"/>
                <a:cs typeface="Tahoma"/>
                <a:sym typeface="Tahoma"/>
              </a:rPr>
              <a:t>hitting/lashing out - at self or others</a:t>
            </a:r>
          </a:p>
          <a:p>
            <a:pPr algn="l">
              <a:lnSpc>
                <a:spcPts val="4200"/>
              </a:lnSpc>
              <a:spcBef>
                <a:spcPct val="0"/>
              </a:spcBef>
            </a:pPr>
            <a:endParaRPr lang="en-US" sz="3000">
              <a:solidFill>
                <a:srgbClr val="C1FF72"/>
              </a:solidFill>
              <a:latin typeface="Tahoma"/>
              <a:ea typeface="Tahoma"/>
              <a:cs typeface="Tahoma"/>
              <a:sym typeface="Tahoma"/>
            </a:endParaRPr>
          </a:p>
          <a:p>
            <a:pPr marL="647700" lvl="1" indent="-323850" algn="l">
              <a:lnSpc>
                <a:spcPts val="4200"/>
              </a:lnSpc>
              <a:spcBef>
                <a:spcPct val="0"/>
              </a:spcBef>
              <a:buFont typeface="Arial"/>
              <a:buChar char="•"/>
            </a:pPr>
            <a:r>
              <a:rPr lang="en-US" sz="3000">
                <a:solidFill>
                  <a:srgbClr val="C1FF72"/>
                </a:solidFill>
                <a:latin typeface="Tahoma"/>
                <a:ea typeface="Tahoma"/>
                <a:cs typeface="Tahoma"/>
                <a:sym typeface="Tahoma"/>
              </a:rPr>
              <a:t>having physical feelings within body - aches, pains, feeling or being sick</a:t>
            </a:r>
          </a:p>
          <a:p>
            <a:pPr algn="ctr">
              <a:lnSpc>
                <a:spcPts val="5582"/>
              </a:lnSpc>
              <a:spcBef>
                <a:spcPct val="0"/>
              </a:spcBef>
            </a:pPr>
            <a:endParaRPr lang="en-US" sz="3000">
              <a:solidFill>
                <a:srgbClr val="C1FF72"/>
              </a:solidFill>
              <a:latin typeface="Tahoma"/>
              <a:ea typeface="Tahoma"/>
              <a:cs typeface="Tahoma"/>
              <a:sym typeface="Tahoma"/>
            </a:endParaRPr>
          </a:p>
        </p:txBody>
      </p:sp>
      <p:sp>
        <p:nvSpPr>
          <p:cNvPr id="5" name="Freeform 5"/>
          <p:cNvSpPr/>
          <p:nvPr/>
        </p:nvSpPr>
        <p:spPr>
          <a:xfrm>
            <a:off x="1028700" y="2023709"/>
            <a:ext cx="2343984" cy="3440710"/>
          </a:xfrm>
          <a:custGeom>
            <a:avLst/>
            <a:gdLst/>
            <a:ahLst/>
            <a:cxnLst/>
            <a:rect l="l" t="t" r="r" b="b"/>
            <a:pathLst>
              <a:path w="2343984" h="3440710">
                <a:moveTo>
                  <a:pt x="0" y="0"/>
                </a:moveTo>
                <a:lnTo>
                  <a:pt x="2343984" y="0"/>
                </a:lnTo>
                <a:lnTo>
                  <a:pt x="2343984" y="3440710"/>
                </a:lnTo>
                <a:lnTo>
                  <a:pt x="0" y="3440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5770283" y="1696924"/>
            <a:ext cx="1658417" cy="2556327"/>
          </a:xfrm>
          <a:custGeom>
            <a:avLst/>
            <a:gdLst/>
            <a:ahLst/>
            <a:cxnLst/>
            <a:rect l="l" t="t" r="r" b="b"/>
            <a:pathLst>
              <a:path w="1658417" h="2556327">
                <a:moveTo>
                  <a:pt x="0" y="0"/>
                </a:moveTo>
                <a:lnTo>
                  <a:pt x="1658417" y="0"/>
                </a:lnTo>
                <a:lnTo>
                  <a:pt x="1658417" y="2556327"/>
                </a:lnTo>
                <a:lnTo>
                  <a:pt x="0" y="255632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824557" y="914799"/>
            <a:ext cx="1949976" cy="3005743"/>
          </a:xfrm>
          <a:custGeom>
            <a:avLst/>
            <a:gdLst/>
            <a:ahLst/>
            <a:cxnLst/>
            <a:rect l="l" t="t" r="r" b="b"/>
            <a:pathLst>
              <a:path w="1949976" h="3005743">
                <a:moveTo>
                  <a:pt x="0" y="0"/>
                </a:moveTo>
                <a:lnTo>
                  <a:pt x="1949975" y="0"/>
                </a:lnTo>
                <a:lnTo>
                  <a:pt x="1949975" y="3005742"/>
                </a:lnTo>
                <a:lnTo>
                  <a:pt x="0" y="300574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a:off x="16092024" y="5738989"/>
            <a:ext cx="1628127" cy="2509638"/>
          </a:xfrm>
          <a:custGeom>
            <a:avLst/>
            <a:gdLst/>
            <a:ahLst/>
            <a:cxnLst/>
            <a:rect l="l" t="t" r="r" b="b"/>
            <a:pathLst>
              <a:path w="1628127" h="2509638">
                <a:moveTo>
                  <a:pt x="0" y="0"/>
                </a:moveTo>
                <a:lnTo>
                  <a:pt x="1628127" y="0"/>
                </a:lnTo>
                <a:lnTo>
                  <a:pt x="1628127" y="2509638"/>
                </a:lnTo>
                <a:lnTo>
                  <a:pt x="0" y="250963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6" name="TextBox 6"/>
          <p:cNvSpPr txBox="1"/>
          <p:nvPr/>
        </p:nvSpPr>
        <p:spPr>
          <a:xfrm>
            <a:off x="519597" y="498242"/>
            <a:ext cx="9678829" cy="946615"/>
          </a:xfrm>
          <a:prstGeom prst="rect">
            <a:avLst/>
          </a:prstGeom>
        </p:spPr>
        <p:txBody>
          <a:bodyPr lIns="0" tIns="0" rIns="0" bIns="0" rtlCol="0" anchor="t">
            <a:spAutoFit/>
          </a:bodyPr>
          <a:lstStyle/>
          <a:p>
            <a:pPr algn="l">
              <a:lnSpc>
                <a:spcPts val="7674"/>
              </a:lnSpc>
              <a:spcBef>
                <a:spcPct val="0"/>
              </a:spcBef>
            </a:pPr>
            <a:r>
              <a:rPr lang="en-US" sz="5481">
                <a:solidFill>
                  <a:srgbClr val="FFFFFF"/>
                </a:solidFill>
                <a:latin typeface="Lazydog"/>
                <a:ea typeface="Lazydog"/>
                <a:cs typeface="Lazydog"/>
                <a:sym typeface="Lazydog"/>
              </a:rPr>
              <a:t> why do we react like this?</a:t>
            </a:r>
          </a:p>
        </p:txBody>
      </p:sp>
      <p:sp>
        <p:nvSpPr>
          <p:cNvPr id="7" name="TextBox 7"/>
          <p:cNvSpPr txBox="1"/>
          <p:nvPr/>
        </p:nvSpPr>
        <p:spPr>
          <a:xfrm>
            <a:off x="1028700" y="2119246"/>
            <a:ext cx="11977385" cy="7787837"/>
          </a:xfrm>
          <a:prstGeom prst="rect">
            <a:avLst/>
          </a:prstGeom>
        </p:spPr>
        <p:txBody>
          <a:bodyPr lIns="0" tIns="0" rIns="0" bIns="0" rtlCol="0" anchor="t">
            <a:spAutoFit/>
          </a:bodyPr>
          <a:lstStyle/>
          <a:p>
            <a:pPr algn="just">
              <a:lnSpc>
                <a:spcPts val="4399"/>
              </a:lnSpc>
            </a:pPr>
            <a:r>
              <a:rPr lang="en-US" sz="3142">
                <a:solidFill>
                  <a:srgbClr val="8DF10D"/>
                </a:solidFill>
                <a:latin typeface="Tahoma"/>
                <a:ea typeface="Tahoma"/>
                <a:cs typeface="Tahoma"/>
                <a:sym typeface="Tahoma"/>
              </a:rPr>
              <a:t>Science behind the behaviour;</a:t>
            </a:r>
          </a:p>
          <a:p>
            <a:pPr algn="just">
              <a:lnSpc>
                <a:spcPts val="4399"/>
              </a:lnSpc>
            </a:pPr>
            <a:endParaRPr lang="en-US" sz="3142">
              <a:solidFill>
                <a:srgbClr val="8DF10D"/>
              </a:solidFill>
              <a:latin typeface="Tahoma"/>
              <a:ea typeface="Tahoma"/>
              <a:cs typeface="Tahoma"/>
              <a:sym typeface="Tahoma"/>
            </a:endParaRPr>
          </a:p>
          <a:p>
            <a:pPr algn="just">
              <a:lnSpc>
                <a:spcPts val="3699"/>
              </a:lnSpc>
            </a:pPr>
            <a:r>
              <a:rPr lang="en-US" sz="2642">
                <a:solidFill>
                  <a:srgbClr val="FEFEFF"/>
                </a:solidFill>
                <a:latin typeface="Tahoma"/>
                <a:ea typeface="Tahoma"/>
                <a:cs typeface="Tahoma"/>
                <a:sym typeface="Tahoma"/>
              </a:rPr>
              <a:t>chemical/hormones being released</a:t>
            </a:r>
          </a:p>
          <a:p>
            <a:pPr algn="just">
              <a:lnSpc>
                <a:spcPts val="3699"/>
              </a:lnSpc>
            </a:pPr>
            <a:endParaRPr lang="en-US" sz="2642">
              <a:solidFill>
                <a:srgbClr val="FEFEFF"/>
              </a:solidFill>
              <a:latin typeface="Tahoma"/>
              <a:ea typeface="Tahoma"/>
              <a:cs typeface="Tahoma"/>
              <a:sym typeface="Tahoma"/>
            </a:endParaRPr>
          </a:p>
          <a:p>
            <a:pPr algn="just">
              <a:lnSpc>
                <a:spcPts val="3699"/>
              </a:lnSpc>
            </a:pPr>
            <a:r>
              <a:rPr lang="en-US" sz="2642">
                <a:solidFill>
                  <a:srgbClr val="FEFEFF"/>
                </a:solidFill>
                <a:latin typeface="Tahoma"/>
                <a:ea typeface="Tahoma"/>
                <a:cs typeface="Tahoma"/>
                <a:sym typeface="Tahoma"/>
              </a:rPr>
              <a:t> fight, flight, response</a:t>
            </a:r>
          </a:p>
          <a:p>
            <a:pPr algn="just">
              <a:lnSpc>
                <a:spcPts val="3699"/>
              </a:lnSpc>
            </a:pPr>
            <a:endParaRPr lang="en-US" sz="2642">
              <a:solidFill>
                <a:srgbClr val="FEFEFF"/>
              </a:solidFill>
              <a:latin typeface="Tahoma"/>
              <a:ea typeface="Tahoma"/>
              <a:cs typeface="Tahoma"/>
              <a:sym typeface="Tahoma"/>
            </a:endParaRPr>
          </a:p>
          <a:p>
            <a:pPr algn="just">
              <a:lnSpc>
                <a:spcPts val="3699"/>
              </a:lnSpc>
            </a:pPr>
            <a:r>
              <a:rPr lang="en-US" sz="2642">
                <a:solidFill>
                  <a:srgbClr val="FEFEFF"/>
                </a:solidFill>
                <a:latin typeface="Tahoma"/>
                <a:ea typeface="Tahoma"/>
                <a:cs typeface="Tahoma"/>
                <a:sym typeface="Tahoma"/>
              </a:rPr>
              <a:t> flip your lid</a:t>
            </a:r>
          </a:p>
          <a:p>
            <a:pPr algn="just">
              <a:lnSpc>
                <a:spcPts val="3699"/>
              </a:lnSpc>
            </a:pPr>
            <a:endParaRPr lang="en-US" sz="2642">
              <a:solidFill>
                <a:srgbClr val="FEFEFF"/>
              </a:solidFill>
              <a:latin typeface="Tahoma"/>
              <a:ea typeface="Tahoma"/>
              <a:cs typeface="Tahoma"/>
              <a:sym typeface="Tahoma"/>
            </a:endParaRPr>
          </a:p>
          <a:p>
            <a:pPr algn="just">
              <a:lnSpc>
                <a:spcPts val="3699"/>
              </a:lnSpc>
            </a:pPr>
            <a:r>
              <a:rPr lang="en-US" sz="2642">
                <a:solidFill>
                  <a:srgbClr val="FEFEFF"/>
                </a:solidFill>
                <a:latin typeface="Tahoma"/>
                <a:ea typeface="Tahoma"/>
                <a:cs typeface="Tahoma"/>
                <a:sym typeface="Tahoma"/>
              </a:rPr>
              <a:t> window of tolerance</a:t>
            </a:r>
          </a:p>
          <a:p>
            <a:pPr algn="just">
              <a:lnSpc>
                <a:spcPts val="3699"/>
              </a:lnSpc>
            </a:pPr>
            <a:endParaRPr lang="en-US" sz="2642">
              <a:solidFill>
                <a:srgbClr val="FEFEFF"/>
              </a:solidFill>
              <a:latin typeface="Tahoma"/>
              <a:ea typeface="Tahoma"/>
              <a:cs typeface="Tahoma"/>
              <a:sym typeface="Tahoma"/>
            </a:endParaRPr>
          </a:p>
          <a:p>
            <a:pPr algn="just">
              <a:lnSpc>
                <a:spcPts val="3699"/>
              </a:lnSpc>
            </a:pPr>
            <a:r>
              <a:rPr lang="en-US" sz="2642">
                <a:solidFill>
                  <a:srgbClr val="FEFEFF"/>
                </a:solidFill>
                <a:latin typeface="Tahoma"/>
                <a:ea typeface="Tahoma"/>
                <a:cs typeface="Tahoma"/>
                <a:sym typeface="Tahoma"/>
              </a:rPr>
              <a:t>normal reaction </a:t>
            </a:r>
          </a:p>
          <a:p>
            <a:pPr algn="just">
              <a:lnSpc>
                <a:spcPts val="3699"/>
              </a:lnSpc>
            </a:pPr>
            <a:endParaRPr lang="en-US" sz="2642">
              <a:solidFill>
                <a:srgbClr val="FEFEFF"/>
              </a:solidFill>
              <a:latin typeface="Tahoma"/>
              <a:ea typeface="Tahoma"/>
              <a:cs typeface="Tahoma"/>
              <a:sym typeface="Tahoma"/>
            </a:endParaRPr>
          </a:p>
          <a:p>
            <a:pPr algn="just">
              <a:lnSpc>
                <a:spcPts val="3699"/>
              </a:lnSpc>
            </a:pPr>
            <a:r>
              <a:rPr lang="en-US" sz="2642">
                <a:solidFill>
                  <a:srgbClr val="FEFEFF"/>
                </a:solidFill>
                <a:latin typeface="Tahoma"/>
                <a:ea typeface="Tahoma"/>
                <a:cs typeface="Tahoma"/>
                <a:sym typeface="Tahoma"/>
              </a:rPr>
              <a:t>Struggling to regulate (BASE LINE)</a:t>
            </a:r>
          </a:p>
          <a:p>
            <a:pPr algn="just">
              <a:lnSpc>
                <a:spcPts val="3699"/>
              </a:lnSpc>
            </a:pPr>
            <a:endParaRPr lang="en-US" sz="2642">
              <a:solidFill>
                <a:srgbClr val="FEFEFF"/>
              </a:solidFill>
              <a:latin typeface="Tahoma"/>
              <a:ea typeface="Tahoma"/>
              <a:cs typeface="Tahoma"/>
              <a:sym typeface="Tahoma"/>
            </a:endParaRPr>
          </a:p>
          <a:p>
            <a:pPr algn="just">
              <a:lnSpc>
                <a:spcPts val="4399"/>
              </a:lnSpc>
            </a:pPr>
            <a:r>
              <a:rPr lang="en-US" sz="3142">
                <a:solidFill>
                  <a:srgbClr val="56FF0E"/>
                </a:solidFill>
                <a:latin typeface="Tahoma"/>
                <a:ea typeface="Tahoma"/>
                <a:cs typeface="Tahoma"/>
                <a:sym typeface="Tahoma"/>
              </a:rPr>
              <a:t>It’s ok to have big emotions -  it’s how we manage them</a:t>
            </a:r>
          </a:p>
          <a:p>
            <a:pPr algn="just">
              <a:lnSpc>
                <a:spcPts val="4399"/>
              </a:lnSpc>
              <a:spcBef>
                <a:spcPct val="0"/>
              </a:spcBef>
            </a:pPr>
            <a:endParaRPr lang="en-US" sz="3142">
              <a:solidFill>
                <a:srgbClr val="56FF0E"/>
              </a:solidFill>
              <a:latin typeface="Tahoma"/>
              <a:ea typeface="Tahoma"/>
              <a:cs typeface="Tahoma"/>
              <a:sym typeface="Tahoma"/>
            </a:endParaRPr>
          </a:p>
        </p:txBody>
      </p:sp>
      <p:sp>
        <p:nvSpPr>
          <p:cNvPr id="8" name="Freeform 8"/>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8"/>
            <a:stretch>
              <a:fillRect/>
            </a:stretch>
          </a:blipFill>
        </p:spPr>
        <p:txBody>
          <a:bodyPr/>
          <a:lstStyle/>
          <a:p>
            <a:endParaRPr lang="en-GB"/>
          </a:p>
        </p:txBody>
      </p:sp>
      <p:sp>
        <p:nvSpPr>
          <p:cNvPr id="9" name="Freeform 9"/>
          <p:cNvSpPr/>
          <p:nvPr/>
        </p:nvSpPr>
        <p:spPr>
          <a:xfrm>
            <a:off x="11010820" y="3982725"/>
            <a:ext cx="1569273" cy="2418918"/>
          </a:xfrm>
          <a:custGeom>
            <a:avLst/>
            <a:gdLst/>
            <a:ahLst/>
            <a:cxnLst/>
            <a:rect l="l" t="t" r="r" b="b"/>
            <a:pathLst>
              <a:path w="1569273" h="2418918">
                <a:moveTo>
                  <a:pt x="0" y="0"/>
                </a:moveTo>
                <a:lnTo>
                  <a:pt x="1569273" y="0"/>
                </a:lnTo>
                <a:lnTo>
                  <a:pt x="1569273" y="2418918"/>
                </a:lnTo>
                <a:lnTo>
                  <a:pt x="0" y="241891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Freeform 3"/>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4" name="TextBox 4"/>
          <p:cNvSpPr txBox="1"/>
          <p:nvPr/>
        </p:nvSpPr>
        <p:spPr>
          <a:xfrm>
            <a:off x="7086600" y="4275127"/>
            <a:ext cx="3106600" cy="770917"/>
          </a:xfrm>
          <a:prstGeom prst="rect">
            <a:avLst/>
          </a:prstGeom>
        </p:spPr>
        <p:txBody>
          <a:bodyPr wrap="square" lIns="0" tIns="0" rIns="0" bIns="0" rtlCol="0" anchor="t">
            <a:spAutoFit/>
          </a:bodyPr>
          <a:lstStyle/>
          <a:p>
            <a:pPr algn="ctr">
              <a:lnSpc>
                <a:spcPts val="6727"/>
              </a:lnSpc>
              <a:spcBef>
                <a:spcPct val="0"/>
              </a:spcBef>
            </a:pPr>
            <a:r>
              <a:rPr lang="en-US" sz="4805" dirty="0">
                <a:solidFill>
                  <a:srgbClr val="FEFEFF"/>
                </a:solidFill>
                <a:latin typeface="Tahoma"/>
                <a:ea typeface="Tahoma"/>
                <a:cs typeface="Tahoma"/>
                <a:sym typeface="Tahoma"/>
              </a:rPr>
              <a:t>intention?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Freeform 3"/>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4" name="TextBox 4"/>
          <p:cNvSpPr txBox="1"/>
          <p:nvPr/>
        </p:nvSpPr>
        <p:spPr>
          <a:xfrm>
            <a:off x="5568613" y="2988732"/>
            <a:ext cx="7683698" cy="4471534"/>
          </a:xfrm>
          <a:prstGeom prst="rect">
            <a:avLst/>
          </a:prstGeom>
        </p:spPr>
        <p:txBody>
          <a:bodyPr lIns="0" tIns="0" rIns="0" bIns="0" rtlCol="0" anchor="t">
            <a:spAutoFit/>
          </a:bodyPr>
          <a:lstStyle/>
          <a:p>
            <a:pPr algn="l">
              <a:lnSpc>
                <a:spcPts val="4487"/>
              </a:lnSpc>
              <a:spcBef>
                <a:spcPct val="0"/>
              </a:spcBef>
            </a:pPr>
            <a:r>
              <a:rPr lang="en-US" sz="3205">
                <a:solidFill>
                  <a:srgbClr val="FEFEFF"/>
                </a:solidFill>
                <a:latin typeface="Tahoma"/>
                <a:ea typeface="Tahoma"/>
                <a:cs typeface="Tahoma"/>
                <a:sym typeface="Tahoma"/>
              </a:rPr>
              <a:t>Behavior can be a sign of past experiences</a:t>
            </a:r>
          </a:p>
          <a:p>
            <a:pPr algn="l">
              <a:lnSpc>
                <a:spcPts val="4487"/>
              </a:lnSpc>
              <a:spcBef>
                <a:spcPct val="0"/>
              </a:spcBef>
            </a:pPr>
            <a:endParaRPr lang="en-US" sz="3205">
              <a:solidFill>
                <a:srgbClr val="FEFEFF"/>
              </a:solidFill>
              <a:latin typeface="Tahoma"/>
              <a:ea typeface="Tahoma"/>
              <a:cs typeface="Tahoma"/>
              <a:sym typeface="Tahoma"/>
            </a:endParaRPr>
          </a:p>
          <a:p>
            <a:pPr algn="l">
              <a:lnSpc>
                <a:spcPts val="4487"/>
              </a:lnSpc>
              <a:spcBef>
                <a:spcPct val="0"/>
              </a:spcBef>
            </a:pPr>
            <a:r>
              <a:rPr lang="en-US" sz="3205">
                <a:solidFill>
                  <a:srgbClr val="FEFEFF"/>
                </a:solidFill>
                <a:latin typeface="Tahoma"/>
                <a:ea typeface="Tahoma"/>
                <a:cs typeface="Tahoma"/>
                <a:sym typeface="Tahoma"/>
              </a:rPr>
              <a:t>Behavior can be a sign of difficulty coping</a:t>
            </a:r>
          </a:p>
          <a:p>
            <a:pPr algn="l">
              <a:lnSpc>
                <a:spcPts val="4487"/>
              </a:lnSpc>
              <a:spcBef>
                <a:spcPct val="0"/>
              </a:spcBef>
            </a:pPr>
            <a:endParaRPr lang="en-US" sz="3205">
              <a:solidFill>
                <a:srgbClr val="FEFEFF"/>
              </a:solidFill>
              <a:latin typeface="Tahoma"/>
              <a:ea typeface="Tahoma"/>
              <a:cs typeface="Tahoma"/>
              <a:sym typeface="Tahoma"/>
            </a:endParaRPr>
          </a:p>
          <a:p>
            <a:pPr algn="l">
              <a:lnSpc>
                <a:spcPts val="4487"/>
              </a:lnSpc>
              <a:spcBef>
                <a:spcPct val="0"/>
              </a:spcBef>
            </a:pPr>
            <a:r>
              <a:rPr lang="en-US" sz="3205">
                <a:solidFill>
                  <a:srgbClr val="FEFEFF"/>
                </a:solidFill>
                <a:latin typeface="Tahoma"/>
                <a:ea typeface="Tahoma"/>
                <a:cs typeface="Tahoma"/>
                <a:sym typeface="Tahoma"/>
              </a:rPr>
              <a:t>Behavior can be misinterpreted</a:t>
            </a:r>
          </a:p>
          <a:p>
            <a:pPr algn="l">
              <a:lnSpc>
                <a:spcPts val="4487"/>
              </a:lnSpc>
              <a:spcBef>
                <a:spcPct val="0"/>
              </a:spcBef>
            </a:pPr>
            <a:endParaRPr lang="en-US" sz="3205">
              <a:solidFill>
                <a:srgbClr val="FEFEFF"/>
              </a:solidFill>
              <a:latin typeface="Tahoma"/>
              <a:ea typeface="Tahoma"/>
              <a:cs typeface="Tahoma"/>
              <a:sym typeface="Tahoma"/>
            </a:endParaRPr>
          </a:p>
          <a:p>
            <a:pPr algn="l">
              <a:lnSpc>
                <a:spcPts val="4487"/>
              </a:lnSpc>
              <a:spcBef>
                <a:spcPct val="0"/>
              </a:spcBef>
            </a:pPr>
            <a:endParaRPr lang="en-US" sz="3205">
              <a:solidFill>
                <a:srgbClr val="FEFEFF"/>
              </a:solidFill>
              <a:latin typeface="Tahoma"/>
              <a:ea typeface="Tahoma"/>
              <a:cs typeface="Tahoma"/>
              <a:sym typeface="Tahoma"/>
            </a:endParaRPr>
          </a:p>
          <a:p>
            <a:pPr algn="ctr">
              <a:lnSpc>
                <a:spcPts val="4487"/>
              </a:lnSpc>
              <a:spcBef>
                <a:spcPct val="0"/>
              </a:spcBef>
            </a:pPr>
            <a:endParaRPr lang="en-US" sz="3205">
              <a:solidFill>
                <a:srgbClr val="FEFEFF"/>
              </a:solidFill>
              <a:latin typeface="Tahoma"/>
              <a:ea typeface="Tahoma"/>
              <a:cs typeface="Tahoma"/>
              <a:sym typeface="Tahom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Freeform 3"/>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4" name="TextBox 4"/>
          <p:cNvSpPr txBox="1"/>
          <p:nvPr/>
        </p:nvSpPr>
        <p:spPr>
          <a:xfrm>
            <a:off x="2301153" y="3811406"/>
            <a:ext cx="14232475" cy="1332094"/>
          </a:xfrm>
          <a:prstGeom prst="rect">
            <a:avLst/>
          </a:prstGeom>
        </p:spPr>
        <p:txBody>
          <a:bodyPr wrap="square" lIns="0" tIns="0" rIns="0" bIns="0" rtlCol="0" anchor="t">
            <a:spAutoFit/>
          </a:bodyPr>
          <a:lstStyle/>
          <a:p>
            <a:pPr algn="l">
              <a:lnSpc>
                <a:spcPts val="5327"/>
              </a:lnSpc>
              <a:spcBef>
                <a:spcPct val="0"/>
              </a:spcBef>
            </a:pPr>
            <a:r>
              <a:rPr lang="en-US" sz="3805" dirty="0">
                <a:solidFill>
                  <a:srgbClr val="FEFEFF"/>
                </a:solidFill>
                <a:latin typeface="Tahoma"/>
                <a:ea typeface="Tahoma"/>
                <a:cs typeface="Tahoma"/>
                <a:sym typeface="Tahoma"/>
              </a:rPr>
              <a:t>These behaviors are usually signs of a highly dysregulated C/YP</a:t>
            </a:r>
          </a:p>
          <a:p>
            <a:pPr algn="ctr">
              <a:lnSpc>
                <a:spcPts val="5327"/>
              </a:lnSpc>
              <a:spcBef>
                <a:spcPct val="0"/>
              </a:spcBef>
            </a:pPr>
            <a:endParaRPr lang="en-US" sz="3805" dirty="0">
              <a:solidFill>
                <a:srgbClr val="FEFEFF"/>
              </a:solidFill>
              <a:latin typeface="Tahoma"/>
              <a:ea typeface="Tahoma"/>
              <a:cs typeface="Tahoma"/>
              <a:sym typeface="Tahom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4087607" y="7983378"/>
            <a:ext cx="3937874" cy="2037812"/>
          </a:xfrm>
          <a:custGeom>
            <a:avLst/>
            <a:gdLst/>
            <a:ahLst/>
            <a:cxnLst/>
            <a:rect l="l" t="t" r="r" b="b"/>
            <a:pathLst>
              <a:path w="3937874" h="2037812">
                <a:moveTo>
                  <a:pt x="0" y="0"/>
                </a:moveTo>
                <a:lnTo>
                  <a:pt x="3937875" y="0"/>
                </a:lnTo>
                <a:lnTo>
                  <a:pt x="3937875" y="2037811"/>
                </a:lnTo>
                <a:lnTo>
                  <a:pt x="0" y="2037811"/>
                </a:lnTo>
                <a:lnTo>
                  <a:pt x="0" y="0"/>
                </a:lnTo>
                <a:close/>
              </a:path>
            </a:pathLst>
          </a:custGeom>
          <a:blipFill>
            <a:blip r:embed="rId2"/>
            <a:stretch>
              <a:fillRect/>
            </a:stretch>
          </a:blipFill>
        </p:spPr>
        <p:txBody>
          <a:bodyPr/>
          <a:lstStyle/>
          <a:p>
            <a:endParaRPr lang="en-GB"/>
          </a:p>
        </p:txBody>
      </p:sp>
      <p:sp>
        <p:nvSpPr>
          <p:cNvPr id="3" name="Freeform 3"/>
          <p:cNvSpPr/>
          <p:nvPr/>
        </p:nvSpPr>
        <p:spPr>
          <a:xfrm>
            <a:off x="431555" y="1182833"/>
            <a:ext cx="7816389" cy="7495761"/>
          </a:xfrm>
          <a:custGeom>
            <a:avLst/>
            <a:gdLst/>
            <a:ahLst/>
            <a:cxnLst/>
            <a:rect l="l" t="t" r="r" b="b"/>
            <a:pathLst>
              <a:path w="7816389" h="7495761">
                <a:moveTo>
                  <a:pt x="0" y="0"/>
                </a:moveTo>
                <a:lnTo>
                  <a:pt x="7816388" y="0"/>
                </a:lnTo>
                <a:lnTo>
                  <a:pt x="7816388" y="7495760"/>
                </a:lnTo>
                <a:lnTo>
                  <a:pt x="0" y="7495760"/>
                </a:lnTo>
                <a:lnTo>
                  <a:pt x="0" y="0"/>
                </a:lnTo>
                <a:close/>
              </a:path>
            </a:pathLst>
          </a:custGeom>
          <a:blipFill>
            <a:blip r:embed="rId3"/>
            <a:stretch>
              <a:fillRect/>
            </a:stretch>
          </a:blipFill>
        </p:spPr>
        <p:txBody>
          <a:bodyPr/>
          <a:lstStyle/>
          <a:p>
            <a:endParaRPr lang="en-GB"/>
          </a:p>
        </p:txBody>
      </p:sp>
      <p:sp>
        <p:nvSpPr>
          <p:cNvPr id="4" name="TextBox 4"/>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5" name="TextBox 5"/>
          <p:cNvSpPr txBox="1"/>
          <p:nvPr/>
        </p:nvSpPr>
        <p:spPr>
          <a:xfrm>
            <a:off x="6449423" y="278897"/>
            <a:ext cx="4380190" cy="646430"/>
          </a:xfrm>
          <a:prstGeom prst="rect">
            <a:avLst/>
          </a:prstGeom>
        </p:spPr>
        <p:txBody>
          <a:bodyPr lIns="0" tIns="0" rIns="0" bIns="0" rtlCol="0" anchor="t">
            <a:spAutoFit/>
          </a:bodyPr>
          <a:lstStyle/>
          <a:p>
            <a:pPr algn="ctr">
              <a:lnSpc>
                <a:spcPts val="5319"/>
              </a:lnSpc>
              <a:spcBef>
                <a:spcPct val="0"/>
              </a:spcBef>
            </a:pPr>
            <a:r>
              <a:rPr lang="en-US" sz="3799">
                <a:solidFill>
                  <a:srgbClr val="FFFFFF"/>
                </a:solidFill>
                <a:latin typeface="Tahoma"/>
                <a:ea typeface="Tahoma"/>
                <a:cs typeface="Tahoma"/>
                <a:sym typeface="Tahoma"/>
              </a:rPr>
              <a:t>Window of tolerence</a:t>
            </a:r>
          </a:p>
        </p:txBody>
      </p:sp>
      <p:sp>
        <p:nvSpPr>
          <p:cNvPr id="6" name="TextBox 6"/>
          <p:cNvSpPr txBox="1"/>
          <p:nvPr/>
        </p:nvSpPr>
        <p:spPr>
          <a:xfrm>
            <a:off x="8462121" y="2333215"/>
            <a:ext cx="9825879" cy="4843145"/>
          </a:xfrm>
          <a:prstGeom prst="rect">
            <a:avLst/>
          </a:prstGeom>
        </p:spPr>
        <p:txBody>
          <a:bodyPr lIns="0" tIns="0" rIns="0" bIns="0" rtlCol="0" anchor="t">
            <a:spAutoFit/>
          </a:bodyPr>
          <a:lstStyle/>
          <a:p>
            <a:pPr algn="l">
              <a:lnSpc>
                <a:spcPts val="4200"/>
              </a:lnSpc>
              <a:spcBef>
                <a:spcPct val="0"/>
              </a:spcBef>
            </a:pPr>
            <a:r>
              <a:rPr lang="en-US" sz="3000">
                <a:solidFill>
                  <a:srgbClr val="C1FF72"/>
                </a:solidFill>
                <a:latin typeface="Tahoma"/>
                <a:ea typeface="Tahoma"/>
                <a:cs typeface="Tahoma"/>
                <a:sym typeface="Tahoma"/>
              </a:rPr>
              <a:t>A term used to describe the zone of arousal</a:t>
            </a:r>
          </a:p>
          <a:p>
            <a:pPr algn="l">
              <a:lnSpc>
                <a:spcPts val="4200"/>
              </a:lnSpc>
              <a:spcBef>
                <a:spcPct val="0"/>
              </a:spcBef>
            </a:pPr>
            <a:endParaRPr lang="en-US" sz="3000">
              <a:solidFill>
                <a:srgbClr val="C1FF72"/>
              </a:solidFill>
              <a:latin typeface="Tahoma"/>
              <a:ea typeface="Tahoma"/>
              <a:cs typeface="Tahoma"/>
              <a:sym typeface="Tahoma"/>
            </a:endParaRPr>
          </a:p>
          <a:p>
            <a:pPr marL="647700" lvl="1" indent="-323850" algn="l">
              <a:lnSpc>
                <a:spcPts val="4200"/>
              </a:lnSpc>
              <a:buFont typeface="Arial"/>
              <a:buChar char="•"/>
            </a:pPr>
            <a:r>
              <a:rPr lang="en-US" sz="3000">
                <a:solidFill>
                  <a:srgbClr val="C1FF72"/>
                </a:solidFill>
                <a:latin typeface="Tahoma"/>
                <a:ea typeface="Tahoma"/>
                <a:cs typeface="Tahoma"/>
                <a:sym typeface="Tahoma"/>
              </a:rPr>
              <a:t>function most effectively </a:t>
            </a:r>
          </a:p>
          <a:p>
            <a:pPr algn="l">
              <a:lnSpc>
                <a:spcPts val="4200"/>
              </a:lnSpc>
            </a:pPr>
            <a:endParaRPr lang="en-US" sz="3000">
              <a:solidFill>
                <a:srgbClr val="C1FF72"/>
              </a:solidFill>
              <a:latin typeface="Tahoma"/>
              <a:ea typeface="Tahoma"/>
              <a:cs typeface="Tahoma"/>
              <a:sym typeface="Tahoma"/>
            </a:endParaRPr>
          </a:p>
          <a:p>
            <a:pPr marL="647700" lvl="1" indent="-323850" algn="l">
              <a:lnSpc>
                <a:spcPts val="4200"/>
              </a:lnSpc>
              <a:buFont typeface="Arial"/>
              <a:buChar char="•"/>
            </a:pPr>
            <a:r>
              <a:rPr lang="en-US" sz="3000">
                <a:solidFill>
                  <a:srgbClr val="C1FF72"/>
                </a:solidFill>
                <a:latin typeface="Tahoma"/>
                <a:ea typeface="Tahoma"/>
                <a:cs typeface="Tahoma"/>
                <a:sym typeface="Tahoma"/>
              </a:rPr>
              <a:t>able to readily receive, process, and integrate information</a:t>
            </a:r>
          </a:p>
          <a:p>
            <a:pPr algn="l">
              <a:lnSpc>
                <a:spcPts val="4200"/>
              </a:lnSpc>
            </a:pPr>
            <a:endParaRPr lang="en-US" sz="3000">
              <a:solidFill>
                <a:srgbClr val="C1FF72"/>
              </a:solidFill>
              <a:latin typeface="Tahoma"/>
              <a:ea typeface="Tahoma"/>
              <a:cs typeface="Tahoma"/>
              <a:sym typeface="Tahoma"/>
            </a:endParaRPr>
          </a:p>
          <a:p>
            <a:pPr marL="647700" lvl="1" indent="-323850" algn="l">
              <a:lnSpc>
                <a:spcPts val="4200"/>
              </a:lnSpc>
              <a:buFont typeface="Arial"/>
              <a:buChar char="•"/>
            </a:pPr>
            <a:r>
              <a:rPr lang="en-US" sz="3000">
                <a:solidFill>
                  <a:srgbClr val="C1FF72"/>
                </a:solidFill>
                <a:latin typeface="Tahoma"/>
                <a:ea typeface="Tahoma"/>
                <a:cs typeface="Tahoma"/>
                <a:sym typeface="Tahoma"/>
              </a:rPr>
              <a:t>respond to the demands of everyday life  </a:t>
            </a:r>
          </a:p>
          <a:p>
            <a:pPr algn="ctr">
              <a:lnSpc>
                <a:spcPts val="4759"/>
              </a:lnSpc>
              <a:spcBef>
                <a:spcPct val="0"/>
              </a:spcBef>
            </a:pPr>
            <a:endParaRPr lang="en-US" sz="3000">
              <a:solidFill>
                <a:srgbClr val="C1FF72"/>
              </a:solidFill>
              <a:latin typeface="Tahoma"/>
              <a:ea typeface="Tahoma"/>
              <a:cs typeface="Tahoma"/>
              <a:sym typeface="Tahoma"/>
            </a:endParaRPr>
          </a:p>
        </p:txBody>
      </p:sp>
      <p:sp>
        <p:nvSpPr>
          <p:cNvPr id="7" name="TextBox 7"/>
          <p:cNvSpPr txBox="1"/>
          <p:nvPr/>
        </p:nvSpPr>
        <p:spPr>
          <a:xfrm>
            <a:off x="3046244" y="8953817"/>
            <a:ext cx="3465790" cy="405764"/>
          </a:xfrm>
          <a:prstGeom prst="rect">
            <a:avLst/>
          </a:prstGeom>
        </p:spPr>
        <p:txBody>
          <a:bodyPr lIns="0" tIns="0" rIns="0" bIns="0" rtlCol="0" anchor="t">
            <a:spAutoFit/>
          </a:bodyPr>
          <a:lstStyle/>
          <a:p>
            <a:pPr algn="ctr">
              <a:lnSpc>
                <a:spcPts val="3360"/>
              </a:lnSpc>
              <a:spcBef>
                <a:spcPct val="0"/>
              </a:spcBef>
            </a:pPr>
            <a:r>
              <a:rPr lang="en-US" sz="2400">
                <a:solidFill>
                  <a:srgbClr val="FFCE00"/>
                </a:solidFill>
                <a:latin typeface="Tahoma"/>
                <a:ea typeface="Tahoma"/>
                <a:cs typeface="Tahoma"/>
                <a:sym typeface="Tahoma"/>
              </a:rPr>
              <a:t>first named by Dan Siegel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TextBox 3"/>
          <p:cNvSpPr txBox="1"/>
          <p:nvPr/>
        </p:nvSpPr>
        <p:spPr>
          <a:xfrm>
            <a:off x="519597" y="507767"/>
            <a:ext cx="8191619" cy="937090"/>
          </a:xfrm>
          <a:prstGeom prst="rect">
            <a:avLst/>
          </a:prstGeom>
        </p:spPr>
        <p:txBody>
          <a:bodyPr lIns="0" tIns="0" rIns="0" bIns="0" rtlCol="0" anchor="t">
            <a:spAutoFit/>
          </a:bodyPr>
          <a:lstStyle/>
          <a:p>
            <a:pPr algn="l">
              <a:lnSpc>
                <a:spcPts val="7674"/>
              </a:lnSpc>
              <a:spcBef>
                <a:spcPct val="0"/>
              </a:spcBef>
            </a:pPr>
            <a:r>
              <a:rPr lang="en-US" sz="5481">
                <a:solidFill>
                  <a:srgbClr val="FFFFFF"/>
                </a:solidFill>
                <a:latin typeface="Tahoma"/>
                <a:ea typeface="Tahoma"/>
                <a:cs typeface="Tahoma"/>
                <a:sym typeface="Tahoma"/>
              </a:rPr>
              <a:t> why do we react like this?</a:t>
            </a:r>
          </a:p>
        </p:txBody>
      </p:sp>
      <p:sp>
        <p:nvSpPr>
          <p:cNvPr id="4" name="Freeform 4"/>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
        <p:nvSpPr>
          <p:cNvPr id="5" name="TextBox 5"/>
          <p:cNvSpPr txBox="1"/>
          <p:nvPr/>
        </p:nvSpPr>
        <p:spPr>
          <a:xfrm>
            <a:off x="4944383" y="1403855"/>
            <a:ext cx="12419409" cy="570865"/>
          </a:xfrm>
          <a:prstGeom prst="rect">
            <a:avLst/>
          </a:prstGeom>
        </p:spPr>
        <p:txBody>
          <a:bodyPr lIns="0" tIns="0" rIns="0" bIns="0" rtlCol="0" anchor="t">
            <a:spAutoFit/>
          </a:bodyPr>
          <a:lstStyle/>
          <a:p>
            <a:pPr algn="ctr">
              <a:lnSpc>
                <a:spcPts val="4759"/>
              </a:lnSpc>
              <a:spcBef>
                <a:spcPct val="0"/>
              </a:spcBef>
            </a:pPr>
            <a:r>
              <a:rPr lang="en-US" sz="3399" dirty="0">
                <a:solidFill>
                  <a:srgbClr val="75973E"/>
                </a:solidFill>
                <a:latin typeface="Tahoma"/>
                <a:ea typeface="Tahoma"/>
                <a:cs typeface="Tahoma"/>
                <a:sym typeface="Tahoma"/>
              </a:rPr>
              <a:t>why the teenage brain development causes heightened emotions</a:t>
            </a:r>
          </a:p>
        </p:txBody>
      </p:sp>
      <p:sp>
        <p:nvSpPr>
          <p:cNvPr id="7" name="Freeform 7"/>
          <p:cNvSpPr/>
          <p:nvPr/>
        </p:nvSpPr>
        <p:spPr>
          <a:xfrm>
            <a:off x="13944600" y="2172428"/>
            <a:ext cx="3256212" cy="3124200"/>
          </a:xfrm>
          <a:custGeom>
            <a:avLst/>
            <a:gdLst/>
            <a:ahLst/>
            <a:cxnLst/>
            <a:rect l="l" t="t" r="r" b="b"/>
            <a:pathLst>
              <a:path w="4709356" h="4114800">
                <a:moveTo>
                  <a:pt x="0" y="0"/>
                </a:moveTo>
                <a:lnTo>
                  <a:pt x="4709356" y="0"/>
                </a:lnTo>
                <a:lnTo>
                  <a:pt x="4709356"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12165829" y="2384955"/>
            <a:ext cx="3429000" cy="1529912"/>
          </a:xfrm>
          <a:custGeom>
            <a:avLst/>
            <a:gdLst/>
            <a:ahLst/>
            <a:cxnLst/>
            <a:rect l="l" t="t" r="r" b="b"/>
            <a:pathLst>
              <a:path w="3934362" h="1873740">
                <a:moveTo>
                  <a:pt x="0" y="0"/>
                </a:moveTo>
                <a:lnTo>
                  <a:pt x="3934362" y="0"/>
                </a:lnTo>
                <a:lnTo>
                  <a:pt x="3934362" y="1873740"/>
                </a:lnTo>
                <a:lnTo>
                  <a:pt x="0" y="1873740"/>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rnd">
            <a:noFill/>
            <a:prstDash val="solid"/>
            <a:round/>
          </a:ln>
        </p:spPr>
        <p:txBody>
          <a:bodyPr/>
          <a:lstStyle/>
          <a:p>
            <a:endParaRPr lang="en-GB" dirty="0"/>
          </a:p>
        </p:txBody>
      </p:sp>
      <p:sp>
        <p:nvSpPr>
          <p:cNvPr id="9" name="Freeform 9"/>
          <p:cNvSpPr/>
          <p:nvPr/>
        </p:nvSpPr>
        <p:spPr>
          <a:xfrm rot="-1235731">
            <a:off x="12073063" y="3892736"/>
            <a:ext cx="1964300" cy="896212"/>
          </a:xfrm>
          <a:custGeom>
            <a:avLst/>
            <a:gdLst/>
            <a:ahLst/>
            <a:cxnLst/>
            <a:rect l="l" t="t" r="r" b="b"/>
            <a:pathLst>
              <a:path w="1964300" h="896212">
                <a:moveTo>
                  <a:pt x="0" y="0"/>
                </a:moveTo>
                <a:lnTo>
                  <a:pt x="1964300" y="0"/>
                </a:lnTo>
                <a:lnTo>
                  <a:pt x="1964300" y="896212"/>
                </a:lnTo>
                <a:lnTo>
                  <a:pt x="0" y="89621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pic>
        <p:nvPicPr>
          <p:cNvPr id="10" name="Adolescent Brain">
            <a:hlinkClick r:id="" action="ppaction://media"/>
            <a:extLst>
              <a:ext uri="{FF2B5EF4-FFF2-40B4-BE49-F238E27FC236}">
                <a16:creationId xmlns:a16="http://schemas.microsoft.com/office/drawing/2014/main" id="{4D0DC2B9-7E32-5E98-C627-0D506DD96D8A}"/>
              </a:ext>
            </a:extLst>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417774" y="2628900"/>
            <a:ext cx="11408795" cy="641744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326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5238478" y="1786525"/>
            <a:ext cx="7811044" cy="6713950"/>
          </a:xfrm>
          <a:custGeom>
            <a:avLst/>
            <a:gdLst/>
            <a:ahLst/>
            <a:cxnLst/>
            <a:rect l="l" t="t" r="r" b="b"/>
            <a:pathLst>
              <a:path w="7811044" h="6713950">
                <a:moveTo>
                  <a:pt x="0" y="0"/>
                </a:moveTo>
                <a:lnTo>
                  <a:pt x="7811044" y="0"/>
                </a:lnTo>
                <a:lnTo>
                  <a:pt x="7811044" y="6713950"/>
                </a:lnTo>
                <a:lnTo>
                  <a:pt x="0" y="6713950"/>
                </a:lnTo>
                <a:lnTo>
                  <a:pt x="0" y="0"/>
                </a:lnTo>
                <a:close/>
              </a:path>
            </a:pathLst>
          </a:custGeom>
          <a:blipFill>
            <a:blip r:embed="rId2"/>
            <a:stretch>
              <a:fillRect/>
            </a:stretch>
          </a:blipFill>
        </p:spPr>
        <p:txBody>
          <a:bodyPr/>
          <a:lstStyle/>
          <a:p>
            <a:endParaRPr lang="en-GB"/>
          </a:p>
        </p:txBody>
      </p:sp>
      <p:sp>
        <p:nvSpPr>
          <p:cNvPr id="3" name="TextBox 3"/>
          <p:cNvSpPr txBox="1"/>
          <p:nvPr/>
        </p:nvSpPr>
        <p:spPr>
          <a:xfrm>
            <a:off x="927579" y="2199493"/>
            <a:ext cx="4416028" cy="1170940"/>
          </a:xfrm>
          <a:prstGeom prst="rect">
            <a:avLst/>
          </a:prstGeom>
        </p:spPr>
        <p:txBody>
          <a:bodyPr lIns="0" tIns="0" rIns="0" bIns="0" rtlCol="0" anchor="t">
            <a:spAutoFit/>
          </a:bodyPr>
          <a:lstStyle/>
          <a:p>
            <a:pPr algn="ctr">
              <a:lnSpc>
                <a:spcPts val="4759"/>
              </a:lnSpc>
              <a:spcBef>
                <a:spcPct val="0"/>
              </a:spcBef>
            </a:pPr>
            <a:r>
              <a:rPr lang="en-US" sz="3399">
                <a:solidFill>
                  <a:srgbClr val="FFFFFF"/>
                </a:solidFill>
                <a:latin typeface="Tahoma"/>
                <a:ea typeface="Tahoma"/>
                <a:cs typeface="Tahoma"/>
                <a:sym typeface="Tahoma"/>
              </a:rPr>
              <a:t>worry about something</a:t>
            </a:r>
          </a:p>
          <a:p>
            <a:pPr algn="ctr">
              <a:lnSpc>
                <a:spcPts val="4759"/>
              </a:lnSpc>
              <a:spcBef>
                <a:spcPct val="0"/>
              </a:spcBef>
            </a:pPr>
            <a:r>
              <a:rPr lang="en-US" sz="3399">
                <a:solidFill>
                  <a:srgbClr val="FFFFFF"/>
                </a:solidFill>
                <a:latin typeface="Tahoma"/>
                <a:ea typeface="Tahoma"/>
                <a:cs typeface="Tahoma"/>
                <a:sym typeface="Tahoma"/>
              </a:rPr>
              <a:t>friendship difficulties</a:t>
            </a:r>
          </a:p>
        </p:txBody>
      </p:sp>
      <p:sp>
        <p:nvSpPr>
          <p:cNvPr id="4" name="TextBox 4"/>
          <p:cNvSpPr txBox="1"/>
          <p:nvPr/>
        </p:nvSpPr>
        <p:spPr>
          <a:xfrm>
            <a:off x="1089449" y="6794573"/>
            <a:ext cx="3624024" cy="2971165"/>
          </a:xfrm>
          <a:prstGeom prst="rect">
            <a:avLst/>
          </a:prstGeom>
        </p:spPr>
        <p:txBody>
          <a:bodyPr lIns="0" tIns="0" rIns="0" bIns="0" rtlCol="0" anchor="t">
            <a:spAutoFit/>
          </a:bodyPr>
          <a:lstStyle/>
          <a:p>
            <a:pPr algn="ctr">
              <a:lnSpc>
                <a:spcPts val="4759"/>
              </a:lnSpc>
              <a:spcBef>
                <a:spcPct val="0"/>
              </a:spcBef>
            </a:pPr>
            <a:r>
              <a:rPr lang="en-US" sz="3399">
                <a:solidFill>
                  <a:srgbClr val="FFFFFF"/>
                </a:solidFill>
                <a:latin typeface="Tahoma"/>
                <a:ea typeface="Tahoma"/>
                <a:cs typeface="Tahoma"/>
                <a:sym typeface="Tahoma"/>
              </a:rPr>
              <a:t>RUSTY TAPS </a:t>
            </a:r>
          </a:p>
          <a:p>
            <a:pPr algn="ctr">
              <a:lnSpc>
                <a:spcPts val="4759"/>
              </a:lnSpc>
              <a:spcBef>
                <a:spcPct val="0"/>
              </a:spcBef>
            </a:pPr>
            <a:r>
              <a:rPr lang="en-US" sz="3399">
                <a:solidFill>
                  <a:srgbClr val="FFFFFF"/>
                </a:solidFill>
                <a:latin typeface="Tahoma"/>
                <a:ea typeface="Tahoma"/>
                <a:cs typeface="Tahoma"/>
                <a:sym typeface="Tahoma"/>
              </a:rPr>
              <a:t>alcohol/ drugs</a:t>
            </a:r>
          </a:p>
          <a:p>
            <a:pPr algn="ctr">
              <a:lnSpc>
                <a:spcPts val="4759"/>
              </a:lnSpc>
              <a:spcBef>
                <a:spcPct val="0"/>
              </a:spcBef>
            </a:pPr>
            <a:r>
              <a:rPr lang="en-US" sz="3399">
                <a:solidFill>
                  <a:srgbClr val="FFFFFF"/>
                </a:solidFill>
                <a:latin typeface="Tahoma"/>
                <a:ea typeface="Tahoma"/>
                <a:cs typeface="Tahoma"/>
                <a:sym typeface="Tahoma"/>
              </a:rPr>
              <a:t>self-harm</a:t>
            </a:r>
          </a:p>
          <a:p>
            <a:pPr algn="ctr">
              <a:lnSpc>
                <a:spcPts val="4759"/>
              </a:lnSpc>
              <a:spcBef>
                <a:spcPct val="0"/>
              </a:spcBef>
            </a:pPr>
            <a:r>
              <a:rPr lang="en-US" sz="3399">
                <a:solidFill>
                  <a:srgbClr val="FFFFFF"/>
                </a:solidFill>
                <a:latin typeface="Tahoma"/>
                <a:ea typeface="Tahoma"/>
                <a:cs typeface="Tahoma"/>
                <a:sym typeface="Tahoma"/>
              </a:rPr>
              <a:t>sleeping too much </a:t>
            </a:r>
          </a:p>
          <a:p>
            <a:pPr algn="ctr">
              <a:lnSpc>
                <a:spcPts val="4759"/>
              </a:lnSpc>
              <a:spcBef>
                <a:spcPct val="0"/>
              </a:spcBef>
            </a:pPr>
            <a:r>
              <a:rPr lang="en-US" sz="3399">
                <a:solidFill>
                  <a:srgbClr val="FFFFFF"/>
                </a:solidFill>
                <a:latin typeface="Tahoma"/>
                <a:ea typeface="Tahoma"/>
                <a:cs typeface="Tahoma"/>
                <a:sym typeface="Tahoma"/>
              </a:rPr>
              <a:t>isolating self</a:t>
            </a:r>
          </a:p>
        </p:txBody>
      </p:sp>
      <p:sp>
        <p:nvSpPr>
          <p:cNvPr id="5" name="TextBox 5"/>
          <p:cNvSpPr txBox="1"/>
          <p:nvPr/>
        </p:nvSpPr>
        <p:spPr>
          <a:xfrm>
            <a:off x="13089525" y="6574766"/>
            <a:ext cx="4594027" cy="2971165"/>
          </a:xfrm>
          <a:prstGeom prst="rect">
            <a:avLst/>
          </a:prstGeom>
        </p:spPr>
        <p:txBody>
          <a:bodyPr lIns="0" tIns="0" rIns="0" bIns="0" rtlCol="0" anchor="t">
            <a:spAutoFit/>
          </a:bodyPr>
          <a:lstStyle/>
          <a:p>
            <a:pPr algn="ctr">
              <a:lnSpc>
                <a:spcPts val="4759"/>
              </a:lnSpc>
              <a:spcBef>
                <a:spcPct val="0"/>
              </a:spcBef>
            </a:pPr>
            <a:r>
              <a:rPr lang="en-US" sz="3399">
                <a:solidFill>
                  <a:srgbClr val="FFFFFF"/>
                </a:solidFill>
                <a:latin typeface="Tahoma"/>
                <a:ea typeface="Tahoma"/>
                <a:cs typeface="Tahoma"/>
                <a:sym typeface="Tahoma"/>
              </a:rPr>
              <a:t>GOLD TAPS </a:t>
            </a:r>
          </a:p>
          <a:p>
            <a:pPr algn="ctr">
              <a:lnSpc>
                <a:spcPts val="4759"/>
              </a:lnSpc>
              <a:spcBef>
                <a:spcPct val="0"/>
              </a:spcBef>
            </a:pPr>
            <a:r>
              <a:rPr lang="en-US" sz="3399">
                <a:solidFill>
                  <a:srgbClr val="FFFFFF"/>
                </a:solidFill>
                <a:latin typeface="Tahoma"/>
                <a:ea typeface="Tahoma"/>
                <a:cs typeface="Tahoma"/>
                <a:sym typeface="Tahoma"/>
              </a:rPr>
              <a:t>engaging in hobbies</a:t>
            </a:r>
          </a:p>
          <a:p>
            <a:pPr algn="ctr">
              <a:lnSpc>
                <a:spcPts val="4759"/>
              </a:lnSpc>
              <a:spcBef>
                <a:spcPct val="0"/>
              </a:spcBef>
            </a:pPr>
            <a:r>
              <a:rPr lang="en-US" sz="3399">
                <a:solidFill>
                  <a:srgbClr val="FFFFFF"/>
                </a:solidFill>
                <a:latin typeface="Tahoma"/>
                <a:ea typeface="Tahoma"/>
                <a:cs typeface="Tahoma"/>
                <a:sym typeface="Tahoma"/>
              </a:rPr>
              <a:t>speaking to friends and </a:t>
            </a:r>
          </a:p>
          <a:p>
            <a:pPr algn="ctr">
              <a:lnSpc>
                <a:spcPts val="4759"/>
              </a:lnSpc>
              <a:spcBef>
                <a:spcPct val="0"/>
              </a:spcBef>
            </a:pPr>
            <a:r>
              <a:rPr lang="en-US" sz="3399">
                <a:solidFill>
                  <a:srgbClr val="FFFFFF"/>
                </a:solidFill>
                <a:latin typeface="Tahoma"/>
                <a:ea typeface="Tahoma"/>
                <a:cs typeface="Tahoma"/>
                <a:sym typeface="Tahoma"/>
              </a:rPr>
              <a:t>family </a:t>
            </a:r>
          </a:p>
          <a:p>
            <a:pPr algn="ctr">
              <a:lnSpc>
                <a:spcPts val="4759"/>
              </a:lnSpc>
              <a:spcBef>
                <a:spcPct val="0"/>
              </a:spcBef>
            </a:pPr>
            <a:r>
              <a:rPr lang="en-US" sz="3399">
                <a:solidFill>
                  <a:srgbClr val="FFFFFF"/>
                </a:solidFill>
                <a:latin typeface="Tahoma"/>
                <a:ea typeface="Tahoma"/>
                <a:cs typeface="Tahoma"/>
                <a:sym typeface="Tahoma"/>
              </a:rPr>
              <a:t>listening to music </a:t>
            </a:r>
          </a:p>
        </p:txBody>
      </p:sp>
      <p:sp>
        <p:nvSpPr>
          <p:cNvPr id="6" name="TextBox 6"/>
          <p:cNvSpPr txBox="1"/>
          <p:nvPr/>
        </p:nvSpPr>
        <p:spPr>
          <a:xfrm>
            <a:off x="12864813" y="2338754"/>
            <a:ext cx="3197066" cy="1170940"/>
          </a:xfrm>
          <a:prstGeom prst="rect">
            <a:avLst/>
          </a:prstGeom>
        </p:spPr>
        <p:txBody>
          <a:bodyPr lIns="0" tIns="0" rIns="0" bIns="0" rtlCol="0" anchor="t">
            <a:spAutoFit/>
          </a:bodyPr>
          <a:lstStyle/>
          <a:p>
            <a:pPr algn="ctr">
              <a:lnSpc>
                <a:spcPts val="4759"/>
              </a:lnSpc>
              <a:spcBef>
                <a:spcPct val="0"/>
              </a:spcBef>
            </a:pPr>
            <a:r>
              <a:rPr lang="en-US" sz="3399">
                <a:solidFill>
                  <a:srgbClr val="FFFFFF"/>
                </a:solidFill>
                <a:latin typeface="Tahoma"/>
                <a:ea typeface="Tahoma"/>
                <a:cs typeface="Tahoma"/>
                <a:sym typeface="Tahoma"/>
              </a:rPr>
              <a:t>stress at home </a:t>
            </a:r>
          </a:p>
          <a:p>
            <a:pPr algn="ctr">
              <a:lnSpc>
                <a:spcPts val="4759"/>
              </a:lnSpc>
              <a:spcBef>
                <a:spcPct val="0"/>
              </a:spcBef>
            </a:pPr>
            <a:r>
              <a:rPr lang="en-US" sz="3399">
                <a:solidFill>
                  <a:srgbClr val="FFFFFF"/>
                </a:solidFill>
                <a:latin typeface="Tahoma"/>
                <a:ea typeface="Tahoma"/>
                <a:cs typeface="Tahoma"/>
                <a:sym typeface="Tahoma"/>
              </a:rPr>
              <a:t>not sleeping well</a:t>
            </a:r>
          </a:p>
        </p:txBody>
      </p:sp>
      <p:sp>
        <p:nvSpPr>
          <p:cNvPr id="7" name="TextBox 7"/>
          <p:cNvSpPr txBox="1"/>
          <p:nvPr/>
        </p:nvSpPr>
        <p:spPr>
          <a:xfrm>
            <a:off x="3856775" y="595246"/>
            <a:ext cx="10574450" cy="778437"/>
          </a:xfrm>
          <a:prstGeom prst="rect">
            <a:avLst/>
          </a:prstGeom>
        </p:spPr>
        <p:txBody>
          <a:bodyPr lIns="0" tIns="0" rIns="0" bIns="0" rtlCol="0" anchor="t">
            <a:spAutoFit/>
          </a:bodyPr>
          <a:lstStyle/>
          <a:p>
            <a:pPr algn="ctr">
              <a:lnSpc>
                <a:spcPts val="6443"/>
              </a:lnSpc>
              <a:spcBef>
                <a:spcPct val="0"/>
              </a:spcBef>
            </a:pPr>
            <a:r>
              <a:rPr lang="en-US" sz="4602">
                <a:solidFill>
                  <a:srgbClr val="ED0D68"/>
                </a:solidFill>
                <a:latin typeface="Tahoma"/>
                <a:ea typeface="Tahoma"/>
                <a:cs typeface="Tahoma"/>
                <a:sym typeface="Tahoma"/>
              </a:rPr>
              <a:t>STRESS BUCKET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Freeform 3"/>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4" name="TextBox 4"/>
          <p:cNvSpPr txBox="1"/>
          <p:nvPr/>
        </p:nvSpPr>
        <p:spPr>
          <a:xfrm>
            <a:off x="6295560" y="3841173"/>
            <a:ext cx="3762840" cy="656142"/>
          </a:xfrm>
          <a:prstGeom prst="rect">
            <a:avLst/>
          </a:prstGeom>
        </p:spPr>
        <p:txBody>
          <a:bodyPr wrap="square" lIns="0" tIns="0" rIns="0" bIns="0" rtlCol="0" anchor="t">
            <a:spAutoFit/>
          </a:bodyPr>
          <a:lstStyle/>
          <a:p>
            <a:pPr algn="ctr">
              <a:lnSpc>
                <a:spcPts val="5739"/>
              </a:lnSpc>
              <a:spcBef>
                <a:spcPct val="0"/>
              </a:spcBef>
            </a:pPr>
            <a:r>
              <a:rPr lang="en-US" sz="4099" dirty="0">
                <a:solidFill>
                  <a:srgbClr val="FEFEFF"/>
                </a:solidFill>
                <a:latin typeface="Tahoma"/>
                <a:ea typeface="Tahoma"/>
                <a:cs typeface="Tahoma"/>
                <a:sym typeface="Tahoma"/>
              </a:rPr>
              <a:t>What will help?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5907123" y="7908758"/>
            <a:ext cx="5314506" cy="2378242"/>
          </a:xfrm>
          <a:custGeom>
            <a:avLst/>
            <a:gdLst/>
            <a:ahLst/>
            <a:cxnLst/>
            <a:rect l="l" t="t" r="r" b="b"/>
            <a:pathLst>
              <a:path w="5314506" h="2378242">
                <a:moveTo>
                  <a:pt x="0" y="0"/>
                </a:moveTo>
                <a:lnTo>
                  <a:pt x="5314506" y="0"/>
                </a:lnTo>
                <a:lnTo>
                  <a:pt x="5314506" y="2378242"/>
                </a:lnTo>
                <a:lnTo>
                  <a:pt x="0" y="237824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Freeform 4"/>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
        <p:nvSpPr>
          <p:cNvPr id="5" name="TextBox 5"/>
          <p:cNvSpPr txBox="1"/>
          <p:nvPr/>
        </p:nvSpPr>
        <p:spPr>
          <a:xfrm>
            <a:off x="4930234" y="3138513"/>
            <a:ext cx="7856220" cy="820920"/>
          </a:xfrm>
          <a:prstGeom prst="rect">
            <a:avLst/>
          </a:prstGeom>
        </p:spPr>
        <p:txBody>
          <a:bodyPr lIns="0" tIns="0" rIns="0" bIns="0" rtlCol="0" anchor="t">
            <a:spAutoFit/>
          </a:bodyPr>
          <a:lstStyle/>
          <a:p>
            <a:pPr algn="ctr">
              <a:lnSpc>
                <a:spcPts val="6727"/>
              </a:lnSpc>
              <a:spcBef>
                <a:spcPct val="0"/>
              </a:spcBef>
            </a:pPr>
            <a:r>
              <a:rPr lang="en-US" sz="4805">
                <a:solidFill>
                  <a:srgbClr val="FFFFFF"/>
                </a:solidFill>
                <a:latin typeface="Tahoma"/>
                <a:ea typeface="Tahoma"/>
                <a:cs typeface="Tahoma"/>
                <a:sym typeface="Tahoma"/>
              </a:rPr>
              <a:t>What is emotional wellbeing?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3" name="Freeform 3"/>
          <p:cNvSpPr/>
          <p:nvPr/>
        </p:nvSpPr>
        <p:spPr>
          <a:xfrm>
            <a:off x="789709" y="5400358"/>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TextBox 4"/>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5" name="TextBox 5"/>
          <p:cNvSpPr txBox="1"/>
          <p:nvPr/>
        </p:nvSpPr>
        <p:spPr>
          <a:xfrm>
            <a:off x="2491454" y="1960313"/>
            <a:ext cx="5084922" cy="570865"/>
          </a:xfrm>
          <a:prstGeom prst="rect">
            <a:avLst/>
          </a:prstGeom>
        </p:spPr>
        <p:txBody>
          <a:bodyPr lIns="0" tIns="0" rIns="0" bIns="0" rtlCol="0" anchor="t">
            <a:spAutoFit/>
          </a:bodyPr>
          <a:lstStyle/>
          <a:p>
            <a:pPr algn="ctr">
              <a:lnSpc>
                <a:spcPts val="4759"/>
              </a:lnSpc>
              <a:spcBef>
                <a:spcPct val="0"/>
              </a:spcBef>
            </a:pPr>
            <a:r>
              <a:rPr lang="en-US" sz="3399">
                <a:solidFill>
                  <a:srgbClr val="FEFEFF"/>
                </a:solidFill>
                <a:latin typeface="Tahoma"/>
                <a:ea typeface="Tahoma"/>
                <a:cs typeface="Tahoma"/>
                <a:sym typeface="Tahoma"/>
              </a:rPr>
              <a:t>Ideally know the C/YP well</a:t>
            </a:r>
          </a:p>
        </p:txBody>
      </p:sp>
      <p:sp>
        <p:nvSpPr>
          <p:cNvPr id="6" name="TextBox 6"/>
          <p:cNvSpPr txBox="1"/>
          <p:nvPr/>
        </p:nvSpPr>
        <p:spPr>
          <a:xfrm>
            <a:off x="5051405" y="4829492"/>
            <a:ext cx="8185190" cy="570865"/>
          </a:xfrm>
          <a:prstGeom prst="rect">
            <a:avLst/>
          </a:prstGeom>
        </p:spPr>
        <p:txBody>
          <a:bodyPr lIns="0" tIns="0" rIns="0" bIns="0" rtlCol="0" anchor="t">
            <a:spAutoFit/>
          </a:bodyPr>
          <a:lstStyle/>
          <a:p>
            <a:pPr algn="ctr">
              <a:lnSpc>
                <a:spcPts val="4759"/>
              </a:lnSpc>
              <a:spcBef>
                <a:spcPct val="0"/>
              </a:spcBef>
            </a:pPr>
            <a:r>
              <a:rPr lang="en-US" sz="3399">
                <a:solidFill>
                  <a:srgbClr val="FEFEFF"/>
                </a:solidFill>
                <a:latin typeface="Tahoma"/>
                <a:ea typeface="Tahoma"/>
                <a:cs typeface="Tahoma"/>
                <a:sym typeface="Tahoma"/>
              </a:rPr>
              <a:t>Not always possible - recognise behaviours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4477295" y="2498855"/>
            <a:ext cx="7437678" cy="7788145"/>
          </a:xfrm>
          <a:custGeom>
            <a:avLst/>
            <a:gdLst/>
            <a:ahLst/>
            <a:cxnLst/>
            <a:rect l="l" t="t" r="r" b="b"/>
            <a:pathLst>
              <a:path w="7437678" h="7788145">
                <a:moveTo>
                  <a:pt x="0" y="0"/>
                </a:moveTo>
                <a:lnTo>
                  <a:pt x="7437678" y="0"/>
                </a:lnTo>
                <a:lnTo>
                  <a:pt x="7437678" y="7788145"/>
                </a:lnTo>
                <a:lnTo>
                  <a:pt x="0" y="778814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TextBox 4"/>
          <p:cNvSpPr txBox="1"/>
          <p:nvPr/>
        </p:nvSpPr>
        <p:spPr>
          <a:xfrm>
            <a:off x="397376" y="346563"/>
            <a:ext cx="16114578" cy="1957905"/>
          </a:xfrm>
          <a:prstGeom prst="rect">
            <a:avLst/>
          </a:prstGeom>
        </p:spPr>
        <p:txBody>
          <a:bodyPr lIns="0" tIns="0" rIns="0" bIns="0" rtlCol="0" anchor="t">
            <a:spAutoFit/>
          </a:bodyPr>
          <a:lstStyle/>
          <a:p>
            <a:pPr algn="ctr">
              <a:lnSpc>
                <a:spcPts val="4048"/>
              </a:lnSpc>
              <a:spcBef>
                <a:spcPct val="0"/>
              </a:spcBef>
            </a:pPr>
            <a:r>
              <a:rPr lang="en-US" sz="2892">
                <a:solidFill>
                  <a:srgbClr val="FFFFFF"/>
                </a:solidFill>
                <a:latin typeface="Tahoma"/>
                <a:ea typeface="Tahoma"/>
                <a:cs typeface="Tahoma"/>
                <a:sym typeface="Tahoma"/>
              </a:rPr>
              <a:t>What are the foundations to encourage positive behaviour?</a:t>
            </a:r>
          </a:p>
          <a:p>
            <a:pPr algn="ctr">
              <a:lnSpc>
                <a:spcPts val="4048"/>
              </a:lnSpc>
              <a:spcBef>
                <a:spcPct val="0"/>
              </a:spcBef>
            </a:pPr>
            <a:endParaRPr lang="en-US" sz="2892">
              <a:solidFill>
                <a:srgbClr val="FFFFFF"/>
              </a:solidFill>
              <a:latin typeface="Tahoma"/>
              <a:ea typeface="Tahoma"/>
              <a:cs typeface="Tahoma"/>
              <a:sym typeface="Tahoma"/>
            </a:endParaRPr>
          </a:p>
          <a:p>
            <a:pPr algn="ctr">
              <a:lnSpc>
                <a:spcPts val="3768"/>
              </a:lnSpc>
              <a:spcBef>
                <a:spcPct val="0"/>
              </a:spcBef>
            </a:pPr>
            <a:r>
              <a:rPr lang="en-US" sz="2692">
                <a:solidFill>
                  <a:srgbClr val="FFFFFF"/>
                </a:solidFill>
                <a:latin typeface="Tahoma"/>
                <a:ea typeface="Tahoma"/>
                <a:cs typeface="Tahoma"/>
                <a:sym typeface="Tahoma"/>
              </a:rPr>
              <a:t> Connecting with ourselves and others in healthy and meaningful ways can help us support our own mental health and well-being and that of others.</a:t>
            </a:r>
          </a:p>
        </p:txBody>
      </p:sp>
      <p:sp>
        <p:nvSpPr>
          <p:cNvPr id="5" name="TextBox 5"/>
          <p:cNvSpPr txBox="1"/>
          <p:nvPr/>
        </p:nvSpPr>
        <p:spPr>
          <a:xfrm>
            <a:off x="5666797" y="9195275"/>
            <a:ext cx="1869996" cy="589915"/>
          </a:xfrm>
          <a:prstGeom prst="rect">
            <a:avLst/>
          </a:prstGeom>
        </p:spPr>
        <p:txBody>
          <a:bodyPr lIns="0" tIns="0" rIns="0" bIns="0" rtlCol="0" anchor="t">
            <a:spAutoFit/>
          </a:bodyPr>
          <a:lstStyle/>
          <a:p>
            <a:pPr algn="ctr">
              <a:lnSpc>
                <a:spcPts val="4759"/>
              </a:lnSpc>
              <a:spcBef>
                <a:spcPct val="0"/>
              </a:spcBef>
            </a:pPr>
            <a:r>
              <a:rPr lang="en-US" sz="3399" dirty="0">
                <a:solidFill>
                  <a:srgbClr val="FEFEFF"/>
                </a:solidFill>
                <a:latin typeface="Lazydog"/>
                <a:ea typeface="Lazydog"/>
                <a:cs typeface="Lazydog"/>
                <a:sym typeface="Lazydog"/>
              </a:rPr>
              <a:t>kindness</a:t>
            </a:r>
          </a:p>
        </p:txBody>
      </p:sp>
      <p:sp>
        <p:nvSpPr>
          <p:cNvPr id="6" name="TextBox 6"/>
          <p:cNvSpPr txBox="1"/>
          <p:nvPr/>
        </p:nvSpPr>
        <p:spPr>
          <a:xfrm>
            <a:off x="6727512" y="5579769"/>
            <a:ext cx="1883088" cy="549959"/>
          </a:xfrm>
          <a:prstGeom prst="rect">
            <a:avLst/>
          </a:prstGeom>
        </p:spPr>
        <p:txBody>
          <a:bodyPr wrap="square" lIns="0" tIns="0" rIns="0" bIns="0" rtlCol="0" anchor="t">
            <a:spAutoFit/>
          </a:bodyPr>
          <a:lstStyle/>
          <a:p>
            <a:pPr algn="ctr">
              <a:lnSpc>
                <a:spcPts val="4759"/>
              </a:lnSpc>
              <a:spcBef>
                <a:spcPct val="0"/>
              </a:spcBef>
            </a:pPr>
            <a:r>
              <a:rPr lang="en-US" sz="3399" dirty="0">
                <a:solidFill>
                  <a:srgbClr val="FEFEFF"/>
                </a:solidFill>
                <a:latin typeface="Lazydog"/>
                <a:ea typeface="Lazydog"/>
                <a:cs typeface="Lazydog"/>
                <a:sym typeface="Lazydog"/>
              </a:rPr>
              <a:t>honesty</a:t>
            </a:r>
          </a:p>
        </p:txBody>
      </p:sp>
      <p:sp>
        <p:nvSpPr>
          <p:cNvPr id="7" name="TextBox 7"/>
          <p:cNvSpPr txBox="1"/>
          <p:nvPr/>
        </p:nvSpPr>
        <p:spPr>
          <a:xfrm>
            <a:off x="9925261" y="9117838"/>
            <a:ext cx="1751290" cy="589915"/>
          </a:xfrm>
          <a:prstGeom prst="rect">
            <a:avLst/>
          </a:prstGeom>
        </p:spPr>
        <p:txBody>
          <a:bodyPr lIns="0" tIns="0" rIns="0" bIns="0" rtlCol="0" anchor="t">
            <a:spAutoFit/>
          </a:bodyPr>
          <a:lstStyle/>
          <a:p>
            <a:pPr algn="ctr">
              <a:lnSpc>
                <a:spcPts val="4759"/>
              </a:lnSpc>
              <a:spcBef>
                <a:spcPct val="0"/>
              </a:spcBef>
            </a:pPr>
            <a:r>
              <a:rPr lang="en-US" sz="3399">
                <a:solidFill>
                  <a:srgbClr val="FEFEFF"/>
                </a:solidFill>
                <a:latin typeface="Lazydog"/>
                <a:ea typeface="Lazydog"/>
                <a:cs typeface="Lazydog"/>
                <a:sym typeface="Lazydog"/>
              </a:rPr>
              <a:t>respect</a:t>
            </a:r>
          </a:p>
        </p:txBody>
      </p:sp>
      <p:sp>
        <p:nvSpPr>
          <p:cNvPr id="8" name="TextBox 8"/>
          <p:cNvSpPr txBox="1"/>
          <p:nvPr/>
        </p:nvSpPr>
        <p:spPr>
          <a:xfrm>
            <a:off x="9144000" y="5579769"/>
            <a:ext cx="1279327" cy="589915"/>
          </a:xfrm>
          <a:prstGeom prst="rect">
            <a:avLst/>
          </a:prstGeom>
        </p:spPr>
        <p:txBody>
          <a:bodyPr lIns="0" tIns="0" rIns="0" bIns="0" rtlCol="0" anchor="t">
            <a:spAutoFit/>
          </a:bodyPr>
          <a:lstStyle/>
          <a:p>
            <a:pPr algn="ctr">
              <a:lnSpc>
                <a:spcPts val="4759"/>
              </a:lnSpc>
              <a:spcBef>
                <a:spcPct val="0"/>
              </a:spcBef>
            </a:pPr>
            <a:r>
              <a:rPr lang="en-US" sz="3399">
                <a:solidFill>
                  <a:srgbClr val="FEFEFF"/>
                </a:solidFill>
                <a:latin typeface="Lazydog"/>
                <a:ea typeface="Lazydog"/>
                <a:cs typeface="Lazydog"/>
                <a:sym typeface="Lazydog"/>
              </a:rPr>
              <a:t>trust</a:t>
            </a:r>
          </a:p>
        </p:txBody>
      </p:sp>
      <p:sp>
        <p:nvSpPr>
          <p:cNvPr id="9" name="TextBox 9"/>
          <p:cNvSpPr txBox="1"/>
          <p:nvPr/>
        </p:nvSpPr>
        <p:spPr>
          <a:xfrm>
            <a:off x="8010768" y="3779586"/>
            <a:ext cx="1032748" cy="589915"/>
          </a:xfrm>
          <a:prstGeom prst="rect">
            <a:avLst/>
          </a:prstGeom>
        </p:spPr>
        <p:txBody>
          <a:bodyPr lIns="0" tIns="0" rIns="0" bIns="0" rtlCol="0" anchor="t">
            <a:spAutoFit/>
          </a:bodyPr>
          <a:lstStyle/>
          <a:p>
            <a:pPr algn="ctr">
              <a:lnSpc>
                <a:spcPts val="4759"/>
              </a:lnSpc>
              <a:spcBef>
                <a:spcPct val="0"/>
              </a:spcBef>
            </a:pPr>
            <a:r>
              <a:rPr lang="en-US" sz="3399">
                <a:solidFill>
                  <a:srgbClr val="FEFEFF"/>
                </a:solidFill>
                <a:latin typeface="Lazydog"/>
                <a:ea typeface="Lazydog"/>
                <a:cs typeface="Lazydog"/>
                <a:sym typeface="Lazydog"/>
              </a:rPr>
              <a:t>LOVE</a:t>
            </a:r>
          </a:p>
        </p:txBody>
      </p:sp>
      <p:sp>
        <p:nvSpPr>
          <p:cNvPr id="10" name="TextBox 10"/>
          <p:cNvSpPr txBox="1"/>
          <p:nvPr/>
        </p:nvSpPr>
        <p:spPr>
          <a:xfrm>
            <a:off x="6645268" y="7453897"/>
            <a:ext cx="4080391" cy="398779"/>
          </a:xfrm>
          <a:prstGeom prst="rect">
            <a:avLst/>
          </a:prstGeom>
        </p:spPr>
        <p:txBody>
          <a:bodyPr lIns="0" tIns="0" rIns="0" bIns="0" rtlCol="0" anchor="t">
            <a:spAutoFit/>
          </a:bodyPr>
          <a:lstStyle/>
          <a:p>
            <a:pPr algn="ctr">
              <a:lnSpc>
                <a:spcPts val="3220"/>
              </a:lnSpc>
              <a:spcBef>
                <a:spcPct val="0"/>
              </a:spcBef>
            </a:pPr>
            <a:r>
              <a:rPr lang="en-US" sz="2300">
                <a:solidFill>
                  <a:srgbClr val="FEFEFF"/>
                </a:solidFill>
                <a:latin typeface="Lazydog"/>
                <a:ea typeface="Lazydog"/>
                <a:cs typeface="Lazydog"/>
                <a:sym typeface="Lazydog"/>
              </a:rPr>
              <a:t>Connecting with ourselves</a:t>
            </a:r>
          </a:p>
        </p:txBody>
      </p:sp>
      <p:sp>
        <p:nvSpPr>
          <p:cNvPr id="11" name="TextBox 11"/>
          <p:cNvSpPr txBox="1"/>
          <p:nvPr/>
        </p:nvSpPr>
        <p:spPr>
          <a:xfrm>
            <a:off x="8196134" y="9062351"/>
            <a:ext cx="1100266" cy="549959"/>
          </a:xfrm>
          <a:prstGeom prst="rect">
            <a:avLst/>
          </a:prstGeom>
        </p:spPr>
        <p:txBody>
          <a:bodyPr wrap="square" lIns="0" tIns="0" rIns="0" bIns="0" rtlCol="0" anchor="t">
            <a:spAutoFit/>
          </a:bodyPr>
          <a:lstStyle/>
          <a:p>
            <a:pPr algn="ctr">
              <a:lnSpc>
                <a:spcPts val="4759"/>
              </a:lnSpc>
              <a:spcBef>
                <a:spcPct val="0"/>
              </a:spcBef>
            </a:pPr>
            <a:r>
              <a:rPr lang="en-US" sz="3399" dirty="0">
                <a:solidFill>
                  <a:srgbClr val="FEFEFF"/>
                </a:solidFill>
                <a:latin typeface="Lazydog"/>
                <a:ea typeface="Lazydog"/>
                <a:cs typeface="Lazydog"/>
                <a:sym typeface="Lazydog"/>
              </a:rPr>
              <a:t>CARE</a:t>
            </a:r>
          </a:p>
        </p:txBody>
      </p:sp>
      <p:sp>
        <p:nvSpPr>
          <p:cNvPr id="12" name="Freeform 12"/>
          <p:cNvSpPr/>
          <p:nvPr/>
        </p:nvSpPr>
        <p:spPr>
          <a:xfrm>
            <a:off x="14400998" y="8145554"/>
            <a:ext cx="3624484" cy="1875635"/>
          </a:xfrm>
          <a:custGeom>
            <a:avLst/>
            <a:gdLst/>
            <a:ahLst/>
            <a:cxnLst/>
            <a:rect l="l" t="t" r="r" b="b"/>
            <a:pathLst>
              <a:path w="3624484" h="1875635">
                <a:moveTo>
                  <a:pt x="0" y="0"/>
                </a:moveTo>
                <a:lnTo>
                  <a:pt x="3624484" y="0"/>
                </a:lnTo>
                <a:lnTo>
                  <a:pt x="3624484" y="1875635"/>
                </a:lnTo>
                <a:lnTo>
                  <a:pt x="0" y="1875635"/>
                </a:lnTo>
                <a:lnTo>
                  <a:pt x="0" y="0"/>
                </a:lnTo>
                <a:close/>
              </a:path>
            </a:pathLst>
          </a:custGeom>
          <a:blipFill>
            <a:blip r:embed="rId4"/>
            <a:stretch>
              <a:fillRect/>
            </a:stretch>
          </a:blipFill>
        </p:spPr>
        <p:txBody>
          <a:bodyPr/>
          <a:lstStyle/>
          <a:p>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TextBox 3"/>
          <p:cNvSpPr txBox="1"/>
          <p:nvPr/>
        </p:nvSpPr>
        <p:spPr>
          <a:xfrm>
            <a:off x="720215" y="557058"/>
            <a:ext cx="5302687" cy="944340"/>
          </a:xfrm>
          <a:prstGeom prst="rect">
            <a:avLst/>
          </a:prstGeom>
        </p:spPr>
        <p:txBody>
          <a:bodyPr lIns="0" tIns="0" rIns="0" bIns="0" rtlCol="0" anchor="t">
            <a:spAutoFit/>
          </a:bodyPr>
          <a:lstStyle/>
          <a:p>
            <a:pPr algn="ctr">
              <a:lnSpc>
                <a:spcPts val="7799"/>
              </a:lnSpc>
              <a:spcBef>
                <a:spcPct val="0"/>
              </a:spcBef>
            </a:pPr>
            <a:r>
              <a:rPr lang="en-US" sz="5571">
                <a:solidFill>
                  <a:srgbClr val="ED0D68"/>
                </a:solidFill>
                <a:latin typeface="Tahoma"/>
                <a:ea typeface="Tahoma"/>
                <a:cs typeface="Tahoma"/>
                <a:sym typeface="Tahoma"/>
              </a:rPr>
              <a:t>What you can do</a:t>
            </a:r>
          </a:p>
        </p:txBody>
      </p:sp>
      <p:sp>
        <p:nvSpPr>
          <p:cNvPr id="4" name="TextBox 4"/>
          <p:cNvSpPr txBox="1"/>
          <p:nvPr/>
        </p:nvSpPr>
        <p:spPr>
          <a:xfrm>
            <a:off x="351692" y="2709046"/>
            <a:ext cx="17584615" cy="6937375"/>
          </a:xfrm>
          <a:prstGeom prst="rect">
            <a:avLst/>
          </a:prstGeom>
        </p:spPr>
        <p:txBody>
          <a:bodyPr lIns="0" tIns="0" rIns="0" bIns="0" rtlCol="0" anchor="t">
            <a:spAutoFit/>
          </a:bodyPr>
          <a:lstStyle/>
          <a:p>
            <a:pPr algn="ctr">
              <a:lnSpc>
                <a:spcPts val="5459"/>
              </a:lnSpc>
              <a:spcBef>
                <a:spcPct val="0"/>
              </a:spcBef>
            </a:pPr>
            <a:r>
              <a:rPr lang="en-US" sz="3899">
                <a:solidFill>
                  <a:srgbClr val="FFFFFF"/>
                </a:solidFill>
                <a:latin typeface="Tahoma"/>
                <a:ea typeface="Tahoma"/>
                <a:cs typeface="Tahoma"/>
                <a:sym typeface="Tahoma"/>
              </a:rPr>
              <a:t>recognising the signs and the difference between being hungry and tired and something else</a:t>
            </a:r>
          </a:p>
          <a:p>
            <a:pPr algn="ctr">
              <a:lnSpc>
                <a:spcPts val="5459"/>
              </a:lnSpc>
              <a:spcBef>
                <a:spcPct val="0"/>
              </a:spcBef>
            </a:pPr>
            <a:endParaRPr lang="en-US" sz="3899">
              <a:solidFill>
                <a:srgbClr val="FFFFFF"/>
              </a:solidFill>
              <a:latin typeface="Tahoma"/>
              <a:ea typeface="Tahoma"/>
              <a:cs typeface="Tahoma"/>
              <a:sym typeface="Tahoma"/>
            </a:endParaRPr>
          </a:p>
          <a:p>
            <a:pPr algn="ctr">
              <a:lnSpc>
                <a:spcPts val="5459"/>
              </a:lnSpc>
              <a:spcBef>
                <a:spcPct val="0"/>
              </a:spcBef>
            </a:pPr>
            <a:r>
              <a:rPr lang="en-US" sz="3899">
                <a:solidFill>
                  <a:srgbClr val="FFFFFF"/>
                </a:solidFill>
                <a:latin typeface="Tahoma"/>
                <a:ea typeface="Tahoma"/>
                <a:cs typeface="Tahoma"/>
                <a:sym typeface="Tahoma"/>
              </a:rPr>
              <a:t>communication is key</a:t>
            </a:r>
          </a:p>
          <a:p>
            <a:pPr algn="ctr">
              <a:lnSpc>
                <a:spcPts val="5459"/>
              </a:lnSpc>
              <a:spcBef>
                <a:spcPct val="0"/>
              </a:spcBef>
            </a:pPr>
            <a:endParaRPr lang="en-US" sz="3899">
              <a:solidFill>
                <a:srgbClr val="FFFFFF"/>
              </a:solidFill>
              <a:latin typeface="Tahoma"/>
              <a:ea typeface="Tahoma"/>
              <a:cs typeface="Tahoma"/>
              <a:sym typeface="Tahoma"/>
            </a:endParaRPr>
          </a:p>
          <a:p>
            <a:pPr algn="ctr">
              <a:lnSpc>
                <a:spcPts val="5459"/>
              </a:lnSpc>
              <a:spcBef>
                <a:spcPct val="0"/>
              </a:spcBef>
            </a:pPr>
            <a:r>
              <a:rPr lang="en-US" sz="3899">
                <a:solidFill>
                  <a:srgbClr val="FFFFFF"/>
                </a:solidFill>
                <a:latin typeface="Tahoma"/>
                <a:ea typeface="Tahoma"/>
                <a:cs typeface="Tahoma"/>
                <a:sym typeface="Tahoma"/>
              </a:rPr>
              <a:t>being together and not even saying anything can be enough</a:t>
            </a:r>
          </a:p>
          <a:p>
            <a:pPr algn="ctr">
              <a:lnSpc>
                <a:spcPts val="5459"/>
              </a:lnSpc>
              <a:spcBef>
                <a:spcPct val="0"/>
              </a:spcBef>
            </a:pPr>
            <a:endParaRPr lang="en-US" sz="3899">
              <a:solidFill>
                <a:srgbClr val="FFFFFF"/>
              </a:solidFill>
              <a:latin typeface="Tahoma"/>
              <a:ea typeface="Tahoma"/>
              <a:cs typeface="Tahoma"/>
              <a:sym typeface="Tahoma"/>
            </a:endParaRPr>
          </a:p>
          <a:p>
            <a:pPr algn="ctr">
              <a:lnSpc>
                <a:spcPts val="5739"/>
              </a:lnSpc>
              <a:spcBef>
                <a:spcPct val="0"/>
              </a:spcBef>
            </a:pPr>
            <a:r>
              <a:rPr lang="en-US" sz="4099">
                <a:solidFill>
                  <a:srgbClr val="FFFFFF"/>
                </a:solidFill>
                <a:latin typeface="Tahoma"/>
                <a:ea typeface="Tahoma"/>
                <a:cs typeface="Tahoma"/>
                <a:sym typeface="Tahoma"/>
              </a:rPr>
              <a:t> seek/ offer support if relationships are affected by behaviour</a:t>
            </a:r>
          </a:p>
          <a:p>
            <a:pPr algn="ctr">
              <a:lnSpc>
                <a:spcPts val="5739"/>
              </a:lnSpc>
              <a:spcBef>
                <a:spcPct val="0"/>
              </a:spcBef>
            </a:pPr>
            <a:endParaRPr lang="en-US" sz="4099">
              <a:solidFill>
                <a:srgbClr val="FFFFFF"/>
              </a:solidFill>
              <a:latin typeface="Tahoma"/>
              <a:ea typeface="Tahoma"/>
              <a:cs typeface="Tahoma"/>
              <a:sym typeface="Tahoma"/>
            </a:endParaRPr>
          </a:p>
          <a:p>
            <a:pPr algn="ctr">
              <a:lnSpc>
                <a:spcPts val="5739"/>
              </a:lnSpc>
              <a:spcBef>
                <a:spcPct val="0"/>
              </a:spcBef>
            </a:pPr>
            <a:r>
              <a:rPr lang="en-US" sz="4099">
                <a:solidFill>
                  <a:srgbClr val="FFFFFF"/>
                </a:solidFill>
                <a:latin typeface="Tahoma"/>
                <a:ea typeface="Tahoma"/>
                <a:cs typeface="Tahoma"/>
                <a:sym typeface="Tahoma"/>
              </a:rPr>
              <a:t>model/ praise good behaviour </a:t>
            </a:r>
          </a:p>
        </p:txBody>
      </p:sp>
      <p:sp>
        <p:nvSpPr>
          <p:cNvPr id="5" name="Freeform 5"/>
          <p:cNvSpPr/>
          <p:nvPr/>
        </p:nvSpPr>
        <p:spPr>
          <a:xfrm>
            <a:off x="15158896" y="3680633"/>
            <a:ext cx="2251856" cy="2357964"/>
          </a:xfrm>
          <a:custGeom>
            <a:avLst/>
            <a:gdLst/>
            <a:ahLst/>
            <a:cxnLst/>
            <a:rect l="l" t="t" r="r" b="b"/>
            <a:pathLst>
              <a:path w="2251856" h="2357964">
                <a:moveTo>
                  <a:pt x="0" y="0"/>
                </a:moveTo>
                <a:lnTo>
                  <a:pt x="2251856" y="0"/>
                </a:lnTo>
                <a:lnTo>
                  <a:pt x="2251856" y="2357964"/>
                </a:lnTo>
                <a:lnTo>
                  <a:pt x="0" y="235796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3" name="Freeform 3"/>
          <p:cNvSpPr/>
          <p:nvPr/>
        </p:nvSpPr>
        <p:spPr>
          <a:xfrm>
            <a:off x="789709" y="5400358"/>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TextBox 4"/>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5" name="TextBox 5"/>
          <p:cNvSpPr txBox="1"/>
          <p:nvPr/>
        </p:nvSpPr>
        <p:spPr>
          <a:xfrm>
            <a:off x="2857452" y="1960313"/>
            <a:ext cx="4352925" cy="570865"/>
          </a:xfrm>
          <a:prstGeom prst="rect">
            <a:avLst/>
          </a:prstGeom>
        </p:spPr>
        <p:txBody>
          <a:bodyPr lIns="0" tIns="0" rIns="0" bIns="0" rtlCol="0" anchor="t">
            <a:spAutoFit/>
          </a:bodyPr>
          <a:lstStyle/>
          <a:p>
            <a:pPr algn="ctr">
              <a:lnSpc>
                <a:spcPts val="4759"/>
              </a:lnSpc>
              <a:spcBef>
                <a:spcPct val="0"/>
              </a:spcBef>
            </a:pPr>
            <a:r>
              <a:rPr lang="en-US" sz="3399">
                <a:solidFill>
                  <a:srgbClr val="FEFEFF"/>
                </a:solidFill>
                <a:latin typeface="Tahoma"/>
                <a:ea typeface="Tahoma"/>
                <a:cs typeface="Tahoma"/>
                <a:sym typeface="Tahoma"/>
              </a:rPr>
              <a:t>Understanding triggers</a:t>
            </a:r>
          </a:p>
        </p:txBody>
      </p:sp>
      <p:sp>
        <p:nvSpPr>
          <p:cNvPr id="6" name="TextBox 6"/>
          <p:cNvSpPr txBox="1"/>
          <p:nvPr/>
        </p:nvSpPr>
        <p:spPr>
          <a:xfrm>
            <a:off x="5473601" y="4829492"/>
            <a:ext cx="7340798" cy="570865"/>
          </a:xfrm>
          <a:prstGeom prst="rect">
            <a:avLst/>
          </a:prstGeom>
        </p:spPr>
        <p:txBody>
          <a:bodyPr lIns="0" tIns="0" rIns="0" bIns="0" rtlCol="0" anchor="t">
            <a:spAutoFit/>
          </a:bodyPr>
          <a:lstStyle/>
          <a:p>
            <a:pPr algn="ctr">
              <a:lnSpc>
                <a:spcPts val="4759"/>
              </a:lnSpc>
              <a:spcBef>
                <a:spcPct val="0"/>
              </a:spcBef>
            </a:pPr>
            <a:r>
              <a:rPr lang="en-US" sz="3399">
                <a:solidFill>
                  <a:srgbClr val="FEFEFF"/>
                </a:solidFill>
                <a:latin typeface="Tahoma"/>
                <a:ea typeface="Tahoma"/>
                <a:cs typeface="Tahoma"/>
                <a:sym typeface="Tahoma"/>
              </a:rPr>
              <a:t>DOESN’T SEEM THAT BIG OF A DEAL?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TextBox 3"/>
          <p:cNvSpPr txBox="1"/>
          <p:nvPr/>
        </p:nvSpPr>
        <p:spPr>
          <a:xfrm>
            <a:off x="4434902" y="3167088"/>
            <a:ext cx="9418196" cy="4311850"/>
          </a:xfrm>
          <a:prstGeom prst="rect">
            <a:avLst/>
          </a:prstGeom>
        </p:spPr>
        <p:txBody>
          <a:bodyPr lIns="0" tIns="0" rIns="0" bIns="0" rtlCol="0" anchor="t">
            <a:spAutoFit/>
          </a:bodyPr>
          <a:lstStyle/>
          <a:p>
            <a:pPr marL="753947" lvl="1" indent="-376974" algn="l">
              <a:lnSpc>
                <a:spcPts val="4888"/>
              </a:lnSpc>
              <a:buFont typeface="Arial"/>
              <a:buChar char="•"/>
            </a:pPr>
            <a:r>
              <a:rPr lang="en-US" sz="3492">
                <a:solidFill>
                  <a:srgbClr val="FFFFFF"/>
                </a:solidFill>
                <a:latin typeface="Tahoma"/>
                <a:ea typeface="Tahoma"/>
                <a:cs typeface="Tahoma"/>
                <a:sym typeface="Tahoma"/>
              </a:rPr>
              <a:t>Remain Calm (or appear Calm)</a:t>
            </a:r>
          </a:p>
          <a:p>
            <a:pPr marL="753947" lvl="1" indent="-376974" algn="l">
              <a:lnSpc>
                <a:spcPts val="4888"/>
              </a:lnSpc>
              <a:buFont typeface="Arial"/>
              <a:buChar char="•"/>
            </a:pPr>
            <a:r>
              <a:rPr lang="en-US" sz="3492">
                <a:solidFill>
                  <a:srgbClr val="FFFFFF"/>
                </a:solidFill>
                <a:latin typeface="Tahoma"/>
                <a:ea typeface="Tahoma"/>
                <a:cs typeface="Tahoma"/>
                <a:sym typeface="Tahoma"/>
              </a:rPr>
              <a:t>Soften/ slow voice</a:t>
            </a:r>
          </a:p>
          <a:p>
            <a:pPr marL="753947" lvl="1" indent="-376974" algn="l">
              <a:lnSpc>
                <a:spcPts val="4888"/>
              </a:lnSpc>
              <a:buFont typeface="Arial"/>
              <a:buChar char="•"/>
            </a:pPr>
            <a:r>
              <a:rPr lang="en-US" sz="3492">
                <a:solidFill>
                  <a:srgbClr val="FFFFFF"/>
                </a:solidFill>
                <a:latin typeface="Tahoma"/>
                <a:ea typeface="Tahoma"/>
                <a:cs typeface="Tahoma"/>
                <a:sym typeface="Tahoma"/>
              </a:rPr>
              <a:t>Reduce demands on C/YP</a:t>
            </a:r>
          </a:p>
          <a:p>
            <a:pPr marL="753947" lvl="1" indent="-376974" algn="l">
              <a:lnSpc>
                <a:spcPts val="4888"/>
              </a:lnSpc>
              <a:buFont typeface="Arial"/>
              <a:buChar char="•"/>
            </a:pPr>
            <a:r>
              <a:rPr lang="en-US" sz="3492">
                <a:solidFill>
                  <a:srgbClr val="FFFFFF"/>
                </a:solidFill>
                <a:latin typeface="Tahoma"/>
                <a:ea typeface="Tahoma"/>
                <a:cs typeface="Tahoma"/>
                <a:sym typeface="Tahoma"/>
              </a:rPr>
              <a:t>Reduce stimuli</a:t>
            </a:r>
          </a:p>
          <a:p>
            <a:pPr marL="753947" lvl="1" indent="-376974" algn="l">
              <a:lnSpc>
                <a:spcPts val="4888"/>
              </a:lnSpc>
              <a:buFont typeface="Arial"/>
              <a:buChar char="•"/>
            </a:pPr>
            <a:r>
              <a:rPr lang="en-US" sz="3492">
                <a:solidFill>
                  <a:srgbClr val="FFFFFF"/>
                </a:solidFill>
                <a:latin typeface="Tahoma"/>
                <a:ea typeface="Tahoma"/>
                <a:cs typeface="Tahoma"/>
                <a:sym typeface="Tahoma"/>
              </a:rPr>
              <a:t>Stop activity </a:t>
            </a:r>
          </a:p>
          <a:p>
            <a:pPr marL="753947" lvl="1" indent="-376974" algn="l">
              <a:lnSpc>
                <a:spcPts val="4888"/>
              </a:lnSpc>
              <a:buFont typeface="Arial"/>
              <a:buChar char="•"/>
            </a:pPr>
            <a:r>
              <a:rPr lang="en-US" sz="3492">
                <a:solidFill>
                  <a:srgbClr val="FFFFFF"/>
                </a:solidFill>
                <a:latin typeface="Tahoma"/>
                <a:ea typeface="Tahoma"/>
                <a:cs typeface="Tahoma"/>
                <a:sym typeface="Tahoma"/>
              </a:rPr>
              <a:t>Reduce/ stop instructions</a:t>
            </a:r>
          </a:p>
          <a:p>
            <a:pPr algn="l">
              <a:lnSpc>
                <a:spcPts val="4888"/>
              </a:lnSpc>
            </a:pPr>
            <a:endParaRPr lang="en-US" sz="3492">
              <a:solidFill>
                <a:srgbClr val="FFFFFF"/>
              </a:solidFill>
              <a:latin typeface="Tahoma"/>
              <a:ea typeface="Tahoma"/>
              <a:cs typeface="Tahoma"/>
              <a:sym typeface="Tahoma"/>
            </a:endParaRPr>
          </a:p>
        </p:txBody>
      </p:sp>
      <p:sp>
        <p:nvSpPr>
          <p:cNvPr id="4" name="Freeform 4"/>
          <p:cNvSpPr/>
          <p:nvPr/>
        </p:nvSpPr>
        <p:spPr>
          <a:xfrm>
            <a:off x="14400998" y="8145554"/>
            <a:ext cx="3624484" cy="1875635"/>
          </a:xfrm>
          <a:custGeom>
            <a:avLst/>
            <a:gdLst/>
            <a:ahLst/>
            <a:cxnLst/>
            <a:rect l="l" t="t" r="r" b="b"/>
            <a:pathLst>
              <a:path w="3624484" h="1875635">
                <a:moveTo>
                  <a:pt x="0" y="0"/>
                </a:moveTo>
                <a:lnTo>
                  <a:pt x="3624484" y="0"/>
                </a:lnTo>
                <a:lnTo>
                  <a:pt x="3624484" y="1875635"/>
                </a:lnTo>
                <a:lnTo>
                  <a:pt x="0" y="1875635"/>
                </a:lnTo>
                <a:lnTo>
                  <a:pt x="0" y="0"/>
                </a:lnTo>
                <a:close/>
              </a:path>
            </a:pathLst>
          </a:custGeom>
          <a:blipFill>
            <a:blip r:embed="rId2"/>
            <a:stretch>
              <a:fillRect/>
            </a:stretch>
          </a:blipFill>
        </p:spPr>
        <p:txBody>
          <a:bodyPr/>
          <a:lstStyle/>
          <a:p>
            <a:endParaRPr lang="en-GB"/>
          </a:p>
        </p:txBody>
      </p:sp>
      <p:sp>
        <p:nvSpPr>
          <p:cNvPr id="5" name="TextBox 5"/>
          <p:cNvSpPr txBox="1"/>
          <p:nvPr/>
        </p:nvSpPr>
        <p:spPr>
          <a:xfrm>
            <a:off x="1341062" y="1699818"/>
            <a:ext cx="16114578" cy="679314"/>
          </a:xfrm>
          <a:prstGeom prst="rect">
            <a:avLst/>
          </a:prstGeom>
        </p:spPr>
        <p:txBody>
          <a:bodyPr lIns="0" tIns="0" rIns="0" bIns="0" rtlCol="0" anchor="t">
            <a:spAutoFit/>
          </a:bodyPr>
          <a:lstStyle/>
          <a:p>
            <a:pPr algn="ctr">
              <a:lnSpc>
                <a:spcPts val="5607"/>
              </a:lnSpc>
              <a:spcBef>
                <a:spcPct val="0"/>
              </a:spcBef>
            </a:pPr>
            <a:r>
              <a:rPr lang="en-US" sz="4005" u="sng">
                <a:solidFill>
                  <a:srgbClr val="C1FF72"/>
                </a:solidFill>
                <a:latin typeface="Tahoma"/>
                <a:ea typeface="Tahoma"/>
                <a:cs typeface="Tahoma"/>
                <a:sym typeface="Tahoma"/>
              </a:rPr>
              <a:t>Reactive</a:t>
            </a:r>
            <a:r>
              <a:rPr lang="en-US" sz="4005">
                <a:solidFill>
                  <a:srgbClr val="C1FF72"/>
                </a:solidFill>
                <a:latin typeface="Tahoma"/>
                <a:ea typeface="Tahoma"/>
                <a:cs typeface="Tahoma"/>
                <a:sym typeface="Tahoma"/>
              </a:rPr>
              <a:t> Strategies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Freeform 3"/>
          <p:cNvSpPr/>
          <p:nvPr/>
        </p:nvSpPr>
        <p:spPr>
          <a:xfrm>
            <a:off x="14400998" y="8145554"/>
            <a:ext cx="3624484" cy="1875635"/>
          </a:xfrm>
          <a:custGeom>
            <a:avLst/>
            <a:gdLst/>
            <a:ahLst/>
            <a:cxnLst/>
            <a:rect l="l" t="t" r="r" b="b"/>
            <a:pathLst>
              <a:path w="3624484" h="1875635">
                <a:moveTo>
                  <a:pt x="0" y="0"/>
                </a:moveTo>
                <a:lnTo>
                  <a:pt x="3624484" y="0"/>
                </a:lnTo>
                <a:lnTo>
                  <a:pt x="3624484" y="1875635"/>
                </a:lnTo>
                <a:lnTo>
                  <a:pt x="0" y="1875635"/>
                </a:lnTo>
                <a:lnTo>
                  <a:pt x="0" y="0"/>
                </a:lnTo>
                <a:close/>
              </a:path>
            </a:pathLst>
          </a:custGeom>
          <a:blipFill>
            <a:blip r:embed="rId4"/>
            <a:stretch>
              <a:fillRect/>
            </a:stretch>
          </a:blipFill>
        </p:spPr>
        <p:txBody>
          <a:bodyPr/>
          <a:lstStyle/>
          <a:p>
            <a:endParaRPr lang="en-GB"/>
          </a:p>
        </p:txBody>
      </p:sp>
      <p:sp>
        <p:nvSpPr>
          <p:cNvPr id="4" name="TextBox 4"/>
          <p:cNvSpPr txBox="1"/>
          <p:nvPr/>
        </p:nvSpPr>
        <p:spPr>
          <a:xfrm>
            <a:off x="5004873" y="971550"/>
            <a:ext cx="7400641" cy="1537834"/>
          </a:xfrm>
          <a:prstGeom prst="rect">
            <a:avLst/>
          </a:prstGeom>
        </p:spPr>
        <p:txBody>
          <a:bodyPr lIns="0" tIns="0" rIns="0" bIns="0" rtlCol="0" anchor="t">
            <a:spAutoFit/>
          </a:bodyPr>
          <a:lstStyle/>
          <a:p>
            <a:pPr algn="ctr">
              <a:lnSpc>
                <a:spcPts val="4347"/>
              </a:lnSpc>
            </a:pPr>
            <a:r>
              <a:rPr lang="en-US" sz="3105">
                <a:solidFill>
                  <a:srgbClr val="C1FF72"/>
                </a:solidFill>
                <a:latin typeface="Tahoma"/>
                <a:ea typeface="Tahoma"/>
                <a:cs typeface="Tahoma"/>
                <a:sym typeface="Tahoma"/>
              </a:rPr>
              <a:t>What does this look like?</a:t>
            </a:r>
          </a:p>
          <a:p>
            <a:pPr algn="ctr">
              <a:lnSpc>
                <a:spcPts val="3507"/>
              </a:lnSpc>
            </a:pPr>
            <a:endParaRPr lang="en-US" sz="3105">
              <a:solidFill>
                <a:srgbClr val="C1FF72"/>
              </a:solidFill>
              <a:latin typeface="Tahoma"/>
              <a:ea typeface="Tahoma"/>
              <a:cs typeface="Tahoma"/>
              <a:sym typeface="Tahoma"/>
            </a:endParaRPr>
          </a:p>
          <a:p>
            <a:pPr algn="ctr">
              <a:lnSpc>
                <a:spcPts val="4627"/>
              </a:lnSpc>
              <a:spcBef>
                <a:spcPct val="0"/>
              </a:spcBef>
            </a:pPr>
            <a:r>
              <a:rPr lang="en-US" sz="3305">
                <a:solidFill>
                  <a:srgbClr val="FFFFFF"/>
                </a:solidFill>
                <a:latin typeface="Tahoma"/>
                <a:ea typeface="Tahoma"/>
                <a:cs typeface="Tahoma"/>
                <a:sym typeface="Tahoma"/>
              </a:rPr>
              <a:t> </a:t>
            </a:r>
          </a:p>
        </p:txBody>
      </p:sp>
      <p:pic>
        <p:nvPicPr>
          <p:cNvPr id="7" name="Calming &amp; De-escalation Strategies">
            <a:hlinkClick r:id="" action="ppaction://media"/>
            <a:extLst>
              <a:ext uri="{FF2B5EF4-FFF2-40B4-BE49-F238E27FC236}">
                <a16:creationId xmlns:a16="http://schemas.microsoft.com/office/drawing/2014/main" id="{4DE87D81-2D8C-6AED-A3C9-AABA12BAAADC}"/>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267200" y="2400300"/>
            <a:ext cx="9753600" cy="5486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6162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TextBox 3"/>
          <p:cNvSpPr txBox="1"/>
          <p:nvPr/>
        </p:nvSpPr>
        <p:spPr>
          <a:xfrm>
            <a:off x="2315334" y="589080"/>
            <a:ext cx="13657332" cy="9050220"/>
          </a:xfrm>
          <a:prstGeom prst="rect">
            <a:avLst/>
          </a:prstGeom>
        </p:spPr>
        <p:txBody>
          <a:bodyPr lIns="0" tIns="0" rIns="0" bIns="0" rtlCol="0" anchor="t">
            <a:spAutoFit/>
          </a:bodyPr>
          <a:lstStyle/>
          <a:p>
            <a:pPr algn="ctr">
              <a:lnSpc>
                <a:spcPts val="5168"/>
              </a:lnSpc>
            </a:pPr>
            <a:r>
              <a:rPr lang="en-US" sz="3692" b="1">
                <a:solidFill>
                  <a:srgbClr val="C1FF72"/>
                </a:solidFill>
                <a:latin typeface="Tahoma Bold"/>
                <a:ea typeface="Tahoma Bold"/>
                <a:cs typeface="Tahoma Bold"/>
                <a:sym typeface="Tahoma Bold"/>
              </a:rPr>
              <a:t>Proactive strategies are used to ‘prevent’ or lessen challenging behaviour</a:t>
            </a:r>
          </a:p>
          <a:p>
            <a:pPr algn="ctr">
              <a:lnSpc>
                <a:spcPts val="5168"/>
              </a:lnSpc>
            </a:pPr>
            <a:endParaRPr lang="en-US" sz="3692" b="1">
              <a:solidFill>
                <a:srgbClr val="C1FF72"/>
              </a:solidFill>
              <a:latin typeface="Tahoma Bold"/>
              <a:ea typeface="Tahoma Bold"/>
              <a:cs typeface="Tahoma Bold"/>
              <a:sym typeface="Tahoma Bold"/>
            </a:endParaRPr>
          </a:p>
          <a:p>
            <a:pPr marL="797126" lvl="1" indent="-398563" algn="l">
              <a:lnSpc>
                <a:spcPts val="5168"/>
              </a:lnSpc>
              <a:buFont typeface="Arial"/>
              <a:buChar char="•"/>
            </a:pPr>
            <a:r>
              <a:rPr lang="en-US" sz="3692">
                <a:solidFill>
                  <a:srgbClr val="FFFFFF"/>
                </a:solidFill>
                <a:latin typeface="Tahoma"/>
                <a:ea typeface="Tahoma"/>
                <a:cs typeface="Tahoma"/>
                <a:sym typeface="Tahoma"/>
              </a:rPr>
              <a:t>Some strategies to consider;</a:t>
            </a:r>
          </a:p>
          <a:p>
            <a:pPr algn="l">
              <a:lnSpc>
                <a:spcPts val="5168"/>
              </a:lnSpc>
            </a:pPr>
            <a:endParaRPr lang="en-US" sz="3692">
              <a:solidFill>
                <a:srgbClr val="FFFFFF"/>
              </a:solidFill>
              <a:latin typeface="Tahoma"/>
              <a:ea typeface="Tahoma"/>
              <a:cs typeface="Tahoma"/>
              <a:sym typeface="Tahoma"/>
            </a:endParaRPr>
          </a:p>
          <a:p>
            <a:pPr marL="797126" lvl="1" indent="-398563" algn="l">
              <a:lnSpc>
                <a:spcPts val="5168"/>
              </a:lnSpc>
              <a:buFont typeface="Arial"/>
              <a:buChar char="•"/>
            </a:pPr>
            <a:r>
              <a:rPr lang="en-US" sz="3692">
                <a:solidFill>
                  <a:srgbClr val="FFFFFF"/>
                </a:solidFill>
                <a:latin typeface="Tahoma"/>
                <a:ea typeface="Tahoma"/>
                <a:cs typeface="Tahoma"/>
                <a:sym typeface="Tahoma"/>
              </a:rPr>
              <a:t>Timetables (give notice of change, where possible)</a:t>
            </a:r>
          </a:p>
          <a:p>
            <a:pPr marL="797126" lvl="1" indent="-398563" algn="l">
              <a:lnSpc>
                <a:spcPts val="5168"/>
              </a:lnSpc>
              <a:buFont typeface="Arial"/>
              <a:buChar char="•"/>
            </a:pPr>
            <a:r>
              <a:rPr lang="en-US" sz="3692">
                <a:solidFill>
                  <a:srgbClr val="FFFFFF"/>
                </a:solidFill>
                <a:latin typeface="Tahoma"/>
                <a:ea typeface="Tahoma"/>
                <a:cs typeface="Tahoma"/>
                <a:sym typeface="Tahoma"/>
              </a:rPr>
              <a:t>Positive reinforcement</a:t>
            </a:r>
          </a:p>
          <a:p>
            <a:pPr marL="797126" lvl="1" indent="-398563" algn="l">
              <a:lnSpc>
                <a:spcPts val="5168"/>
              </a:lnSpc>
              <a:buFont typeface="Arial"/>
              <a:buChar char="•"/>
            </a:pPr>
            <a:r>
              <a:rPr lang="en-US" sz="3692">
                <a:solidFill>
                  <a:srgbClr val="FFFFFF"/>
                </a:solidFill>
                <a:latin typeface="Tahoma"/>
                <a:ea typeface="Tahoma"/>
                <a:cs typeface="Tahoma"/>
                <a:sym typeface="Tahoma"/>
              </a:rPr>
              <a:t>Offer choices (limited)</a:t>
            </a:r>
          </a:p>
          <a:p>
            <a:pPr marL="797126" lvl="1" indent="-398563" algn="l">
              <a:lnSpc>
                <a:spcPts val="5168"/>
              </a:lnSpc>
              <a:buFont typeface="Arial"/>
              <a:buChar char="•"/>
            </a:pPr>
            <a:r>
              <a:rPr lang="en-US" sz="3692">
                <a:solidFill>
                  <a:srgbClr val="FFFFFF"/>
                </a:solidFill>
                <a:latin typeface="Tahoma"/>
                <a:ea typeface="Tahoma"/>
                <a:cs typeface="Tahoma"/>
                <a:sym typeface="Tahoma"/>
              </a:rPr>
              <a:t>Plan ‘free passes’ (pick your battles)</a:t>
            </a:r>
          </a:p>
          <a:p>
            <a:pPr marL="797126" lvl="1" indent="-398563" algn="l">
              <a:lnSpc>
                <a:spcPts val="5168"/>
              </a:lnSpc>
              <a:buFont typeface="Arial"/>
              <a:buChar char="•"/>
            </a:pPr>
            <a:r>
              <a:rPr lang="en-US" sz="3692">
                <a:solidFill>
                  <a:srgbClr val="FFFFFF"/>
                </a:solidFill>
                <a:latin typeface="Tahoma"/>
                <a:ea typeface="Tahoma"/>
                <a:cs typeface="Tahoma"/>
                <a:sym typeface="Tahoma"/>
              </a:rPr>
              <a:t>Know your children</a:t>
            </a:r>
          </a:p>
          <a:p>
            <a:pPr marL="797126" lvl="1" indent="-398563" algn="l">
              <a:lnSpc>
                <a:spcPts val="5168"/>
              </a:lnSpc>
              <a:buFont typeface="Arial"/>
              <a:buChar char="•"/>
            </a:pPr>
            <a:r>
              <a:rPr lang="en-US" sz="3692">
                <a:solidFill>
                  <a:srgbClr val="FFFFFF"/>
                </a:solidFill>
                <a:latin typeface="Tahoma"/>
                <a:ea typeface="Tahoma"/>
                <a:cs typeface="Tahoma"/>
                <a:sym typeface="Tahoma"/>
              </a:rPr>
              <a:t>Social stories x2 (model expected/ unpicking scenarios)</a:t>
            </a:r>
          </a:p>
          <a:p>
            <a:pPr algn="l">
              <a:lnSpc>
                <a:spcPts val="5168"/>
              </a:lnSpc>
            </a:pPr>
            <a:endParaRPr lang="en-US" sz="3692">
              <a:solidFill>
                <a:srgbClr val="FFFFFF"/>
              </a:solidFill>
              <a:latin typeface="Tahoma"/>
              <a:ea typeface="Tahoma"/>
              <a:cs typeface="Tahoma"/>
              <a:sym typeface="Tahoma"/>
            </a:endParaRPr>
          </a:p>
          <a:p>
            <a:pPr algn="ctr">
              <a:lnSpc>
                <a:spcPts val="5168"/>
              </a:lnSpc>
            </a:pPr>
            <a:endParaRPr lang="en-US" sz="3692">
              <a:solidFill>
                <a:srgbClr val="FFFFFF"/>
              </a:solidFill>
              <a:latin typeface="Tahoma"/>
              <a:ea typeface="Tahoma"/>
              <a:cs typeface="Tahoma"/>
              <a:sym typeface="Tahoma"/>
            </a:endParaRPr>
          </a:p>
          <a:p>
            <a:pPr algn="ctr">
              <a:lnSpc>
                <a:spcPts val="5168"/>
              </a:lnSpc>
              <a:spcBef>
                <a:spcPct val="0"/>
              </a:spcBef>
            </a:pPr>
            <a:endParaRPr lang="en-US" sz="3692">
              <a:solidFill>
                <a:srgbClr val="FFFFFF"/>
              </a:solidFill>
              <a:latin typeface="Tahoma"/>
              <a:ea typeface="Tahoma"/>
              <a:cs typeface="Tahoma"/>
              <a:sym typeface="Tahoma"/>
            </a:endParaRPr>
          </a:p>
        </p:txBody>
      </p:sp>
      <p:sp>
        <p:nvSpPr>
          <p:cNvPr id="4" name="Freeform 4"/>
          <p:cNvSpPr/>
          <p:nvPr/>
        </p:nvSpPr>
        <p:spPr>
          <a:xfrm>
            <a:off x="14400998" y="8145554"/>
            <a:ext cx="3624484" cy="1875635"/>
          </a:xfrm>
          <a:custGeom>
            <a:avLst/>
            <a:gdLst/>
            <a:ahLst/>
            <a:cxnLst/>
            <a:rect l="l" t="t" r="r" b="b"/>
            <a:pathLst>
              <a:path w="3624484" h="1875635">
                <a:moveTo>
                  <a:pt x="0" y="0"/>
                </a:moveTo>
                <a:lnTo>
                  <a:pt x="3624484" y="0"/>
                </a:lnTo>
                <a:lnTo>
                  <a:pt x="3624484" y="1875635"/>
                </a:lnTo>
                <a:lnTo>
                  <a:pt x="0" y="1875635"/>
                </a:lnTo>
                <a:lnTo>
                  <a:pt x="0" y="0"/>
                </a:lnTo>
                <a:close/>
              </a:path>
            </a:pathLst>
          </a:custGeom>
          <a:blipFill>
            <a:blip r:embed="rId2"/>
            <a:stretch>
              <a:fillRect/>
            </a:stretch>
          </a:blipFill>
        </p:spPr>
        <p:txBody>
          <a:bodyPr/>
          <a:lstStyle/>
          <a:p>
            <a:endParaRPr lang="en-GB"/>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4087607" y="7983378"/>
            <a:ext cx="3937874" cy="2037812"/>
          </a:xfrm>
          <a:custGeom>
            <a:avLst/>
            <a:gdLst/>
            <a:ahLst/>
            <a:cxnLst/>
            <a:rect l="l" t="t" r="r" b="b"/>
            <a:pathLst>
              <a:path w="3937874" h="2037812">
                <a:moveTo>
                  <a:pt x="0" y="0"/>
                </a:moveTo>
                <a:lnTo>
                  <a:pt x="3937875" y="0"/>
                </a:lnTo>
                <a:lnTo>
                  <a:pt x="3937875" y="2037811"/>
                </a:lnTo>
                <a:lnTo>
                  <a:pt x="0" y="2037811"/>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a:off x="5401214" y="3233763"/>
            <a:ext cx="7485572" cy="4136622"/>
            <a:chOff x="0" y="0"/>
            <a:chExt cx="1971509" cy="1089481"/>
          </a:xfrm>
        </p:grpSpPr>
        <p:sp>
          <p:nvSpPr>
            <p:cNvPr id="4" name="Freeform 4"/>
            <p:cNvSpPr/>
            <p:nvPr/>
          </p:nvSpPr>
          <p:spPr>
            <a:xfrm>
              <a:off x="0" y="0"/>
              <a:ext cx="1971509" cy="1089481"/>
            </a:xfrm>
            <a:custGeom>
              <a:avLst/>
              <a:gdLst/>
              <a:ahLst/>
              <a:cxnLst/>
              <a:rect l="l" t="t" r="r" b="b"/>
              <a:pathLst>
                <a:path w="1971509" h="1089481">
                  <a:moveTo>
                    <a:pt x="0" y="0"/>
                  </a:moveTo>
                  <a:lnTo>
                    <a:pt x="1971509" y="0"/>
                  </a:lnTo>
                  <a:lnTo>
                    <a:pt x="1971509" y="1089481"/>
                  </a:lnTo>
                  <a:lnTo>
                    <a:pt x="0" y="1089481"/>
                  </a:lnTo>
                  <a:close/>
                </a:path>
              </a:pathLst>
            </a:custGeom>
            <a:solidFill>
              <a:srgbClr val="C1FF72"/>
            </a:solidFill>
          </p:spPr>
          <p:txBody>
            <a:bodyPr/>
            <a:lstStyle/>
            <a:p>
              <a:endParaRPr lang="en-GB"/>
            </a:p>
          </p:txBody>
        </p:sp>
        <p:sp>
          <p:nvSpPr>
            <p:cNvPr id="5" name="TextBox 5"/>
            <p:cNvSpPr txBox="1"/>
            <p:nvPr/>
          </p:nvSpPr>
          <p:spPr>
            <a:xfrm>
              <a:off x="0" y="-57150"/>
              <a:ext cx="1971509" cy="1146631"/>
            </a:xfrm>
            <a:prstGeom prst="rect">
              <a:avLst/>
            </a:prstGeom>
          </p:spPr>
          <p:txBody>
            <a:bodyPr lIns="50800" tIns="50800" rIns="50800" bIns="50800" rtlCol="0" anchor="ctr"/>
            <a:lstStyle/>
            <a:p>
              <a:pPr algn="ctr">
                <a:lnSpc>
                  <a:spcPts val="3507"/>
                </a:lnSpc>
              </a:pPr>
              <a:endParaRPr/>
            </a:p>
          </p:txBody>
        </p:sp>
      </p:grpSp>
      <p:sp>
        <p:nvSpPr>
          <p:cNvPr id="6" name="Freeform 6"/>
          <p:cNvSpPr/>
          <p:nvPr/>
        </p:nvSpPr>
        <p:spPr>
          <a:xfrm>
            <a:off x="5684270" y="3421644"/>
            <a:ext cx="6919460" cy="3675963"/>
          </a:xfrm>
          <a:custGeom>
            <a:avLst/>
            <a:gdLst/>
            <a:ahLst/>
            <a:cxnLst/>
            <a:rect l="l" t="t" r="r" b="b"/>
            <a:pathLst>
              <a:path w="6919460" h="3675963">
                <a:moveTo>
                  <a:pt x="0" y="0"/>
                </a:moveTo>
                <a:lnTo>
                  <a:pt x="6919460" y="0"/>
                </a:lnTo>
                <a:lnTo>
                  <a:pt x="6919460" y="3675963"/>
                </a:lnTo>
                <a:lnTo>
                  <a:pt x="0" y="3675963"/>
                </a:lnTo>
                <a:lnTo>
                  <a:pt x="0" y="0"/>
                </a:lnTo>
                <a:close/>
              </a:path>
            </a:pathLst>
          </a:custGeom>
          <a:blipFill>
            <a:blip r:embed="rId3"/>
            <a:stretch>
              <a:fillRect/>
            </a:stretch>
          </a:blipFill>
        </p:spPr>
        <p:txBody>
          <a:bodyPr/>
          <a:lstStyle/>
          <a:p>
            <a:endParaRPr lang="en-GB"/>
          </a:p>
        </p:txBody>
      </p:sp>
      <p:sp>
        <p:nvSpPr>
          <p:cNvPr id="7" name="TextBox 7"/>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8" name="TextBox 8"/>
          <p:cNvSpPr txBox="1"/>
          <p:nvPr/>
        </p:nvSpPr>
        <p:spPr>
          <a:xfrm>
            <a:off x="2695755" y="1896098"/>
            <a:ext cx="12896491" cy="6669903"/>
          </a:xfrm>
          <a:prstGeom prst="rect">
            <a:avLst/>
          </a:prstGeom>
        </p:spPr>
        <p:txBody>
          <a:bodyPr lIns="0" tIns="0" rIns="0" bIns="0" rtlCol="0" anchor="t">
            <a:spAutoFit/>
          </a:bodyPr>
          <a:lstStyle/>
          <a:p>
            <a:pPr algn="ctr">
              <a:lnSpc>
                <a:spcPts val="4067"/>
              </a:lnSpc>
              <a:spcBef>
                <a:spcPct val="0"/>
              </a:spcBef>
            </a:pPr>
            <a:r>
              <a:rPr lang="en-US" sz="2905">
                <a:solidFill>
                  <a:srgbClr val="FFFFFF"/>
                </a:solidFill>
                <a:latin typeface="Tahoma"/>
                <a:ea typeface="Tahoma"/>
                <a:cs typeface="Tahoma"/>
                <a:sym typeface="Tahoma"/>
              </a:rPr>
              <a:t>Create a list of other things they can do straight away, this can help your child to ‘ride the wave’ of their intense feelings without self-harming.</a:t>
            </a: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endParaRPr lang="en-US" sz="2905">
              <a:solidFill>
                <a:srgbClr val="FFFFFF"/>
              </a:solidFill>
              <a:latin typeface="Tahoma"/>
              <a:ea typeface="Tahoma"/>
              <a:cs typeface="Tahoma"/>
              <a:sym typeface="Tahoma"/>
            </a:endParaRPr>
          </a:p>
          <a:p>
            <a:pPr algn="ctr">
              <a:lnSpc>
                <a:spcPts val="4067"/>
              </a:lnSpc>
              <a:spcBef>
                <a:spcPct val="0"/>
              </a:spcBef>
            </a:pPr>
            <a:r>
              <a:rPr lang="en-US" sz="2905">
                <a:solidFill>
                  <a:srgbClr val="FFFFFF"/>
                </a:solidFill>
                <a:latin typeface="Tahoma"/>
                <a:ea typeface="Tahoma"/>
                <a:cs typeface="Tahoma"/>
                <a:sym typeface="Tahoma"/>
              </a:rPr>
              <a:t>What works will depend on the feelings - some seek soothing, others need to do something physical.</a:t>
            </a:r>
          </a:p>
        </p:txBody>
      </p:sp>
      <p:sp>
        <p:nvSpPr>
          <p:cNvPr id="9" name="TextBox 9"/>
          <p:cNvSpPr txBox="1"/>
          <p:nvPr/>
        </p:nvSpPr>
        <p:spPr>
          <a:xfrm>
            <a:off x="7049929" y="739526"/>
            <a:ext cx="4188143" cy="521198"/>
          </a:xfrm>
          <a:prstGeom prst="rect">
            <a:avLst/>
          </a:prstGeom>
        </p:spPr>
        <p:txBody>
          <a:bodyPr lIns="0" tIns="0" rIns="0" bIns="0" rtlCol="0" anchor="t">
            <a:spAutoFit/>
          </a:bodyPr>
          <a:lstStyle/>
          <a:p>
            <a:pPr algn="ctr">
              <a:lnSpc>
                <a:spcPts val="4347"/>
              </a:lnSpc>
              <a:spcBef>
                <a:spcPct val="0"/>
              </a:spcBef>
            </a:pPr>
            <a:r>
              <a:rPr lang="en-US" sz="3105">
                <a:solidFill>
                  <a:srgbClr val="C1FF72"/>
                </a:solidFill>
                <a:latin typeface="Tahoma"/>
                <a:ea typeface="Tahoma"/>
                <a:cs typeface="Tahoma"/>
                <a:sym typeface="Tahoma"/>
              </a:rPr>
              <a:t>Support during the urge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4087607" y="7983378"/>
            <a:ext cx="3937874" cy="2037812"/>
          </a:xfrm>
          <a:custGeom>
            <a:avLst/>
            <a:gdLst/>
            <a:ahLst/>
            <a:cxnLst/>
            <a:rect l="l" t="t" r="r" b="b"/>
            <a:pathLst>
              <a:path w="3937874" h="2037812">
                <a:moveTo>
                  <a:pt x="0" y="0"/>
                </a:moveTo>
                <a:lnTo>
                  <a:pt x="3937875" y="0"/>
                </a:lnTo>
                <a:lnTo>
                  <a:pt x="3937875" y="2037811"/>
                </a:lnTo>
                <a:lnTo>
                  <a:pt x="0" y="2037811"/>
                </a:lnTo>
                <a:lnTo>
                  <a:pt x="0" y="0"/>
                </a:lnTo>
                <a:close/>
              </a:path>
            </a:pathLst>
          </a:custGeom>
          <a:blipFill>
            <a:blip r:embed="rId2"/>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TextBox 4"/>
          <p:cNvSpPr txBox="1"/>
          <p:nvPr/>
        </p:nvSpPr>
        <p:spPr>
          <a:xfrm>
            <a:off x="6848287" y="962025"/>
            <a:ext cx="9888022" cy="6684576"/>
          </a:xfrm>
          <a:prstGeom prst="rect">
            <a:avLst/>
          </a:prstGeom>
        </p:spPr>
        <p:txBody>
          <a:bodyPr lIns="0" tIns="0" rIns="0" bIns="0" rtlCol="0" anchor="t">
            <a:spAutoFit/>
          </a:bodyPr>
          <a:lstStyle/>
          <a:p>
            <a:pPr algn="ctr">
              <a:lnSpc>
                <a:spcPts val="4833"/>
              </a:lnSpc>
            </a:pPr>
            <a:r>
              <a:rPr lang="en-US" sz="3452">
                <a:solidFill>
                  <a:srgbClr val="C1FF72"/>
                </a:solidFill>
                <a:latin typeface="Tahoma"/>
                <a:ea typeface="Tahoma"/>
                <a:cs typeface="Tahoma"/>
                <a:sym typeface="Tahoma"/>
              </a:rPr>
              <a:t>HELP THEM TO IDENTIFY EARLY WARNING SIGNS</a:t>
            </a:r>
          </a:p>
          <a:p>
            <a:pPr algn="ctr">
              <a:lnSpc>
                <a:spcPts val="4833"/>
              </a:lnSpc>
            </a:pPr>
            <a:endParaRPr lang="en-US" sz="3452">
              <a:solidFill>
                <a:srgbClr val="C1FF72"/>
              </a:solidFill>
              <a:latin typeface="Tahoma"/>
              <a:ea typeface="Tahoma"/>
              <a:cs typeface="Tahoma"/>
              <a:sym typeface="Tahoma"/>
            </a:endParaRPr>
          </a:p>
          <a:p>
            <a:pPr algn="ctr">
              <a:lnSpc>
                <a:spcPts val="4833"/>
              </a:lnSpc>
            </a:pPr>
            <a:r>
              <a:rPr lang="en-US" sz="3452">
                <a:solidFill>
                  <a:srgbClr val="FFFFFF"/>
                </a:solidFill>
                <a:latin typeface="Tahoma"/>
                <a:ea typeface="Tahoma"/>
                <a:cs typeface="Tahoma"/>
                <a:sym typeface="Tahoma"/>
              </a:rPr>
              <a:t>THOUGHTS - PHYSICAL FEELINGS</a:t>
            </a:r>
          </a:p>
          <a:p>
            <a:pPr algn="ctr">
              <a:lnSpc>
                <a:spcPts val="4833"/>
              </a:lnSpc>
            </a:pPr>
            <a:endParaRPr lang="en-US" sz="3452">
              <a:solidFill>
                <a:srgbClr val="FFFFFF"/>
              </a:solidFill>
              <a:latin typeface="Tahoma"/>
              <a:ea typeface="Tahoma"/>
              <a:cs typeface="Tahoma"/>
              <a:sym typeface="Tahoma"/>
            </a:endParaRPr>
          </a:p>
          <a:p>
            <a:pPr algn="ctr">
              <a:lnSpc>
                <a:spcPts val="4833"/>
              </a:lnSpc>
            </a:pPr>
            <a:r>
              <a:rPr lang="en-US" sz="3452">
                <a:solidFill>
                  <a:srgbClr val="FFFFFF"/>
                </a:solidFill>
                <a:latin typeface="Tahoma"/>
                <a:ea typeface="Tahoma"/>
                <a:cs typeface="Tahoma"/>
                <a:sym typeface="Tahoma"/>
              </a:rPr>
              <a:t>ZONED OUT/ FULL OF PANIC</a:t>
            </a:r>
          </a:p>
          <a:p>
            <a:pPr algn="ctr">
              <a:lnSpc>
                <a:spcPts val="4833"/>
              </a:lnSpc>
            </a:pPr>
            <a:endParaRPr lang="en-US" sz="3452">
              <a:solidFill>
                <a:srgbClr val="FFFFFF"/>
              </a:solidFill>
              <a:latin typeface="Tahoma"/>
              <a:ea typeface="Tahoma"/>
              <a:cs typeface="Tahoma"/>
              <a:sym typeface="Tahoma"/>
            </a:endParaRPr>
          </a:p>
          <a:p>
            <a:pPr algn="ctr">
              <a:lnSpc>
                <a:spcPts val="4833"/>
              </a:lnSpc>
            </a:pPr>
            <a:r>
              <a:rPr lang="en-US" sz="3452">
                <a:solidFill>
                  <a:srgbClr val="FFFFFF"/>
                </a:solidFill>
                <a:latin typeface="Tahoma"/>
                <a:ea typeface="Tahoma"/>
                <a:cs typeface="Tahoma"/>
                <a:sym typeface="Tahoma"/>
              </a:rPr>
              <a:t>FEELING / COPING STRATEGY</a:t>
            </a:r>
          </a:p>
          <a:p>
            <a:pPr algn="ctr">
              <a:lnSpc>
                <a:spcPts val="4833"/>
              </a:lnSpc>
            </a:pPr>
            <a:endParaRPr lang="en-US" sz="3452">
              <a:solidFill>
                <a:srgbClr val="FFFFFF"/>
              </a:solidFill>
              <a:latin typeface="Tahoma"/>
              <a:ea typeface="Tahoma"/>
              <a:cs typeface="Tahoma"/>
              <a:sym typeface="Tahoma"/>
            </a:endParaRPr>
          </a:p>
          <a:p>
            <a:pPr algn="ctr">
              <a:lnSpc>
                <a:spcPts val="4833"/>
              </a:lnSpc>
            </a:pPr>
            <a:r>
              <a:rPr lang="en-US" sz="3452">
                <a:solidFill>
                  <a:srgbClr val="FFFFFF"/>
                </a:solidFill>
                <a:latin typeface="Tahoma"/>
                <a:ea typeface="Tahoma"/>
                <a:cs typeface="Tahoma"/>
                <a:sym typeface="Tahoma"/>
              </a:rPr>
              <a:t>KEEP A RECORD (MOOD DIARY)</a:t>
            </a:r>
          </a:p>
          <a:p>
            <a:pPr algn="ctr">
              <a:lnSpc>
                <a:spcPts val="4833"/>
              </a:lnSpc>
            </a:pPr>
            <a:endParaRPr lang="en-US" sz="3452">
              <a:solidFill>
                <a:srgbClr val="FFFFFF"/>
              </a:solidFill>
              <a:latin typeface="Tahoma"/>
              <a:ea typeface="Tahoma"/>
              <a:cs typeface="Tahoma"/>
              <a:sym typeface="Tahoma"/>
            </a:endParaRPr>
          </a:p>
          <a:p>
            <a:pPr algn="ctr">
              <a:lnSpc>
                <a:spcPts val="4833"/>
              </a:lnSpc>
              <a:spcBef>
                <a:spcPct val="0"/>
              </a:spcBef>
            </a:pPr>
            <a:endParaRPr lang="en-US" sz="3452">
              <a:solidFill>
                <a:srgbClr val="FFFFFF"/>
              </a:solidFill>
              <a:latin typeface="Tahoma"/>
              <a:ea typeface="Tahoma"/>
              <a:cs typeface="Tahoma"/>
              <a:sym typeface="Tahoma"/>
            </a:endParaRPr>
          </a:p>
        </p:txBody>
      </p:sp>
      <p:grpSp>
        <p:nvGrpSpPr>
          <p:cNvPr id="5" name="Group 5"/>
          <p:cNvGrpSpPr/>
          <p:nvPr/>
        </p:nvGrpSpPr>
        <p:grpSpPr>
          <a:xfrm>
            <a:off x="888434" y="1360499"/>
            <a:ext cx="4650226" cy="5836750"/>
            <a:chOff x="0" y="0"/>
            <a:chExt cx="1224751" cy="1537251"/>
          </a:xfrm>
        </p:grpSpPr>
        <p:sp>
          <p:nvSpPr>
            <p:cNvPr id="6" name="Freeform 6"/>
            <p:cNvSpPr/>
            <p:nvPr/>
          </p:nvSpPr>
          <p:spPr>
            <a:xfrm>
              <a:off x="0" y="0"/>
              <a:ext cx="1224751" cy="1537251"/>
            </a:xfrm>
            <a:custGeom>
              <a:avLst/>
              <a:gdLst/>
              <a:ahLst/>
              <a:cxnLst/>
              <a:rect l="l" t="t" r="r" b="b"/>
              <a:pathLst>
                <a:path w="1224751" h="1537251">
                  <a:moveTo>
                    <a:pt x="84907" y="0"/>
                  </a:moveTo>
                  <a:lnTo>
                    <a:pt x="1139844" y="0"/>
                  </a:lnTo>
                  <a:cubicBezTo>
                    <a:pt x="1186737" y="0"/>
                    <a:pt x="1224751" y="38014"/>
                    <a:pt x="1224751" y="84907"/>
                  </a:cubicBezTo>
                  <a:lnTo>
                    <a:pt x="1224751" y="1452344"/>
                  </a:lnTo>
                  <a:cubicBezTo>
                    <a:pt x="1224751" y="1474863"/>
                    <a:pt x="1215805" y="1496459"/>
                    <a:pt x="1199882" y="1512382"/>
                  </a:cubicBezTo>
                  <a:cubicBezTo>
                    <a:pt x="1183959" y="1528305"/>
                    <a:pt x="1162362" y="1537251"/>
                    <a:pt x="1139844" y="1537251"/>
                  </a:cubicBezTo>
                  <a:lnTo>
                    <a:pt x="84907" y="1537251"/>
                  </a:lnTo>
                  <a:cubicBezTo>
                    <a:pt x="62388" y="1537251"/>
                    <a:pt x="40792" y="1528305"/>
                    <a:pt x="24869" y="1512382"/>
                  </a:cubicBezTo>
                  <a:cubicBezTo>
                    <a:pt x="8946" y="1496459"/>
                    <a:pt x="0" y="1474863"/>
                    <a:pt x="0" y="1452344"/>
                  </a:cubicBezTo>
                  <a:lnTo>
                    <a:pt x="0" y="84907"/>
                  </a:lnTo>
                  <a:cubicBezTo>
                    <a:pt x="0" y="62388"/>
                    <a:pt x="8946" y="40792"/>
                    <a:pt x="24869" y="24869"/>
                  </a:cubicBezTo>
                  <a:cubicBezTo>
                    <a:pt x="40792" y="8946"/>
                    <a:pt x="62388" y="0"/>
                    <a:pt x="84907" y="0"/>
                  </a:cubicBezTo>
                  <a:close/>
                </a:path>
              </a:pathLst>
            </a:custGeom>
            <a:solidFill>
              <a:srgbClr val="ED0D68"/>
            </a:solidFill>
          </p:spPr>
          <p:txBody>
            <a:bodyPr/>
            <a:lstStyle/>
            <a:p>
              <a:endParaRPr lang="en-GB"/>
            </a:p>
          </p:txBody>
        </p:sp>
        <p:sp>
          <p:nvSpPr>
            <p:cNvPr id="7" name="TextBox 7"/>
            <p:cNvSpPr txBox="1"/>
            <p:nvPr/>
          </p:nvSpPr>
          <p:spPr>
            <a:xfrm>
              <a:off x="0" y="-57150"/>
              <a:ext cx="1224751" cy="1594401"/>
            </a:xfrm>
            <a:prstGeom prst="rect">
              <a:avLst/>
            </a:prstGeom>
          </p:spPr>
          <p:txBody>
            <a:bodyPr lIns="50800" tIns="50800" rIns="50800" bIns="50800" rtlCol="0" anchor="ctr"/>
            <a:lstStyle/>
            <a:p>
              <a:pPr algn="ctr">
                <a:lnSpc>
                  <a:spcPts val="3507"/>
                </a:lnSpc>
              </a:pPr>
              <a:endParaRPr/>
            </a:p>
          </p:txBody>
        </p:sp>
      </p:grpSp>
      <p:sp>
        <p:nvSpPr>
          <p:cNvPr id="8" name="Freeform 8"/>
          <p:cNvSpPr/>
          <p:nvPr/>
        </p:nvSpPr>
        <p:spPr>
          <a:xfrm>
            <a:off x="1249048" y="2245471"/>
            <a:ext cx="3928998" cy="4066805"/>
          </a:xfrm>
          <a:custGeom>
            <a:avLst/>
            <a:gdLst/>
            <a:ahLst/>
            <a:cxnLst/>
            <a:rect l="l" t="t" r="r" b="b"/>
            <a:pathLst>
              <a:path w="3928998" h="4066805">
                <a:moveTo>
                  <a:pt x="0" y="0"/>
                </a:moveTo>
                <a:lnTo>
                  <a:pt x="3928999" y="0"/>
                </a:lnTo>
                <a:lnTo>
                  <a:pt x="3928999" y="4066805"/>
                </a:lnTo>
                <a:lnTo>
                  <a:pt x="0" y="4066805"/>
                </a:lnTo>
                <a:lnTo>
                  <a:pt x="0" y="0"/>
                </a:lnTo>
                <a:close/>
              </a:path>
            </a:pathLst>
          </a:custGeom>
          <a:blipFill>
            <a:blip r:embed="rId3"/>
            <a:stretch>
              <a:fillRect b="-3927"/>
            </a:stretch>
          </a:blipFill>
        </p:spPr>
        <p:txBody>
          <a:bodyPr/>
          <a:lstStyle/>
          <a:p>
            <a:endParaRPr lang="en-GB"/>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5993586" y="6106352"/>
            <a:ext cx="999201" cy="999201"/>
          </a:xfrm>
          <a:custGeom>
            <a:avLst/>
            <a:gdLst/>
            <a:ahLst/>
            <a:cxnLst/>
            <a:rect l="l" t="t" r="r" b="b"/>
            <a:pathLst>
              <a:path w="999201" h="999201">
                <a:moveTo>
                  <a:pt x="0" y="0"/>
                </a:moveTo>
                <a:lnTo>
                  <a:pt x="999201" y="0"/>
                </a:lnTo>
                <a:lnTo>
                  <a:pt x="999201" y="999201"/>
                </a:lnTo>
                <a:lnTo>
                  <a:pt x="0" y="99920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5550932" y="2089925"/>
            <a:ext cx="885309" cy="885309"/>
          </a:xfrm>
          <a:custGeom>
            <a:avLst/>
            <a:gdLst/>
            <a:ahLst/>
            <a:cxnLst/>
            <a:rect l="l" t="t" r="r" b="b"/>
            <a:pathLst>
              <a:path w="885309" h="885309">
                <a:moveTo>
                  <a:pt x="0" y="0"/>
                </a:moveTo>
                <a:lnTo>
                  <a:pt x="885309" y="0"/>
                </a:lnTo>
                <a:lnTo>
                  <a:pt x="885309" y="885309"/>
                </a:lnTo>
                <a:lnTo>
                  <a:pt x="0" y="8853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a:off x="13498950" y="6237851"/>
            <a:ext cx="965495" cy="966704"/>
          </a:xfrm>
          <a:custGeom>
            <a:avLst/>
            <a:gdLst/>
            <a:ahLst/>
            <a:cxnLst/>
            <a:rect l="l" t="t" r="r" b="b"/>
            <a:pathLst>
              <a:path w="965495" h="966704">
                <a:moveTo>
                  <a:pt x="0" y="0"/>
                </a:moveTo>
                <a:lnTo>
                  <a:pt x="965495" y="0"/>
                </a:lnTo>
                <a:lnTo>
                  <a:pt x="965495" y="966704"/>
                </a:lnTo>
                <a:lnTo>
                  <a:pt x="0" y="966704"/>
                </a:lnTo>
                <a:lnTo>
                  <a:pt x="0" y="0"/>
                </a:lnTo>
                <a:close/>
              </a:path>
            </a:pathLst>
          </a:custGeom>
          <a:blipFill>
            <a:blip r:embed="rId6"/>
            <a:stretch>
              <a:fillRect/>
            </a:stretch>
          </a:blipFill>
        </p:spPr>
        <p:txBody>
          <a:bodyPr/>
          <a:lstStyle/>
          <a:p>
            <a:endParaRPr lang="en-GB"/>
          </a:p>
        </p:txBody>
      </p:sp>
      <p:sp>
        <p:nvSpPr>
          <p:cNvPr id="5" name="Freeform 5"/>
          <p:cNvSpPr/>
          <p:nvPr/>
        </p:nvSpPr>
        <p:spPr>
          <a:xfrm>
            <a:off x="16831995" y="4155311"/>
            <a:ext cx="988189" cy="988189"/>
          </a:xfrm>
          <a:custGeom>
            <a:avLst/>
            <a:gdLst/>
            <a:ahLst/>
            <a:cxnLst/>
            <a:rect l="l" t="t" r="r" b="b"/>
            <a:pathLst>
              <a:path w="988189" h="988189">
                <a:moveTo>
                  <a:pt x="0" y="0"/>
                </a:moveTo>
                <a:lnTo>
                  <a:pt x="988189" y="0"/>
                </a:lnTo>
                <a:lnTo>
                  <a:pt x="988189" y="988189"/>
                </a:lnTo>
                <a:lnTo>
                  <a:pt x="0" y="98818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6" name="Freeform 6"/>
          <p:cNvSpPr/>
          <p:nvPr/>
        </p:nvSpPr>
        <p:spPr>
          <a:xfrm>
            <a:off x="12910425" y="2407661"/>
            <a:ext cx="949915" cy="978376"/>
          </a:xfrm>
          <a:custGeom>
            <a:avLst/>
            <a:gdLst/>
            <a:ahLst/>
            <a:cxnLst/>
            <a:rect l="l" t="t" r="r" b="b"/>
            <a:pathLst>
              <a:path w="949915" h="978376">
                <a:moveTo>
                  <a:pt x="0" y="0"/>
                </a:moveTo>
                <a:lnTo>
                  <a:pt x="949914" y="0"/>
                </a:lnTo>
                <a:lnTo>
                  <a:pt x="949914" y="978377"/>
                </a:lnTo>
                <a:lnTo>
                  <a:pt x="0" y="978377"/>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7" name="Freeform 7"/>
          <p:cNvSpPr/>
          <p:nvPr/>
        </p:nvSpPr>
        <p:spPr>
          <a:xfrm>
            <a:off x="14354751" y="4356644"/>
            <a:ext cx="984705" cy="1019100"/>
          </a:xfrm>
          <a:custGeom>
            <a:avLst/>
            <a:gdLst/>
            <a:ahLst/>
            <a:cxnLst/>
            <a:rect l="l" t="t" r="r" b="b"/>
            <a:pathLst>
              <a:path w="984705" h="1019100">
                <a:moveTo>
                  <a:pt x="0" y="0"/>
                </a:moveTo>
                <a:lnTo>
                  <a:pt x="984706" y="0"/>
                </a:lnTo>
                <a:lnTo>
                  <a:pt x="984706" y="1019100"/>
                </a:lnTo>
                <a:lnTo>
                  <a:pt x="0" y="1019100"/>
                </a:lnTo>
                <a:lnTo>
                  <a:pt x="0" y="0"/>
                </a:lnTo>
                <a:close/>
              </a:path>
            </a:pathLst>
          </a:custGeom>
          <a:blipFill>
            <a:blip r:embed="rId11"/>
            <a:stretch>
              <a:fillRect/>
            </a:stretch>
          </a:blipFill>
        </p:spPr>
        <p:txBody>
          <a:bodyPr/>
          <a:lstStyle/>
          <a:p>
            <a:endParaRPr lang="en-GB"/>
          </a:p>
        </p:txBody>
      </p:sp>
      <p:sp>
        <p:nvSpPr>
          <p:cNvPr id="8" name="Freeform 8"/>
          <p:cNvSpPr/>
          <p:nvPr/>
        </p:nvSpPr>
        <p:spPr>
          <a:xfrm>
            <a:off x="11751053" y="4376977"/>
            <a:ext cx="1747897" cy="1035629"/>
          </a:xfrm>
          <a:custGeom>
            <a:avLst/>
            <a:gdLst/>
            <a:ahLst/>
            <a:cxnLst/>
            <a:rect l="l" t="t" r="r" b="b"/>
            <a:pathLst>
              <a:path w="1747897" h="1035629">
                <a:moveTo>
                  <a:pt x="0" y="0"/>
                </a:moveTo>
                <a:lnTo>
                  <a:pt x="1747897" y="0"/>
                </a:lnTo>
                <a:lnTo>
                  <a:pt x="1747897" y="1035629"/>
                </a:lnTo>
                <a:lnTo>
                  <a:pt x="0" y="1035629"/>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GB"/>
          </a:p>
        </p:txBody>
      </p:sp>
      <p:sp>
        <p:nvSpPr>
          <p:cNvPr id="9" name="TextBox 9"/>
          <p:cNvSpPr txBox="1"/>
          <p:nvPr/>
        </p:nvSpPr>
        <p:spPr>
          <a:xfrm>
            <a:off x="13224698" y="7252180"/>
            <a:ext cx="1513999" cy="422275"/>
          </a:xfrm>
          <a:prstGeom prst="rect">
            <a:avLst/>
          </a:prstGeom>
        </p:spPr>
        <p:txBody>
          <a:bodyPr lIns="0" tIns="0" rIns="0" bIns="0" rtlCol="0" anchor="t">
            <a:spAutoFit/>
          </a:bodyPr>
          <a:lstStyle/>
          <a:p>
            <a:pPr algn="ctr">
              <a:lnSpc>
                <a:spcPts val="3499"/>
              </a:lnSpc>
            </a:pPr>
            <a:r>
              <a:rPr lang="en-US" sz="2499">
                <a:solidFill>
                  <a:srgbClr val="FEFEFF"/>
                </a:solidFill>
                <a:latin typeface="Tahoma"/>
                <a:ea typeface="Tahoma"/>
                <a:cs typeface="Tahoma"/>
                <a:sym typeface="Tahoma"/>
              </a:rPr>
              <a:t>Frustration</a:t>
            </a:r>
          </a:p>
        </p:txBody>
      </p:sp>
      <p:sp>
        <p:nvSpPr>
          <p:cNvPr id="10" name="Freeform 10"/>
          <p:cNvSpPr/>
          <p:nvPr/>
        </p:nvSpPr>
        <p:spPr>
          <a:xfrm>
            <a:off x="1028700" y="2407661"/>
            <a:ext cx="6876606" cy="7397382"/>
          </a:xfrm>
          <a:custGeom>
            <a:avLst/>
            <a:gdLst/>
            <a:ahLst/>
            <a:cxnLst/>
            <a:rect l="l" t="t" r="r" b="b"/>
            <a:pathLst>
              <a:path w="6876606" h="7397382">
                <a:moveTo>
                  <a:pt x="0" y="0"/>
                </a:moveTo>
                <a:lnTo>
                  <a:pt x="6876606" y="0"/>
                </a:lnTo>
                <a:lnTo>
                  <a:pt x="6876606" y="7397382"/>
                </a:lnTo>
                <a:lnTo>
                  <a:pt x="0" y="7397382"/>
                </a:lnTo>
                <a:lnTo>
                  <a:pt x="0" y="0"/>
                </a:lnTo>
                <a:close/>
              </a:path>
            </a:pathLst>
          </a:custGeom>
          <a:blipFill>
            <a:blip r:embed="rId14"/>
            <a:stretch>
              <a:fillRect/>
            </a:stretch>
          </a:blipFill>
        </p:spPr>
        <p:txBody>
          <a:bodyPr/>
          <a:lstStyle/>
          <a:p>
            <a:endParaRPr lang="en-GB"/>
          </a:p>
        </p:txBody>
      </p:sp>
      <p:sp>
        <p:nvSpPr>
          <p:cNvPr id="11" name="TextBox 11"/>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12" name="TextBox 12"/>
          <p:cNvSpPr txBox="1"/>
          <p:nvPr/>
        </p:nvSpPr>
        <p:spPr>
          <a:xfrm>
            <a:off x="1324155" y="110660"/>
            <a:ext cx="6496050" cy="705949"/>
          </a:xfrm>
          <a:prstGeom prst="rect">
            <a:avLst/>
          </a:prstGeom>
        </p:spPr>
        <p:txBody>
          <a:bodyPr lIns="0" tIns="0" rIns="0" bIns="0" rtlCol="0" anchor="t">
            <a:spAutoFit/>
          </a:bodyPr>
          <a:lstStyle/>
          <a:p>
            <a:pPr algn="l">
              <a:lnSpc>
                <a:spcPts val="5714"/>
              </a:lnSpc>
              <a:spcBef>
                <a:spcPct val="0"/>
              </a:spcBef>
            </a:pPr>
            <a:r>
              <a:rPr lang="en-US" sz="4081">
                <a:solidFill>
                  <a:srgbClr val="56FF0E"/>
                </a:solidFill>
                <a:latin typeface="Tahoma"/>
                <a:ea typeface="Tahoma"/>
                <a:cs typeface="Tahoma"/>
                <a:sym typeface="Tahoma"/>
              </a:rPr>
              <a:t> Identify early warning signs</a:t>
            </a:r>
          </a:p>
        </p:txBody>
      </p:sp>
      <p:sp>
        <p:nvSpPr>
          <p:cNvPr id="13" name="TextBox 13"/>
          <p:cNvSpPr txBox="1"/>
          <p:nvPr/>
        </p:nvSpPr>
        <p:spPr>
          <a:xfrm>
            <a:off x="12428191" y="971550"/>
            <a:ext cx="4780836" cy="514350"/>
          </a:xfrm>
          <a:prstGeom prst="rect">
            <a:avLst/>
          </a:prstGeom>
        </p:spPr>
        <p:txBody>
          <a:bodyPr lIns="0" tIns="0" rIns="0" bIns="0" rtlCol="0" anchor="t">
            <a:spAutoFit/>
          </a:bodyPr>
          <a:lstStyle/>
          <a:p>
            <a:pPr algn="ctr">
              <a:lnSpc>
                <a:spcPts val="4200"/>
              </a:lnSpc>
            </a:pPr>
            <a:r>
              <a:rPr lang="en-US" sz="3000">
                <a:solidFill>
                  <a:srgbClr val="FEFEFF"/>
                </a:solidFill>
                <a:latin typeface="Tahoma"/>
                <a:ea typeface="Tahoma"/>
                <a:cs typeface="Tahoma"/>
                <a:sym typeface="Tahoma"/>
              </a:rPr>
              <a:t>Possible EMOTIONAL effects</a:t>
            </a:r>
          </a:p>
        </p:txBody>
      </p:sp>
      <p:sp>
        <p:nvSpPr>
          <p:cNvPr id="14" name="TextBox 14"/>
          <p:cNvSpPr txBox="1"/>
          <p:nvPr/>
        </p:nvSpPr>
        <p:spPr>
          <a:xfrm>
            <a:off x="15581392" y="3022859"/>
            <a:ext cx="824389" cy="422275"/>
          </a:xfrm>
          <a:prstGeom prst="rect">
            <a:avLst/>
          </a:prstGeom>
        </p:spPr>
        <p:txBody>
          <a:bodyPr lIns="0" tIns="0" rIns="0" bIns="0" rtlCol="0" anchor="t">
            <a:spAutoFit/>
          </a:bodyPr>
          <a:lstStyle/>
          <a:p>
            <a:pPr algn="ctr">
              <a:lnSpc>
                <a:spcPts val="3499"/>
              </a:lnSpc>
            </a:pPr>
            <a:r>
              <a:rPr lang="en-US" sz="2499">
                <a:solidFill>
                  <a:srgbClr val="FEFEFF"/>
                </a:solidFill>
                <a:latin typeface="Tahoma"/>
                <a:ea typeface="Tahoma"/>
                <a:cs typeface="Tahoma"/>
                <a:sym typeface="Tahoma"/>
              </a:rPr>
              <a:t>Anger</a:t>
            </a:r>
          </a:p>
        </p:txBody>
      </p:sp>
      <p:sp>
        <p:nvSpPr>
          <p:cNvPr id="15" name="TextBox 15"/>
          <p:cNvSpPr txBox="1"/>
          <p:nvPr/>
        </p:nvSpPr>
        <p:spPr>
          <a:xfrm>
            <a:off x="12503367" y="3486694"/>
            <a:ext cx="1764030" cy="422275"/>
          </a:xfrm>
          <a:prstGeom prst="rect">
            <a:avLst/>
          </a:prstGeom>
        </p:spPr>
        <p:txBody>
          <a:bodyPr lIns="0" tIns="0" rIns="0" bIns="0" rtlCol="0" anchor="t">
            <a:spAutoFit/>
          </a:bodyPr>
          <a:lstStyle/>
          <a:p>
            <a:pPr algn="ctr">
              <a:lnSpc>
                <a:spcPts val="3499"/>
              </a:lnSpc>
            </a:pPr>
            <a:r>
              <a:rPr lang="en-US" sz="2499">
                <a:solidFill>
                  <a:srgbClr val="FEFEFF"/>
                </a:solidFill>
                <a:latin typeface="Tahoma"/>
                <a:ea typeface="Tahoma"/>
                <a:cs typeface="Tahoma"/>
                <a:sym typeface="Tahoma"/>
              </a:rPr>
              <a:t>Upset/crying</a:t>
            </a:r>
          </a:p>
        </p:txBody>
      </p:sp>
      <p:sp>
        <p:nvSpPr>
          <p:cNvPr id="16" name="TextBox 16"/>
          <p:cNvSpPr txBox="1"/>
          <p:nvPr/>
        </p:nvSpPr>
        <p:spPr>
          <a:xfrm>
            <a:off x="16026595" y="7252180"/>
            <a:ext cx="954286" cy="422275"/>
          </a:xfrm>
          <a:prstGeom prst="rect">
            <a:avLst/>
          </a:prstGeom>
        </p:spPr>
        <p:txBody>
          <a:bodyPr lIns="0" tIns="0" rIns="0" bIns="0" rtlCol="0" anchor="t">
            <a:spAutoFit/>
          </a:bodyPr>
          <a:lstStyle/>
          <a:p>
            <a:pPr algn="ctr">
              <a:lnSpc>
                <a:spcPts val="3499"/>
              </a:lnSpc>
            </a:pPr>
            <a:r>
              <a:rPr lang="en-US" sz="2499">
                <a:solidFill>
                  <a:srgbClr val="FEFEFF"/>
                </a:solidFill>
                <a:latin typeface="Tahoma"/>
                <a:ea typeface="Tahoma"/>
                <a:cs typeface="Tahoma"/>
                <a:sym typeface="Tahoma"/>
              </a:rPr>
              <a:t>Shame</a:t>
            </a:r>
          </a:p>
        </p:txBody>
      </p:sp>
      <p:sp>
        <p:nvSpPr>
          <p:cNvPr id="17" name="TextBox 17"/>
          <p:cNvSpPr txBox="1"/>
          <p:nvPr/>
        </p:nvSpPr>
        <p:spPr>
          <a:xfrm>
            <a:off x="14465381" y="5364981"/>
            <a:ext cx="845582" cy="422275"/>
          </a:xfrm>
          <a:prstGeom prst="rect">
            <a:avLst/>
          </a:prstGeom>
        </p:spPr>
        <p:txBody>
          <a:bodyPr lIns="0" tIns="0" rIns="0" bIns="0" rtlCol="0" anchor="t">
            <a:spAutoFit/>
          </a:bodyPr>
          <a:lstStyle/>
          <a:p>
            <a:pPr algn="ctr">
              <a:lnSpc>
                <a:spcPts val="3499"/>
              </a:lnSpc>
            </a:pPr>
            <a:r>
              <a:rPr lang="en-US" sz="2499">
                <a:solidFill>
                  <a:srgbClr val="FEFEFF"/>
                </a:solidFill>
                <a:latin typeface="Tahoma"/>
                <a:ea typeface="Tahoma"/>
                <a:cs typeface="Tahoma"/>
                <a:sym typeface="Tahoma"/>
              </a:rPr>
              <a:t>Worry</a:t>
            </a:r>
          </a:p>
        </p:txBody>
      </p:sp>
      <p:sp>
        <p:nvSpPr>
          <p:cNvPr id="18" name="TextBox 18"/>
          <p:cNvSpPr txBox="1"/>
          <p:nvPr/>
        </p:nvSpPr>
        <p:spPr>
          <a:xfrm>
            <a:off x="17005975" y="5114536"/>
            <a:ext cx="613767" cy="422275"/>
          </a:xfrm>
          <a:prstGeom prst="rect">
            <a:avLst/>
          </a:prstGeom>
        </p:spPr>
        <p:txBody>
          <a:bodyPr lIns="0" tIns="0" rIns="0" bIns="0" rtlCol="0" anchor="t">
            <a:spAutoFit/>
          </a:bodyPr>
          <a:lstStyle/>
          <a:p>
            <a:pPr algn="ctr">
              <a:lnSpc>
                <a:spcPts val="3499"/>
              </a:lnSpc>
            </a:pPr>
            <a:r>
              <a:rPr lang="en-US" sz="2499">
                <a:solidFill>
                  <a:srgbClr val="FEFEFF"/>
                </a:solidFill>
                <a:latin typeface="Tahoma"/>
                <a:ea typeface="Tahoma"/>
                <a:cs typeface="Tahoma"/>
                <a:sym typeface="Tahoma"/>
              </a:rPr>
              <a:t>Fear</a:t>
            </a:r>
          </a:p>
        </p:txBody>
      </p:sp>
      <p:sp>
        <p:nvSpPr>
          <p:cNvPr id="19" name="TextBox 19"/>
          <p:cNvSpPr txBox="1"/>
          <p:nvPr/>
        </p:nvSpPr>
        <p:spPr>
          <a:xfrm>
            <a:off x="12256146" y="5486011"/>
            <a:ext cx="737711" cy="422275"/>
          </a:xfrm>
          <a:prstGeom prst="rect">
            <a:avLst/>
          </a:prstGeom>
        </p:spPr>
        <p:txBody>
          <a:bodyPr lIns="0" tIns="0" rIns="0" bIns="0" rtlCol="0" anchor="t">
            <a:spAutoFit/>
          </a:bodyPr>
          <a:lstStyle/>
          <a:p>
            <a:pPr algn="ctr">
              <a:lnSpc>
                <a:spcPts val="3499"/>
              </a:lnSpc>
            </a:pPr>
            <a:r>
              <a:rPr lang="en-US" sz="2499">
                <a:solidFill>
                  <a:srgbClr val="FEFEFF"/>
                </a:solidFill>
                <a:latin typeface="Tahoma"/>
                <a:ea typeface="Tahoma"/>
                <a:cs typeface="Tahoma"/>
                <a:sym typeface="Tahoma"/>
              </a:rPr>
              <a:t>Panic</a:t>
            </a:r>
          </a:p>
        </p:txBody>
      </p:sp>
      <p:sp>
        <p:nvSpPr>
          <p:cNvPr id="20" name="TextBox 20"/>
          <p:cNvSpPr txBox="1"/>
          <p:nvPr/>
        </p:nvSpPr>
        <p:spPr>
          <a:xfrm>
            <a:off x="2274705" y="1733296"/>
            <a:ext cx="4384596" cy="504825"/>
          </a:xfrm>
          <a:prstGeom prst="rect">
            <a:avLst/>
          </a:prstGeom>
        </p:spPr>
        <p:txBody>
          <a:bodyPr lIns="0" tIns="0" rIns="0" bIns="0" rtlCol="0" anchor="t">
            <a:spAutoFit/>
          </a:bodyPr>
          <a:lstStyle/>
          <a:p>
            <a:pPr algn="ctr">
              <a:lnSpc>
                <a:spcPts val="4199"/>
              </a:lnSpc>
            </a:pPr>
            <a:r>
              <a:rPr lang="en-US" sz="2999">
                <a:solidFill>
                  <a:srgbClr val="FEFEFF"/>
                </a:solidFill>
                <a:latin typeface="Tahoma"/>
                <a:ea typeface="Tahoma"/>
                <a:cs typeface="Tahoma"/>
                <a:sym typeface="Tahoma"/>
              </a:rPr>
              <a:t>Possible PHYSICAL effects</a:t>
            </a:r>
          </a:p>
        </p:txBody>
      </p:sp>
      <p:sp>
        <p:nvSpPr>
          <p:cNvPr id="21" name="Freeform 21"/>
          <p:cNvSpPr/>
          <p:nvPr/>
        </p:nvSpPr>
        <p:spPr>
          <a:xfrm>
            <a:off x="14888172" y="8397662"/>
            <a:ext cx="3137310" cy="1623527"/>
          </a:xfrm>
          <a:custGeom>
            <a:avLst/>
            <a:gdLst/>
            <a:ahLst/>
            <a:cxnLst/>
            <a:rect l="l" t="t" r="r" b="b"/>
            <a:pathLst>
              <a:path w="3137310" h="1623527">
                <a:moveTo>
                  <a:pt x="0" y="0"/>
                </a:moveTo>
                <a:lnTo>
                  <a:pt x="3137310" y="0"/>
                </a:lnTo>
                <a:lnTo>
                  <a:pt x="3137310" y="1623527"/>
                </a:lnTo>
                <a:lnTo>
                  <a:pt x="0" y="1623527"/>
                </a:lnTo>
                <a:lnTo>
                  <a:pt x="0" y="0"/>
                </a:lnTo>
                <a:close/>
              </a:path>
            </a:pathLst>
          </a:custGeom>
          <a:blipFill>
            <a:blip r:embed="rId15"/>
            <a:stretch>
              <a:fillRect/>
            </a:stretch>
          </a:blipFill>
        </p:spPr>
        <p:txBody>
          <a:bodyPr/>
          <a:lstStyle/>
          <a:p>
            <a:endParaRPr lang="en-GB"/>
          </a:p>
        </p:txBody>
      </p:sp>
      <p:sp>
        <p:nvSpPr>
          <p:cNvPr id="22" name="TextBox 22"/>
          <p:cNvSpPr txBox="1"/>
          <p:nvPr/>
        </p:nvSpPr>
        <p:spPr>
          <a:xfrm>
            <a:off x="8419466" y="8491876"/>
            <a:ext cx="4260178" cy="1044574"/>
          </a:xfrm>
          <a:prstGeom prst="rect">
            <a:avLst/>
          </a:prstGeom>
        </p:spPr>
        <p:txBody>
          <a:bodyPr lIns="0" tIns="0" rIns="0" bIns="0" rtlCol="0" anchor="t">
            <a:spAutoFit/>
          </a:bodyPr>
          <a:lstStyle/>
          <a:p>
            <a:pPr algn="ctr">
              <a:lnSpc>
                <a:spcPts val="2800"/>
              </a:lnSpc>
              <a:spcBef>
                <a:spcPct val="0"/>
              </a:spcBef>
            </a:pPr>
            <a:r>
              <a:rPr lang="en-US" sz="2000" b="1">
                <a:solidFill>
                  <a:srgbClr val="56FF0E"/>
                </a:solidFill>
                <a:latin typeface="Tahoma Bold"/>
                <a:ea typeface="Tahoma Bold"/>
                <a:cs typeface="Tahoma Bold"/>
                <a:sym typeface="Tahoma Bold"/>
              </a:rPr>
              <a:t>Remember! Everyone is different but they are</a:t>
            </a:r>
          </a:p>
          <a:p>
            <a:pPr algn="ctr">
              <a:lnSpc>
                <a:spcPts val="2800"/>
              </a:lnSpc>
              <a:spcBef>
                <a:spcPct val="0"/>
              </a:spcBef>
            </a:pPr>
            <a:r>
              <a:rPr lang="en-US" sz="2000" b="1">
                <a:solidFill>
                  <a:srgbClr val="56FF0E"/>
                </a:solidFill>
                <a:latin typeface="Tahoma Bold"/>
                <a:ea typeface="Tahoma Bold"/>
                <a:cs typeface="Tahoma Bold"/>
                <a:sym typeface="Tahoma Bold"/>
              </a:rPr>
              <a:t>NORMAL body reactions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5907123" y="7908758"/>
            <a:ext cx="5314506" cy="2378242"/>
          </a:xfrm>
          <a:custGeom>
            <a:avLst/>
            <a:gdLst/>
            <a:ahLst/>
            <a:cxnLst/>
            <a:rect l="l" t="t" r="r" b="b"/>
            <a:pathLst>
              <a:path w="5314506" h="2378242">
                <a:moveTo>
                  <a:pt x="0" y="0"/>
                </a:moveTo>
                <a:lnTo>
                  <a:pt x="5314506" y="0"/>
                </a:lnTo>
                <a:lnTo>
                  <a:pt x="5314506" y="2378242"/>
                </a:lnTo>
                <a:lnTo>
                  <a:pt x="0" y="237824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Freeform 4"/>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
        <p:nvSpPr>
          <p:cNvPr id="5" name="TextBox 5"/>
          <p:cNvSpPr txBox="1"/>
          <p:nvPr/>
        </p:nvSpPr>
        <p:spPr>
          <a:xfrm>
            <a:off x="3210791" y="3364494"/>
            <a:ext cx="11866418" cy="2647813"/>
          </a:xfrm>
          <a:prstGeom prst="rect">
            <a:avLst/>
          </a:prstGeom>
        </p:spPr>
        <p:txBody>
          <a:bodyPr lIns="0" tIns="0" rIns="0" bIns="0" rtlCol="0" anchor="t">
            <a:spAutoFit/>
          </a:bodyPr>
          <a:lstStyle/>
          <a:p>
            <a:pPr algn="ctr">
              <a:lnSpc>
                <a:spcPts val="4207"/>
              </a:lnSpc>
              <a:spcBef>
                <a:spcPct val="0"/>
              </a:spcBef>
            </a:pPr>
            <a:r>
              <a:rPr lang="en-US" sz="3005">
                <a:solidFill>
                  <a:srgbClr val="FEFEFF"/>
                </a:solidFill>
                <a:latin typeface="Tahoma"/>
                <a:ea typeface="Tahoma"/>
                <a:cs typeface="Tahoma"/>
                <a:sym typeface="Tahoma"/>
              </a:rPr>
              <a:t>Emotional well-being is a positive state of mind that includes a sense of balance, purpose, and satisfaction with life. </a:t>
            </a:r>
          </a:p>
          <a:p>
            <a:pPr algn="ctr">
              <a:lnSpc>
                <a:spcPts val="4207"/>
              </a:lnSpc>
              <a:spcBef>
                <a:spcPct val="0"/>
              </a:spcBef>
            </a:pPr>
            <a:endParaRPr lang="en-US" sz="3005">
              <a:solidFill>
                <a:srgbClr val="FEFEFF"/>
              </a:solidFill>
              <a:latin typeface="Tahoma"/>
              <a:ea typeface="Tahoma"/>
              <a:cs typeface="Tahoma"/>
              <a:sym typeface="Tahoma"/>
            </a:endParaRPr>
          </a:p>
          <a:p>
            <a:pPr algn="ctr">
              <a:lnSpc>
                <a:spcPts val="4207"/>
              </a:lnSpc>
              <a:spcBef>
                <a:spcPct val="0"/>
              </a:spcBef>
            </a:pPr>
            <a:r>
              <a:rPr lang="en-US" sz="3005">
                <a:solidFill>
                  <a:srgbClr val="FEFEFF"/>
                </a:solidFill>
                <a:latin typeface="Tahoma"/>
                <a:ea typeface="Tahoma"/>
                <a:cs typeface="Tahoma"/>
                <a:sym typeface="Tahoma"/>
              </a:rPr>
              <a:t>It also involves the ability to manage emotions, thoughts, relationships, and goals.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42"/>
          <p:cNvSpPr/>
          <p:nvPr/>
        </p:nvSpPr>
        <p:spPr>
          <a:xfrm>
            <a:off x="-360217" y="8694632"/>
            <a:ext cx="3745682" cy="3586491"/>
          </a:xfrm>
          <a:custGeom>
            <a:avLst/>
            <a:gdLst/>
            <a:ahLst/>
            <a:cxnLst/>
            <a:rect l="l" t="t" r="r" b="b"/>
            <a:pathLst>
              <a:path w="3745682" h="3586491">
                <a:moveTo>
                  <a:pt x="0" y="0"/>
                </a:moveTo>
                <a:lnTo>
                  <a:pt x="3745683" y="0"/>
                </a:lnTo>
                <a:lnTo>
                  <a:pt x="3745683" y="3586491"/>
                </a:lnTo>
                <a:lnTo>
                  <a:pt x="0" y="35864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2" name="Group 2"/>
          <p:cNvGrpSpPr/>
          <p:nvPr/>
        </p:nvGrpSpPr>
        <p:grpSpPr>
          <a:xfrm>
            <a:off x="866360" y="886778"/>
            <a:ext cx="3376549" cy="2285762"/>
            <a:chOff x="0" y="0"/>
            <a:chExt cx="1257720" cy="851416"/>
          </a:xfrm>
        </p:grpSpPr>
        <p:sp>
          <p:nvSpPr>
            <p:cNvPr id="3" name="Freeform 3"/>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4" name="TextBox 4"/>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sp>
        <p:nvSpPr>
          <p:cNvPr id="5" name="Freeform 5"/>
          <p:cNvSpPr/>
          <p:nvPr/>
        </p:nvSpPr>
        <p:spPr>
          <a:xfrm>
            <a:off x="1028700" y="955340"/>
            <a:ext cx="967849" cy="2133649"/>
          </a:xfrm>
          <a:custGeom>
            <a:avLst/>
            <a:gdLst/>
            <a:ahLst/>
            <a:cxnLst/>
            <a:rect l="l" t="t" r="r" b="b"/>
            <a:pathLst>
              <a:path w="967849" h="2133649">
                <a:moveTo>
                  <a:pt x="0" y="0"/>
                </a:moveTo>
                <a:lnTo>
                  <a:pt x="967849" y="0"/>
                </a:lnTo>
                <a:lnTo>
                  <a:pt x="967849" y="2133650"/>
                </a:lnTo>
                <a:lnTo>
                  <a:pt x="0" y="2133650"/>
                </a:lnTo>
                <a:lnTo>
                  <a:pt x="0" y="0"/>
                </a:lnTo>
                <a:close/>
              </a:path>
            </a:pathLst>
          </a:custGeom>
          <a:blipFill>
            <a:blip r:embed="rId4"/>
            <a:stretch>
              <a:fillRect l="-146815" r="-3109"/>
            </a:stretch>
          </a:blipFill>
        </p:spPr>
        <p:txBody>
          <a:bodyPr/>
          <a:lstStyle/>
          <a:p>
            <a:endParaRPr lang="en-GB"/>
          </a:p>
        </p:txBody>
      </p:sp>
      <p:grpSp>
        <p:nvGrpSpPr>
          <p:cNvPr id="6" name="Group 6"/>
          <p:cNvGrpSpPr/>
          <p:nvPr/>
        </p:nvGrpSpPr>
        <p:grpSpPr>
          <a:xfrm>
            <a:off x="4442935" y="945908"/>
            <a:ext cx="3376549" cy="2285762"/>
            <a:chOff x="0" y="0"/>
            <a:chExt cx="1257720" cy="851416"/>
          </a:xfrm>
        </p:grpSpPr>
        <p:sp>
          <p:nvSpPr>
            <p:cNvPr id="7" name="Freeform 7"/>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8" name="TextBox 8"/>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sp>
        <p:nvSpPr>
          <p:cNvPr id="9" name="Freeform 9"/>
          <p:cNvSpPr/>
          <p:nvPr/>
        </p:nvSpPr>
        <p:spPr>
          <a:xfrm>
            <a:off x="6530895" y="1110184"/>
            <a:ext cx="941565" cy="1712084"/>
          </a:xfrm>
          <a:custGeom>
            <a:avLst/>
            <a:gdLst/>
            <a:ahLst/>
            <a:cxnLst/>
            <a:rect l="l" t="t" r="r" b="b"/>
            <a:pathLst>
              <a:path w="941565" h="1712084">
                <a:moveTo>
                  <a:pt x="0" y="0"/>
                </a:moveTo>
                <a:lnTo>
                  <a:pt x="941565" y="0"/>
                </a:lnTo>
                <a:lnTo>
                  <a:pt x="941565" y="1712084"/>
                </a:lnTo>
                <a:lnTo>
                  <a:pt x="0" y="1712084"/>
                </a:lnTo>
                <a:lnTo>
                  <a:pt x="0" y="0"/>
                </a:lnTo>
                <a:close/>
              </a:path>
            </a:pathLst>
          </a:custGeom>
          <a:blipFill>
            <a:blip r:embed="rId5"/>
            <a:stretch>
              <a:fillRect l="-132906" t="-69232" r="-18238" b="-14733"/>
            </a:stretch>
          </a:blipFill>
        </p:spPr>
        <p:txBody>
          <a:bodyPr/>
          <a:lstStyle/>
          <a:p>
            <a:endParaRPr lang="en-GB"/>
          </a:p>
        </p:txBody>
      </p:sp>
      <p:grpSp>
        <p:nvGrpSpPr>
          <p:cNvPr id="10" name="Group 10"/>
          <p:cNvGrpSpPr/>
          <p:nvPr/>
        </p:nvGrpSpPr>
        <p:grpSpPr>
          <a:xfrm>
            <a:off x="866360" y="3374740"/>
            <a:ext cx="3376549" cy="2285762"/>
            <a:chOff x="0" y="0"/>
            <a:chExt cx="1257720" cy="851416"/>
          </a:xfrm>
        </p:grpSpPr>
        <p:sp>
          <p:nvSpPr>
            <p:cNvPr id="11" name="Freeform 11"/>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12" name="TextBox 12"/>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grpSp>
        <p:nvGrpSpPr>
          <p:cNvPr id="13" name="Group 13"/>
          <p:cNvGrpSpPr/>
          <p:nvPr/>
        </p:nvGrpSpPr>
        <p:grpSpPr>
          <a:xfrm>
            <a:off x="866360" y="5946252"/>
            <a:ext cx="6909060" cy="2285762"/>
            <a:chOff x="0" y="0"/>
            <a:chExt cx="2573534" cy="851416"/>
          </a:xfrm>
        </p:grpSpPr>
        <p:sp>
          <p:nvSpPr>
            <p:cNvPr id="14" name="Freeform 14"/>
            <p:cNvSpPr/>
            <p:nvPr/>
          </p:nvSpPr>
          <p:spPr>
            <a:xfrm>
              <a:off x="0" y="0"/>
              <a:ext cx="2573534" cy="851416"/>
            </a:xfrm>
            <a:custGeom>
              <a:avLst/>
              <a:gdLst/>
              <a:ahLst/>
              <a:cxnLst/>
              <a:rect l="l" t="t" r="r" b="b"/>
              <a:pathLst>
                <a:path w="2573534" h="851416">
                  <a:moveTo>
                    <a:pt x="40340" y="0"/>
                  </a:moveTo>
                  <a:lnTo>
                    <a:pt x="2533194" y="0"/>
                  </a:lnTo>
                  <a:cubicBezTo>
                    <a:pt x="2555473" y="0"/>
                    <a:pt x="2573534" y="18061"/>
                    <a:pt x="2573534" y="40340"/>
                  </a:cubicBezTo>
                  <a:lnTo>
                    <a:pt x="2573534" y="811077"/>
                  </a:lnTo>
                  <a:cubicBezTo>
                    <a:pt x="2573534" y="821775"/>
                    <a:pt x="2569283" y="832036"/>
                    <a:pt x="2561718" y="839601"/>
                  </a:cubicBezTo>
                  <a:cubicBezTo>
                    <a:pt x="2554153" y="847166"/>
                    <a:pt x="2543893" y="851416"/>
                    <a:pt x="2533194" y="851416"/>
                  </a:cubicBezTo>
                  <a:lnTo>
                    <a:pt x="40340" y="851416"/>
                  </a:lnTo>
                  <a:cubicBezTo>
                    <a:pt x="29641" y="851416"/>
                    <a:pt x="19380" y="847166"/>
                    <a:pt x="11815" y="839601"/>
                  </a:cubicBezTo>
                  <a:cubicBezTo>
                    <a:pt x="4250" y="832036"/>
                    <a:pt x="0" y="821775"/>
                    <a:pt x="0" y="811077"/>
                  </a:cubicBezTo>
                  <a:lnTo>
                    <a:pt x="0" y="40340"/>
                  </a:lnTo>
                  <a:cubicBezTo>
                    <a:pt x="0" y="29641"/>
                    <a:pt x="4250" y="19380"/>
                    <a:pt x="11815" y="11815"/>
                  </a:cubicBezTo>
                  <a:cubicBezTo>
                    <a:pt x="19380" y="4250"/>
                    <a:pt x="29641" y="0"/>
                    <a:pt x="40340" y="0"/>
                  </a:cubicBezTo>
                  <a:close/>
                </a:path>
              </a:pathLst>
            </a:custGeom>
            <a:solidFill>
              <a:srgbClr val="F4F6FC"/>
            </a:solidFill>
            <a:ln w="38100" cap="rnd">
              <a:solidFill>
                <a:srgbClr val="000000"/>
              </a:solidFill>
              <a:prstDash val="solid"/>
              <a:round/>
            </a:ln>
          </p:spPr>
          <p:txBody>
            <a:bodyPr/>
            <a:lstStyle/>
            <a:p>
              <a:endParaRPr lang="en-GB"/>
            </a:p>
          </p:txBody>
        </p:sp>
        <p:sp>
          <p:nvSpPr>
            <p:cNvPr id="15" name="TextBox 15"/>
            <p:cNvSpPr txBox="1"/>
            <p:nvPr/>
          </p:nvSpPr>
          <p:spPr>
            <a:xfrm>
              <a:off x="0" y="-38100"/>
              <a:ext cx="2573534" cy="889516"/>
            </a:xfrm>
            <a:prstGeom prst="rect">
              <a:avLst/>
            </a:prstGeom>
          </p:spPr>
          <p:txBody>
            <a:bodyPr lIns="48876" tIns="48876" rIns="48876" bIns="48876" rtlCol="0" anchor="ctr"/>
            <a:lstStyle/>
            <a:p>
              <a:pPr algn="ctr">
                <a:lnSpc>
                  <a:spcPts val="2428"/>
                </a:lnSpc>
              </a:pPr>
              <a:endParaRPr/>
            </a:p>
          </p:txBody>
        </p:sp>
      </p:grpSp>
      <p:grpSp>
        <p:nvGrpSpPr>
          <p:cNvPr id="16" name="Group 16"/>
          <p:cNvGrpSpPr/>
          <p:nvPr/>
        </p:nvGrpSpPr>
        <p:grpSpPr>
          <a:xfrm>
            <a:off x="4442935" y="3374740"/>
            <a:ext cx="3376549" cy="2285762"/>
            <a:chOff x="0" y="0"/>
            <a:chExt cx="1257720" cy="851416"/>
          </a:xfrm>
        </p:grpSpPr>
        <p:sp>
          <p:nvSpPr>
            <p:cNvPr id="17" name="Freeform 17"/>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18" name="TextBox 18"/>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sp>
        <p:nvSpPr>
          <p:cNvPr id="19" name="Freeform 19"/>
          <p:cNvSpPr/>
          <p:nvPr/>
        </p:nvSpPr>
        <p:spPr>
          <a:xfrm>
            <a:off x="1028700" y="3523068"/>
            <a:ext cx="1047715" cy="2072655"/>
          </a:xfrm>
          <a:custGeom>
            <a:avLst/>
            <a:gdLst/>
            <a:ahLst/>
            <a:cxnLst/>
            <a:rect l="l" t="t" r="r" b="b"/>
            <a:pathLst>
              <a:path w="1047715" h="2072655">
                <a:moveTo>
                  <a:pt x="0" y="0"/>
                </a:moveTo>
                <a:lnTo>
                  <a:pt x="1047715" y="0"/>
                </a:lnTo>
                <a:lnTo>
                  <a:pt x="1047715" y="2072656"/>
                </a:lnTo>
                <a:lnTo>
                  <a:pt x="0" y="2072656"/>
                </a:lnTo>
                <a:lnTo>
                  <a:pt x="0" y="0"/>
                </a:lnTo>
                <a:close/>
              </a:path>
            </a:pathLst>
          </a:custGeom>
          <a:blipFill>
            <a:blip r:embed="rId6"/>
            <a:stretch>
              <a:fillRect l="-135478" t="-71148" r="-62769" b="-29660"/>
            </a:stretch>
          </a:blipFill>
        </p:spPr>
        <p:txBody>
          <a:bodyPr/>
          <a:lstStyle/>
          <a:p>
            <a:endParaRPr lang="en-GB"/>
          </a:p>
        </p:txBody>
      </p:sp>
      <p:sp>
        <p:nvSpPr>
          <p:cNvPr id="20" name="Freeform 20"/>
          <p:cNvSpPr/>
          <p:nvPr/>
        </p:nvSpPr>
        <p:spPr>
          <a:xfrm>
            <a:off x="1187548" y="6327671"/>
            <a:ext cx="1367087" cy="1218779"/>
          </a:xfrm>
          <a:custGeom>
            <a:avLst/>
            <a:gdLst/>
            <a:ahLst/>
            <a:cxnLst/>
            <a:rect l="l" t="t" r="r" b="b"/>
            <a:pathLst>
              <a:path w="1367087" h="1218779">
                <a:moveTo>
                  <a:pt x="0" y="0"/>
                </a:moveTo>
                <a:lnTo>
                  <a:pt x="1367087" y="0"/>
                </a:lnTo>
                <a:lnTo>
                  <a:pt x="1367087" y="1218779"/>
                </a:lnTo>
                <a:lnTo>
                  <a:pt x="0" y="1218779"/>
                </a:lnTo>
                <a:lnTo>
                  <a:pt x="0" y="0"/>
                </a:lnTo>
                <a:close/>
              </a:path>
            </a:pathLst>
          </a:custGeom>
          <a:blipFill>
            <a:blip r:embed="rId7"/>
            <a:stretch>
              <a:fillRect l="-110174" t="-10992" r="-39093" b="-261420"/>
            </a:stretch>
          </a:blipFill>
        </p:spPr>
        <p:txBody>
          <a:bodyPr/>
          <a:lstStyle/>
          <a:p>
            <a:endParaRPr lang="en-GB"/>
          </a:p>
        </p:txBody>
      </p:sp>
      <p:sp>
        <p:nvSpPr>
          <p:cNvPr id="21" name="Freeform 21"/>
          <p:cNvSpPr/>
          <p:nvPr/>
        </p:nvSpPr>
        <p:spPr>
          <a:xfrm>
            <a:off x="4660371" y="3523068"/>
            <a:ext cx="1168774" cy="1913634"/>
          </a:xfrm>
          <a:custGeom>
            <a:avLst/>
            <a:gdLst/>
            <a:ahLst/>
            <a:cxnLst/>
            <a:rect l="l" t="t" r="r" b="b"/>
            <a:pathLst>
              <a:path w="1168774" h="1913634">
                <a:moveTo>
                  <a:pt x="0" y="0"/>
                </a:moveTo>
                <a:lnTo>
                  <a:pt x="1168774" y="0"/>
                </a:lnTo>
                <a:lnTo>
                  <a:pt x="1168774" y="1913634"/>
                </a:lnTo>
                <a:lnTo>
                  <a:pt x="0" y="1913634"/>
                </a:lnTo>
                <a:lnTo>
                  <a:pt x="0" y="0"/>
                </a:lnTo>
                <a:close/>
              </a:path>
            </a:pathLst>
          </a:custGeom>
          <a:blipFill>
            <a:blip r:embed="rId8"/>
            <a:stretch>
              <a:fillRect l="-140102" t="-98508" r="-50367" b="-37789"/>
            </a:stretch>
          </a:blipFill>
        </p:spPr>
        <p:txBody>
          <a:bodyPr/>
          <a:lstStyle/>
          <a:p>
            <a:endParaRPr lang="en-GB"/>
          </a:p>
        </p:txBody>
      </p:sp>
      <p:grpSp>
        <p:nvGrpSpPr>
          <p:cNvPr id="22" name="Group 22"/>
          <p:cNvGrpSpPr/>
          <p:nvPr/>
        </p:nvGrpSpPr>
        <p:grpSpPr>
          <a:xfrm>
            <a:off x="10147283" y="6037894"/>
            <a:ext cx="6909060" cy="2285762"/>
            <a:chOff x="0" y="0"/>
            <a:chExt cx="2573534" cy="851416"/>
          </a:xfrm>
        </p:grpSpPr>
        <p:sp>
          <p:nvSpPr>
            <p:cNvPr id="23" name="Freeform 23"/>
            <p:cNvSpPr/>
            <p:nvPr/>
          </p:nvSpPr>
          <p:spPr>
            <a:xfrm>
              <a:off x="0" y="0"/>
              <a:ext cx="2573534" cy="851416"/>
            </a:xfrm>
            <a:custGeom>
              <a:avLst/>
              <a:gdLst/>
              <a:ahLst/>
              <a:cxnLst/>
              <a:rect l="l" t="t" r="r" b="b"/>
              <a:pathLst>
                <a:path w="2573534" h="851416">
                  <a:moveTo>
                    <a:pt x="40340" y="0"/>
                  </a:moveTo>
                  <a:lnTo>
                    <a:pt x="2533194" y="0"/>
                  </a:lnTo>
                  <a:cubicBezTo>
                    <a:pt x="2555473" y="0"/>
                    <a:pt x="2573534" y="18061"/>
                    <a:pt x="2573534" y="40340"/>
                  </a:cubicBezTo>
                  <a:lnTo>
                    <a:pt x="2573534" y="811077"/>
                  </a:lnTo>
                  <a:cubicBezTo>
                    <a:pt x="2573534" y="821775"/>
                    <a:pt x="2569283" y="832036"/>
                    <a:pt x="2561718" y="839601"/>
                  </a:cubicBezTo>
                  <a:cubicBezTo>
                    <a:pt x="2554153" y="847166"/>
                    <a:pt x="2543893" y="851416"/>
                    <a:pt x="2533194" y="851416"/>
                  </a:cubicBezTo>
                  <a:lnTo>
                    <a:pt x="40340" y="851416"/>
                  </a:lnTo>
                  <a:cubicBezTo>
                    <a:pt x="29641" y="851416"/>
                    <a:pt x="19380" y="847166"/>
                    <a:pt x="11815" y="839601"/>
                  </a:cubicBezTo>
                  <a:cubicBezTo>
                    <a:pt x="4250" y="832036"/>
                    <a:pt x="0" y="821775"/>
                    <a:pt x="0" y="811077"/>
                  </a:cubicBezTo>
                  <a:lnTo>
                    <a:pt x="0" y="40340"/>
                  </a:lnTo>
                  <a:cubicBezTo>
                    <a:pt x="0" y="29641"/>
                    <a:pt x="4250" y="19380"/>
                    <a:pt x="11815" y="11815"/>
                  </a:cubicBezTo>
                  <a:cubicBezTo>
                    <a:pt x="19380" y="4250"/>
                    <a:pt x="29641" y="0"/>
                    <a:pt x="40340" y="0"/>
                  </a:cubicBezTo>
                  <a:close/>
                </a:path>
              </a:pathLst>
            </a:custGeom>
            <a:solidFill>
              <a:srgbClr val="F4F6FC"/>
            </a:solidFill>
            <a:ln w="38100" cap="rnd">
              <a:solidFill>
                <a:srgbClr val="000000"/>
              </a:solidFill>
              <a:prstDash val="solid"/>
              <a:round/>
            </a:ln>
          </p:spPr>
          <p:txBody>
            <a:bodyPr/>
            <a:lstStyle/>
            <a:p>
              <a:endParaRPr lang="en-GB"/>
            </a:p>
          </p:txBody>
        </p:sp>
        <p:sp>
          <p:nvSpPr>
            <p:cNvPr id="24" name="TextBox 24"/>
            <p:cNvSpPr txBox="1"/>
            <p:nvPr/>
          </p:nvSpPr>
          <p:spPr>
            <a:xfrm>
              <a:off x="0" y="-38100"/>
              <a:ext cx="2573534" cy="889516"/>
            </a:xfrm>
            <a:prstGeom prst="rect">
              <a:avLst/>
            </a:prstGeom>
          </p:spPr>
          <p:txBody>
            <a:bodyPr lIns="48876" tIns="48876" rIns="48876" bIns="48876" rtlCol="0" anchor="ctr"/>
            <a:lstStyle/>
            <a:p>
              <a:pPr algn="ctr">
                <a:lnSpc>
                  <a:spcPts val="2428"/>
                </a:lnSpc>
              </a:pPr>
              <a:endParaRPr/>
            </a:p>
            <a:p>
              <a:pPr algn="ctr">
                <a:lnSpc>
                  <a:spcPts val="2428"/>
                </a:lnSpc>
              </a:pPr>
              <a:endParaRPr/>
            </a:p>
          </p:txBody>
        </p:sp>
      </p:grpSp>
      <p:sp>
        <p:nvSpPr>
          <p:cNvPr id="25" name="Freeform 25"/>
          <p:cNvSpPr/>
          <p:nvPr/>
        </p:nvSpPr>
        <p:spPr>
          <a:xfrm>
            <a:off x="10572038" y="6129536"/>
            <a:ext cx="1783909" cy="2102478"/>
          </a:xfrm>
          <a:custGeom>
            <a:avLst/>
            <a:gdLst/>
            <a:ahLst/>
            <a:cxnLst/>
            <a:rect l="l" t="t" r="r" b="b"/>
            <a:pathLst>
              <a:path w="1783909" h="2102478">
                <a:moveTo>
                  <a:pt x="0" y="0"/>
                </a:moveTo>
                <a:lnTo>
                  <a:pt x="1783909" y="0"/>
                </a:lnTo>
                <a:lnTo>
                  <a:pt x="1783909" y="2102478"/>
                </a:lnTo>
                <a:lnTo>
                  <a:pt x="0" y="2102478"/>
                </a:lnTo>
                <a:lnTo>
                  <a:pt x="0" y="0"/>
                </a:lnTo>
                <a:close/>
              </a:path>
            </a:pathLst>
          </a:custGeom>
          <a:blipFill>
            <a:blip r:embed="rId9"/>
            <a:stretch>
              <a:fillRect l="-38525" t="-34503" r="-30986" b="-57166"/>
            </a:stretch>
          </a:blipFill>
        </p:spPr>
        <p:txBody>
          <a:bodyPr/>
          <a:lstStyle/>
          <a:p>
            <a:endParaRPr lang="en-GB"/>
          </a:p>
        </p:txBody>
      </p:sp>
      <p:grpSp>
        <p:nvGrpSpPr>
          <p:cNvPr id="26" name="Group 26"/>
          <p:cNvGrpSpPr/>
          <p:nvPr/>
        </p:nvGrpSpPr>
        <p:grpSpPr>
          <a:xfrm>
            <a:off x="10105484" y="1028700"/>
            <a:ext cx="3376549" cy="2285762"/>
            <a:chOff x="0" y="0"/>
            <a:chExt cx="1257720" cy="851416"/>
          </a:xfrm>
        </p:grpSpPr>
        <p:sp>
          <p:nvSpPr>
            <p:cNvPr id="27" name="Freeform 27"/>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28" name="TextBox 28"/>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grpSp>
        <p:nvGrpSpPr>
          <p:cNvPr id="29" name="Group 29"/>
          <p:cNvGrpSpPr/>
          <p:nvPr/>
        </p:nvGrpSpPr>
        <p:grpSpPr>
          <a:xfrm>
            <a:off x="13592334" y="3496617"/>
            <a:ext cx="3376549" cy="2285762"/>
            <a:chOff x="0" y="0"/>
            <a:chExt cx="1257720" cy="851416"/>
          </a:xfrm>
        </p:grpSpPr>
        <p:sp>
          <p:nvSpPr>
            <p:cNvPr id="30" name="Freeform 30"/>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31" name="TextBox 31"/>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grpSp>
        <p:nvGrpSpPr>
          <p:cNvPr id="32" name="Group 32"/>
          <p:cNvGrpSpPr/>
          <p:nvPr/>
        </p:nvGrpSpPr>
        <p:grpSpPr>
          <a:xfrm>
            <a:off x="13592334" y="1002273"/>
            <a:ext cx="3376549" cy="2285762"/>
            <a:chOff x="0" y="0"/>
            <a:chExt cx="1257720" cy="851416"/>
          </a:xfrm>
        </p:grpSpPr>
        <p:sp>
          <p:nvSpPr>
            <p:cNvPr id="33" name="Freeform 33"/>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34" name="TextBox 34"/>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grpSp>
        <p:nvGrpSpPr>
          <p:cNvPr id="35" name="Group 35"/>
          <p:cNvGrpSpPr/>
          <p:nvPr/>
        </p:nvGrpSpPr>
        <p:grpSpPr>
          <a:xfrm>
            <a:off x="10147283" y="3523068"/>
            <a:ext cx="3376549" cy="2285762"/>
            <a:chOff x="0" y="0"/>
            <a:chExt cx="1257720" cy="851416"/>
          </a:xfrm>
        </p:grpSpPr>
        <p:sp>
          <p:nvSpPr>
            <p:cNvPr id="36" name="Freeform 36"/>
            <p:cNvSpPr/>
            <p:nvPr/>
          </p:nvSpPr>
          <p:spPr>
            <a:xfrm>
              <a:off x="0" y="0"/>
              <a:ext cx="1257720" cy="851416"/>
            </a:xfrm>
            <a:custGeom>
              <a:avLst/>
              <a:gdLst/>
              <a:ahLst/>
              <a:cxnLst/>
              <a:rect l="l" t="t" r="r" b="b"/>
              <a:pathLst>
                <a:path w="1257720" h="851416">
                  <a:moveTo>
                    <a:pt x="82543" y="0"/>
                  </a:moveTo>
                  <a:lnTo>
                    <a:pt x="1175177" y="0"/>
                  </a:lnTo>
                  <a:cubicBezTo>
                    <a:pt x="1197069" y="0"/>
                    <a:pt x="1218064" y="8696"/>
                    <a:pt x="1233544" y="24176"/>
                  </a:cubicBezTo>
                  <a:cubicBezTo>
                    <a:pt x="1249023" y="39656"/>
                    <a:pt x="1257720" y="60651"/>
                    <a:pt x="1257720" y="82543"/>
                  </a:cubicBezTo>
                  <a:lnTo>
                    <a:pt x="1257720" y="768874"/>
                  </a:lnTo>
                  <a:cubicBezTo>
                    <a:pt x="1257720" y="814461"/>
                    <a:pt x="1220764" y="851416"/>
                    <a:pt x="1175177" y="851416"/>
                  </a:cubicBezTo>
                  <a:lnTo>
                    <a:pt x="82543" y="851416"/>
                  </a:lnTo>
                  <a:cubicBezTo>
                    <a:pt x="36956" y="851416"/>
                    <a:pt x="0" y="814461"/>
                    <a:pt x="0" y="768874"/>
                  </a:cubicBezTo>
                  <a:lnTo>
                    <a:pt x="0" y="82543"/>
                  </a:lnTo>
                  <a:cubicBezTo>
                    <a:pt x="0" y="36956"/>
                    <a:pt x="36956" y="0"/>
                    <a:pt x="82543" y="0"/>
                  </a:cubicBezTo>
                  <a:close/>
                </a:path>
              </a:pathLst>
            </a:custGeom>
            <a:solidFill>
              <a:srgbClr val="F4F6FC"/>
            </a:solidFill>
            <a:ln w="38100" cap="rnd">
              <a:solidFill>
                <a:srgbClr val="000000"/>
              </a:solidFill>
              <a:prstDash val="solid"/>
              <a:round/>
            </a:ln>
          </p:spPr>
          <p:txBody>
            <a:bodyPr/>
            <a:lstStyle/>
            <a:p>
              <a:endParaRPr lang="en-GB"/>
            </a:p>
          </p:txBody>
        </p:sp>
        <p:sp>
          <p:nvSpPr>
            <p:cNvPr id="37" name="TextBox 37"/>
            <p:cNvSpPr txBox="1"/>
            <p:nvPr/>
          </p:nvSpPr>
          <p:spPr>
            <a:xfrm>
              <a:off x="0" y="-38100"/>
              <a:ext cx="1257720" cy="889516"/>
            </a:xfrm>
            <a:prstGeom prst="rect">
              <a:avLst/>
            </a:prstGeom>
          </p:spPr>
          <p:txBody>
            <a:bodyPr lIns="48876" tIns="48876" rIns="48876" bIns="48876" rtlCol="0" anchor="ctr"/>
            <a:lstStyle/>
            <a:p>
              <a:pPr algn="ctr">
                <a:lnSpc>
                  <a:spcPts val="2428"/>
                </a:lnSpc>
              </a:pPr>
              <a:endParaRPr/>
            </a:p>
          </p:txBody>
        </p:sp>
      </p:grpSp>
      <p:sp>
        <p:nvSpPr>
          <p:cNvPr id="38" name="Freeform 38"/>
          <p:cNvSpPr/>
          <p:nvPr/>
        </p:nvSpPr>
        <p:spPr>
          <a:xfrm>
            <a:off x="10418669" y="1152972"/>
            <a:ext cx="796808" cy="1984363"/>
          </a:xfrm>
          <a:custGeom>
            <a:avLst/>
            <a:gdLst/>
            <a:ahLst/>
            <a:cxnLst/>
            <a:rect l="l" t="t" r="r" b="b"/>
            <a:pathLst>
              <a:path w="796808" h="1984363">
                <a:moveTo>
                  <a:pt x="0" y="0"/>
                </a:moveTo>
                <a:lnTo>
                  <a:pt x="796808" y="0"/>
                </a:lnTo>
                <a:lnTo>
                  <a:pt x="796808" y="1984363"/>
                </a:lnTo>
                <a:lnTo>
                  <a:pt x="0" y="1984363"/>
                </a:lnTo>
                <a:lnTo>
                  <a:pt x="0" y="0"/>
                </a:lnTo>
                <a:close/>
              </a:path>
            </a:pathLst>
          </a:custGeom>
          <a:blipFill>
            <a:blip r:embed="rId10"/>
            <a:stretch>
              <a:fillRect l="-104197" t="-15519" r="-25187" b="-7164"/>
            </a:stretch>
          </a:blipFill>
        </p:spPr>
        <p:txBody>
          <a:bodyPr/>
          <a:lstStyle/>
          <a:p>
            <a:endParaRPr lang="en-GB"/>
          </a:p>
        </p:txBody>
      </p:sp>
      <p:sp>
        <p:nvSpPr>
          <p:cNvPr id="39" name="Freeform 39"/>
          <p:cNvSpPr/>
          <p:nvPr/>
        </p:nvSpPr>
        <p:spPr>
          <a:xfrm>
            <a:off x="13817488" y="1110184"/>
            <a:ext cx="1129983" cy="2075980"/>
          </a:xfrm>
          <a:custGeom>
            <a:avLst/>
            <a:gdLst/>
            <a:ahLst/>
            <a:cxnLst/>
            <a:rect l="l" t="t" r="r" b="b"/>
            <a:pathLst>
              <a:path w="1129983" h="2075980">
                <a:moveTo>
                  <a:pt x="0" y="0"/>
                </a:moveTo>
                <a:lnTo>
                  <a:pt x="1129984" y="0"/>
                </a:lnTo>
                <a:lnTo>
                  <a:pt x="1129984" y="2075979"/>
                </a:lnTo>
                <a:lnTo>
                  <a:pt x="0" y="2075979"/>
                </a:lnTo>
                <a:lnTo>
                  <a:pt x="0" y="0"/>
                </a:lnTo>
                <a:close/>
              </a:path>
            </a:pathLst>
          </a:custGeom>
          <a:blipFill>
            <a:blip r:embed="rId11"/>
            <a:stretch>
              <a:fillRect l="-106089" t="-38654" r="-11292" b="-18947"/>
            </a:stretch>
          </a:blipFill>
        </p:spPr>
        <p:txBody>
          <a:bodyPr/>
          <a:lstStyle/>
          <a:p>
            <a:endParaRPr lang="en-GB"/>
          </a:p>
        </p:txBody>
      </p:sp>
      <p:sp>
        <p:nvSpPr>
          <p:cNvPr id="40" name="Freeform 40"/>
          <p:cNvSpPr/>
          <p:nvPr/>
        </p:nvSpPr>
        <p:spPr>
          <a:xfrm>
            <a:off x="10473398" y="3648464"/>
            <a:ext cx="909412" cy="2055429"/>
          </a:xfrm>
          <a:custGeom>
            <a:avLst/>
            <a:gdLst/>
            <a:ahLst/>
            <a:cxnLst/>
            <a:rect l="l" t="t" r="r" b="b"/>
            <a:pathLst>
              <a:path w="909412" h="2055429">
                <a:moveTo>
                  <a:pt x="0" y="0"/>
                </a:moveTo>
                <a:lnTo>
                  <a:pt x="909412" y="0"/>
                </a:lnTo>
                <a:lnTo>
                  <a:pt x="909412" y="2055428"/>
                </a:lnTo>
                <a:lnTo>
                  <a:pt x="0" y="2055428"/>
                </a:lnTo>
                <a:lnTo>
                  <a:pt x="0" y="0"/>
                </a:lnTo>
                <a:close/>
              </a:path>
            </a:pathLst>
          </a:custGeom>
          <a:blipFill>
            <a:blip r:embed="rId12"/>
            <a:stretch>
              <a:fillRect l="-119438" t="-35750" r="-27908" b="-10014"/>
            </a:stretch>
          </a:blipFill>
        </p:spPr>
        <p:txBody>
          <a:bodyPr/>
          <a:lstStyle/>
          <a:p>
            <a:endParaRPr lang="en-GB"/>
          </a:p>
        </p:txBody>
      </p:sp>
      <p:sp>
        <p:nvSpPr>
          <p:cNvPr id="41" name="Freeform 41"/>
          <p:cNvSpPr/>
          <p:nvPr/>
        </p:nvSpPr>
        <p:spPr>
          <a:xfrm>
            <a:off x="15911148" y="3592250"/>
            <a:ext cx="791511" cy="2111642"/>
          </a:xfrm>
          <a:custGeom>
            <a:avLst/>
            <a:gdLst/>
            <a:ahLst/>
            <a:cxnLst/>
            <a:rect l="l" t="t" r="r" b="b"/>
            <a:pathLst>
              <a:path w="791511" h="2111642">
                <a:moveTo>
                  <a:pt x="0" y="0"/>
                </a:moveTo>
                <a:lnTo>
                  <a:pt x="791511" y="0"/>
                </a:lnTo>
                <a:lnTo>
                  <a:pt x="791511" y="2111642"/>
                </a:lnTo>
                <a:lnTo>
                  <a:pt x="0" y="2111642"/>
                </a:lnTo>
                <a:lnTo>
                  <a:pt x="0" y="0"/>
                </a:lnTo>
                <a:close/>
              </a:path>
            </a:pathLst>
          </a:custGeom>
          <a:blipFill>
            <a:blip r:embed="rId13"/>
            <a:stretch>
              <a:fillRect l="-144578" t="-12757" r="-21094" b="-19881"/>
            </a:stretch>
          </a:blipFill>
        </p:spPr>
        <p:txBody>
          <a:bodyPr/>
          <a:lstStyle/>
          <a:p>
            <a:endParaRPr lang="en-GB"/>
          </a:p>
        </p:txBody>
      </p:sp>
      <p:sp>
        <p:nvSpPr>
          <p:cNvPr id="43" name="Freeform 43"/>
          <p:cNvSpPr/>
          <p:nvPr/>
        </p:nvSpPr>
        <p:spPr>
          <a:xfrm>
            <a:off x="4015387" y="8498714"/>
            <a:ext cx="1813759" cy="1605176"/>
          </a:xfrm>
          <a:custGeom>
            <a:avLst/>
            <a:gdLst/>
            <a:ahLst/>
            <a:cxnLst/>
            <a:rect l="l" t="t" r="r" b="b"/>
            <a:pathLst>
              <a:path w="1813759" h="1605176">
                <a:moveTo>
                  <a:pt x="0" y="0"/>
                </a:moveTo>
                <a:lnTo>
                  <a:pt x="1813758" y="0"/>
                </a:lnTo>
                <a:lnTo>
                  <a:pt x="1813758" y="1605176"/>
                </a:lnTo>
                <a:lnTo>
                  <a:pt x="0" y="1605176"/>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GB"/>
          </a:p>
        </p:txBody>
      </p:sp>
      <p:sp>
        <p:nvSpPr>
          <p:cNvPr id="44" name="TextBox 44"/>
          <p:cNvSpPr txBox="1"/>
          <p:nvPr/>
        </p:nvSpPr>
        <p:spPr>
          <a:xfrm>
            <a:off x="5275900" y="342263"/>
            <a:ext cx="7364135" cy="397906"/>
          </a:xfrm>
          <a:prstGeom prst="rect">
            <a:avLst/>
          </a:prstGeom>
        </p:spPr>
        <p:txBody>
          <a:bodyPr lIns="0" tIns="0" rIns="0" bIns="0" rtlCol="0" anchor="t">
            <a:spAutoFit/>
          </a:bodyPr>
          <a:lstStyle/>
          <a:p>
            <a:pPr algn="ctr">
              <a:lnSpc>
                <a:spcPts val="3268"/>
              </a:lnSpc>
              <a:spcBef>
                <a:spcPct val="0"/>
              </a:spcBef>
            </a:pPr>
            <a:r>
              <a:rPr lang="en-US" sz="2334" b="1">
                <a:solidFill>
                  <a:srgbClr val="034797"/>
                </a:solidFill>
                <a:latin typeface="Tahoma Bold"/>
                <a:ea typeface="Tahoma Bold"/>
                <a:cs typeface="Tahoma Bold"/>
                <a:sym typeface="Tahoma Bold"/>
              </a:rPr>
              <a:t>Emotional Regulation Techniques-HEAVY WORK!!</a:t>
            </a:r>
          </a:p>
        </p:txBody>
      </p:sp>
      <p:sp>
        <p:nvSpPr>
          <p:cNvPr id="45" name="TextBox 45"/>
          <p:cNvSpPr txBox="1"/>
          <p:nvPr/>
        </p:nvSpPr>
        <p:spPr>
          <a:xfrm>
            <a:off x="11001869" y="8761806"/>
            <a:ext cx="5631239" cy="1071891"/>
          </a:xfrm>
          <a:prstGeom prst="rect">
            <a:avLst/>
          </a:prstGeom>
        </p:spPr>
        <p:txBody>
          <a:bodyPr lIns="0" tIns="0" rIns="0" bIns="0" rtlCol="0" anchor="t">
            <a:spAutoFit/>
          </a:bodyPr>
          <a:lstStyle/>
          <a:p>
            <a:pPr algn="ctr">
              <a:lnSpc>
                <a:spcPts val="2869"/>
              </a:lnSpc>
              <a:spcBef>
                <a:spcPct val="0"/>
              </a:spcBef>
            </a:pPr>
            <a:r>
              <a:rPr lang="en-US" sz="2049" b="1">
                <a:solidFill>
                  <a:srgbClr val="034797"/>
                </a:solidFill>
                <a:latin typeface="Tahoma Bold"/>
                <a:ea typeface="Tahoma Bold"/>
                <a:cs typeface="Tahoma Bold"/>
                <a:sym typeface="Tahoma Bold"/>
              </a:rPr>
              <a:t>Using physical techniques can also help relax your body AND IMPROVE symptoms as well as helping you think more clearly.</a:t>
            </a:r>
          </a:p>
        </p:txBody>
      </p:sp>
      <p:sp>
        <p:nvSpPr>
          <p:cNvPr id="46" name="TextBox 46"/>
          <p:cNvSpPr txBox="1"/>
          <p:nvPr/>
        </p:nvSpPr>
        <p:spPr>
          <a:xfrm>
            <a:off x="2194261" y="917333"/>
            <a:ext cx="1847734" cy="2069210"/>
          </a:xfrm>
          <a:prstGeom prst="rect">
            <a:avLst/>
          </a:prstGeom>
        </p:spPr>
        <p:txBody>
          <a:bodyPr lIns="0" tIns="0" rIns="0" bIns="0" rtlCol="0" anchor="t">
            <a:spAutoFit/>
          </a:bodyPr>
          <a:lstStyle/>
          <a:p>
            <a:pPr algn="ctr">
              <a:lnSpc>
                <a:spcPts val="2289"/>
              </a:lnSpc>
            </a:pPr>
            <a:r>
              <a:rPr lang="en-US" sz="1635" b="1">
                <a:solidFill>
                  <a:srgbClr val="034797"/>
                </a:solidFill>
                <a:latin typeface="Tahoma Bold"/>
                <a:ea typeface="Tahoma Bold"/>
                <a:cs typeface="Tahoma Bold"/>
                <a:sym typeface="Tahoma Bold"/>
              </a:rPr>
              <a:t>Arm Massage</a:t>
            </a:r>
          </a:p>
          <a:p>
            <a:pPr algn="ctr">
              <a:lnSpc>
                <a:spcPts val="2020"/>
              </a:lnSpc>
              <a:spcBef>
                <a:spcPct val="0"/>
              </a:spcBef>
            </a:pPr>
            <a:r>
              <a:rPr lang="en-US" sz="1443">
                <a:solidFill>
                  <a:srgbClr val="034797"/>
                </a:solidFill>
                <a:latin typeface="Tahoma"/>
                <a:ea typeface="Tahoma"/>
                <a:cs typeface="Tahoma"/>
                <a:sym typeface="Tahoma"/>
              </a:rPr>
              <a:t>Firmly squeeze your arms, from your wrist to your shoulder, or from your shoulder to your wrist, five to ten times. Repeat with other arm.</a:t>
            </a:r>
          </a:p>
        </p:txBody>
      </p:sp>
      <p:sp>
        <p:nvSpPr>
          <p:cNvPr id="47" name="TextBox 47"/>
          <p:cNvSpPr txBox="1"/>
          <p:nvPr/>
        </p:nvSpPr>
        <p:spPr>
          <a:xfrm>
            <a:off x="4660371" y="973698"/>
            <a:ext cx="1847734" cy="2115292"/>
          </a:xfrm>
          <a:prstGeom prst="rect">
            <a:avLst/>
          </a:prstGeom>
        </p:spPr>
        <p:txBody>
          <a:bodyPr lIns="0" tIns="0" rIns="0" bIns="0" rtlCol="0" anchor="t">
            <a:spAutoFit/>
          </a:bodyPr>
          <a:lstStyle/>
          <a:p>
            <a:pPr algn="ctr">
              <a:lnSpc>
                <a:spcPts val="2155"/>
              </a:lnSpc>
            </a:pPr>
            <a:r>
              <a:rPr lang="en-US" sz="1539" b="1">
                <a:solidFill>
                  <a:srgbClr val="034797"/>
                </a:solidFill>
                <a:latin typeface="Tahoma Bold"/>
                <a:ea typeface="Tahoma Bold"/>
                <a:cs typeface="Tahoma Bold"/>
                <a:sym typeface="Tahoma Bold"/>
              </a:rPr>
              <a:t>Hand Massage</a:t>
            </a:r>
          </a:p>
          <a:p>
            <a:pPr algn="ctr">
              <a:lnSpc>
                <a:spcPts val="2155"/>
              </a:lnSpc>
              <a:spcBef>
                <a:spcPct val="0"/>
              </a:spcBef>
            </a:pPr>
            <a:r>
              <a:rPr lang="en-US" sz="1539">
                <a:solidFill>
                  <a:srgbClr val="034797"/>
                </a:solidFill>
                <a:latin typeface="Tahoma"/>
                <a:ea typeface="Tahoma"/>
                <a:cs typeface="Tahoma"/>
                <a:sym typeface="Tahoma"/>
              </a:rPr>
              <a:t>Using the thumb of one hand, press firmly around the palm of the other hand, five to ten times. Repeat with other palm. </a:t>
            </a:r>
          </a:p>
        </p:txBody>
      </p:sp>
      <p:sp>
        <p:nvSpPr>
          <p:cNvPr id="48" name="TextBox 48"/>
          <p:cNvSpPr txBox="1"/>
          <p:nvPr/>
        </p:nvSpPr>
        <p:spPr>
          <a:xfrm>
            <a:off x="2194261" y="3713168"/>
            <a:ext cx="1847734" cy="1299626"/>
          </a:xfrm>
          <a:prstGeom prst="rect">
            <a:avLst/>
          </a:prstGeom>
        </p:spPr>
        <p:txBody>
          <a:bodyPr lIns="0" tIns="0" rIns="0" bIns="0" rtlCol="0" anchor="t">
            <a:spAutoFit/>
          </a:bodyPr>
          <a:lstStyle/>
          <a:p>
            <a:pPr algn="ctr">
              <a:lnSpc>
                <a:spcPts val="2289"/>
              </a:lnSpc>
            </a:pPr>
            <a:r>
              <a:rPr lang="en-US" sz="1635" b="1">
                <a:solidFill>
                  <a:srgbClr val="034797"/>
                </a:solidFill>
                <a:latin typeface="Tahoma Bold"/>
                <a:ea typeface="Tahoma Bold"/>
                <a:cs typeface="Tahoma Bold"/>
                <a:sym typeface="Tahoma Bold"/>
              </a:rPr>
              <a:t>Count to Ten</a:t>
            </a:r>
          </a:p>
          <a:p>
            <a:pPr algn="ctr">
              <a:lnSpc>
                <a:spcPts val="2020"/>
              </a:lnSpc>
              <a:spcBef>
                <a:spcPct val="0"/>
              </a:spcBef>
            </a:pPr>
            <a:r>
              <a:rPr lang="en-US" sz="1443">
                <a:solidFill>
                  <a:srgbClr val="034797"/>
                </a:solidFill>
                <a:latin typeface="Tahoma"/>
                <a:ea typeface="Tahoma"/>
                <a:cs typeface="Tahoma"/>
                <a:sym typeface="Tahoma"/>
              </a:rPr>
              <a:t>Stop what you are doing or saying and count quietly or in our head to ten.</a:t>
            </a:r>
          </a:p>
        </p:txBody>
      </p:sp>
      <p:sp>
        <p:nvSpPr>
          <p:cNvPr id="49" name="TextBox 49"/>
          <p:cNvSpPr txBox="1"/>
          <p:nvPr/>
        </p:nvSpPr>
        <p:spPr>
          <a:xfrm>
            <a:off x="5829145" y="3484968"/>
            <a:ext cx="1946275" cy="2019665"/>
          </a:xfrm>
          <a:prstGeom prst="rect">
            <a:avLst/>
          </a:prstGeom>
        </p:spPr>
        <p:txBody>
          <a:bodyPr lIns="0" tIns="0" rIns="0" bIns="0" rtlCol="0" anchor="t">
            <a:spAutoFit/>
          </a:bodyPr>
          <a:lstStyle/>
          <a:p>
            <a:pPr algn="ctr">
              <a:lnSpc>
                <a:spcPts val="2020"/>
              </a:lnSpc>
            </a:pPr>
            <a:r>
              <a:rPr lang="en-US" sz="1443" b="1">
                <a:solidFill>
                  <a:srgbClr val="034797"/>
                </a:solidFill>
                <a:latin typeface="Tahoma Bold"/>
                <a:ea typeface="Tahoma Bold"/>
                <a:cs typeface="Tahoma Bold"/>
                <a:sym typeface="Tahoma Bold"/>
              </a:rPr>
              <a:t>Finger Pull</a:t>
            </a:r>
          </a:p>
          <a:p>
            <a:pPr algn="ctr">
              <a:lnSpc>
                <a:spcPts val="1751"/>
              </a:lnSpc>
              <a:spcBef>
                <a:spcPct val="0"/>
              </a:spcBef>
            </a:pPr>
            <a:r>
              <a:rPr lang="en-US" sz="1250">
                <a:solidFill>
                  <a:srgbClr val="034797"/>
                </a:solidFill>
                <a:latin typeface="Tahoma"/>
                <a:ea typeface="Tahoma"/>
                <a:cs typeface="Tahoma"/>
                <a:sym typeface="Tahoma"/>
              </a:rPr>
              <a:t>Put one hand palm up, one hand palm down (both facing each other). Touch fingertips (except thumbs) and pull them apart as hard as you can. Hold for as long as you can (five to ten seconds at least)</a:t>
            </a:r>
          </a:p>
        </p:txBody>
      </p:sp>
      <p:sp>
        <p:nvSpPr>
          <p:cNvPr id="50" name="TextBox 50"/>
          <p:cNvSpPr txBox="1"/>
          <p:nvPr/>
        </p:nvSpPr>
        <p:spPr>
          <a:xfrm>
            <a:off x="3058222" y="6299096"/>
            <a:ext cx="3449883" cy="1210514"/>
          </a:xfrm>
          <a:prstGeom prst="rect">
            <a:avLst/>
          </a:prstGeom>
        </p:spPr>
        <p:txBody>
          <a:bodyPr lIns="0" tIns="0" rIns="0" bIns="0" rtlCol="0" anchor="t">
            <a:spAutoFit/>
          </a:bodyPr>
          <a:lstStyle/>
          <a:p>
            <a:pPr algn="ctr">
              <a:lnSpc>
                <a:spcPts val="2155"/>
              </a:lnSpc>
            </a:pPr>
            <a:r>
              <a:rPr lang="en-US" sz="1539" b="1">
                <a:solidFill>
                  <a:srgbClr val="034797"/>
                </a:solidFill>
                <a:latin typeface="Tahoma Bold"/>
                <a:ea typeface="Tahoma Bold"/>
                <a:cs typeface="Tahoma Bold"/>
                <a:sym typeface="Tahoma Bold"/>
              </a:rPr>
              <a:t>Seat Push-up</a:t>
            </a:r>
          </a:p>
          <a:p>
            <a:pPr algn="ctr">
              <a:lnSpc>
                <a:spcPts val="1885"/>
              </a:lnSpc>
              <a:spcBef>
                <a:spcPct val="0"/>
              </a:spcBef>
            </a:pPr>
            <a:r>
              <a:rPr lang="en-US" sz="1346">
                <a:solidFill>
                  <a:srgbClr val="034797"/>
                </a:solidFill>
                <a:latin typeface="Tahoma"/>
                <a:ea typeface="Tahoma"/>
                <a:cs typeface="Tahoma"/>
                <a:sym typeface="Tahoma"/>
              </a:rPr>
              <a:t>Sit on the floor with your legs crossed or in a chair with your feet flat on the floor. Using your hands, push yourself up from the floor or chair. Hold for five to ten seconds</a:t>
            </a:r>
          </a:p>
        </p:txBody>
      </p:sp>
      <p:sp>
        <p:nvSpPr>
          <p:cNvPr id="51" name="TextBox 51"/>
          <p:cNvSpPr txBox="1"/>
          <p:nvPr/>
        </p:nvSpPr>
        <p:spPr>
          <a:xfrm>
            <a:off x="13192284" y="6415790"/>
            <a:ext cx="3510375" cy="1318110"/>
          </a:xfrm>
          <a:prstGeom prst="rect">
            <a:avLst/>
          </a:prstGeom>
        </p:spPr>
        <p:txBody>
          <a:bodyPr lIns="0" tIns="0" rIns="0" bIns="0" rtlCol="0" anchor="t">
            <a:spAutoFit/>
          </a:bodyPr>
          <a:lstStyle/>
          <a:p>
            <a:pPr algn="ctr">
              <a:lnSpc>
                <a:spcPts val="2155"/>
              </a:lnSpc>
            </a:pPr>
            <a:r>
              <a:rPr lang="en-US" sz="1539" b="1">
                <a:solidFill>
                  <a:srgbClr val="034797"/>
                </a:solidFill>
                <a:latin typeface="Tahoma Bold"/>
                <a:ea typeface="Tahoma Bold"/>
                <a:cs typeface="Tahoma Bold"/>
                <a:sym typeface="Tahoma Bold"/>
              </a:rPr>
              <a:t>Wall Push</a:t>
            </a:r>
          </a:p>
          <a:p>
            <a:pPr algn="ctr">
              <a:lnSpc>
                <a:spcPts val="2155"/>
              </a:lnSpc>
              <a:spcBef>
                <a:spcPct val="0"/>
              </a:spcBef>
            </a:pPr>
            <a:r>
              <a:rPr lang="en-US" sz="1539">
                <a:solidFill>
                  <a:srgbClr val="034797"/>
                </a:solidFill>
                <a:latin typeface="Tahoma"/>
                <a:ea typeface="Tahoma"/>
                <a:cs typeface="Tahoma"/>
                <a:sym typeface="Tahoma"/>
              </a:rPr>
              <a:t>With palms flat on a sturdy wall, and feet planted flat on the floor, push against the wall and hold the position for five to ten seconds. </a:t>
            </a:r>
          </a:p>
        </p:txBody>
      </p:sp>
      <p:sp>
        <p:nvSpPr>
          <p:cNvPr id="52" name="TextBox 52"/>
          <p:cNvSpPr txBox="1"/>
          <p:nvPr/>
        </p:nvSpPr>
        <p:spPr>
          <a:xfrm>
            <a:off x="11382810" y="1114872"/>
            <a:ext cx="1946275" cy="2019665"/>
          </a:xfrm>
          <a:prstGeom prst="rect">
            <a:avLst/>
          </a:prstGeom>
        </p:spPr>
        <p:txBody>
          <a:bodyPr lIns="0" tIns="0" rIns="0" bIns="0" rtlCol="0" anchor="t">
            <a:spAutoFit/>
          </a:bodyPr>
          <a:lstStyle/>
          <a:p>
            <a:pPr algn="ctr">
              <a:lnSpc>
                <a:spcPts val="2020"/>
              </a:lnSpc>
            </a:pPr>
            <a:r>
              <a:rPr lang="en-US" sz="1443" b="1">
                <a:solidFill>
                  <a:srgbClr val="034797"/>
                </a:solidFill>
                <a:latin typeface="Tahoma Bold"/>
                <a:ea typeface="Tahoma Bold"/>
                <a:cs typeface="Tahoma Bold"/>
                <a:sym typeface="Tahoma Bold"/>
              </a:rPr>
              <a:t>Arm Pretzel</a:t>
            </a:r>
          </a:p>
          <a:p>
            <a:pPr algn="ctr">
              <a:lnSpc>
                <a:spcPts val="1751"/>
              </a:lnSpc>
            </a:pPr>
            <a:r>
              <a:rPr lang="en-US" sz="1250">
                <a:solidFill>
                  <a:srgbClr val="034797"/>
                </a:solidFill>
                <a:latin typeface="Tahoma"/>
                <a:ea typeface="Tahoma"/>
                <a:cs typeface="Tahoma"/>
                <a:sym typeface="Tahoma"/>
              </a:rPr>
              <a:t>Cross your arms and touch your palms together. Interlace your fingers and twist your arms into your chest.</a:t>
            </a:r>
          </a:p>
          <a:p>
            <a:pPr algn="ctr">
              <a:lnSpc>
                <a:spcPts val="1751"/>
              </a:lnSpc>
              <a:spcBef>
                <a:spcPct val="0"/>
              </a:spcBef>
            </a:pPr>
            <a:r>
              <a:rPr lang="en-US" sz="1250">
                <a:solidFill>
                  <a:srgbClr val="034797"/>
                </a:solidFill>
                <a:latin typeface="Tahoma"/>
                <a:ea typeface="Tahoma"/>
                <a:cs typeface="Tahoma"/>
                <a:sym typeface="Tahoma"/>
              </a:rPr>
              <a:t>Hold for as long as you can but five to ten seconds at least</a:t>
            </a:r>
          </a:p>
        </p:txBody>
      </p:sp>
      <p:sp>
        <p:nvSpPr>
          <p:cNvPr id="53" name="TextBox 53"/>
          <p:cNvSpPr txBox="1"/>
          <p:nvPr/>
        </p:nvSpPr>
        <p:spPr>
          <a:xfrm>
            <a:off x="15118922" y="1072084"/>
            <a:ext cx="1814965" cy="2087359"/>
          </a:xfrm>
          <a:prstGeom prst="rect">
            <a:avLst/>
          </a:prstGeom>
        </p:spPr>
        <p:txBody>
          <a:bodyPr lIns="0" tIns="0" rIns="0" bIns="0" rtlCol="0" anchor="t">
            <a:spAutoFit/>
          </a:bodyPr>
          <a:lstStyle/>
          <a:p>
            <a:pPr algn="ctr">
              <a:lnSpc>
                <a:spcPts val="2352"/>
              </a:lnSpc>
            </a:pPr>
            <a:r>
              <a:rPr lang="en-US" sz="1680" b="1">
                <a:solidFill>
                  <a:srgbClr val="034797"/>
                </a:solidFill>
                <a:latin typeface="Tahoma Bold"/>
                <a:ea typeface="Tahoma Bold"/>
                <a:cs typeface="Tahoma Bold"/>
                <a:sym typeface="Tahoma Bold"/>
              </a:rPr>
              <a:t>Palm Push</a:t>
            </a:r>
          </a:p>
          <a:p>
            <a:pPr algn="ctr">
              <a:lnSpc>
                <a:spcPts val="2021"/>
              </a:lnSpc>
              <a:spcBef>
                <a:spcPct val="0"/>
              </a:spcBef>
            </a:pPr>
            <a:r>
              <a:rPr lang="en-US" sz="1443">
                <a:solidFill>
                  <a:srgbClr val="034797"/>
                </a:solidFill>
                <a:latin typeface="Tahoma"/>
                <a:ea typeface="Tahoma"/>
                <a:cs typeface="Tahoma"/>
                <a:sym typeface="Tahoma"/>
              </a:rPr>
              <a:t>Face your palms together in front of you. Push them firmly together and hold for as long as you can but five to ten seconds at least</a:t>
            </a:r>
          </a:p>
        </p:txBody>
      </p:sp>
      <p:sp>
        <p:nvSpPr>
          <p:cNvPr id="54" name="TextBox 54"/>
          <p:cNvSpPr txBox="1"/>
          <p:nvPr/>
        </p:nvSpPr>
        <p:spPr>
          <a:xfrm>
            <a:off x="11382810" y="3699308"/>
            <a:ext cx="1946275" cy="1925166"/>
          </a:xfrm>
          <a:prstGeom prst="rect">
            <a:avLst/>
          </a:prstGeom>
        </p:spPr>
        <p:txBody>
          <a:bodyPr lIns="0" tIns="0" rIns="0" bIns="0" rtlCol="0" anchor="t">
            <a:spAutoFit/>
          </a:bodyPr>
          <a:lstStyle/>
          <a:p>
            <a:pPr algn="ctr">
              <a:lnSpc>
                <a:spcPts val="2155"/>
              </a:lnSpc>
            </a:pPr>
            <a:r>
              <a:rPr lang="en-US" sz="1539" b="1">
                <a:solidFill>
                  <a:srgbClr val="034797"/>
                </a:solidFill>
                <a:latin typeface="Tahoma Bold"/>
                <a:ea typeface="Tahoma Bold"/>
                <a:cs typeface="Tahoma Bold"/>
                <a:sym typeface="Tahoma Bold"/>
              </a:rPr>
              <a:t>Give myself a hug</a:t>
            </a:r>
          </a:p>
          <a:p>
            <a:pPr algn="ctr">
              <a:lnSpc>
                <a:spcPts val="1885"/>
              </a:lnSpc>
              <a:spcBef>
                <a:spcPct val="0"/>
              </a:spcBef>
            </a:pPr>
            <a:r>
              <a:rPr lang="en-US" sz="1346">
                <a:solidFill>
                  <a:srgbClr val="034797"/>
                </a:solidFill>
                <a:latin typeface="Tahoma"/>
                <a:ea typeface="Tahoma"/>
                <a:cs typeface="Tahoma"/>
                <a:sym typeface="Tahoma"/>
              </a:rPr>
              <a:t>Cross your arms in front of you, far enough to bring your palms almost to your sides. Squeeze your arms or sides firmly and hold for five to ten seconds.</a:t>
            </a:r>
          </a:p>
        </p:txBody>
      </p:sp>
      <p:sp>
        <p:nvSpPr>
          <p:cNvPr id="55" name="TextBox 55"/>
          <p:cNvSpPr txBox="1"/>
          <p:nvPr/>
        </p:nvSpPr>
        <p:spPr>
          <a:xfrm>
            <a:off x="13723858" y="3573143"/>
            <a:ext cx="2044894" cy="2087359"/>
          </a:xfrm>
          <a:prstGeom prst="rect">
            <a:avLst/>
          </a:prstGeom>
        </p:spPr>
        <p:txBody>
          <a:bodyPr lIns="0" tIns="0" rIns="0" bIns="0" rtlCol="0" anchor="t">
            <a:spAutoFit/>
          </a:bodyPr>
          <a:lstStyle/>
          <a:p>
            <a:pPr algn="ctr">
              <a:lnSpc>
                <a:spcPts val="2352"/>
              </a:lnSpc>
            </a:pPr>
            <a:r>
              <a:rPr lang="en-US" sz="1680" b="1">
                <a:solidFill>
                  <a:srgbClr val="034797"/>
                </a:solidFill>
                <a:latin typeface="Tahoma Bold"/>
                <a:ea typeface="Tahoma Bold"/>
                <a:cs typeface="Tahoma Bold"/>
                <a:sym typeface="Tahoma Bold"/>
              </a:rPr>
              <a:t>1 minute count</a:t>
            </a:r>
          </a:p>
          <a:p>
            <a:pPr algn="ctr">
              <a:lnSpc>
                <a:spcPts val="2021"/>
              </a:lnSpc>
              <a:spcBef>
                <a:spcPct val="0"/>
              </a:spcBef>
            </a:pPr>
            <a:r>
              <a:rPr lang="en-US" sz="1443">
                <a:solidFill>
                  <a:srgbClr val="034797"/>
                </a:solidFill>
                <a:latin typeface="Tahoma"/>
                <a:ea typeface="Tahoma"/>
                <a:cs typeface="Tahoma"/>
                <a:sym typeface="Tahoma"/>
              </a:rPr>
              <a:t>Breathing normally, time yourself breathing for one minute. One breath is counted as in and out. Next stop you need to regulate, count the same  number of breaths</a:t>
            </a:r>
          </a:p>
        </p:txBody>
      </p:sp>
      <p:sp>
        <p:nvSpPr>
          <p:cNvPr id="56" name="TextBox 56"/>
          <p:cNvSpPr txBox="1"/>
          <p:nvPr/>
        </p:nvSpPr>
        <p:spPr>
          <a:xfrm>
            <a:off x="69389" y="8402026"/>
            <a:ext cx="3603404" cy="633207"/>
          </a:xfrm>
          <a:prstGeom prst="rect">
            <a:avLst/>
          </a:prstGeom>
        </p:spPr>
        <p:txBody>
          <a:bodyPr lIns="0" tIns="0" rIns="0" bIns="0" rtlCol="0" anchor="t">
            <a:spAutoFit/>
          </a:bodyPr>
          <a:lstStyle/>
          <a:p>
            <a:pPr algn="ctr">
              <a:lnSpc>
                <a:spcPts val="2428"/>
              </a:lnSpc>
              <a:spcBef>
                <a:spcPct val="0"/>
              </a:spcBef>
            </a:pPr>
            <a:r>
              <a:rPr lang="en-US" sz="1734" b="1" dirty="0">
                <a:solidFill>
                  <a:srgbClr val="FF3131"/>
                </a:solidFill>
                <a:latin typeface="Tahoma Bold"/>
                <a:ea typeface="Tahoma Bold"/>
                <a:cs typeface="Tahoma Bold"/>
                <a:sym typeface="Tahoma Bold"/>
              </a:rPr>
              <a:t>Re-route that sensory pathway!!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TextBox 3"/>
          <p:cNvSpPr txBox="1"/>
          <p:nvPr/>
        </p:nvSpPr>
        <p:spPr>
          <a:xfrm>
            <a:off x="506433" y="2155241"/>
            <a:ext cx="10355223" cy="4939030"/>
          </a:xfrm>
          <a:prstGeom prst="rect">
            <a:avLst/>
          </a:prstGeom>
        </p:spPr>
        <p:txBody>
          <a:bodyPr lIns="0" tIns="0" rIns="0" bIns="0" rtlCol="0" anchor="t">
            <a:spAutoFit/>
          </a:bodyPr>
          <a:lstStyle/>
          <a:p>
            <a:pPr algn="l">
              <a:lnSpc>
                <a:spcPts val="3920"/>
              </a:lnSpc>
              <a:spcBef>
                <a:spcPct val="0"/>
              </a:spcBef>
            </a:pPr>
            <a:r>
              <a:rPr lang="en-US" sz="2800">
                <a:solidFill>
                  <a:srgbClr val="FFFFFF"/>
                </a:solidFill>
                <a:latin typeface="Tahoma"/>
                <a:ea typeface="Tahoma"/>
                <a:cs typeface="Tahoma"/>
                <a:sym typeface="Tahoma"/>
              </a:rPr>
              <a:t>Sometimes it can be difficult to take time for selfcare. </a:t>
            </a:r>
          </a:p>
          <a:p>
            <a:pPr algn="l">
              <a:lnSpc>
                <a:spcPts val="3920"/>
              </a:lnSpc>
              <a:spcBef>
                <a:spcPct val="0"/>
              </a:spcBef>
            </a:pPr>
            <a:endParaRPr lang="en-US" sz="2800">
              <a:solidFill>
                <a:srgbClr val="FFFFFF"/>
              </a:solidFill>
              <a:latin typeface="Tahoma"/>
              <a:ea typeface="Tahoma"/>
              <a:cs typeface="Tahoma"/>
              <a:sym typeface="Tahoma"/>
            </a:endParaRPr>
          </a:p>
          <a:p>
            <a:pPr algn="l">
              <a:lnSpc>
                <a:spcPts val="3920"/>
              </a:lnSpc>
              <a:spcBef>
                <a:spcPct val="0"/>
              </a:spcBef>
            </a:pPr>
            <a:r>
              <a:rPr lang="en-US" sz="2800">
                <a:solidFill>
                  <a:srgbClr val="FFFFFF"/>
                </a:solidFill>
                <a:latin typeface="Tahoma"/>
                <a:ea typeface="Tahoma"/>
                <a:cs typeface="Tahoma"/>
                <a:sym typeface="Tahoma"/>
              </a:rPr>
              <a:t>Feed their sensory diet!!</a:t>
            </a:r>
          </a:p>
          <a:p>
            <a:pPr algn="l">
              <a:lnSpc>
                <a:spcPts val="3920"/>
              </a:lnSpc>
              <a:spcBef>
                <a:spcPct val="0"/>
              </a:spcBef>
            </a:pPr>
            <a:endParaRPr lang="en-US" sz="2800">
              <a:solidFill>
                <a:srgbClr val="FFFFFF"/>
              </a:solidFill>
              <a:latin typeface="Tahoma"/>
              <a:ea typeface="Tahoma"/>
              <a:cs typeface="Tahoma"/>
              <a:sym typeface="Tahoma"/>
            </a:endParaRPr>
          </a:p>
          <a:p>
            <a:pPr algn="l">
              <a:lnSpc>
                <a:spcPts val="3920"/>
              </a:lnSpc>
              <a:spcBef>
                <a:spcPct val="0"/>
              </a:spcBef>
            </a:pPr>
            <a:r>
              <a:rPr lang="en-US" sz="2800">
                <a:solidFill>
                  <a:srgbClr val="FFFFFF"/>
                </a:solidFill>
                <a:latin typeface="Tahoma"/>
                <a:ea typeface="Tahoma"/>
                <a:cs typeface="Tahoma"/>
                <a:sym typeface="Tahoma"/>
              </a:rPr>
              <a:t>People may feel guilty for putting themselves first.</a:t>
            </a:r>
          </a:p>
          <a:p>
            <a:pPr algn="l">
              <a:lnSpc>
                <a:spcPts val="3920"/>
              </a:lnSpc>
              <a:spcBef>
                <a:spcPct val="0"/>
              </a:spcBef>
            </a:pPr>
            <a:endParaRPr lang="en-US" sz="2800">
              <a:solidFill>
                <a:srgbClr val="FFFFFF"/>
              </a:solidFill>
              <a:latin typeface="Tahoma"/>
              <a:ea typeface="Tahoma"/>
              <a:cs typeface="Tahoma"/>
              <a:sym typeface="Tahoma"/>
            </a:endParaRPr>
          </a:p>
          <a:p>
            <a:pPr algn="l">
              <a:lnSpc>
                <a:spcPts val="3920"/>
              </a:lnSpc>
              <a:spcBef>
                <a:spcPct val="0"/>
              </a:spcBef>
            </a:pPr>
            <a:r>
              <a:rPr lang="en-US" sz="2800">
                <a:solidFill>
                  <a:srgbClr val="FFFFFF"/>
                </a:solidFill>
                <a:latin typeface="Tahoma"/>
                <a:ea typeface="Tahoma"/>
                <a:cs typeface="Tahoma"/>
                <a:sym typeface="Tahoma"/>
              </a:rPr>
              <a:t>Encourage children to create a list of activities they </a:t>
            </a:r>
          </a:p>
          <a:p>
            <a:pPr algn="l">
              <a:lnSpc>
                <a:spcPts val="3920"/>
              </a:lnSpc>
              <a:spcBef>
                <a:spcPct val="0"/>
              </a:spcBef>
            </a:pPr>
            <a:r>
              <a:rPr lang="en-US" sz="2800">
                <a:solidFill>
                  <a:srgbClr val="FFFFFF"/>
                </a:solidFill>
                <a:latin typeface="Tahoma"/>
                <a:ea typeface="Tahoma"/>
                <a:cs typeface="Tahoma"/>
                <a:sym typeface="Tahoma"/>
              </a:rPr>
              <a:t>could do to look after themselves that they would find enjoyable.</a:t>
            </a:r>
          </a:p>
          <a:p>
            <a:pPr algn="l">
              <a:lnSpc>
                <a:spcPts val="3920"/>
              </a:lnSpc>
              <a:spcBef>
                <a:spcPct val="0"/>
              </a:spcBef>
            </a:pPr>
            <a:endParaRPr lang="en-US" sz="2800">
              <a:solidFill>
                <a:srgbClr val="FFFFFF"/>
              </a:solidFill>
              <a:latin typeface="Tahoma"/>
              <a:ea typeface="Tahoma"/>
              <a:cs typeface="Tahoma"/>
              <a:sym typeface="Tahoma"/>
            </a:endParaRPr>
          </a:p>
          <a:p>
            <a:pPr algn="l">
              <a:lnSpc>
                <a:spcPts val="3920"/>
              </a:lnSpc>
              <a:spcBef>
                <a:spcPct val="0"/>
              </a:spcBef>
            </a:pPr>
            <a:r>
              <a:rPr lang="en-US" sz="2800">
                <a:solidFill>
                  <a:srgbClr val="FFFFFF"/>
                </a:solidFill>
                <a:latin typeface="Tahoma"/>
                <a:ea typeface="Tahoma"/>
                <a:cs typeface="Tahoma"/>
                <a:sym typeface="Tahoma"/>
              </a:rPr>
              <a:t>Choose one to try each day and reflect on how it made them feel.</a:t>
            </a:r>
          </a:p>
        </p:txBody>
      </p:sp>
      <p:sp>
        <p:nvSpPr>
          <p:cNvPr id="4" name="Freeform 4"/>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5" name="Freeform 5"/>
          <p:cNvSpPr/>
          <p:nvPr/>
        </p:nvSpPr>
        <p:spPr>
          <a:xfrm>
            <a:off x="9372600" y="7314361"/>
            <a:ext cx="4190122" cy="2608351"/>
          </a:xfrm>
          <a:custGeom>
            <a:avLst/>
            <a:gdLst/>
            <a:ahLst/>
            <a:cxnLst/>
            <a:rect l="l" t="t" r="r" b="b"/>
            <a:pathLst>
              <a:path w="4190122" h="2608351">
                <a:moveTo>
                  <a:pt x="0" y="0"/>
                </a:moveTo>
                <a:lnTo>
                  <a:pt x="4190122" y="0"/>
                </a:lnTo>
                <a:lnTo>
                  <a:pt x="4190122" y="2608351"/>
                </a:lnTo>
                <a:lnTo>
                  <a:pt x="0" y="260835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6" name="TextBox 6"/>
          <p:cNvSpPr txBox="1"/>
          <p:nvPr/>
        </p:nvSpPr>
        <p:spPr>
          <a:xfrm>
            <a:off x="0" y="604656"/>
            <a:ext cx="10800906" cy="695824"/>
          </a:xfrm>
          <a:prstGeom prst="rect">
            <a:avLst/>
          </a:prstGeom>
        </p:spPr>
        <p:txBody>
          <a:bodyPr lIns="0" tIns="0" rIns="0" bIns="0" rtlCol="0" anchor="t">
            <a:spAutoFit/>
          </a:bodyPr>
          <a:lstStyle/>
          <a:p>
            <a:pPr algn="ctr">
              <a:lnSpc>
                <a:spcPts val="5747"/>
              </a:lnSpc>
              <a:spcBef>
                <a:spcPct val="0"/>
              </a:spcBef>
            </a:pPr>
            <a:r>
              <a:rPr lang="en-US" sz="4105">
                <a:solidFill>
                  <a:srgbClr val="8DF10D"/>
                </a:solidFill>
                <a:latin typeface="Tahoma"/>
                <a:ea typeface="Tahoma"/>
                <a:cs typeface="Tahoma"/>
                <a:sym typeface="Tahoma"/>
              </a:rPr>
              <a:t>Encourage SELF CARE - what’s that?</a:t>
            </a:r>
          </a:p>
        </p:txBody>
      </p:sp>
      <p:sp>
        <p:nvSpPr>
          <p:cNvPr id="7" name="TextBox 7"/>
          <p:cNvSpPr txBox="1"/>
          <p:nvPr/>
        </p:nvSpPr>
        <p:spPr>
          <a:xfrm>
            <a:off x="866434" y="8333171"/>
            <a:ext cx="8491418" cy="570729"/>
          </a:xfrm>
          <a:prstGeom prst="rect">
            <a:avLst/>
          </a:prstGeom>
        </p:spPr>
        <p:txBody>
          <a:bodyPr lIns="0" tIns="0" rIns="0" bIns="0" rtlCol="0" anchor="t">
            <a:spAutoFit/>
          </a:bodyPr>
          <a:lstStyle/>
          <a:p>
            <a:pPr algn="ctr">
              <a:lnSpc>
                <a:spcPts val="4767"/>
              </a:lnSpc>
              <a:spcBef>
                <a:spcPct val="0"/>
              </a:spcBef>
            </a:pPr>
            <a:r>
              <a:rPr lang="en-US" sz="3405" dirty="0">
                <a:solidFill>
                  <a:srgbClr val="FFFFFF"/>
                </a:solidFill>
                <a:latin typeface="Tahoma"/>
                <a:ea typeface="Tahoma"/>
                <a:cs typeface="Tahoma"/>
                <a:sym typeface="Tahoma"/>
              </a:rPr>
              <a:t>REMEMBER ROME WASN’T BUILT IN A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7070239" y="6899300"/>
            <a:ext cx="4829053" cy="2420563"/>
          </a:xfrm>
          <a:custGeom>
            <a:avLst/>
            <a:gdLst/>
            <a:ahLst/>
            <a:cxnLst/>
            <a:rect l="l" t="t" r="r" b="b"/>
            <a:pathLst>
              <a:path w="4829053" h="2420563">
                <a:moveTo>
                  <a:pt x="0" y="0"/>
                </a:moveTo>
                <a:lnTo>
                  <a:pt x="4829053" y="0"/>
                </a:lnTo>
                <a:lnTo>
                  <a:pt x="4829053" y="2420563"/>
                </a:lnTo>
                <a:lnTo>
                  <a:pt x="0" y="242056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TextBox 4"/>
          <p:cNvSpPr txBox="1"/>
          <p:nvPr/>
        </p:nvSpPr>
        <p:spPr>
          <a:xfrm>
            <a:off x="764725" y="1052208"/>
            <a:ext cx="6305514" cy="5847093"/>
          </a:xfrm>
          <a:prstGeom prst="rect">
            <a:avLst/>
          </a:prstGeom>
        </p:spPr>
        <p:txBody>
          <a:bodyPr lIns="0" tIns="0" rIns="0" bIns="0" rtlCol="0" anchor="t">
            <a:spAutoFit/>
          </a:bodyPr>
          <a:lstStyle/>
          <a:p>
            <a:pPr algn="ctr">
              <a:lnSpc>
                <a:spcPts val="4269"/>
              </a:lnSpc>
              <a:spcBef>
                <a:spcPct val="0"/>
              </a:spcBef>
            </a:pPr>
            <a:r>
              <a:rPr lang="en-US" sz="3049">
                <a:solidFill>
                  <a:srgbClr val="F8B11F"/>
                </a:solidFill>
                <a:latin typeface="Tahoma"/>
                <a:ea typeface="Tahoma"/>
                <a:cs typeface="Tahoma"/>
                <a:sym typeface="Tahoma"/>
              </a:rPr>
              <a:t>Listen to music</a:t>
            </a:r>
          </a:p>
          <a:p>
            <a:pPr algn="ctr">
              <a:lnSpc>
                <a:spcPts val="4269"/>
              </a:lnSpc>
              <a:spcBef>
                <a:spcPct val="0"/>
              </a:spcBef>
            </a:pPr>
            <a:r>
              <a:rPr lang="en-US" sz="3049">
                <a:solidFill>
                  <a:srgbClr val="F8B11F"/>
                </a:solidFill>
                <a:latin typeface="Tahoma"/>
                <a:ea typeface="Tahoma"/>
                <a:cs typeface="Tahoma"/>
                <a:sym typeface="Tahoma"/>
              </a:rPr>
              <a:t>Take a shower</a:t>
            </a:r>
          </a:p>
          <a:p>
            <a:pPr algn="ctr">
              <a:lnSpc>
                <a:spcPts val="4269"/>
              </a:lnSpc>
              <a:spcBef>
                <a:spcPct val="0"/>
              </a:spcBef>
            </a:pPr>
            <a:r>
              <a:rPr lang="en-US" sz="3049">
                <a:solidFill>
                  <a:srgbClr val="F8B11F"/>
                </a:solidFill>
                <a:latin typeface="Tahoma"/>
                <a:ea typeface="Tahoma"/>
                <a:cs typeface="Tahoma"/>
                <a:sym typeface="Tahoma"/>
              </a:rPr>
              <a:t>Talk to a friend</a:t>
            </a:r>
          </a:p>
          <a:p>
            <a:pPr algn="ctr">
              <a:lnSpc>
                <a:spcPts val="4269"/>
              </a:lnSpc>
              <a:spcBef>
                <a:spcPct val="0"/>
              </a:spcBef>
            </a:pPr>
            <a:r>
              <a:rPr lang="en-US" sz="3049">
                <a:solidFill>
                  <a:srgbClr val="F8B11F"/>
                </a:solidFill>
                <a:latin typeface="Tahoma"/>
                <a:ea typeface="Tahoma"/>
                <a:cs typeface="Tahoma"/>
                <a:sym typeface="Tahoma"/>
              </a:rPr>
              <a:t>Watch a movie</a:t>
            </a:r>
          </a:p>
          <a:p>
            <a:pPr algn="ctr">
              <a:lnSpc>
                <a:spcPts val="4269"/>
              </a:lnSpc>
              <a:spcBef>
                <a:spcPct val="0"/>
              </a:spcBef>
            </a:pPr>
            <a:r>
              <a:rPr lang="en-US" sz="3049">
                <a:solidFill>
                  <a:srgbClr val="F8B11F"/>
                </a:solidFill>
                <a:latin typeface="Tahoma"/>
                <a:ea typeface="Tahoma"/>
                <a:cs typeface="Tahoma"/>
                <a:sym typeface="Tahoma"/>
              </a:rPr>
              <a:t>Read a book</a:t>
            </a:r>
          </a:p>
          <a:p>
            <a:pPr algn="ctr">
              <a:lnSpc>
                <a:spcPts val="4269"/>
              </a:lnSpc>
              <a:spcBef>
                <a:spcPct val="0"/>
              </a:spcBef>
            </a:pPr>
            <a:r>
              <a:rPr lang="en-US" sz="3049">
                <a:solidFill>
                  <a:srgbClr val="F8B11F"/>
                </a:solidFill>
                <a:latin typeface="Tahoma"/>
                <a:ea typeface="Tahoma"/>
                <a:cs typeface="Tahoma"/>
                <a:sym typeface="Tahoma"/>
              </a:rPr>
              <a:t>Go for a walk</a:t>
            </a:r>
          </a:p>
          <a:p>
            <a:pPr algn="ctr">
              <a:lnSpc>
                <a:spcPts val="4269"/>
              </a:lnSpc>
              <a:spcBef>
                <a:spcPct val="0"/>
              </a:spcBef>
            </a:pPr>
            <a:r>
              <a:rPr lang="en-US" sz="3049">
                <a:solidFill>
                  <a:srgbClr val="F8B11F"/>
                </a:solidFill>
                <a:latin typeface="Tahoma"/>
                <a:ea typeface="Tahoma"/>
                <a:cs typeface="Tahoma"/>
                <a:sym typeface="Tahoma"/>
              </a:rPr>
              <a:t>Ride your bike</a:t>
            </a:r>
          </a:p>
          <a:p>
            <a:pPr algn="ctr">
              <a:lnSpc>
                <a:spcPts val="4269"/>
              </a:lnSpc>
              <a:spcBef>
                <a:spcPct val="0"/>
              </a:spcBef>
            </a:pPr>
            <a:r>
              <a:rPr lang="en-US" sz="3049">
                <a:solidFill>
                  <a:srgbClr val="F8B11F"/>
                </a:solidFill>
                <a:latin typeface="Tahoma"/>
                <a:ea typeface="Tahoma"/>
                <a:cs typeface="Tahoma"/>
                <a:sym typeface="Tahoma"/>
              </a:rPr>
              <a:t>Exercise</a:t>
            </a:r>
          </a:p>
          <a:p>
            <a:pPr algn="ctr">
              <a:lnSpc>
                <a:spcPts val="4269"/>
              </a:lnSpc>
              <a:spcBef>
                <a:spcPct val="0"/>
              </a:spcBef>
            </a:pPr>
            <a:r>
              <a:rPr lang="en-US" sz="3049">
                <a:solidFill>
                  <a:srgbClr val="F8B11F"/>
                </a:solidFill>
                <a:latin typeface="Tahoma"/>
                <a:ea typeface="Tahoma"/>
                <a:cs typeface="Tahoma"/>
                <a:sym typeface="Tahoma"/>
              </a:rPr>
              <a:t>Play with your pet</a:t>
            </a:r>
          </a:p>
          <a:p>
            <a:pPr algn="ctr">
              <a:lnSpc>
                <a:spcPts val="4269"/>
              </a:lnSpc>
              <a:spcBef>
                <a:spcPct val="0"/>
              </a:spcBef>
            </a:pPr>
            <a:r>
              <a:rPr lang="en-US" sz="3049">
                <a:solidFill>
                  <a:srgbClr val="F8B11F"/>
                </a:solidFill>
                <a:latin typeface="Tahoma"/>
                <a:ea typeface="Tahoma"/>
                <a:cs typeface="Tahoma"/>
                <a:sym typeface="Tahoma"/>
              </a:rPr>
              <a:t>Stretch your muscles</a:t>
            </a:r>
          </a:p>
          <a:p>
            <a:pPr algn="ctr">
              <a:lnSpc>
                <a:spcPts val="4269"/>
              </a:lnSpc>
              <a:spcBef>
                <a:spcPct val="0"/>
              </a:spcBef>
            </a:pPr>
            <a:endParaRPr lang="en-US" sz="3049">
              <a:solidFill>
                <a:srgbClr val="F8B11F"/>
              </a:solidFill>
              <a:latin typeface="Tahoma"/>
              <a:ea typeface="Tahoma"/>
              <a:cs typeface="Tahoma"/>
              <a:sym typeface="Tahoma"/>
            </a:endParaRPr>
          </a:p>
        </p:txBody>
      </p:sp>
      <p:sp>
        <p:nvSpPr>
          <p:cNvPr id="5" name="TextBox 5"/>
          <p:cNvSpPr txBox="1"/>
          <p:nvPr/>
        </p:nvSpPr>
        <p:spPr>
          <a:xfrm>
            <a:off x="9851806" y="971550"/>
            <a:ext cx="8705814" cy="5313693"/>
          </a:xfrm>
          <a:prstGeom prst="rect">
            <a:avLst/>
          </a:prstGeom>
        </p:spPr>
        <p:txBody>
          <a:bodyPr lIns="0" tIns="0" rIns="0" bIns="0" rtlCol="0" anchor="t">
            <a:spAutoFit/>
          </a:bodyPr>
          <a:lstStyle/>
          <a:p>
            <a:pPr algn="ctr">
              <a:lnSpc>
                <a:spcPts val="4269"/>
              </a:lnSpc>
              <a:spcBef>
                <a:spcPct val="0"/>
              </a:spcBef>
            </a:pPr>
            <a:endParaRPr/>
          </a:p>
          <a:p>
            <a:pPr algn="ctr">
              <a:lnSpc>
                <a:spcPts val="4269"/>
              </a:lnSpc>
              <a:spcBef>
                <a:spcPct val="0"/>
              </a:spcBef>
            </a:pPr>
            <a:r>
              <a:rPr lang="en-US" sz="3049">
                <a:solidFill>
                  <a:srgbClr val="F8B11F"/>
                </a:solidFill>
                <a:latin typeface="Tahoma"/>
                <a:ea typeface="Tahoma"/>
                <a:cs typeface="Tahoma"/>
                <a:sym typeface="Tahoma"/>
              </a:rPr>
              <a:t>Do yoga</a:t>
            </a:r>
          </a:p>
          <a:p>
            <a:pPr algn="ctr">
              <a:lnSpc>
                <a:spcPts val="4269"/>
              </a:lnSpc>
              <a:spcBef>
                <a:spcPct val="0"/>
              </a:spcBef>
            </a:pPr>
            <a:r>
              <a:rPr lang="en-US" sz="3049">
                <a:solidFill>
                  <a:srgbClr val="F8B11F"/>
                </a:solidFill>
                <a:latin typeface="Tahoma"/>
                <a:ea typeface="Tahoma"/>
                <a:cs typeface="Tahoma"/>
                <a:sym typeface="Tahoma"/>
              </a:rPr>
              <a:t>Meditate or pray</a:t>
            </a:r>
          </a:p>
          <a:p>
            <a:pPr algn="ctr">
              <a:lnSpc>
                <a:spcPts val="4269"/>
              </a:lnSpc>
              <a:spcBef>
                <a:spcPct val="0"/>
              </a:spcBef>
            </a:pPr>
            <a:r>
              <a:rPr lang="en-US" sz="3049">
                <a:solidFill>
                  <a:srgbClr val="F8B11F"/>
                </a:solidFill>
                <a:latin typeface="Tahoma"/>
                <a:ea typeface="Tahoma"/>
                <a:cs typeface="Tahoma"/>
                <a:sym typeface="Tahoma"/>
              </a:rPr>
              <a:t>Talk to a friend on the phone</a:t>
            </a:r>
          </a:p>
          <a:p>
            <a:pPr algn="ctr">
              <a:lnSpc>
                <a:spcPts val="4269"/>
              </a:lnSpc>
              <a:spcBef>
                <a:spcPct val="0"/>
              </a:spcBef>
            </a:pPr>
            <a:r>
              <a:rPr lang="en-US" sz="3049">
                <a:solidFill>
                  <a:srgbClr val="F8B11F"/>
                </a:solidFill>
                <a:latin typeface="Tahoma"/>
                <a:ea typeface="Tahoma"/>
                <a:cs typeface="Tahoma"/>
                <a:sym typeface="Tahoma"/>
              </a:rPr>
              <a:t>Go the park with a friend*</a:t>
            </a:r>
          </a:p>
          <a:p>
            <a:pPr algn="ctr">
              <a:lnSpc>
                <a:spcPts val="4269"/>
              </a:lnSpc>
              <a:spcBef>
                <a:spcPct val="0"/>
              </a:spcBef>
            </a:pPr>
            <a:r>
              <a:rPr lang="en-US" sz="3049">
                <a:solidFill>
                  <a:srgbClr val="F8B11F"/>
                </a:solidFill>
                <a:latin typeface="Tahoma"/>
                <a:ea typeface="Tahoma"/>
                <a:cs typeface="Tahoma"/>
                <a:sym typeface="Tahoma"/>
              </a:rPr>
              <a:t>Go shopping</a:t>
            </a:r>
          </a:p>
          <a:p>
            <a:pPr algn="ctr">
              <a:lnSpc>
                <a:spcPts val="4269"/>
              </a:lnSpc>
              <a:spcBef>
                <a:spcPct val="0"/>
              </a:spcBef>
            </a:pPr>
            <a:r>
              <a:rPr lang="en-US" sz="3049">
                <a:solidFill>
                  <a:srgbClr val="F8B11F"/>
                </a:solidFill>
                <a:latin typeface="Tahoma"/>
                <a:ea typeface="Tahoma"/>
                <a:cs typeface="Tahoma"/>
                <a:sym typeface="Tahoma"/>
              </a:rPr>
              <a:t>Get a hair cut</a:t>
            </a:r>
          </a:p>
          <a:p>
            <a:pPr algn="ctr">
              <a:lnSpc>
                <a:spcPts val="4269"/>
              </a:lnSpc>
              <a:spcBef>
                <a:spcPct val="0"/>
              </a:spcBef>
            </a:pPr>
            <a:r>
              <a:rPr lang="en-US" sz="3049">
                <a:solidFill>
                  <a:srgbClr val="F8B11F"/>
                </a:solidFill>
                <a:latin typeface="Tahoma"/>
                <a:ea typeface="Tahoma"/>
                <a:cs typeface="Tahoma"/>
                <a:sym typeface="Tahoma"/>
              </a:rPr>
              <a:t>Take a nap</a:t>
            </a:r>
          </a:p>
          <a:p>
            <a:pPr algn="ctr">
              <a:lnSpc>
                <a:spcPts val="4269"/>
              </a:lnSpc>
              <a:spcBef>
                <a:spcPct val="0"/>
              </a:spcBef>
            </a:pPr>
            <a:r>
              <a:rPr lang="en-US" sz="3049">
                <a:solidFill>
                  <a:srgbClr val="F8B11F"/>
                </a:solidFill>
                <a:latin typeface="Tahoma"/>
                <a:ea typeface="Tahoma"/>
                <a:cs typeface="Tahoma"/>
                <a:sym typeface="Tahoma"/>
              </a:rPr>
              <a:t>Plan an outing with friends</a:t>
            </a:r>
          </a:p>
          <a:p>
            <a:pPr algn="ctr">
              <a:lnSpc>
                <a:spcPts val="4269"/>
              </a:lnSpc>
              <a:spcBef>
                <a:spcPct val="0"/>
              </a:spcBef>
            </a:pPr>
            <a:r>
              <a:rPr lang="en-US" sz="3049">
                <a:solidFill>
                  <a:srgbClr val="F8B11F"/>
                </a:solidFill>
                <a:latin typeface="Tahoma"/>
                <a:ea typeface="Tahoma"/>
                <a:cs typeface="Tahoma"/>
                <a:sym typeface="Tahoma"/>
              </a:rPr>
              <a:t>Go for a jog</a:t>
            </a:r>
          </a:p>
        </p:txBody>
      </p:sp>
      <p:sp>
        <p:nvSpPr>
          <p:cNvPr id="6" name="Freeform 6"/>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2"/>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TextBox 4"/>
          <p:cNvSpPr txBox="1"/>
          <p:nvPr/>
        </p:nvSpPr>
        <p:spPr>
          <a:xfrm>
            <a:off x="224416" y="2910463"/>
            <a:ext cx="17489334" cy="727710"/>
          </a:xfrm>
          <a:prstGeom prst="rect">
            <a:avLst/>
          </a:prstGeom>
        </p:spPr>
        <p:txBody>
          <a:bodyPr lIns="0" tIns="0" rIns="0" bIns="0" rtlCol="0" anchor="t">
            <a:spAutoFit/>
          </a:bodyPr>
          <a:lstStyle/>
          <a:p>
            <a:pPr algn="l">
              <a:lnSpc>
                <a:spcPts val="2940"/>
              </a:lnSpc>
              <a:spcBef>
                <a:spcPct val="0"/>
              </a:spcBef>
            </a:pPr>
            <a:r>
              <a:rPr lang="en-US" sz="2100">
                <a:solidFill>
                  <a:srgbClr val="FEFEFF"/>
                </a:solidFill>
                <a:latin typeface="Tahoma"/>
                <a:ea typeface="Tahoma"/>
                <a:cs typeface="Tahoma"/>
                <a:sym typeface="Tahoma"/>
              </a:rPr>
              <a:t>Adaptive teaching for those with a diagnosis, but those without a diagnosis who lack motivation or gets overwhelmed etc. while not having a formal diagnosis are largely ignored - Education, Health and Care Plan via SENCO - Social and emotional care </a:t>
            </a:r>
          </a:p>
        </p:txBody>
      </p:sp>
      <p:sp>
        <p:nvSpPr>
          <p:cNvPr id="5" name="TextBox 5"/>
          <p:cNvSpPr txBox="1"/>
          <p:nvPr/>
        </p:nvSpPr>
        <p:spPr>
          <a:xfrm>
            <a:off x="224416" y="1994845"/>
            <a:ext cx="13392159" cy="356235"/>
          </a:xfrm>
          <a:prstGeom prst="rect">
            <a:avLst/>
          </a:prstGeom>
        </p:spPr>
        <p:txBody>
          <a:bodyPr lIns="0" tIns="0" rIns="0" bIns="0" rtlCol="0" anchor="t">
            <a:spAutoFit/>
          </a:bodyPr>
          <a:lstStyle/>
          <a:p>
            <a:pPr algn="l">
              <a:lnSpc>
                <a:spcPts val="2940"/>
              </a:lnSpc>
              <a:spcBef>
                <a:spcPct val="0"/>
              </a:spcBef>
            </a:pPr>
            <a:r>
              <a:rPr lang="en-US" sz="2100">
                <a:solidFill>
                  <a:srgbClr val="FEFEFF"/>
                </a:solidFill>
                <a:latin typeface="Tahoma"/>
                <a:ea typeface="Tahoma"/>
                <a:cs typeface="Tahoma"/>
                <a:sym typeface="Tahoma"/>
              </a:rPr>
              <a:t>Dealing with violent outbursts in the classroom - remove risk - either self or others - allow time to regulate.</a:t>
            </a:r>
          </a:p>
        </p:txBody>
      </p:sp>
      <p:sp>
        <p:nvSpPr>
          <p:cNvPr id="6" name="TextBox 6"/>
          <p:cNvSpPr txBox="1"/>
          <p:nvPr/>
        </p:nvSpPr>
        <p:spPr>
          <a:xfrm>
            <a:off x="224416" y="4200148"/>
            <a:ext cx="18040118" cy="727710"/>
          </a:xfrm>
          <a:prstGeom prst="rect">
            <a:avLst/>
          </a:prstGeom>
        </p:spPr>
        <p:txBody>
          <a:bodyPr lIns="0" tIns="0" rIns="0" bIns="0" rtlCol="0" anchor="t">
            <a:spAutoFit/>
          </a:bodyPr>
          <a:lstStyle/>
          <a:p>
            <a:pPr algn="l">
              <a:lnSpc>
                <a:spcPts val="2940"/>
              </a:lnSpc>
              <a:spcBef>
                <a:spcPct val="0"/>
              </a:spcBef>
            </a:pPr>
            <a:r>
              <a:rPr lang="en-US" sz="2100">
                <a:solidFill>
                  <a:srgbClr val="FEFEFF"/>
                </a:solidFill>
                <a:latin typeface="Tahoma"/>
                <a:ea typeface="Tahoma"/>
                <a:cs typeface="Tahoma"/>
                <a:sym typeface="Tahoma"/>
              </a:rPr>
              <a:t>Discussions on how to approach mental health and emotional well-being, for instance, a student with low self-esteem how to make them engaged without overwhelming them - building confidence - positive praise - realistic targets.</a:t>
            </a:r>
          </a:p>
        </p:txBody>
      </p:sp>
      <p:sp>
        <p:nvSpPr>
          <p:cNvPr id="7" name="TextBox 7"/>
          <p:cNvSpPr txBox="1"/>
          <p:nvPr/>
        </p:nvSpPr>
        <p:spPr>
          <a:xfrm>
            <a:off x="224416" y="5427772"/>
            <a:ext cx="18288000" cy="727710"/>
          </a:xfrm>
          <a:prstGeom prst="rect">
            <a:avLst/>
          </a:prstGeom>
        </p:spPr>
        <p:txBody>
          <a:bodyPr lIns="0" tIns="0" rIns="0" bIns="0" rtlCol="0" anchor="t">
            <a:spAutoFit/>
          </a:bodyPr>
          <a:lstStyle/>
          <a:p>
            <a:pPr algn="l">
              <a:lnSpc>
                <a:spcPts val="2940"/>
              </a:lnSpc>
              <a:spcBef>
                <a:spcPct val="0"/>
              </a:spcBef>
            </a:pPr>
            <a:r>
              <a:rPr lang="en-US" sz="2100">
                <a:solidFill>
                  <a:srgbClr val="FEFEFF"/>
                </a:solidFill>
                <a:latin typeface="Tahoma"/>
                <a:ea typeface="Tahoma"/>
                <a:cs typeface="Tahoma"/>
                <a:sym typeface="Tahoma"/>
              </a:rPr>
              <a:t>I haven’t had much information regarding EWB and MH training during the university sessions, I think as this is such a big part of everyday education, it needs to be focused on in a session - agree - evidence from increased numbers into our service - school a key factor</a:t>
            </a:r>
          </a:p>
        </p:txBody>
      </p:sp>
      <p:sp>
        <p:nvSpPr>
          <p:cNvPr id="8" name="TextBox 8"/>
          <p:cNvSpPr txBox="1"/>
          <p:nvPr/>
        </p:nvSpPr>
        <p:spPr>
          <a:xfrm>
            <a:off x="224416" y="6560146"/>
            <a:ext cx="18063584" cy="727710"/>
          </a:xfrm>
          <a:prstGeom prst="rect">
            <a:avLst/>
          </a:prstGeom>
        </p:spPr>
        <p:txBody>
          <a:bodyPr lIns="0" tIns="0" rIns="0" bIns="0" rtlCol="0" anchor="t">
            <a:spAutoFit/>
          </a:bodyPr>
          <a:lstStyle/>
          <a:p>
            <a:pPr algn="l">
              <a:lnSpc>
                <a:spcPts val="2940"/>
              </a:lnSpc>
              <a:spcBef>
                <a:spcPct val="0"/>
              </a:spcBef>
            </a:pPr>
            <a:r>
              <a:rPr lang="en-US" sz="2100">
                <a:solidFill>
                  <a:srgbClr val="FEFEFF"/>
                </a:solidFill>
                <a:latin typeface="Tahoma"/>
                <a:ea typeface="Tahoma"/>
                <a:cs typeface="Tahoma"/>
                <a:sym typeface="Tahoma"/>
              </a:rPr>
              <a:t>How to help children to control their behavior when they are anxious or in low mood - reducing expectations/ stimuli/ space/ time to decompress/ regulate.</a:t>
            </a:r>
          </a:p>
        </p:txBody>
      </p:sp>
      <p:sp>
        <p:nvSpPr>
          <p:cNvPr id="9" name="TextBox 9"/>
          <p:cNvSpPr txBox="1"/>
          <p:nvPr/>
        </p:nvSpPr>
        <p:spPr>
          <a:xfrm>
            <a:off x="224416" y="7621231"/>
            <a:ext cx="11274623" cy="356235"/>
          </a:xfrm>
          <a:prstGeom prst="rect">
            <a:avLst/>
          </a:prstGeom>
        </p:spPr>
        <p:txBody>
          <a:bodyPr lIns="0" tIns="0" rIns="0" bIns="0" rtlCol="0" anchor="t">
            <a:spAutoFit/>
          </a:bodyPr>
          <a:lstStyle/>
          <a:p>
            <a:pPr algn="l">
              <a:lnSpc>
                <a:spcPts val="2940"/>
              </a:lnSpc>
              <a:spcBef>
                <a:spcPct val="0"/>
              </a:spcBef>
            </a:pPr>
            <a:r>
              <a:rPr lang="en-US" sz="2100">
                <a:solidFill>
                  <a:srgbClr val="FEFEFF"/>
                </a:solidFill>
                <a:latin typeface="Tahoma"/>
                <a:ea typeface="Tahoma"/>
                <a:cs typeface="Tahoma"/>
                <a:sym typeface="Tahoma"/>
              </a:rPr>
              <a:t>More information on how to put it to affect - adopting strategies - home/ school communication</a:t>
            </a:r>
          </a:p>
        </p:txBody>
      </p:sp>
      <p:sp>
        <p:nvSpPr>
          <p:cNvPr id="10" name="TextBox 10"/>
          <p:cNvSpPr txBox="1"/>
          <p:nvPr/>
        </p:nvSpPr>
        <p:spPr>
          <a:xfrm>
            <a:off x="224416" y="8297665"/>
            <a:ext cx="18063584" cy="727710"/>
          </a:xfrm>
          <a:prstGeom prst="rect">
            <a:avLst/>
          </a:prstGeom>
        </p:spPr>
        <p:txBody>
          <a:bodyPr lIns="0" tIns="0" rIns="0" bIns="0" rtlCol="0" anchor="t">
            <a:spAutoFit/>
          </a:bodyPr>
          <a:lstStyle/>
          <a:p>
            <a:pPr algn="l">
              <a:lnSpc>
                <a:spcPts val="2940"/>
              </a:lnSpc>
              <a:spcBef>
                <a:spcPct val="0"/>
              </a:spcBef>
            </a:pPr>
            <a:r>
              <a:rPr lang="en-US" sz="2100">
                <a:solidFill>
                  <a:srgbClr val="FEFEFF"/>
                </a:solidFill>
                <a:latin typeface="Tahoma"/>
                <a:ea typeface="Tahoma"/>
                <a:cs typeface="Tahoma"/>
                <a:sym typeface="Tahoma"/>
              </a:rPr>
              <a:t>It’s such a broad and complex spectrum that it’s hard to cover every eventuality or scenario. I do think a training similar to what social care students might receive on the topic would help us see another perspective though - I would be keen to see what is covered.</a:t>
            </a:r>
          </a:p>
        </p:txBody>
      </p:sp>
      <p:sp>
        <p:nvSpPr>
          <p:cNvPr id="11" name="TextBox 11"/>
          <p:cNvSpPr txBox="1"/>
          <p:nvPr/>
        </p:nvSpPr>
        <p:spPr>
          <a:xfrm>
            <a:off x="6292087" y="841177"/>
            <a:ext cx="4621292" cy="496966"/>
          </a:xfrm>
          <a:prstGeom prst="rect">
            <a:avLst/>
          </a:prstGeom>
        </p:spPr>
        <p:txBody>
          <a:bodyPr lIns="0" tIns="0" rIns="0" bIns="0" rtlCol="0" anchor="t">
            <a:spAutoFit/>
          </a:bodyPr>
          <a:lstStyle/>
          <a:p>
            <a:pPr algn="ctr">
              <a:lnSpc>
                <a:spcPts val="4108"/>
              </a:lnSpc>
              <a:spcBef>
                <a:spcPct val="0"/>
              </a:spcBef>
            </a:pPr>
            <a:r>
              <a:rPr lang="en-US" sz="2934">
                <a:solidFill>
                  <a:srgbClr val="8DF10D"/>
                </a:solidFill>
                <a:latin typeface="Tahoma"/>
                <a:ea typeface="Tahoma"/>
                <a:cs typeface="Tahoma"/>
                <a:sym typeface="Tahoma"/>
              </a:rPr>
              <a:t>Responses to questionnaire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4563515" y="6410569"/>
            <a:ext cx="2546685" cy="2790887"/>
          </a:xfrm>
          <a:custGeom>
            <a:avLst/>
            <a:gdLst/>
            <a:ahLst/>
            <a:cxnLst/>
            <a:rect l="l" t="t" r="r" b="b"/>
            <a:pathLst>
              <a:path w="2546685" h="2790887">
                <a:moveTo>
                  <a:pt x="0" y="0"/>
                </a:moveTo>
                <a:lnTo>
                  <a:pt x="2546684" y="0"/>
                </a:lnTo>
                <a:lnTo>
                  <a:pt x="2546684" y="2790887"/>
                </a:lnTo>
                <a:lnTo>
                  <a:pt x="0" y="2790887"/>
                </a:lnTo>
                <a:lnTo>
                  <a:pt x="0" y="0"/>
                </a:lnTo>
                <a:close/>
              </a:path>
            </a:pathLst>
          </a:custGeom>
          <a:blipFill>
            <a:blip r:embed="rId2"/>
            <a:stretch>
              <a:fillRect/>
            </a:stretch>
          </a:blipFill>
        </p:spPr>
        <p:txBody>
          <a:bodyPr/>
          <a:lstStyle/>
          <a:p>
            <a:endParaRPr lang="en-GB"/>
          </a:p>
        </p:txBody>
      </p:sp>
      <p:sp>
        <p:nvSpPr>
          <p:cNvPr id="3" name="TextBox 3"/>
          <p:cNvSpPr txBox="1"/>
          <p:nvPr/>
        </p:nvSpPr>
        <p:spPr>
          <a:xfrm>
            <a:off x="1028700" y="693451"/>
            <a:ext cx="4056470" cy="4638188"/>
          </a:xfrm>
          <a:prstGeom prst="rect">
            <a:avLst/>
          </a:prstGeom>
        </p:spPr>
        <p:txBody>
          <a:bodyPr lIns="0" tIns="0" rIns="0" bIns="0" rtlCol="0" anchor="t">
            <a:spAutoFit/>
          </a:bodyPr>
          <a:lstStyle/>
          <a:p>
            <a:pPr algn="ctr">
              <a:lnSpc>
                <a:spcPts val="5276"/>
              </a:lnSpc>
              <a:spcBef>
                <a:spcPct val="0"/>
              </a:spcBef>
            </a:pPr>
            <a:r>
              <a:rPr lang="en-US" sz="3769">
                <a:solidFill>
                  <a:srgbClr val="FFCE00"/>
                </a:solidFill>
                <a:latin typeface="League Spartan"/>
                <a:ea typeface="League Spartan"/>
                <a:cs typeface="League Spartan"/>
                <a:sym typeface="League Spartan"/>
              </a:rPr>
              <a:t>Thank you - please post any questions in chat and I will respond following the seminar.</a:t>
            </a:r>
          </a:p>
        </p:txBody>
      </p:sp>
      <p:sp>
        <p:nvSpPr>
          <p:cNvPr id="4" name="Freeform 4"/>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3"/>
            <a:stretch>
              <a:fillRect/>
            </a:stretch>
          </a:blipFill>
        </p:spPr>
        <p:txBody>
          <a:bodyPr/>
          <a:lstStyle/>
          <a:p>
            <a:endParaRPr lang="en-GB"/>
          </a:p>
        </p:txBody>
      </p:sp>
      <p:sp>
        <p:nvSpPr>
          <p:cNvPr id="5" name="Freeform 5"/>
          <p:cNvSpPr/>
          <p:nvPr/>
        </p:nvSpPr>
        <p:spPr>
          <a:xfrm rot="-834720">
            <a:off x="-1367327" y="-344359"/>
            <a:ext cx="8848524" cy="7156244"/>
          </a:xfrm>
          <a:custGeom>
            <a:avLst/>
            <a:gdLst/>
            <a:ahLst/>
            <a:cxnLst/>
            <a:rect l="l" t="t" r="r" b="b"/>
            <a:pathLst>
              <a:path w="8848524" h="7156244">
                <a:moveTo>
                  <a:pt x="0" y="0"/>
                </a:moveTo>
                <a:lnTo>
                  <a:pt x="8848524" y="0"/>
                </a:lnTo>
                <a:lnTo>
                  <a:pt x="8848524" y="7156244"/>
                </a:lnTo>
                <a:lnTo>
                  <a:pt x="0" y="715624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9275245" y="2005904"/>
            <a:ext cx="5800109" cy="5800109"/>
          </a:xfrm>
          <a:custGeom>
            <a:avLst/>
            <a:gdLst/>
            <a:ahLst/>
            <a:cxnLst/>
            <a:rect l="l" t="t" r="r" b="b"/>
            <a:pathLst>
              <a:path w="5800109" h="5800109">
                <a:moveTo>
                  <a:pt x="0" y="0"/>
                </a:moveTo>
                <a:lnTo>
                  <a:pt x="5800109" y="0"/>
                </a:lnTo>
                <a:lnTo>
                  <a:pt x="5800109" y="5800109"/>
                </a:lnTo>
                <a:lnTo>
                  <a:pt x="0" y="58001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7" name="Freeform 7"/>
          <p:cNvSpPr/>
          <p:nvPr/>
        </p:nvSpPr>
        <p:spPr>
          <a:xfrm>
            <a:off x="9614664" y="2335549"/>
            <a:ext cx="5121272" cy="5140819"/>
          </a:xfrm>
          <a:custGeom>
            <a:avLst/>
            <a:gdLst/>
            <a:ahLst/>
            <a:cxnLst/>
            <a:rect l="l" t="t" r="r" b="b"/>
            <a:pathLst>
              <a:path w="5121272" h="5140819">
                <a:moveTo>
                  <a:pt x="0" y="0"/>
                </a:moveTo>
                <a:lnTo>
                  <a:pt x="5121272" y="0"/>
                </a:lnTo>
                <a:lnTo>
                  <a:pt x="5121272" y="5140819"/>
                </a:lnTo>
                <a:lnTo>
                  <a:pt x="0" y="5140819"/>
                </a:lnTo>
                <a:lnTo>
                  <a:pt x="0" y="0"/>
                </a:lnTo>
                <a:close/>
              </a:path>
            </a:pathLst>
          </a:custGeom>
          <a:blipFill>
            <a:blip r:embed="rId8"/>
            <a:stretch>
              <a:fillRect/>
            </a:stretch>
          </a:blipFill>
        </p:spPr>
        <p:txBody>
          <a:bodyPr/>
          <a:lstStyle/>
          <a:p>
            <a:endParaRPr lang="en-GB"/>
          </a:p>
        </p:txBody>
      </p:sp>
      <p:sp>
        <p:nvSpPr>
          <p:cNvPr id="8" name="TextBox 8"/>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5907123" y="7908758"/>
            <a:ext cx="5314506" cy="2378242"/>
          </a:xfrm>
          <a:custGeom>
            <a:avLst/>
            <a:gdLst/>
            <a:ahLst/>
            <a:cxnLst/>
            <a:rect l="l" t="t" r="r" b="b"/>
            <a:pathLst>
              <a:path w="5314506" h="2378242">
                <a:moveTo>
                  <a:pt x="0" y="0"/>
                </a:moveTo>
                <a:lnTo>
                  <a:pt x="5314506" y="0"/>
                </a:lnTo>
                <a:lnTo>
                  <a:pt x="5314506" y="2378242"/>
                </a:lnTo>
                <a:lnTo>
                  <a:pt x="0" y="237824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Freeform 4"/>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
        <p:nvSpPr>
          <p:cNvPr id="5" name="TextBox 5"/>
          <p:cNvSpPr txBox="1"/>
          <p:nvPr/>
        </p:nvSpPr>
        <p:spPr>
          <a:xfrm>
            <a:off x="3210791" y="1823509"/>
            <a:ext cx="12303725" cy="4781413"/>
          </a:xfrm>
          <a:prstGeom prst="rect">
            <a:avLst/>
          </a:prstGeom>
        </p:spPr>
        <p:txBody>
          <a:bodyPr lIns="0" tIns="0" rIns="0" bIns="0" rtlCol="0" anchor="t">
            <a:spAutoFit/>
          </a:bodyPr>
          <a:lstStyle/>
          <a:p>
            <a:pPr algn="l">
              <a:lnSpc>
                <a:spcPts val="4207"/>
              </a:lnSpc>
            </a:pPr>
            <a:r>
              <a:rPr lang="en-US" sz="3005">
                <a:solidFill>
                  <a:srgbClr val="FEFEFF"/>
                </a:solidFill>
                <a:latin typeface="Tahoma"/>
                <a:ea typeface="Tahoma"/>
                <a:cs typeface="Tahoma"/>
                <a:sym typeface="Tahoma"/>
              </a:rPr>
              <a:t>Feeling a sense of balance in your emotions, thoughts, and relationships</a:t>
            </a:r>
          </a:p>
          <a:p>
            <a:pPr algn="l">
              <a:lnSpc>
                <a:spcPts val="4207"/>
              </a:lnSpc>
            </a:pPr>
            <a:endParaRPr lang="en-US" sz="3005">
              <a:solidFill>
                <a:srgbClr val="FEFEFF"/>
              </a:solidFill>
              <a:latin typeface="Tahoma"/>
              <a:ea typeface="Tahoma"/>
              <a:cs typeface="Tahoma"/>
              <a:sym typeface="Tahoma"/>
            </a:endParaRPr>
          </a:p>
          <a:p>
            <a:pPr algn="l">
              <a:lnSpc>
                <a:spcPts val="4207"/>
              </a:lnSpc>
            </a:pPr>
            <a:r>
              <a:rPr lang="en-US" sz="3005">
                <a:solidFill>
                  <a:srgbClr val="FEFEFF"/>
                </a:solidFill>
                <a:latin typeface="Tahoma"/>
                <a:ea typeface="Tahoma"/>
                <a:cs typeface="Tahoma"/>
                <a:sym typeface="Tahoma"/>
              </a:rPr>
              <a:t>Being able to recover from setbacks</a:t>
            </a:r>
          </a:p>
          <a:p>
            <a:pPr algn="l">
              <a:lnSpc>
                <a:spcPts val="4207"/>
              </a:lnSpc>
            </a:pPr>
            <a:endParaRPr lang="en-US" sz="3005">
              <a:solidFill>
                <a:srgbClr val="FEFEFF"/>
              </a:solidFill>
              <a:latin typeface="Tahoma"/>
              <a:ea typeface="Tahoma"/>
              <a:cs typeface="Tahoma"/>
              <a:sym typeface="Tahoma"/>
            </a:endParaRPr>
          </a:p>
          <a:p>
            <a:pPr algn="l">
              <a:lnSpc>
                <a:spcPts val="4207"/>
              </a:lnSpc>
            </a:pPr>
            <a:r>
              <a:rPr lang="en-US" sz="3005">
                <a:solidFill>
                  <a:srgbClr val="FEFEFF"/>
                </a:solidFill>
                <a:latin typeface="Tahoma"/>
                <a:ea typeface="Tahoma"/>
                <a:cs typeface="Tahoma"/>
                <a:sym typeface="Tahoma"/>
              </a:rPr>
              <a:t>Experiencing a range of positive emotions, such as joy, hope, and gratitude</a:t>
            </a:r>
          </a:p>
          <a:p>
            <a:pPr algn="l">
              <a:lnSpc>
                <a:spcPts val="4207"/>
              </a:lnSpc>
            </a:pPr>
            <a:endParaRPr lang="en-US" sz="3005">
              <a:solidFill>
                <a:srgbClr val="FEFEFF"/>
              </a:solidFill>
              <a:latin typeface="Tahoma"/>
              <a:ea typeface="Tahoma"/>
              <a:cs typeface="Tahoma"/>
              <a:sym typeface="Tahoma"/>
            </a:endParaRPr>
          </a:p>
          <a:p>
            <a:pPr algn="l">
              <a:lnSpc>
                <a:spcPts val="4207"/>
              </a:lnSpc>
            </a:pPr>
            <a:r>
              <a:rPr lang="en-US" sz="3005">
                <a:solidFill>
                  <a:srgbClr val="FEFEFF"/>
                </a:solidFill>
                <a:latin typeface="Tahoma"/>
                <a:ea typeface="Tahoma"/>
                <a:cs typeface="Tahoma"/>
                <a:sym typeface="Tahoma"/>
              </a:rPr>
              <a:t>Being able to identify and express emotions in healthy ways</a:t>
            </a:r>
          </a:p>
          <a:p>
            <a:pPr algn="l">
              <a:lnSpc>
                <a:spcPts val="4207"/>
              </a:lnSpc>
            </a:pPr>
            <a:endParaRPr lang="en-US" sz="3005">
              <a:solidFill>
                <a:srgbClr val="FEFEFF"/>
              </a:solidFill>
              <a:latin typeface="Tahoma"/>
              <a:ea typeface="Tahoma"/>
              <a:cs typeface="Tahoma"/>
              <a:sym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4707647" y="8304242"/>
            <a:ext cx="3317835" cy="1716947"/>
          </a:xfrm>
          <a:custGeom>
            <a:avLst/>
            <a:gdLst/>
            <a:ahLst/>
            <a:cxnLst/>
            <a:rect l="l" t="t" r="r" b="b"/>
            <a:pathLst>
              <a:path w="3317835" h="1716947">
                <a:moveTo>
                  <a:pt x="0" y="0"/>
                </a:moveTo>
                <a:lnTo>
                  <a:pt x="3317835" y="0"/>
                </a:lnTo>
                <a:lnTo>
                  <a:pt x="3317835" y="1716947"/>
                </a:lnTo>
                <a:lnTo>
                  <a:pt x="0" y="1716947"/>
                </a:lnTo>
                <a:lnTo>
                  <a:pt x="0" y="0"/>
                </a:lnTo>
                <a:close/>
              </a:path>
            </a:pathLst>
          </a:custGeom>
          <a:blipFill>
            <a:blip r:embed="rId2"/>
            <a:stretch>
              <a:fillRect/>
            </a:stretch>
          </a:blipFill>
        </p:spPr>
        <p:txBody>
          <a:bodyPr/>
          <a:lstStyle/>
          <a:p>
            <a:endParaRPr lang="en-GB"/>
          </a:p>
        </p:txBody>
      </p:sp>
      <p:sp>
        <p:nvSpPr>
          <p:cNvPr id="3" name="Freeform 3"/>
          <p:cNvSpPr/>
          <p:nvPr/>
        </p:nvSpPr>
        <p:spPr>
          <a:xfrm>
            <a:off x="849494" y="5323365"/>
            <a:ext cx="4258525" cy="4114800"/>
          </a:xfrm>
          <a:custGeom>
            <a:avLst/>
            <a:gdLst/>
            <a:ahLst/>
            <a:cxnLst/>
            <a:rect l="l" t="t" r="r" b="b"/>
            <a:pathLst>
              <a:path w="4258525" h="4114800">
                <a:moveTo>
                  <a:pt x="0" y="0"/>
                </a:moveTo>
                <a:lnTo>
                  <a:pt x="4258525" y="0"/>
                </a:lnTo>
                <a:lnTo>
                  <a:pt x="4258525"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3880046" y="278551"/>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5" name="TextBox 5"/>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6" name="TextBox 6"/>
          <p:cNvSpPr txBox="1"/>
          <p:nvPr/>
        </p:nvSpPr>
        <p:spPr>
          <a:xfrm>
            <a:off x="519597" y="507767"/>
            <a:ext cx="5876687" cy="937090"/>
          </a:xfrm>
          <a:prstGeom prst="rect">
            <a:avLst/>
          </a:prstGeom>
        </p:spPr>
        <p:txBody>
          <a:bodyPr lIns="0" tIns="0" rIns="0" bIns="0" rtlCol="0" anchor="t">
            <a:spAutoFit/>
          </a:bodyPr>
          <a:lstStyle/>
          <a:p>
            <a:pPr algn="l">
              <a:lnSpc>
                <a:spcPts val="7674"/>
              </a:lnSpc>
              <a:spcBef>
                <a:spcPct val="0"/>
              </a:spcBef>
            </a:pPr>
            <a:r>
              <a:rPr lang="en-US" sz="5481">
                <a:solidFill>
                  <a:srgbClr val="FFFFFF"/>
                </a:solidFill>
                <a:latin typeface="Tahoma"/>
                <a:ea typeface="Tahoma"/>
                <a:cs typeface="Tahoma"/>
                <a:sym typeface="Tahoma"/>
              </a:rPr>
              <a:t>What is behaviour?</a:t>
            </a:r>
          </a:p>
        </p:txBody>
      </p:sp>
      <p:sp>
        <p:nvSpPr>
          <p:cNvPr id="7" name="TextBox 7"/>
          <p:cNvSpPr txBox="1"/>
          <p:nvPr/>
        </p:nvSpPr>
        <p:spPr>
          <a:xfrm>
            <a:off x="4757987" y="3219304"/>
            <a:ext cx="8772027" cy="2262369"/>
          </a:xfrm>
          <a:prstGeom prst="rect">
            <a:avLst/>
          </a:prstGeom>
        </p:spPr>
        <p:txBody>
          <a:bodyPr lIns="0" tIns="0" rIns="0" bIns="0" rtlCol="0" anchor="t">
            <a:spAutoFit/>
          </a:bodyPr>
          <a:lstStyle/>
          <a:p>
            <a:pPr algn="ctr">
              <a:lnSpc>
                <a:spcPts val="6027"/>
              </a:lnSpc>
              <a:spcBef>
                <a:spcPct val="0"/>
              </a:spcBef>
            </a:pPr>
            <a:r>
              <a:rPr lang="en-US" sz="4305">
                <a:solidFill>
                  <a:srgbClr val="FFFFFF"/>
                </a:solidFill>
                <a:latin typeface="Tahoma"/>
                <a:ea typeface="Tahoma"/>
                <a:cs typeface="Tahoma"/>
                <a:sym typeface="Tahoma"/>
              </a:rPr>
              <a:t>a reaction (+/-), to a feeling, situation or event whether internal or external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14707647" y="8304242"/>
            <a:ext cx="3317835" cy="1716947"/>
          </a:xfrm>
          <a:custGeom>
            <a:avLst/>
            <a:gdLst/>
            <a:ahLst/>
            <a:cxnLst/>
            <a:rect l="l" t="t" r="r" b="b"/>
            <a:pathLst>
              <a:path w="3317835" h="1716947">
                <a:moveTo>
                  <a:pt x="0" y="0"/>
                </a:moveTo>
                <a:lnTo>
                  <a:pt x="3317835" y="0"/>
                </a:lnTo>
                <a:lnTo>
                  <a:pt x="3317835" y="1716947"/>
                </a:lnTo>
                <a:lnTo>
                  <a:pt x="0" y="1716947"/>
                </a:lnTo>
                <a:lnTo>
                  <a:pt x="0" y="0"/>
                </a:lnTo>
                <a:close/>
              </a:path>
            </a:pathLst>
          </a:custGeom>
          <a:blipFill>
            <a:blip r:embed="rId2"/>
            <a:stretch>
              <a:fillRect/>
            </a:stretch>
          </a:blipFill>
        </p:spPr>
        <p:txBody>
          <a:bodyPr/>
          <a:lstStyle/>
          <a:p>
            <a:endParaRPr lang="en-GB"/>
          </a:p>
        </p:txBody>
      </p:sp>
      <p:sp>
        <p:nvSpPr>
          <p:cNvPr id="3" name="Freeform 3"/>
          <p:cNvSpPr/>
          <p:nvPr/>
        </p:nvSpPr>
        <p:spPr>
          <a:xfrm>
            <a:off x="849494" y="5323365"/>
            <a:ext cx="4258525" cy="4114800"/>
          </a:xfrm>
          <a:custGeom>
            <a:avLst/>
            <a:gdLst/>
            <a:ahLst/>
            <a:cxnLst/>
            <a:rect l="l" t="t" r="r" b="b"/>
            <a:pathLst>
              <a:path w="4258525" h="4114800">
                <a:moveTo>
                  <a:pt x="0" y="0"/>
                </a:moveTo>
                <a:lnTo>
                  <a:pt x="4258525" y="0"/>
                </a:lnTo>
                <a:lnTo>
                  <a:pt x="4258525"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3880046" y="278551"/>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5" name="TextBox 5"/>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6" name="TextBox 6"/>
          <p:cNvSpPr txBox="1"/>
          <p:nvPr/>
        </p:nvSpPr>
        <p:spPr>
          <a:xfrm>
            <a:off x="4757987" y="3219304"/>
            <a:ext cx="8772027" cy="1500369"/>
          </a:xfrm>
          <a:prstGeom prst="rect">
            <a:avLst/>
          </a:prstGeom>
        </p:spPr>
        <p:txBody>
          <a:bodyPr lIns="0" tIns="0" rIns="0" bIns="0" rtlCol="0" anchor="t">
            <a:spAutoFit/>
          </a:bodyPr>
          <a:lstStyle/>
          <a:p>
            <a:pPr algn="ctr">
              <a:lnSpc>
                <a:spcPts val="6027"/>
              </a:lnSpc>
              <a:spcBef>
                <a:spcPct val="0"/>
              </a:spcBef>
            </a:pPr>
            <a:r>
              <a:rPr lang="en-US" sz="4305">
                <a:solidFill>
                  <a:srgbClr val="FFFFFF"/>
                </a:solidFill>
                <a:latin typeface="Tahoma"/>
                <a:ea typeface="Tahoma"/>
                <a:cs typeface="Tahoma"/>
                <a:sym typeface="Tahoma"/>
              </a:rPr>
              <a:t>THIS reaction is an ‘EMOTIONAL’ reaction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Freeform 2"/>
          <p:cNvSpPr/>
          <p:nvPr/>
        </p:nvSpPr>
        <p:spPr>
          <a:xfrm>
            <a:off x="5907123" y="7908758"/>
            <a:ext cx="5314506" cy="2378242"/>
          </a:xfrm>
          <a:custGeom>
            <a:avLst/>
            <a:gdLst/>
            <a:ahLst/>
            <a:cxnLst/>
            <a:rect l="l" t="t" r="r" b="b"/>
            <a:pathLst>
              <a:path w="5314506" h="2378242">
                <a:moveTo>
                  <a:pt x="0" y="0"/>
                </a:moveTo>
                <a:lnTo>
                  <a:pt x="5314506" y="0"/>
                </a:lnTo>
                <a:lnTo>
                  <a:pt x="5314506" y="2378242"/>
                </a:lnTo>
                <a:lnTo>
                  <a:pt x="0" y="237824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TextBox 3"/>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4" name="TextBox 4"/>
          <p:cNvSpPr txBox="1"/>
          <p:nvPr/>
        </p:nvSpPr>
        <p:spPr>
          <a:xfrm>
            <a:off x="1401648" y="3643131"/>
            <a:ext cx="14782818" cy="1623559"/>
          </a:xfrm>
          <a:prstGeom prst="rect">
            <a:avLst/>
          </a:prstGeom>
        </p:spPr>
        <p:txBody>
          <a:bodyPr lIns="0" tIns="0" rIns="0" bIns="0" rtlCol="0" anchor="t">
            <a:spAutoFit/>
          </a:bodyPr>
          <a:lstStyle/>
          <a:p>
            <a:pPr algn="ctr">
              <a:lnSpc>
                <a:spcPts val="6587"/>
              </a:lnSpc>
              <a:spcBef>
                <a:spcPct val="0"/>
              </a:spcBef>
            </a:pPr>
            <a:r>
              <a:rPr lang="en-US" sz="4705">
                <a:solidFill>
                  <a:srgbClr val="FFFFFF"/>
                </a:solidFill>
                <a:latin typeface="Tahoma"/>
                <a:ea typeface="Tahoma"/>
                <a:cs typeface="Tahoma"/>
                <a:sym typeface="Tahoma"/>
              </a:rPr>
              <a:t>‘children who need love the most will always ask for it in the most unloving ways’ </a:t>
            </a:r>
          </a:p>
        </p:txBody>
      </p:sp>
      <p:sp>
        <p:nvSpPr>
          <p:cNvPr id="5" name="TextBox 5"/>
          <p:cNvSpPr txBox="1"/>
          <p:nvPr/>
        </p:nvSpPr>
        <p:spPr>
          <a:xfrm>
            <a:off x="6173178" y="5441674"/>
            <a:ext cx="14782818" cy="1099684"/>
          </a:xfrm>
          <a:prstGeom prst="rect">
            <a:avLst/>
          </a:prstGeom>
        </p:spPr>
        <p:txBody>
          <a:bodyPr lIns="0" tIns="0" rIns="0" bIns="0" rtlCol="0" anchor="t">
            <a:spAutoFit/>
          </a:bodyPr>
          <a:lstStyle/>
          <a:p>
            <a:pPr algn="ctr">
              <a:lnSpc>
                <a:spcPts val="4487"/>
              </a:lnSpc>
            </a:pPr>
            <a:r>
              <a:rPr lang="en-US" sz="3205">
                <a:solidFill>
                  <a:srgbClr val="F8B11F"/>
                </a:solidFill>
                <a:latin typeface="Tahoma"/>
                <a:ea typeface="Tahoma"/>
                <a:cs typeface="Tahoma"/>
                <a:sym typeface="Tahoma"/>
              </a:rPr>
              <a:t>quote from Jane Evans</a:t>
            </a:r>
          </a:p>
          <a:p>
            <a:pPr algn="ctr">
              <a:lnSpc>
                <a:spcPts val="4487"/>
              </a:lnSpc>
              <a:spcBef>
                <a:spcPct val="0"/>
              </a:spcBef>
            </a:pPr>
            <a:endParaRPr lang="en-US" sz="3205">
              <a:solidFill>
                <a:srgbClr val="F8B11F"/>
              </a:solidFill>
              <a:latin typeface="Tahoma"/>
              <a:ea typeface="Tahoma"/>
              <a:cs typeface="Tahoma"/>
              <a:sym typeface="Tahoma"/>
            </a:endParaRPr>
          </a:p>
        </p:txBody>
      </p:sp>
      <p:sp>
        <p:nvSpPr>
          <p:cNvPr id="6" name="Freeform 6"/>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4"/>
            <a:stretch>
              <a:fillRect/>
            </a:stretch>
          </a:blipFill>
        </p:spPr>
        <p:txBody>
          <a:bodyPr/>
          <a:lstStyle/>
          <a:p>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Freeform 3"/>
          <p:cNvSpPr/>
          <p:nvPr/>
        </p:nvSpPr>
        <p:spPr>
          <a:xfrm>
            <a:off x="15314993" y="8618537"/>
            <a:ext cx="2710489" cy="1402652"/>
          </a:xfrm>
          <a:custGeom>
            <a:avLst/>
            <a:gdLst/>
            <a:ahLst/>
            <a:cxnLst/>
            <a:rect l="l" t="t" r="r" b="b"/>
            <a:pathLst>
              <a:path w="2710489" h="1402652">
                <a:moveTo>
                  <a:pt x="0" y="0"/>
                </a:moveTo>
                <a:lnTo>
                  <a:pt x="2710489" y="0"/>
                </a:lnTo>
                <a:lnTo>
                  <a:pt x="2710489" y="1402652"/>
                </a:lnTo>
                <a:lnTo>
                  <a:pt x="0" y="1402652"/>
                </a:lnTo>
                <a:lnTo>
                  <a:pt x="0" y="0"/>
                </a:lnTo>
                <a:close/>
              </a:path>
            </a:pathLst>
          </a:custGeom>
          <a:blipFill>
            <a:blip r:embed="rId3"/>
            <a:stretch>
              <a:fillRect/>
            </a:stretch>
          </a:blipFill>
        </p:spPr>
        <p:txBody>
          <a:bodyPr/>
          <a:lstStyle/>
          <a:p>
            <a:endParaRPr lang="en-GB"/>
          </a:p>
        </p:txBody>
      </p:sp>
      <p:sp>
        <p:nvSpPr>
          <p:cNvPr id="4" name="TextBox 4"/>
          <p:cNvSpPr txBox="1"/>
          <p:nvPr/>
        </p:nvSpPr>
        <p:spPr>
          <a:xfrm>
            <a:off x="1301055" y="4899093"/>
            <a:ext cx="15685889" cy="521198"/>
          </a:xfrm>
          <a:prstGeom prst="rect">
            <a:avLst/>
          </a:prstGeom>
        </p:spPr>
        <p:txBody>
          <a:bodyPr lIns="0" tIns="0" rIns="0" bIns="0" rtlCol="0" anchor="t">
            <a:spAutoFit/>
          </a:bodyPr>
          <a:lstStyle/>
          <a:p>
            <a:pPr algn="ctr">
              <a:lnSpc>
                <a:spcPts val="4347"/>
              </a:lnSpc>
              <a:spcBef>
                <a:spcPct val="0"/>
              </a:spcBef>
            </a:pPr>
            <a:r>
              <a:rPr lang="en-US" sz="3105">
                <a:solidFill>
                  <a:srgbClr val="FEFEFF"/>
                </a:solidFill>
                <a:latin typeface="Tahoma"/>
                <a:ea typeface="Tahoma"/>
                <a:cs typeface="Tahoma"/>
                <a:sym typeface="Tahoma"/>
              </a:rPr>
              <a:t>‘all behavior is a form of communication, meaning that it conveys a message or </a:t>
            </a:r>
            <a:r>
              <a:rPr lang="en-US" sz="3105" u="sng">
                <a:solidFill>
                  <a:srgbClr val="FEFEFF"/>
                </a:solidFill>
                <a:latin typeface="Tahoma"/>
                <a:ea typeface="Tahoma"/>
                <a:cs typeface="Tahoma"/>
                <a:sym typeface="Tahoma"/>
              </a:rPr>
              <a:t>intention’</a:t>
            </a:r>
            <a:r>
              <a:rPr lang="en-US" sz="3105">
                <a:solidFill>
                  <a:srgbClr val="FEFEFF"/>
                </a:solidFill>
                <a:latin typeface="Tahoma"/>
                <a:ea typeface="Tahoma"/>
                <a:cs typeface="Tahoma"/>
                <a:sym typeface="Tahoma"/>
              </a:rPr>
              <a:t> </a:t>
            </a:r>
          </a:p>
        </p:txBody>
      </p:sp>
      <p:sp>
        <p:nvSpPr>
          <p:cNvPr id="5" name="TextBox 5"/>
          <p:cNvSpPr txBox="1"/>
          <p:nvPr/>
        </p:nvSpPr>
        <p:spPr>
          <a:xfrm>
            <a:off x="1786641" y="1262275"/>
            <a:ext cx="4115991" cy="514213"/>
          </a:xfrm>
          <a:prstGeom prst="rect">
            <a:avLst/>
          </a:prstGeom>
        </p:spPr>
        <p:txBody>
          <a:bodyPr lIns="0" tIns="0" rIns="0" bIns="0" rtlCol="0" anchor="t">
            <a:spAutoFit/>
          </a:bodyPr>
          <a:lstStyle/>
          <a:p>
            <a:pPr algn="ctr">
              <a:lnSpc>
                <a:spcPts val="4207"/>
              </a:lnSpc>
              <a:spcBef>
                <a:spcPct val="0"/>
              </a:spcBef>
            </a:pPr>
            <a:r>
              <a:rPr lang="en-US" sz="3005">
                <a:solidFill>
                  <a:srgbClr val="FEFEFF"/>
                </a:solidFill>
                <a:latin typeface="Tahoma"/>
                <a:ea typeface="Tahoma"/>
                <a:cs typeface="Tahoma"/>
                <a:sym typeface="Tahoma"/>
              </a:rPr>
              <a:t>Consider this statement: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84B70"/>
        </a:solidFill>
        <a:effectLst/>
      </p:bgPr>
    </p:bg>
    <p:spTree>
      <p:nvGrpSpPr>
        <p:cNvPr id="1" name=""/>
        <p:cNvGrpSpPr/>
        <p:nvPr/>
      </p:nvGrpSpPr>
      <p:grpSpPr>
        <a:xfrm>
          <a:off x="0" y="0"/>
          <a:ext cx="0" cy="0"/>
          <a:chOff x="0" y="0"/>
          <a:chExt cx="0" cy="0"/>
        </a:xfrm>
      </p:grpSpPr>
      <p:sp>
        <p:nvSpPr>
          <p:cNvPr id="2" name="TextBox 2"/>
          <p:cNvSpPr txBox="1"/>
          <p:nvPr/>
        </p:nvSpPr>
        <p:spPr>
          <a:xfrm>
            <a:off x="10800906" y="2988732"/>
            <a:ext cx="7576" cy="432911"/>
          </a:xfrm>
          <a:prstGeom prst="rect">
            <a:avLst/>
          </a:prstGeom>
        </p:spPr>
        <p:txBody>
          <a:bodyPr lIns="0" tIns="0" rIns="0" bIns="0" rtlCol="0" anchor="t">
            <a:spAutoFit/>
          </a:bodyPr>
          <a:lstStyle/>
          <a:p>
            <a:pPr algn="ctr">
              <a:lnSpc>
                <a:spcPts val="3507"/>
              </a:lnSpc>
              <a:spcBef>
                <a:spcPct val="0"/>
              </a:spcBef>
            </a:pPr>
            <a:endParaRPr/>
          </a:p>
        </p:txBody>
      </p:sp>
      <p:sp>
        <p:nvSpPr>
          <p:cNvPr id="3" name="TextBox 3"/>
          <p:cNvSpPr txBox="1"/>
          <p:nvPr/>
        </p:nvSpPr>
        <p:spPr>
          <a:xfrm>
            <a:off x="519597" y="517292"/>
            <a:ext cx="15415260" cy="854075"/>
          </a:xfrm>
          <a:prstGeom prst="rect">
            <a:avLst/>
          </a:prstGeom>
        </p:spPr>
        <p:txBody>
          <a:bodyPr lIns="0" tIns="0" rIns="0" bIns="0" rtlCol="0" anchor="t">
            <a:spAutoFit/>
          </a:bodyPr>
          <a:lstStyle/>
          <a:p>
            <a:pPr algn="l">
              <a:lnSpc>
                <a:spcPts val="7000"/>
              </a:lnSpc>
              <a:spcBef>
                <a:spcPct val="0"/>
              </a:spcBef>
            </a:pPr>
            <a:r>
              <a:rPr lang="en-US" sz="5000">
                <a:solidFill>
                  <a:srgbClr val="FFFFFF"/>
                </a:solidFill>
                <a:latin typeface="Tahoma"/>
                <a:ea typeface="Tahoma"/>
                <a:cs typeface="Tahoma"/>
                <a:sym typeface="Tahoma"/>
              </a:rPr>
              <a:t>What does a healthy EMOTIONAL REACTION look like?</a:t>
            </a:r>
          </a:p>
        </p:txBody>
      </p:sp>
      <p:sp>
        <p:nvSpPr>
          <p:cNvPr id="4" name="TextBox 4"/>
          <p:cNvSpPr txBox="1"/>
          <p:nvPr/>
        </p:nvSpPr>
        <p:spPr>
          <a:xfrm>
            <a:off x="3895965" y="2062888"/>
            <a:ext cx="10496070" cy="8433110"/>
          </a:xfrm>
          <a:prstGeom prst="rect">
            <a:avLst/>
          </a:prstGeom>
        </p:spPr>
        <p:txBody>
          <a:bodyPr lIns="0" tIns="0" rIns="0" bIns="0" rtlCol="0" anchor="t">
            <a:spAutoFit/>
          </a:bodyPr>
          <a:lstStyle/>
          <a:p>
            <a:pPr algn="ctr">
              <a:lnSpc>
                <a:spcPts val="5582"/>
              </a:lnSpc>
              <a:spcBef>
                <a:spcPct val="0"/>
              </a:spcBef>
            </a:pPr>
            <a:r>
              <a:rPr lang="en-US" sz="3987">
                <a:solidFill>
                  <a:srgbClr val="FEFEFF"/>
                </a:solidFill>
                <a:latin typeface="Tahoma"/>
                <a:ea typeface="Tahoma"/>
                <a:cs typeface="Tahoma"/>
                <a:sym typeface="Tahoma"/>
              </a:rPr>
              <a:t> Possible things include:</a:t>
            </a:r>
          </a:p>
          <a:p>
            <a:pPr algn="ctr">
              <a:lnSpc>
                <a:spcPts val="5582"/>
              </a:lnSpc>
              <a:spcBef>
                <a:spcPct val="0"/>
              </a:spcBef>
            </a:pPr>
            <a:endParaRPr lang="en-US" sz="3987">
              <a:solidFill>
                <a:srgbClr val="FEFEFF"/>
              </a:solidFill>
              <a:latin typeface="Tahoma"/>
              <a:ea typeface="Tahoma"/>
              <a:cs typeface="Tahoma"/>
              <a:sym typeface="Tahoma"/>
            </a:endParaRPr>
          </a:p>
          <a:p>
            <a:pPr marL="860963" lvl="1" indent="-430482" algn="l">
              <a:lnSpc>
                <a:spcPts val="5582"/>
              </a:lnSpc>
              <a:spcBef>
                <a:spcPct val="0"/>
              </a:spcBef>
              <a:buFont typeface="Arial"/>
              <a:buChar char="•"/>
            </a:pPr>
            <a:r>
              <a:rPr lang="en-US" sz="3987">
                <a:solidFill>
                  <a:srgbClr val="FEFEFF"/>
                </a:solidFill>
                <a:latin typeface="Tahoma"/>
                <a:ea typeface="Tahoma"/>
                <a:cs typeface="Tahoma"/>
                <a:sym typeface="Tahoma"/>
              </a:rPr>
              <a:t>ENJOYING TIME TOGETHER</a:t>
            </a:r>
          </a:p>
          <a:p>
            <a:pPr marL="860963" lvl="1" indent="-430482" algn="l">
              <a:lnSpc>
                <a:spcPts val="5582"/>
              </a:lnSpc>
              <a:spcBef>
                <a:spcPct val="0"/>
              </a:spcBef>
              <a:buFont typeface="Arial"/>
              <a:buChar char="•"/>
            </a:pPr>
            <a:r>
              <a:rPr lang="en-US" sz="3987">
                <a:solidFill>
                  <a:srgbClr val="FEFEFF"/>
                </a:solidFill>
                <a:latin typeface="Tahoma"/>
                <a:ea typeface="Tahoma"/>
                <a:cs typeface="Tahoma"/>
                <a:sym typeface="Tahoma"/>
              </a:rPr>
              <a:t>PLAYING TOGETHER</a:t>
            </a:r>
          </a:p>
          <a:p>
            <a:pPr marL="860963" lvl="1" indent="-430482" algn="l">
              <a:lnSpc>
                <a:spcPts val="5582"/>
              </a:lnSpc>
              <a:spcBef>
                <a:spcPct val="0"/>
              </a:spcBef>
              <a:buFont typeface="Arial"/>
              <a:buChar char="•"/>
            </a:pPr>
            <a:r>
              <a:rPr lang="en-US" sz="3987">
                <a:solidFill>
                  <a:srgbClr val="FEFEFF"/>
                </a:solidFill>
                <a:latin typeface="Tahoma"/>
                <a:ea typeface="Tahoma"/>
                <a:cs typeface="Tahoma"/>
                <a:sym typeface="Tahoma"/>
              </a:rPr>
              <a:t>HEALTHY FRIENDSHIPS</a:t>
            </a:r>
          </a:p>
          <a:p>
            <a:pPr marL="860963" lvl="1" indent="-430482" algn="l">
              <a:lnSpc>
                <a:spcPts val="5582"/>
              </a:lnSpc>
              <a:spcBef>
                <a:spcPct val="0"/>
              </a:spcBef>
              <a:buFont typeface="Arial"/>
              <a:buChar char="•"/>
            </a:pPr>
            <a:r>
              <a:rPr lang="en-US" sz="3987">
                <a:solidFill>
                  <a:srgbClr val="FEFEFF"/>
                </a:solidFill>
                <a:latin typeface="Tahoma"/>
                <a:ea typeface="Tahoma"/>
                <a:cs typeface="Tahoma"/>
                <a:sym typeface="Tahoma"/>
              </a:rPr>
              <a:t>FEELING GOOD ABOUT YOURSELF</a:t>
            </a:r>
          </a:p>
          <a:p>
            <a:pPr marL="860963" lvl="1" indent="-430482" algn="l">
              <a:lnSpc>
                <a:spcPts val="5582"/>
              </a:lnSpc>
              <a:spcBef>
                <a:spcPct val="0"/>
              </a:spcBef>
              <a:buFont typeface="Arial"/>
              <a:buChar char="•"/>
            </a:pPr>
            <a:r>
              <a:rPr lang="en-US" sz="3987">
                <a:solidFill>
                  <a:srgbClr val="FEFEFF"/>
                </a:solidFill>
                <a:latin typeface="Tahoma"/>
                <a:ea typeface="Tahoma"/>
                <a:cs typeface="Tahoma"/>
                <a:sym typeface="Tahoma"/>
              </a:rPr>
              <a:t>YOU SMILE/ LAUGH</a:t>
            </a:r>
          </a:p>
          <a:p>
            <a:pPr marL="860963" lvl="1" indent="-430482" algn="l">
              <a:lnSpc>
                <a:spcPts val="5582"/>
              </a:lnSpc>
              <a:spcBef>
                <a:spcPct val="0"/>
              </a:spcBef>
              <a:buFont typeface="Arial"/>
              <a:buChar char="•"/>
            </a:pPr>
            <a:r>
              <a:rPr lang="en-US" sz="3987">
                <a:solidFill>
                  <a:srgbClr val="FEFEFF"/>
                </a:solidFill>
                <a:latin typeface="Tahoma"/>
                <a:ea typeface="Tahoma"/>
                <a:cs typeface="Tahoma"/>
                <a:sym typeface="Tahoma"/>
              </a:rPr>
              <a:t>SHARING</a:t>
            </a:r>
          </a:p>
          <a:p>
            <a:pPr marL="860963" lvl="1" indent="-430482" algn="l">
              <a:lnSpc>
                <a:spcPts val="5582"/>
              </a:lnSpc>
              <a:spcBef>
                <a:spcPct val="0"/>
              </a:spcBef>
              <a:buFont typeface="Arial"/>
              <a:buChar char="•"/>
            </a:pPr>
            <a:r>
              <a:rPr lang="en-US" sz="3987">
                <a:solidFill>
                  <a:srgbClr val="FEFEFF"/>
                </a:solidFill>
                <a:latin typeface="Tahoma"/>
                <a:ea typeface="Tahoma"/>
                <a:cs typeface="Tahoma"/>
                <a:sym typeface="Tahoma"/>
              </a:rPr>
              <a:t>FEELING SAFE/ SECURE/ LOVED</a:t>
            </a:r>
          </a:p>
          <a:p>
            <a:pPr algn="ctr">
              <a:lnSpc>
                <a:spcPts val="5582"/>
              </a:lnSpc>
              <a:spcBef>
                <a:spcPct val="0"/>
              </a:spcBef>
            </a:pPr>
            <a:endParaRPr lang="en-US" sz="3987">
              <a:solidFill>
                <a:srgbClr val="FEFEFF"/>
              </a:solidFill>
              <a:latin typeface="Tahoma"/>
              <a:ea typeface="Tahoma"/>
              <a:cs typeface="Tahoma"/>
              <a:sym typeface="Tahoma"/>
            </a:endParaRPr>
          </a:p>
          <a:p>
            <a:pPr algn="ctr">
              <a:lnSpc>
                <a:spcPts val="5582"/>
              </a:lnSpc>
              <a:spcBef>
                <a:spcPct val="0"/>
              </a:spcBef>
            </a:pPr>
            <a:endParaRPr lang="en-US" sz="3987">
              <a:solidFill>
                <a:srgbClr val="FEFEFF"/>
              </a:solidFill>
              <a:latin typeface="Tahoma"/>
              <a:ea typeface="Tahoma"/>
              <a:cs typeface="Tahoma"/>
              <a:sym typeface="Tahoma"/>
            </a:endParaRPr>
          </a:p>
          <a:p>
            <a:pPr algn="ctr">
              <a:lnSpc>
                <a:spcPts val="5582"/>
              </a:lnSpc>
              <a:spcBef>
                <a:spcPct val="0"/>
              </a:spcBef>
            </a:pPr>
            <a:endParaRPr lang="en-US" sz="3987">
              <a:solidFill>
                <a:srgbClr val="FEFEFF"/>
              </a:solidFill>
              <a:latin typeface="Tahoma"/>
              <a:ea typeface="Tahoma"/>
              <a:cs typeface="Tahoma"/>
              <a:sym typeface="Tahoma"/>
            </a:endParaRPr>
          </a:p>
        </p:txBody>
      </p:sp>
      <p:sp>
        <p:nvSpPr>
          <p:cNvPr id="5" name="Freeform 5"/>
          <p:cNvSpPr/>
          <p:nvPr/>
        </p:nvSpPr>
        <p:spPr>
          <a:xfrm>
            <a:off x="14809447" y="3548055"/>
            <a:ext cx="2767620" cy="2463182"/>
          </a:xfrm>
          <a:custGeom>
            <a:avLst/>
            <a:gdLst/>
            <a:ahLst/>
            <a:cxnLst/>
            <a:rect l="l" t="t" r="r" b="b"/>
            <a:pathLst>
              <a:path w="2767620" h="2463182">
                <a:moveTo>
                  <a:pt x="0" y="0"/>
                </a:moveTo>
                <a:lnTo>
                  <a:pt x="2767621" y="0"/>
                </a:lnTo>
                <a:lnTo>
                  <a:pt x="2767621" y="2463182"/>
                </a:lnTo>
                <a:lnTo>
                  <a:pt x="0" y="246318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a:off x="681050" y="2139088"/>
            <a:ext cx="2372502" cy="2372502"/>
          </a:xfrm>
          <a:custGeom>
            <a:avLst/>
            <a:gdLst/>
            <a:ahLst/>
            <a:cxnLst/>
            <a:rect l="l" t="t" r="r" b="b"/>
            <a:pathLst>
              <a:path w="2372502" h="2372502">
                <a:moveTo>
                  <a:pt x="0" y="0"/>
                </a:moveTo>
                <a:lnTo>
                  <a:pt x="2372502" y="0"/>
                </a:lnTo>
                <a:lnTo>
                  <a:pt x="2372502" y="2372501"/>
                </a:lnTo>
                <a:lnTo>
                  <a:pt x="0" y="2372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7" name="Freeform 7"/>
          <p:cNvSpPr/>
          <p:nvPr/>
        </p:nvSpPr>
        <p:spPr>
          <a:xfrm>
            <a:off x="681050" y="7773983"/>
            <a:ext cx="2659557" cy="2359752"/>
          </a:xfrm>
          <a:custGeom>
            <a:avLst/>
            <a:gdLst/>
            <a:ahLst/>
            <a:cxnLst/>
            <a:rect l="l" t="t" r="r" b="b"/>
            <a:pathLst>
              <a:path w="2659557" h="2359752">
                <a:moveTo>
                  <a:pt x="0" y="0"/>
                </a:moveTo>
                <a:lnTo>
                  <a:pt x="2659556" y="0"/>
                </a:lnTo>
                <a:lnTo>
                  <a:pt x="2659556" y="2359752"/>
                </a:lnTo>
                <a:lnTo>
                  <a:pt x="0" y="235975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8" name="Freeform 8"/>
          <p:cNvSpPr/>
          <p:nvPr/>
        </p:nvSpPr>
        <p:spPr>
          <a:xfrm>
            <a:off x="14809447" y="8356923"/>
            <a:ext cx="3216034" cy="1664266"/>
          </a:xfrm>
          <a:custGeom>
            <a:avLst/>
            <a:gdLst/>
            <a:ahLst/>
            <a:cxnLst/>
            <a:rect l="l" t="t" r="r" b="b"/>
            <a:pathLst>
              <a:path w="3216034" h="1664266">
                <a:moveTo>
                  <a:pt x="0" y="0"/>
                </a:moveTo>
                <a:lnTo>
                  <a:pt x="3216035" y="0"/>
                </a:lnTo>
                <a:lnTo>
                  <a:pt x="3216035" y="1664266"/>
                </a:lnTo>
                <a:lnTo>
                  <a:pt x="0" y="1664266"/>
                </a:lnTo>
                <a:lnTo>
                  <a:pt x="0" y="0"/>
                </a:lnTo>
                <a:close/>
              </a:path>
            </a:pathLst>
          </a:custGeom>
          <a:blipFill>
            <a:blip r:embed="rId8"/>
            <a:stretch>
              <a:fillRect/>
            </a:stretch>
          </a:blipFill>
        </p:spPr>
        <p:txBody>
          <a:bodyPr/>
          <a:lstStyle/>
          <a:p>
            <a:endParaRPr lang="en-GB"/>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1606</Words>
  <Application>Microsoft Office PowerPoint</Application>
  <PresentationFormat>Custom</PresentationFormat>
  <Paragraphs>255</Paragraphs>
  <Slides>34</Slides>
  <Notes>1</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League Spartan</vt:lpstr>
      <vt:lpstr>Calibri</vt:lpstr>
      <vt:lpstr>Tahoma Bold</vt:lpstr>
      <vt:lpstr>Lazydog</vt:lpstr>
      <vt:lpstr>Arial</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Emotional wellbeing in Children and young people</dc:title>
  <cp:lastModifiedBy>Amanda Gallagher</cp:lastModifiedBy>
  <cp:revision>2</cp:revision>
  <dcterms:created xsi:type="dcterms:W3CDTF">2006-08-16T00:00:00Z</dcterms:created>
  <dcterms:modified xsi:type="dcterms:W3CDTF">2025-02-27T10:48:23Z</dcterms:modified>
  <dc:identifier>DAGeD-qz55Y</dc:identifier>
</cp:coreProperties>
</file>