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37"/>
  </p:notesMasterIdLst>
  <p:sldIdLst>
    <p:sldId id="256" r:id="rId2"/>
    <p:sldId id="257" r:id="rId3"/>
    <p:sldId id="433" r:id="rId4"/>
    <p:sldId id="485" r:id="rId5"/>
    <p:sldId id="269" r:id="rId6"/>
    <p:sldId id="268" r:id="rId7"/>
    <p:sldId id="264" r:id="rId8"/>
    <p:sldId id="500" r:id="rId9"/>
    <p:sldId id="486" r:id="rId10"/>
    <p:sldId id="501" r:id="rId11"/>
    <p:sldId id="494" r:id="rId12"/>
    <p:sldId id="434" r:id="rId13"/>
    <p:sldId id="499" r:id="rId14"/>
    <p:sldId id="502" r:id="rId15"/>
    <p:sldId id="337" r:id="rId16"/>
    <p:sldId id="432" r:id="rId17"/>
    <p:sldId id="431" r:id="rId18"/>
    <p:sldId id="436" r:id="rId19"/>
    <p:sldId id="437" r:id="rId20"/>
    <p:sldId id="487" r:id="rId21"/>
    <p:sldId id="438" r:id="rId22"/>
    <p:sldId id="439" r:id="rId23"/>
    <p:sldId id="488" r:id="rId24"/>
    <p:sldId id="490" r:id="rId25"/>
    <p:sldId id="491" r:id="rId26"/>
    <p:sldId id="496" r:id="rId27"/>
    <p:sldId id="483" r:id="rId28"/>
    <p:sldId id="423" r:id="rId29"/>
    <p:sldId id="498" r:id="rId30"/>
    <p:sldId id="440" r:id="rId31"/>
    <p:sldId id="270" r:id="rId32"/>
    <p:sldId id="484" r:id="rId33"/>
    <p:sldId id="267" r:id="rId34"/>
    <p:sldId id="482" r:id="rId35"/>
    <p:sldId id="492"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DA800"/>
    <a:srgbClr val="8AC5FC"/>
    <a:srgbClr val="01B9F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4060"/>
    <p:restoredTop sz="63853"/>
  </p:normalViewPr>
  <p:slideViewPr>
    <p:cSldViewPr snapToGrid="0" snapToObjects="1">
      <p:cViewPr>
        <p:scale>
          <a:sx n="109" d="100"/>
          <a:sy n="109" d="100"/>
        </p:scale>
        <p:origin x="-408" y="-31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viewProps" Target="viewProps.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presProps" Target="presProps.xm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B75C2E1-32F5-4D87-90CB-9451D4F81DFD}" type="doc">
      <dgm:prSet loTypeId="urn:microsoft.com/office/officeart/2008/layout/LinedList" loCatId="list" qsTypeId="urn:microsoft.com/office/officeart/2005/8/quickstyle/simple1" qsCatId="simple" csTypeId="urn:microsoft.com/office/officeart/2005/8/colors/colorful1" csCatId="colorful" phldr="1"/>
      <dgm:spPr/>
      <dgm:t>
        <a:bodyPr/>
        <a:lstStyle/>
        <a:p>
          <a:endParaRPr lang="en-US"/>
        </a:p>
      </dgm:t>
    </dgm:pt>
    <dgm:pt modelId="{75A0D28D-2B3C-4C55-8CC5-9086FE2BAE6E}">
      <dgm:prSet/>
      <dgm:spPr/>
      <dgm:t>
        <a:bodyPr/>
        <a:lstStyle/>
        <a:p>
          <a:r>
            <a:rPr lang="en-GB" dirty="0"/>
            <a:t>Play your part in providing a strong universal offer </a:t>
          </a:r>
          <a:endParaRPr lang="en-US" dirty="0"/>
        </a:p>
      </dgm:t>
    </dgm:pt>
    <dgm:pt modelId="{5750D28B-E38B-484B-A879-57D88054BDB1}" type="parTrans" cxnId="{E8BAAE90-207D-4BA1-BD2A-5820D33613B4}">
      <dgm:prSet/>
      <dgm:spPr/>
      <dgm:t>
        <a:bodyPr/>
        <a:lstStyle/>
        <a:p>
          <a:endParaRPr lang="en-US"/>
        </a:p>
      </dgm:t>
    </dgm:pt>
    <dgm:pt modelId="{53833802-542A-4173-859B-166156C88BFD}" type="sibTrans" cxnId="{E8BAAE90-207D-4BA1-BD2A-5820D33613B4}">
      <dgm:prSet/>
      <dgm:spPr/>
      <dgm:t>
        <a:bodyPr/>
        <a:lstStyle/>
        <a:p>
          <a:endParaRPr lang="en-US"/>
        </a:p>
      </dgm:t>
    </dgm:pt>
    <dgm:pt modelId="{631119F0-0733-4A67-9103-F2165D845F6B}">
      <dgm:prSet/>
      <dgm:spPr/>
      <dgm:t>
        <a:bodyPr/>
        <a:lstStyle/>
        <a:p>
          <a:r>
            <a:rPr lang="en-GB" dirty="0"/>
            <a:t>Get to know your students and build positive relationships </a:t>
          </a:r>
          <a:endParaRPr lang="en-US" dirty="0"/>
        </a:p>
      </dgm:t>
    </dgm:pt>
    <dgm:pt modelId="{E480ECE1-02E4-4FAE-B415-30D5583957EF}" type="parTrans" cxnId="{42D432AA-49DA-490C-99DC-7A9B0BD1820B}">
      <dgm:prSet/>
      <dgm:spPr/>
      <dgm:t>
        <a:bodyPr/>
        <a:lstStyle/>
        <a:p>
          <a:endParaRPr lang="en-US"/>
        </a:p>
      </dgm:t>
    </dgm:pt>
    <dgm:pt modelId="{1A071258-4FB6-4F0E-BAA4-7D0E372182F0}" type="sibTrans" cxnId="{42D432AA-49DA-490C-99DC-7A9B0BD1820B}">
      <dgm:prSet/>
      <dgm:spPr/>
      <dgm:t>
        <a:bodyPr/>
        <a:lstStyle/>
        <a:p>
          <a:endParaRPr lang="en-US"/>
        </a:p>
      </dgm:t>
    </dgm:pt>
    <dgm:pt modelId="{9612E80F-DC0A-49B5-B88A-0722DE5762C4}">
      <dgm:prSet/>
      <dgm:spPr/>
      <dgm:t>
        <a:bodyPr/>
        <a:lstStyle/>
        <a:p>
          <a:r>
            <a:rPr lang="en-GB" dirty="0"/>
            <a:t>Seek additional CPD opportunities and training  </a:t>
          </a:r>
          <a:endParaRPr lang="en-US" dirty="0"/>
        </a:p>
      </dgm:t>
    </dgm:pt>
    <dgm:pt modelId="{6E31D116-E7C3-4BF9-8844-036D7D6ABE8C}" type="parTrans" cxnId="{9D6E4FD3-94CD-43B4-BC7B-B9F4A37A2A94}">
      <dgm:prSet/>
      <dgm:spPr/>
      <dgm:t>
        <a:bodyPr/>
        <a:lstStyle/>
        <a:p>
          <a:endParaRPr lang="en-US"/>
        </a:p>
      </dgm:t>
    </dgm:pt>
    <dgm:pt modelId="{D71E8756-02F1-4D20-B4BB-0AA21766E943}" type="sibTrans" cxnId="{9D6E4FD3-94CD-43B4-BC7B-B9F4A37A2A94}">
      <dgm:prSet/>
      <dgm:spPr/>
      <dgm:t>
        <a:bodyPr/>
        <a:lstStyle/>
        <a:p>
          <a:endParaRPr lang="en-US"/>
        </a:p>
      </dgm:t>
    </dgm:pt>
    <dgm:pt modelId="{A9179664-4549-F944-B345-D5540AE74FF6}">
      <dgm:prSet/>
      <dgm:spPr/>
      <dgm:t>
        <a:bodyPr/>
        <a:lstStyle/>
        <a:p>
          <a:r>
            <a:rPr lang="en-GB" dirty="0"/>
            <a:t>Know what resources are available and how to access them</a:t>
          </a:r>
        </a:p>
      </dgm:t>
    </dgm:pt>
    <dgm:pt modelId="{C6DD5749-4B4E-C741-AB5F-EDA811C10610}" type="parTrans" cxnId="{4D95DE5B-16F2-174C-9E71-111230EEF094}">
      <dgm:prSet/>
      <dgm:spPr/>
      <dgm:t>
        <a:bodyPr/>
        <a:lstStyle/>
        <a:p>
          <a:endParaRPr lang="en-GB"/>
        </a:p>
      </dgm:t>
    </dgm:pt>
    <dgm:pt modelId="{BFE78416-2D40-A743-8181-3C2D7FFB0C7D}" type="sibTrans" cxnId="{4D95DE5B-16F2-174C-9E71-111230EEF094}">
      <dgm:prSet/>
      <dgm:spPr/>
      <dgm:t>
        <a:bodyPr/>
        <a:lstStyle/>
        <a:p>
          <a:endParaRPr lang="en-GB"/>
        </a:p>
      </dgm:t>
    </dgm:pt>
    <dgm:pt modelId="{43334612-2A9D-E448-91AB-EF6A66B1167F}">
      <dgm:prSet/>
      <dgm:spPr/>
      <dgm:t>
        <a:bodyPr/>
        <a:lstStyle/>
        <a:p>
          <a:r>
            <a:rPr lang="en-GB" dirty="0"/>
            <a:t>Work collaboratively to meet the needs of your students</a:t>
          </a:r>
        </a:p>
      </dgm:t>
    </dgm:pt>
    <dgm:pt modelId="{F997018D-22F6-5D4F-AFE9-7C82D8D93BC8}" type="parTrans" cxnId="{C1463E57-AFA4-BC44-B0B8-185336F445F4}">
      <dgm:prSet/>
      <dgm:spPr/>
      <dgm:t>
        <a:bodyPr/>
        <a:lstStyle/>
        <a:p>
          <a:endParaRPr lang="en-GB"/>
        </a:p>
      </dgm:t>
    </dgm:pt>
    <dgm:pt modelId="{8CE5280E-803B-714C-B560-19C63F277050}" type="sibTrans" cxnId="{C1463E57-AFA4-BC44-B0B8-185336F445F4}">
      <dgm:prSet/>
      <dgm:spPr/>
      <dgm:t>
        <a:bodyPr/>
        <a:lstStyle/>
        <a:p>
          <a:endParaRPr lang="en-GB"/>
        </a:p>
      </dgm:t>
    </dgm:pt>
    <dgm:pt modelId="{A57D993F-8169-774D-9B69-F29B187AE91E}">
      <dgm:prSet/>
      <dgm:spPr/>
      <dgm:t>
        <a:bodyPr/>
        <a:lstStyle/>
        <a:p>
          <a:r>
            <a:rPr lang="en-GB" dirty="0"/>
            <a:t>Notice, ask, listen, and act</a:t>
          </a:r>
        </a:p>
      </dgm:t>
    </dgm:pt>
    <dgm:pt modelId="{00A547D8-DF71-2C45-8755-529F87190FEB}" type="parTrans" cxnId="{F344D352-5A2C-364D-8827-86275ABDBB41}">
      <dgm:prSet/>
      <dgm:spPr/>
      <dgm:t>
        <a:bodyPr/>
        <a:lstStyle/>
        <a:p>
          <a:endParaRPr lang="en-GB"/>
        </a:p>
      </dgm:t>
    </dgm:pt>
    <dgm:pt modelId="{0DC8CD5F-6CB2-DB41-9905-1FF33264D683}" type="sibTrans" cxnId="{F344D352-5A2C-364D-8827-86275ABDBB41}">
      <dgm:prSet/>
      <dgm:spPr/>
      <dgm:t>
        <a:bodyPr/>
        <a:lstStyle/>
        <a:p>
          <a:endParaRPr lang="en-GB"/>
        </a:p>
      </dgm:t>
    </dgm:pt>
    <dgm:pt modelId="{ABF10BD0-9481-B748-8E32-3301CC70235B}" type="pres">
      <dgm:prSet presAssocID="{DB75C2E1-32F5-4D87-90CB-9451D4F81DFD}" presName="vert0" presStyleCnt="0">
        <dgm:presLayoutVars>
          <dgm:dir/>
          <dgm:animOne val="branch"/>
          <dgm:animLvl val="lvl"/>
        </dgm:presLayoutVars>
      </dgm:prSet>
      <dgm:spPr/>
    </dgm:pt>
    <dgm:pt modelId="{BA157363-E11F-634B-9568-B07BA749D4E7}" type="pres">
      <dgm:prSet presAssocID="{75A0D28D-2B3C-4C55-8CC5-9086FE2BAE6E}" presName="thickLine" presStyleLbl="alignNode1" presStyleIdx="0" presStyleCnt="6"/>
      <dgm:spPr/>
    </dgm:pt>
    <dgm:pt modelId="{214AA994-B985-4F46-B591-A0AB7BE62CA2}" type="pres">
      <dgm:prSet presAssocID="{75A0D28D-2B3C-4C55-8CC5-9086FE2BAE6E}" presName="horz1" presStyleCnt="0"/>
      <dgm:spPr/>
    </dgm:pt>
    <dgm:pt modelId="{5C3A1887-A5AD-584D-B266-904AF2D673FB}" type="pres">
      <dgm:prSet presAssocID="{75A0D28D-2B3C-4C55-8CC5-9086FE2BAE6E}" presName="tx1" presStyleLbl="revTx" presStyleIdx="0" presStyleCnt="6"/>
      <dgm:spPr/>
    </dgm:pt>
    <dgm:pt modelId="{D20A4051-FA73-354D-A0B3-18C8B39D4A48}" type="pres">
      <dgm:prSet presAssocID="{75A0D28D-2B3C-4C55-8CC5-9086FE2BAE6E}" presName="vert1" presStyleCnt="0"/>
      <dgm:spPr/>
    </dgm:pt>
    <dgm:pt modelId="{56225F85-6F92-5B45-9653-1B949F530BCE}" type="pres">
      <dgm:prSet presAssocID="{43334612-2A9D-E448-91AB-EF6A66B1167F}" presName="thickLine" presStyleLbl="alignNode1" presStyleIdx="1" presStyleCnt="6"/>
      <dgm:spPr/>
    </dgm:pt>
    <dgm:pt modelId="{9027C853-7C98-9243-B7BD-FC630E02646F}" type="pres">
      <dgm:prSet presAssocID="{43334612-2A9D-E448-91AB-EF6A66B1167F}" presName="horz1" presStyleCnt="0"/>
      <dgm:spPr/>
    </dgm:pt>
    <dgm:pt modelId="{2E18A811-D20C-D547-B9C1-5D9EBF30D495}" type="pres">
      <dgm:prSet presAssocID="{43334612-2A9D-E448-91AB-EF6A66B1167F}" presName="tx1" presStyleLbl="revTx" presStyleIdx="1" presStyleCnt="6"/>
      <dgm:spPr/>
    </dgm:pt>
    <dgm:pt modelId="{586D87BF-AAF6-2647-A7AF-081C39D1F61C}" type="pres">
      <dgm:prSet presAssocID="{43334612-2A9D-E448-91AB-EF6A66B1167F}" presName="vert1" presStyleCnt="0"/>
      <dgm:spPr/>
    </dgm:pt>
    <dgm:pt modelId="{4D358121-3BF7-4E41-95F4-54FC0A9477D7}" type="pres">
      <dgm:prSet presAssocID="{631119F0-0733-4A67-9103-F2165D845F6B}" presName="thickLine" presStyleLbl="alignNode1" presStyleIdx="2" presStyleCnt="6"/>
      <dgm:spPr/>
    </dgm:pt>
    <dgm:pt modelId="{AA8D24B5-FACD-E04E-B5F8-578F30803EE4}" type="pres">
      <dgm:prSet presAssocID="{631119F0-0733-4A67-9103-F2165D845F6B}" presName="horz1" presStyleCnt="0"/>
      <dgm:spPr/>
    </dgm:pt>
    <dgm:pt modelId="{C4418BD0-BFBA-DA42-981F-ECB591F908B4}" type="pres">
      <dgm:prSet presAssocID="{631119F0-0733-4A67-9103-F2165D845F6B}" presName="tx1" presStyleLbl="revTx" presStyleIdx="2" presStyleCnt="6"/>
      <dgm:spPr/>
    </dgm:pt>
    <dgm:pt modelId="{34FEA8F8-BB5F-6547-A80D-3AEACDD58A76}" type="pres">
      <dgm:prSet presAssocID="{631119F0-0733-4A67-9103-F2165D845F6B}" presName="vert1" presStyleCnt="0"/>
      <dgm:spPr/>
    </dgm:pt>
    <dgm:pt modelId="{3739AF26-4B4B-B94B-B84A-94D47DECD35C}" type="pres">
      <dgm:prSet presAssocID="{A57D993F-8169-774D-9B69-F29B187AE91E}" presName="thickLine" presStyleLbl="alignNode1" presStyleIdx="3" presStyleCnt="6"/>
      <dgm:spPr/>
    </dgm:pt>
    <dgm:pt modelId="{35B73184-3761-884C-AF41-D105A1D73C51}" type="pres">
      <dgm:prSet presAssocID="{A57D993F-8169-774D-9B69-F29B187AE91E}" presName="horz1" presStyleCnt="0"/>
      <dgm:spPr/>
    </dgm:pt>
    <dgm:pt modelId="{37A5ACFE-4B50-CB4A-888B-1108601406B7}" type="pres">
      <dgm:prSet presAssocID="{A57D993F-8169-774D-9B69-F29B187AE91E}" presName="tx1" presStyleLbl="revTx" presStyleIdx="3" presStyleCnt="6"/>
      <dgm:spPr/>
    </dgm:pt>
    <dgm:pt modelId="{16F72659-8AA4-4642-8016-F38B0D4A1A2A}" type="pres">
      <dgm:prSet presAssocID="{A57D993F-8169-774D-9B69-F29B187AE91E}" presName="vert1" presStyleCnt="0"/>
      <dgm:spPr/>
    </dgm:pt>
    <dgm:pt modelId="{AD09C1FB-EDC5-3044-9E45-D724F1CC165E}" type="pres">
      <dgm:prSet presAssocID="{A9179664-4549-F944-B345-D5540AE74FF6}" presName="thickLine" presStyleLbl="alignNode1" presStyleIdx="4" presStyleCnt="6"/>
      <dgm:spPr/>
    </dgm:pt>
    <dgm:pt modelId="{1260A51E-9ED8-514D-A03E-05F201915F3B}" type="pres">
      <dgm:prSet presAssocID="{A9179664-4549-F944-B345-D5540AE74FF6}" presName="horz1" presStyleCnt="0"/>
      <dgm:spPr/>
    </dgm:pt>
    <dgm:pt modelId="{4AF3294A-7473-E44E-B3E2-A2EB1A57FF6F}" type="pres">
      <dgm:prSet presAssocID="{A9179664-4549-F944-B345-D5540AE74FF6}" presName="tx1" presStyleLbl="revTx" presStyleIdx="4" presStyleCnt="6"/>
      <dgm:spPr/>
    </dgm:pt>
    <dgm:pt modelId="{D892AB38-F179-EC44-A7FA-662D2A9DAE6A}" type="pres">
      <dgm:prSet presAssocID="{A9179664-4549-F944-B345-D5540AE74FF6}" presName="vert1" presStyleCnt="0"/>
      <dgm:spPr/>
    </dgm:pt>
    <dgm:pt modelId="{78989A6B-0767-8243-AE5B-C790CB9E1DFC}" type="pres">
      <dgm:prSet presAssocID="{9612E80F-DC0A-49B5-B88A-0722DE5762C4}" presName="thickLine" presStyleLbl="alignNode1" presStyleIdx="5" presStyleCnt="6"/>
      <dgm:spPr/>
    </dgm:pt>
    <dgm:pt modelId="{77D430F1-770D-EF43-86EE-E37BD5382810}" type="pres">
      <dgm:prSet presAssocID="{9612E80F-DC0A-49B5-B88A-0722DE5762C4}" presName="horz1" presStyleCnt="0"/>
      <dgm:spPr/>
    </dgm:pt>
    <dgm:pt modelId="{98D3655A-66AC-4943-A012-8BED9AA04069}" type="pres">
      <dgm:prSet presAssocID="{9612E80F-DC0A-49B5-B88A-0722DE5762C4}" presName="tx1" presStyleLbl="revTx" presStyleIdx="5" presStyleCnt="6"/>
      <dgm:spPr/>
    </dgm:pt>
    <dgm:pt modelId="{1F3503D7-0E8D-054B-A584-94B953748F85}" type="pres">
      <dgm:prSet presAssocID="{9612E80F-DC0A-49B5-B88A-0722DE5762C4}" presName="vert1" presStyleCnt="0"/>
      <dgm:spPr/>
    </dgm:pt>
  </dgm:ptLst>
  <dgm:cxnLst>
    <dgm:cxn modelId="{D3964A31-4078-6D46-9004-73E65CD91FFE}" type="presOf" srcId="{A57D993F-8169-774D-9B69-F29B187AE91E}" destId="{37A5ACFE-4B50-CB4A-888B-1108601406B7}" srcOrd="0" destOrd="0" presId="urn:microsoft.com/office/officeart/2008/layout/LinedList"/>
    <dgm:cxn modelId="{F344D352-5A2C-364D-8827-86275ABDBB41}" srcId="{DB75C2E1-32F5-4D87-90CB-9451D4F81DFD}" destId="{A57D993F-8169-774D-9B69-F29B187AE91E}" srcOrd="3" destOrd="0" parTransId="{00A547D8-DF71-2C45-8755-529F87190FEB}" sibTransId="{0DC8CD5F-6CB2-DB41-9905-1FF33264D683}"/>
    <dgm:cxn modelId="{C1463E57-AFA4-BC44-B0B8-185336F445F4}" srcId="{DB75C2E1-32F5-4D87-90CB-9451D4F81DFD}" destId="{43334612-2A9D-E448-91AB-EF6A66B1167F}" srcOrd="1" destOrd="0" parTransId="{F997018D-22F6-5D4F-AFE9-7C82D8D93BC8}" sibTransId="{8CE5280E-803B-714C-B560-19C63F277050}"/>
    <dgm:cxn modelId="{4D95DE5B-16F2-174C-9E71-111230EEF094}" srcId="{DB75C2E1-32F5-4D87-90CB-9451D4F81DFD}" destId="{A9179664-4549-F944-B345-D5540AE74FF6}" srcOrd="4" destOrd="0" parTransId="{C6DD5749-4B4E-C741-AB5F-EDA811C10610}" sibTransId="{BFE78416-2D40-A743-8181-3C2D7FFB0C7D}"/>
    <dgm:cxn modelId="{201BCC77-1B3D-8A42-B6E2-6CB1CD4A301A}" type="presOf" srcId="{631119F0-0733-4A67-9103-F2165D845F6B}" destId="{C4418BD0-BFBA-DA42-981F-ECB591F908B4}" srcOrd="0" destOrd="0" presId="urn:microsoft.com/office/officeart/2008/layout/LinedList"/>
    <dgm:cxn modelId="{81109388-79C2-1543-A960-6DC8D44679A5}" type="presOf" srcId="{43334612-2A9D-E448-91AB-EF6A66B1167F}" destId="{2E18A811-D20C-D547-B9C1-5D9EBF30D495}" srcOrd="0" destOrd="0" presId="urn:microsoft.com/office/officeart/2008/layout/LinedList"/>
    <dgm:cxn modelId="{E8BAAE90-207D-4BA1-BD2A-5820D33613B4}" srcId="{DB75C2E1-32F5-4D87-90CB-9451D4F81DFD}" destId="{75A0D28D-2B3C-4C55-8CC5-9086FE2BAE6E}" srcOrd="0" destOrd="0" parTransId="{5750D28B-E38B-484B-A879-57D88054BDB1}" sibTransId="{53833802-542A-4173-859B-166156C88BFD}"/>
    <dgm:cxn modelId="{CD6E94A5-A296-1D42-954F-B4BBE436B964}" type="presOf" srcId="{75A0D28D-2B3C-4C55-8CC5-9086FE2BAE6E}" destId="{5C3A1887-A5AD-584D-B266-904AF2D673FB}" srcOrd="0" destOrd="0" presId="urn:microsoft.com/office/officeart/2008/layout/LinedList"/>
    <dgm:cxn modelId="{42D432AA-49DA-490C-99DC-7A9B0BD1820B}" srcId="{DB75C2E1-32F5-4D87-90CB-9451D4F81DFD}" destId="{631119F0-0733-4A67-9103-F2165D845F6B}" srcOrd="2" destOrd="0" parTransId="{E480ECE1-02E4-4FAE-B415-30D5583957EF}" sibTransId="{1A071258-4FB6-4F0E-BAA4-7D0E372182F0}"/>
    <dgm:cxn modelId="{A4FC62AB-0C07-F645-8BA2-CE84EE7A0878}" type="presOf" srcId="{A9179664-4549-F944-B345-D5540AE74FF6}" destId="{4AF3294A-7473-E44E-B3E2-A2EB1A57FF6F}" srcOrd="0" destOrd="0" presId="urn:microsoft.com/office/officeart/2008/layout/LinedList"/>
    <dgm:cxn modelId="{8729BBC8-F1E4-7947-B690-C756D0007CEB}" type="presOf" srcId="{9612E80F-DC0A-49B5-B88A-0722DE5762C4}" destId="{98D3655A-66AC-4943-A012-8BED9AA04069}" srcOrd="0" destOrd="0" presId="urn:microsoft.com/office/officeart/2008/layout/LinedList"/>
    <dgm:cxn modelId="{8C8929CA-A1D4-C54A-A19D-41875B80684C}" type="presOf" srcId="{DB75C2E1-32F5-4D87-90CB-9451D4F81DFD}" destId="{ABF10BD0-9481-B748-8E32-3301CC70235B}" srcOrd="0" destOrd="0" presId="urn:microsoft.com/office/officeart/2008/layout/LinedList"/>
    <dgm:cxn modelId="{9D6E4FD3-94CD-43B4-BC7B-B9F4A37A2A94}" srcId="{DB75C2E1-32F5-4D87-90CB-9451D4F81DFD}" destId="{9612E80F-DC0A-49B5-B88A-0722DE5762C4}" srcOrd="5" destOrd="0" parTransId="{6E31D116-E7C3-4BF9-8844-036D7D6ABE8C}" sibTransId="{D71E8756-02F1-4D20-B4BB-0AA21766E943}"/>
    <dgm:cxn modelId="{EFFBCDCA-5F0A-5346-8190-A7859EB953E3}" type="presParOf" srcId="{ABF10BD0-9481-B748-8E32-3301CC70235B}" destId="{BA157363-E11F-634B-9568-B07BA749D4E7}" srcOrd="0" destOrd="0" presId="urn:microsoft.com/office/officeart/2008/layout/LinedList"/>
    <dgm:cxn modelId="{9DB8754E-1F6A-D54F-A8F7-1F05D21A1AD8}" type="presParOf" srcId="{ABF10BD0-9481-B748-8E32-3301CC70235B}" destId="{214AA994-B985-4F46-B591-A0AB7BE62CA2}" srcOrd="1" destOrd="0" presId="urn:microsoft.com/office/officeart/2008/layout/LinedList"/>
    <dgm:cxn modelId="{1E72FB4E-AE5A-5147-8C42-11227EC70F86}" type="presParOf" srcId="{214AA994-B985-4F46-B591-A0AB7BE62CA2}" destId="{5C3A1887-A5AD-584D-B266-904AF2D673FB}" srcOrd="0" destOrd="0" presId="urn:microsoft.com/office/officeart/2008/layout/LinedList"/>
    <dgm:cxn modelId="{26A7DBE7-1BB6-9D41-B484-828052F5CA9B}" type="presParOf" srcId="{214AA994-B985-4F46-B591-A0AB7BE62CA2}" destId="{D20A4051-FA73-354D-A0B3-18C8B39D4A48}" srcOrd="1" destOrd="0" presId="urn:microsoft.com/office/officeart/2008/layout/LinedList"/>
    <dgm:cxn modelId="{B6CFCAF6-A27E-F248-818F-5B1157C315B2}" type="presParOf" srcId="{ABF10BD0-9481-B748-8E32-3301CC70235B}" destId="{56225F85-6F92-5B45-9653-1B949F530BCE}" srcOrd="2" destOrd="0" presId="urn:microsoft.com/office/officeart/2008/layout/LinedList"/>
    <dgm:cxn modelId="{A126FE74-67BA-B446-AE85-88418CAA6E83}" type="presParOf" srcId="{ABF10BD0-9481-B748-8E32-3301CC70235B}" destId="{9027C853-7C98-9243-B7BD-FC630E02646F}" srcOrd="3" destOrd="0" presId="urn:microsoft.com/office/officeart/2008/layout/LinedList"/>
    <dgm:cxn modelId="{947A97C5-3AF2-2947-9EAA-CEAD3338A040}" type="presParOf" srcId="{9027C853-7C98-9243-B7BD-FC630E02646F}" destId="{2E18A811-D20C-D547-B9C1-5D9EBF30D495}" srcOrd="0" destOrd="0" presId="urn:microsoft.com/office/officeart/2008/layout/LinedList"/>
    <dgm:cxn modelId="{A6F0E7A6-7000-2F4A-9EF3-EB2F134A225A}" type="presParOf" srcId="{9027C853-7C98-9243-B7BD-FC630E02646F}" destId="{586D87BF-AAF6-2647-A7AF-081C39D1F61C}" srcOrd="1" destOrd="0" presId="urn:microsoft.com/office/officeart/2008/layout/LinedList"/>
    <dgm:cxn modelId="{7CCB340A-5B0A-A348-BE68-C276BBECC085}" type="presParOf" srcId="{ABF10BD0-9481-B748-8E32-3301CC70235B}" destId="{4D358121-3BF7-4E41-95F4-54FC0A9477D7}" srcOrd="4" destOrd="0" presId="urn:microsoft.com/office/officeart/2008/layout/LinedList"/>
    <dgm:cxn modelId="{CCF0C807-3083-274B-83B9-364C64B180AD}" type="presParOf" srcId="{ABF10BD0-9481-B748-8E32-3301CC70235B}" destId="{AA8D24B5-FACD-E04E-B5F8-578F30803EE4}" srcOrd="5" destOrd="0" presId="urn:microsoft.com/office/officeart/2008/layout/LinedList"/>
    <dgm:cxn modelId="{2DDA93C7-84B5-5448-B6A4-1CA5B5456396}" type="presParOf" srcId="{AA8D24B5-FACD-E04E-B5F8-578F30803EE4}" destId="{C4418BD0-BFBA-DA42-981F-ECB591F908B4}" srcOrd="0" destOrd="0" presId="urn:microsoft.com/office/officeart/2008/layout/LinedList"/>
    <dgm:cxn modelId="{4F8DD4DD-207C-CA4C-99E5-205D11029C68}" type="presParOf" srcId="{AA8D24B5-FACD-E04E-B5F8-578F30803EE4}" destId="{34FEA8F8-BB5F-6547-A80D-3AEACDD58A76}" srcOrd="1" destOrd="0" presId="urn:microsoft.com/office/officeart/2008/layout/LinedList"/>
    <dgm:cxn modelId="{0ADF7564-2000-6048-88E2-67B5CD121B49}" type="presParOf" srcId="{ABF10BD0-9481-B748-8E32-3301CC70235B}" destId="{3739AF26-4B4B-B94B-B84A-94D47DECD35C}" srcOrd="6" destOrd="0" presId="urn:microsoft.com/office/officeart/2008/layout/LinedList"/>
    <dgm:cxn modelId="{B61695F7-CCA2-BD49-A892-DECAED329483}" type="presParOf" srcId="{ABF10BD0-9481-B748-8E32-3301CC70235B}" destId="{35B73184-3761-884C-AF41-D105A1D73C51}" srcOrd="7" destOrd="0" presId="urn:microsoft.com/office/officeart/2008/layout/LinedList"/>
    <dgm:cxn modelId="{945F6C8A-F1F9-6E44-A6E0-C9E70A526464}" type="presParOf" srcId="{35B73184-3761-884C-AF41-D105A1D73C51}" destId="{37A5ACFE-4B50-CB4A-888B-1108601406B7}" srcOrd="0" destOrd="0" presId="urn:microsoft.com/office/officeart/2008/layout/LinedList"/>
    <dgm:cxn modelId="{F59E91DE-19A7-A642-9026-5080858371E9}" type="presParOf" srcId="{35B73184-3761-884C-AF41-D105A1D73C51}" destId="{16F72659-8AA4-4642-8016-F38B0D4A1A2A}" srcOrd="1" destOrd="0" presId="urn:microsoft.com/office/officeart/2008/layout/LinedList"/>
    <dgm:cxn modelId="{80DDFECB-43A2-F548-A090-9BEF5EE8C04B}" type="presParOf" srcId="{ABF10BD0-9481-B748-8E32-3301CC70235B}" destId="{AD09C1FB-EDC5-3044-9E45-D724F1CC165E}" srcOrd="8" destOrd="0" presId="urn:microsoft.com/office/officeart/2008/layout/LinedList"/>
    <dgm:cxn modelId="{55318D78-DAC3-AA4B-AD5F-F461ECF9E6D5}" type="presParOf" srcId="{ABF10BD0-9481-B748-8E32-3301CC70235B}" destId="{1260A51E-9ED8-514D-A03E-05F201915F3B}" srcOrd="9" destOrd="0" presId="urn:microsoft.com/office/officeart/2008/layout/LinedList"/>
    <dgm:cxn modelId="{FE4851BC-ED5E-FB49-8421-5C0980B048C5}" type="presParOf" srcId="{1260A51E-9ED8-514D-A03E-05F201915F3B}" destId="{4AF3294A-7473-E44E-B3E2-A2EB1A57FF6F}" srcOrd="0" destOrd="0" presId="urn:microsoft.com/office/officeart/2008/layout/LinedList"/>
    <dgm:cxn modelId="{4EABE300-0ABA-774E-A452-F8426D9E7E25}" type="presParOf" srcId="{1260A51E-9ED8-514D-A03E-05F201915F3B}" destId="{D892AB38-F179-EC44-A7FA-662D2A9DAE6A}" srcOrd="1" destOrd="0" presId="urn:microsoft.com/office/officeart/2008/layout/LinedList"/>
    <dgm:cxn modelId="{EC04E46D-8227-FD4F-B4ED-CBFABAC0ACF5}" type="presParOf" srcId="{ABF10BD0-9481-B748-8E32-3301CC70235B}" destId="{78989A6B-0767-8243-AE5B-C790CB9E1DFC}" srcOrd="10" destOrd="0" presId="urn:microsoft.com/office/officeart/2008/layout/LinedList"/>
    <dgm:cxn modelId="{C5EE1B03-7AF6-CF41-B641-0797AC6D83A3}" type="presParOf" srcId="{ABF10BD0-9481-B748-8E32-3301CC70235B}" destId="{77D430F1-770D-EF43-86EE-E37BD5382810}" srcOrd="11" destOrd="0" presId="urn:microsoft.com/office/officeart/2008/layout/LinedList"/>
    <dgm:cxn modelId="{91857C34-5BB8-414D-9366-E523848BF708}" type="presParOf" srcId="{77D430F1-770D-EF43-86EE-E37BD5382810}" destId="{98D3655A-66AC-4943-A012-8BED9AA04069}" srcOrd="0" destOrd="0" presId="urn:microsoft.com/office/officeart/2008/layout/LinedList"/>
    <dgm:cxn modelId="{697863A3-CC40-F844-8087-3DCFC66A2817}" type="presParOf" srcId="{77D430F1-770D-EF43-86EE-E37BD5382810}" destId="{1F3503D7-0E8D-054B-A584-94B953748F85}"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157363-E11F-634B-9568-B07BA749D4E7}">
      <dsp:nvSpPr>
        <dsp:cNvPr id="0" name=""/>
        <dsp:cNvSpPr/>
      </dsp:nvSpPr>
      <dsp:spPr>
        <a:xfrm>
          <a:off x="0" y="2703"/>
          <a:ext cx="6900512"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C3A1887-A5AD-584D-B266-904AF2D673FB}">
      <dsp:nvSpPr>
        <dsp:cNvPr id="0" name=""/>
        <dsp:cNvSpPr/>
      </dsp:nvSpPr>
      <dsp:spPr>
        <a:xfrm>
          <a:off x="0" y="2703"/>
          <a:ext cx="6900512" cy="9217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5250" tIns="95250" rIns="95250" bIns="95250" numCol="1" spcCol="1270" anchor="t" anchorCtr="0">
          <a:noAutofit/>
        </a:bodyPr>
        <a:lstStyle/>
        <a:p>
          <a:pPr marL="0" lvl="0" indent="0" algn="l" defTabSz="1111250">
            <a:lnSpc>
              <a:spcPct val="90000"/>
            </a:lnSpc>
            <a:spcBef>
              <a:spcPct val="0"/>
            </a:spcBef>
            <a:spcAft>
              <a:spcPct val="35000"/>
            </a:spcAft>
            <a:buNone/>
          </a:pPr>
          <a:r>
            <a:rPr lang="en-GB" sz="2500" kern="1200" dirty="0"/>
            <a:t>Play your part in providing a strong universal offer </a:t>
          </a:r>
          <a:endParaRPr lang="en-US" sz="2500" kern="1200" dirty="0"/>
        </a:p>
      </dsp:txBody>
      <dsp:txXfrm>
        <a:off x="0" y="2703"/>
        <a:ext cx="6900512" cy="921789"/>
      </dsp:txXfrm>
    </dsp:sp>
    <dsp:sp modelId="{56225F85-6F92-5B45-9653-1B949F530BCE}">
      <dsp:nvSpPr>
        <dsp:cNvPr id="0" name=""/>
        <dsp:cNvSpPr/>
      </dsp:nvSpPr>
      <dsp:spPr>
        <a:xfrm>
          <a:off x="0" y="924492"/>
          <a:ext cx="6900512" cy="0"/>
        </a:xfrm>
        <a:prstGeom prst="line">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E18A811-D20C-D547-B9C1-5D9EBF30D495}">
      <dsp:nvSpPr>
        <dsp:cNvPr id="0" name=""/>
        <dsp:cNvSpPr/>
      </dsp:nvSpPr>
      <dsp:spPr>
        <a:xfrm>
          <a:off x="0" y="924492"/>
          <a:ext cx="6900512" cy="9217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5250" tIns="95250" rIns="95250" bIns="95250" numCol="1" spcCol="1270" anchor="t" anchorCtr="0">
          <a:noAutofit/>
        </a:bodyPr>
        <a:lstStyle/>
        <a:p>
          <a:pPr marL="0" lvl="0" indent="0" algn="l" defTabSz="1111250">
            <a:lnSpc>
              <a:spcPct val="90000"/>
            </a:lnSpc>
            <a:spcBef>
              <a:spcPct val="0"/>
            </a:spcBef>
            <a:spcAft>
              <a:spcPct val="35000"/>
            </a:spcAft>
            <a:buNone/>
          </a:pPr>
          <a:r>
            <a:rPr lang="en-GB" sz="2500" kern="1200" dirty="0"/>
            <a:t>Work collaboratively to meet the needs of your students</a:t>
          </a:r>
        </a:p>
      </dsp:txBody>
      <dsp:txXfrm>
        <a:off x="0" y="924492"/>
        <a:ext cx="6900512" cy="921789"/>
      </dsp:txXfrm>
    </dsp:sp>
    <dsp:sp modelId="{4D358121-3BF7-4E41-95F4-54FC0A9477D7}">
      <dsp:nvSpPr>
        <dsp:cNvPr id="0" name=""/>
        <dsp:cNvSpPr/>
      </dsp:nvSpPr>
      <dsp:spPr>
        <a:xfrm>
          <a:off x="0" y="1846281"/>
          <a:ext cx="6900512" cy="0"/>
        </a:xfrm>
        <a:prstGeom prst="line">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4418BD0-BFBA-DA42-981F-ECB591F908B4}">
      <dsp:nvSpPr>
        <dsp:cNvPr id="0" name=""/>
        <dsp:cNvSpPr/>
      </dsp:nvSpPr>
      <dsp:spPr>
        <a:xfrm>
          <a:off x="0" y="1846281"/>
          <a:ext cx="6900512" cy="9217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5250" tIns="95250" rIns="95250" bIns="95250" numCol="1" spcCol="1270" anchor="t" anchorCtr="0">
          <a:noAutofit/>
        </a:bodyPr>
        <a:lstStyle/>
        <a:p>
          <a:pPr marL="0" lvl="0" indent="0" algn="l" defTabSz="1111250">
            <a:lnSpc>
              <a:spcPct val="90000"/>
            </a:lnSpc>
            <a:spcBef>
              <a:spcPct val="0"/>
            </a:spcBef>
            <a:spcAft>
              <a:spcPct val="35000"/>
            </a:spcAft>
            <a:buNone/>
          </a:pPr>
          <a:r>
            <a:rPr lang="en-GB" sz="2500" kern="1200" dirty="0"/>
            <a:t>Get to know your students and build positive relationships </a:t>
          </a:r>
          <a:endParaRPr lang="en-US" sz="2500" kern="1200" dirty="0"/>
        </a:p>
      </dsp:txBody>
      <dsp:txXfrm>
        <a:off x="0" y="1846281"/>
        <a:ext cx="6900512" cy="921789"/>
      </dsp:txXfrm>
    </dsp:sp>
    <dsp:sp modelId="{3739AF26-4B4B-B94B-B84A-94D47DECD35C}">
      <dsp:nvSpPr>
        <dsp:cNvPr id="0" name=""/>
        <dsp:cNvSpPr/>
      </dsp:nvSpPr>
      <dsp:spPr>
        <a:xfrm>
          <a:off x="0" y="2768070"/>
          <a:ext cx="6900512" cy="0"/>
        </a:xfrm>
        <a:prstGeom prst="line">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7A5ACFE-4B50-CB4A-888B-1108601406B7}">
      <dsp:nvSpPr>
        <dsp:cNvPr id="0" name=""/>
        <dsp:cNvSpPr/>
      </dsp:nvSpPr>
      <dsp:spPr>
        <a:xfrm>
          <a:off x="0" y="2768070"/>
          <a:ext cx="6900512" cy="9217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5250" tIns="95250" rIns="95250" bIns="95250" numCol="1" spcCol="1270" anchor="t" anchorCtr="0">
          <a:noAutofit/>
        </a:bodyPr>
        <a:lstStyle/>
        <a:p>
          <a:pPr marL="0" lvl="0" indent="0" algn="l" defTabSz="1111250">
            <a:lnSpc>
              <a:spcPct val="90000"/>
            </a:lnSpc>
            <a:spcBef>
              <a:spcPct val="0"/>
            </a:spcBef>
            <a:spcAft>
              <a:spcPct val="35000"/>
            </a:spcAft>
            <a:buNone/>
          </a:pPr>
          <a:r>
            <a:rPr lang="en-GB" sz="2500" kern="1200" dirty="0"/>
            <a:t>Notice, ask, listen, and act</a:t>
          </a:r>
        </a:p>
      </dsp:txBody>
      <dsp:txXfrm>
        <a:off x="0" y="2768070"/>
        <a:ext cx="6900512" cy="921789"/>
      </dsp:txXfrm>
    </dsp:sp>
    <dsp:sp modelId="{AD09C1FB-EDC5-3044-9E45-D724F1CC165E}">
      <dsp:nvSpPr>
        <dsp:cNvPr id="0" name=""/>
        <dsp:cNvSpPr/>
      </dsp:nvSpPr>
      <dsp:spPr>
        <a:xfrm>
          <a:off x="0" y="3689859"/>
          <a:ext cx="6900512" cy="0"/>
        </a:xfrm>
        <a:prstGeom prst="line">
          <a:avLst/>
        </a:prstGeom>
        <a:solidFill>
          <a:schemeClr val="accent6">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AF3294A-7473-E44E-B3E2-A2EB1A57FF6F}">
      <dsp:nvSpPr>
        <dsp:cNvPr id="0" name=""/>
        <dsp:cNvSpPr/>
      </dsp:nvSpPr>
      <dsp:spPr>
        <a:xfrm>
          <a:off x="0" y="3689859"/>
          <a:ext cx="6900512" cy="9217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5250" tIns="95250" rIns="95250" bIns="95250" numCol="1" spcCol="1270" anchor="t" anchorCtr="0">
          <a:noAutofit/>
        </a:bodyPr>
        <a:lstStyle/>
        <a:p>
          <a:pPr marL="0" lvl="0" indent="0" algn="l" defTabSz="1111250">
            <a:lnSpc>
              <a:spcPct val="90000"/>
            </a:lnSpc>
            <a:spcBef>
              <a:spcPct val="0"/>
            </a:spcBef>
            <a:spcAft>
              <a:spcPct val="35000"/>
            </a:spcAft>
            <a:buNone/>
          </a:pPr>
          <a:r>
            <a:rPr lang="en-GB" sz="2500" kern="1200" dirty="0"/>
            <a:t>Know what resources are available and how to access them</a:t>
          </a:r>
        </a:p>
      </dsp:txBody>
      <dsp:txXfrm>
        <a:off x="0" y="3689859"/>
        <a:ext cx="6900512" cy="921789"/>
      </dsp:txXfrm>
    </dsp:sp>
    <dsp:sp modelId="{78989A6B-0767-8243-AE5B-C790CB9E1DFC}">
      <dsp:nvSpPr>
        <dsp:cNvPr id="0" name=""/>
        <dsp:cNvSpPr/>
      </dsp:nvSpPr>
      <dsp:spPr>
        <a:xfrm>
          <a:off x="0" y="4611648"/>
          <a:ext cx="6900512" cy="0"/>
        </a:xfrm>
        <a:prstGeom prst="line">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8D3655A-66AC-4943-A012-8BED9AA04069}">
      <dsp:nvSpPr>
        <dsp:cNvPr id="0" name=""/>
        <dsp:cNvSpPr/>
      </dsp:nvSpPr>
      <dsp:spPr>
        <a:xfrm>
          <a:off x="0" y="4611648"/>
          <a:ext cx="6900512" cy="9217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5250" tIns="95250" rIns="95250" bIns="95250" numCol="1" spcCol="1270" anchor="t" anchorCtr="0">
          <a:noAutofit/>
        </a:bodyPr>
        <a:lstStyle/>
        <a:p>
          <a:pPr marL="0" lvl="0" indent="0" algn="l" defTabSz="1111250">
            <a:lnSpc>
              <a:spcPct val="90000"/>
            </a:lnSpc>
            <a:spcBef>
              <a:spcPct val="0"/>
            </a:spcBef>
            <a:spcAft>
              <a:spcPct val="35000"/>
            </a:spcAft>
            <a:buNone/>
          </a:pPr>
          <a:r>
            <a:rPr lang="en-GB" sz="2500" kern="1200" dirty="0"/>
            <a:t>Seek additional CPD opportunities and training  </a:t>
          </a:r>
          <a:endParaRPr lang="en-US" sz="2500" kern="1200" dirty="0"/>
        </a:p>
      </dsp:txBody>
      <dsp:txXfrm>
        <a:off x="0" y="4611648"/>
        <a:ext cx="6900512" cy="921789"/>
      </dsp:txXfrm>
    </dsp:sp>
  </dsp:spTree>
</dsp:drawing>
</file>

<file path=ppt/diagrams/layout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6D18B5A-2A64-9B44-93AB-1E55D4AE9C40}" type="datetimeFigureOut">
              <a:rPr lang="en-US" smtClean="0"/>
              <a:t>2/26/25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DE3A041-306F-2540-BEC0-CFE51A3D2098}" type="slidenum">
              <a:rPr lang="en-US" smtClean="0"/>
              <a:t>‹#›</a:t>
            </a:fld>
            <a:endParaRPr lang="en-US"/>
          </a:p>
        </p:txBody>
      </p:sp>
    </p:spTree>
    <p:extLst>
      <p:ext uri="{BB962C8B-B14F-4D97-AF65-F5344CB8AC3E}">
        <p14:creationId xmlns:p14="http://schemas.microsoft.com/office/powerpoint/2010/main" val="172375334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1</a:t>
            </a:fld>
            <a:endParaRPr lang="en-US"/>
          </a:p>
        </p:txBody>
      </p:sp>
    </p:spTree>
    <p:extLst>
      <p:ext uri="{BB962C8B-B14F-4D97-AF65-F5344CB8AC3E}">
        <p14:creationId xmlns:p14="http://schemas.microsoft.com/office/powerpoint/2010/main" val="13875136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11</a:t>
            </a:fld>
            <a:endParaRPr lang="en-US"/>
          </a:p>
        </p:txBody>
      </p:sp>
    </p:spTree>
    <p:extLst>
      <p:ext uri="{BB962C8B-B14F-4D97-AF65-F5344CB8AC3E}">
        <p14:creationId xmlns:p14="http://schemas.microsoft.com/office/powerpoint/2010/main" val="29485810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6FC76D-77F6-F8A5-BA18-5B247B6D4B7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B233A85-580F-BB0D-662F-9B81072C542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83A4222-370F-8962-CD23-4E7563E997CA}"/>
              </a:ext>
            </a:extLst>
          </p:cNvPr>
          <p:cNvSpPr>
            <a:spLocks noGrp="1"/>
          </p:cNvSpPr>
          <p:nvPr>
            <p:ph type="body" idx="1"/>
          </p:nvPr>
        </p:nvSpPr>
        <p:spPr/>
        <p:txBody>
          <a:bodyPr/>
          <a:lstStyle/>
          <a:p>
            <a:pPr algn="l"/>
            <a:endParaRPr lang="en-GB" b="0" i="0" dirty="0">
              <a:solidFill>
                <a:srgbClr val="0B0C0C"/>
              </a:solidFill>
              <a:effectLst/>
              <a:latin typeface="GDS Transport"/>
            </a:endParaRPr>
          </a:p>
        </p:txBody>
      </p:sp>
      <p:sp>
        <p:nvSpPr>
          <p:cNvPr id="4" name="Slide Number Placeholder 3">
            <a:extLst>
              <a:ext uri="{FF2B5EF4-FFF2-40B4-BE49-F238E27FC236}">
                <a16:creationId xmlns:a16="http://schemas.microsoft.com/office/drawing/2014/main" id="{1AB18ABD-9470-0209-33CD-7C96DB74FF13}"/>
              </a:ext>
            </a:extLst>
          </p:cNvPr>
          <p:cNvSpPr>
            <a:spLocks noGrp="1"/>
          </p:cNvSpPr>
          <p:nvPr>
            <p:ph type="sldNum" sz="quarter" idx="5"/>
          </p:nvPr>
        </p:nvSpPr>
        <p:spPr/>
        <p:txBody>
          <a:bodyPr/>
          <a:lstStyle/>
          <a:p>
            <a:fld id="{7DE3A041-306F-2540-BEC0-CFE51A3D2098}" type="slidenum">
              <a:rPr lang="en-US" smtClean="0"/>
              <a:t>13</a:t>
            </a:fld>
            <a:endParaRPr lang="en-US"/>
          </a:p>
        </p:txBody>
      </p:sp>
    </p:spTree>
    <p:extLst>
      <p:ext uri="{BB962C8B-B14F-4D97-AF65-F5344CB8AC3E}">
        <p14:creationId xmlns:p14="http://schemas.microsoft.com/office/powerpoint/2010/main" val="33397057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258408-0333-5474-862C-435DBDC84F3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729BC49-3350-1FDF-BC74-3087DA480D2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C9D0AE5-177C-2936-DE78-47D88153C010}"/>
              </a:ext>
            </a:extLst>
          </p:cNvPr>
          <p:cNvSpPr>
            <a:spLocks noGrp="1"/>
          </p:cNvSpPr>
          <p:nvPr>
            <p:ph type="body" idx="1"/>
          </p:nvPr>
        </p:nvSpPr>
        <p:spPr/>
        <p:txBody>
          <a:bodyPr/>
          <a:lstStyle/>
          <a:p>
            <a:pPr algn="l"/>
            <a:endParaRPr lang="en-GB" b="0" i="0" dirty="0">
              <a:solidFill>
                <a:srgbClr val="0B0C0C"/>
              </a:solidFill>
              <a:effectLst/>
              <a:latin typeface="GDS Transport"/>
            </a:endParaRPr>
          </a:p>
        </p:txBody>
      </p:sp>
      <p:sp>
        <p:nvSpPr>
          <p:cNvPr id="4" name="Slide Number Placeholder 3">
            <a:extLst>
              <a:ext uri="{FF2B5EF4-FFF2-40B4-BE49-F238E27FC236}">
                <a16:creationId xmlns:a16="http://schemas.microsoft.com/office/drawing/2014/main" id="{ECF46648-8D41-5357-FB17-570F6CAFABA5}"/>
              </a:ext>
            </a:extLst>
          </p:cNvPr>
          <p:cNvSpPr>
            <a:spLocks noGrp="1"/>
          </p:cNvSpPr>
          <p:nvPr>
            <p:ph type="sldNum" sz="quarter" idx="5"/>
          </p:nvPr>
        </p:nvSpPr>
        <p:spPr/>
        <p:txBody>
          <a:bodyPr/>
          <a:lstStyle/>
          <a:p>
            <a:fld id="{7DE3A041-306F-2540-BEC0-CFE51A3D2098}" type="slidenum">
              <a:rPr lang="en-US" smtClean="0"/>
              <a:t>14</a:t>
            </a:fld>
            <a:endParaRPr lang="en-US"/>
          </a:p>
        </p:txBody>
      </p:sp>
    </p:spTree>
    <p:extLst>
      <p:ext uri="{BB962C8B-B14F-4D97-AF65-F5344CB8AC3E}">
        <p14:creationId xmlns:p14="http://schemas.microsoft.com/office/powerpoint/2010/main" val="28169681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b="0" i="0" dirty="0">
              <a:solidFill>
                <a:srgbClr val="0B0C0C"/>
              </a:solidFill>
              <a:effectLst/>
              <a:latin typeface="GDS Transport"/>
            </a:endParaRPr>
          </a:p>
        </p:txBody>
      </p:sp>
      <p:sp>
        <p:nvSpPr>
          <p:cNvPr id="4" name="Slide Number Placeholder 3"/>
          <p:cNvSpPr>
            <a:spLocks noGrp="1"/>
          </p:cNvSpPr>
          <p:nvPr>
            <p:ph type="sldNum" sz="quarter" idx="5"/>
          </p:nvPr>
        </p:nvSpPr>
        <p:spPr/>
        <p:txBody>
          <a:bodyPr/>
          <a:lstStyle/>
          <a:p>
            <a:fld id="{9E010C83-7EFD-4D52-AF85-2A35AF065918}" type="slidenum">
              <a:rPr lang="en-GB" smtClean="0"/>
              <a:t>15</a:t>
            </a:fld>
            <a:endParaRPr lang="en-GB" dirty="0"/>
          </a:p>
        </p:txBody>
      </p:sp>
    </p:spTree>
    <p:extLst>
      <p:ext uri="{BB962C8B-B14F-4D97-AF65-F5344CB8AC3E}">
        <p14:creationId xmlns:p14="http://schemas.microsoft.com/office/powerpoint/2010/main" val="22329134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16</a:t>
            </a:fld>
            <a:endParaRPr lang="en-US"/>
          </a:p>
        </p:txBody>
      </p:sp>
    </p:spTree>
    <p:extLst>
      <p:ext uri="{BB962C8B-B14F-4D97-AF65-F5344CB8AC3E}">
        <p14:creationId xmlns:p14="http://schemas.microsoft.com/office/powerpoint/2010/main" val="126711039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17</a:t>
            </a:fld>
            <a:endParaRPr lang="en-US"/>
          </a:p>
        </p:txBody>
      </p:sp>
    </p:spTree>
    <p:extLst>
      <p:ext uri="{BB962C8B-B14F-4D97-AF65-F5344CB8AC3E}">
        <p14:creationId xmlns:p14="http://schemas.microsoft.com/office/powerpoint/2010/main" val="3928086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19</a:t>
            </a:fld>
            <a:endParaRPr lang="en-US"/>
          </a:p>
        </p:txBody>
      </p:sp>
    </p:spTree>
    <p:extLst>
      <p:ext uri="{BB962C8B-B14F-4D97-AF65-F5344CB8AC3E}">
        <p14:creationId xmlns:p14="http://schemas.microsoft.com/office/powerpoint/2010/main" val="27316583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20</a:t>
            </a:fld>
            <a:endParaRPr lang="en-US"/>
          </a:p>
        </p:txBody>
      </p:sp>
    </p:spTree>
    <p:extLst>
      <p:ext uri="{BB962C8B-B14F-4D97-AF65-F5344CB8AC3E}">
        <p14:creationId xmlns:p14="http://schemas.microsoft.com/office/powerpoint/2010/main" val="416394876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21</a:t>
            </a:fld>
            <a:endParaRPr lang="en-US"/>
          </a:p>
        </p:txBody>
      </p:sp>
    </p:spTree>
    <p:extLst>
      <p:ext uri="{BB962C8B-B14F-4D97-AF65-F5344CB8AC3E}">
        <p14:creationId xmlns:p14="http://schemas.microsoft.com/office/powerpoint/2010/main" val="6586037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22</a:t>
            </a:fld>
            <a:endParaRPr lang="en-US"/>
          </a:p>
        </p:txBody>
      </p:sp>
    </p:spTree>
    <p:extLst>
      <p:ext uri="{BB962C8B-B14F-4D97-AF65-F5344CB8AC3E}">
        <p14:creationId xmlns:p14="http://schemas.microsoft.com/office/powerpoint/2010/main" val="33562591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2</a:t>
            </a:fld>
            <a:endParaRPr lang="en-US"/>
          </a:p>
        </p:txBody>
      </p:sp>
    </p:spTree>
    <p:extLst>
      <p:ext uri="{BB962C8B-B14F-4D97-AF65-F5344CB8AC3E}">
        <p14:creationId xmlns:p14="http://schemas.microsoft.com/office/powerpoint/2010/main" val="95509658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23</a:t>
            </a:fld>
            <a:endParaRPr lang="en-US"/>
          </a:p>
        </p:txBody>
      </p:sp>
    </p:spTree>
    <p:extLst>
      <p:ext uri="{BB962C8B-B14F-4D97-AF65-F5344CB8AC3E}">
        <p14:creationId xmlns:p14="http://schemas.microsoft.com/office/powerpoint/2010/main" val="28803897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buFont typeface="Arial" panose="020B0604020202020204" pitchFamily="34" charset="0"/>
              <a:buNone/>
            </a:pPr>
            <a:endParaRPr lang="en-GB" dirty="0">
              <a:highlight>
                <a:srgbClr val="FFFF00"/>
              </a:highlight>
              <a:latin typeface="+mj-lt"/>
            </a:endParaRPr>
          </a:p>
        </p:txBody>
      </p:sp>
      <p:sp>
        <p:nvSpPr>
          <p:cNvPr id="4" name="Slide Number Placeholder 3"/>
          <p:cNvSpPr>
            <a:spLocks noGrp="1"/>
          </p:cNvSpPr>
          <p:nvPr>
            <p:ph type="sldNum" sz="quarter" idx="5"/>
          </p:nvPr>
        </p:nvSpPr>
        <p:spPr/>
        <p:txBody>
          <a:bodyPr/>
          <a:lstStyle/>
          <a:p>
            <a:fld id="{7DE3A041-306F-2540-BEC0-CFE51A3D2098}" type="slidenum">
              <a:rPr lang="en-US" smtClean="0"/>
              <a:t>24</a:t>
            </a:fld>
            <a:endParaRPr lang="en-US"/>
          </a:p>
        </p:txBody>
      </p:sp>
    </p:spTree>
    <p:extLst>
      <p:ext uri="{BB962C8B-B14F-4D97-AF65-F5344CB8AC3E}">
        <p14:creationId xmlns:p14="http://schemas.microsoft.com/office/powerpoint/2010/main" val="42363965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25</a:t>
            </a:fld>
            <a:endParaRPr lang="en-US"/>
          </a:p>
        </p:txBody>
      </p:sp>
    </p:spTree>
    <p:extLst>
      <p:ext uri="{BB962C8B-B14F-4D97-AF65-F5344CB8AC3E}">
        <p14:creationId xmlns:p14="http://schemas.microsoft.com/office/powerpoint/2010/main" val="411007437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26</a:t>
            </a:fld>
            <a:endParaRPr lang="en-US"/>
          </a:p>
        </p:txBody>
      </p:sp>
    </p:spTree>
    <p:extLst>
      <p:ext uri="{BB962C8B-B14F-4D97-AF65-F5344CB8AC3E}">
        <p14:creationId xmlns:p14="http://schemas.microsoft.com/office/powerpoint/2010/main" val="8529956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27</a:t>
            </a:fld>
            <a:endParaRPr lang="en-US"/>
          </a:p>
        </p:txBody>
      </p:sp>
    </p:spTree>
    <p:extLst>
      <p:ext uri="{BB962C8B-B14F-4D97-AF65-F5344CB8AC3E}">
        <p14:creationId xmlns:p14="http://schemas.microsoft.com/office/powerpoint/2010/main" val="413139152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DE3A041-306F-2540-BEC0-CFE51A3D2098}" type="slidenum">
              <a:rPr lang="en-US" smtClean="0"/>
              <a:t>28</a:t>
            </a:fld>
            <a:endParaRPr lang="en-US"/>
          </a:p>
        </p:txBody>
      </p:sp>
    </p:spTree>
    <p:extLst>
      <p:ext uri="{BB962C8B-B14F-4D97-AF65-F5344CB8AC3E}">
        <p14:creationId xmlns:p14="http://schemas.microsoft.com/office/powerpoint/2010/main" val="292525085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29</a:t>
            </a:fld>
            <a:endParaRPr lang="en-US"/>
          </a:p>
        </p:txBody>
      </p:sp>
    </p:spTree>
    <p:extLst>
      <p:ext uri="{BB962C8B-B14F-4D97-AF65-F5344CB8AC3E}">
        <p14:creationId xmlns:p14="http://schemas.microsoft.com/office/powerpoint/2010/main" val="41645154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30</a:t>
            </a:fld>
            <a:endParaRPr lang="en-US"/>
          </a:p>
        </p:txBody>
      </p:sp>
    </p:spTree>
    <p:extLst>
      <p:ext uri="{BB962C8B-B14F-4D97-AF65-F5344CB8AC3E}">
        <p14:creationId xmlns:p14="http://schemas.microsoft.com/office/powerpoint/2010/main" val="267114763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31</a:t>
            </a:fld>
            <a:endParaRPr lang="en-US"/>
          </a:p>
        </p:txBody>
      </p:sp>
    </p:spTree>
    <p:extLst>
      <p:ext uri="{BB962C8B-B14F-4D97-AF65-F5344CB8AC3E}">
        <p14:creationId xmlns:p14="http://schemas.microsoft.com/office/powerpoint/2010/main" val="428788718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800" kern="1200" dirty="0">
              <a:solidFill>
                <a:schemeClr val="tx1"/>
              </a:solidFill>
              <a:latin typeface="+mn-lt"/>
              <a:ea typeface="+mn-ea"/>
              <a:cs typeface="+mn-cs"/>
            </a:endParaRPr>
          </a:p>
        </p:txBody>
      </p:sp>
      <p:sp>
        <p:nvSpPr>
          <p:cNvPr id="4" name="Slide Number Placeholder 3"/>
          <p:cNvSpPr>
            <a:spLocks noGrp="1"/>
          </p:cNvSpPr>
          <p:nvPr>
            <p:ph type="sldNum" sz="quarter" idx="5"/>
          </p:nvPr>
        </p:nvSpPr>
        <p:spPr/>
        <p:txBody>
          <a:bodyPr/>
          <a:lstStyle/>
          <a:p>
            <a:fld id="{7DE3A041-306F-2540-BEC0-CFE51A3D2098}" type="slidenum">
              <a:rPr lang="en-US" smtClean="0"/>
              <a:t>32</a:t>
            </a:fld>
            <a:endParaRPr lang="en-US"/>
          </a:p>
        </p:txBody>
      </p:sp>
    </p:spTree>
    <p:extLst>
      <p:ext uri="{BB962C8B-B14F-4D97-AF65-F5344CB8AC3E}">
        <p14:creationId xmlns:p14="http://schemas.microsoft.com/office/powerpoint/2010/main" val="5556672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fld id="{7DE3A041-306F-2540-BEC0-CFE51A3D2098}" type="slidenum">
              <a:rPr lang="en-US" smtClean="0"/>
              <a:t>4</a:t>
            </a:fld>
            <a:endParaRPr lang="en-US"/>
          </a:p>
        </p:txBody>
      </p:sp>
    </p:spTree>
    <p:extLst>
      <p:ext uri="{BB962C8B-B14F-4D97-AF65-F5344CB8AC3E}">
        <p14:creationId xmlns:p14="http://schemas.microsoft.com/office/powerpoint/2010/main" val="341297835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33</a:t>
            </a:fld>
            <a:endParaRPr lang="en-US"/>
          </a:p>
        </p:txBody>
      </p:sp>
    </p:spTree>
    <p:extLst>
      <p:ext uri="{BB962C8B-B14F-4D97-AF65-F5344CB8AC3E}">
        <p14:creationId xmlns:p14="http://schemas.microsoft.com/office/powerpoint/2010/main" val="388463080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34</a:t>
            </a:fld>
            <a:endParaRPr lang="en-US"/>
          </a:p>
        </p:txBody>
      </p:sp>
    </p:spTree>
    <p:extLst>
      <p:ext uri="{BB962C8B-B14F-4D97-AF65-F5344CB8AC3E}">
        <p14:creationId xmlns:p14="http://schemas.microsoft.com/office/powerpoint/2010/main" val="42403746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E3A041-306F-2540-BEC0-CFE51A3D2098}" type="slidenum">
              <a:rPr lang="en-US" smtClean="0"/>
              <a:t>35</a:t>
            </a:fld>
            <a:endParaRPr lang="en-US"/>
          </a:p>
        </p:txBody>
      </p:sp>
    </p:spTree>
    <p:extLst>
      <p:ext uri="{BB962C8B-B14F-4D97-AF65-F5344CB8AC3E}">
        <p14:creationId xmlns:p14="http://schemas.microsoft.com/office/powerpoint/2010/main" val="12714817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DE3A041-306F-2540-BEC0-CFE51A3D2098}" type="slidenum">
              <a:rPr lang="en-US" smtClean="0"/>
              <a:t>5</a:t>
            </a:fld>
            <a:endParaRPr lang="en-US"/>
          </a:p>
        </p:txBody>
      </p:sp>
    </p:spTree>
    <p:extLst>
      <p:ext uri="{BB962C8B-B14F-4D97-AF65-F5344CB8AC3E}">
        <p14:creationId xmlns:p14="http://schemas.microsoft.com/office/powerpoint/2010/main" val="2221485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DE3A041-306F-2540-BEC0-CFE51A3D2098}" type="slidenum">
              <a:rPr lang="en-US" smtClean="0"/>
              <a:t>6</a:t>
            </a:fld>
            <a:endParaRPr lang="en-US"/>
          </a:p>
        </p:txBody>
      </p:sp>
    </p:spTree>
    <p:extLst>
      <p:ext uri="{BB962C8B-B14F-4D97-AF65-F5344CB8AC3E}">
        <p14:creationId xmlns:p14="http://schemas.microsoft.com/office/powerpoint/2010/main" val="28900631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latin typeface="+mj-lt"/>
            </a:endParaRPr>
          </a:p>
        </p:txBody>
      </p:sp>
      <p:sp>
        <p:nvSpPr>
          <p:cNvPr id="4" name="Slide Number Placeholder 3"/>
          <p:cNvSpPr>
            <a:spLocks noGrp="1"/>
          </p:cNvSpPr>
          <p:nvPr>
            <p:ph type="sldNum" sz="quarter" idx="5"/>
          </p:nvPr>
        </p:nvSpPr>
        <p:spPr/>
        <p:txBody>
          <a:bodyPr/>
          <a:lstStyle/>
          <a:p>
            <a:fld id="{7DE3A041-306F-2540-BEC0-CFE51A3D2098}" type="slidenum">
              <a:rPr lang="en-US" smtClean="0"/>
              <a:t>7</a:t>
            </a:fld>
            <a:endParaRPr lang="en-US"/>
          </a:p>
        </p:txBody>
      </p:sp>
    </p:spTree>
    <p:extLst>
      <p:ext uri="{BB962C8B-B14F-4D97-AF65-F5344CB8AC3E}">
        <p14:creationId xmlns:p14="http://schemas.microsoft.com/office/powerpoint/2010/main" val="21684703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383FCD-FF80-6648-29D7-58DCA9F1FC4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52B86ED-8C0D-B303-8C9D-774B49029C6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04993A1-FA69-92C8-0B8E-6ECBB7F657E5}"/>
              </a:ext>
            </a:extLst>
          </p:cNvPr>
          <p:cNvSpPr>
            <a:spLocks noGrp="1"/>
          </p:cNvSpPr>
          <p:nvPr>
            <p:ph type="body" idx="1"/>
          </p:nvPr>
        </p:nvSpPr>
        <p:spPr/>
        <p:txBody>
          <a:bodyPr/>
          <a:lstStyle/>
          <a:p>
            <a:endParaRPr lang="en-GB" dirty="0">
              <a:latin typeface="+mj-lt"/>
            </a:endParaRPr>
          </a:p>
        </p:txBody>
      </p:sp>
      <p:sp>
        <p:nvSpPr>
          <p:cNvPr id="4" name="Slide Number Placeholder 3">
            <a:extLst>
              <a:ext uri="{FF2B5EF4-FFF2-40B4-BE49-F238E27FC236}">
                <a16:creationId xmlns:a16="http://schemas.microsoft.com/office/drawing/2014/main" id="{9A077843-F9EB-439F-ED09-80094FB0D4E3}"/>
              </a:ext>
            </a:extLst>
          </p:cNvPr>
          <p:cNvSpPr>
            <a:spLocks noGrp="1"/>
          </p:cNvSpPr>
          <p:nvPr>
            <p:ph type="sldNum" sz="quarter" idx="5"/>
          </p:nvPr>
        </p:nvSpPr>
        <p:spPr/>
        <p:txBody>
          <a:bodyPr/>
          <a:lstStyle/>
          <a:p>
            <a:fld id="{7DE3A041-306F-2540-BEC0-CFE51A3D2098}" type="slidenum">
              <a:rPr lang="en-US" smtClean="0"/>
              <a:t>8</a:t>
            </a:fld>
            <a:endParaRPr lang="en-US"/>
          </a:p>
        </p:txBody>
      </p:sp>
    </p:spTree>
    <p:extLst>
      <p:ext uri="{BB962C8B-B14F-4D97-AF65-F5344CB8AC3E}">
        <p14:creationId xmlns:p14="http://schemas.microsoft.com/office/powerpoint/2010/main" val="33206352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latin typeface="+mj-lt"/>
            </a:endParaRPr>
          </a:p>
        </p:txBody>
      </p:sp>
      <p:sp>
        <p:nvSpPr>
          <p:cNvPr id="4" name="Slide Number Placeholder 3"/>
          <p:cNvSpPr>
            <a:spLocks noGrp="1"/>
          </p:cNvSpPr>
          <p:nvPr>
            <p:ph type="sldNum" sz="quarter" idx="5"/>
          </p:nvPr>
        </p:nvSpPr>
        <p:spPr/>
        <p:txBody>
          <a:bodyPr/>
          <a:lstStyle/>
          <a:p>
            <a:fld id="{7DE3A041-306F-2540-BEC0-CFE51A3D2098}" type="slidenum">
              <a:rPr lang="en-US" smtClean="0"/>
              <a:t>9</a:t>
            </a:fld>
            <a:endParaRPr lang="en-US"/>
          </a:p>
        </p:txBody>
      </p:sp>
    </p:spTree>
    <p:extLst>
      <p:ext uri="{BB962C8B-B14F-4D97-AF65-F5344CB8AC3E}">
        <p14:creationId xmlns:p14="http://schemas.microsoft.com/office/powerpoint/2010/main" val="238455773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3BBE47-11C4-5792-3312-7B4D94D34BA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AD4DE2E-824C-212A-8419-0EEEF17F1C4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4382A30-F03A-5B9B-FD8D-32E4874FC92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09250D7-C53A-639A-A823-106760BD3C38}"/>
              </a:ext>
            </a:extLst>
          </p:cNvPr>
          <p:cNvSpPr>
            <a:spLocks noGrp="1"/>
          </p:cNvSpPr>
          <p:nvPr>
            <p:ph type="sldNum" sz="quarter" idx="5"/>
          </p:nvPr>
        </p:nvSpPr>
        <p:spPr/>
        <p:txBody>
          <a:bodyPr/>
          <a:lstStyle/>
          <a:p>
            <a:fld id="{7DE3A041-306F-2540-BEC0-CFE51A3D2098}" type="slidenum">
              <a:rPr lang="en-US" smtClean="0"/>
              <a:t>10</a:t>
            </a:fld>
            <a:endParaRPr lang="en-US"/>
          </a:p>
        </p:txBody>
      </p:sp>
    </p:spTree>
    <p:extLst>
      <p:ext uri="{BB962C8B-B14F-4D97-AF65-F5344CB8AC3E}">
        <p14:creationId xmlns:p14="http://schemas.microsoft.com/office/powerpoint/2010/main" val="21874449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9535A1-EBA9-FF45-A22F-063800645BA9}"/>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D48A4C42-6DBB-5D41-A53E-38B0C4C5396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B3E26B13-097A-D245-84FB-3CFC37049CCB}"/>
              </a:ext>
            </a:extLst>
          </p:cNvPr>
          <p:cNvSpPr>
            <a:spLocks noGrp="1"/>
          </p:cNvSpPr>
          <p:nvPr>
            <p:ph type="dt" sz="half" idx="10"/>
          </p:nvPr>
        </p:nvSpPr>
        <p:spPr/>
        <p:txBody>
          <a:bodyPr/>
          <a:lstStyle/>
          <a:p>
            <a:fld id="{A3E03D4A-B918-0E49-88B9-49C24337E4F1}" type="datetimeFigureOut">
              <a:rPr lang="en-US" smtClean="0"/>
              <a:t>2/26/25</a:t>
            </a:fld>
            <a:endParaRPr lang="en-US"/>
          </a:p>
        </p:txBody>
      </p:sp>
      <p:sp>
        <p:nvSpPr>
          <p:cNvPr id="5" name="Footer Placeholder 4">
            <a:extLst>
              <a:ext uri="{FF2B5EF4-FFF2-40B4-BE49-F238E27FC236}">
                <a16:creationId xmlns:a16="http://schemas.microsoft.com/office/drawing/2014/main" id="{B7CEE770-3F08-914E-96E1-0ACF123A58A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919A504-D96A-6B4B-8C53-D6E2E529E4BE}"/>
              </a:ext>
            </a:extLst>
          </p:cNvPr>
          <p:cNvSpPr>
            <a:spLocks noGrp="1"/>
          </p:cNvSpPr>
          <p:nvPr>
            <p:ph type="sldNum" sz="quarter" idx="12"/>
          </p:nvPr>
        </p:nvSpPr>
        <p:spPr/>
        <p:txBody>
          <a:bodyPr/>
          <a:lstStyle/>
          <a:p>
            <a:fld id="{ED55670D-0C9A-F74F-AAE5-EC1C56B84171}" type="slidenum">
              <a:rPr lang="en-US" smtClean="0"/>
              <a:t>‹#›</a:t>
            </a:fld>
            <a:endParaRPr lang="en-US"/>
          </a:p>
        </p:txBody>
      </p:sp>
    </p:spTree>
    <p:extLst>
      <p:ext uri="{BB962C8B-B14F-4D97-AF65-F5344CB8AC3E}">
        <p14:creationId xmlns:p14="http://schemas.microsoft.com/office/powerpoint/2010/main" val="41816603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E5384B-631F-B44B-9211-3616FF889DC1}"/>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43260BF0-50A4-684A-82D3-E03735EA4C32}"/>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A576CD5-6A03-9740-974E-50C64E5C0483}"/>
              </a:ext>
            </a:extLst>
          </p:cNvPr>
          <p:cNvSpPr>
            <a:spLocks noGrp="1"/>
          </p:cNvSpPr>
          <p:nvPr>
            <p:ph type="dt" sz="half" idx="10"/>
          </p:nvPr>
        </p:nvSpPr>
        <p:spPr/>
        <p:txBody>
          <a:bodyPr/>
          <a:lstStyle/>
          <a:p>
            <a:fld id="{A3E03D4A-B918-0E49-88B9-49C24337E4F1}" type="datetimeFigureOut">
              <a:rPr lang="en-US" smtClean="0"/>
              <a:t>2/26/25</a:t>
            </a:fld>
            <a:endParaRPr lang="en-US"/>
          </a:p>
        </p:txBody>
      </p:sp>
      <p:sp>
        <p:nvSpPr>
          <p:cNvPr id="5" name="Footer Placeholder 4">
            <a:extLst>
              <a:ext uri="{FF2B5EF4-FFF2-40B4-BE49-F238E27FC236}">
                <a16:creationId xmlns:a16="http://schemas.microsoft.com/office/drawing/2014/main" id="{FF30CE9F-3502-F247-A571-D963ECECC5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22CA078-F789-0848-9E24-1628BD9D035B}"/>
              </a:ext>
            </a:extLst>
          </p:cNvPr>
          <p:cNvSpPr>
            <a:spLocks noGrp="1"/>
          </p:cNvSpPr>
          <p:nvPr>
            <p:ph type="sldNum" sz="quarter" idx="12"/>
          </p:nvPr>
        </p:nvSpPr>
        <p:spPr/>
        <p:txBody>
          <a:bodyPr/>
          <a:lstStyle/>
          <a:p>
            <a:fld id="{ED55670D-0C9A-F74F-AAE5-EC1C56B84171}" type="slidenum">
              <a:rPr lang="en-US" smtClean="0"/>
              <a:t>‹#›</a:t>
            </a:fld>
            <a:endParaRPr lang="en-US"/>
          </a:p>
        </p:txBody>
      </p:sp>
    </p:spTree>
    <p:extLst>
      <p:ext uri="{BB962C8B-B14F-4D97-AF65-F5344CB8AC3E}">
        <p14:creationId xmlns:p14="http://schemas.microsoft.com/office/powerpoint/2010/main" val="13969990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3B32082-ADDC-084C-91E6-61999FD421BE}"/>
              </a:ext>
            </a:extLst>
          </p:cNvPr>
          <p:cNvSpPr>
            <a:spLocks noGrp="1"/>
          </p:cNvSpPr>
          <p:nvPr>
            <p:ph type="title" orient="vert"/>
          </p:nvPr>
        </p:nvSpPr>
        <p:spPr>
          <a:xfrm>
            <a:off x="8724900" y="365125"/>
            <a:ext cx="2628900" cy="5811838"/>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7B6899E0-55D9-D14F-ADF2-207ED33EED58}"/>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69069870-21C8-E041-903F-5A5AAAC6C733}"/>
              </a:ext>
            </a:extLst>
          </p:cNvPr>
          <p:cNvSpPr>
            <a:spLocks noGrp="1"/>
          </p:cNvSpPr>
          <p:nvPr>
            <p:ph type="dt" sz="half" idx="10"/>
          </p:nvPr>
        </p:nvSpPr>
        <p:spPr/>
        <p:txBody>
          <a:bodyPr/>
          <a:lstStyle/>
          <a:p>
            <a:fld id="{A3E03D4A-B918-0E49-88B9-49C24337E4F1}" type="datetimeFigureOut">
              <a:rPr lang="en-US" smtClean="0"/>
              <a:t>2/26/25</a:t>
            </a:fld>
            <a:endParaRPr lang="en-US"/>
          </a:p>
        </p:txBody>
      </p:sp>
      <p:sp>
        <p:nvSpPr>
          <p:cNvPr id="5" name="Footer Placeholder 4">
            <a:extLst>
              <a:ext uri="{FF2B5EF4-FFF2-40B4-BE49-F238E27FC236}">
                <a16:creationId xmlns:a16="http://schemas.microsoft.com/office/drawing/2014/main" id="{D6D15459-4E11-CD47-A8E5-67447D0895F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E36D1DE-52AB-6142-A262-84091D3903F8}"/>
              </a:ext>
            </a:extLst>
          </p:cNvPr>
          <p:cNvSpPr>
            <a:spLocks noGrp="1"/>
          </p:cNvSpPr>
          <p:nvPr>
            <p:ph type="sldNum" sz="quarter" idx="12"/>
          </p:nvPr>
        </p:nvSpPr>
        <p:spPr/>
        <p:txBody>
          <a:bodyPr/>
          <a:lstStyle/>
          <a:p>
            <a:fld id="{ED55670D-0C9A-F74F-AAE5-EC1C56B84171}" type="slidenum">
              <a:rPr lang="en-US" smtClean="0"/>
              <a:t>‹#›</a:t>
            </a:fld>
            <a:endParaRPr lang="en-US"/>
          </a:p>
        </p:txBody>
      </p:sp>
    </p:spTree>
    <p:extLst>
      <p:ext uri="{BB962C8B-B14F-4D97-AF65-F5344CB8AC3E}">
        <p14:creationId xmlns:p14="http://schemas.microsoft.com/office/powerpoint/2010/main" val="8301208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4BB7D4-CC52-0640-ABD0-C7A53F7697A0}"/>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499CDC82-CFEA-E841-BA36-A0AE146A5FBF}"/>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5EFD67C0-C100-444E-8B8A-82A3B5BC132B}"/>
              </a:ext>
            </a:extLst>
          </p:cNvPr>
          <p:cNvSpPr>
            <a:spLocks noGrp="1"/>
          </p:cNvSpPr>
          <p:nvPr>
            <p:ph type="dt" sz="half" idx="10"/>
          </p:nvPr>
        </p:nvSpPr>
        <p:spPr/>
        <p:txBody>
          <a:bodyPr/>
          <a:lstStyle/>
          <a:p>
            <a:fld id="{A3E03D4A-B918-0E49-88B9-49C24337E4F1}" type="datetimeFigureOut">
              <a:rPr lang="en-US" smtClean="0"/>
              <a:t>2/26/25</a:t>
            </a:fld>
            <a:endParaRPr lang="en-US"/>
          </a:p>
        </p:txBody>
      </p:sp>
      <p:sp>
        <p:nvSpPr>
          <p:cNvPr id="5" name="Footer Placeholder 4">
            <a:extLst>
              <a:ext uri="{FF2B5EF4-FFF2-40B4-BE49-F238E27FC236}">
                <a16:creationId xmlns:a16="http://schemas.microsoft.com/office/drawing/2014/main" id="{2C428F32-A19B-F742-8B38-768C8A460FC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DB51C8B-BE18-3543-AB98-D4D12FA128B9}"/>
              </a:ext>
            </a:extLst>
          </p:cNvPr>
          <p:cNvSpPr>
            <a:spLocks noGrp="1"/>
          </p:cNvSpPr>
          <p:nvPr>
            <p:ph type="sldNum" sz="quarter" idx="12"/>
          </p:nvPr>
        </p:nvSpPr>
        <p:spPr/>
        <p:txBody>
          <a:bodyPr/>
          <a:lstStyle/>
          <a:p>
            <a:fld id="{ED55670D-0C9A-F74F-AAE5-EC1C56B84171}" type="slidenum">
              <a:rPr lang="en-US" smtClean="0"/>
              <a:t>‹#›</a:t>
            </a:fld>
            <a:endParaRPr lang="en-US"/>
          </a:p>
        </p:txBody>
      </p:sp>
    </p:spTree>
    <p:extLst>
      <p:ext uri="{BB962C8B-B14F-4D97-AF65-F5344CB8AC3E}">
        <p14:creationId xmlns:p14="http://schemas.microsoft.com/office/powerpoint/2010/main" val="3501976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5CEDF9-4F95-C244-BBF9-DEB6DBF4F7AD}"/>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ED1296DE-556B-D444-B715-F1A092394CE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661EAF4A-1809-2D46-80A6-3C8812181DD3}"/>
              </a:ext>
            </a:extLst>
          </p:cNvPr>
          <p:cNvSpPr>
            <a:spLocks noGrp="1"/>
          </p:cNvSpPr>
          <p:nvPr>
            <p:ph type="dt" sz="half" idx="10"/>
          </p:nvPr>
        </p:nvSpPr>
        <p:spPr/>
        <p:txBody>
          <a:bodyPr/>
          <a:lstStyle/>
          <a:p>
            <a:fld id="{A3E03D4A-B918-0E49-88B9-49C24337E4F1}" type="datetimeFigureOut">
              <a:rPr lang="en-US" smtClean="0"/>
              <a:t>2/26/25</a:t>
            </a:fld>
            <a:endParaRPr lang="en-US"/>
          </a:p>
        </p:txBody>
      </p:sp>
      <p:sp>
        <p:nvSpPr>
          <p:cNvPr id="5" name="Footer Placeholder 4">
            <a:extLst>
              <a:ext uri="{FF2B5EF4-FFF2-40B4-BE49-F238E27FC236}">
                <a16:creationId xmlns:a16="http://schemas.microsoft.com/office/drawing/2014/main" id="{F11944D8-CEF6-5E4E-B252-DB7CFEA147D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6F5A324-DF8F-7348-98DE-ABA1143B1675}"/>
              </a:ext>
            </a:extLst>
          </p:cNvPr>
          <p:cNvSpPr>
            <a:spLocks noGrp="1"/>
          </p:cNvSpPr>
          <p:nvPr>
            <p:ph type="sldNum" sz="quarter" idx="12"/>
          </p:nvPr>
        </p:nvSpPr>
        <p:spPr/>
        <p:txBody>
          <a:bodyPr/>
          <a:lstStyle/>
          <a:p>
            <a:fld id="{ED55670D-0C9A-F74F-AAE5-EC1C56B84171}" type="slidenum">
              <a:rPr lang="en-US" smtClean="0"/>
              <a:t>‹#›</a:t>
            </a:fld>
            <a:endParaRPr lang="en-US"/>
          </a:p>
        </p:txBody>
      </p:sp>
    </p:spTree>
    <p:extLst>
      <p:ext uri="{BB962C8B-B14F-4D97-AF65-F5344CB8AC3E}">
        <p14:creationId xmlns:p14="http://schemas.microsoft.com/office/powerpoint/2010/main" val="33296436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E0B5F7-1189-8240-BB18-BABCB654A68A}"/>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4B49311D-9427-D948-B5A8-C241968F3C89}"/>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668CC73F-2B3F-E343-A7A7-398D6480902F}"/>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1B1004EA-C5BE-CB48-8723-4134C07E057B}"/>
              </a:ext>
            </a:extLst>
          </p:cNvPr>
          <p:cNvSpPr>
            <a:spLocks noGrp="1"/>
          </p:cNvSpPr>
          <p:nvPr>
            <p:ph type="dt" sz="half" idx="10"/>
          </p:nvPr>
        </p:nvSpPr>
        <p:spPr/>
        <p:txBody>
          <a:bodyPr/>
          <a:lstStyle/>
          <a:p>
            <a:fld id="{A3E03D4A-B918-0E49-88B9-49C24337E4F1}" type="datetimeFigureOut">
              <a:rPr lang="en-US" smtClean="0"/>
              <a:t>2/26/25</a:t>
            </a:fld>
            <a:endParaRPr lang="en-US"/>
          </a:p>
        </p:txBody>
      </p:sp>
      <p:sp>
        <p:nvSpPr>
          <p:cNvPr id="6" name="Footer Placeholder 5">
            <a:extLst>
              <a:ext uri="{FF2B5EF4-FFF2-40B4-BE49-F238E27FC236}">
                <a16:creationId xmlns:a16="http://schemas.microsoft.com/office/drawing/2014/main" id="{81D39A99-EE0A-5541-AF6B-6A139ACB08A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0A6725B-5400-1E45-8E21-885F2EEC63AF}"/>
              </a:ext>
            </a:extLst>
          </p:cNvPr>
          <p:cNvSpPr>
            <a:spLocks noGrp="1"/>
          </p:cNvSpPr>
          <p:nvPr>
            <p:ph type="sldNum" sz="quarter" idx="12"/>
          </p:nvPr>
        </p:nvSpPr>
        <p:spPr/>
        <p:txBody>
          <a:bodyPr/>
          <a:lstStyle/>
          <a:p>
            <a:fld id="{ED55670D-0C9A-F74F-AAE5-EC1C56B84171}" type="slidenum">
              <a:rPr lang="en-US" smtClean="0"/>
              <a:t>‹#›</a:t>
            </a:fld>
            <a:endParaRPr lang="en-US"/>
          </a:p>
        </p:txBody>
      </p:sp>
    </p:spTree>
    <p:extLst>
      <p:ext uri="{BB962C8B-B14F-4D97-AF65-F5344CB8AC3E}">
        <p14:creationId xmlns:p14="http://schemas.microsoft.com/office/powerpoint/2010/main" val="16110354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9DD626-CA48-EB4F-B788-2D14B26002E9}"/>
              </a:ext>
            </a:extLst>
          </p:cNvPr>
          <p:cNvSpPr>
            <a:spLocks noGrp="1"/>
          </p:cNvSpPr>
          <p:nvPr>
            <p:ph type="title"/>
          </p:nvPr>
        </p:nvSpPr>
        <p:spPr>
          <a:xfrm>
            <a:off x="839788" y="365125"/>
            <a:ext cx="105156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CE87CA77-CA38-424E-A5ED-586E0704FCE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C26CE14F-323A-954B-BF41-5B316E1824AA}"/>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3D5CB71-EAB0-E646-8D54-E84203E19B5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30224E7A-02D3-D64A-9E19-61C9609B0819}"/>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82482CF9-EFC8-CF4B-B03E-7A1E80BF2C42}"/>
              </a:ext>
            </a:extLst>
          </p:cNvPr>
          <p:cNvSpPr>
            <a:spLocks noGrp="1"/>
          </p:cNvSpPr>
          <p:nvPr>
            <p:ph type="dt" sz="half" idx="10"/>
          </p:nvPr>
        </p:nvSpPr>
        <p:spPr/>
        <p:txBody>
          <a:bodyPr/>
          <a:lstStyle/>
          <a:p>
            <a:fld id="{A3E03D4A-B918-0E49-88B9-49C24337E4F1}" type="datetimeFigureOut">
              <a:rPr lang="en-US" smtClean="0"/>
              <a:t>2/26/25</a:t>
            </a:fld>
            <a:endParaRPr lang="en-US"/>
          </a:p>
        </p:txBody>
      </p:sp>
      <p:sp>
        <p:nvSpPr>
          <p:cNvPr id="8" name="Footer Placeholder 7">
            <a:extLst>
              <a:ext uri="{FF2B5EF4-FFF2-40B4-BE49-F238E27FC236}">
                <a16:creationId xmlns:a16="http://schemas.microsoft.com/office/drawing/2014/main" id="{2B8BBEC2-37D7-7F45-979A-80C24B3C3681}"/>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0640C314-43CD-5D46-8B79-7163E42A9CF1}"/>
              </a:ext>
            </a:extLst>
          </p:cNvPr>
          <p:cNvSpPr>
            <a:spLocks noGrp="1"/>
          </p:cNvSpPr>
          <p:nvPr>
            <p:ph type="sldNum" sz="quarter" idx="12"/>
          </p:nvPr>
        </p:nvSpPr>
        <p:spPr/>
        <p:txBody>
          <a:bodyPr/>
          <a:lstStyle/>
          <a:p>
            <a:fld id="{ED55670D-0C9A-F74F-AAE5-EC1C56B84171}" type="slidenum">
              <a:rPr lang="en-US" smtClean="0"/>
              <a:t>‹#›</a:t>
            </a:fld>
            <a:endParaRPr lang="en-US"/>
          </a:p>
        </p:txBody>
      </p:sp>
    </p:spTree>
    <p:extLst>
      <p:ext uri="{BB962C8B-B14F-4D97-AF65-F5344CB8AC3E}">
        <p14:creationId xmlns:p14="http://schemas.microsoft.com/office/powerpoint/2010/main" val="31106988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D7763C-3197-5F48-A5B3-F8B436266401}"/>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5F11ABFC-90E9-D74D-BCD3-065DCE628503}"/>
              </a:ext>
            </a:extLst>
          </p:cNvPr>
          <p:cNvSpPr>
            <a:spLocks noGrp="1"/>
          </p:cNvSpPr>
          <p:nvPr>
            <p:ph type="dt" sz="half" idx="10"/>
          </p:nvPr>
        </p:nvSpPr>
        <p:spPr/>
        <p:txBody>
          <a:bodyPr/>
          <a:lstStyle/>
          <a:p>
            <a:fld id="{A3E03D4A-B918-0E49-88B9-49C24337E4F1}" type="datetimeFigureOut">
              <a:rPr lang="en-US" smtClean="0"/>
              <a:t>2/26/25</a:t>
            </a:fld>
            <a:endParaRPr lang="en-US"/>
          </a:p>
        </p:txBody>
      </p:sp>
      <p:sp>
        <p:nvSpPr>
          <p:cNvPr id="4" name="Footer Placeholder 3">
            <a:extLst>
              <a:ext uri="{FF2B5EF4-FFF2-40B4-BE49-F238E27FC236}">
                <a16:creationId xmlns:a16="http://schemas.microsoft.com/office/drawing/2014/main" id="{B33978F9-B5F3-A245-A36C-42045597EB9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FC5C12D-9741-A34F-94ED-279AFEBB8881}"/>
              </a:ext>
            </a:extLst>
          </p:cNvPr>
          <p:cNvSpPr>
            <a:spLocks noGrp="1"/>
          </p:cNvSpPr>
          <p:nvPr>
            <p:ph type="sldNum" sz="quarter" idx="12"/>
          </p:nvPr>
        </p:nvSpPr>
        <p:spPr/>
        <p:txBody>
          <a:bodyPr/>
          <a:lstStyle/>
          <a:p>
            <a:fld id="{ED55670D-0C9A-F74F-AAE5-EC1C56B84171}" type="slidenum">
              <a:rPr lang="en-US" smtClean="0"/>
              <a:t>‹#›</a:t>
            </a:fld>
            <a:endParaRPr lang="en-US"/>
          </a:p>
        </p:txBody>
      </p:sp>
    </p:spTree>
    <p:extLst>
      <p:ext uri="{BB962C8B-B14F-4D97-AF65-F5344CB8AC3E}">
        <p14:creationId xmlns:p14="http://schemas.microsoft.com/office/powerpoint/2010/main" val="29329456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E82F955-67E6-C94E-AE63-A4D9FF59E97E}"/>
              </a:ext>
            </a:extLst>
          </p:cNvPr>
          <p:cNvSpPr>
            <a:spLocks noGrp="1"/>
          </p:cNvSpPr>
          <p:nvPr>
            <p:ph type="dt" sz="half" idx="10"/>
          </p:nvPr>
        </p:nvSpPr>
        <p:spPr/>
        <p:txBody>
          <a:bodyPr/>
          <a:lstStyle/>
          <a:p>
            <a:fld id="{A3E03D4A-B918-0E49-88B9-49C24337E4F1}" type="datetimeFigureOut">
              <a:rPr lang="en-US" smtClean="0"/>
              <a:t>2/26/25</a:t>
            </a:fld>
            <a:endParaRPr lang="en-US"/>
          </a:p>
        </p:txBody>
      </p:sp>
      <p:sp>
        <p:nvSpPr>
          <p:cNvPr id="3" name="Footer Placeholder 2">
            <a:extLst>
              <a:ext uri="{FF2B5EF4-FFF2-40B4-BE49-F238E27FC236}">
                <a16:creationId xmlns:a16="http://schemas.microsoft.com/office/drawing/2014/main" id="{6ED6D0D0-B747-1A4C-8F12-F65744EBA8A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9AFAF88-AA71-EE4C-B735-6ECBF290D51B}"/>
              </a:ext>
            </a:extLst>
          </p:cNvPr>
          <p:cNvSpPr>
            <a:spLocks noGrp="1"/>
          </p:cNvSpPr>
          <p:nvPr>
            <p:ph type="sldNum" sz="quarter" idx="12"/>
          </p:nvPr>
        </p:nvSpPr>
        <p:spPr/>
        <p:txBody>
          <a:bodyPr/>
          <a:lstStyle/>
          <a:p>
            <a:fld id="{ED55670D-0C9A-F74F-AAE5-EC1C56B84171}" type="slidenum">
              <a:rPr lang="en-US" smtClean="0"/>
              <a:t>‹#›</a:t>
            </a:fld>
            <a:endParaRPr lang="en-US"/>
          </a:p>
        </p:txBody>
      </p:sp>
    </p:spTree>
    <p:extLst>
      <p:ext uri="{BB962C8B-B14F-4D97-AF65-F5344CB8AC3E}">
        <p14:creationId xmlns:p14="http://schemas.microsoft.com/office/powerpoint/2010/main" val="11389564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354EDF-CAD8-414B-80F2-9889B57A45A3}"/>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B3DE807D-FEEC-FB4C-8065-96573036627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CE53480C-E72D-AE45-829B-4707581F824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483BE814-9800-6A4A-B284-8EF712412867}"/>
              </a:ext>
            </a:extLst>
          </p:cNvPr>
          <p:cNvSpPr>
            <a:spLocks noGrp="1"/>
          </p:cNvSpPr>
          <p:nvPr>
            <p:ph type="dt" sz="half" idx="10"/>
          </p:nvPr>
        </p:nvSpPr>
        <p:spPr/>
        <p:txBody>
          <a:bodyPr/>
          <a:lstStyle/>
          <a:p>
            <a:fld id="{A3E03D4A-B918-0E49-88B9-49C24337E4F1}" type="datetimeFigureOut">
              <a:rPr lang="en-US" smtClean="0"/>
              <a:t>2/26/25</a:t>
            </a:fld>
            <a:endParaRPr lang="en-US"/>
          </a:p>
        </p:txBody>
      </p:sp>
      <p:sp>
        <p:nvSpPr>
          <p:cNvPr id="6" name="Footer Placeholder 5">
            <a:extLst>
              <a:ext uri="{FF2B5EF4-FFF2-40B4-BE49-F238E27FC236}">
                <a16:creationId xmlns:a16="http://schemas.microsoft.com/office/drawing/2014/main" id="{47182DBA-4DD7-284D-BA7B-BAD3A82B048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7B52296-FD12-534B-9E39-5E0A1A163D71}"/>
              </a:ext>
            </a:extLst>
          </p:cNvPr>
          <p:cNvSpPr>
            <a:spLocks noGrp="1"/>
          </p:cNvSpPr>
          <p:nvPr>
            <p:ph type="sldNum" sz="quarter" idx="12"/>
          </p:nvPr>
        </p:nvSpPr>
        <p:spPr/>
        <p:txBody>
          <a:bodyPr/>
          <a:lstStyle/>
          <a:p>
            <a:fld id="{ED55670D-0C9A-F74F-AAE5-EC1C56B84171}" type="slidenum">
              <a:rPr lang="en-US" smtClean="0"/>
              <a:t>‹#›</a:t>
            </a:fld>
            <a:endParaRPr lang="en-US"/>
          </a:p>
        </p:txBody>
      </p:sp>
    </p:spTree>
    <p:extLst>
      <p:ext uri="{BB962C8B-B14F-4D97-AF65-F5344CB8AC3E}">
        <p14:creationId xmlns:p14="http://schemas.microsoft.com/office/powerpoint/2010/main" val="9973603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2A4CAB-6580-0346-B382-37C3609A4019}"/>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F0232B22-F7DE-6E4E-AECA-90338C752E5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C2D84158-BB4B-B640-B27C-9C4425FDB8E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9740EBB0-189B-F545-9876-9751149815A9}"/>
              </a:ext>
            </a:extLst>
          </p:cNvPr>
          <p:cNvSpPr>
            <a:spLocks noGrp="1"/>
          </p:cNvSpPr>
          <p:nvPr>
            <p:ph type="dt" sz="half" idx="10"/>
          </p:nvPr>
        </p:nvSpPr>
        <p:spPr/>
        <p:txBody>
          <a:bodyPr/>
          <a:lstStyle/>
          <a:p>
            <a:fld id="{A3E03D4A-B918-0E49-88B9-49C24337E4F1}" type="datetimeFigureOut">
              <a:rPr lang="en-US" smtClean="0"/>
              <a:t>2/26/25</a:t>
            </a:fld>
            <a:endParaRPr lang="en-US"/>
          </a:p>
        </p:txBody>
      </p:sp>
      <p:sp>
        <p:nvSpPr>
          <p:cNvPr id="6" name="Footer Placeholder 5">
            <a:extLst>
              <a:ext uri="{FF2B5EF4-FFF2-40B4-BE49-F238E27FC236}">
                <a16:creationId xmlns:a16="http://schemas.microsoft.com/office/drawing/2014/main" id="{42FDFAC3-A072-2B42-9D7D-D2C135DE34B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96F3D97-397F-3B41-9DB1-A4F97394C24E}"/>
              </a:ext>
            </a:extLst>
          </p:cNvPr>
          <p:cNvSpPr>
            <a:spLocks noGrp="1"/>
          </p:cNvSpPr>
          <p:nvPr>
            <p:ph type="sldNum" sz="quarter" idx="12"/>
          </p:nvPr>
        </p:nvSpPr>
        <p:spPr/>
        <p:txBody>
          <a:bodyPr/>
          <a:lstStyle/>
          <a:p>
            <a:fld id="{ED55670D-0C9A-F74F-AAE5-EC1C56B84171}" type="slidenum">
              <a:rPr lang="en-US" smtClean="0"/>
              <a:t>‹#›</a:t>
            </a:fld>
            <a:endParaRPr lang="en-US"/>
          </a:p>
        </p:txBody>
      </p:sp>
    </p:spTree>
    <p:extLst>
      <p:ext uri="{BB962C8B-B14F-4D97-AF65-F5344CB8AC3E}">
        <p14:creationId xmlns:p14="http://schemas.microsoft.com/office/powerpoint/2010/main" val="3217086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alpha val="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131D34D-948C-F741-A3C6-9C3FA36441B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BA3BE9DB-8CD1-8446-ADE8-07B2A8F9B3F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B9E6D457-297B-6240-94CE-B200B01F55B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3E03D4A-B918-0E49-88B9-49C24337E4F1}" type="datetimeFigureOut">
              <a:rPr lang="en-US" smtClean="0"/>
              <a:t>2/26/25</a:t>
            </a:fld>
            <a:endParaRPr lang="en-US"/>
          </a:p>
        </p:txBody>
      </p:sp>
      <p:sp>
        <p:nvSpPr>
          <p:cNvPr id="5" name="Footer Placeholder 4">
            <a:extLst>
              <a:ext uri="{FF2B5EF4-FFF2-40B4-BE49-F238E27FC236}">
                <a16:creationId xmlns:a16="http://schemas.microsoft.com/office/drawing/2014/main" id="{CC7F2202-2A03-7A43-A48A-F1A8A614469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75080E79-109D-5A42-B785-F7A5C08DB52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D55670D-0C9A-F74F-AAE5-EC1C56B84171}" type="slidenum">
              <a:rPr lang="en-US" smtClean="0"/>
              <a:t>‹#›</a:t>
            </a:fld>
            <a:endParaRPr lang="en-US"/>
          </a:p>
        </p:txBody>
      </p:sp>
    </p:spTree>
    <p:extLst>
      <p:ext uri="{BB962C8B-B14F-4D97-AF65-F5344CB8AC3E}">
        <p14:creationId xmlns:p14="http://schemas.microsoft.com/office/powerpoint/2010/main" val="399501199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tiff"/><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https://www.tes.com/tesv2/files/inline-images/Screen%20Shot%202018-08-23%20at%2013.11.54.png" TargetMode="Externa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hyperlink" Target="https://doi.org/10.1080/13603116.2023.2266746" TargetMode="External"/><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hyperlink" Target="https://doi.org/10.1080/13603116.2023.2266746" TargetMode="External"/><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hyperlink" Target="https://doi.org/10.1080/13603116.2023.2266746" TargetMode="External"/><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hyperlink" Target="https://doi.org/10.1080/13603116.2023.2266746" TargetMode="External"/><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3.xml.rels><?xml version="1.0" encoding="UTF-8" standalone="yes"?>
<Relationships xmlns="http://schemas.openxmlformats.org/package/2006/relationships"><Relationship Id="rId3" Type="http://schemas.openxmlformats.org/officeDocument/2006/relationships/hyperlink" Target="mailto:ian.thompson@education.ox.ac.uk" TargetMode="External"/><Relationship Id="rId2" Type="http://schemas.openxmlformats.org/officeDocument/2006/relationships/notesSlide" Target="../notesSlides/notesSlide30.xml"/><Relationship Id="rId1" Type="http://schemas.openxmlformats.org/officeDocument/2006/relationships/slideLayout" Target="../slideLayouts/slideLayout3.xml"/><Relationship Id="rId4" Type="http://schemas.openxmlformats.org/officeDocument/2006/relationships/hyperlink" Target="mailto:alice.tawell@education.ox.ac.uk" TargetMode="External"/></Relationships>
</file>

<file path=ppt/slides/_rels/slide34.xml.rels><?xml version="1.0" encoding="UTF-8" standalone="yes"?>
<Relationships xmlns="http://schemas.openxmlformats.org/package/2006/relationships"><Relationship Id="rId3" Type="http://schemas.openxmlformats.org/officeDocument/2006/relationships/hyperlink" Target="https://explore-education-statistics.service.gov.uk/find-statistics/suspensions-and-permanent-exclusions-in-england/2022-23" TargetMode="External"/><Relationship Id="rId2" Type="http://schemas.openxmlformats.org/officeDocument/2006/relationships/notesSlide" Target="../notesSlides/notesSlide31.xml"/><Relationship Id="rId1" Type="http://schemas.openxmlformats.org/officeDocument/2006/relationships/slideLayout" Target="../slideLayouts/slideLayout2.xml"/><Relationship Id="rId5" Type="http://schemas.openxmlformats.org/officeDocument/2006/relationships/hyperlink" Target="https://excludedlives.education.ox.ac.uk/publication/getting-the-balance-right-policy-recommendations-for-intervening-upstream-to-prevent-school-exclusion-in-the-context-of-covid-19/" TargetMode="External"/><Relationship Id="rId4" Type="http://schemas.openxmlformats.org/officeDocument/2006/relationships/hyperlink" Target="https://explore-education-statistics.service.gov.uk/find-statistics/suspensions-and-permanent-exclusions-in-england/2023-24-autumn-term"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https://excludedlives.education.ox.ac.uk/publication/seeking-a-balance-conversations-with-policy-makers-and-influencers-about-intervening-upstream-to-prevent-school-exclusions-in-the-context-of-covid-19-and-beyond/" TargetMode="External"/><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9" name="Rectangle 38">
            <a:extLst>
              <a:ext uri="{FF2B5EF4-FFF2-40B4-BE49-F238E27FC236}">
                <a16:creationId xmlns:a16="http://schemas.microsoft.com/office/drawing/2014/main" id="{F0746581-966B-4F8C-BF52-1A9737A2843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266E036-F0E2-2747-A2A7-FFB4B213729B}"/>
              </a:ext>
            </a:extLst>
          </p:cNvPr>
          <p:cNvSpPr>
            <a:spLocks noGrp="1"/>
          </p:cNvSpPr>
          <p:nvPr>
            <p:ph type="ctrTitle"/>
          </p:nvPr>
        </p:nvSpPr>
        <p:spPr>
          <a:xfrm>
            <a:off x="1244376" y="1401279"/>
            <a:ext cx="5357153" cy="1229121"/>
          </a:xfrm>
        </p:spPr>
        <p:txBody>
          <a:bodyPr anchor="b">
            <a:normAutofit/>
          </a:bodyPr>
          <a:lstStyle/>
          <a:p>
            <a:r>
              <a:rPr lang="en-US" sz="3400" b="1" dirty="0"/>
              <a:t>Understanding school exclusion</a:t>
            </a:r>
          </a:p>
        </p:txBody>
      </p:sp>
      <p:sp>
        <p:nvSpPr>
          <p:cNvPr id="3" name="Subtitle 2">
            <a:extLst>
              <a:ext uri="{FF2B5EF4-FFF2-40B4-BE49-F238E27FC236}">
                <a16:creationId xmlns:a16="http://schemas.microsoft.com/office/drawing/2014/main" id="{7CA73D2B-6AA4-D741-93A4-EBEAFA48937B}"/>
              </a:ext>
            </a:extLst>
          </p:cNvPr>
          <p:cNvSpPr>
            <a:spLocks noGrp="1"/>
          </p:cNvSpPr>
          <p:nvPr>
            <p:ph type="subTitle" idx="1"/>
          </p:nvPr>
        </p:nvSpPr>
        <p:spPr>
          <a:xfrm>
            <a:off x="1343925" y="2920735"/>
            <a:ext cx="5189127" cy="2206319"/>
          </a:xfrm>
        </p:spPr>
        <p:txBody>
          <a:bodyPr>
            <a:normAutofit fontScale="92500"/>
          </a:bodyPr>
          <a:lstStyle/>
          <a:p>
            <a:r>
              <a:rPr lang="en-US" sz="1900" dirty="0"/>
              <a:t>Dr Ian Thompson and Dr Alice Tawell</a:t>
            </a:r>
          </a:p>
          <a:p>
            <a:r>
              <a:rPr lang="en-US" sz="1800" dirty="0"/>
              <a:t>Principal Investigator and Co-Investigator, Excluded Lives  </a:t>
            </a:r>
          </a:p>
          <a:p>
            <a:r>
              <a:rPr lang="en-US" sz="1800" dirty="0"/>
              <a:t>Department of Education, University of Oxford</a:t>
            </a:r>
          </a:p>
          <a:p>
            <a:r>
              <a:rPr lang="en-US" sz="1800" dirty="0"/>
              <a:t>27</a:t>
            </a:r>
            <a:r>
              <a:rPr lang="en-US" sz="1800" baseline="30000" dirty="0"/>
              <a:t>th</a:t>
            </a:r>
            <a:r>
              <a:rPr lang="en-US" sz="1800" dirty="0"/>
              <a:t> February 2025</a:t>
            </a:r>
          </a:p>
          <a:p>
            <a:endParaRPr lang="en-US" sz="1800" dirty="0"/>
          </a:p>
          <a:p>
            <a:r>
              <a:rPr lang="en-US" sz="1800" i="1" dirty="0"/>
              <a:t>CTE Inclusion Conference, University of Warwick</a:t>
            </a:r>
          </a:p>
          <a:p>
            <a:endParaRPr lang="en-US" sz="1800" dirty="0"/>
          </a:p>
          <a:p>
            <a:endParaRPr lang="en-US" sz="1800" dirty="0"/>
          </a:p>
        </p:txBody>
      </p:sp>
      <p:sp useBgFill="1">
        <p:nvSpPr>
          <p:cNvPr id="41" name="Freeform: Shape 40">
            <a:extLst>
              <a:ext uri="{FF2B5EF4-FFF2-40B4-BE49-F238E27FC236}">
                <a16:creationId xmlns:a16="http://schemas.microsoft.com/office/drawing/2014/main" id="{0AC852D5-18AA-415B-A8B9-F2517F63ED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080216" y="0"/>
            <a:ext cx="5111785" cy="6858000"/>
          </a:xfrm>
          <a:custGeom>
            <a:avLst/>
            <a:gdLst>
              <a:gd name="connsiteX0" fmla="*/ 492904 w 5111785"/>
              <a:gd name="connsiteY0" fmla="*/ 0 h 6858000"/>
              <a:gd name="connsiteX1" fmla="*/ 5111785 w 5111785"/>
              <a:gd name="connsiteY1" fmla="*/ 0 h 6858000"/>
              <a:gd name="connsiteX2" fmla="*/ 5111785 w 5111785"/>
              <a:gd name="connsiteY2" fmla="*/ 6858000 h 6858000"/>
              <a:gd name="connsiteX3" fmla="*/ 602942 w 5111785"/>
              <a:gd name="connsiteY3" fmla="*/ 6858000 h 6858000"/>
              <a:gd name="connsiteX4" fmla="*/ 602434 w 5111785"/>
              <a:gd name="connsiteY4" fmla="*/ 6850665 h 6858000"/>
              <a:gd name="connsiteX5" fmla="*/ 598025 w 5111785"/>
              <a:gd name="connsiteY5" fmla="*/ 6766948 h 6858000"/>
              <a:gd name="connsiteX6" fmla="*/ 599183 w 5111785"/>
              <a:gd name="connsiteY6" fmla="*/ 6744800 h 6858000"/>
              <a:gd name="connsiteX7" fmla="*/ 602950 w 5111785"/>
              <a:gd name="connsiteY7" fmla="*/ 6734372 h 6858000"/>
              <a:gd name="connsiteX8" fmla="*/ 593926 w 5111785"/>
              <a:gd name="connsiteY8" fmla="*/ 6702019 h 6858000"/>
              <a:gd name="connsiteX9" fmla="*/ 586645 w 5111785"/>
              <a:gd name="connsiteY9" fmla="*/ 6649852 h 6858000"/>
              <a:gd name="connsiteX10" fmla="*/ 581876 w 5111785"/>
              <a:gd name="connsiteY10" fmla="*/ 6625498 h 6858000"/>
              <a:gd name="connsiteX11" fmla="*/ 575331 w 5111785"/>
              <a:gd name="connsiteY11" fmla="*/ 6517055 h 6858000"/>
              <a:gd name="connsiteX12" fmla="*/ 582438 w 5111785"/>
              <a:gd name="connsiteY12" fmla="*/ 6457688 h 6858000"/>
              <a:gd name="connsiteX13" fmla="*/ 589335 w 5111785"/>
              <a:gd name="connsiteY13" fmla="*/ 6442355 h 6858000"/>
              <a:gd name="connsiteX14" fmla="*/ 586340 w 5111785"/>
              <a:gd name="connsiteY14" fmla="*/ 6433186 h 6858000"/>
              <a:gd name="connsiteX15" fmla="*/ 583475 w 5111785"/>
              <a:gd name="connsiteY15" fmla="*/ 6362033 h 6858000"/>
              <a:gd name="connsiteX16" fmla="*/ 570716 w 5111785"/>
              <a:gd name="connsiteY16" fmla="*/ 6316451 h 6858000"/>
              <a:gd name="connsiteX17" fmla="*/ 565601 w 5111785"/>
              <a:gd name="connsiteY17" fmla="*/ 6276289 h 6858000"/>
              <a:gd name="connsiteX18" fmla="*/ 570483 w 5111785"/>
              <a:gd name="connsiteY18" fmla="*/ 6229984 h 6858000"/>
              <a:gd name="connsiteX19" fmla="*/ 529093 w 5111785"/>
              <a:gd name="connsiteY19" fmla="*/ 6163073 h 6858000"/>
              <a:gd name="connsiteX20" fmla="*/ 524676 w 5111785"/>
              <a:gd name="connsiteY20" fmla="*/ 6111549 h 6858000"/>
              <a:gd name="connsiteX21" fmla="*/ 481814 w 5111785"/>
              <a:gd name="connsiteY21" fmla="*/ 6027914 h 6858000"/>
              <a:gd name="connsiteX22" fmla="*/ 474481 w 5111785"/>
              <a:gd name="connsiteY22" fmla="*/ 5933843 h 6858000"/>
              <a:gd name="connsiteX23" fmla="*/ 331689 w 5111785"/>
              <a:gd name="connsiteY23" fmla="*/ 5623394 h 6858000"/>
              <a:gd name="connsiteX24" fmla="*/ 322938 w 5111785"/>
              <a:gd name="connsiteY24" fmla="*/ 5541498 h 6858000"/>
              <a:gd name="connsiteX25" fmla="*/ 304970 w 5111785"/>
              <a:gd name="connsiteY25" fmla="*/ 5431135 h 6858000"/>
              <a:gd name="connsiteX26" fmla="*/ 287928 w 5111785"/>
              <a:gd name="connsiteY26" fmla="*/ 5384245 h 6858000"/>
              <a:gd name="connsiteX27" fmla="*/ 249638 w 5111785"/>
              <a:gd name="connsiteY27" fmla="*/ 5259981 h 6858000"/>
              <a:gd name="connsiteX28" fmla="*/ 223984 w 5111785"/>
              <a:gd name="connsiteY28" fmla="*/ 5139348 h 6858000"/>
              <a:gd name="connsiteX29" fmla="*/ 186482 w 5111785"/>
              <a:gd name="connsiteY29" fmla="*/ 5008984 h 6858000"/>
              <a:gd name="connsiteX30" fmla="*/ 87625 w 5111785"/>
              <a:gd name="connsiteY30" fmla="*/ 4704817 h 6858000"/>
              <a:gd name="connsiteX31" fmla="*/ 12921 w 5111785"/>
              <a:gd name="connsiteY31" fmla="*/ 4418617 h 6858000"/>
              <a:gd name="connsiteX32" fmla="*/ 17627 w 5111785"/>
              <a:gd name="connsiteY32" fmla="*/ 4193079 h 6858000"/>
              <a:gd name="connsiteX33" fmla="*/ 19221 w 5111785"/>
              <a:gd name="connsiteY33" fmla="*/ 3990988 h 6858000"/>
              <a:gd name="connsiteX34" fmla="*/ 15120 w 5111785"/>
              <a:gd name="connsiteY34" fmla="*/ 3920963 h 6858000"/>
              <a:gd name="connsiteX35" fmla="*/ 15795 w 5111785"/>
              <a:gd name="connsiteY35" fmla="*/ 3821298 h 6858000"/>
              <a:gd name="connsiteX36" fmla="*/ 46165 w 5111785"/>
              <a:gd name="connsiteY36" fmla="*/ 3712774 h 6858000"/>
              <a:gd name="connsiteX37" fmla="*/ 52280 w 5111785"/>
              <a:gd name="connsiteY37" fmla="*/ 3586121 h 6858000"/>
              <a:gd name="connsiteX38" fmla="*/ 52752 w 5111785"/>
              <a:gd name="connsiteY38" fmla="*/ 3491909 h 6858000"/>
              <a:gd name="connsiteX39" fmla="*/ 65388 w 5111785"/>
              <a:gd name="connsiteY39" fmla="*/ 3353600 h 6858000"/>
              <a:gd name="connsiteX40" fmla="*/ 65920 w 5111785"/>
              <a:gd name="connsiteY40" fmla="*/ 3234350 h 6858000"/>
              <a:gd name="connsiteX41" fmla="*/ 78585 w 5111785"/>
              <a:gd name="connsiteY41" fmla="*/ 3144084 h 6858000"/>
              <a:gd name="connsiteX42" fmla="*/ 71402 w 5111785"/>
              <a:gd name="connsiteY42" fmla="*/ 3191209 h 6858000"/>
              <a:gd name="connsiteX43" fmla="*/ 89624 w 5111785"/>
              <a:gd name="connsiteY43" fmla="*/ 3065099 h 6858000"/>
              <a:gd name="connsiteX44" fmla="*/ 106228 w 5111785"/>
              <a:gd name="connsiteY44" fmla="*/ 3005672 h 6858000"/>
              <a:gd name="connsiteX45" fmla="*/ 86886 w 5111785"/>
              <a:gd name="connsiteY45" fmla="*/ 2940629 h 6858000"/>
              <a:gd name="connsiteX46" fmla="*/ 132221 w 5111785"/>
              <a:gd name="connsiteY46" fmla="*/ 2835957 h 6858000"/>
              <a:gd name="connsiteX47" fmla="*/ 161866 w 5111785"/>
              <a:gd name="connsiteY47" fmla="*/ 2670852 h 6858000"/>
              <a:gd name="connsiteX48" fmla="*/ 198170 w 5111785"/>
              <a:gd name="connsiteY48" fmla="*/ 2614821 h 6858000"/>
              <a:gd name="connsiteX49" fmla="*/ 231859 w 5111785"/>
              <a:gd name="connsiteY49" fmla="*/ 2480512 h 6858000"/>
              <a:gd name="connsiteX50" fmla="*/ 257566 w 5111785"/>
              <a:gd name="connsiteY50" fmla="*/ 2374713 h 6858000"/>
              <a:gd name="connsiteX51" fmla="*/ 268065 w 5111785"/>
              <a:gd name="connsiteY51" fmla="*/ 2348315 h 6858000"/>
              <a:gd name="connsiteX52" fmla="*/ 294044 w 5111785"/>
              <a:gd name="connsiteY52" fmla="*/ 2291959 h 6858000"/>
              <a:gd name="connsiteX53" fmla="*/ 289235 w 5111785"/>
              <a:gd name="connsiteY53" fmla="*/ 2277215 h 6858000"/>
              <a:gd name="connsiteX54" fmla="*/ 289233 w 5111785"/>
              <a:gd name="connsiteY54" fmla="*/ 2277110 h 6858000"/>
              <a:gd name="connsiteX55" fmla="*/ 291323 w 5111785"/>
              <a:gd name="connsiteY55" fmla="*/ 2264083 h 6858000"/>
              <a:gd name="connsiteX56" fmla="*/ 292578 w 5111785"/>
              <a:gd name="connsiteY56" fmla="*/ 2266299 h 6858000"/>
              <a:gd name="connsiteX57" fmla="*/ 310400 w 5111785"/>
              <a:gd name="connsiteY57" fmla="*/ 2208286 h 6858000"/>
              <a:gd name="connsiteX58" fmla="*/ 299184 w 5111785"/>
              <a:gd name="connsiteY58" fmla="*/ 2165527 h 6858000"/>
              <a:gd name="connsiteX59" fmla="*/ 321942 w 5111785"/>
              <a:gd name="connsiteY59" fmla="*/ 2053434 h 6858000"/>
              <a:gd name="connsiteX60" fmla="*/ 347698 w 5111785"/>
              <a:gd name="connsiteY60" fmla="*/ 1982793 h 6858000"/>
              <a:gd name="connsiteX61" fmla="*/ 350823 w 5111785"/>
              <a:gd name="connsiteY61" fmla="*/ 1980301 h 6858000"/>
              <a:gd name="connsiteX62" fmla="*/ 355834 w 5111785"/>
              <a:gd name="connsiteY62" fmla="*/ 1965053 h 6858000"/>
              <a:gd name="connsiteX63" fmla="*/ 368193 w 5111785"/>
              <a:gd name="connsiteY63" fmla="*/ 1889702 h 6858000"/>
              <a:gd name="connsiteX64" fmla="*/ 370733 w 5111785"/>
              <a:gd name="connsiteY64" fmla="*/ 1877981 h 6858000"/>
              <a:gd name="connsiteX65" fmla="*/ 381229 w 5111785"/>
              <a:gd name="connsiteY65" fmla="*/ 1798263 h 6858000"/>
              <a:gd name="connsiteX66" fmla="*/ 383137 w 5111785"/>
              <a:gd name="connsiteY66" fmla="*/ 1785078 h 6858000"/>
              <a:gd name="connsiteX67" fmla="*/ 386715 w 5111785"/>
              <a:gd name="connsiteY67" fmla="*/ 1783200 h 6858000"/>
              <a:gd name="connsiteX68" fmla="*/ 387238 w 5111785"/>
              <a:gd name="connsiteY68" fmla="*/ 1778268 h 6858000"/>
              <a:gd name="connsiteX69" fmla="*/ 377749 w 5111785"/>
              <a:gd name="connsiteY69" fmla="*/ 1752599 h 6858000"/>
              <a:gd name="connsiteX70" fmla="*/ 381254 w 5111785"/>
              <a:gd name="connsiteY70" fmla="*/ 1639387 h 6858000"/>
              <a:gd name="connsiteX71" fmla="*/ 370506 w 5111785"/>
              <a:gd name="connsiteY71" fmla="*/ 1530597 h 6858000"/>
              <a:gd name="connsiteX72" fmla="*/ 372313 w 5111785"/>
              <a:gd name="connsiteY72" fmla="*/ 1366367 h 6858000"/>
              <a:gd name="connsiteX73" fmla="*/ 415718 w 5111785"/>
              <a:gd name="connsiteY73" fmla="*/ 1191472 h 6858000"/>
              <a:gd name="connsiteX74" fmla="*/ 440026 w 5111785"/>
              <a:gd name="connsiteY74" fmla="*/ 1165685 h 6858000"/>
              <a:gd name="connsiteX75" fmla="*/ 450558 w 5111785"/>
              <a:gd name="connsiteY75" fmla="*/ 1102553 h 6858000"/>
              <a:gd name="connsiteX76" fmla="*/ 454175 w 5111785"/>
              <a:gd name="connsiteY76" fmla="*/ 1066029 h 6858000"/>
              <a:gd name="connsiteX77" fmla="*/ 466721 w 5111785"/>
              <a:gd name="connsiteY77" fmla="*/ 966388 h 6858000"/>
              <a:gd name="connsiteX78" fmla="*/ 464202 w 5111785"/>
              <a:gd name="connsiteY78" fmla="*/ 878491 h 6858000"/>
              <a:gd name="connsiteX79" fmla="*/ 490153 w 5111785"/>
              <a:gd name="connsiteY79" fmla="*/ 820143 h 6858000"/>
              <a:gd name="connsiteX80" fmla="*/ 500188 w 5111785"/>
              <a:gd name="connsiteY80" fmla="*/ 797955 h 6858000"/>
              <a:gd name="connsiteX81" fmla="*/ 499499 w 5111785"/>
              <a:gd name="connsiteY81" fmla="*/ 792438 h 6858000"/>
              <a:gd name="connsiteX82" fmla="*/ 499513 w 5111785"/>
              <a:gd name="connsiteY82" fmla="*/ 784142 h 6858000"/>
              <a:gd name="connsiteX83" fmla="*/ 499665 w 5111785"/>
              <a:gd name="connsiteY83" fmla="*/ 783905 h 6858000"/>
              <a:gd name="connsiteX84" fmla="*/ 499377 w 5111785"/>
              <a:gd name="connsiteY84" fmla="*/ 776200 h 6858000"/>
              <a:gd name="connsiteX85" fmla="*/ 496036 w 5111785"/>
              <a:gd name="connsiteY85" fmla="*/ 738920 h 6858000"/>
              <a:gd name="connsiteX86" fmla="*/ 513145 w 5111785"/>
              <a:gd name="connsiteY86" fmla="*/ 664284 h 6858000"/>
              <a:gd name="connsiteX87" fmla="*/ 515311 w 5111785"/>
              <a:gd name="connsiteY87" fmla="*/ 652731 h 6858000"/>
              <a:gd name="connsiteX88" fmla="*/ 515974 w 5111785"/>
              <a:gd name="connsiteY88" fmla="*/ 651898 h 6858000"/>
              <a:gd name="connsiteX89" fmla="*/ 508700 w 5111785"/>
              <a:gd name="connsiteY89" fmla="*/ 576187 h 6858000"/>
              <a:gd name="connsiteX90" fmla="*/ 506663 w 5111785"/>
              <a:gd name="connsiteY90" fmla="*/ 573161 h 6858000"/>
              <a:gd name="connsiteX91" fmla="*/ 505952 w 5111785"/>
              <a:gd name="connsiteY91" fmla="*/ 555206 h 6858000"/>
              <a:gd name="connsiteX92" fmla="*/ 506523 w 5111785"/>
              <a:gd name="connsiteY92" fmla="*/ 553001 h 6858000"/>
              <a:gd name="connsiteX93" fmla="*/ 484001 w 5111785"/>
              <a:gd name="connsiteY93" fmla="*/ 485649 h 6858000"/>
              <a:gd name="connsiteX94" fmla="*/ 482965 w 5111785"/>
              <a:gd name="connsiteY94" fmla="*/ 429483 h 6858000"/>
              <a:gd name="connsiteX95" fmla="*/ 475496 w 5111785"/>
              <a:gd name="connsiteY95" fmla="*/ 318825 h 6858000"/>
              <a:gd name="connsiteX96" fmla="*/ 466941 w 5111785"/>
              <a:gd name="connsiteY96" fmla="*/ 203367 h 6858000"/>
              <a:gd name="connsiteX97" fmla="*/ 491977 w 5111785"/>
              <a:gd name="connsiteY97" fmla="*/ 5206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1785" h="6858000">
                <a:moveTo>
                  <a:pt x="492904" y="0"/>
                </a:moveTo>
                <a:lnTo>
                  <a:pt x="5111785" y="0"/>
                </a:lnTo>
                <a:lnTo>
                  <a:pt x="5111785" y="6858000"/>
                </a:lnTo>
                <a:lnTo>
                  <a:pt x="602942" y="6858000"/>
                </a:lnTo>
                <a:lnTo>
                  <a:pt x="602434" y="6850665"/>
                </a:lnTo>
                <a:cubicBezTo>
                  <a:pt x="600706" y="6822971"/>
                  <a:pt x="598624" y="6782962"/>
                  <a:pt x="598025" y="6766948"/>
                </a:cubicBezTo>
                <a:cubicBezTo>
                  <a:pt x="596582" y="6758806"/>
                  <a:pt x="597408" y="6751533"/>
                  <a:pt x="599183" y="6744800"/>
                </a:cubicBezTo>
                <a:lnTo>
                  <a:pt x="602950" y="6734372"/>
                </a:lnTo>
                <a:lnTo>
                  <a:pt x="593926" y="6702019"/>
                </a:lnTo>
                <a:cubicBezTo>
                  <a:pt x="590596" y="6685706"/>
                  <a:pt x="588142" y="6668182"/>
                  <a:pt x="586645" y="6649852"/>
                </a:cubicBezTo>
                <a:cubicBezTo>
                  <a:pt x="591952" y="6643821"/>
                  <a:pt x="583663" y="6631847"/>
                  <a:pt x="581876" y="6625498"/>
                </a:cubicBezTo>
                <a:cubicBezTo>
                  <a:pt x="580723" y="6598193"/>
                  <a:pt x="575236" y="6545022"/>
                  <a:pt x="575331" y="6517055"/>
                </a:cubicBezTo>
                <a:cubicBezTo>
                  <a:pt x="573873" y="6506006"/>
                  <a:pt x="579747" y="6465826"/>
                  <a:pt x="582438" y="6457688"/>
                </a:cubicBezTo>
                <a:lnTo>
                  <a:pt x="589335" y="6442355"/>
                </a:lnTo>
                <a:lnTo>
                  <a:pt x="586340" y="6433186"/>
                </a:lnTo>
                <a:cubicBezTo>
                  <a:pt x="584746" y="6395292"/>
                  <a:pt x="591888" y="6381539"/>
                  <a:pt x="583475" y="6362033"/>
                </a:cubicBezTo>
                <a:cubicBezTo>
                  <a:pt x="580871" y="6342577"/>
                  <a:pt x="573695" y="6330741"/>
                  <a:pt x="570716" y="6316451"/>
                </a:cubicBezTo>
                <a:cubicBezTo>
                  <a:pt x="574039" y="6294300"/>
                  <a:pt x="561400" y="6299576"/>
                  <a:pt x="565601" y="6276289"/>
                </a:cubicBezTo>
                <a:cubicBezTo>
                  <a:pt x="575342" y="6278295"/>
                  <a:pt x="562192" y="6234302"/>
                  <a:pt x="570483" y="6229984"/>
                </a:cubicBezTo>
                <a:cubicBezTo>
                  <a:pt x="557882" y="6215689"/>
                  <a:pt x="533662" y="6186246"/>
                  <a:pt x="529093" y="6163073"/>
                </a:cubicBezTo>
                <a:cubicBezTo>
                  <a:pt x="524160" y="6153102"/>
                  <a:pt x="520234" y="6124502"/>
                  <a:pt x="524676" y="6111549"/>
                </a:cubicBezTo>
                <a:cubicBezTo>
                  <a:pt x="500764" y="6066021"/>
                  <a:pt x="492076" y="6074627"/>
                  <a:pt x="481814" y="6027914"/>
                </a:cubicBezTo>
                <a:cubicBezTo>
                  <a:pt x="473978" y="5998134"/>
                  <a:pt x="486678" y="5963167"/>
                  <a:pt x="474481" y="5933843"/>
                </a:cubicBezTo>
                <a:cubicBezTo>
                  <a:pt x="430478" y="5790469"/>
                  <a:pt x="353431" y="5748660"/>
                  <a:pt x="331689" y="5623394"/>
                </a:cubicBezTo>
                <a:cubicBezTo>
                  <a:pt x="306843" y="5588213"/>
                  <a:pt x="329600" y="5576701"/>
                  <a:pt x="322938" y="5541498"/>
                </a:cubicBezTo>
                <a:cubicBezTo>
                  <a:pt x="292737" y="5457964"/>
                  <a:pt x="322799" y="5507565"/>
                  <a:pt x="304970" y="5431135"/>
                </a:cubicBezTo>
                <a:cubicBezTo>
                  <a:pt x="284249" y="5419583"/>
                  <a:pt x="296351" y="5401348"/>
                  <a:pt x="287928" y="5384245"/>
                </a:cubicBezTo>
                <a:cubicBezTo>
                  <a:pt x="274401" y="5332975"/>
                  <a:pt x="265681" y="5322842"/>
                  <a:pt x="249638" y="5259981"/>
                </a:cubicBezTo>
                <a:cubicBezTo>
                  <a:pt x="253054" y="5151385"/>
                  <a:pt x="225116" y="5177579"/>
                  <a:pt x="223984" y="5139348"/>
                </a:cubicBezTo>
                <a:cubicBezTo>
                  <a:pt x="201907" y="5068566"/>
                  <a:pt x="192717" y="5034471"/>
                  <a:pt x="186482" y="5008984"/>
                </a:cubicBezTo>
                <a:cubicBezTo>
                  <a:pt x="180268" y="4977501"/>
                  <a:pt x="83891" y="4770879"/>
                  <a:pt x="87625" y="4704817"/>
                </a:cubicBezTo>
                <a:cubicBezTo>
                  <a:pt x="73167" y="4577161"/>
                  <a:pt x="23780" y="4601880"/>
                  <a:pt x="12921" y="4418617"/>
                </a:cubicBezTo>
                <a:cubicBezTo>
                  <a:pt x="18822" y="4323457"/>
                  <a:pt x="-22237" y="4346187"/>
                  <a:pt x="17627" y="4193079"/>
                </a:cubicBezTo>
                <a:cubicBezTo>
                  <a:pt x="-2679" y="4117889"/>
                  <a:pt x="42127" y="4106895"/>
                  <a:pt x="19221" y="3990988"/>
                </a:cubicBezTo>
                <a:cubicBezTo>
                  <a:pt x="17913" y="3980850"/>
                  <a:pt x="16551" y="3929159"/>
                  <a:pt x="15120" y="3920963"/>
                </a:cubicBezTo>
                <a:cubicBezTo>
                  <a:pt x="17589" y="3887200"/>
                  <a:pt x="10622" y="3855997"/>
                  <a:pt x="15795" y="3821298"/>
                </a:cubicBezTo>
                <a:cubicBezTo>
                  <a:pt x="20969" y="3786599"/>
                  <a:pt x="43124" y="3746487"/>
                  <a:pt x="46165" y="3712774"/>
                </a:cubicBezTo>
                <a:cubicBezTo>
                  <a:pt x="51125" y="3657809"/>
                  <a:pt x="47256" y="3616073"/>
                  <a:pt x="52280" y="3586121"/>
                </a:cubicBezTo>
                <a:cubicBezTo>
                  <a:pt x="50846" y="3575192"/>
                  <a:pt x="52939" y="3513949"/>
                  <a:pt x="52752" y="3491909"/>
                </a:cubicBezTo>
                <a:cubicBezTo>
                  <a:pt x="53724" y="3456358"/>
                  <a:pt x="65523" y="3425050"/>
                  <a:pt x="65388" y="3353600"/>
                </a:cubicBezTo>
                <a:cubicBezTo>
                  <a:pt x="66148" y="3333228"/>
                  <a:pt x="67275" y="3257096"/>
                  <a:pt x="65920" y="3234350"/>
                </a:cubicBezTo>
                <a:cubicBezTo>
                  <a:pt x="63783" y="3216871"/>
                  <a:pt x="80721" y="3161563"/>
                  <a:pt x="78585" y="3144084"/>
                </a:cubicBezTo>
                <a:lnTo>
                  <a:pt x="71402" y="3191209"/>
                </a:lnTo>
                <a:lnTo>
                  <a:pt x="89624" y="3065099"/>
                </a:lnTo>
                <a:cubicBezTo>
                  <a:pt x="89428" y="3061393"/>
                  <a:pt x="103377" y="3011803"/>
                  <a:pt x="106228" y="3005672"/>
                </a:cubicBezTo>
                <a:cubicBezTo>
                  <a:pt x="105488" y="2983991"/>
                  <a:pt x="87626" y="2962310"/>
                  <a:pt x="86886" y="2940629"/>
                </a:cubicBezTo>
                <a:cubicBezTo>
                  <a:pt x="100940" y="2889575"/>
                  <a:pt x="117567" y="2894967"/>
                  <a:pt x="132221" y="2835957"/>
                </a:cubicBezTo>
                <a:cubicBezTo>
                  <a:pt x="132749" y="2781933"/>
                  <a:pt x="153080" y="2725056"/>
                  <a:pt x="161866" y="2670852"/>
                </a:cubicBezTo>
                <a:cubicBezTo>
                  <a:pt x="182973" y="2654929"/>
                  <a:pt x="187600" y="2640789"/>
                  <a:pt x="198170" y="2614821"/>
                </a:cubicBezTo>
                <a:lnTo>
                  <a:pt x="231859" y="2480512"/>
                </a:lnTo>
                <a:cubicBezTo>
                  <a:pt x="244613" y="2439509"/>
                  <a:pt x="251533" y="2396745"/>
                  <a:pt x="257566" y="2374713"/>
                </a:cubicBezTo>
                <a:cubicBezTo>
                  <a:pt x="264763" y="2371627"/>
                  <a:pt x="262109" y="2341513"/>
                  <a:pt x="268065" y="2348315"/>
                </a:cubicBezTo>
                <a:cubicBezTo>
                  <a:pt x="266406" y="2327031"/>
                  <a:pt x="287261" y="2306167"/>
                  <a:pt x="294044" y="2291959"/>
                </a:cubicBezTo>
                <a:lnTo>
                  <a:pt x="289235" y="2277215"/>
                </a:lnTo>
                <a:cubicBezTo>
                  <a:pt x="289234" y="2277180"/>
                  <a:pt x="289234" y="2277146"/>
                  <a:pt x="289233" y="2277110"/>
                </a:cubicBezTo>
                <a:cubicBezTo>
                  <a:pt x="289149" y="2268671"/>
                  <a:pt x="289519" y="2263088"/>
                  <a:pt x="291323" y="2264083"/>
                </a:cubicBezTo>
                <a:lnTo>
                  <a:pt x="292578" y="2266299"/>
                </a:lnTo>
                <a:lnTo>
                  <a:pt x="310400" y="2208286"/>
                </a:lnTo>
                <a:lnTo>
                  <a:pt x="299184" y="2165527"/>
                </a:lnTo>
                <a:cubicBezTo>
                  <a:pt x="303961" y="2138734"/>
                  <a:pt x="316710" y="2084875"/>
                  <a:pt x="321942" y="2053434"/>
                </a:cubicBezTo>
                <a:cubicBezTo>
                  <a:pt x="324983" y="2035841"/>
                  <a:pt x="345737" y="1993998"/>
                  <a:pt x="347698" y="1982793"/>
                </a:cubicBezTo>
                <a:lnTo>
                  <a:pt x="350823" y="1980301"/>
                </a:lnTo>
                <a:lnTo>
                  <a:pt x="355834" y="1965053"/>
                </a:lnTo>
                <a:lnTo>
                  <a:pt x="368193" y="1889702"/>
                </a:lnTo>
                <a:lnTo>
                  <a:pt x="370733" y="1877981"/>
                </a:lnTo>
                <a:cubicBezTo>
                  <a:pt x="372906" y="1862741"/>
                  <a:pt x="379162" y="1813747"/>
                  <a:pt x="381229" y="1798263"/>
                </a:cubicBezTo>
                <a:cubicBezTo>
                  <a:pt x="381395" y="1792610"/>
                  <a:pt x="381964" y="1787986"/>
                  <a:pt x="383137" y="1785078"/>
                </a:cubicBezTo>
                <a:lnTo>
                  <a:pt x="386715" y="1783200"/>
                </a:lnTo>
                <a:cubicBezTo>
                  <a:pt x="386889" y="1781556"/>
                  <a:pt x="387064" y="1779912"/>
                  <a:pt x="387238" y="1778268"/>
                </a:cubicBezTo>
                <a:lnTo>
                  <a:pt x="377749" y="1752599"/>
                </a:lnTo>
                <a:cubicBezTo>
                  <a:pt x="368497" y="1712818"/>
                  <a:pt x="365630" y="1650576"/>
                  <a:pt x="381254" y="1639387"/>
                </a:cubicBezTo>
                <a:cubicBezTo>
                  <a:pt x="385251" y="1612424"/>
                  <a:pt x="368739" y="1556182"/>
                  <a:pt x="370506" y="1530597"/>
                </a:cubicBezTo>
                <a:cubicBezTo>
                  <a:pt x="371108" y="1475853"/>
                  <a:pt x="371711" y="1421111"/>
                  <a:pt x="372313" y="1366367"/>
                </a:cubicBezTo>
                <a:lnTo>
                  <a:pt x="415718" y="1191472"/>
                </a:lnTo>
                <a:lnTo>
                  <a:pt x="440026" y="1165685"/>
                </a:lnTo>
                <a:cubicBezTo>
                  <a:pt x="436400" y="1140885"/>
                  <a:pt x="445006" y="1136242"/>
                  <a:pt x="450558" y="1102553"/>
                </a:cubicBezTo>
                <a:cubicBezTo>
                  <a:pt x="446433" y="1088316"/>
                  <a:pt x="449191" y="1077018"/>
                  <a:pt x="454175" y="1066029"/>
                </a:cubicBezTo>
                <a:cubicBezTo>
                  <a:pt x="454314" y="1033114"/>
                  <a:pt x="462426" y="1003286"/>
                  <a:pt x="466721" y="966388"/>
                </a:cubicBezTo>
                <a:cubicBezTo>
                  <a:pt x="463053" y="926283"/>
                  <a:pt x="459665" y="917926"/>
                  <a:pt x="464202" y="878491"/>
                </a:cubicBezTo>
                <a:lnTo>
                  <a:pt x="490153" y="820143"/>
                </a:lnTo>
                <a:lnTo>
                  <a:pt x="500188" y="797955"/>
                </a:lnTo>
                <a:lnTo>
                  <a:pt x="499499" y="792438"/>
                </a:lnTo>
                <a:cubicBezTo>
                  <a:pt x="499202" y="788598"/>
                  <a:pt x="499236" y="785997"/>
                  <a:pt x="499513" y="784142"/>
                </a:cubicBezTo>
                <a:lnTo>
                  <a:pt x="499665" y="783905"/>
                </a:lnTo>
                <a:cubicBezTo>
                  <a:pt x="499570" y="781337"/>
                  <a:pt x="499473" y="778769"/>
                  <a:pt x="499377" y="776200"/>
                </a:cubicBezTo>
                <a:cubicBezTo>
                  <a:pt x="498542" y="763274"/>
                  <a:pt x="497399" y="750770"/>
                  <a:pt x="496036" y="738920"/>
                </a:cubicBezTo>
                <a:cubicBezTo>
                  <a:pt x="498330" y="720267"/>
                  <a:pt x="509932" y="678649"/>
                  <a:pt x="513145" y="664284"/>
                </a:cubicBezTo>
                <a:cubicBezTo>
                  <a:pt x="513002" y="658926"/>
                  <a:pt x="513902" y="655411"/>
                  <a:pt x="515311" y="652731"/>
                </a:cubicBezTo>
                <a:lnTo>
                  <a:pt x="515974" y="651898"/>
                </a:lnTo>
                <a:lnTo>
                  <a:pt x="508700" y="576187"/>
                </a:lnTo>
                <a:lnTo>
                  <a:pt x="506663" y="573161"/>
                </a:lnTo>
                <a:cubicBezTo>
                  <a:pt x="505424" y="569682"/>
                  <a:pt x="504891" y="564430"/>
                  <a:pt x="505952" y="555206"/>
                </a:cubicBezTo>
                <a:lnTo>
                  <a:pt x="506523" y="553001"/>
                </a:lnTo>
                <a:lnTo>
                  <a:pt x="484001" y="485649"/>
                </a:lnTo>
                <a:cubicBezTo>
                  <a:pt x="482606" y="481142"/>
                  <a:pt x="485264" y="432438"/>
                  <a:pt x="482965" y="429483"/>
                </a:cubicBezTo>
                <a:cubicBezTo>
                  <a:pt x="495245" y="376016"/>
                  <a:pt x="473379" y="374459"/>
                  <a:pt x="475496" y="318825"/>
                </a:cubicBezTo>
                <a:cubicBezTo>
                  <a:pt x="475971" y="297382"/>
                  <a:pt x="474857" y="257091"/>
                  <a:pt x="466941" y="203367"/>
                </a:cubicBezTo>
                <a:cubicBezTo>
                  <a:pt x="469688" y="158907"/>
                  <a:pt x="490478" y="105559"/>
                  <a:pt x="491977" y="52064"/>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4223E437-AA11-46CF-8669-03A91B0EDCD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604646" y="672259"/>
            <a:ext cx="2859441" cy="1780854"/>
          </a:xfrm>
          <a:custGeom>
            <a:avLst/>
            <a:gdLst>
              <a:gd name="connsiteX0" fmla="*/ 0 w 2400300"/>
              <a:gd name="connsiteY0" fmla="*/ 0 h 2400300"/>
              <a:gd name="connsiteX1" fmla="*/ 2400300 w 2400300"/>
              <a:gd name="connsiteY1" fmla="*/ 0 h 2400300"/>
              <a:gd name="connsiteX2" fmla="*/ 2400300 w 2400300"/>
              <a:gd name="connsiteY2" fmla="*/ 2400300 h 2400300"/>
              <a:gd name="connsiteX3" fmla="*/ 0 w 2400300"/>
              <a:gd name="connsiteY3" fmla="*/ 2400300 h 2400300"/>
            </a:gdLst>
            <a:ahLst/>
            <a:cxnLst>
              <a:cxn ang="0">
                <a:pos x="connsiteX0" y="connsiteY0"/>
              </a:cxn>
              <a:cxn ang="0">
                <a:pos x="connsiteX1" y="connsiteY1"/>
              </a:cxn>
              <a:cxn ang="0">
                <a:pos x="connsiteX2" y="connsiteY2"/>
              </a:cxn>
              <a:cxn ang="0">
                <a:pos x="connsiteX3" y="connsiteY3"/>
              </a:cxn>
            </a:cxnLst>
            <a:rect l="l" t="t" r="r" b="b"/>
            <a:pathLst>
              <a:path w="2400300" h="2400300">
                <a:moveTo>
                  <a:pt x="0" y="0"/>
                </a:moveTo>
                <a:lnTo>
                  <a:pt x="2400300" y="0"/>
                </a:lnTo>
                <a:lnTo>
                  <a:pt x="2400300" y="2400300"/>
                </a:lnTo>
                <a:lnTo>
                  <a:pt x="0" y="2400300"/>
                </a:lnTo>
                <a:close/>
              </a:path>
            </a:pathLst>
          </a:custGeom>
          <a:solidFill>
            <a:srgbClr val="FFFFFF"/>
          </a:solidFill>
          <a:ln>
            <a:noFill/>
          </a:ln>
          <a:effectLst>
            <a:outerShdw blurRad="38100" dist="12700" dir="3000000" algn="tl"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5" name="Picture 14" descr="Text&#10;&#10;Description automatically generated">
            <a:extLst>
              <a:ext uri="{FF2B5EF4-FFF2-40B4-BE49-F238E27FC236}">
                <a16:creationId xmlns:a16="http://schemas.microsoft.com/office/drawing/2014/main" id="{C27871AF-30DA-3A47-8E66-DEDBA4D3841F}"/>
              </a:ext>
            </a:extLst>
          </p:cNvPr>
          <p:cNvPicPr>
            <a:picLocks noChangeAspect="1"/>
          </p:cNvPicPr>
          <p:nvPr/>
        </p:nvPicPr>
        <p:blipFill>
          <a:blip r:embed="rId3"/>
          <a:stretch>
            <a:fillRect/>
          </a:stretch>
        </p:blipFill>
        <p:spPr>
          <a:xfrm>
            <a:off x="8760100" y="1138993"/>
            <a:ext cx="2548533" cy="847386"/>
          </a:xfrm>
          <a:prstGeom prst="rect">
            <a:avLst/>
          </a:prstGeom>
        </p:spPr>
      </p:pic>
      <p:sp>
        <p:nvSpPr>
          <p:cNvPr id="45" name="Freeform: Shape 44">
            <a:extLst>
              <a:ext uri="{FF2B5EF4-FFF2-40B4-BE49-F238E27FC236}">
                <a16:creationId xmlns:a16="http://schemas.microsoft.com/office/drawing/2014/main" id="{069EC2D8-EF45-453B-84B2-BF1D14C3C3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114644" y="2612543"/>
            <a:ext cx="3029606" cy="1780854"/>
          </a:xfrm>
          <a:custGeom>
            <a:avLst/>
            <a:gdLst>
              <a:gd name="connsiteX0" fmla="*/ 0 w 2400300"/>
              <a:gd name="connsiteY0" fmla="*/ 0 h 2400300"/>
              <a:gd name="connsiteX1" fmla="*/ 2400300 w 2400300"/>
              <a:gd name="connsiteY1" fmla="*/ 0 h 2400300"/>
              <a:gd name="connsiteX2" fmla="*/ 2400300 w 2400300"/>
              <a:gd name="connsiteY2" fmla="*/ 2400300 h 2400300"/>
              <a:gd name="connsiteX3" fmla="*/ 0 w 2400300"/>
              <a:gd name="connsiteY3" fmla="*/ 2400300 h 2400300"/>
            </a:gdLst>
            <a:ahLst/>
            <a:cxnLst>
              <a:cxn ang="0">
                <a:pos x="connsiteX0" y="connsiteY0"/>
              </a:cxn>
              <a:cxn ang="0">
                <a:pos x="connsiteX1" y="connsiteY1"/>
              </a:cxn>
              <a:cxn ang="0">
                <a:pos x="connsiteX2" y="connsiteY2"/>
              </a:cxn>
              <a:cxn ang="0">
                <a:pos x="connsiteX3" y="connsiteY3"/>
              </a:cxn>
            </a:cxnLst>
            <a:rect l="l" t="t" r="r" b="b"/>
            <a:pathLst>
              <a:path w="2400300" h="2400300">
                <a:moveTo>
                  <a:pt x="0" y="0"/>
                </a:moveTo>
                <a:lnTo>
                  <a:pt x="2400300" y="0"/>
                </a:lnTo>
                <a:lnTo>
                  <a:pt x="2400300" y="2400300"/>
                </a:lnTo>
                <a:lnTo>
                  <a:pt x="0" y="2400300"/>
                </a:lnTo>
                <a:close/>
              </a:path>
            </a:pathLst>
          </a:custGeom>
          <a:solidFill>
            <a:srgbClr val="FFFFFF"/>
          </a:solidFill>
          <a:ln>
            <a:noFill/>
          </a:ln>
          <a:effectLst>
            <a:outerShdw blurRad="38100" dist="12700" dir="3000000" algn="tl"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Rectangle 6">
            <a:extLst>
              <a:ext uri="{FF2B5EF4-FFF2-40B4-BE49-F238E27FC236}">
                <a16:creationId xmlns:a16="http://schemas.microsoft.com/office/drawing/2014/main" id="{BC406126-3A74-4268-9F27-E6BCE1F28A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44876">
            <a:off x="10397070" y="2415908"/>
            <a:ext cx="1203216" cy="428984"/>
          </a:xfrm>
          <a:custGeom>
            <a:avLst/>
            <a:gdLst>
              <a:gd name="connsiteX0" fmla="*/ 0 w 2142503"/>
              <a:gd name="connsiteY0" fmla="*/ 0 h 571500"/>
              <a:gd name="connsiteX1" fmla="*/ 2142503 w 2142503"/>
              <a:gd name="connsiteY1" fmla="*/ 0 h 571500"/>
              <a:gd name="connsiteX2" fmla="*/ 2142503 w 2142503"/>
              <a:gd name="connsiteY2" fmla="*/ 571500 h 571500"/>
              <a:gd name="connsiteX3" fmla="*/ 0 w 2142503"/>
              <a:gd name="connsiteY3" fmla="*/ 571500 h 571500"/>
              <a:gd name="connsiteX4" fmla="*/ 0 w 2142503"/>
              <a:gd name="connsiteY4" fmla="*/ 0 h 571500"/>
              <a:gd name="connsiteX0" fmla="*/ 0 w 2142503"/>
              <a:gd name="connsiteY0" fmla="*/ 0 h 582145"/>
              <a:gd name="connsiteX1" fmla="*/ 2142503 w 2142503"/>
              <a:gd name="connsiteY1" fmla="*/ 0 h 582145"/>
              <a:gd name="connsiteX2" fmla="*/ 2142503 w 2142503"/>
              <a:gd name="connsiteY2" fmla="*/ 571500 h 582145"/>
              <a:gd name="connsiteX3" fmla="*/ 2050917 w 2142503"/>
              <a:gd name="connsiteY3" fmla="*/ 582088 h 582145"/>
              <a:gd name="connsiteX4" fmla="*/ 0 w 2142503"/>
              <a:gd name="connsiteY4" fmla="*/ 571500 h 582145"/>
              <a:gd name="connsiteX5" fmla="*/ 0 w 2142503"/>
              <a:gd name="connsiteY5" fmla="*/ 0 h 582145"/>
              <a:gd name="connsiteX0" fmla="*/ 0 w 2159832"/>
              <a:gd name="connsiteY0" fmla="*/ 0 h 582145"/>
              <a:gd name="connsiteX1" fmla="*/ 2142503 w 2159832"/>
              <a:gd name="connsiteY1" fmla="*/ 0 h 582145"/>
              <a:gd name="connsiteX2" fmla="*/ 2159829 w 2159832"/>
              <a:gd name="connsiteY2" fmla="*/ 96526 h 582145"/>
              <a:gd name="connsiteX3" fmla="*/ 2142503 w 2159832"/>
              <a:gd name="connsiteY3" fmla="*/ 571500 h 582145"/>
              <a:gd name="connsiteX4" fmla="*/ 2050917 w 2159832"/>
              <a:gd name="connsiteY4" fmla="*/ 582088 h 582145"/>
              <a:gd name="connsiteX5" fmla="*/ 0 w 2159832"/>
              <a:gd name="connsiteY5" fmla="*/ 571500 h 582145"/>
              <a:gd name="connsiteX6" fmla="*/ 0 w 2159832"/>
              <a:gd name="connsiteY6" fmla="*/ 0 h 582145"/>
              <a:gd name="connsiteX0" fmla="*/ 0 w 2159832"/>
              <a:gd name="connsiteY0" fmla="*/ 12386 h 594531"/>
              <a:gd name="connsiteX1" fmla="*/ 67826 w 2159832"/>
              <a:gd name="connsiteY1" fmla="*/ 0 h 594531"/>
              <a:gd name="connsiteX2" fmla="*/ 2142503 w 2159832"/>
              <a:gd name="connsiteY2" fmla="*/ 12386 h 594531"/>
              <a:gd name="connsiteX3" fmla="*/ 2159829 w 2159832"/>
              <a:gd name="connsiteY3" fmla="*/ 108912 h 594531"/>
              <a:gd name="connsiteX4" fmla="*/ 2142503 w 2159832"/>
              <a:gd name="connsiteY4" fmla="*/ 583886 h 594531"/>
              <a:gd name="connsiteX5" fmla="*/ 2050917 w 2159832"/>
              <a:gd name="connsiteY5" fmla="*/ 594474 h 594531"/>
              <a:gd name="connsiteX6" fmla="*/ 0 w 2159832"/>
              <a:gd name="connsiteY6" fmla="*/ 583886 h 594531"/>
              <a:gd name="connsiteX7" fmla="*/ 0 w 2159832"/>
              <a:gd name="connsiteY7" fmla="*/ 12386 h 594531"/>
              <a:gd name="connsiteX0" fmla="*/ 0 w 2168908"/>
              <a:gd name="connsiteY0" fmla="*/ 26000 h 594531"/>
              <a:gd name="connsiteX1" fmla="*/ 76902 w 2168908"/>
              <a:gd name="connsiteY1" fmla="*/ 0 h 594531"/>
              <a:gd name="connsiteX2" fmla="*/ 2151579 w 2168908"/>
              <a:gd name="connsiteY2" fmla="*/ 12386 h 594531"/>
              <a:gd name="connsiteX3" fmla="*/ 2168905 w 2168908"/>
              <a:gd name="connsiteY3" fmla="*/ 108912 h 594531"/>
              <a:gd name="connsiteX4" fmla="*/ 2151579 w 2168908"/>
              <a:gd name="connsiteY4" fmla="*/ 583886 h 594531"/>
              <a:gd name="connsiteX5" fmla="*/ 2059993 w 2168908"/>
              <a:gd name="connsiteY5" fmla="*/ 594474 h 594531"/>
              <a:gd name="connsiteX6" fmla="*/ 9076 w 2168908"/>
              <a:gd name="connsiteY6" fmla="*/ 583886 h 594531"/>
              <a:gd name="connsiteX7" fmla="*/ 0 w 2168908"/>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147197 w 2316105"/>
              <a:gd name="connsiteY0" fmla="*/ 26000 h 594531"/>
              <a:gd name="connsiteX1" fmla="*/ 224099 w 2316105"/>
              <a:gd name="connsiteY1" fmla="*/ 0 h 594531"/>
              <a:gd name="connsiteX2" fmla="*/ 2298776 w 2316105"/>
              <a:gd name="connsiteY2" fmla="*/ 12386 h 594531"/>
              <a:gd name="connsiteX3" fmla="*/ 2316102 w 2316105"/>
              <a:gd name="connsiteY3" fmla="*/ 108912 h 594531"/>
              <a:gd name="connsiteX4" fmla="*/ 2298776 w 2316105"/>
              <a:gd name="connsiteY4" fmla="*/ 583886 h 594531"/>
              <a:gd name="connsiteX5" fmla="*/ 2207190 w 2316105"/>
              <a:gd name="connsiteY5" fmla="*/ 594474 h 594531"/>
              <a:gd name="connsiteX6" fmla="*/ 156273 w 2316105"/>
              <a:gd name="connsiteY6" fmla="*/ 583886 h 594531"/>
              <a:gd name="connsiteX7" fmla="*/ 142416 w 2316105"/>
              <a:gd name="connsiteY7" fmla="*/ 235975 h 594531"/>
              <a:gd name="connsiteX8" fmla="*/ 147197 w 2316105"/>
              <a:gd name="connsiteY8" fmla="*/ 26000 h 594531"/>
              <a:gd name="connsiteX0" fmla="*/ 154684 w 2323592"/>
              <a:gd name="connsiteY0" fmla="*/ 26000 h 594531"/>
              <a:gd name="connsiteX1" fmla="*/ 231586 w 2323592"/>
              <a:gd name="connsiteY1" fmla="*/ 0 h 594531"/>
              <a:gd name="connsiteX2" fmla="*/ 2306263 w 2323592"/>
              <a:gd name="connsiteY2" fmla="*/ 12386 h 594531"/>
              <a:gd name="connsiteX3" fmla="*/ 2323589 w 2323592"/>
              <a:gd name="connsiteY3" fmla="*/ 108912 h 594531"/>
              <a:gd name="connsiteX4" fmla="*/ 2306263 w 2323592"/>
              <a:gd name="connsiteY4" fmla="*/ 583886 h 594531"/>
              <a:gd name="connsiteX5" fmla="*/ 2214677 w 2323592"/>
              <a:gd name="connsiteY5" fmla="*/ 594474 h 594531"/>
              <a:gd name="connsiteX6" fmla="*/ 163760 w 2323592"/>
              <a:gd name="connsiteY6" fmla="*/ 583886 h 594531"/>
              <a:gd name="connsiteX7" fmla="*/ 158979 w 2323592"/>
              <a:gd name="connsiteY7" fmla="*/ 403879 h 594531"/>
              <a:gd name="connsiteX8" fmla="*/ 149903 w 2323592"/>
              <a:gd name="connsiteY8" fmla="*/ 235975 h 594531"/>
              <a:gd name="connsiteX9" fmla="*/ 154684 w 2323592"/>
              <a:gd name="connsiteY9" fmla="*/ 26000 h 594531"/>
              <a:gd name="connsiteX0" fmla="*/ 13665 w 2182573"/>
              <a:gd name="connsiteY0" fmla="*/ 26000 h 594531"/>
              <a:gd name="connsiteX1" fmla="*/ 90567 w 2182573"/>
              <a:gd name="connsiteY1" fmla="*/ 0 h 594531"/>
              <a:gd name="connsiteX2" fmla="*/ 2165244 w 2182573"/>
              <a:gd name="connsiteY2" fmla="*/ 12386 h 594531"/>
              <a:gd name="connsiteX3" fmla="*/ 2182570 w 2182573"/>
              <a:gd name="connsiteY3" fmla="*/ 108912 h 594531"/>
              <a:gd name="connsiteX4" fmla="*/ 2165244 w 2182573"/>
              <a:gd name="connsiteY4" fmla="*/ 583886 h 594531"/>
              <a:gd name="connsiteX5" fmla="*/ 2073658 w 2182573"/>
              <a:gd name="connsiteY5" fmla="*/ 594474 h 594531"/>
              <a:gd name="connsiteX6" fmla="*/ 22741 w 2182573"/>
              <a:gd name="connsiteY6" fmla="*/ 583886 h 594531"/>
              <a:gd name="connsiteX7" fmla="*/ 17960 w 2182573"/>
              <a:gd name="connsiteY7" fmla="*/ 403879 h 594531"/>
              <a:gd name="connsiteX8" fmla="*/ 8884 w 2182573"/>
              <a:gd name="connsiteY8" fmla="*/ 235975 h 594531"/>
              <a:gd name="connsiteX9" fmla="*/ 13665 w 2182573"/>
              <a:gd name="connsiteY9" fmla="*/ 26000 h 594531"/>
              <a:gd name="connsiteX0" fmla="*/ 13665 w 2202120"/>
              <a:gd name="connsiteY0" fmla="*/ 26000 h 594531"/>
              <a:gd name="connsiteX1" fmla="*/ 90567 w 2202120"/>
              <a:gd name="connsiteY1" fmla="*/ 0 h 594531"/>
              <a:gd name="connsiteX2" fmla="*/ 2165244 w 2202120"/>
              <a:gd name="connsiteY2" fmla="*/ 12386 h 594531"/>
              <a:gd name="connsiteX3" fmla="*/ 2182570 w 2202120"/>
              <a:gd name="connsiteY3" fmla="*/ 108912 h 594531"/>
              <a:gd name="connsiteX4" fmla="*/ 2192471 w 2202120"/>
              <a:gd name="connsiteY4" fmla="*/ 583886 h 594531"/>
              <a:gd name="connsiteX5" fmla="*/ 2073658 w 2202120"/>
              <a:gd name="connsiteY5" fmla="*/ 594474 h 594531"/>
              <a:gd name="connsiteX6" fmla="*/ 22741 w 2202120"/>
              <a:gd name="connsiteY6" fmla="*/ 583886 h 594531"/>
              <a:gd name="connsiteX7" fmla="*/ 17960 w 2202120"/>
              <a:gd name="connsiteY7" fmla="*/ 403879 h 594531"/>
              <a:gd name="connsiteX8" fmla="*/ 8884 w 2202120"/>
              <a:gd name="connsiteY8" fmla="*/ 235975 h 594531"/>
              <a:gd name="connsiteX9" fmla="*/ 13665 w 2202120"/>
              <a:gd name="connsiteY9" fmla="*/ 26000 h 594531"/>
              <a:gd name="connsiteX0" fmla="*/ 13665 w 2202036"/>
              <a:gd name="connsiteY0" fmla="*/ 26000 h 594531"/>
              <a:gd name="connsiteX1" fmla="*/ 90567 w 2202036"/>
              <a:gd name="connsiteY1" fmla="*/ 0 h 594531"/>
              <a:gd name="connsiteX2" fmla="*/ 2165244 w 2202036"/>
              <a:gd name="connsiteY2" fmla="*/ 12386 h 594531"/>
              <a:gd name="connsiteX3" fmla="*/ 2182570 w 2202036"/>
              <a:gd name="connsiteY3" fmla="*/ 108912 h 594531"/>
              <a:gd name="connsiteX4" fmla="*/ 2191645 w 2202036"/>
              <a:gd name="connsiteY4" fmla="*/ 422031 h 594531"/>
              <a:gd name="connsiteX5" fmla="*/ 2192471 w 2202036"/>
              <a:gd name="connsiteY5" fmla="*/ 583886 h 594531"/>
              <a:gd name="connsiteX6" fmla="*/ 2073658 w 2202036"/>
              <a:gd name="connsiteY6" fmla="*/ 594474 h 594531"/>
              <a:gd name="connsiteX7" fmla="*/ 22741 w 2202036"/>
              <a:gd name="connsiteY7" fmla="*/ 583886 h 594531"/>
              <a:gd name="connsiteX8" fmla="*/ 17960 w 2202036"/>
              <a:gd name="connsiteY8" fmla="*/ 403879 h 594531"/>
              <a:gd name="connsiteX9" fmla="*/ 8884 w 2202036"/>
              <a:gd name="connsiteY9" fmla="*/ 235975 h 594531"/>
              <a:gd name="connsiteX10" fmla="*/ 13665 w 2202036"/>
              <a:gd name="connsiteY10" fmla="*/ 26000 h 594531"/>
              <a:gd name="connsiteX0" fmla="*/ 142254 w 2330625"/>
              <a:gd name="connsiteY0" fmla="*/ 26000 h 594531"/>
              <a:gd name="connsiteX1" fmla="*/ 219156 w 2330625"/>
              <a:gd name="connsiteY1" fmla="*/ 0 h 594531"/>
              <a:gd name="connsiteX2" fmla="*/ 2293833 w 2330625"/>
              <a:gd name="connsiteY2" fmla="*/ 12386 h 594531"/>
              <a:gd name="connsiteX3" fmla="*/ 2311159 w 2330625"/>
              <a:gd name="connsiteY3" fmla="*/ 108912 h 594531"/>
              <a:gd name="connsiteX4" fmla="*/ 2320234 w 2330625"/>
              <a:gd name="connsiteY4" fmla="*/ 422031 h 594531"/>
              <a:gd name="connsiteX5" fmla="*/ 2321060 w 2330625"/>
              <a:gd name="connsiteY5" fmla="*/ 583886 h 594531"/>
              <a:gd name="connsiteX6" fmla="*/ 2202247 w 2330625"/>
              <a:gd name="connsiteY6" fmla="*/ 594474 h 594531"/>
              <a:gd name="connsiteX7" fmla="*/ 151330 w 2330625"/>
              <a:gd name="connsiteY7" fmla="*/ 583886 h 594531"/>
              <a:gd name="connsiteX8" fmla="*/ 155624 w 2330625"/>
              <a:gd name="connsiteY8" fmla="*/ 512790 h 594531"/>
              <a:gd name="connsiteX9" fmla="*/ 146549 w 2330625"/>
              <a:gd name="connsiteY9" fmla="*/ 403879 h 594531"/>
              <a:gd name="connsiteX10" fmla="*/ 137473 w 2330625"/>
              <a:gd name="connsiteY10" fmla="*/ 235975 h 594531"/>
              <a:gd name="connsiteX11" fmla="*/ 142254 w 2330625"/>
              <a:gd name="connsiteY11" fmla="*/ 26000 h 594531"/>
              <a:gd name="connsiteX0" fmla="*/ 13413 w 2201784"/>
              <a:gd name="connsiteY0" fmla="*/ 26000 h 594531"/>
              <a:gd name="connsiteX1" fmla="*/ 90315 w 2201784"/>
              <a:gd name="connsiteY1" fmla="*/ 0 h 594531"/>
              <a:gd name="connsiteX2" fmla="*/ 2164992 w 2201784"/>
              <a:gd name="connsiteY2" fmla="*/ 12386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1784" h="594531">
                <a:moveTo>
                  <a:pt x="13413" y="26000"/>
                </a:moveTo>
                <a:cubicBezTo>
                  <a:pt x="37534" y="24897"/>
                  <a:pt x="66194" y="1103"/>
                  <a:pt x="90315" y="0"/>
                </a:cubicBezTo>
                <a:lnTo>
                  <a:pt x="2164992" y="12386"/>
                </a:lnTo>
                <a:cubicBezTo>
                  <a:pt x="2164717" y="43049"/>
                  <a:pt x="2182593" y="78249"/>
                  <a:pt x="2182318" y="108912"/>
                </a:cubicBezTo>
                <a:cubicBezTo>
                  <a:pt x="2188231" y="177186"/>
                  <a:pt x="2189743" y="342869"/>
                  <a:pt x="2191393" y="422031"/>
                </a:cubicBezTo>
                <a:cubicBezTo>
                  <a:pt x="2193043" y="501193"/>
                  <a:pt x="2213396" y="555146"/>
                  <a:pt x="2192219" y="583886"/>
                </a:cubicBezTo>
                <a:cubicBezTo>
                  <a:pt x="2172279" y="582877"/>
                  <a:pt x="2093346" y="595483"/>
                  <a:pt x="2073406" y="594474"/>
                </a:cubicBezTo>
                <a:lnTo>
                  <a:pt x="22489" y="583886"/>
                </a:lnTo>
                <a:cubicBezTo>
                  <a:pt x="5849" y="592962"/>
                  <a:pt x="27580" y="542791"/>
                  <a:pt x="26783" y="512790"/>
                </a:cubicBezTo>
                <a:cubicBezTo>
                  <a:pt x="25986" y="482789"/>
                  <a:pt x="18464" y="450015"/>
                  <a:pt x="17708" y="403879"/>
                </a:cubicBezTo>
                <a:cubicBezTo>
                  <a:pt x="16952" y="357743"/>
                  <a:pt x="-14855" y="308787"/>
                  <a:pt x="8632" y="235975"/>
                </a:cubicBezTo>
                <a:cubicBezTo>
                  <a:pt x="7119" y="142994"/>
                  <a:pt x="-201" y="65329"/>
                  <a:pt x="13413" y="26000"/>
                </a:cubicBezTo>
                <a:close/>
              </a:path>
            </a:pathLst>
          </a:custGeom>
          <a:solidFill>
            <a:srgbClr val="D9D4D0">
              <a:alpha val="50000"/>
            </a:srgbClr>
          </a:solidFill>
          <a:ln>
            <a:noFill/>
          </a:ln>
          <a:effectLst>
            <a:softEdge rad="63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 name="Picture 19" descr="A picture containing logo&#10;&#10;Description automatically generated">
            <a:extLst>
              <a:ext uri="{FF2B5EF4-FFF2-40B4-BE49-F238E27FC236}">
                <a16:creationId xmlns:a16="http://schemas.microsoft.com/office/drawing/2014/main" id="{6C933AF4-80B6-7E41-B1FF-002E9875806D}"/>
              </a:ext>
            </a:extLst>
          </p:cNvPr>
          <p:cNvPicPr>
            <a:picLocks noChangeAspect="1"/>
          </p:cNvPicPr>
          <p:nvPr/>
        </p:nvPicPr>
        <p:blipFill>
          <a:blip r:embed="rId4"/>
          <a:stretch>
            <a:fillRect/>
          </a:stretch>
        </p:blipFill>
        <p:spPr>
          <a:xfrm>
            <a:off x="8275219" y="3157642"/>
            <a:ext cx="2708456" cy="690655"/>
          </a:xfrm>
          <a:prstGeom prst="rect">
            <a:avLst/>
          </a:prstGeom>
        </p:spPr>
      </p:pic>
      <p:sp>
        <p:nvSpPr>
          <p:cNvPr id="56" name="Freeform: Shape 48">
            <a:extLst>
              <a:ext uri="{FF2B5EF4-FFF2-40B4-BE49-F238E27FC236}">
                <a16:creationId xmlns:a16="http://schemas.microsoft.com/office/drawing/2014/main" id="{3A4DE088-B39D-49F8-AE7C-8294519C4C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776796" y="4517935"/>
            <a:ext cx="2510202" cy="1780507"/>
          </a:xfrm>
          <a:custGeom>
            <a:avLst/>
            <a:gdLst>
              <a:gd name="connsiteX0" fmla="*/ 0 w 2400300"/>
              <a:gd name="connsiteY0" fmla="*/ 0 h 2400300"/>
              <a:gd name="connsiteX1" fmla="*/ 2400300 w 2400300"/>
              <a:gd name="connsiteY1" fmla="*/ 0 h 2400300"/>
              <a:gd name="connsiteX2" fmla="*/ 2400300 w 2400300"/>
              <a:gd name="connsiteY2" fmla="*/ 2400300 h 2400300"/>
              <a:gd name="connsiteX3" fmla="*/ 0 w 2400300"/>
              <a:gd name="connsiteY3" fmla="*/ 2400300 h 2400300"/>
            </a:gdLst>
            <a:ahLst/>
            <a:cxnLst>
              <a:cxn ang="0">
                <a:pos x="connsiteX0" y="connsiteY0"/>
              </a:cxn>
              <a:cxn ang="0">
                <a:pos x="connsiteX1" y="connsiteY1"/>
              </a:cxn>
              <a:cxn ang="0">
                <a:pos x="connsiteX2" y="connsiteY2"/>
              </a:cxn>
              <a:cxn ang="0">
                <a:pos x="connsiteX3" y="connsiteY3"/>
              </a:cxn>
            </a:cxnLst>
            <a:rect l="l" t="t" r="r" b="b"/>
            <a:pathLst>
              <a:path w="2400300" h="2400300">
                <a:moveTo>
                  <a:pt x="0" y="0"/>
                </a:moveTo>
                <a:lnTo>
                  <a:pt x="2400300" y="0"/>
                </a:lnTo>
                <a:lnTo>
                  <a:pt x="2400300" y="2400300"/>
                </a:lnTo>
                <a:lnTo>
                  <a:pt x="0" y="2400300"/>
                </a:lnTo>
                <a:close/>
              </a:path>
            </a:pathLst>
          </a:custGeom>
          <a:solidFill>
            <a:srgbClr val="FFFFFF"/>
          </a:solidFill>
          <a:ln>
            <a:noFill/>
          </a:ln>
          <a:effectLst>
            <a:outerShdw blurRad="38100" dist="12700" dir="3000000" algn="tl"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 name="Picture 15">
            <a:extLst>
              <a:ext uri="{FF2B5EF4-FFF2-40B4-BE49-F238E27FC236}">
                <a16:creationId xmlns:a16="http://schemas.microsoft.com/office/drawing/2014/main" id="{F130F81C-68C2-B14D-BD37-87C4B3A92320}"/>
              </a:ext>
            </a:extLst>
          </p:cNvPr>
          <p:cNvPicPr>
            <a:picLocks noChangeAspect="1"/>
          </p:cNvPicPr>
          <p:nvPr/>
        </p:nvPicPr>
        <p:blipFill>
          <a:blip r:embed="rId5"/>
          <a:stretch>
            <a:fillRect/>
          </a:stretch>
        </p:blipFill>
        <p:spPr>
          <a:xfrm>
            <a:off x="8935920" y="4847604"/>
            <a:ext cx="2208330" cy="1054539"/>
          </a:xfrm>
          <a:prstGeom prst="rect">
            <a:avLst/>
          </a:prstGeom>
        </p:spPr>
      </p:pic>
      <p:sp>
        <p:nvSpPr>
          <p:cNvPr id="57" name="TextBox 56">
            <a:extLst>
              <a:ext uri="{FF2B5EF4-FFF2-40B4-BE49-F238E27FC236}">
                <a16:creationId xmlns:a16="http://schemas.microsoft.com/office/drawing/2014/main" id="{43442E3B-DBBA-4249-B119-D33E2C153659}"/>
              </a:ext>
            </a:extLst>
          </p:cNvPr>
          <p:cNvSpPr txBox="1"/>
          <p:nvPr/>
        </p:nvSpPr>
        <p:spPr>
          <a:xfrm>
            <a:off x="905002" y="5698614"/>
            <a:ext cx="2113365" cy="923330"/>
          </a:xfrm>
          <a:prstGeom prst="rect">
            <a:avLst/>
          </a:prstGeom>
          <a:noFill/>
        </p:spPr>
        <p:txBody>
          <a:bodyPr wrap="square" rtlCol="0">
            <a:spAutoFit/>
          </a:bodyPr>
          <a:lstStyle/>
          <a:p>
            <a:r>
              <a:rPr lang="en-US" dirty="0"/>
              <a:t>@</a:t>
            </a:r>
            <a:r>
              <a:rPr lang="en-US" dirty="0" err="1"/>
              <a:t>ExcludedLives</a:t>
            </a:r>
            <a:endParaRPr lang="en-US" dirty="0"/>
          </a:p>
          <a:p>
            <a:r>
              <a:rPr lang="en-GB" dirty="0"/>
              <a:t>@</a:t>
            </a:r>
            <a:r>
              <a:rPr lang="en-GB" dirty="0" err="1"/>
              <a:t>IanThompsonEd</a:t>
            </a:r>
            <a:endParaRPr lang="en-GB" dirty="0"/>
          </a:p>
          <a:p>
            <a:r>
              <a:rPr lang="en-US" dirty="0"/>
              <a:t>@</a:t>
            </a:r>
            <a:r>
              <a:rPr lang="en-US" dirty="0" err="1"/>
              <a:t>alice_tawell</a:t>
            </a:r>
            <a:endParaRPr lang="en-US" dirty="0"/>
          </a:p>
        </p:txBody>
      </p:sp>
      <p:pic>
        <p:nvPicPr>
          <p:cNvPr id="1026" name="Picture 2">
            <a:extLst>
              <a:ext uri="{FF2B5EF4-FFF2-40B4-BE49-F238E27FC236}">
                <a16:creationId xmlns:a16="http://schemas.microsoft.com/office/drawing/2014/main" id="{DBE4C8CB-7BDA-C054-E7A1-1BA8C6E28F2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6987" y="6061587"/>
            <a:ext cx="543847" cy="421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434234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FFD5A99-7E22-2F18-DBA0-0B083A89BD8D}"/>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56B7F9F4-C785-08E6-6889-0D7859D67FC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9C258EBC-4661-F5DB-6098-5627C4488A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C3CB23BB-13F3-1A39-EA5D-FE347CFB48AC}"/>
              </a:ext>
            </a:extLst>
          </p:cNvPr>
          <p:cNvSpPr>
            <a:spLocks noGrp="1"/>
          </p:cNvSpPr>
          <p:nvPr>
            <p:ph type="title"/>
          </p:nvPr>
        </p:nvSpPr>
        <p:spPr>
          <a:xfrm>
            <a:off x="1137036" y="548640"/>
            <a:ext cx="9916632" cy="1188720"/>
          </a:xfrm>
        </p:spPr>
        <p:txBody>
          <a:bodyPr>
            <a:normAutofit/>
          </a:bodyPr>
          <a:lstStyle/>
          <a:p>
            <a:r>
              <a:rPr lang="en-US" dirty="0">
                <a:solidFill>
                  <a:schemeClr val="tx1">
                    <a:lumMod val="85000"/>
                    <a:lumOff val="15000"/>
                  </a:schemeClr>
                </a:solidFill>
              </a:rPr>
              <a:t>Stakeholder duties and rights</a:t>
            </a:r>
          </a:p>
        </p:txBody>
      </p:sp>
      <p:sp>
        <p:nvSpPr>
          <p:cNvPr id="3" name="Content Placeholder 2">
            <a:extLst>
              <a:ext uri="{FF2B5EF4-FFF2-40B4-BE49-F238E27FC236}">
                <a16:creationId xmlns:a16="http://schemas.microsoft.com/office/drawing/2014/main" id="{31956AB1-2E95-2096-94DA-6C60965524C7}"/>
              </a:ext>
            </a:extLst>
          </p:cNvPr>
          <p:cNvSpPr>
            <a:spLocks noGrp="1"/>
          </p:cNvSpPr>
          <p:nvPr>
            <p:ph idx="1"/>
          </p:nvPr>
        </p:nvSpPr>
        <p:spPr>
          <a:xfrm>
            <a:off x="771524" y="2200059"/>
            <a:ext cx="10529889" cy="4331370"/>
          </a:xfrm>
        </p:spPr>
        <p:txBody>
          <a:bodyPr anchor="ctr">
            <a:normAutofit/>
          </a:bodyPr>
          <a:lstStyle/>
          <a:p>
            <a:r>
              <a:rPr lang="en-US" sz="2800" dirty="0">
                <a:solidFill>
                  <a:schemeClr val="tx1">
                    <a:lumMod val="85000"/>
                    <a:lumOff val="15000"/>
                  </a:schemeClr>
                </a:solidFill>
                <a:latin typeface="+mj-lt"/>
              </a:rPr>
              <a:t>Governing boards have a duty to review the the headteacher’s decision to exclude. </a:t>
            </a:r>
          </a:p>
          <a:p>
            <a:r>
              <a:rPr lang="en-US" sz="2800" dirty="0">
                <a:solidFill>
                  <a:schemeClr val="tx1">
                    <a:lumMod val="85000"/>
                    <a:lumOff val="15000"/>
                  </a:schemeClr>
                </a:solidFill>
                <a:latin typeface="+mj-lt"/>
              </a:rPr>
              <a:t>Parents have a right to an Independent Review Panel (IRP) hearing. </a:t>
            </a:r>
          </a:p>
          <a:p>
            <a:r>
              <a:rPr lang="en-GB" sz="2800" dirty="0">
                <a:solidFill>
                  <a:schemeClr val="tx1">
                    <a:lumMod val="85000"/>
                    <a:lumOff val="15000"/>
                  </a:schemeClr>
                </a:solidFill>
                <a:latin typeface="+mj-lt"/>
              </a:rPr>
              <a:t>In cases where there is an allegation of discrimination, parents may bring a claim under the Equality Act 2010 to the First-tier Tribunal (disability related) or the County Court (other forms of discrimination).</a:t>
            </a:r>
          </a:p>
          <a:p>
            <a:r>
              <a:rPr lang="en-GB" sz="2800" dirty="0">
                <a:solidFill>
                  <a:schemeClr val="tx1">
                    <a:lumMod val="85000"/>
                    <a:lumOff val="15000"/>
                  </a:schemeClr>
                </a:solidFill>
                <a:latin typeface="+mj-lt"/>
              </a:rPr>
              <a:t>Excluded pupils should be ‘enabled and encouraged to participate at all stages of the suspension or permanent exclusion process’ </a:t>
            </a:r>
            <a:r>
              <a:rPr lang="en-GB" sz="1800" dirty="0">
                <a:solidFill>
                  <a:schemeClr val="tx1">
                    <a:lumMod val="85000"/>
                    <a:lumOff val="15000"/>
                  </a:schemeClr>
                </a:solidFill>
                <a:latin typeface="+mj-lt"/>
              </a:rPr>
              <a:t>(Department for Education 2024a:9)</a:t>
            </a:r>
          </a:p>
          <a:p>
            <a:pPr marL="0" indent="0">
              <a:buNone/>
            </a:pPr>
            <a:endParaRPr lang="en-US" sz="1400" dirty="0">
              <a:solidFill>
                <a:schemeClr val="tx1">
                  <a:lumMod val="85000"/>
                  <a:lumOff val="15000"/>
                </a:schemeClr>
              </a:solidFill>
            </a:endParaRPr>
          </a:p>
        </p:txBody>
      </p:sp>
    </p:spTree>
    <p:extLst>
      <p:ext uri="{BB962C8B-B14F-4D97-AF65-F5344CB8AC3E}">
        <p14:creationId xmlns:p14="http://schemas.microsoft.com/office/powerpoint/2010/main" val="381862464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EBB2B5D-DC98-2D48-BF99-4EF3983E02C6}"/>
              </a:ext>
            </a:extLst>
          </p:cNvPr>
          <p:cNvSpPr>
            <a:spLocks noGrp="1"/>
          </p:cNvSpPr>
          <p:nvPr>
            <p:ph type="title"/>
          </p:nvPr>
        </p:nvSpPr>
        <p:spPr>
          <a:xfrm>
            <a:off x="1137036" y="548640"/>
            <a:ext cx="9916632" cy="1188720"/>
          </a:xfrm>
        </p:spPr>
        <p:txBody>
          <a:bodyPr>
            <a:normAutofit/>
          </a:bodyPr>
          <a:lstStyle/>
          <a:p>
            <a:r>
              <a:rPr lang="en-US" dirty="0">
                <a:solidFill>
                  <a:schemeClr val="tx1">
                    <a:lumMod val="85000"/>
                    <a:lumOff val="15000"/>
                  </a:schemeClr>
                </a:solidFill>
              </a:rPr>
              <a:t>Off-rolling</a:t>
            </a:r>
          </a:p>
        </p:txBody>
      </p:sp>
      <p:sp>
        <p:nvSpPr>
          <p:cNvPr id="3" name="Content Placeholder 2">
            <a:extLst>
              <a:ext uri="{FF2B5EF4-FFF2-40B4-BE49-F238E27FC236}">
                <a16:creationId xmlns:a16="http://schemas.microsoft.com/office/drawing/2014/main" id="{41B9C9A0-4B58-D341-B8A2-9142C5849297}"/>
              </a:ext>
            </a:extLst>
          </p:cNvPr>
          <p:cNvSpPr>
            <a:spLocks noGrp="1"/>
          </p:cNvSpPr>
          <p:nvPr>
            <p:ph idx="1"/>
          </p:nvPr>
        </p:nvSpPr>
        <p:spPr>
          <a:xfrm>
            <a:off x="1028700" y="2431767"/>
            <a:ext cx="9844088" cy="4099662"/>
          </a:xfrm>
        </p:spPr>
        <p:txBody>
          <a:bodyPr anchor="ctr">
            <a:normAutofit fontScale="92500"/>
          </a:bodyPr>
          <a:lstStyle/>
          <a:p>
            <a:pPr marL="0" indent="0">
              <a:buNone/>
              <a:defRPr/>
            </a:pPr>
            <a:r>
              <a:rPr kumimoji="0" lang="en-US" sz="2800" b="0" i="0" u="none" strike="noStrike" kern="1200" cap="none" spc="0" normalizeH="0" baseline="0" noProof="0" dirty="0">
                <a:ln>
                  <a:noFill/>
                </a:ln>
                <a:solidFill>
                  <a:prstClr val="black"/>
                </a:solidFill>
                <a:effectLst/>
                <a:uLnTx/>
                <a:uFillTx/>
                <a:latin typeface="+mj-lt"/>
                <a:ea typeface="+mn-ea"/>
                <a:cs typeface="+mn-cs"/>
              </a:rPr>
              <a:t>‘Any exclusion of a pupil, even for short periods, must be formally recorded. It would also be unlawful to exclude a pupil simply because they have SEN or a disability that the school feels it is unable to meet, or for a reason such as, academic attainment/ability; or the failure of a pupil to meet specific conditions before they are reinstated, such as to attend a reintegration meeting. If any of these unlawful exclusions are carried out and lead to the deletion of a pupil’s name from the register, this is known as ‘off-rolling’. An informal or unofficial exclusion, such as sending a pupil home ‘to cool off’, is unlawful when it does not follow the formal school exclusion process and regardless of whether it occurs with the agreement of parents.’ </a:t>
            </a:r>
            <a:r>
              <a:rPr kumimoji="0" lang="en-GB" sz="2200" b="0" i="0" u="none" strike="noStrike" kern="1200" cap="none" spc="0" normalizeH="0" baseline="0" noProof="0" dirty="0">
                <a:ln>
                  <a:noFill/>
                </a:ln>
                <a:solidFill>
                  <a:prstClr val="black"/>
                </a:solidFill>
                <a:effectLst/>
                <a:uLnTx/>
                <a:uFillTx/>
                <a:latin typeface="+mj-lt"/>
                <a:ea typeface="+mn-ea"/>
                <a:cs typeface="+mn-cs"/>
              </a:rPr>
              <a:t>(Department for Education 2024a:16)</a:t>
            </a:r>
          </a:p>
          <a:p>
            <a:pPr marL="0" indent="0">
              <a:buNone/>
            </a:pPr>
            <a:endParaRPr lang="en-US" sz="1400" dirty="0">
              <a:solidFill>
                <a:schemeClr val="tx1">
                  <a:lumMod val="85000"/>
                  <a:lumOff val="15000"/>
                </a:schemeClr>
              </a:solidFill>
            </a:endParaRPr>
          </a:p>
        </p:txBody>
      </p:sp>
    </p:spTree>
    <p:extLst>
      <p:ext uri="{BB962C8B-B14F-4D97-AF65-F5344CB8AC3E}">
        <p14:creationId xmlns:p14="http://schemas.microsoft.com/office/powerpoint/2010/main" val="30285100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6">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Freeform: Shape 8">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1" name="Freeform: Shape 10">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79CC5DA-E641-BD44-A2A7-541683AF8075}"/>
              </a:ext>
            </a:extLst>
          </p:cNvPr>
          <p:cNvSpPr>
            <a:spLocks noGrp="1"/>
          </p:cNvSpPr>
          <p:nvPr>
            <p:ph type="ctrTitle"/>
          </p:nvPr>
        </p:nvSpPr>
        <p:spPr>
          <a:xfrm>
            <a:off x="1524003" y="1999615"/>
            <a:ext cx="9144000" cy="2764028"/>
          </a:xfrm>
        </p:spPr>
        <p:txBody>
          <a:bodyPr anchor="ctr">
            <a:normAutofit/>
          </a:bodyPr>
          <a:lstStyle/>
          <a:p>
            <a:r>
              <a:rPr lang="en-US" sz="6100" dirty="0"/>
              <a:t>School exclusion figures</a:t>
            </a:r>
          </a:p>
        </p:txBody>
      </p:sp>
      <p:sp>
        <p:nvSpPr>
          <p:cNvPr id="13" name="Rectangle 12">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530264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89B46A4-AD67-BEC8-B8F7-B3C114C8150B}"/>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3859BB1-5896-7CB8-9A2E-481D86858EC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50E43940-9DEF-FDBE-424A-9CE9EB7497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3FF2D780-E182-24CF-523D-0D846B3F8E27}"/>
              </a:ext>
            </a:extLst>
          </p:cNvPr>
          <p:cNvSpPr>
            <a:spLocks noGrp="1"/>
          </p:cNvSpPr>
          <p:nvPr>
            <p:ph type="title"/>
          </p:nvPr>
        </p:nvSpPr>
        <p:spPr>
          <a:xfrm>
            <a:off x="1137036" y="548640"/>
            <a:ext cx="9916632" cy="1188720"/>
          </a:xfrm>
        </p:spPr>
        <p:txBody>
          <a:bodyPr>
            <a:normAutofit/>
          </a:bodyPr>
          <a:lstStyle/>
          <a:p>
            <a:r>
              <a:rPr lang="en-US" dirty="0">
                <a:solidFill>
                  <a:schemeClr val="tx1">
                    <a:lumMod val="85000"/>
                    <a:lumOff val="15000"/>
                  </a:schemeClr>
                </a:solidFill>
              </a:rPr>
              <a:t>Most recent figures:</a:t>
            </a:r>
          </a:p>
        </p:txBody>
      </p:sp>
      <p:sp>
        <p:nvSpPr>
          <p:cNvPr id="3" name="Content Placeholder 2">
            <a:extLst>
              <a:ext uri="{FF2B5EF4-FFF2-40B4-BE49-F238E27FC236}">
                <a16:creationId xmlns:a16="http://schemas.microsoft.com/office/drawing/2014/main" id="{F5FA4FE4-B9D0-AA28-CEE1-F57E11287056}"/>
              </a:ext>
            </a:extLst>
          </p:cNvPr>
          <p:cNvSpPr>
            <a:spLocks noGrp="1"/>
          </p:cNvSpPr>
          <p:nvPr>
            <p:ph idx="1"/>
          </p:nvPr>
        </p:nvSpPr>
        <p:spPr>
          <a:xfrm>
            <a:off x="1137036" y="2286000"/>
            <a:ext cx="10276635" cy="4158604"/>
          </a:xfrm>
        </p:spPr>
        <p:txBody>
          <a:bodyPr anchor="ctr">
            <a:normAutofit/>
          </a:bodyPr>
          <a:lstStyle/>
          <a:p>
            <a:pPr marL="44450" lvl="1" indent="0">
              <a:buNone/>
            </a:pPr>
            <a:r>
              <a:rPr lang="en-US" sz="1600" b="1" dirty="0">
                <a:solidFill>
                  <a:schemeClr val="tx1">
                    <a:lumMod val="85000"/>
                    <a:lumOff val="15000"/>
                  </a:schemeClr>
                </a:solidFill>
              </a:rPr>
              <a:t>2022/2023 Academic Year </a:t>
            </a:r>
          </a:p>
          <a:p>
            <a:pPr marL="44450" lvl="1" indent="0">
              <a:buNone/>
            </a:pPr>
            <a:endParaRPr lang="en-US" sz="1600" dirty="0">
              <a:solidFill>
                <a:schemeClr val="tx1">
                  <a:lumMod val="85000"/>
                  <a:lumOff val="15000"/>
                </a:schemeClr>
              </a:solidFill>
            </a:endParaRPr>
          </a:p>
          <a:p>
            <a:pPr marL="44450" lvl="1" indent="0">
              <a:buNone/>
            </a:pPr>
            <a:r>
              <a:rPr lang="en-US" sz="1600" dirty="0">
                <a:solidFill>
                  <a:schemeClr val="tx1">
                    <a:lumMod val="85000"/>
                    <a:lumOff val="15000"/>
                  </a:schemeClr>
                </a:solidFill>
              </a:rPr>
              <a:t>’</a:t>
            </a:r>
            <a:r>
              <a:rPr lang="en-US" sz="1600" b="1" dirty="0">
                <a:solidFill>
                  <a:schemeClr val="tx1">
                    <a:lumMod val="85000"/>
                    <a:lumOff val="15000"/>
                  </a:schemeClr>
                </a:solidFill>
              </a:rPr>
              <a:t>There were 787,000 suspensions in the 2022/23 academic year</a:t>
            </a:r>
          </a:p>
          <a:p>
            <a:pPr marL="44450" lvl="1" indent="0">
              <a:buNone/>
            </a:pPr>
            <a:r>
              <a:rPr lang="en-US" sz="1600" dirty="0">
                <a:solidFill>
                  <a:schemeClr val="tx1">
                    <a:lumMod val="85000"/>
                    <a:lumOff val="15000"/>
                  </a:schemeClr>
                </a:solidFill>
              </a:rPr>
              <a:t>This is an increase from the previous year, when 578,300 suspensions occurred, and the highest recorded annual number of suspensions. This is the equivalent of 933 suspensions per 10,000 pupils.</a:t>
            </a:r>
          </a:p>
          <a:p>
            <a:pPr marL="44450" lvl="1" indent="0">
              <a:buNone/>
            </a:pPr>
            <a:endParaRPr lang="en-US" sz="1600" dirty="0">
              <a:solidFill>
                <a:schemeClr val="tx1">
                  <a:lumMod val="85000"/>
                  <a:lumOff val="15000"/>
                </a:schemeClr>
              </a:solidFill>
            </a:endParaRPr>
          </a:p>
          <a:p>
            <a:pPr marL="44450" lvl="1" indent="0">
              <a:buNone/>
            </a:pPr>
            <a:r>
              <a:rPr lang="en-US" sz="1600" b="1" dirty="0">
                <a:solidFill>
                  <a:schemeClr val="tx1">
                    <a:lumMod val="85000"/>
                    <a:lumOff val="15000"/>
                  </a:schemeClr>
                </a:solidFill>
              </a:rPr>
              <a:t>There were 9,400 permanent exclusions in the 2022/23 academic year</a:t>
            </a:r>
          </a:p>
          <a:p>
            <a:pPr marL="44450" lvl="1" indent="0">
              <a:buNone/>
            </a:pPr>
            <a:r>
              <a:rPr lang="en-US" sz="1600" dirty="0">
                <a:solidFill>
                  <a:schemeClr val="tx1">
                    <a:lumMod val="85000"/>
                    <a:lumOff val="15000"/>
                  </a:schemeClr>
                </a:solidFill>
              </a:rPr>
              <a:t>This is an increase from 6,500 in 2021/22 and the highest recorded annual number of permanent exclusions. This is the equivalent of 11 permanent exclusions for every 10,000 pupils.</a:t>
            </a:r>
          </a:p>
          <a:p>
            <a:pPr marL="44450" lvl="1" indent="0">
              <a:buNone/>
            </a:pPr>
            <a:endParaRPr lang="en-US" sz="1600" dirty="0">
              <a:solidFill>
                <a:schemeClr val="tx1">
                  <a:lumMod val="85000"/>
                  <a:lumOff val="15000"/>
                </a:schemeClr>
              </a:solidFill>
            </a:endParaRPr>
          </a:p>
          <a:p>
            <a:pPr marL="44450" lvl="1" indent="0">
              <a:buNone/>
            </a:pPr>
            <a:r>
              <a:rPr lang="en-US" sz="1600" b="1" dirty="0">
                <a:solidFill>
                  <a:schemeClr val="tx1">
                    <a:lumMod val="85000"/>
                    <a:lumOff val="15000"/>
                  </a:schemeClr>
                </a:solidFill>
              </a:rPr>
              <a:t>The most common reason for suspensions and permanent exclusions was persistent disruptive </a:t>
            </a:r>
            <a:r>
              <a:rPr lang="en-US" sz="1600" b="1" dirty="0" err="1">
                <a:solidFill>
                  <a:schemeClr val="tx1">
                    <a:lumMod val="85000"/>
                    <a:lumOff val="15000"/>
                  </a:schemeClr>
                </a:solidFill>
              </a:rPr>
              <a:t>behaviour</a:t>
            </a:r>
            <a:endParaRPr lang="en-US" sz="1600" b="1" dirty="0">
              <a:solidFill>
                <a:schemeClr val="tx1">
                  <a:lumMod val="85000"/>
                  <a:lumOff val="15000"/>
                </a:schemeClr>
              </a:solidFill>
            </a:endParaRPr>
          </a:p>
          <a:p>
            <a:pPr marL="44450" lvl="1" indent="0">
              <a:buNone/>
            </a:pPr>
            <a:r>
              <a:rPr lang="en-US" sz="1600" dirty="0">
                <a:solidFill>
                  <a:schemeClr val="tx1">
                    <a:lumMod val="85000"/>
                    <a:lumOff val="15000"/>
                  </a:schemeClr>
                </a:solidFill>
              </a:rPr>
              <a:t>Persistent disruptive </a:t>
            </a:r>
            <a:r>
              <a:rPr lang="en-US" sz="1600" dirty="0" err="1">
                <a:solidFill>
                  <a:schemeClr val="tx1">
                    <a:lumMod val="85000"/>
                    <a:lumOff val="15000"/>
                  </a:schemeClr>
                </a:solidFill>
              </a:rPr>
              <a:t>behaviour</a:t>
            </a:r>
            <a:r>
              <a:rPr lang="en-US" sz="1600" dirty="0">
                <a:solidFill>
                  <a:schemeClr val="tx1">
                    <a:lumMod val="85000"/>
                    <a:lumOff val="15000"/>
                  </a:schemeClr>
                </a:solidFill>
              </a:rPr>
              <a:t> accounted for 48% of all reasons given for suspension and for 39% of reasons for permanent exclusions. This is in line with previous years where this reason was the most commonly recorded.’ </a:t>
            </a:r>
            <a:r>
              <a:rPr lang="en-US" sz="1400" dirty="0">
                <a:solidFill>
                  <a:schemeClr val="tx1">
                    <a:lumMod val="85000"/>
                    <a:lumOff val="15000"/>
                  </a:schemeClr>
                </a:solidFill>
              </a:rPr>
              <a:t>(Department for Education 2024c)</a:t>
            </a:r>
            <a:r>
              <a:rPr lang="en-US" sz="1300" dirty="0">
                <a:solidFill>
                  <a:schemeClr val="tx1">
                    <a:lumMod val="85000"/>
                    <a:lumOff val="15000"/>
                  </a:schemeClr>
                </a:solidFill>
              </a:rPr>
              <a:t>.</a:t>
            </a:r>
            <a:endParaRPr lang="en-US" sz="1400" dirty="0">
              <a:solidFill>
                <a:schemeClr val="tx1">
                  <a:lumMod val="85000"/>
                  <a:lumOff val="15000"/>
                </a:schemeClr>
              </a:solidFill>
            </a:endParaRPr>
          </a:p>
        </p:txBody>
      </p:sp>
    </p:spTree>
    <p:extLst>
      <p:ext uri="{BB962C8B-B14F-4D97-AF65-F5344CB8AC3E}">
        <p14:creationId xmlns:p14="http://schemas.microsoft.com/office/powerpoint/2010/main" val="199772085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B77015A-14AB-381C-6848-90EF407BB725}"/>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73F5F6C4-648A-6E7C-339D-F1CEA21CF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716BC075-2D34-9D21-9076-13908727C7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58D57542-234E-A708-2EFB-B403BC771FCA}"/>
              </a:ext>
            </a:extLst>
          </p:cNvPr>
          <p:cNvSpPr>
            <a:spLocks noGrp="1"/>
          </p:cNvSpPr>
          <p:nvPr>
            <p:ph type="title"/>
          </p:nvPr>
        </p:nvSpPr>
        <p:spPr>
          <a:xfrm>
            <a:off x="1137036" y="548640"/>
            <a:ext cx="9916632" cy="1188720"/>
          </a:xfrm>
        </p:spPr>
        <p:txBody>
          <a:bodyPr>
            <a:normAutofit/>
          </a:bodyPr>
          <a:lstStyle/>
          <a:p>
            <a:r>
              <a:rPr lang="en-US" dirty="0">
                <a:solidFill>
                  <a:schemeClr val="tx1">
                    <a:lumMod val="85000"/>
                    <a:lumOff val="15000"/>
                  </a:schemeClr>
                </a:solidFill>
              </a:rPr>
              <a:t>Most recent figures:</a:t>
            </a:r>
          </a:p>
        </p:txBody>
      </p:sp>
      <p:sp>
        <p:nvSpPr>
          <p:cNvPr id="3" name="Content Placeholder 2">
            <a:extLst>
              <a:ext uri="{FF2B5EF4-FFF2-40B4-BE49-F238E27FC236}">
                <a16:creationId xmlns:a16="http://schemas.microsoft.com/office/drawing/2014/main" id="{B7C4DE32-589A-9D28-8C00-7B91250C7401}"/>
              </a:ext>
            </a:extLst>
          </p:cNvPr>
          <p:cNvSpPr>
            <a:spLocks noGrp="1"/>
          </p:cNvSpPr>
          <p:nvPr>
            <p:ph idx="1"/>
          </p:nvPr>
        </p:nvSpPr>
        <p:spPr>
          <a:xfrm>
            <a:off x="1137036" y="2578640"/>
            <a:ext cx="10276635" cy="4158604"/>
          </a:xfrm>
        </p:spPr>
        <p:txBody>
          <a:bodyPr anchor="ctr">
            <a:normAutofit/>
          </a:bodyPr>
          <a:lstStyle/>
          <a:p>
            <a:pPr marL="14288" lvl="1" indent="0">
              <a:buNone/>
            </a:pPr>
            <a:r>
              <a:rPr lang="en-US" sz="1600" b="1" dirty="0">
                <a:solidFill>
                  <a:schemeClr val="tx1">
                    <a:lumMod val="85000"/>
                    <a:lumOff val="15000"/>
                  </a:schemeClr>
                </a:solidFill>
              </a:rPr>
              <a:t>Autumn Term 2023/2024</a:t>
            </a:r>
          </a:p>
          <a:p>
            <a:pPr marL="14288" lvl="1" indent="0">
              <a:buNone/>
            </a:pPr>
            <a:endParaRPr lang="en-US" sz="1600" dirty="0">
              <a:solidFill>
                <a:schemeClr val="tx1">
                  <a:lumMod val="85000"/>
                  <a:lumOff val="15000"/>
                </a:schemeClr>
              </a:solidFill>
            </a:endParaRPr>
          </a:p>
          <a:p>
            <a:pPr marL="14288" lvl="1" indent="0">
              <a:buNone/>
            </a:pPr>
            <a:r>
              <a:rPr lang="en-US" sz="1600" dirty="0">
                <a:solidFill>
                  <a:schemeClr val="tx1">
                    <a:lumMod val="85000"/>
                    <a:lumOff val="15000"/>
                  </a:schemeClr>
                </a:solidFill>
              </a:rPr>
              <a:t>‘</a:t>
            </a:r>
            <a:r>
              <a:rPr lang="en-US" sz="1600" b="1" dirty="0">
                <a:solidFill>
                  <a:schemeClr val="tx1">
                    <a:lumMod val="85000"/>
                    <a:lumOff val="15000"/>
                  </a:schemeClr>
                </a:solidFill>
              </a:rPr>
              <a:t>Suspensions increased compared to previous autumn terms</a:t>
            </a:r>
          </a:p>
          <a:p>
            <a:pPr marL="14288" lvl="1" indent="0">
              <a:buNone/>
            </a:pPr>
            <a:r>
              <a:rPr lang="en-US" sz="1600" dirty="0">
                <a:solidFill>
                  <a:schemeClr val="tx1">
                    <a:lumMod val="85000"/>
                    <a:lumOff val="15000"/>
                  </a:schemeClr>
                </a:solidFill>
              </a:rPr>
              <a:t>There were 346,300 suspensions in the autumn term of 2023/24. This represents an increase of 98,900 compared to the previous autumn term, which had 247,400 suspensions. It is also higher than the pre-pandemic autumn term (2019/20), when there were 178,400 suspensions.</a:t>
            </a:r>
          </a:p>
          <a:p>
            <a:pPr marL="14288" lvl="1" indent="0">
              <a:buNone/>
            </a:pPr>
            <a:r>
              <a:rPr lang="en-US" sz="1600" dirty="0">
                <a:solidFill>
                  <a:schemeClr val="tx1">
                    <a:lumMod val="85000"/>
                    <a:lumOff val="15000"/>
                  </a:schemeClr>
                </a:solidFill>
              </a:rPr>
              <a:t>The rate of suspensions was 4.13, equivalent to 413 suspensions for every 10,000 pupils. This is higher than the previous autumn term when it was 2.96, and higher than autumn term 2019/20 rate of 2.17.</a:t>
            </a:r>
          </a:p>
          <a:p>
            <a:pPr marL="14288" lvl="1" indent="0">
              <a:buNone/>
            </a:pPr>
            <a:endParaRPr lang="en-US" sz="1600" dirty="0">
              <a:solidFill>
                <a:schemeClr val="tx1">
                  <a:lumMod val="85000"/>
                  <a:lumOff val="15000"/>
                </a:schemeClr>
              </a:solidFill>
            </a:endParaRPr>
          </a:p>
          <a:p>
            <a:pPr marL="14288" lvl="1" indent="0">
              <a:buNone/>
            </a:pPr>
            <a:r>
              <a:rPr lang="en-US" sz="1600" b="1" dirty="0">
                <a:solidFill>
                  <a:schemeClr val="tx1">
                    <a:lumMod val="85000"/>
                    <a:lumOff val="15000"/>
                  </a:schemeClr>
                </a:solidFill>
              </a:rPr>
              <a:t>Permanent exclusions have also increased compared to previous autumn terms</a:t>
            </a:r>
          </a:p>
          <a:p>
            <a:pPr marL="14288" lvl="1" indent="0">
              <a:buNone/>
            </a:pPr>
            <a:r>
              <a:rPr lang="en-US" sz="1600" dirty="0">
                <a:solidFill>
                  <a:schemeClr val="tx1">
                    <a:lumMod val="85000"/>
                    <a:lumOff val="15000"/>
                  </a:schemeClr>
                </a:solidFill>
              </a:rPr>
              <a:t>In autumn term 2023/24 there were 4,200 permanent exclusions, this is an increase of 1,100 compared to autumn term 2022/23 when there were 3,100. It is also higher than the pre-pandemic autumn term (2019/20) when there were 3,200 permanent exclusions. </a:t>
            </a:r>
          </a:p>
          <a:p>
            <a:pPr marL="14288" lvl="1" indent="0">
              <a:buNone/>
            </a:pPr>
            <a:r>
              <a:rPr lang="en-US" sz="1600" dirty="0">
                <a:solidFill>
                  <a:schemeClr val="tx1">
                    <a:lumMod val="85000"/>
                    <a:lumOff val="15000"/>
                  </a:schemeClr>
                </a:solidFill>
              </a:rPr>
              <a:t>The rate of permanent exclusions was 0.05, equivalent to 5 permanent exclusions for every 10,000 pupils. This is an increase of 0.01 compared to both 2022/23 and 2019/20 autumn terms when the rate was 0.04.’ </a:t>
            </a:r>
            <a:r>
              <a:rPr lang="en-US" sz="1200" dirty="0">
                <a:solidFill>
                  <a:schemeClr val="tx1">
                    <a:lumMod val="85000"/>
                    <a:lumOff val="15000"/>
                  </a:schemeClr>
                </a:solidFill>
              </a:rPr>
              <a:t>(Department for Education 2025)</a:t>
            </a:r>
          </a:p>
          <a:p>
            <a:pPr marL="457200" lvl="1" indent="0">
              <a:buNone/>
            </a:pPr>
            <a:endParaRPr lang="en-US" sz="1300" dirty="0">
              <a:solidFill>
                <a:schemeClr val="tx1">
                  <a:lumMod val="85000"/>
                  <a:lumOff val="15000"/>
                </a:schemeClr>
              </a:solidFill>
            </a:endParaRPr>
          </a:p>
          <a:p>
            <a:endParaRPr lang="en-US" sz="1700" dirty="0">
              <a:solidFill>
                <a:schemeClr val="tx1">
                  <a:lumMod val="85000"/>
                  <a:lumOff val="15000"/>
                </a:schemeClr>
              </a:solidFill>
            </a:endParaRPr>
          </a:p>
        </p:txBody>
      </p:sp>
    </p:spTree>
    <p:extLst>
      <p:ext uri="{BB962C8B-B14F-4D97-AF65-F5344CB8AC3E}">
        <p14:creationId xmlns:p14="http://schemas.microsoft.com/office/powerpoint/2010/main" val="135144808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363FA2-8C7D-4F3C-84D2-251BBD605EF0}"/>
              </a:ext>
            </a:extLst>
          </p:cNvPr>
          <p:cNvSpPr>
            <a:spLocks noGrp="1"/>
          </p:cNvSpPr>
          <p:nvPr>
            <p:ph type="title"/>
          </p:nvPr>
        </p:nvSpPr>
        <p:spPr>
          <a:xfrm>
            <a:off x="801783" y="-15896"/>
            <a:ext cx="11672887" cy="1062644"/>
          </a:xfrm>
        </p:spPr>
        <p:txBody>
          <a:bodyPr anchor="b">
            <a:normAutofit/>
          </a:bodyPr>
          <a:lstStyle/>
          <a:p>
            <a:r>
              <a:rPr lang="en-GB" dirty="0"/>
              <a:t>Geographical variation and over-representation</a:t>
            </a:r>
          </a:p>
        </p:txBody>
      </p:sp>
      <p:pic>
        <p:nvPicPr>
          <p:cNvPr id="9" name="Picture 8">
            <a:extLst>
              <a:ext uri="{FF2B5EF4-FFF2-40B4-BE49-F238E27FC236}">
                <a16:creationId xmlns:a16="http://schemas.microsoft.com/office/drawing/2014/main" id="{E9F212C5-71D0-6E4F-95E7-C6DF36BFE087}"/>
              </a:ext>
            </a:extLst>
          </p:cNvPr>
          <p:cNvPicPr>
            <a:picLocks noChangeAspect="1"/>
          </p:cNvPicPr>
          <p:nvPr/>
        </p:nvPicPr>
        <p:blipFill rotWithShape="1">
          <a:blip r:embed="rId3"/>
          <a:srcRect t="1464" r="-2" b="1156"/>
          <a:stretch/>
        </p:blipFill>
        <p:spPr>
          <a:xfrm>
            <a:off x="801783" y="3429000"/>
            <a:ext cx="4210176" cy="2885953"/>
          </a:xfrm>
          <a:prstGeom prst="rect">
            <a:avLst/>
          </a:prstGeom>
        </p:spPr>
      </p:pic>
      <p:sp>
        <p:nvSpPr>
          <p:cNvPr id="11" name="Content Placeholder 10">
            <a:extLst>
              <a:ext uri="{FF2B5EF4-FFF2-40B4-BE49-F238E27FC236}">
                <a16:creationId xmlns:a16="http://schemas.microsoft.com/office/drawing/2014/main" id="{7EBF81AF-C86F-924B-8074-88F1EEA9E927}"/>
              </a:ext>
            </a:extLst>
          </p:cNvPr>
          <p:cNvSpPr txBox="1">
            <a:spLocks noGrp="1"/>
          </p:cNvSpPr>
          <p:nvPr>
            <p:ph idx="1"/>
          </p:nvPr>
        </p:nvSpPr>
        <p:spPr>
          <a:xfrm>
            <a:off x="5376516" y="3832267"/>
            <a:ext cx="6282169" cy="2585323"/>
          </a:xfrm>
          <a:prstGeom prst="rect">
            <a:avLst/>
          </a:prstGeom>
        </p:spPr>
        <p:txBody>
          <a:bodyPr rtlCol="0">
            <a:normAutofit/>
          </a:bodyPr>
          <a:lstStyle/>
          <a:p>
            <a:r>
              <a:rPr lang="en-GB" sz="2400" dirty="0"/>
              <a:t>Excluded children are the most vulnerable: twice as likely to be in the care of the state, four times more likely to have grown up in poverty, seven times more likely to have a special educational need and 10 times more likely to suffer recognised mental health problems (Gill et al. 2017:7).</a:t>
            </a:r>
            <a:endParaRPr lang="en-US" sz="2400" dirty="0"/>
          </a:p>
        </p:txBody>
      </p:sp>
      <p:sp>
        <p:nvSpPr>
          <p:cNvPr id="12" name="TextBox 11">
            <a:extLst>
              <a:ext uri="{FF2B5EF4-FFF2-40B4-BE49-F238E27FC236}">
                <a16:creationId xmlns:a16="http://schemas.microsoft.com/office/drawing/2014/main" id="{DB4D2D0E-7B64-7146-A52E-DCBA2B9D305C}"/>
              </a:ext>
            </a:extLst>
          </p:cNvPr>
          <p:cNvSpPr txBox="1"/>
          <p:nvPr/>
        </p:nvSpPr>
        <p:spPr>
          <a:xfrm>
            <a:off x="838200" y="1246553"/>
            <a:ext cx="4419600" cy="2016578"/>
          </a:xfrm>
          <a:prstGeom prst="rect">
            <a:avLst/>
          </a:prstGeom>
          <a:noFill/>
        </p:spPr>
        <p:txBody>
          <a:bodyPr wrap="square" rtlCol="0">
            <a:spAutoFit/>
          </a:bodyPr>
          <a:lstStyle/>
          <a:p>
            <a:pPr marL="302266" indent="-302266">
              <a:spcAft>
                <a:spcPts val="600"/>
              </a:spcAft>
              <a:buFont typeface="Arial" panose="020B0604020202020204" pitchFamily="34" charset="0"/>
              <a:buChar char="•"/>
            </a:pPr>
            <a:r>
              <a:rPr lang="en-GB" sz="2400" dirty="0"/>
              <a:t>Within and between local geographic variation </a:t>
            </a:r>
          </a:p>
          <a:p>
            <a:pPr marL="302266" indent="-302266">
              <a:spcAft>
                <a:spcPts val="600"/>
              </a:spcAft>
              <a:buFont typeface="Arial" panose="020B0604020202020204" pitchFamily="34" charset="0"/>
              <a:buChar char="•"/>
            </a:pPr>
            <a:r>
              <a:rPr lang="en-GB" sz="2400" dirty="0"/>
              <a:t>Overrepresentation of certain groups of pupils</a:t>
            </a:r>
          </a:p>
          <a:p>
            <a:pPr>
              <a:spcAft>
                <a:spcPts val="600"/>
              </a:spcAft>
            </a:pPr>
            <a:endParaRPr lang="en-US" sz="1904" dirty="0"/>
          </a:p>
        </p:txBody>
      </p:sp>
      <p:sp>
        <p:nvSpPr>
          <p:cNvPr id="3" name="TextBox 2">
            <a:extLst>
              <a:ext uri="{FF2B5EF4-FFF2-40B4-BE49-F238E27FC236}">
                <a16:creationId xmlns:a16="http://schemas.microsoft.com/office/drawing/2014/main" id="{941EEFF6-04D9-294D-A259-4826DD841EE5}"/>
              </a:ext>
            </a:extLst>
          </p:cNvPr>
          <p:cNvSpPr txBox="1"/>
          <p:nvPr/>
        </p:nvSpPr>
        <p:spPr>
          <a:xfrm>
            <a:off x="5138865" y="1146846"/>
            <a:ext cx="6357933" cy="2585323"/>
          </a:xfrm>
          <a:prstGeom prst="rect">
            <a:avLst/>
          </a:prstGeom>
          <a:solidFill>
            <a:schemeClr val="tx2">
              <a:lumMod val="40000"/>
              <a:lumOff val="60000"/>
            </a:schemeClr>
          </a:solidFill>
        </p:spPr>
        <p:txBody>
          <a:bodyPr wrap="square" rtlCol="0">
            <a:spAutoFit/>
          </a:bodyPr>
          <a:lstStyle/>
          <a:p>
            <a:r>
              <a:rPr lang="en-GB" dirty="0"/>
              <a:t>A Quantitative Longitudinal Analysis of Exclusions from English Secondary Schools shows that children currently and previously in Local Authority care also experience high numbers of exclusions (an issue not identified in published statistics). ’Being a boy, entitled to FSM, living in a deprived neighbourhood, being in Local Authority Care, having low attainment in national tests (particularly in English) at the end of primary school and poor attendance in Y7 are all associated with substantial increase in the risks of Permanent Exclusion’ (Strand and Fletcher 2014:30) </a:t>
            </a:r>
            <a:endParaRPr lang="en-US" dirty="0"/>
          </a:p>
        </p:txBody>
      </p:sp>
      <p:sp>
        <p:nvSpPr>
          <p:cNvPr id="4" name="Slide Number Placeholder 3">
            <a:extLst>
              <a:ext uri="{FF2B5EF4-FFF2-40B4-BE49-F238E27FC236}">
                <a16:creationId xmlns:a16="http://schemas.microsoft.com/office/drawing/2014/main" id="{CB782078-90DD-41D6-8649-CF5E8615F61D}"/>
              </a:ext>
            </a:extLst>
          </p:cNvPr>
          <p:cNvSpPr>
            <a:spLocks noGrp="1"/>
          </p:cNvSpPr>
          <p:nvPr>
            <p:ph type="sldNum" sz="quarter" idx="12"/>
          </p:nvPr>
        </p:nvSpPr>
        <p:spPr/>
        <p:txBody>
          <a:bodyPr/>
          <a:lstStyle/>
          <a:p>
            <a:fld id="{1F27EB56-C7B0-4258-B063-EEA94EF5FBE9}" type="slidenum">
              <a:rPr lang="en-GB" smtClean="0"/>
              <a:t>15</a:t>
            </a:fld>
            <a:endParaRPr lang="en-GB" dirty="0"/>
          </a:p>
        </p:txBody>
      </p:sp>
    </p:spTree>
    <p:extLst>
      <p:ext uri="{BB962C8B-B14F-4D97-AF65-F5344CB8AC3E}">
        <p14:creationId xmlns:p14="http://schemas.microsoft.com/office/powerpoint/2010/main" val="102589715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ceberg underwater">
            <a:extLst>
              <a:ext uri="{FF2B5EF4-FFF2-40B4-BE49-F238E27FC236}">
                <a16:creationId xmlns:a16="http://schemas.microsoft.com/office/drawing/2014/main" id="{C9135381-342B-43BA-B4D5-0D230E028629}"/>
              </a:ext>
            </a:extLst>
          </p:cNvPr>
          <p:cNvPicPr>
            <a:picLocks noChangeAspect="1"/>
          </p:cNvPicPr>
          <p:nvPr/>
        </p:nvPicPr>
        <p:blipFill rotWithShape="1">
          <a:blip r:embed="rId3"/>
          <a:srcRect t="258" r="9089" b="27819"/>
          <a:stretch/>
        </p:blipFill>
        <p:spPr>
          <a:xfrm>
            <a:off x="3523488" y="10"/>
            <a:ext cx="8668512" cy="6857990"/>
          </a:xfrm>
          <a:prstGeom prst="rect">
            <a:avLst/>
          </a:prstGeom>
        </p:spPr>
      </p:pic>
      <p:sp>
        <p:nvSpPr>
          <p:cNvPr id="12" name="Rectangle 11">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0"/>
            <a:ext cx="9756601" cy="68580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E6346E4A-DE74-0246-82FD-BE683555162D}"/>
              </a:ext>
            </a:extLst>
          </p:cNvPr>
          <p:cNvSpPr>
            <a:spLocks noGrp="1"/>
          </p:cNvSpPr>
          <p:nvPr>
            <p:ph type="title"/>
          </p:nvPr>
        </p:nvSpPr>
        <p:spPr>
          <a:xfrm>
            <a:off x="371094" y="1161288"/>
            <a:ext cx="3438144" cy="1124712"/>
          </a:xfrm>
        </p:spPr>
        <p:txBody>
          <a:bodyPr vert="horz" lIns="91440" tIns="45720" rIns="91440" bIns="45720" rtlCol="0" anchor="b">
            <a:normAutofit/>
          </a:bodyPr>
          <a:lstStyle/>
          <a:p>
            <a:r>
              <a:rPr lang="en-US" sz="2800" dirty="0"/>
              <a:t>Tip of the iceberg</a:t>
            </a:r>
          </a:p>
        </p:txBody>
      </p:sp>
      <p:sp>
        <p:nvSpPr>
          <p:cNvPr id="14" name="Rectangle 13">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662559" y="605790"/>
            <a:ext cx="73152" cy="5486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6" name="Rectangle 15">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8244" y="2443480"/>
            <a:ext cx="3300984" cy="9144"/>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Content Placeholder 3">
            <a:extLst>
              <a:ext uri="{FF2B5EF4-FFF2-40B4-BE49-F238E27FC236}">
                <a16:creationId xmlns:a16="http://schemas.microsoft.com/office/drawing/2014/main" id="{1DF121A2-58F1-CB48-9429-CFAB928D742A}"/>
              </a:ext>
            </a:extLst>
          </p:cNvPr>
          <p:cNvSpPr>
            <a:spLocks noGrp="1"/>
          </p:cNvSpPr>
          <p:nvPr>
            <p:ph idx="1"/>
          </p:nvPr>
        </p:nvSpPr>
        <p:spPr>
          <a:xfrm>
            <a:off x="371094" y="2718054"/>
            <a:ext cx="3438906" cy="3207258"/>
          </a:xfrm>
        </p:spPr>
        <p:txBody>
          <a:bodyPr anchor="t">
            <a:normAutofit fontScale="92500"/>
          </a:bodyPr>
          <a:lstStyle/>
          <a:p>
            <a:pPr marL="0" indent="0">
              <a:buNone/>
            </a:pPr>
            <a:r>
              <a:rPr lang="en-US" sz="2400" dirty="0">
                <a:latin typeface="+mj-lt"/>
              </a:rPr>
              <a:t>As well as the growth in formal exclusions, there is concern over the use of ‘off the record, informal or under the radar exclusions’ (Children’s Commissioner 2013:4), unexplained exits (Hutchinson and </a:t>
            </a:r>
            <a:r>
              <a:rPr lang="en-US" sz="2400" dirty="0" err="1">
                <a:latin typeface="+mj-lt"/>
              </a:rPr>
              <a:t>Crenna</a:t>
            </a:r>
            <a:r>
              <a:rPr lang="en-US" sz="2400" dirty="0">
                <a:latin typeface="+mj-lt"/>
              </a:rPr>
              <a:t>-Jennings 2019) and off-rolling (Rowe et al. 2019)</a:t>
            </a:r>
            <a:endParaRPr lang="en-US" sz="1800" dirty="0">
              <a:latin typeface="+mj-lt"/>
            </a:endParaRPr>
          </a:p>
          <a:p>
            <a:endParaRPr lang="en-US" sz="1700" dirty="0"/>
          </a:p>
        </p:txBody>
      </p:sp>
    </p:spTree>
    <p:extLst>
      <p:ext uri="{BB962C8B-B14F-4D97-AF65-F5344CB8AC3E}">
        <p14:creationId xmlns:p14="http://schemas.microsoft.com/office/powerpoint/2010/main" val="1281776095"/>
      </p:ext>
    </p:extLst>
  </p:cSld>
  <p:clrMapOvr>
    <a:overrideClrMapping bg1="lt1" tx1="dk1" bg2="lt2" tx2="dk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FEAF4313-BAA7-4200-AE7E-9B6C69205CBB}"/>
              </a:ext>
            </a:extLst>
          </p:cNvPr>
          <p:cNvGraphicFramePr>
            <a:graphicFrameLocks noGrp="1"/>
          </p:cNvGraphicFramePr>
          <p:nvPr>
            <p:extLst>
              <p:ext uri="{D42A27DB-BD31-4B8C-83A1-F6EECF244321}">
                <p14:modId xmlns:p14="http://schemas.microsoft.com/office/powerpoint/2010/main" val="2984677617"/>
              </p:ext>
            </p:extLst>
          </p:nvPr>
        </p:nvGraphicFramePr>
        <p:xfrm>
          <a:off x="567179" y="1127024"/>
          <a:ext cx="11057641" cy="4603951"/>
        </p:xfrm>
        <a:graphic>
          <a:graphicData uri="http://schemas.openxmlformats.org/drawingml/2006/table">
            <a:tbl>
              <a:tblPr firstRow="1" firstCol="1" bandRow="1">
                <a:tableStyleId>{5FD0F851-EC5A-4D38-B0AD-8093EC10F338}</a:tableStyleId>
              </a:tblPr>
              <a:tblGrid>
                <a:gridCol w="2211283">
                  <a:extLst>
                    <a:ext uri="{9D8B030D-6E8A-4147-A177-3AD203B41FA5}">
                      <a16:colId xmlns:a16="http://schemas.microsoft.com/office/drawing/2014/main" val="1830161443"/>
                    </a:ext>
                  </a:extLst>
                </a:gridCol>
                <a:gridCol w="2211283">
                  <a:extLst>
                    <a:ext uri="{9D8B030D-6E8A-4147-A177-3AD203B41FA5}">
                      <a16:colId xmlns:a16="http://schemas.microsoft.com/office/drawing/2014/main" val="730146829"/>
                    </a:ext>
                  </a:extLst>
                </a:gridCol>
                <a:gridCol w="2211283">
                  <a:extLst>
                    <a:ext uri="{9D8B030D-6E8A-4147-A177-3AD203B41FA5}">
                      <a16:colId xmlns:a16="http://schemas.microsoft.com/office/drawing/2014/main" val="2240041147"/>
                    </a:ext>
                  </a:extLst>
                </a:gridCol>
                <a:gridCol w="2211283">
                  <a:extLst>
                    <a:ext uri="{9D8B030D-6E8A-4147-A177-3AD203B41FA5}">
                      <a16:colId xmlns:a16="http://schemas.microsoft.com/office/drawing/2014/main" val="2714861832"/>
                    </a:ext>
                  </a:extLst>
                </a:gridCol>
                <a:gridCol w="2212509">
                  <a:extLst>
                    <a:ext uri="{9D8B030D-6E8A-4147-A177-3AD203B41FA5}">
                      <a16:colId xmlns:a16="http://schemas.microsoft.com/office/drawing/2014/main" val="3172443908"/>
                    </a:ext>
                  </a:extLst>
                </a:gridCol>
              </a:tblGrid>
              <a:tr h="1731782">
                <a:tc>
                  <a:txBody>
                    <a:bodyPr/>
                    <a:lstStyle/>
                    <a:p>
                      <a:pPr>
                        <a:lnSpc>
                          <a:spcPct val="107000"/>
                        </a:lnSpc>
                        <a:spcAft>
                          <a:spcPts val="0"/>
                        </a:spcAft>
                      </a:pPr>
                      <a:r>
                        <a:rPr lang="en-GB" sz="2000" dirty="0">
                          <a:effectLst/>
                        </a:rPr>
                        <a:t>LGA Children missing education</a:t>
                      </a:r>
                    </a:p>
                    <a:p>
                      <a:pPr>
                        <a:lnSpc>
                          <a:spcPct val="107000"/>
                        </a:lnSpc>
                        <a:spcAft>
                          <a:spcPts val="0"/>
                        </a:spcAft>
                      </a:pPr>
                      <a:r>
                        <a:rPr lang="en-GB" sz="2000" dirty="0">
                          <a:effectLst/>
                        </a:rPr>
                        <a:t>(Parish, Bryant and Swords 2020)</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How many children are not attending their school full-time</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How many children in EHE are not receiving formal full-time education</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How many children in AP are not receiving formal full time education</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Impact on total number of children missing formal full time education</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573995078"/>
                  </a:ext>
                </a:extLst>
              </a:tr>
              <a:tr h="1480792">
                <a:tc>
                  <a:txBody>
                    <a:bodyPr/>
                    <a:lstStyle/>
                    <a:p>
                      <a:pPr>
                        <a:lnSpc>
                          <a:spcPct val="107000"/>
                        </a:lnSpc>
                        <a:spcAft>
                          <a:spcPts val="0"/>
                        </a:spcAft>
                      </a:pPr>
                      <a:r>
                        <a:rPr lang="en-GB" sz="2000" dirty="0">
                          <a:effectLst/>
                        </a:rPr>
                        <a:t>Minimum</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60,000 Half a year or more</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16,000 50% of uplift in EHE numbers since 2014-15</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2,000 5% of those in AP</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208,000</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603219520"/>
                  </a:ext>
                </a:extLst>
              </a:tr>
              <a:tr h="877055">
                <a:tc>
                  <a:txBody>
                    <a:bodyPr/>
                    <a:lstStyle/>
                    <a:p>
                      <a:pPr>
                        <a:lnSpc>
                          <a:spcPct val="107000"/>
                        </a:lnSpc>
                        <a:spcAft>
                          <a:spcPts val="0"/>
                        </a:spcAft>
                      </a:pPr>
                      <a:r>
                        <a:rPr lang="en-GB" sz="2000" dirty="0">
                          <a:effectLst/>
                        </a:rPr>
                        <a:t>Medium</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124,000 A term or more</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24,000 75% of uplift</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4,000 10% of those in AP</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282,000</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1349651510"/>
                  </a:ext>
                </a:extLst>
              </a:tr>
              <a:tr h="514322">
                <a:tc>
                  <a:txBody>
                    <a:bodyPr/>
                    <a:lstStyle/>
                    <a:p>
                      <a:pPr>
                        <a:lnSpc>
                          <a:spcPct val="107000"/>
                        </a:lnSpc>
                        <a:spcAft>
                          <a:spcPts val="0"/>
                        </a:spcAft>
                      </a:pPr>
                      <a:r>
                        <a:rPr lang="en-GB" sz="2000" dirty="0">
                          <a:effectLst/>
                        </a:rPr>
                        <a:t>Maximum</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965,000</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32,000</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000" dirty="0">
                          <a:effectLst/>
                        </a:rPr>
                        <a:t>11,000</a:t>
                      </a:r>
                      <a:endParaRPr lang="en-GB" sz="2000" dirty="0">
                        <a:effectLst/>
                        <a:latin typeface="+mj-lt"/>
                        <a:ea typeface="Calibri" panose="020F0502020204030204" pitchFamily="34" charset="0"/>
                        <a:cs typeface="Times New Roman" panose="02020603050405020304" pitchFamily="18" charset="0"/>
                      </a:endParaRPr>
                    </a:p>
                  </a:txBody>
                  <a:tcPr marL="68580" marR="68580" marT="0" marB="0"/>
                </a:tc>
                <a:tc>
                  <a:txBody>
                    <a:bodyPr/>
                    <a:lstStyle/>
                    <a:p>
                      <a:pPr>
                        <a:lnSpc>
                          <a:spcPct val="107000"/>
                        </a:lnSpc>
                        <a:spcAft>
                          <a:spcPts val="0"/>
                        </a:spcAft>
                      </a:pPr>
                      <a:r>
                        <a:rPr lang="en-GB" sz="2400" b="1" dirty="0">
                          <a:effectLst/>
                        </a:rPr>
                        <a:t>1,138,000</a:t>
                      </a:r>
                      <a:endParaRPr lang="en-GB" sz="2400" b="1" dirty="0">
                        <a:effectLst/>
                        <a:latin typeface="+mj-lt"/>
                        <a:ea typeface="Calibri" panose="020F0502020204030204" pitchFamily="34" charset="0"/>
                        <a:cs typeface="Times New Roman" panose="02020603050405020304" pitchFamily="18" charset="0"/>
                      </a:endParaRPr>
                    </a:p>
                  </a:txBody>
                  <a:tcPr marL="68580" marR="68580" marT="0" marB="0"/>
                </a:tc>
                <a:extLst>
                  <a:ext uri="{0D108BD9-81ED-4DB2-BD59-A6C34878D82A}">
                    <a16:rowId xmlns:a16="http://schemas.microsoft.com/office/drawing/2014/main" val="3734242637"/>
                  </a:ext>
                </a:extLst>
              </a:tr>
            </a:tbl>
          </a:graphicData>
        </a:graphic>
      </p:graphicFrame>
      <p:sp>
        <p:nvSpPr>
          <p:cNvPr id="2" name="Slide Number Placeholder 1">
            <a:extLst>
              <a:ext uri="{FF2B5EF4-FFF2-40B4-BE49-F238E27FC236}">
                <a16:creationId xmlns:a16="http://schemas.microsoft.com/office/drawing/2014/main" id="{A8F9490F-6691-488C-9956-99B9A869E70C}"/>
              </a:ext>
            </a:extLst>
          </p:cNvPr>
          <p:cNvSpPr>
            <a:spLocks noGrp="1"/>
          </p:cNvSpPr>
          <p:nvPr>
            <p:ph type="sldNum" sz="quarter" idx="12"/>
          </p:nvPr>
        </p:nvSpPr>
        <p:spPr/>
        <p:txBody>
          <a:bodyPr/>
          <a:lstStyle/>
          <a:p>
            <a:fld id="{8BA22C32-1BA4-5042-86B7-076D92CA220C}" type="slidenum">
              <a:rPr lang="en-US" smtClean="0"/>
              <a:t>17</a:t>
            </a:fld>
            <a:endParaRPr lang="en-US" dirty="0"/>
          </a:p>
        </p:txBody>
      </p:sp>
      <p:sp>
        <p:nvSpPr>
          <p:cNvPr id="3" name="TextBox 2">
            <a:extLst>
              <a:ext uri="{FF2B5EF4-FFF2-40B4-BE49-F238E27FC236}">
                <a16:creationId xmlns:a16="http://schemas.microsoft.com/office/drawing/2014/main" id="{4C8BB3C4-688C-FD44-999C-475F3AB99AE5}"/>
              </a:ext>
            </a:extLst>
          </p:cNvPr>
          <p:cNvSpPr txBox="1"/>
          <p:nvPr/>
        </p:nvSpPr>
        <p:spPr>
          <a:xfrm>
            <a:off x="567179" y="163286"/>
            <a:ext cx="10786621" cy="523220"/>
          </a:xfrm>
          <a:prstGeom prst="rect">
            <a:avLst/>
          </a:prstGeom>
          <a:noFill/>
        </p:spPr>
        <p:txBody>
          <a:bodyPr wrap="square" rtlCol="0">
            <a:spAutoFit/>
          </a:bodyPr>
          <a:lstStyle/>
          <a:p>
            <a:r>
              <a:rPr lang="en-US" sz="2800" dirty="0">
                <a:solidFill>
                  <a:prstClr val="black"/>
                </a:solidFill>
                <a:latin typeface="Calibri Light" panose="020F0302020204030204"/>
                <a:ea typeface="+mj-ea"/>
                <a:cs typeface="+mj-cs"/>
              </a:rPr>
              <a:t>Children missing education</a:t>
            </a:r>
            <a:endParaRPr lang="en-US" dirty="0"/>
          </a:p>
        </p:txBody>
      </p:sp>
    </p:spTree>
    <p:extLst>
      <p:ext uri="{BB962C8B-B14F-4D97-AF65-F5344CB8AC3E}">
        <p14:creationId xmlns:p14="http://schemas.microsoft.com/office/powerpoint/2010/main" val="12488438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Freeform: Shape 10">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3" name="Freeform: Shape 12">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itle 3">
            <a:extLst>
              <a:ext uri="{FF2B5EF4-FFF2-40B4-BE49-F238E27FC236}">
                <a16:creationId xmlns:a16="http://schemas.microsoft.com/office/drawing/2014/main" id="{A4FE9B26-E28F-DD4E-AF2F-E2D45756C775}"/>
              </a:ext>
            </a:extLst>
          </p:cNvPr>
          <p:cNvSpPr>
            <a:spLocks noGrp="1"/>
          </p:cNvSpPr>
          <p:nvPr>
            <p:ph type="ctrTitle"/>
          </p:nvPr>
        </p:nvSpPr>
        <p:spPr>
          <a:xfrm>
            <a:off x="1524003" y="1999615"/>
            <a:ext cx="9144000" cy="2764028"/>
          </a:xfrm>
        </p:spPr>
        <p:txBody>
          <a:bodyPr anchor="ctr">
            <a:normAutofit/>
          </a:bodyPr>
          <a:lstStyle/>
          <a:p>
            <a:r>
              <a:rPr lang="en-US" sz="7200"/>
              <a:t>Consequences of school exclusion</a:t>
            </a:r>
          </a:p>
        </p:txBody>
      </p:sp>
      <p:sp>
        <p:nvSpPr>
          <p:cNvPr id="15" name="Rectangle 14">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47812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10722533-39FC-D941-B023-D096E4D1F639}"/>
              </a:ext>
            </a:extLst>
          </p:cNvPr>
          <p:cNvSpPr>
            <a:spLocks noGrp="1"/>
          </p:cNvSpPr>
          <p:nvPr>
            <p:ph type="title"/>
          </p:nvPr>
        </p:nvSpPr>
        <p:spPr>
          <a:xfrm>
            <a:off x="1137036" y="548640"/>
            <a:ext cx="9916632" cy="1188720"/>
          </a:xfrm>
        </p:spPr>
        <p:txBody>
          <a:bodyPr>
            <a:normAutofit/>
          </a:bodyPr>
          <a:lstStyle/>
          <a:p>
            <a:r>
              <a:rPr lang="en-US">
                <a:solidFill>
                  <a:schemeClr val="tx1">
                    <a:lumMod val="85000"/>
                    <a:lumOff val="15000"/>
                  </a:schemeClr>
                </a:solidFill>
              </a:rPr>
              <a:t>Individual and societal consequences </a:t>
            </a:r>
          </a:p>
        </p:txBody>
      </p:sp>
      <p:sp>
        <p:nvSpPr>
          <p:cNvPr id="3" name="Content Placeholder 2">
            <a:extLst>
              <a:ext uri="{FF2B5EF4-FFF2-40B4-BE49-F238E27FC236}">
                <a16:creationId xmlns:a16="http://schemas.microsoft.com/office/drawing/2014/main" id="{DE6669D7-3A18-2A40-B092-944F69A23F56}"/>
              </a:ext>
            </a:extLst>
          </p:cNvPr>
          <p:cNvSpPr>
            <a:spLocks noGrp="1"/>
          </p:cNvSpPr>
          <p:nvPr>
            <p:ph idx="1"/>
          </p:nvPr>
        </p:nvSpPr>
        <p:spPr>
          <a:xfrm>
            <a:off x="902866" y="2624204"/>
            <a:ext cx="10384971" cy="3685156"/>
          </a:xfrm>
        </p:spPr>
        <p:txBody>
          <a:bodyPr anchor="ctr">
            <a:normAutofit lnSpcReduction="10000"/>
          </a:bodyPr>
          <a:lstStyle/>
          <a:p>
            <a:r>
              <a:rPr lang="en-US" sz="2400" dirty="0">
                <a:solidFill>
                  <a:schemeClr val="tx1">
                    <a:lumMod val="85000"/>
                    <a:lumOff val="15000"/>
                  </a:schemeClr>
                </a:solidFill>
                <a:latin typeface="+mj-lt"/>
              </a:rPr>
              <a:t>Violent crime (</a:t>
            </a:r>
            <a:r>
              <a:rPr lang="en-GB" sz="2400" dirty="0" err="1">
                <a:solidFill>
                  <a:schemeClr val="tx1">
                    <a:lumMod val="85000"/>
                    <a:lumOff val="15000"/>
                  </a:schemeClr>
                </a:solidFill>
                <a:latin typeface="+mj-lt"/>
              </a:rPr>
              <a:t>Hudek</a:t>
            </a:r>
            <a:r>
              <a:rPr lang="en-GB" sz="2400" dirty="0">
                <a:solidFill>
                  <a:schemeClr val="tx1">
                    <a:lumMod val="85000"/>
                    <a:lumOff val="15000"/>
                  </a:schemeClr>
                </a:solidFill>
                <a:latin typeface="+mj-lt"/>
              </a:rPr>
              <a:t> 2018a, 2018b; </a:t>
            </a:r>
            <a:r>
              <a:rPr lang="en-GB" sz="2400" dirty="0" err="1">
                <a:solidFill>
                  <a:schemeClr val="tx1">
                    <a:lumMod val="85000"/>
                    <a:lumOff val="15000"/>
                  </a:schemeClr>
                </a:solidFill>
                <a:latin typeface="+mj-lt"/>
              </a:rPr>
              <a:t>Perera</a:t>
            </a:r>
            <a:r>
              <a:rPr lang="en-GB" sz="2400" dirty="0">
                <a:solidFill>
                  <a:schemeClr val="tx1">
                    <a:lumMod val="85000"/>
                    <a:lumOff val="15000"/>
                  </a:schemeClr>
                </a:solidFill>
                <a:latin typeface="+mj-lt"/>
              </a:rPr>
              <a:t> 2020) </a:t>
            </a:r>
          </a:p>
          <a:p>
            <a:r>
              <a:rPr lang="en-GB" sz="2400" dirty="0">
                <a:solidFill>
                  <a:schemeClr val="tx1">
                    <a:lumMod val="85000"/>
                    <a:lumOff val="15000"/>
                  </a:schemeClr>
                </a:solidFill>
                <a:latin typeface="+mj-lt"/>
              </a:rPr>
              <a:t>Child criminal exploitation including county-lines drug running </a:t>
            </a:r>
            <a:r>
              <a:rPr lang="en-GB" sz="2200" dirty="0">
                <a:solidFill>
                  <a:schemeClr val="tx1">
                    <a:lumMod val="85000"/>
                    <a:lumOff val="15000"/>
                  </a:schemeClr>
                </a:solidFill>
                <a:latin typeface="+mj-lt"/>
              </a:rPr>
              <a:t>(The Children’s Society 2019; Temple 2020) </a:t>
            </a:r>
          </a:p>
          <a:p>
            <a:r>
              <a:rPr lang="en-GB" sz="2400" dirty="0">
                <a:solidFill>
                  <a:schemeClr val="tx1">
                    <a:lumMod val="85000"/>
                    <a:lumOff val="15000"/>
                  </a:schemeClr>
                </a:solidFill>
                <a:latin typeface="+mj-lt"/>
              </a:rPr>
              <a:t>Poor academic outcomes, often due to the quality of education pupils subsequently receive in Alternative Provision </a:t>
            </a:r>
            <a:r>
              <a:rPr lang="en-GB" sz="2200" dirty="0">
                <a:solidFill>
                  <a:schemeClr val="tx1">
                    <a:lumMod val="85000"/>
                    <a:lumOff val="15000"/>
                  </a:schemeClr>
                </a:solidFill>
                <a:latin typeface="+mj-lt"/>
              </a:rPr>
              <a:t>(</a:t>
            </a:r>
            <a:r>
              <a:rPr lang="en-GB" sz="2200" dirty="0" err="1">
                <a:solidFill>
                  <a:schemeClr val="tx1">
                    <a:lumMod val="85000"/>
                    <a:lumOff val="15000"/>
                  </a:schemeClr>
                </a:solidFill>
                <a:latin typeface="+mj-lt"/>
              </a:rPr>
              <a:t>Chowdry</a:t>
            </a:r>
            <a:r>
              <a:rPr lang="en-GB" sz="2200" dirty="0">
                <a:solidFill>
                  <a:schemeClr val="tx1">
                    <a:lumMod val="85000"/>
                    <a:lumOff val="15000"/>
                  </a:schemeClr>
                </a:solidFill>
                <a:latin typeface="+mj-lt"/>
              </a:rPr>
              <a:t> et al. 2009; Gill et al. 2017; Timpson 2019)</a:t>
            </a:r>
          </a:p>
          <a:p>
            <a:r>
              <a:rPr lang="en-GB" sz="2400" dirty="0">
                <a:solidFill>
                  <a:schemeClr val="tx1">
                    <a:lumMod val="85000"/>
                    <a:lumOff val="15000"/>
                  </a:schemeClr>
                </a:solidFill>
                <a:latin typeface="+mj-lt"/>
              </a:rPr>
              <a:t>Becoming NEET </a:t>
            </a:r>
            <a:r>
              <a:rPr lang="en-GB" sz="2200" dirty="0">
                <a:solidFill>
                  <a:schemeClr val="tx1">
                    <a:lumMod val="85000"/>
                    <a:lumOff val="15000"/>
                  </a:schemeClr>
                </a:solidFill>
                <a:latin typeface="+mj-lt"/>
              </a:rPr>
              <a:t>(not in education, employment or training; Timpson 2019; </a:t>
            </a:r>
            <a:r>
              <a:rPr lang="en-GB" sz="2200" dirty="0" err="1">
                <a:solidFill>
                  <a:schemeClr val="tx1">
                    <a:lumMod val="85000"/>
                    <a:lumOff val="15000"/>
                  </a:schemeClr>
                </a:solidFill>
                <a:latin typeface="+mj-lt"/>
              </a:rPr>
              <a:t>Madia</a:t>
            </a:r>
            <a:r>
              <a:rPr lang="en-GB" sz="2200" dirty="0">
                <a:solidFill>
                  <a:schemeClr val="tx1">
                    <a:lumMod val="85000"/>
                    <a:lumOff val="15000"/>
                  </a:schemeClr>
                </a:solidFill>
                <a:latin typeface="+mj-lt"/>
              </a:rPr>
              <a:t> et al. 2022)</a:t>
            </a:r>
          </a:p>
          <a:p>
            <a:r>
              <a:rPr lang="en-GB" sz="2400" dirty="0">
                <a:solidFill>
                  <a:schemeClr val="tx1">
                    <a:lumMod val="85000"/>
                    <a:lumOff val="15000"/>
                  </a:schemeClr>
                </a:solidFill>
                <a:latin typeface="+mj-lt"/>
              </a:rPr>
              <a:t>Poor health and well-being </a:t>
            </a:r>
            <a:r>
              <a:rPr lang="en-GB" sz="2200" dirty="0">
                <a:solidFill>
                  <a:schemeClr val="tx1">
                    <a:lumMod val="85000"/>
                    <a:lumOff val="15000"/>
                  </a:schemeClr>
                </a:solidFill>
                <a:latin typeface="+mj-lt"/>
              </a:rPr>
              <a:t>(Parker et al. 2015; </a:t>
            </a:r>
            <a:r>
              <a:rPr lang="en-GB" sz="2200" dirty="0" err="1">
                <a:solidFill>
                  <a:schemeClr val="tx1">
                    <a:lumMod val="85000"/>
                    <a:lumOff val="15000"/>
                  </a:schemeClr>
                </a:solidFill>
                <a:latin typeface="+mj-lt"/>
              </a:rPr>
              <a:t>Obsuth</a:t>
            </a:r>
            <a:r>
              <a:rPr lang="en-GB" sz="2200" dirty="0">
                <a:solidFill>
                  <a:schemeClr val="tx1">
                    <a:lumMod val="85000"/>
                    <a:lumOff val="15000"/>
                  </a:schemeClr>
                </a:solidFill>
                <a:latin typeface="+mj-lt"/>
              </a:rPr>
              <a:t> et al. 2022; </a:t>
            </a:r>
            <a:r>
              <a:rPr lang="en-GB" sz="2200" dirty="0" err="1">
                <a:solidFill>
                  <a:schemeClr val="tx1">
                    <a:lumMod val="85000"/>
                    <a:lumOff val="15000"/>
                  </a:schemeClr>
                </a:solidFill>
                <a:latin typeface="+mj-lt"/>
              </a:rPr>
              <a:t>Neaverson</a:t>
            </a:r>
            <a:r>
              <a:rPr lang="en-GB" sz="2200" dirty="0">
                <a:solidFill>
                  <a:schemeClr val="tx1">
                    <a:lumMod val="85000"/>
                    <a:lumOff val="15000"/>
                  </a:schemeClr>
                </a:solidFill>
                <a:latin typeface="+mj-lt"/>
              </a:rPr>
              <a:t> et al. 2024)</a:t>
            </a:r>
          </a:p>
          <a:p>
            <a:endParaRPr lang="en-GB" sz="2000" dirty="0">
              <a:solidFill>
                <a:schemeClr val="tx1">
                  <a:lumMod val="85000"/>
                  <a:lumOff val="15000"/>
                </a:schemeClr>
              </a:solidFill>
            </a:endParaRPr>
          </a:p>
          <a:p>
            <a:pPr marL="0" indent="0">
              <a:buNone/>
            </a:pPr>
            <a:endParaRPr lang="en-US" sz="2000" dirty="0">
              <a:solidFill>
                <a:schemeClr val="tx1">
                  <a:lumMod val="85000"/>
                  <a:lumOff val="15000"/>
                </a:schemeClr>
              </a:solidFill>
            </a:endParaRPr>
          </a:p>
        </p:txBody>
      </p:sp>
    </p:spTree>
    <p:extLst>
      <p:ext uri="{BB962C8B-B14F-4D97-AF65-F5344CB8AC3E}">
        <p14:creationId xmlns:p14="http://schemas.microsoft.com/office/powerpoint/2010/main" val="29450674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16">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92FFC9C9-71AD-3C4F-AFD6-22C2919D9C5C}"/>
              </a:ext>
            </a:extLst>
          </p:cNvPr>
          <p:cNvSpPr>
            <a:spLocks noGrp="1"/>
          </p:cNvSpPr>
          <p:nvPr>
            <p:ph type="title"/>
          </p:nvPr>
        </p:nvSpPr>
        <p:spPr>
          <a:xfrm>
            <a:off x="1137036" y="548640"/>
            <a:ext cx="9916632" cy="1188720"/>
          </a:xfrm>
        </p:spPr>
        <p:txBody>
          <a:bodyPr>
            <a:normAutofit/>
          </a:bodyPr>
          <a:lstStyle/>
          <a:p>
            <a:r>
              <a:rPr lang="en-US" dirty="0">
                <a:solidFill>
                  <a:schemeClr val="tx1">
                    <a:lumMod val="85000"/>
                    <a:lumOff val="15000"/>
                  </a:schemeClr>
                </a:solidFill>
              </a:rPr>
              <a:t>In this session we will:</a:t>
            </a:r>
          </a:p>
        </p:txBody>
      </p:sp>
      <p:sp>
        <p:nvSpPr>
          <p:cNvPr id="5" name="Content Placeholder 4">
            <a:extLst>
              <a:ext uri="{FF2B5EF4-FFF2-40B4-BE49-F238E27FC236}">
                <a16:creationId xmlns:a16="http://schemas.microsoft.com/office/drawing/2014/main" id="{29ABE162-F769-3548-8709-0316B622A87A}"/>
              </a:ext>
            </a:extLst>
          </p:cNvPr>
          <p:cNvSpPr>
            <a:spLocks noGrp="1"/>
          </p:cNvSpPr>
          <p:nvPr>
            <p:ph idx="1"/>
          </p:nvPr>
        </p:nvSpPr>
        <p:spPr>
          <a:xfrm>
            <a:off x="767443" y="2356064"/>
            <a:ext cx="10907486" cy="3953296"/>
          </a:xfrm>
        </p:spPr>
        <p:txBody>
          <a:bodyPr>
            <a:normAutofit fontScale="92500" lnSpcReduction="10000"/>
          </a:bodyPr>
          <a:lstStyle/>
          <a:p>
            <a:pPr marL="514350" indent="-514350">
              <a:buFont typeface="+mj-lt"/>
              <a:buAutoNum type="arabicPeriod"/>
            </a:pPr>
            <a:r>
              <a:rPr lang="en-GB" dirty="0">
                <a:latin typeface="Avenir Book" panose="02000503020000020003" pitchFamily="2" charset="0"/>
              </a:rPr>
              <a:t>Explain the formal school exclusion process and duties of different stakeholders </a:t>
            </a:r>
          </a:p>
          <a:p>
            <a:pPr marL="514350" indent="-514350">
              <a:buFont typeface="+mj-lt"/>
              <a:buAutoNum type="arabicPeriod"/>
            </a:pPr>
            <a:r>
              <a:rPr lang="en-GB" dirty="0">
                <a:latin typeface="Avenir Book" panose="02000503020000020003" pitchFamily="2" charset="0"/>
              </a:rPr>
              <a:t>Outline the current rates of suspension and permanent exclusion in schools and what might lie below these surface level figures</a:t>
            </a:r>
          </a:p>
          <a:p>
            <a:pPr marL="514350" indent="-514350">
              <a:buFont typeface="+mj-lt"/>
              <a:buAutoNum type="arabicPeriod"/>
            </a:pPr>
            <a:r>
              <a:rPr lang="en-GB" dirty="0">
                <a:latin typeface="Avenir Book" panose="02000503020000020003" pitchFamily="2" charset="0"/>
              </a:rPr>
              <a:t>Highlight the consequences of formal and informal exclusion </a:t>
            </a:r>
          </a:p>
          <a:p>
            <a:pPr marL="514350" indent="-514350">
              <a:buFont typeface="+mj-lt"/>
              <a:buAutoNum type="arabicPeriod"/>
            </a:pPr>
            <a:r>
              <a:rPr lang="en-GB" dirty="0">
                <a:latin typeface="Avenir Book" panose="02000503020000020003" pitchFamily="2" charset="0"/>
              </a:rPr>
              <a:t>Present insights from two ESRC funded research projects to explore the contextual factors that may affect school exclusion processes and practices</a:t>
            </a:r>
          </a:p>
          <a:p>
            <a:pPr marL="514350" indent="-514350">
              <a:buFont typeface="+mj-lt"/>
              <a:buAutoNum type="arabicPeriod"/>
            </a:pPr>
            <a:r>
              <a:rPr lang="en-GB" dirty="0">
                <a:latin typeface="Avenir Book" panose="02000503020000020003" pitchFamily="2" charset="0"/>
              </a:rPr>
              <a:t>Reflect on the implications of these findings for developing inclusive practices in schools</a:t>
            </a:r>
          </a:p>
        </p:txBody>
      </p:sp>
    </p:spTree>
    <p:extLst>
      <p:ext uri="{BB962C8B-B14F-4D97-AF65-F5344CB8AC3E}">
        <p14:creationId xmlns:p14="http://schemas.microsoft.com/office/powerpoint/2010/main" val="118499924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1D0AF59-99C3-4251-AB9A-C966C6AD44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1855405F-37A2-4869-9154-F8BE3BECE6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3" descr="Image result for school to prison line tube">
            <a:extLst>
              <a:ext uri="{FF2B5EF4-FFF2-40B4-BE49-F238E27FC236}">
                <a16:creationId xmlns:a16="http://schemas.microsoft.com/office/drawing/2014/main" id="{A13B03C4-7627-0842-B92D-61B3C1DFC4FD}"/>
              </a:ext>
            </a:extLst>
          </p:cNvPr>
          <p:cNvPicPr>
            <a:picLocks noChangeAspect="1" noChangeArrowheads="1"/>
          </p:cNvPicPr>
          <p:nvPr/>
        </p:nvPicPr>
        <p:blipFill>
          <a:blip r:embed="rId3" r:link="rId4">
            <a:extLst>
              <a:ext uri="{28A0092B-C50C-407E-A947-70E740481C1C}">
                <a14:useLocalDpi xmlns:a14="http://schemas.microsoft.com/office/drawing/2010/main" val="0"/>
              </a:ext>
            </a:extLst>
          </a:blip>
          <a:stretch>
            <a:fillRect/>
          </a:stretch>
        </p:blipFill>
        <p:spPr bwMode="auto">
          <a:xfrm>
            <a:off x="643467" y="1956817"/>
            <a:ext cx="10905066" cy="2944366"/>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AE3144D7-C9BC-7446-BB06-4BE26DF328E1}"/>
              </a:ext>
            </a:extLst>
          </p:cNvPr>
          <p:cNvSpPr txBox="1"/>
          <p:nvPr/>
        </p:nvSpPr>
        <p:spPr>
          <a:xfrm>
            <a:off x="9568543" y="5143500"/>
            <a:ext cx="1779814" cy="369332"/>
          </a:xfrm>
          <a:prstGeom prst="rect">
            <a:avLst/>
          </a:prstGeom>
          <a:noFill/>
        </p:spPr>
        <p:txBody>
          <a:bodyPr wrap="square" rtlCol="0">
            <a:spAutoFit/>
          </a:bodyPr>
          <a:lstStyle/>
          <a:p>
            <a:r>
              <a:rPr lang="en-GB" dirty="0"/>
              <a:t>(Parker 2018)</a:t>
            </a:r>
          </a:p>
        </p:txBody>
      </p:sp>
    </p:spTree>
    <p:extLst>
      <p:ext uri="{BB962C8B-B14F-4D97-AF65-F5344CB8AC3E}">
        <p14:creationId xmlns:p14="http://schemas.microsoft.com/office/powerpoint/2010/main" val="285346436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6">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Freeform: Shape 8">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1" name="Freeform: Shape 10">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19B22D6-B122-AC41-8161-BD551D7CF1BB}"/>
              </a:ext>
            </a:extLst>
          </p:cNvPr>
          <p:cNvSpPr>
            <a:spLocks noGrp="1"/>
          </p:cNvSpPr>
          <p:nvPr>
            <p:ph type="ctrTitle"/>
          </p:nvPr>
        </p:nvSpPr>
        <p:spPr>
          <a:xfrm>
            <a:off x="1524003" y="1999615"/>
            <a:ext cx="9144000" cy="2764028"/>
          </a:xfrm>
        </p:spPr>
        <p:txBody>
          <a:bodyPr anchor="ctr">
            <a:normAutofit/>
          </a:bodyPr>
          <a:lstStyle/>
          <a:p>
            <a:r>
              <a:rPr lang="en-US" sz="7200" dirty="0"/>
              <a:t>Two recently completed studies</a:t>
            </a:r>
          </a:p>
        </p:txBody>
      </p:sp>
      <p:sp>
        <p:nvSpPr>
          <p:cNvPr id="13" name="Rectangle 12">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60407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16">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92FFC9C9-71AD-3C4F-AFD6-22C2919D9C5C}"/>
              </a:ext>
            </a:extLst>
          </p:cNvPr>
          <p:cNvSpPr>
            <a:spLocks noGrp="1"/>
          </p:cNvSpPr>
          <p:nvPr>
            <p:ph type="title"/>
          </p:nvPr>
        </p:nvSpPr>
        <p:spPr>
          <a:xfrm>
            <a:off x="1137036" y="548640"/>
            <a:ext cx="9916632" cy="1188720"/>
          </a:xfrm>
        </p:spPr>
        <p:txBody>
          <a:bodyPr>
            <a:normAutofit fontScale="90000"/>
          </a:bodyPr>
          <a:lstStyle/>
          <a:p>
            <a:r>
              <a:rPr lang="en-US" dirty="0">
                <a:solidFill>
                  <a:schemeClr val="tx1">
                    <a:lumMod val="85000"/>
                    <a:lumOff val="15000"/>
                  </a:schemeClr>
                </a:solidFill>
              </a:rPr>
              <a:t>Enacting national school exclusion policy at the local level in England </a:t>
            </a:r>
            <a:r>
              <a:rPr lang="en-US" sz="2000" dirty="0">
                <a:solidFill>
                  <a:schemeClr val="tx1">
                    <a:lumMod val="85000"/>
                    <a:lumOff val="15000"/>
                  </a:schemeClr>
                </a:solidFill>
              </a:rPr>
              <a:t>(Alice Tawell ESRC funded DPhil Study)</a:t>
            </a:r>
            <a:endParaRPr lang="en-US" dirty="0">
              <a:solidFill>
                <a:schemeClr val="tx1">
                  <a:lumMod val="85000"/>
                  <a:lumOff val="15000"/>
                </a:schemeClr>
              </a:solidFill>
            </a:endParaRPr>
          </a:p>
        </p:txBody>
      </p:sp>
      <p:sp>
        <p:nvSpPr>
          <p:cNvPr id="5" name="Content Placeholder 4">
            <a:extLst>
              <a:ext uri="{FF2B5EF4-FFF2-40B4-BE49-F238E27FC236}">
                <a16:creationId xmlns:a16="http://schemas.microsoft.com/office/drawing/2014/main" id="{29ABE162-F769-3548-8709-0316B622A87A}"/>
              </a:ext>
            </a:extLst>
          </p:cNvPr>
          <p:cNvSpPr>
            <a:spLocks noGrp="1"/>
          </p:cNvSpPr>
          <p:nvPr>
            <p:ph idx="1"/>
          </p:nvPr>
        </p:nvSpPr>
        <p:spPr>
          <a:xfrm>
            <a:off x="767443" y="2356064"/>
            <a:ext cx="10907486" cy="3953296"/>
          </a:xfrm>
        </p:spPr>
        <p:txBody>
          <a:bodyPr>
            <a:normAutofit fontScale="92500" lnSpcReduction="10000"/>
          </a:bodyPr>
          <a:lstStyle/>
          <a:p>
            <a:pPr marL="0" indent="0">
              <a:buNone/>
            </a:pPr>
            <a:r>
              <a:rPr lang="en-GB" b="1" dirty="0">
                <a:latin typeface="+mj-lt"/>
              </a:rPr>
              <a:t>Aim: </a:t>
            </a:r>
            <a:r>
              <a:rPr lang="en-GB" dirty="0">
                <a:latin typeface="+mj-lt"/>
              </a:rPr>
              <a:t>to understand how national school exclusion policy is interpreted, translated, recontextualised and enacted at the local level in and across different settings and activities in one local authority in England. </a:t>
            </a:r>
          </a:p>
          <a:p>
            <a:pPr marL="0" indent="0">
              <a:buNone/>
            </a:pPr>
            <a:r>
              <a:rPr lang="en-GB" b="1" dirty="0">
                <a:latin typeface="+mj-lt"/>
              </a:rPr>
              <a:t>Design: </a:t>
            </a:r>
            <a:r>
              <a:rPr lang="en-GB" dirty="0">
                <a:latin typeface="+mj-lt"/>
              </a:rPr>
              <a:t>Embedded single-case study. </a:t>
            </a:r>
          </a:p>
          <a:p>
            <a:pPr marL="0" indent="0">
              <a:buNone/>
            </a:pPr>
            <a:r>
              <a:rPr lang="en-GB" b="1" dirty="0">
                <a:latin typeface="+mj-lt"/>
              </a:rPr>
              <a:t>Methods: </a:t>
            </a:r>
          </a:p>
          <a:p>
            <a:r>
              <a:rPr lang="en-GB" dirty="0">
                <a:latin typeface="+mj-lt"/>
              </a:rPr>
              <a:t>Observations in different activity settings (including local authority meetings, an action group on reducing exclusion, In Year Fair Access Panels, one GDC, one IRP, and two schools);</a:t>
            </a:r>
          </a:p>
          <a:p>
            <a:r>
              <a:rPr lang="en-GB" dirty="0">
                <a:latin typeface="+mj-lt"/>
              </a:rPr>
              <a:t>Semi-structured interviews with practitioners from the embedded units;</a:t>
            </a:r>
          </a:p>
          <a:p>
            <a:r>
              <a:rPr lang="en-GB" dirty="0">
                <a:latin typeface="+mj-lt"/>
              </a:rPr>
              <a:t>Document and policy analysis.  </a:t>
            </a:r>
          </a:p>
        </p:txBody>
      </p:sp>
    </p:spTree>
    <p:extLst>
      <p:ext uri="{BB962C8B-B14F-4D97-AF65-F5344CB8AC3E}">
        <p14:creationId xmlns:p14="http://schemas.microsoft.com/office/powerpoint/2010/main" val="229768022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E2BB548-C1DC-7A49-8F7B-1B1B97CEC1CB}"/>
              </a:ext>
            </a:extLst>
          </p:cNvPr>
          <p:cNvSpPr>
            <a:spLocks noGrp="1"/>
          </p:cNvSpPr>
          <p:nvPr>
            <p:ph type="title"/>
          </p:nvPr>
        </p:nvSpPr>
        <p:spPr>
          <a:xfrm>
            <a:off x="1137036" y="609600"/>
            <a:ext cx="8548386" cy="1282459"/>
          </a:xfrm>
        </p:spPr>
        <p:txBody>
          <a:bodyPr>
            <a:normAutofit/>
          </a:bodyPr>
          <a:lstStyle/>
          <a:p>
            <a:pPr algn="l"/>
            <a:r>
              <a:rPr lang="en-GB" sz="4100" dirty="0"/>
              <a:t>How schools ‘do’ school exclusion policy </a:t>
            </a:r>
            <a:br>
              <a:rPr lang="en-GB" sz="4100" dirty="0"/>
            </a:br>
            <a:r>
              <a:rPr lang="en-GB" sz="1100" dirty="0"/>
              <a:t>(</a:t>
            </a:r>
            <a:r>
              <a:rPr lang="en-GB" sz="1100" b="0" i="0" dirty="0">
                <a:solidFill>
                  <a:srgbClr val="333333"/>
                </a:solidFill>
                <a:effectLst/>
                <a:latin typeface="Open Sans" panose="020B0606030504020204" pitchFamily="34" charset="0"/>
              </a:rPr>
              <a:t>Tawell, A. (2023). Enacting national school exclusion policy at the local level in England: is it black and white?, </a:t>
            </a:r>
            <a:r>
              <a:rPr lang="en-GB" sz="1100" b="0" i="1" dirty="0">
                <a:solidFill>
                  <a:srgbClr val="333333"/>
                </a:solidFill>
                <a:effectLst/>
                <a:latin typeface="Open Sans" panose="020B0606030504020204" pitchFamily="34" charset="0"/>
              </a:rPr>
              <a:t>International Journal of Inclusive Education</a:t>
            </a:r>
            <a:r>
              <a:rPr lang="en-GB" sz="1100" b="0" i="0" dirty="0">
                <a:solidFill>
                  <a:srgbClr val="333333"/>
                </a:solidFill>
                <a:effectLst/>
                <a:latin typeface="Open Sans" panose="020B0606030504020204" pitchFamily="34" charset="0"/>
              </a:rPr>
              <a:t>, DOI: </a:t>
            </a:r>
            <a:r>
              <a:rPr lang="en-GB" sz="1100" b="0" i="0" u="sng" dirty="0">
                <a:solidFill>
                  <a:srgbClr val="333333"/>
                </a:solidFill>
                <a:effectLst/>
                <a:latin typeface="Open Sans" panose="020B0606030504020204" pitchFamily="34" charset="0"/>
                <a:hlinkClick r:id="rId3"/>
              </a:rPr>
              <a:t>10.1080/13603116.2023.2266746</a:t>
            </a:r>
            <a:r>
              <a:rPr lang="en-GB" sz="1100" b="0" i="0" u="sng" dirty="0">
                <a:solidFill>
                  <a:srgbClr val="333333"/>
                </a:solidFill>
                <a:effectLst/>
                <a:latin typeface="Open Sans" panose="020B0606030504020204" pitchFamily="34" charset="0"/>
              </a:rPr>
              <a:t>)</a:t>
            </a:r>
            <a:br>
              <a:rPr lang="en-GB" sz="800" b="0" i="0" dirty="0">
                <a:solidFill>
                  <a:srgbClr val="333333"/>
                </a:solidFill>
                <a:effectLst/>
                <a:latin typeface="Open Sans" panose="020B0606030504020204" pitchFamily="34" charset="0"/>
              </a:rPr>
            </a:br>
            <a:br>
              <a:rPr lang="en-GB" sz="800" dirty="0"/>
            </a:br>
            <a:endParaRPr lang="en-GB" sz="1200" dirty="0"/>
          </a:p>
        </p:txBody>
      </p:sp>
      <p:sp>
        <p:nvSpPr>
          <p:cNvPr id="3" name="Content Placeholder 2">
            <a:extLst>
              <a:ext uri="{FF2B5EF4-FFF2-40B4-BE49-F238E27FC236}">
                <a16:creationId xmlns:a16="http://schemas.microsoft.com/office/drawing/2014/main" id="{FFCFDDF8-7ADD-A24E-BE96-6685832C4A62}"/>
              </a:ext>
            </a:extLst>
          </p:cNvPr>
          <p:cNvSpPr>
            <a:spLocks noGrp="1"/>
          </p:cNvSpPr>
          <p:nvPr>
            <p:ph idx="1"/>
          </p:nvPr>
        </p:nvSpPr>
        <p:spPr>
          <a:xfrm>
            <a:off x="1137035" y="1892058"/>
            <a:ext cx="9684096" cy="4331693"/>
          </a:xfrm>
        </p:spPr>
        <p:txBody>
          <a:bodyPr>
            <a:normAutofit fontScale="85000" lnSpcReduction="20000"/>
          </a:bodyPr>
          <a:lstStyle/>
          <a:p>
            <a:pPr marL="0" indent="0">
              <a:buNone/>
            </a:pPr>
            <a:r>
              <a:rPr lang="en-GB" sz="2600" b="1" i="1" dirty="0">
                <a:effectLst/>
                <a:latin typeface="+mj-lt"/>
                <a:ea typeface="Times New Roman" panose="02020603050405020304" pitchFamily="18" charset="0"/>
              </a:rPr>
              <a:t>1. Is it black and white?</a:t>
            </a:r>
          </a:p>
          <a:p>
            <a:pPr lvl="1"/>
            <a:r>
              <a:rPr lang="en-GB" sz="2100" dirty="0">
                <a:latin typeface="+mj-lt"/>
                <a:ea typeface="Times New Roman" panose="02020603050405020304" pitchFamily="18" charset="0"/>
              </a:rPr>
              <a:t>On the one hand, a number of the interviewees felt that the guidance provided “real clarity” (Teacher 22) in terms of the headteacher’s right to exclude, and the legal requirements around school exclusion that schools had to “conform to” (Teacher 11) and “abide by” (Teacher 8), as well as the roles and responsibilities of different stakeholders.</a:t>
            </a:r>
          </a:p>
          <a:p>
            <a:pPr lvl="1"/>
            <a:r>
              <a:rPr lang="en-GB" sz="2100" dirty="0">
                <a:latin typeface="+mj-lt"/>
                <a:ea typeface="Times New Roman" panose="02020603050405020304" pitchFamily="18" charset="0"/>
              </a:rPr>
              <a:t>On the other hand, the statutory guidance was seen to lack detail on what schools were expected to have tried before reaching permanent exclusion as a ‘last resort’ and how to prevent exclusion from taking place. </a:t>
            </a:r>
          </a:p>
          <a:p>
            <a:pPr marL="457200" lvl="1" indent="0">
              <a:buNone/>
            </a:pPr>
            <a:endParaRPr lang="en-GB" sz="2100" dirty="0">
              <a:latin typeface="+mj-lt"/>
              <a:ea typeface="Times New Roman" panose="02020603050405020304" pitchFamily="18" charset="0"/>
            </a:endParaRPr>
          </a:p>
          <a:p>
            <a:pPr marL="457200" indent="-457200">
              <a:buAutoNum type="alphaLcPeriod"/>
            </a:pPr>
            <a:r>
              <a:rPr lang="en-GB" sz="2400" i="1" dirty="0">
                <a:effectLst/>
                <a:latin typeface="+mj-lt"/>
                <a:ea typeface="Times New Roman" panose="02020603050405020304" pitchFamily="18" charset="0"/>
              </a:rPr>
              <a:t>You have to see shades of grey</a:t>
            </a:r>
          </a:p>
          <a:p>
            <a:pPr lvl="1"/>
            <a:r>
              <a:rPr lang="en-GB" sz="2100" dirty="0">
                <a:effectLst/>
                <a:latin typeface="+mj-lt"/>
                <a:ea typeface="Times New Roman" panose="02020603050405020304" pitchFamily="18" charset="0"/>
              </a:rPr>
              <a:t>Zero tolerance versus contextualised approaches </a:t>
            </a:r>
          </a:p>
          <a:p>
            <a:pPr lvl="1"/>
            <a:r>
              <a:rPr lang="en-GB" sz="2100" dirty="0">
                <a:latin typeface="+mj-lt"/>
                <a:ea typeface="Times New Roman" panose="02020603050405020304" pitchFamily="18" charset="0"/>
              </a:rPr>
              <a:t>Taking into account other responsibilities </a:t>
            </a:r>
          </a:p>
          <a:p>
            <a:pPr lvl="1"/>
            <a:endParaRPr lang="en-GB" sz="1800" i="1" dirty="0">
              <a:highlight>
                <a:srgbClr val="FFFF00"/>
              </a:highlight>
              <a:latin typeface="+mj-lt"/>
            </a:endParaRPr>
          </a:p>
          <a:p>
            <a:pPr marL="457200" lvl="1" indent="0">
              <a:buNone/>
            </a:pPr>
            <a:r>
              <a:rPr lang="en-GB" sz="2100" i="1" dirty="0">
                <a:latin typeface="+mj-lt"/>
              </a:rPr>
              <a:t>“On occasions we’ve also because of the home situation not excluded, because of, morally that’s the right thing to do, that then leads to difficult conversations with staff, and you have to try and then unpick that in a discrete way without sharing what we can’t share with them, but so they then also then feel supported as well.” </a:t>
            </a:r>
            <a:r>
              <a:rPr lang="en-GB" sz="2100" dirty="0">
                <a:latin typeface="+mj-lt"/>
              </a:rPr>
              <a:t>(Teacher 6)</a:t>
            </a:r>
          </a:p>
          <a:p>
            <a:pPr lvl="1"/>
            <a:endParaRPr lang="en-GB" sz="1800" dirty="0">
              <a:effectLst/>
              <a:latin typeface="+mj-lt"/>
              <a:ea typeface="Times New Roman" panose="02020603050405020304" pitchFamily="18" charset="0"/>
            </a:endParaRPr>
          </a:p>
        </p:txBody>
      </p:sp>
      <p:sp>
        <p:nvSpPr>
          <p:cNvPr id="15"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32163692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82B25DE-B803-F34D-AA77-D885A1D04EA4}"/>
              </a:ext>
            </a:extLst>
          </p:cNvPr>
          <p:cNvSpPr>
            <a:spLocks noGrp="1"/>
          </p:cNvSpPr>
          <p:nvPr>
            <p:ph type="title"/>
          </p:nvPr>
        </p:nvSpPr>
        <p:spPr>
          <a:xfrm>
            <a:off x="1137035" y="445803"/>
            <a:ext cx="8548386" cy="1282459"/>
          </a:xfrm>
        </p:spPr>
        <p:txBody>
          <a:bodyPr>
            <a:normAutofit/>
          </a:bodyPr>
          <a:lstStyle/>
          <a:p>
            <a:r>
              <a:rPr lang="en-GB" sz="4100" dirty="0"/>
              <a:t>How schools do school exclusion policy</a:t>
            </a:r>
            <a:br>
              <a:rPr lang="en-GB" sz="4100" dirty="0"/>
            </a:br>
            <a:r>
              <a:rPr lang="en-GB" sz="1200" dirty="0"/>
              <a:t>(</a:t>
            </a:r>
            <a:r>
              <a:rPr lang="en-GB" sz="1200" b="0" i="0" dirty="0">
                <a:solidFill>
                  <a:srgbClr val="333333"/>
                </a:solidFill>
                <a:effectLst/>
                <a:latin typeface="Open Sans" panose="020B0606030504020204" pitchFamily="34" charset="0"/>
              </a:rPr>
              <a:t>Tawell, A. (2023). Enacting national school exclusion policy at the local level in England: is it black and white?, </a:t>
            </a:r>
            <a:r>
              <a:rPr lang="en-GB" sz="1200" b="0" i="1" dirty="0">
                <a:solidFill>
                  <a:srgbClr val="333333"/>
                </a:solidFill>
                <a:effectLst/>
                <a:latin typeface="Open Sans" panose="020B0606030504020204" pitchFamily="34" charset="0"/>
              </a:rPr>
              <a:t>International Journal of Inclusive Education</a:t>
            </a:r>
            <a:r>
              <a:rPr lang="en-GB" sz="1200" b="0" i="0" dirty="0">
                <a:solidFill>
                  <a:srgbClr val="333333"/>
                </a:solidFill>
                <a:effectLst/>
                <a:latin typeface="Open Sans" panose="020B0606030504020204" pitchFamily="34" charset="0"/>
              </a:rPr>
              <a:t>, DOI: </a:t>
            </a:r>
            <a:r>
              <a:rPr lang="en-GB" sz="1200" b="0" i="0" u="sng" dirty="0">
                <a:solidFill>
                  <a:srgbClr val="333333"/>
                </a:solidFill>
                <a:effectLst/>
                <a:latin typeface="Open Sans" panose="020B0606030504020204" pitchFamily="34" charset="0"/>
                <a:hlinkClick r:id="rId3"/>
              </a:rPr>
              <a:t>10.1080/13603116.2023.2266746</a:t>
            </a:r>
            <a:r>
              <a:rPr lang="en-GB" sz="1200" b="0" i="0" u="sng" dirty="0">
                <a:solidFill>
                  <a:srgbClr val="333333"/>
                </a:solidFill>
                <a:effectLst/>
                <a:latin typeface="Open Sans" panose="020B0606030504020204" pitchFamily="34" charset="0"/>
              </a:rPr>
              <a:t>)</a:t>
            </a:r>
            <a:endParaRPr lang="en-US" sz="4100" dirty="0"/>
          </a:p>
        </p:txBody>
      </p:sp>
      <p:sp>
        <p:nvSpPr>
          <p:cNvPr id="3" name="Content Placeholder 2">
            <a:extLst>
              <a:ext uri="{FF2B5EF4-FFF2-40B4-BE49-F238E27FC236}">
                <a16:creationId xmlns:a16="http://schemas.microsoft.com/office/drawing/2014/main" id="{11D59B37-53A7-7D4A-8A40-1290142EF2C0}"/>
              </a:ext>
            </a:extLst>
          </p:cNvPr>
          <p:cNvSpPr>
            <a:spLocks noGrp="1"/>
          </p:cNvSpPr>
          <p:nvPr>
            <p:ph idx="1"/>
          </p:nvPr>
        </p:nvSpPr>
        <p:spPr>
          <a:xfrm>
            <a:off x="1137035" y="1714500"/>
            <a:ext cx="8548386" cy="4509252"/>
          </a:xfrm>
        </p:spPr>
        <p:txBody>
          <a:bodyPr>
            <a:normAutofit fontScale="55000" lnSpcReduction="20000"/>
          </a:bodyPr>
          <a:lstStyle/>
          <a:p>
            <a:pPr marL="0" indent="0">
              <a:buNone/>
            </a:pPr>
            <a:r>
              <a:rPr lang="en-GB" sz="3800" b="1" i="1" dirty="0">
                <a:effectLst/>
                <a:latin typeface="+mj-lt"/>
                <a:ea typeface="Times New Roman" panose="02020603050405020304" pitchFamily="18" charset="0"/>
              </a:rPr>
              <a:t>2. ‘Where you stand depends on where you sit’ </a:t>
            </a:r>
            <a:r>
              <a:rPr lang="en-GB" sz="1900" dirty="0">
                <a:effectLst/>
                <a:latin typeface="+mj-lt"/>
                <a:ea typeface="Times New Roman" panose="02020603050405020304" pitchFamily="18" charset="0"/>
              </a:rPr>
              <a:t>(Maguire et al. 2015, 490) </a:t>
            </a:r>
            <a:endParaRPr lang="en-GB" sz="1900" b="1" dirty="0">
              <a:latin typeface="+mj-lt"/>
              <a:ea typeface="Times New Roman" panose="02020603050405020304" pitchFamily="18" charset="0"/>
            </a:endParaRPr>
          </a:p>
          <a:p>
            <a:pPr marL="514350" indent="-514350">
              <a:buFont typeface="Arial" panose="020B0604020202020204" pitchFamily="34" charset="0"/>
              <a:buAutoNum type="alphaLcPeriod"/>
            </a:pPr>
            <a:r>
              <a:rPr lang="en-GB" sz="3500" i="1" dirty="0">
                <a:effectLst/>
                <a:latin typeface="+mj-lt"/>
                <a:ea typeface="Times New Roman" panose="02020603050405020304" pitchFamily="18" charset="0"/>
              </a:rPr>
              <a:t>Situated context </a:t>
            </a:r>
            <a:r>
              <a:rPr lang="en-GB" sz="1800" dirty="0">
                <a:latin typeface="+mj-lt"/>
                <a:ea typeface="Times New Roman" panose="02020603050405020304" pitchFamily="18" charset="0"/>
              </a:rPr>
              <a:t>(Braun et al. 2011, 588) </a:t>
            </a:r>
            <a:endParaRPr lang="en-GB" sz="1800" i="1" dirty="0">
              <a:latin typeface="Times New Roman" panose="02020603050405020304" pitchFamily="18" charset="0"/>
              <a:ea typeface="Times New Roman" panose="02020603050405020304" pitchFamily="18" charset="0"/>
            </a:endParaRPr>
          </a:p>
          <a:p>
            <a:pPr lvl="1"/>
            <a:r>
              <a:rPr lang="en-GB" sz="3000" i="1" dirty="0">
                <a:effectLst/>
                <a:latin typeface="+mj-lt"/>
                <a:ea typeface="Times New Roman" panose="02020603050405020304" pitchFamily="18" charset="0"/>
              </a:rPr>
              <a:t>Where a school is on their improvement journey </a:t>
            </a:r>
          </a:p>
          <a:p>
            <a:pPr marL="914400" lvl="2" indent="0">
              <a:buNone/>
            </a:pPr>
            <a:endParaRPr lang="en-GB" sz="3000" i="1" dirty="0">
              <a:latin typeface="+mj-lt"/>
              <a:ea typeface="Times New Roman" panose="02020603050405020304" pitchFamily="18" charset="0"/>
            </a:endParaRPr>
          </a:p>
          <a:p>
            <a:pPr marL="457200" lvl="1" indent="0">
              <a:buNone/>
            </a:pPr>
            <a:r>
              <a:rPr lang="en-GB" sz="3400" i="1" dirty="0">
                <a:effectLst/>
                <a:latin typeface="+mj-lt"/>
                <a:ea typeface="Times New Roman" panose="02020603050405020304" pitchFamily="18" charset="0"/>
              </a:rPr>
              <a:t>“…the thing that leads schools to a permanent exclusion is what’s going on in the makeup of the school in the first place as to kind of where your tolerance level for all of these things sits.” </a:t>
            </a:r>
            <a:r>
              <a:rPr lang="en-GB" sz="3400" dirty="0">
                <a:effectLst/>
                <a:latin typeface="+mj-lt"/>
                <a:ea typeface="Times New Roman" panose="02020603050405020304" pitchFamily="18" charset="0"/>
              </a:rPr>
              <a:t>(Teacher 17)</a:t>
            </a:r>
          </a:p>
          <a:p>
            <a:pPr marL="914400" lvl="2" indent="0">
              <a:buNone/>
            </a:pPr>
            <a:endParaRPr lang="en-GB" sz="3000" i="1" dirty="0">
              <a:effectLst/>
              <a:latin typeface="+mj-lt"/>
              <a:ea typeface="Times New Roman" panose="02020603050405020304" pitchFamily="18" charset="0"/>
            </a:endParaRPr>
          </a:p>
          <a:p>
            <a:pPr marL="0" indent="0">
              <a:buNone/>
            </a:pPr>
            <a:r>
              <a:rPr lang="en-GB" sz="3500" i="1" dirty="0">
                <a:latin typeface="+mj-lt"/>
                <a:ea typeface="Times New Roman" panose="02020603050405020304" pitchFamily="18" charset="0"/>
              </a:rPr>
              <a:t>b. </a:t>
            </a:r>
            <a:r>
              <a:rPr lang="en-GB" sz="3500" i="1" dirty="0">
                <a:effectLst/>
                <a:latin typeface="+mj-lt"/>
                <a:ea typeface="Times New Roman" panose="02020603050405020304" pitchFamily="18" charset="0"/>
              </a:rPr>
              <a:t>Professional context</a:t>
            </a:r>
          </a:p>
          <a:p>
            <a:pPr lvl="1"/>
            <a:r>
              <a:rPr lang="en-GB" sz="3400" i="1" dirty="0">
                <a:effectLst/>
                <a:latin typeface="+mj-lt"/>
                <a:ea typeface="Times New Roman" panose="02020603050405020304" pitchFamily="18" charset="0"/>
              </a:rPr>
              <a:t>Leadership and school ethos</a:t>
            </a:r>
            <a:endParaRPr lang="en-GB" sz="3400" dirty="0">
              <a:effectLst/>
              <a:latin typeface="+mj-lt"/>
              <a:ea typeface="Times New Roman" panose="02020603050405020304" pitchFamily="18" charset="0"/>
            </a:endParaRPr>
          </a:p>
          <a:p>
            <a:pPr lvl="1"/>
            <a:r>
              <a:rPr lang="en-GB" sz="3400" i="1" dirty="0">
                <a:effectLst/>
                <a:latin typeface="+mj-lt"/>
                <a:ea typeface="Times New Roman" panose="02020603050405020304" pitchFamily="18" charset="0"/>
              </a:rPr>
              <a:t>Understandings of behaviour and locus of responsibility </a:t>
            </a:r>
          </a:p>
          <a:p>
            <a:pPr lvl="1"/>
            <a:r>
              <a:rPr lang="en-GB" sz="3400" i="1" dirty="0">
                <a:effectLst/>
                <a:latin typeface="+mj-lt"/>
                <a:ea typeface="Times New Roman" panose="02020603050405020304" pitchFamily="18" charset="0"/>
              </a:rPr>
              <a:t>Purpose of exclusion </a:t>
            </a:r>
          </a:p>
          <a:p>
            <a:pPr marL="457200" lvl="1" indent="0">
              <a:buNone/>
            </a:pPr>
            <a:endParaRPr lang="en-GB" sz="3400" i="1" dirty="0">
              <a:latin typeface="+mj-lt"/>
              <a:ea typeface="Times New Roman" panose="02020603050405020304" pitchFamily="18" charset="0"/>
            </a:endParaRPr>
          </a:p>
          <a:p>
            <a:pPr marL="0" indent="0">
              <a:buNone/>
            </a:pPr>
            <a:r>
              <a:rPr lang="en-GB" sz="3500" i="1" dirty="0">
                <a:latin typeface="+mj-lt"/>
                <a:ea typeface="Times New Roman" panose="02020603050405020304" pitchFamily="18" charset="0"/>
              </a:rPr>
              <a:t>c. Material context</a:t>
            </a:r>
            <a:endParaRPr lang="en-GB" sz="1800" dirty="0">
              <a:latin typeface="+mj-lt"/>
              <a:ea typeface="Times New Roman" panose="02020603050405020304" pitchFamily="18" charset="0"/>
            </a:endParaRPr>
          </a:p>
          <a:p>
            <a:pPr marL="0" indent="0">
              <a:buNone/>
            </a:pPr>
            <a:endParaRPr lang="en-GB" sz="3500" i="1" dirty="0">
              <a:latin typeface="+mj-lt"/>
              <a:ea typeface="Times New Roman" panose="02020603050405020304" pitchFamily="18"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GB" sz="3500" i="1" dirty="0">
                <a:effectLst/>
                <a:latin typeface="+mj-lt"/>
                <a:ea typeface="Times New Roman" panose="02020603050405020304" pitchFamily="18" charset="0"/>
              </a:rPr>
              <a:t>d. External context</a:t>
            </a:r>
            <a:endParaRPr lang="en-GB" sz="3500" dirty="0">
              <a:effectLst/>
              <a:latin typeface="+mj-lt"/>
              <a:ea typeface="Times New Roman" panose="02020603050405020304" pitchFamily="18" charset="0"/>
            </a:endParaRPr>
          </a:p>
          <a:p>
            <a:pPr marL="0" indent="0">
              <a:buNone/>
            </a:pPr>
            <a:endParaRPr lang="en-GB" sz="3800" i="1" dirty="0">
              <a:effectLst/>
              <a:latin typeface="+mj-lt"/>
              <a:ea typeface="Times New Roman" panose="02020603050405020304" pitchFamily="18" charset="0"/>
            </a:endParaRPr>
          </a:p>
          <a:p>
            <a:pPr marL="457200" lvl="1" indent="0">
              <a:buNone/>
            </a:pPr>
            <a:endParaRPr lang="en-GB" sz="1400" dirty="0">
              <a:effectLst/>
              <a:latin typeface="Times New Roman" panose="02020603050405020304" pitchFamily="18" charset="0"/>
              <a:ea typeface="Times New Roman" panose="02020603050405020304" pitchFamily="18" charset="0"/>
            </a:endParaRP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374543313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1A62ACB-952C-234A-9012-87F6594DB790}"/>
              </a:ext>
            </a:extLst>
          </p:cNvPr>
          <p:cNvSpPr>
            <a:spLocks noGrp="1"/>
          </p:cNvSpPr>
          <p:nvPr>
            <p:ph type="title"/>
          </p:nvPr>
        </p:nvSpPr>
        <p:spPr>
          <a:xfrm>
            <a:off x="1137036" y="609600"/>
            <a:ext cx="8548386" cy="1282459"/>
          </a:xfrm>
        </p:spPr>
        <p:txBody>
          <a:bodyPr>
            <a:normAutofit/>
          </a:bodyPr>
          <a:lstStyle/>
          <a:p>
            <a:r>
              <a:rPr lang="en-GB" sz="4100" dirty="0"/>
              <a:t>How schools do school exclusion policy</a:t>
            </a:r>
            <a:br>
              <a:rPr lang="en-GB" sz="4100" dirty="0"/>
            </a:br>
            <a:r>
              <a:rPr lang="en-GB" sz="1200" dirty="0"/>
              <a:t>(</a:t>
            </a:r>
            <a:r>
              <a:rPr lang="en-GB" sz="1200" b="0" i="0" dirty="0">
                <a:solidFill>
                  <a:srgbClr val="333333"/>
                </a:solidFill>
                <a:effectLst/>
                <a:latin typeface="Open Sans" panose="020B0606030504020204" pitchFamily="34" charset="0"/>
              </a:rPr>
              <a:t>Tawell, A. (2023). Enacting national school exclusion policy at the local level in England: is it black and white?, </a:t>
            </a:r>
            <a:r>
              <a:rPr lang="en-GB" sz="1200" b="0" i="1" dirty="0">
                <a:solidFill>
                  <a:srgbClr val="333333"/>
                </a:solidFill>
                <a:effectLst/>
                <a:latin typeface="Open Sans" panose="020B0606030504020204" pitchFamily="34" charset="0"/>
              </a:rPr>
              <a:t>International Journal of Inclusive Education</a:t>
            </a:r>
            <a:r>
              <a:rPr lang="en-GB" sz="1200" b="0" i="0" dirty="0">
                <a:solidFill>
                  <a:srgbClr val="333333"/>
                </a:solidFill>
                <a:effectLst/>
                <a:latin typeface="Open Sans" panose="020B0606030504020204" pitchFamily="34" charset="0"/>
              </a:rPr>
              <a:t>, DOI: </a:t>
            </a:r>
            <a:r>
              <a:rPr lang="en-GB" sz="1200" b="0" i="0" u="sng" dirty="0">
                <a:solidFill>
                  <a:srgbClr val="333333"/>
                </a:solidFill>
                <a:effectLst/>
                <a:latin typeface="Open Sans" panose="020B0606030504020204" pitchFamily="34" charset="0"/>
                <a:hlinkClick r:id="rId3"/>
              </a:rPr>
              <a:t>10.1080/13603116.2023.2266746</a:t>
            </a:r>
            <a:r>
              <a:rPr lang="en-GB" sz="1200" b="0" i="0" u="sng" dirty="0">
                <a:solidFill>
                  <a:srgbClr val="333333"/>
                </a:solidFill>
                <a:effectLst/>
                <a:latin typeface="Open Sans" panose="020B0606030504020204" pitchFamily="34" charset="0"/>
              </a:rPr>
              <a:t>)</a:t>
            </a:r>
            <a:endParaRPr lang="en-US" sz="4100" dirty="0"/>
          </a:p>
        </p:txBody>
      </p:sp>
      <p:sp>
        <p:nvSpPr>
          <p:cNvPr id="3" name="Content Placeholder 2">
            <a:extLst>
              <a:ext uri="{FF2B5EF4-FFF2-40B4-BE49-F238E27FC236}">
                <a16:creationId xmlns:a16="http://schemas.microsoft.com/office/drawing/2014/main" id="{2B278DC2-E97D-E945-9E31-2050139CFF81}"/>
              </a:ext>
            </a:extLst>
          </p:cNvPr>
          <p:cNvSpPr>
            <a:spLocks noGrp="1"/>
          </p:cNvSpPr>
          <p:nvPr>
            <p:ph idx="1"/>
          </p:nvPr>
        </p:nvSpPr>
        <p:spPr>
          <a:xfrm>
            <a:off x="1135711" y="1733020"/>
            <a:ext cx="8342396" cy="4076394"/>
          </a:xfrm>
        </p:spPr>
        <p:txBody>
          <a:bodyPr>
            <a:normAutofit/>
          </a:bodyPr>
          <a:lstStyle/>
          <a:p>
            <a:pPr marL="0" indent="0">
              <a:buNone/>
            </a:pPr>
            <a:r>
              <a:rPr lang="en-GB" sz="2400" b="1" i="1" dirty="0">
                <a:effectLst/>
                <a:latin typeface="+mj-lt"/>
                <a:ea typeface="Times New Roman" panose="02020603050405020304" pitchFamily="18" charset="0"/>
              </a:rPr>
              <a:t>3. Contradictions, perverse incentives, unintended consequences and trade offs</a:t>
            </a:r>
            <a:r>
              <a:rPr lang="en-GB" sz="2400" b="1" i="1" dirty="0">
                <a:effectLst/>
                <a:latin typeface="+mj-lt"/>
              </a:rPr>
              <a:t> </a:t>
            </a:r>
          </a:p>
          <a:p>
            <a:pPr lvl="1"/>
            <a:r>
              <a:rPr lang="en-GB" sz="2100" dirty="0">
                <a:latin typeface="+mj-lt"/>
              </a:rPr>
              <a:t>Balancing harms </a:t>
            </a:r>
          </a:p>
          <a:p>
            <a:pPr lvl="1"/>
            <a:r>
              <a:rPr lang="en-GB" sz="2100" dirty="0">
                <a:effectLst/>
                <a:latin typeface="+mj-lt"/>
              </a:rPr>
              <a:t>Marketisation and accountability pressures </a:t>
            </a:r>
          </a:p>
          <a:p>
            <a:pPr lvl="1"/>
            <a:r>
              <a:rPr lang="en-GB" sz="2100" dirty="0">
                <a:latin typeface="+mj-lt"/>
              </a:rPr>
              <a:t>The impact of targets </a:t>
            </a:r>
          </a:p>
          <a:p>
            <a:pPr lvl="1"/>
            <a:r>
              <a:rPr lang="en-GB" sz="2100" dirty="0">
                <a:effectLst/>
                <a:latin typeface="+mj-lt"/>
              </a:rPr>
              <a:t>Cost-benefit analyses </a:t>
            </a:r>
          </a:p>
          <a:p>
            <a:pPr lvl="1"/>
            <a:r>
              <a:rPr lang="en-GB" sz="2100" dirty="0">
                <a:latin typeface="+mj-lt"/>
              </a:rPr>
              <a:t>Pressures not to use alternative measures </a:t>
            </a:r>
            <a:endParaRPr lang="en-US" sz="2100" dirty="0">
              <a:latin typeface="+mj-lt"/>
            </a:endParaRPr>
          </a:p>
          <a:p>
            <a:pPr marL="0" indent="0">
              <a:buNone/>
            </a:pPr>
            <a:r>
              <a:rPr lang="en-US" sz="2200" dirty="0">
                <a:latin typeface="+mj-lt"/>
              </a:rPr>
              <a:t>a. </a:t>
            </a:r>
            <a:r>
              <a:rPr lang="en-GB" sz="2200" i="1" dirty="0">
                <a:effectLst/>
                <a:latin typeface="+mj-lt"/>
                <a:ea typeface="Times New Roman" panose="02020603050405020304" pitchFamily="18" charset="0"/>
              </a:rPr>
              <a:t>Grey exclusions: best interests of the school and/or best interests of the child?</a:t>
            </a:r>
          </a:p>
          <a:p>
            <a:pPr marL="0" indent="0">
              <a:buNone/>
            </a:pPr>
            <a:endParaRPr lang="en-US" sz="2400" dirty="0">
              <a:highlight>
                <a:srgbClr val="FFFF00"/>
              </a:highlight>
              <a:latin typeface="+mj-lt"/>
            </a:endParaRP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352089934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1A62ACB-952C-234A-9012-87F6594DB790}"/>
              </a:ext>
            </a:extLst>
          </p:cNvPr>
          <p:cNvSpPr>
            <a:spLocks noGrp="1"/>
          </p:cNvSpPr>
          <p:nvPr>
            <p:ph type="title"/>
          </p:nvPr>
        </p:nvSpPr>
        <p:spPr>
          <a:xfrm>
            <a:off x="1137036" y="609600"/>
            <a:ext cx="8548386" cy="1282459"/>
          </a:xfrm>
        </p:spPr>
        <p:txBody>
          <a:bodyPr>
            <a:normAutofit/>
          </a:bodyPr>
          <a:lstStyle/>
          <a:p>
            <a:r>
              <a:rPr lang="en-GB" sz="4100" dirty="0"/>
              <a:t>How schools do school exclusion policy</a:t>
            </a:r>
            <a:br>
              <a:rPr lang="en-GB" sz="4100" dirty="0"/>
            </a:br>
            <a:r>
              <a:rPr lang="en-GB" sz="1200" dirty="0"/>
              <a:t>(</a:t>
            </a:r>
            <a:r>
              <a:rPr lang="en-GB" sz="1200" b="0" i="0" dirty="0">
                <a:solidFill>
                  <a:srgbClr val="333333"/>
                </a:solidFill>
                <a:effectLst/>
                <a:latin typeface="Open Sans" panose="020B0606030504020204" pitchFamily="34" charset="0"/>
              </a:rPr>
              <a:t>Tawell, A. (2023). Enacting national school exclusion policy at the local level in England: is it black and white?, </a:t>
            </a:r>
            <a:r>
              <a:rPr lang="en-GB" sz="1200" b="0" i="1" dirty="0">
                <a:solidFill>
                  <a:srgbClr val="333333"/>
                </a:solidFill>
                <a:effectLst/>
                <a:latin typeface="Open Sans" panose="020B0606030504020204" pitchFamily="34" charset="0"/>
              </a:rPr>
              <a:t>International Journal of Inclusive Education</a:t>
            </a:r>
            <a:r>
              <a:rPr lang="en-GB" sz="1200" b="0" i="0" dirty="0">
                <a:solidFill>
                  <a:srgbClr val="333333"/>
                </a:solidFill>
                <a:effectLst/>
                <a:latin typeface="Open Sans" panose="020B0606030504020204" pitchFamily="34" charset="0"/>
              </a:rPr>
              <a:t>, DOI: </a:t>
            </a:r>
            <a:r>
              <a:rPr lang="en-GB" sz="1200" b="0" i="0" u="sng" dirty="0">
                <a:solidFill>
                  <a:srgbClr val="333333"/>
                </a:solidFill>
                <a:effectLst/>
                <a:latin typeface="Open Sans" panose="020B0606030504020204" pitchFamily="34" charset="0"/>
                <a:hlinkClick r:id="rId3"/>
              </a:rPr>
              <a:t>10.1080/13603116.2023.2266746</a:t>
            </a:r>
            <a:r>
              <a:rPr lang="en-GB" sz="1200" b="0" i="0" u="sng" dirty="0">
                <a:solidFill>
                  <a:srgbClr val="333333"/>
                </a:solidFill>
                <a:effectLst/>
                <a:latin typeface="Open Sans" panose="020B0606030504020204" pitchFamily="34" charset="0"/>
              </a:rPr>
              <a:t>)</a:t>
            </a:r>
            <a:endParaRPr lang="en-US" sz="4100" dirty="0"/>
          </a:p>
        </p:txBody>
      </p:sp>
      <p:sp>
        <p:nvSpPr>
          <p:cNvPr id="3" name="Content Placeholder 2">
            <a:extLst>
              <a:ext uri="{FF2B5EF4-FFF2-40B4-BE49-F238E27FC236}">
                <a16:creationId xmlns:a16="http://schemas.microsoft.com/office/drawing/2014/main" id="{2B278DC2-E97D-E945-9E31-2050139CFF81}"/>
              </a:ext>
            </a:extLst>
          </p:cNvPr>
          <p:cNvSpPr>
            <a:spLocks noGrp="1"/>
          </p:cNvSpPr>
          <p:nvPr>
            <p:ph idx="1"/>
          </p:nvPr>
        </p:nvSpPr>
        <p:spPr>
          <a:xfrm>
            <a:off x="1137035" y="2147358"/>
            <a:ext cx="8548386" cy="4076394"/>
          </a:xfrm>
        </p:spPr>
        <p:txBody>
          <a:bodyPr>
            <a:normAutofit/>
          </a:bodyPr>
          <a:lstStyle/>
          <a:p>
            <a:pPr marL="0" indent="0">
              <a:buNone/>
            </a:pPr>
            <a:r>
              <a:rPr lang="en-GB" sz="2400" b="1" dirty="0">
                <a:latin typeface="+mj-lt"/>
                <a:ea typeface="Times New Roman" panose="02020603050405020304" pitchFamily="18" charset="0"/>
              </a:rPr>
              <a:t>In conclusion…</a:t>
            </a:r>
          </a:p>
          <a:p>
            <a:r>
              <a:rPr lang="en-GB" sz="2400" dirty="0">
                <a:latin typeface="+mj-lt"/>
                <a:ea typeface="Times New Roman" panose="02020603050405020304" pitchFamily="18" charset="0"/>
              </a:rPr>
              <a:t>It’s not black and white </a:t>
            </a:r>
          </a:p>
          <a:p>
            <a:r>
              <a:rPr lang="en-GB" sz="2400" dirty="0">
                <a:effectLst/>
                <a:latin typeface="+mj-lt"/>
                <a:ea typeface="Times New Roman" panose="02020603050405020304" pitchFamily="18" charset="0"/>
              </a:rPr>
              <a:t>Need to ‘take context seriously’ </a:t>
            </a:r>
            <a:r>
              <a:rPr lang="en-GB" sz="1200" dirty="0">
                <a:effectLst/>
                <a:latin typeface="+mj-lt"/>
                <a:ea typeface="Times New Roman" panose="02020603050405020304" pitchFamily="18" charset="0"/>
              </a:rPr>
              <a:t>(Ball et al. 2012, 19) </a:t>
            </a:r>
          </a:p>
          <a:p>
            <a:r>
              <a:rPr lang="en-GB" sz="2400" dirty="0">
                <a:effectLst/>
                <a:latin typeface="+mj-lt"/>
                <a:ea typeface="Times New Roman" panose="02020603050405020304" pitchFamily="18" charset="0"/>
              </a:rPr>
              <a:t>Different contextual factors weave together in complex assemblages to inform a school’s approach to school exclusion</a:t>
            </a:r>
          </a:p>
          <a:p>
            <a:r>
              <a:rPr lang="en-GB" sz="2400" dirty="0">
                <a:effectLst/>
                <a:latin typeface="+mj-lt"/>
                <a:ea typeface="Times New Roman" panose="02020603050405020304" pitchFamily="18" charset="0"/>
              </a:rPr>
              <a:t>‘[I]</a:t>
            </a:r>
            <a:r>
              <a:rPr lang="en-GB" sz="2400" dirty="0" err="1">
                <a:effectLst/>
                <a:latin typeface="+mj-lt"/>
                <a:ea typeface="Times New Roman" panose="02020603050405020304" pitchFamily="18" charset="0"/>
              </a:rPr>
              <a:t>nformal</a:t>
            </a:r>
            <a:r>
              <a:rPr lang="en-GB" sz="2400" dirty="0">
                <a:effectLst/>
                <a:latin typeface="+mj-lt"/>
                <a:ea typeface="Times New Roman" panose="02020603050405020304" pitchFamily="18" charset="0"/>
              </a:rPr>
              <a:t>, less visible and undocumented policy practices’ were seen to sit alongside ‘official enactments’ </a:t>
            </a:r>
            <a:r>
              <a:rPr lang="en-GB" sz="1200" dirty="0">
                <a:effectLst/>
                <a:latin typeface="+mj-lt"/>
                <a:ea typeface="Times New Roman" panose="02020603050405020304" pitchFamily="18" charset="0"/>
              </a:rPr>
              <a:t>(Maguire et al. 2015, 487)  </a:t>
            </a:r>
          </a:p>
          <a:p>
            <a:pPr marL="0" indent="0">
              <a:buNone/>
            </a:pPr>
            <a:endParaRPr lang="en-US" sz="2400" dirty="0">
              <a:highlight>
                <a:srgbClr val="FFFF00"/>
              </a:highlight>
              <a:latin typeface="+mj-lt"/>
            </a:endParaRP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398713167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Content Placeholder 5" descr="Text&#10;&#10;Description automatically generated">
            <a:extLst>
              <a:ext uri="{FF2B5EF4-FFF2-40B4-BE49-F238E27FC236}">
                <a16:creationId xmlns:a16="http://schemas.microsoft.com/office/drawing/2014/main" id="{BDA7BE3D-F81B-A444-AF55-9274F30386A0}"/>
              </a:ext>
            </a:extLst>
          </p:cNvPr>
          <p:cNvPicPr>
            <a:picLocks noChangeAspect="1"/>
          </p:cNvPicPr>
          <p:nvPr/>
        </p:nvPicPr>
        <p:blipFill rotWithShape="1">
          <a:blip r:embed="rId3"/>
          <a:stretch/>
        </p:blipFill>
        <p:spPr>
          <a:xfrm>
            <a:off x="753073" y="769019"/>
            <a:ext cx="6440424" cy="2141439"/>
          </a:xfrm>
          <a:prstGeom prst="rect">
            <a:avLst/>
          </a:prstGeom>
        </p:spPr>
      </p:pic>
      <p:sp>
        <p:nvSpPr>
          <p:cNvPr id="3" name="TextBox 2">
            <a:extLst>
              <a:ext uri="{FF2B5EF4-FFF2-40B4-BE49-F238E27FC236}">
                <a16:creationId xmlns:a16="http://schemas.microsoft.com/office/drawing/2014/main" id="{CCEA45C6-28D6-D745-85C9-AD7DF984E695}"/>
              </a:ext>
            </a:extLst>
          </p:cNvPr>
          <p:cNvSpPr txBox="1"/>
          <p:nvPr/>
        </p:nvSpPr>
        <p:spPr>
          <a:xfrm>
            <a:off x="996044" y="3815810"/>
            <a:ext cx="10205356" cy="1477328"/>
          </a:xfrm>
          <a:prstGeom prst="rect">
            <a:avLst/>
          </a:prstGeom>
          <a:noFill/>
        </p:spPr>
        <p:txBody>
          <a:bodyPr wrap="square" rtlCol="0">
            <a:spAutoFit/>
          </a:bodyPr>
          <a:lstStyle/>
          <a:p>
            <a:r>
              <a:rPr lang="en-GB" b="1" dirty="0"/>
              <a:t>Overarching aim: </a:t>
            </a:r>
            <a:r>
              <a:rPr lang="en-GB" dirty="0"/>
              <a:t>To undertake a home-international comparison to understand the contextual and institutional processes that lead to different types of school exclusion (official and ‘hidden’) and the consequences for excluded young people, their families, schools and other professionals across the UK. </a:t>
            </a:r>
          </a:p>
          <a:p>
            <a:endParaRPr lang="en-US" dirty="0"/>
          </a:p>
          <a:p>
            <a:endParaRPr lang="en-US" dirty="0"/>
          </a:p>
        </p:txBody>
      </p:sp>
      <p:sp>
        <p:nvSpPr>
          <p:cNvPr id="4" name="Rectangle 3">
            <a:extLst>
              <a:ext uri="{FF2B5EF4-FFF2-40B4-BE49-F238E27FC236}">
                <a16:creationId xmlns:a16="http://schemas.microsoft.com/office/drawing/2014/main" id="{33494E2C-CCF5-2F4F-B8B0-C25D2174091A}"/>
              </a:ext>
            </a:extLst>
          </p:cNvPr>
          <p:cNvSpPr/>
          <p:nvPr/>
        </p:nvSpPr>
        <p:spPr>
          <a:xfrm>
            <a:off x="990600" y="4898202"/>
            <a:ext cx="5965371" cy="923330"/>
          </a:xfrm>
          <a:prstGeom prst="rect">
            <a:avLst/>
          </a:prstGeom>
        </p:spPr>
        <p:txBody>
          <a:bodyPr wrap="square">
            <a:spAutoFit/>
          </a:bodyPr>
          <a:lstStyle/>
          <a:p>
            <a:r>
              <a:rPr lang="en-GB" b="1" dirty="0"/>
              <a:t>Strand A: </a:t>
            </a:r>
            <a:r>
              <a:rPr lang="en-GB" dirty="0"/>
              <a:t>Landscapes of exclusion</a:t>
            </a:r>
          </a:p>
          <a:p>
            <a:r>
              <a:rPr lang="en-GB" b="1" dirty="0"/>
              <a:t>Strand B:</a:t>
            </a:r>
            <a:r>
              <a:rPr lang="en-GB" dirty="0"/>
              <a:t> Experiences of exclusion</a:t>
            </a:r>
          </a:p>
          <a:p>
            <a:r>
              <a:rPr lang="en-GB" b="1" dirty="0"/>
              <a:t>Strand C: </a:t>
            </a:r>
            <a:r>
              <a:rPr lang="en-GB" dirty="0"/>
              <a:t>Analysis of financial costs and integration of findings</a:t>
            </a:r>
          </a:p>
        </p:txBody>
      </p:sp>
      <p:sp>
        <p:nvSpPr>
          <p:cNvPr id="5" name="Rectangle 4">
            <a:extLst>
              <a:ext uri="{FF2B5EF4-FFF2-40B4-BE49-F238E27FC236}">
                <a16:creationId xmlns:a16="http://schemas.microsoft.com/office/drawing/2014/main" id="{BA1BD2AF-7165-944D-B111-89B3BF0FB19C}"/>
              </a:ext>
            </a:extLst>
          </p:cNvPr>
          <p:cNvSpPr/>
          <p:nvPr/>
        </p:nvSpPr>
        <p:spPr>
          <a:xfrm>
            <a:off x="3298373" y="2910458"/>
            <a:ext cx="5339443" cy="646331"/>
          </a:xfrm>
          <a:prstGeom prst="rect">
            <a:avLst/>
          </a:prstGeom>
        </p:spPr>
        <p:txBody>
          <a:bodyPr wrap="square">
            <a:spAutoFit/>
          </a:bodyPr>
          <a:lstStyle/>
          <a:p>
            <a:r>
              <a:rPr lang="en-GB" dirty="0"/>
              <a:t>The political economies of school exclusion and their consequences </a:t>
            </a:r>
          </a:p>
        </p:txBody>
      </p:sp>
    </p:spTree>
    <p:extLst>
      <p:ext uri="{BB962C8B-B14F-4D97-AF65-F5344CB8AC3E}">
        <p14:creationId xmlns:p14="http://schemas.microsoft.com/office/powerpoint/2010/main" val="338904574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erson standing in front of a fence&#10;&#10;Description automatically generated">
            <a:extLst>
              <a:ext uri="{FF2B5EF4-FFF2-40B4-BE49-F238E27FC236}">
                <a16:creationId xmlns:a16="http://schemas.microsoft.com/office/drawing/2014/main" id="{99F18A5B-8F3F-424F-B57D-F55FEBAD7E4F}"/>
              </a:ext>
            </a:extLst>
          </p:cNvPr>
          <p:cNvPicPr>
            <a:picLocks noChangeAspect="1"/>
          </p:cNvPicPr>
          <p:nvPr/>
        </p:nvPicPr>
        <p:blipFill rotWithShape="1">
          <a:blip r:embed="rId3"/>
          <a:srcRect r="1281"/>
          <a:stretch/>
        </p:blipFill>
        <p:spPr>
          <a:xfrm>
            <a:off x="511633" y="803742"/>
            <a:ext cx="3822657" cy="5250515"/>
          </a:xfrm>
          <a:prstGeom prst="rect">
            <a:avLst/>
          </a:prstGeom>
        </p:spPr>
      </p:pic>
      <p:sp>
        <p:nvSpPr>
          <p:cNvPr id="2" name="Slide Number Placeholder 1">
            <a:extLst>
              <a:ext uri="{FF2B5EF4-FFF2-40B4-BE49-F238E27FC236}">
                <a16:creationId xmlns:a16="http://schemas.microsoft.com/office/drawing/2014/main" id="{A9684BA9-1514-4C9C-8F82-D961CE351FBD}"/>
              </a:ext>
            </a:extLst>
          </p:cNvPr>
          <p:cNvSpPr>
            <a:spLocks noGrp="1"/>
          </p:cNvSpPr>
          <p:nvPr>
            <p:ph type="sldNum" sz="quarter" idx="12"/>
          </p:nvPr>
        </p:nvSpPr>
        <p:spPr/>
        <p:txBody>
          <a:bodyPr/>
          <a:lstStyle/>
          <a:p>
            <a:fld id="{8BA22C32-1BA4-5042-86B7-076D92CA220C}" type="slidenum">
              <a:rPr lang="en-US" smtClean="0"/>
              <a:t>28</a:t>
            </a:fld>
            <a:endParaRPr lang="en-US" dirty="0"/>
          </a:p>
        </p:txBody>
      </p:sp>
      <p:sp>
        <p:nvSpPr>
          <p:cNvPr id="4" name="TextBox 3">
            <a:extLst>
              <a:ext uri="{FF2B5EF4-FFF2-40B4-BE49-F238E27FC236}">
                <a16:creationId xmlns:a16="http://schemas.microsoft.com/office/drawing/2014/main" id="{DA8E0DAC-3CBA-A145-85C5-FA47E0278501}"/>
              </a:ext>
            </a:extLst>
          </p:cNvPr>
          <p:cNvSpPr txBox="1"/>
          <p:nvPr/>
        </p:nvSpPr>
        <p:spPr>
          <a:xfrm>
            <a:off x="4757062" y="630812"/>
            <a:ext cx="6602181" cy="6401753"/>
          </a:xfrm>
          <a:prstGeom prst="rect">
            <a:avLst/>
          </a:prstGeom>
          <a:noFill/>
        </p:spPr>
        <p:txBody>
          <a:bodyPr wrap="square" rtlCol="0">
            <a:spAutoFit/>
          </a:bodyPr>
          <a:lstStyle/>
          <a:p>
            <a:r>
              <a:rPr lang="en-GB" sz="2200" dirty="0"/>
              <a:t>Policy conversations and recommendations:</a:t>
            </a:r>
          </a:p>
          <a:p>
            <a:endParaRPr lang="en-GB" sz="2200" i="1" dirty="0"/>
          </a:p>
          <a:p>
            <a:r>
              <a:rPr lang="en-GB" sz="2200" i="1" dirty="0"/>
              <a:t>“There are the wrong incentives for the wrong targets”</a:t>
            </a:r>
          </a:p>
          <a:p>
            <a:endParaRPr lang="en-GB" sz="2200" i="1" dirty="0"/>
          </a:p>
          <a:p>
            <a:r>
              <a:rPr lang="en-GB" sz="2200" i="1" dirty="0"/>
              <a:t>“Schools have other short term priorities. There needs to be a sea change in attitudes of some of the teaching profession. If they are on zero tolerance mode, then the child presents a problem. So a long term objective must be to change hearts and minds, change the culture of the school.”</a:t>
            </a:r>
          </a:p>
          <a:p>
            <a:endParaRPr lang="en-GB" sz="2200" i="1" dirty="0"/>
          </a:p>
          <a:p>
            <a:r>
              <a:rPr lang="en-GB" sz="2200" i="1" dirty="0"/>
              <a:t>“We need to start building fences along the top of the cliff rather than parking ambulances at the bottom” </a:t>
            </a:r>
          </a:p>
          <a:p>
            <a:endParaRPr lang="en-GB" sz="2200" i="1" dirty="0"/>
          </a:p>
          <a:p>
            <a:r>
              <a:rPr lang="en-GB" sz="2200" b="1" i="1" dirty="0"/>
              <a:t>We need to get the balance right.</a:t>
            </a:r>
            <a:endParaRPr lang="en-GB" sz="2200" i="1" dirty="0"/>
          </a:p>
          <a:p>
            <a:r>
              <a:rPr lang="en-GB" sz="2000" dirty="0"/>
              <a:t>(</a:t>
            </a:r>
            <a:r>
              <a:rPr lang="en-GB" sz="2000" dirty="0" err="1"/>
              <a:t>Tawell</a:t>
            </a:r>
            <a:r>
              <a:rPr lang="en-GB" sz="2000" dirty="0"/>
              <a:t> et al. 2020: pages 4, 10 and 18; Emery et al. 2020)</a:t>
            </a:r>
            <a:endParaRPr lang="en-US" sz="2000" dirty="0"/>
          </a:p>
          <a:p>
            <a:pPr marL="285750" indent="-285750">
              <a:buFont typeface="Arial" panose="020B0604020202020204" pitchFamily="34" charset="0"/>
              <a:buChar char="•"/>
            </a:pPr>
            <a:endParaRPr lang="en-GB" sz="2400" b="1" dirty="0"/>
          </a:p>
          <a:p>
            <a:pPr marL="285750" indent="-285750">
              <a:buFont typeface="Arial" panose="020B0604020202020204" pitchFamily="34" charset="0"/>
              <a:buChar char="•"/>
            </a:pPr>
            <a:endParaRPr lang="en-GB" dirty="0"/>
          </a:p>
          <a:p>
            <a:pPr marL="285750" indent="-285750">
              <a:buFont typeface="Arial" panose="020B0604020202020204" pitchFamily="34" charset="0"/>
              <a:buChar char="•"/>
            </a:pPr>
            <a:endParaRPr lang="en-US" dirty="0"/>
          </a:p>
        </p:txBody>
      </p:sp>
    </p:spTree>
    <p:extLst>
      <p:ext uri="{BB962C8B-B14F-4D97-AF65-F5344CB8AC3E}">
        <p14:creationId xmlns:p14="http://schemas.microsoft.com/office/powerpoint/2010/main" val="83816964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CEB09C3-433B-7D45-A8CA-70C96F89A1DF}"/>
              </a:ext>
            </a:extLst>
          </p:cNvPr>
          <p:cNvSpPr>
            <a:spLocks noGrp="1"/>
          </p:cNvSpPr>
          <p:nvPr>
            <p:ph type="title"/>
          </p:nvPr>
        </p:nvSpPr>
        <p:spPr>
          <a:xfrm>
            <a:off x="838200" y="365125"/>
            <a:ext cx="10515600" cy="1325563"/>
          </a:xfrm>
        </p:spPr>
        <p:txBody>
          <a:bodyPr>
            <a:normAutofit/>
          </a:bodyPr>
          <a:lstStyle/>
          <a:p>
            <a:r>
              <a:rPr lang="en-GB" sz="4100" dirty="0"/>
              <a:t>Excluded Lives emerging findings: England</a:t>
            </a:r>
            <a:endParaRPr lang="en-US" sz="4100" dirty="0"/>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9036" y="1677373"/>
            <a:ext cx="10853928" cy="18288"/>
          </a:xfrm>
          <a:custGeom>
            <a:avLst/>
            <a:gdLst>
              <a:gd name="connsiteX0" fmla="*/ 0 w 10853928"/>
              <a:gd name="connsiteY0" fmla="*/ 0 h 18288"/>
              <a:gd name="connsiteX1" fmla="*/ 461292 w 10853928"/>
              <a:gd name="connsiteY1" fmla="*/ 0 h 18288"/>
              <a:gd name="connsiteX2" fmla="*/ 1139662 w 10853928"/>
              <a:gd name="connsiteY2" fmla="*/ 0 h 18288"/>
              <a:gd name="connsiteX3" fmla="*/ 1926572 w 10853928"/>
              <a:gd name="connsiteY3" fmla="*/ 0 h 18288"/>
              <a:gd name="connsiteX4" fmla="*/ 2279325 w 10853928"/>
              <a:gd name="connsiteY4" fmla="*/ 0 h 18288"/>
              <a:gd name="connsiteX5" fmla="*/ 2632078 w 10853928"/>
              <a:gd name="connsiteY5" fmla="*/ 0 h 18288"/>
              <a:gd name="connsiteX6" fmla="*/ 3527527 w 10853928"/>
              <a:gd name="connsiteY6" fmla="*/ 0 h 18288"/>
              <a:gd name="connsiteX7" fmla="*/ 4205897 w 10853928"/>
              <a:gd name="connsiteY7" fmla="*/ 0 h 18288"/>
              <a:gd name="connsiteX8" fmla="*/ 4558650 w 10853928"/>
              <a:gd name="connsiteY8" fmla="*/ 0 h 18288"/>
              <a:gd name="connsiteX9" fmla="*/ 5237020 w 10853928"/>
              <a:gd name="connsiteY9" fmla="*/ 0 h 18288"/>
              <a:gd name="connsiteX10" fmla="*/ 6132469 w 10853928"/>
              <a:gd name="connsiteY10" fmla="*/ 0 h 18288"/>
              <a:gd name="connsiteX11" fmla="*/ 6702301 w 10853928"/>
              <a:gd name="connsiteY11" fmla="*/ 0 h 18288"/>
              <a:gd name="connsiteX12" fmla="*/ 7272132 w 10853928"/>
              <a:gd name="connsiteY12" fmla="*/ 0 h 18288"/>
              <a:gd name="connsiteX13" fmla="*/ 7950502 w 10853928"/>
              <a:gd name="connsiteY13" fmla="*/ 0 h 18288"/>
              <a:gd name="connsiteX14" fmla="*/ 8737412 w 10853928"/>
              <a:gd name="connsiteY14" fmla="*/ 0 h 18288"/>
              <a:gd name="connsiteX15" fmla="*/ 9524322 w 10853928"/>
              <a:gd name="connsiteY15" fmla="*/ 0 h 18288"/>
              <a:gd name="connsiteX16" fmla="*/ 10853928 w 10853928"/>
              <a:gd name="connsiteY16" fmla="*/ 0 h 18288"/>
              <a:gd name="connsiteX17" fmla="*/ 10853928 w 10853928"/>
              <a:gd name="connsiteY17" fmla="*/ 18288 h 18288"/>
              <a:gd name="connsiteX18" fmla="*/ 10392636 w 10853928"/>
              <a:gd name="connsiteY18" fmla="*/ 18288 h 18288"/>
              <a:gd name="connsiteX19" fmla="*/ 9497187 w 10853928"/>
              <a:gd name="connsiteY19" fmla="*/ 18288 h 18288"/>
              <a:gd name="connsiteX20" fmla="*/ 8818817 w 10853928"/>
              <a:gd name="connsiteY20" fmla="*/ 18288 h 18288"/>
              <a:gd name="connsiteX21" fmla="*/ 8466064 w 10853928"/>
              <a:gd name="connsiteY21" fmla="*/ 18288 h 18288"/>
              <a:gd name="connsiteX22" fmla="*/ 7787693 w 10853928"/>
              <a:gd name="connsiteY22" fmla="*/ 18288 h 18288"/>
              <a:gd name="connsiteX23" fmla="*/ 7217862 w 10853928"/>
              <a:gd name="connsiteY23" fmla="*/ 18288 h 18288"/>
              <a:gd name="connsiteX24" fmla="*/ 6648031 w 10853928"/>
              <a:gd name="connsiteY24" fmla="*/ 18288 h 18288"/>
              <a:gd name="connsiteX25" fmla="*/ 6078200 w 10853928"/>
              <a:gd name="connsiteY25" fmla="*/ 18288 h 18288"/>
              <a:gd name="connsiteX26" fmla="*/ 5508368 w 10853928"/>
              <a:gd name="connsiteY26" fmla="*/ 18288 h 18288"/>
              <a:gd name="connsiteX27" fmla="*/ 4721459 w 10853928"/>
              <a:gd name="connsiteY27" fmla="*/ 18288 h 18288"/>
              <a:gd name="connsiteX28" fmla="*/ 4043088 w 10853928"/>
              <a:gd name="connsiteY28" fmla="*/ 18288 h 18288"/>
              <a:gd name="connsiteX29" fmla="*/ 3690336 w 10853928"/>
              <a:gd name="connsiteY29" fmla="*/ 18288 h 18288"/>
              <a:gd name="connsiteX30" fmla="*/ 3120504 w 10853928"/>
              <a:gd name="connsiteY30" fmla="*/ 18288 h 18288"/>
              <a:gd name="connsiteX31" fmla="*/ 2333595 w 10853928"/>
              <a:gd name="connsiteY31" fmla="*/ 18288 h 18288"/>
              <a:gd name="connsiteX32" fmla="*/ 1872303 w 10853928"/>
              <a:gd name="connsiteY32" fmla="*/ 18288 h 18288"/>
              <a:gd name="connsiteX33" fmla="*/ 976854 w 10853928"/>
              <a:gd name="connsiteY33" fmla="*/ 18288 h 18288"/>
              <a:gd name="connsiteX34" fmla="*/ 0 w 10853928"/>
              <a:gd name="connsiteY34" fmla="*/ 18288 h 18288"/>
              <a:gd name="connsiteX35" fmla="*/ 0 w 10853928"/>
              <a:gd name="connsiteY35"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53928" h="18288" fill="none" extrusionOk="0">
                <a:moveTo>
                  <a:pt x="0" y="0"/>
                </a:moveTo>
                <a:cubicBezTo>
                  <a:pt x="146993" y="-19076"/>
                  <a:pt x="347684" y="-4790"/>
                  <a:pt x="461292" y="0"/>
                </a:cubicBezTo>
                <a:cubicBezTo>
                  <a:pt x="574900" y="4790"/>
                  <a:pt x="808367" y="19821"/>
                  <a:pt x="1139662" y="0"/>
                </a:cubicBezTo>
                <a:cubicBezTo>
                  <a:pt x="1470957" y="-19821"/>
                  <a:pt x="1627405" y="5721"/>
                  <a:pt x="1926572" y="0"/>
                </a:cubicBezTo>
                <a:cubicBezTo>
                  <a:pt x="2225739" y="-5721"/>
                  <a:pt x="2137730" y="-3235"/>
                  <a:pt x="2279325" y="0"/>
                </a:cubicBezTo>
                <a:cubicBezTo>
                  <a:pt x="2420920" y="3235"/>
                  <a:pt x="2456518" y="9685"/>
                  <a:pt x="2632078" y="0"/>
                </a:cubicBezTo>
                <a:cubicBezTo>
                  <a:pt x="2807638" y="-9685"/>
                  <a:pt x="3211516" y="-43007"/>
                  <a:pt x="3527527" y="0"/>
                </a:cubicBezTo>
                <a:cubicBezTo>
                  <a:pt x="3843538" y="43007"/>
                  <a:pt x="4058833" y="22042"/>
                  <a:pt x="4205897" y="0"/>
                </a:cubicBezTo>
                <a:cubicBezTo>
                  <a:pt x="4352961" y="-22042"/>
                  <a:pt x="4474805" y="-11846"/>
                  <a:pt x="4558650" y="0"/>
                </a:cubicBezTo>
                <a:cubicBezTo>
                  <a:pt x="4642495" y="11846"/>
                  <a:pt x="5041928" y="-6069"/>
                  <a:pt x="5237020" y="0"/>
                </a:cubicBezTo>
                <a:cubicBezTo>
                  <a:pt x="5432112" y="6069"/>
                  <a:pt x="5943266" y="-17479"/>
                  <a:pt x="6132469" y="0"/>
                </a:cubicBezTo>
                <a:cubicBezTo>
                  <a:pt x="6321672" y="17479"/>
                  <a:pt x="6483872" y="26234"/>
                  <a:pt x="6702301" y="0"/>
                </a:cubicBezTo>
                <a:cubicBezTo>
                  <a:pt x="6920730" y="-26234"/>
                  <a:pt x="6991194" y="-15156"/>
                  <a:pt x="7272132" y="0"/>
                </a:cubicBezTo>
                <a:cubicBezTo>
                  <a:pt x="7553070" y="15156"/>
                  <a:pt x="7684444" y="-32961"/>
                  <a:pt x="7950502" y="0"/>
                </a:cubicBezTo>
                <a:cubicBezTo>
                  <a:pt x="8216560" y="32961"/>
                  <a:pt x="8493290" y="-10491"/>
                  <a:pt x="8737412" y="0"/>
                </a:cubicBezTo>
                <a:cubicBezTo>
                  <a:pt x="8981534" y="10491"/>
                  <a:pt x="9191586" y="-13899"/>
                  <a:pt x="9524322" y="0"/>
                </a:cubicBezTo>
                <a:cubicBezTo>
                  <a:pt x="9857058" y="13899"/>
                  <a:pt x="10297509" y="7485"/>
                  <a:pt x="10853928" y="0"/>
                </a:cubicBezTo>
                <a:cubicBezTo>
                  <a:pt x="10854574" y="4451"/>
                  <a:pt x="10854418" y="9226"/>
                  <a:pt x="10853928" y="18288"/>
                </a:cubicBezTo>
                <a:cubicBezTo>
                  <a:pt x="10691638" y="28522"/>
                  <a:pt x="10574319" y="29578"/>
                  <a:pt x="10392636" y="18288"/>
                </a:cubicBezTo>
                <a:cubicBezTo>
                  <a:pt x="10210953" y="6998"/>
                  <a:pt x="9836277" y="-16742"/>
                  <a:pt x="9497187" y="18288"/>
                </a:cubicBezTo>
                <a:cubicBezTo>
                  <a:pt x="9158097" y="53318"/>
                  <a:pt x="9119479" y="30714"/>
                  <a:pt x="8818817" y="18288"/>
                </a:cubicBezTo>
                <a:cubicBezTo>
                  <a:pt x="8518155" y="5863"/>
                  <a:pt x="8640037" y="6483"/>
                  <a:pt x="8466064" y="18288"/>
                </a:cubicBezTo>
                <a:cubicBezTo>
                  <a:pt x="8292091" y="30093"/>
                  <a:pt x="7997656" y="18914"/>
                  <a:pt x="7787693" y="18288"/>
                </a:cubicBezTo>
                <a:cubicBezTo>
                  <a:pt x="7577730" y="17662"/>
                  <a:pt x="7412468" y="21416"/>
                  <a:pt x="7217862" y="18288"/>
                </a:cubicBezTo>
                <a:cubicBezTo>
                  <a:pt x="7023256" y="15160"/>
                  <a:pt x="6898018" y="14824"/>
                  <a:pt x="6648031" y="18288"/>
                </a:cubicBezTo>
                <a:cubicBezTo>
                  <a:pt x="6398044" y="21752"/>
                  <a:pt x="6254402" y="38625"/>
                  <a:pt x="6078200" y="18288"/>
                </a:cubicBezTo>
                <a:cubicBezTo>
                  <a:pt x="5901998" y="-2049"/>
                  <a:pt x="5622886" y="3213"/>
                  <a:pt x="5508368" y="18288"/>
                </a:cubicBezTo>
                <a:cubicBezTo>
                  <a:pt x="5393850" y="33363"/>
                  <a:pt x="5036260" y="26830"/>
                  <a:pt x="4721459" y="18288"/>
                </a:cubicBezTo>
                <a:cubicBezTo>
                  <a:pt x="4406658" y="9746"/>
                  <a:pt x="4239221" y="41551"/>
                  <a:pt x="4043088" y="18288"/>
                </a:cubicBezTo>
                <a:cubicBezTo>
                  <a:pt x="3846955" y="-4975"/>
                  <a:pt x="3818802" y="34658"/>
                  <a:pt x="3690336" y="18288"/>
                </a:cubicBezTo>
                <a:cubicBezTo>
                  <a:pt x="3561870" y="1918"/>
                  <a:pt x="3265491" y="42194"/>
                  <a:pt x="3120504" y="18288"/>
                </a:cubicBezTo>
                <a:cubicBezTo>
                  <a:pt x="2975517" y="-5618"/>
                  <a:pt x="2720254" y="36673"/>
                  <a:pt x="2333595" y="18288"/>
                </a:cubicBezTo>
                <a:cubicBezTo>
                  <a:pt x="1946936" y="-97"/>
                  <a:pt x="2097241" y="5776"/>
                  <a:pt x="1872303" y="18288"/>
                </a:cubicBezTo>
                <a:cubicBezTo>
                  <a:pt x="1647365" y="30800"/>
                  <a:pt x="1282708" y="45380"/>
                  <a:pt x="976854" y="18288"/>
                </a:cubicBezTo>
                <a:cubicBezTo>
                  <a:pt x="671000" y="-8804"/>
                  <a:pt x="408401" y="-12775"/>
                  <a:pt x="0" y="18288"/>
                </a:cubicBezTo>
                <a:cubicBezTo>
                  <a:pt x="-213" y="9468"/>
                  <a:pt x="187" y="4459"/>
                  <a:pt x="0" y="0"/>
                </a:cubicBezTo>
                <a:close/>
              </a:path>
              <a:path w="10853928" h="18288" stroke="0" extrusionOk="0">
                <a:moveTo>
                  <a:pt x="0" y="0"/>
                </a:moveTo>
                <a:cubicBezTo>
                  <a:pt x="267322" y="15284"/>
                  <a:pt x="415388" y="-21048"/>
                  <a:pt x="569831" y="0"/>
                </a:cubicBezTo>
                <a:cubicBezTo>
                  <a:pt x="724274" y="21048"/>
                  <a:pt x="769333" y="-2353"/>
                  <a:pt x="922584" y="0"/>
                </a:cubicBezTo>
                <a:cubicBezTo>
                  <a:pt x="1075835" y="2353"/>
                  <a:pt x="1399490" y="-145"/>
                  <a:pt x="1818033" y="0"/>
                </a:cubicBezTo>
                <a:cubicBezTo>
                  <a:pt x="2236576" y="145"/>
                  <a:pt x="2145330" y="5482"/>
                  <a:pt x="2387864" y="0"/>
                </a:cubicBezTo>
                <a:cubicBezTo>
                  <a:pt x="2630398" y="-5482"/>
                  <a:pt x="2793207" y="18487"/>
                  <a:pt x="2957695" y="0"/>
                </a:cubicBezTo>
                <a:cubicBezTo>
                  <a:pt x="3122183" y="-18487"/>
                  <a:pt x="3579141" y="19003"/>
                  <a:pt x="3853144" y="0"/>
                </a:cubicBezTo>
                <a:cubicBezTo>
                  <a:pt x="4127147" y="-19003"/>
                  <a:pt x="4209857" y="12211"/>
                  <a:pt x="4314436" y="0"/>
                </a:cubicBezTo>
                <a:cubicBezTo>
                  <a:pt x="4419015" y="-12211"/>
                  <a:pt x="4762459" y="-17220"/>
                  <a:pt x="5209885" y="0"/>
                </a:cubicBezTo>
                <a:cubicBezTo>
                  <a:pt x="5657311" y="17220"/>
                  <a:pt x="5692663" y="-3290"/>
                  <a:pt x="6105335" y="0"/>
                </a:cubicBezTo>
                <a:cubicBezTo>
                  <a:pt x="6518007" y="3290"/>
                  <a:pt x="6455516" y="-5124"/>
                  <a:pt x="6783705" y="0"/>
                </a:cubicBezTo>
                <a:cubicBezTo>
                  <a:pt x="7111894" y="5124"/>
                  <a:pt x="7441941" y="-17829"/>
                  <a:pt x="7679154" y="0"/>
                </a:cubicBezTo>
                <a:cubicBezTo>
                  <a:pt x="7916367" y="17829"/>
                  <a:pt x="8102967" y="-24363"/>
                  <a:pt x="8248985" y="0"/>
                </a:cubicBezTo>
                <a:cubicBezTo>
                  <a:pt x="8395003" y="24363"/>
                  <a:pt x="8552393" y="25505"/>
                  <a:pt x="8818817" y="0"/>
                </a:cubicBezTo>
                <a:cubicBezTo>
                  <a:pt x="9085241" y="-25505"/>
                  <a:pt x="9411308" y="38000"/>
                  <a:pt x="9605726" y="0"/>
                </a:cubicBezTo>
                <a:cubicBezTo>
                  <a:pt x="9800144" y="-38000"/>
                  <a:pt x="10006468" y="-25741"/>
                  <a:pt x="10175558" y="0"/>
                </a:cubicBezTo>
                <a:cubicBezTo>
                  <a:pt x="10344648" y="25741"/>
                  <a:pt x="10696282" y="695"/>
                  <a:pt x="10853928" y="0"/>
                </a:cubicBezTo>
                <a:cubicBezTo>
                  <a:pt x="10853521" y="8690"/>
                  <a:pt x="10853774" y="14141"/>
                  <a:pt x="10853928" y="18288"/>
                </a:cubicBezTo>
                <a:cubicBezTo>
                  <a:pt x="10608124" y="24255"/>
                  <a:pt x="10343415" y="22307"/>
                  <a:pt x="10067018" y="18288"/>
                </a:cubicBezTo>
                <a:cubicBezTo>
                  <a:pt x="9790621" y="14270"/>
                  <a:pt x="9843266" y="3564"/>
                  <a:pt x="9714266" y="18288"/>
                </a:cubicBezTo>
                <a:cubicBezTo>
                  <a:pt x="9585266" y="33012"/>
                  <a:pt x="9379484" y="1875"/>
                  <a:pt x="9252974" y="18288"/>
                </a:cubicBezTo>
                <a:cubicBezTo>
                  <a:pt x="9126464" y="34701"/>
                  <a:pt x="8580678" y="-4904"/>
                  <a:pt x="8357525" y="18288"/>
                </a:cubicBezTo>
                <a:cubicBezTo>
                  <a:pt x="8134372" y="41480"/>
                  <a:pt x="7903199" y="26458"/>
                  <a:pt x="7679154" y="18288"/>
                </a:cubicBezTo>
                <a:cubicBezTo>
                  <a:pt x="7455109" y="10118"/>
                  <a:pt x="7435944" y="27109"/>
                  <a:pt x="7217862" y="18288"/>
                </a:cubicBezTo>
                <a:cubicBezTo>
                  <a:pt x="6999780" y="9467"/>
                  <a:pt x="6680409" y="18985"/>
                  <a:pt x="6539492" y="18288"/>
                </a:cubicBezTo>
                <a:cubicBezTo>
                  <a:pt x="6398575" y="17592"/>
                  <a:pt x="6312077" y="33018"/>
                  <a:pt x="6186739" y="18288"/>
                </a:cubicBezTo>
                <a:cubicBezTo>
                  <a:pt x="6061401" y="3558"/>
                  <a:pt x="5947033" y="12075"/>
                  <a:pt x="5833986" y="18288"/>
                </a:cubicBezTo>
                <a:cubicBezTo>
                  <a:pt x="5720939" y="24501"/>
                  <a:pt x="5482226" y="8586"/>
                  <a:pt x="5155616" y="18288"/>
                </a:cubicBezTo>
                <a:cubicBezTo>
                  <a:pt x="4829006" y="27991"/>
                  <a:pt x="4841274" y="29316"/>
                  <a:pt x="4694324" y="18288"/>
                </a:cubicBezTo>
                <a:cubicBezTo>
                  <a:pt x="4547374" y="7260"/>
                  <a:pt x="4077675" y="7013"/>
                  <a:pt x="3907414" y="18288"/>
                </a:cubicBezTo>
                <a:cubicBezTo>
                  <a:pt x="3737153" y="29564"/>
                  <a:pt x="3538393" y="21630"/>
                  <a:pt x="3446122" y="18288"/>
                </a:cubicBezTo>
                <a:cubicBezTo>
                  <a:pt x="3353851" y="14946"/>
                  <a:pt x="2990320" y="-8091"/>
                  <a:pt x="2659212" y="18288"/>
                </a:cubicBezTo>
                <a:cubicBezTo>
                  <a:pt x="2328104" y="44667"/>
                  <a:pt x="2427653" y="9607"/>
                  <a:pt x="2306460" y="18288"/>
                </a:cubicBezTo>
                <a:cubicBezTo>
                  <a:pt x="2185267" y="26969"/>
                  <a:pt x="1719763" y="3717"/>
                  <a:pt x="1519550" y="18288"/>
                </a:cubicBezTo>
                <a:cubicBezTo>
                  <a:pt x="1319337" y="32860"/>
                  <a:pt x="1167371" y="17040"/>
                  <a:pt x="1058258" y="18288"/>
                </a:cubicBezTo>
                <a:cubicBezTo>
                  <a:pt x="949145" y="19536"/>
                  <a:pt x="780234" y="31447"/>
                  <a:pt x="705505" y="18288"/>
                </a:cubicBezTo>
                <a:cubicBezTo>
                  <a:pt x="630776" y="5129"/>
                  <a:pt x="215796" y="30056"/>
                  <a:pt x="0" y="18288"/>
                </a:cubicBezTo>
                <a:cubicBezTo>
                  <a:pt x="-53" y="11301"/>
                  <a:pt x="-649" y="7756"/>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05103E12-3BEC-2C4E-A2CB-BF2398BF0B83}"/>
              </a:ext>
            </a:extLst>
          </p:cNvPr>
          <p:cNvSpPr>
            <a:spLocks noGrp="1"/>
          </p:cNvSpPr>
          <p:nvPr>
            <p:ph idx="1"/>
          </p:nvPr>
        </p:nvSpPr>
        <p:spPr>
          <a:xfrm>
            <a:off x="838200" y="1929384"/>
            <a:ext cx="10515600" cy="4251960"/>
          </a:xfrm>
        </p:spPr>
        <p:txBody>
          <a:bodyPr>
            <a:normAutofit fontScale="85000" lnSpcReduction="20000"/>
          </a:bodyPr>
          <a:lstStyle/>
          <a:p>
            <a:pPr lvl="0"/>
            <a:r>
              <a:rPr lang="en-GB" sz="3200" dirty="0">
                <a:latin typeface="+mj-lt"/>
              </a:rPr>
              <a:t>Education controlled by central UK government </a:t>
            </a:r>
          </a:p>
          <a:p>
            <a:pPr lvl="0"/>
            <a:r>
              <a:rPr lang="en-GB" sz="3200" dirty="0">
                <a:latin typeface="+mj-lt"/>
              </a:rPr>
              <a:t>Headteacher’s ‘right to exclude’- importance of school culture </a:t>
            </a:r>
          </a:p>
          <a:p>
            <a:pPr lvl="0"/>
            <a:r>
              <a:rPr lang="en-GB" sz="3200" dirty="0">
                <a:latin typeface="+mj-lt"/>
              </a:rPr>
              <a:t>Behaviour - not relationships</a:t>
            </a:r>
          </a:p>
          <a:p>
            <a:pPr lvl="0"/>
            <a:r>
              <a:rPr lang="en-GB" sz="3200" dirty="0">
                <a:latin typeface="+mj-lt"/>
              </a:rPr>
              <a:t>Performativity v inclusion</a:t>
            </a:r>
          </a:p>
          <a:p>
            <a:pPr lvl="0"/>
            <a:r>
              <a:rPr lang="en-GB" sz="3200" dirty="0">
                <a:latin typeface="+mj-lt"/>
              </a:rPr>
              <a:t>Perverse incentives</a:t>
            </a:r>
            <a:endParaRPr lang="en-GB" sz="2600" dirty="0">
              <a:latin typeface="+mj-lt"/>
            </a:endParaRPr>
          </a:p>
          <a:p>
            <a:r>
              <a:rPr lang="en-GB" sz="3200" dirty="0">
                <a:latin typeface="+mj-lt"/>
              </a:rPr>
              <a:t>Long term labour market and impacts on health and well-being of exclusion </a:t>
            </a:r>
            <a:r>
              <a:rPr lang="en-GB" sz="2600" dirty="0">
                <a:latin typeface="+mj-lt"/>
              </a:rPr>
              <a:t>(</a:t>
            </a:r>
            <a:r>
              <a:rPr lang="en-GB" sz="2600" dirty="0" err="1">
                <a:latin typeface="+mj-lt"/>
              </a:rPr>
              <a:t>Madia</a:t>
            </a:r>
            <a:r>
              <a:rPr lang="en-GB" sz="2600" dirty="0">
                <a:latin typeface="+mj-lt"/>
              </a:rPr>
              <a:t> et al. 2022; </a:t>
            </a:r>
            <a:r>
              <a:rPr lang="en-GB" sz="2600" dirty="0" err="1">
                <a:latin typeface="+mj-lt"/>
              </a:rPr>
              <a:t>Obsuth</a:t>
            </a:r>
            <a:r>
              <a:rPr lang="en-GB" sz="2600" dirty="0">
                <a:latin typeface="+mj-lt"/>
              </a:rPr>
              <a:t> et al. 2023; </a:t>
            </a:r>
            <a:r>
              <a:rPr lang="en-GB" sz="2800" dirty="0" err="1">
                <a:solidFill>
                  <a:schemeClr val="tx1">
                    <a:lumMod val="85000"/>
                    <a:lumOff val="15000"/>
                  </a:schemeClr>
                </a:solidFill>
                <a:latin typeface="+mj-lt"/>
              </a:rPr>
              <a:t>Neaverson</a:t>
            </a:r>
            <a:r>
              <a:rPr lang="en-GB" sz="2800" dirty="0">
                <a:solidFill>
                  <a:schemeClr val="tx1">
                    <a:lumMod val="85000"/>
                    <a:lumOff val="15000"/>
                  </a:schemeClr>
                </a:solidFill>
                <a:latin typeface="+mj-lt"/>
              </a:rPr>
              <a:t> et al. 2024</a:t>
            </a:r>
            <a:r>
              <a:rPr lang="en-GB" sz="2600" dirty="0">
                <a:latin typeface="+mj-lt"/>
              </a:rPr>
              <a:t>)</a:t>
            </a:r>
          </a:p>
          <a:p>
            <a:pPr lvl="0"/>
            <a:r>
              <a:rPr lang="en-GB" sz="3200" dirty="0">
                <a:latin typeface="+mj-lt"/>
              </a:rPr>
              <a:t>Lack of meeting need with provision </a:t>
            </a:r>
          </a:p>
          <a:p>
            <a:pPr lvl="0"/>
            <a:r>
              <a:rPr lang="en-GB" sz="3200" dirty="0">
                <a:latin typeface="+mj-lt"/>
              </a:rPr>
              <a:t>Covid: attendance, trauma, mental health, elective home education </a:t>
            </a:r>
          </a:p>
          <a:p>
            <a:pPr lvl="0"/>
            <a:r>
              <a:rPr lang="en-GB" sz="3200" dirty="0">
                <a:latin typeface="+mj-lt"/>
              </a:rPr>
              <a:t>Importance of inter-professional learning </a:t>
            </a:r>
          </a:p>
        </p:txBody>
      </p:sp>
    </p:spTree>
    <p:extLst>
      <p:ext uri="{BB962C8B-B14F-4D97-AF65-F5344CB8AC3E}">
        <p14:creationId xmlns:p14="http://schemas.microsoft.com/office/powerpoint/2010/main" val="37055972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6">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5" name="Freeform: Shape 8">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6" name="Freeform: Shape 10">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79CC5DA-E641-BD44-A2A7-541683AF8075}"/>
              </a:ext>
            </a:extLst>
          </p:cNvPr>
          <p:cNvSpPr>
            <a:spLocks noGrp="1"/>
          </p:cNvSpPr>
          <p:nvPr>
            <p:ph type="ctrTitle"/>
          </p:nvPr>
        </p:nvSpPr>
        <p:spPr>
          <a:xfrm>
            <a:off x="1524003" y="1999615"/>
            <a:ext cx="9144000" cy="2764028"/>
          </a:xfrm>
        </p:spPr>
        <p:txBody>
          <a:bodyPr anchor="ctr">
            <a:normAutofit/>
          </a:bodyPr>
          <a:lstStyle/>
          <a:p>
            <a:r>
              <a:rPr lang="en-US" sz="7200"/>
              <a:t>The school exclusion process</a:t>
            </a:r>
          </a:p>
        </p:txBody>
      </p:sp>
      <p:sp>
        <p:nvSpPr>
          <p:cNvPr id="13" name="Rectangle 12">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264264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6">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Freeform: Shape 8">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1" name="Freeform: Shape 10">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19B22D6-B122-AC41-8161-BD551D7CF1BB}"/>
              </a:ext>
            </a:extLst>
          </p:cNvPr>
          <p:cNvSpPr>
            <a:spLocks noGrp="1"/>
          </p:cNvSpPr>
          <p:nvPr>
            <p:ph type="ctrTitle"/>
          </p:nvPr>
        </p:nvSpPr>
        <p:spPr>
          <a:xfrm>
            <a:off x="1524003" y="1999615"/>
            <a:ext cx="9144000" cy="2764028"/>
          </a:xfrm>
        </p:spPr>
        <p:txBody>
          <a:bodyPr anchor="ctr">
            <a:normAutofit/>
          </a:bodyPr>
          <a:lstStyle/>
          <a:p>
            <a:r>
              <a:rPr lang="en-US" sz="7200" dirty="0"/>
              <a:t>Developing inclusive practices in schools</a:t>
            </a:r>
          </a:p>
        </p:txBody>
      </p:sp>
      <p:sp>
        <p:nvSpPr>
          <p:cNvPr id="13" name="Rectangle 12">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602144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CEB09C3-433B-7D45-A8CA-70C96F89A1DF}"/>
              </a:ext>
            </a:extLst>
          </p:cNvPr>
          <p:cNvSpPr>
            <a:spLocks noGrp="1"/>
          </p:cNvSpPr>
          <p:nvPr>
            <p:ph type="title"/>
          </p:nvPr>
        </p:nvSpPr>
        <p:spPr>
          <a:xfrm>
            <a:off x="838200" y="365125"/>
            <a:ext cx="10515600" cy="1325563"/>
          </a:xfrm>
        </p:spPr>
        <p:txBody>
          <a:bodyPr>
            <a:normAutofit/>
          </a:bodyPr>
          <a:lstStyle/>
          <a:p>
            <a:r>
              <a:rPr lang="en-GB" sz="4200" dirty="0"/>
              <a:t>Inclusion/Exclusion as a complex issue for ITE</a:t>
            </a:r>
            <a:endParaRPr lang="en-US" sz="4200" dirty="0"/>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9036" y="1677373"/>
            <a:ext cx="10853928" cy="18288"/>
          </a:xfrm>
          <a:custGeom>
            <a:avLst/>
            <a:gdLst>
              <a:gd name="connsiteX0" fmla="*/ 0 w 10853928"/>
              <a:gd name="connsiteY0" fmla="*/ 0 h 18288"/>
              <a:gd name="connsiteX1" fmla="*/ 461292 w 10853928"/>
              <a:gd name="connsiteY1" fmla="*/ 0 h 18288"/>
              <a:gd name="connsiteX2" fmla="*/ 1139662 w 10853928"/>
              <a:gd name="connsiteY2" fmla="*/ 0 h 18288"/>
              <a:gd name="connsiteX3" fmla="*/ 1926572 w 10853928"/>
              <a:gd name="connsiteY3" fmla="*/ 0 h 18288"/>
              <a:gd name="connsiteX4" fmla="*/ 2279325 w 10853928"/>
              <a:gd name="connsiteY4" fmla="*/ 0 h 18288"/>
              <a:gd name="connsiteX5" fmla="*/ 2632078 w 10853928"/>
              <a:gd name="connsiteY5" fmla="*/ 0 h 18288"/>
              <a:gd name="connsiteX6" fmla="*/ 3527527 w 10853928"/>
              <a:gd name="connsiteY6" fmla="*/ 0 h 18288"/>
              <a:gd name="connsiteX7" fmla="*/ 4205897 w 10853928"/>
              <a:gd name="connsiteY7" fmla="*/ 0 h 18288"/>
              <a:gd name="connsiteX8" fmla="*/ 4558650 w 10853928"/>
              <a:gd name="connsiteY8" fmla="*/ 0 h 18288"/>
              <a:gd name="connsiteX9" fmla="*/ 5237020 w 10853928"/>
              <a:gd name="connsiteY9" fmla="*/ 0 h 18288"/>
              <a:gd name="connsiteX10" fmla="*/ 6132469 w 10853928"/>
              <a:gd name="connsiteY10" fmla="*/ 0 h 18288"/>
              <a:gd name="connsiteX11" fmla="*/ 6702301 w 10853928"/>
              <a:gd name="connsiteY11" fmla="*/ 0 h 18288"/>
              <a:gd name="connsiteX12" fmla="*/ 7272132 w 10853928"/>
              <a:gd name="connsiteY12" fmla="*/ 0 h 18288"/>
              <a:gd name="connsiteX13" fmla="*/ 7950502 w 10853928"/>
              <a:gd name="connsiteY13" fmla="*/ 0 h 18288"/>
              <a:gd name="connsiteX14" fmla="*/ 8737412 w 10853928"/>
              <a:gd name="connsiteY14" fmla="*/ 0 h 18288"/>
              <a:gd name="connsiteX15" fmla="*/ 9524322 w 10853928"/>
              <a:gd name="connsiteY15" fmla="*/ 0 h 18288"/>
              <a:gd name="connsiteX16" fmla="*/ 10853928 w 10853928"/>
              <a:gd name="connsiteY16" fmla="*/ 0 h 18288"/>
              <a:gd name="connsiteX17" fmla="*/ 10853928 w 10853928"/>
              <a:gd name="connsiteY17" fmla="*/ 18288 h 18288"/>
              <a:gd name="connsiteX18" fmla="*/ 10392636 w 10853928"/>
              <a:gd name="connsiteY18" fmla="*/ 18288 h 18288"/>
              <a:gd name="connsiteX19" fmla="*/ 9497187 w 10853928"/>
              <a:gd name="connsiteY19" fmla="*/ 18288 h 18288"/>
              <a:gd name="connsiteX20" fmla="*/ 8818817 w 10853928"/>
              <a:gd name="connsiteY20" fmla="*/ 18288 h 18288"/>
              <a:gd name="connsiteX21" fmla="*/ 8466064 w 10853928"/>
              <a:gd name="connsiteY21" fmla="*/ 18288 h 18288"/>
              <a:gd name="connsiteX22" fmla="*/ 7787693 w 10853928"/>
              <a:gd name="connsiteY22" fmla="*/ 18288 h 18288"/>
              <a:gd name="connsiteX23" fmla="*/ 7217862 w 10853928"/>
              <a:gd name="connsiteY23" fmla="*/ 18288 h 18288"/>
              <a:gd name="connsiteX24" fmla="*/ 6648031 w 10853928"/>
              <a:gd name="connsiteY24" fmla="*/ 18288 h 18288"/>
              <a:gd name="connsiteX25" fmla="*/ 6078200 w 10853928"/>
              <a:gd name="connsiteY25" fmla="*/ 18288 h 18288"/>
              <a:gd name="connsiteX26" fmla="*/ 5508368 w 10853928"/>
              <a:gd name="connsiteY26" fmla="*/ 18288 h 18288"/>
              <a:gd name="connsiteX27" fmla="*/ 4721459 w 10853928"/>
              <a:gd name="connsiteY27" fmla="*/ 18288 h 18288"/>
              <a:gd name="connsiteX28" fmla="*/ 4043088 w 10853928"/>
              <a:gd name="connsiteY28" fmla="*/ 18288 h 18288"/>
              <a:gd name="connsiteX29" fmla="*/ 3690336 w 10853928"/>
              <a:gd name="connsiteY29" fmla="*/ 18288 h 18288"/>
              <a:gd name="connsiteX30" fmla="*/ 3120504 w 10853928"/>
              <a:gd name="connsiteY30" fmla="*/ 18288 h 18288"/>
              <a:gd name="connsiteX31" fmla="*/ 2333595 w 10853928"/>
              <a:gd name="connsiteY31" fmla="*/ 18288 h 18288"/>
              <a:gd name="connsiteX32" fmla="*/ 1872303 w 10853928"/>
              <a:gd name="connsiteY32" fmla="*/ 18288 h 18288"/>
              <a:gd name="connsiteX33" fmla="*/ 976854 w 10853928"/>
              <a:gd name="connsiteY33" fmla="*/ 18288 h 18288"/>
              <a:gd name="connsiteX34" fmla="*/ 0 w 10853928"/>
              <a:gd name="connsiteY34" fmla="*/ 18288 h 18288"/>
              <a:gd name="connsiteX35" fmla="*/ 0 w 10853928"/>
              <a:gd name="connsiteY35"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53928" h="18288" fill="none" extrusionOk="0">
                <a:moveTo>
                  <a:pt x="0" y="0"/>
                </a:moveTo>
                <a:cubicBezTo>
                  <a:pt x="146993" y="-19076"/>
                  <a:pt x="347684" y="-4790"/>
                  <a:pt x="461292" y="0"/>
                </a:cubicBezTo>
                <a:cubicBezTo>
                  <a:pt x="574900" y="4790"/>
                  <a:pt x="808367" y="19821"/>
                  <a:pt x="1139662" y="0"/>
                </a:cubicBezTo>
                <a:cubicBezTo>
                  <a:pt x="1470957" y="-19821"/>
                  <a:pt x="1627405" y="5721"/>
                  <a:pt x="1926572" y="0"/>
                </a:cubicBezTo>
                <a:cubicBezTo>
                  <a:pt x="2225739" y="-5721"/>
                  <a:pt x="2137730" y="-3235"/>
                  <a:pt x="2279325" y="0"/>
                </a:cubicBezTo>
                <a:cubicBezTo>
                  <a:pt x="2420920" y="3235"/>
                  <a:pt x="2456518" y="9685"/>
                  <a:pt x="2632078" y="0"/>
                </a:cubicBezTo>
                <a:cubicBezTo>
                  <a:pt x="2807638" y="-9685"/>
                  <a:pt x="3211516" y="-43007"/>
                  <a:pt x="3527527" y="0"/>
                </a:cubicBezTo>
                <a:cubicBezTo>
                  <a:pt x="3843538" y="43007"/>
                  <a:pt x="4058833" y="22042"/>
                  <a:pt x="4205897" y="0"/>
                </a:cubicBezTo>
                <a:cubicBezTo>
                  <a:pt x="4352961" y="-22042"/>
                  <a:pt x="4474805" y="-11846"/>
                  <a:pt x="4558650" y="0"/>
                </a:cubicBezTo>
                <a:cubicBezTo>
                  <a:pt x="4642495" y="11846"/>
                  <a:pt x="5041928" y="-6069"/>
                  <a:pt x="5237020" y="0"/>
                </a:cubicBezTo>
                <a:cubicBezTo>
                  <a:pt x="5432112" y="6069"/>
                  <a:pt x="5943266" y="-17479"/>
                  <a:pt x="6132469" y="0"/>
                </a:cubicBezTo>
                <a:cubicBezTo>
                  <a:pt x="6321672" y="17479"/>
                  <a:pt x="6483872" y="26234"/>
                  <a:pt x="6702301" y="0"/>
                </a:cubicBezTo>
                <a:cubicBezTo>
                  <a:pt x="6920730" y="-26234"/>
                  <a:pt x="6991194" y="-15156"/>
                  <a:pt x="7272132" y="0"/>
                </a:cubicBezTo>
                <a:cubicBezTo>
                  <a:pt x="7553070" y="15156"/>
                  <a:pt x="7684444" y="-32961"/>
                  <a:pt x="7950502" y="0"/>
                </a:cubicBezTo>
                <a:cubicBezTo>
                  <a:pt x="8216560" y="32961"/>
                  <a:pt x="8493290" y="-10491"/>
                  <a:pt x="8737412" y="0"/>
                </a:cubicBezTo>
                <a:cubicBezTo>
                  <a:pt x="8981534" y="10491"/>
                  <a:pt x="9191586" y="-13899"/>
                  <a:pt x="9524322" y="0"/>
                </a:cubicBezTo>
                <a:cubicBezTo>
                  <a:pt x="9857058" y="13899"/>
                  <a:pt x="10297509" y="7485"/>
                  <a:pt x="10853928" y="0"/>
                </a:cubicBezTo>
                <a:cubicBezTo>
                  <a:pt x="10854574" y="4451"/>
                  <a:pt x="10854418" y="9226"/>
                  <a:pt x="10853928" y="18288"/>
                </a:cubicBezTo>
                <a:cubicBezTo>
                  <a:pt x="10691638" y="28522"/>
                  <a:pt x="10574319" y="29578"/>
                  <a:pt x="10392636" y="18288"/>
                </a:cubicBezTo>
                <a:cubicBezTo>
                  <a:pt x="10210953" y="6998"/>
                  <a:pt x="9836277" y="-16742"/>
                  <a:pt x="9497187" y="18288"/>
                </a:cubicBezTo>
                <a:cubicBezTo>
                  <a:pt x="9158097" y="53318"/>
                  <a:pt x="9119479" y="30714"/>
                  <a:pt x="8818817" y="18288"/>
                </a:cubicBezTo>
                <a:cubicBezTo>
                  <a:pt x="8518155" y="5863"/>
                  <a:pt x="8640037" y="6483"/>
                  <a:pt x="8466064" y="18288"/>
                </a:cubicBezTo>
                <a:cubicBezTo>
                  <a:pt x="8292091" y="30093"/>
                  <a:pt x="7997656" y="18914"/>
                  <a:pt x="7787693" y="18288"/>
                </a:cubicBezTo>
                <a:cubicBezTo>
                  <a:pt x="7577730" y="17662"/>
                  <a:pt x="7412468" y="21416"/>
                  <a:pt x="7217862" y="18288"/>
                </a:cubicBezTo>
                <a:cubicBezTo>
                  <a:pt x="7023256" y="15160"/>
                  <a:pt x="6898018" y="14824"/>
                  <a:pt x="6648031" y="18288"/>
                </a:cubicBezTo>
                <a:cubicBezTo>
                  <a:pt x="6398044" y="21752"/>
                  <a:pt x="6254402" y="38625"/>
                  <a:pt x="6078200" y="18288"/>
                </a:cubicBezTo>
                <a:cubicBezTo>
                  <a:pt x="5901998" y="-2049"/>
                  <a:pt x="5622886" y="3213"/>
                  <a:pt x="5508368" y="18288"/>
                </a:cubicBezTo>
                <a:cubicBezTo>
                  <a:pt x="5393850" y="33363"/>
                  <a:pt x="5036260" y="26830"/>
                  <a:pt x="4721459" y="18288"/>
                </a:cubicBezTo>
                <a:cubicBezTo>
                  <a:pt x="4406658" y="9746"/>
                  <a:pt x="4239221" y="41551"/>
                  <a:pt x="4043088" y="18288"/>
                </a:cubicBezTo>
                <a:cubicBezTo>
                  <a:pt x="3846955" y="-4975"/>
                  <a:pt x="3818802" y="34658"/>
                  <a:pt x="3690336" y="18288"/>
                </a:cubicBezTo>
                <a:cubicBezTo>
                  <a:pt x="3561870" y="1918"/>
                  <a:pt x="3265491" y="42194"/>
                  <a:pt x="3120504" y="18288"/>
                </a:cubicBezTo>
                <a:cubicBezTo>
                  <a:pt x="2975517" y="-5618"/>
                  <a:pt x="2720254" y="36673"/>
                  <a:pt x="2333595" y="18288"/>
                </a:cubicBezTo>
                <a:cubicBezTo>
                  <a:pt x="1946936" y="-97"/>
                  <a:pt x="2097241" y="5776"/>
                  <a:pt x="1872303" y="18288"/>
                </a:cubicBezTo>
                <a:cubicBezTo>
                  <a:pt x="1647365" y="30800"/>
                  <a:pt x="1282708" y="45380"/>
                  <a:pt x="976854" y="18288"/>
                </a:cubicBezTo>
                <a:cubicBezTo>
                  <a:pt x="671000" y="-8804"/>
                  <a:pt x="408401" y="-12775"/>
                  <a:pt x="0" y="18288"/>
                </a:cubicBezTo>
                <a:cubicBezTo>
                  <a:pt x="-213" y="9468"/>
                  <a:pt x="187" y="4459"/>
                  <a:pt x="0" y="0"/>
                </a:cubicBezTo>
                <a:close/>
              </a:path>
              <a:path w="10853928" h="18288" stroke="0" extrusionOk="0">
                <a:moveTo>
                  <a:pt x="0" y="0"/>
                </a:moveTo>
                <a:cubicBezTo>
                  <a:pt x="267322" y="15284"/>
                  <a:pt x="415388" y="-21048"/>
                  <a:pt x="569831" y="0"/>
                </a:cubicBezTo>
                <a:cubicBezTo>
                  <a:pt x="724274" y="21048"/>
                  <a:pt x="769333" y="-2353"/>
                  <a:pt x="922584" y="0"/>
                </a:cubicBezTo>
                <a:cubicBezTo>
                  <a:pt x="1075835" y="2353"/>
                  <a:pt x="1399490" y="-145"/>
                  <a:pt x="1818033" y="0"/>
                </a:cubicBezTo>
                <a:cubicBezTo>
                  <a:pt x="2236576" y="145"/>
                  <a:pt x="2145330" y="5482"/>
                  <a:pt x="2387864" y="0"/>
                </a:cubicBezTo>
                <a:cubicBezTo>
                  <a:pt x="2630398" y="-5482"/>
                  <a:pt x="2793207" y="18487"/>
                  <a:pt x="2957695" y="0"/>
                </a:cubicBezTo>
                <a:cubicBezTo>
                  <a:pt x="3122183" y="-18487"/>
                  <a:pt x="3579141" y="19003"/>
                  <a:pt x="3853144" y="0"/>
                </a:cubicBezTo>
                <a:cubicBezTo>
                  <a:pt x="4127147" y="-19003"/>
                  <a:pt x="4209857" y="12211"/>
                  <a:pt x="4314436" y="0"/>
                </a:cubicBezTo>
                <a:cubicBezTo>
                  <a:pt x="4419015" y="-12211"/>
                  <a:pt x="4762459" y="-17220"/>
                  <a:pt x="5209885" y="0"/>
                </a:cubicBezTo>
                <a:cubicBezTo>
                  <a:pt x="5657311" y="17220"/>
                  <a:pt x="5692663" y="-3290"/>
                  <a:pt x="6105335" y="0"/>
                </a:cubicBezTo>
                <a:cubicBezTo>
                  <a:pt x="6518007" y="3290"/>
                  <a:pt x="6455516" y="-5124"/>
                  <a:pt x="6783705" y="0"/>
                </a:cubicBezTo>
                <a:cubicBezTo>
                  <a:pt x="7111894" y="5124"/>
                  <a:pt x="7441941" y="-17829"/>
                  <a:pt x="7679154" y="0"/>
                </a:cubicBezTo>
                <a:cubicBezTo>
                  <a:pt x="7916367" y="17829"/>
                  <a:pt x="8102967" y="-24363"/>
                  <a:pt x="8248985" y="0"/>
                </a:cubicBezTo>
                <a:cubicBezTo>
                  <a:pt x="8395003" y="24363"/>
                  <a:pt x="8552393" y="25505"/>
                  <a:pt x="8818817" y="0"/>
                </a:cubicBezTo>
                <a:cubicBezTo>
                  <a:pt x="9085241" y="-25505"/>
                  <a:pt x="9411308" y="38000"/>
                  <a:pt x="9605726" y="0"/>
                </a:cubicBezTo>
                <a:cubicBezTo>
                  <a:pt x="9800144" y="-38000"/>
                  <a:pt x="10006468" y="-25741"/>
                  <a:pt x="10175558" y="0"/>
                </a:cubicBezTo>
                <a:cubicBezTo>
                  <a:pt x="10344648" y="25741"/>
                  <a:pt x="10696282" y="695"/>
                  <a:pt x="10853928" y="0"/>
                </a:cubicBezTo>
                <a:cubicBezTo>
                  <a:pt x="10853521" y="8690"/>
                  <a:pt x="10853774" y="14141"/>
                  <a:pt x="10853928" y="18288"/>
                </a:cubicBezTo>
                <a:cubicBezTo>
                  <a:pt x="10608124" y="24255"/>
                  <a:pt x="10343415" y="22307"/>
                  <a:pt x="10067018" y="18288"/>
                </a:cubicBezTo>
                <a:cubicBezTo>
                  <a:pt x="9790621" y="14270"/>
                  <a:pt x="9843266" y="3564"/>
                  <a:pt x="9714266" y="18288"/>
                </a:cubicBezTo>
                <a:cubicBezTo>
                  <a:pt x="9585266" y="33012"/>
                  <a:pt x="9379484" y="1875"/>
                  <a:pt x="9252974" y="18288"/>
                </a:cubicBezTo>
                <a:cubicBezTo>
                  <a:pt x="9126464" y="34701"/>
                  <a:pt x="8580678" y="-4904"/>
                  <a:pt x="8357525" y="18288"/>
                </a:cubicBezTo>
                <a:cubicBezTo>
                  <a:pt x="8134372" y="41480"/>
                  <a:pt x="7903199" y="26458"/>
                  <a:pt x="7679154" y="18288"/>
                </a:cubicBezTo>
                <a:cubicBezTo>
                  <a:pt x="7455109" y="10118"/>
                  <a:pt x="7435944" y="27109"/>
                  <a:pt x="7217862" y="18288"/>
                </a:cubicBezTo>
                <a:cubicBezTo>
                  <a:pt x="6999780" y="9467"/>
                  <a:pt x="6680409" y="18985"/>
                  <a:pt x="6539492" y="18288"/>
                </a:cubicBezTo>
                <a:cubicBezTo>
                  <a:pt x="6398575" y="17592"/>
                  <a:pt x="6312077" y="33018"/>
                  <a:pt x="6186739" y="18288"/>
                </a:cubicBezTo>
                <a:cubicBezTo>
                  <a:pt x="6061401" y="3558"/>
                  <a:pt x="5947033" y="12075"/>
                  <a:pt x="5833986" y="18288"/>
                </a:cubicBezTo>
                <a:cubicBezTo>
                  <a:pt x="5720939" y="24501"/>
                  <a:pt x="5482226" y="8586"/>
                  <a:pt x="5155616" y="18288"/>
                </a:cubicBezTo>
                <a:cubicBezTo>
                  <a:pt x="4829006" y="27991"/>
                  <a:pt x="4841274" y="29316"/>
                  <a:pt x="4694324" y="18288"/>
                </a:cubicBezTo>
                <a:cubicBezTo>
                  <a:pt x="4547374" y="7260"/>
                  <a:pt x="4077675" y="7013"/>
                  <a:pt x="3907414" y="18288"/>
                </a:cubicBezTo>
                <a:cubicBezTo>
                  <a:pt x="3737153" y="29564"/>
                  <a:pt x="3538393" y="21630"/>
                  <a:pt x="3446122" y="18288"/>
                </a:cubicBezTo>
                <a:cubicBezTo>
                  <a:pt x="3353851" y="14946"/>
                  <a:pt x="2990320" y="-8091"/>
                  <a:pt x="2659212" y="18288"/>
                </a:cubicBezTo>
                <a:cubicBezTo>
                  <a:pt x="2328104" y="44667"/>
                  <a:pt x="2427653" y="9607"/>
                  <a:pt x="2306460" y="18288"/>
                </a:cubicBezTo>
                <a:cubicBezTo>
                  <a:pt x="2185267" y="26969"/>
                  <a:pt x="1719763" y="3717"/>
                  <a:pt x="1519550" y="18288"/>
                </a:cubicBezTo>
                <a:cubicBezTo>
                  <a:pt x="1319337" y="32860"/>
                  <a:pt x="1167371" y="17040"/>
                  <a:pt x="1058258" y="18288"/>
                </a:cubicBezTo>
                <a:cubicBezTo>
                  <a:pt x="949145" y="19536"/>
                  <a:pt x="780234" y="31447"/>
                  <a:pt x="705505" y="18288"/>
                </a:cubicBezTo>
                <a:cubicBezTo>
                  <a:pt x="630776" y="5129"/>
                  <a:pt x="215796" y="30056"/>
                  <a:pt x="0" y="18288"/>
                </a:cubicBezTo>
                <a:cubicBezTo>
                  <a:pt x="-53" y="11301"/>
                  <a:pt x="-649" y="7756"/>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05103E12-3BEC-2C4E-A2CB-BF2398BF0B83}"/>
              </a:ext>
            </a:extLst>
          </p:cNvPr>
          <p:cNvSpPr>
            <a:spLocks noGrp="1"/>
          </p:cNvSpPr>
          <p:nvPr>
            <p:ph idx="1"/>
          </p:nvPr>
        </p:nvSpPr>
        <p:spPr>
          <a:xfrm>
            <a:off x="838200" y="1929384"/>
            <a:ext cx="10515600" cy="4251960"/>
          </a:xfrm>
        </p:spPr>
        <p:txBody>
          <a:bodyPr>
            <a:normAutofit/>
          </a:bodyPr>
          <a:lstStyle/>
          <a:p>
            <a:r>
              <a:rPr lang="en-GB" sz="3200" dirty="0">
                <a:latin typeface="+mj-lt"/>
              </a:rPr>
              <a:t>Contested nature of concepts of inclusion and exclusion and what constitutes inclusive pedagogy</a:t>
            </a:r>
          </a:p>
          <a:p>
            <a:r>
              <a:rPr lang="en-GB" sz="3200" dirty="0">
                <a:latin typeface="+mj-lt"/>
              </a:rPr>
              <a:t>The varied placement contexts experienced by preservice teachers</a:t>
            </a:r>
          </a:p>
          <a:p>
            <a:r>
              <a:rPr lang="en-GB" sz="3200" dirty="0">
                <a:latin typeface="+mj-lt"/>
              </a:rPr>
              <a:t>Hidden nature of exclusion in schools and difficulties in raising issues in placements of what constitutes informal or illegal forms of exclusion</a:t>
            </a:r>
          </a:p>
          <a:p>
            <a:r>
              <a:rPr lang="en-GB" sz="3200" dirty="0">
                <a:latin typeface="+mj-lt"/>
              </a:rPr>
              <a:t>Lack of time to address complex issues in ITE curricula </a:t>
            </a:r>
          </a:p>
        </p:txBody>
      </p:sp>
    </p:spTree>
    <p:extLst>
      <p:ext uri="{BB962C8B-B14F-4D97-AF65-F5344CB8AC3E}">
        <p14:creationId xmlns:p14="http://schemas.microsoft.com/office/powerpoint/2010/main" val="296831276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2E442304-DDBD-4F7B-8017-36BCC863FB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B41E57B-2FC7-534D-9749-37AE1EFBE7F5}"/>
              </a:ext>
            </a:extLst>
          </p:cNvPr>
          <p:cNvSpPr>
            <a:spLocks noGrp="1"/>
          </p:cNvSpPr>
          <p:nvPr>
            <p:ph type="title"/>
          </p:nvPr>
        </p:nvSpPr>
        <p:spPr>
          <a:xfrm>
            <a:off x="635000" y="640823"/>
            <a:ext cx="3418659" cy="5583148"/>
          </a:xfrm>
        </p:spPr>
        <p:txBody>
          <a:bodyPr anchor="ctr">
            <a:normAutofit/>
          </a:bodyPr>
          <a:lstStyle/>
          <a:p>
            <a:r>
              <a:rPr lang="en-US" sz="5400"/>
              <a:t>Things you can do:</a:t>
            </a:r>
          </a:p>
        </p:txBody>
      </p:sp>
      <p:sp>
        <p:nvSpPr>
          <p:cNvPr id="18" name="sketch line">
            <a:extLst>
              <a:ext uri="{FF2B5EF4-FFF2-40B4-BE49-F238E27FC236}">
                <a16:creationId xmlns:a16="http://schemas.microsoft.com/office/drawing/2014/main" id="{5E107275-3853-46FD-A241-DE4355A426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627450" y="3462719"/>
            <a:ext cx="5410200" cy="18288"/>
          </a:xfrm>
          <a:custGeom>
            <a:avLst/>
            <a:gdLst>
              <a:gd name="connsiteX0" fmla="*/ 0 w 5410200"/>
              <a:gd name="connsiteY0" fmla="*/ 0 h 18288"/>
              <a:gd name="connsiteX1" fmla="*/ 568071 w 5410200"/>
              <a:gd name="connsiteY1" fmla="*/ 0 h 18288"/>
              <a:gd name="connsiteX2" fmla="*/ 1298448 w 5410200"/>
              <a:gd name="connsiteY2" fmla="*/ 0 h 18288"/>
              <a:gd name="connsiteX3" fmla="*/ 1920621 w 5410200"/>
              <a:gd name="connsiteY3" fmla="*/ 0 h 18288"/>
              <a:gd name="connsiteX4" fmla="*/ 2488692 w 5410200"/>
              <a:gd name="connsiteY4" fmla="*/ 0 h 18288"/>
              <a:gd name="connsiteX5" fmla="*/ 3219069 w 5410200"/>
              <a:gd name="connsiteY5" fmla="*/ 0 h 18288"/>
              <a:gd name="connsiteX6" fmla="*/ 3895344 w 5410200"/>
              <a:gd name="connsiteY6" fmla="*/ 0 h 18288"/>
              <a:gd name="connsiteX7" fmla="*/ 4571619 w 5410200"/>
              <a:gd name="connsiteY7" fmla="*/ 0 h 18288"/>
              <a:gd name="connsiteX8" fmla="*/ 5410200 w 5410200"/>
              <a:gd name="connsiteY8" fmla="*/ 0 h 18288"/>
              <a:gd name="connsiteX9" fmla="*/ 5410200 w 5410200"/>
              <a:gd name="connsiteY9" fmla="*/ 18288 h 18288"/>
              <a:gd name="connsiteX10" fmla="*/ 4842129 w 5410200"/>
              <a:gd name="connsiteY10" fmla="*/ 18288 h 18288"/>
              <a:gd name="connsiteX11" fmla="*/ 4328160 w 5410200"/>
              <a:gd name="connsiteY11" fmla="*/ 18288 h 18288"/>
              <a:gd name="connsiteX12" fmla="*/ 3597783 w 5410200"/>
              <a:gd name="connsiteY12" fmla="*/ 18288 h 18288"/>
              <a:gd name="connsiteX13" fmla="*/ 3029712 w 5410200"/>
              <a:gd name="connsiteY13" fmla="*/ 18288 h 18288"/>
              <a:gd name="connsiteX14" fmla="*/ 2299335 w 5410200"/>
              <a:gd name="connsiteY14" fmla="*/ 18288 h 18288"/>
              <a:gd name="connsiteX15" fmla="*/ 1514856 w 5410200"/>
              <a:gd name="connsiteY15" fmla="*/ 18288 h 18288"/>
              <a:gd name="connsiteX16" fmla="*/ 892683 w 5410200"/>
              <a:gd name="connsiteY16" fmla="*/ 18288 h 18288"/>
              <a:gd name="connsiteX17" fmla="*/ 0 w 5410200"/>
              <a:gd name="connsiteY17" fmla="*/ 18288 h 18288"/>
              <a:gd name="connsiteX18" fmla="*/ 0 w 5410200"/>
              <a:gd name="connsiteY18"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10200" h="18288" fill="none" extrusionOk="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10730" y="6954"/>
                  <a:pt x="5410934" y="12839"/>
                  <a:pt x="5410200" y="18288"/>
                </a:cubicBezTo>
                <a:cubicBezTo>
                  <a:pt x="5139060" y="6751"/>
                  <a:pt x="5121593" y="31035"/>
                  <a:pt x="4842129" y="18288"/>
                </a:cubicBezTo>
                <a:cubicBezTo>
                  <a:pt x="4562665" y="5541"/>
                  <a:pt x="4448273" y="9487"/>
                  <a:pt x="4328160" y="18288"/>
                </a:cubicBezTo>
                <a:cubicBezTo>
                  <a:pt x="4208047" y="27089"/>
                  <a:pt x="3760936" y="22567"/>
                  <a:pt x="3597783" y="18288"/>
                </a:cubicBezTo>
                <a:cubicBezTo>
                  <a:pt x="3434630" y="14009"/>
                  <a:pt x="3299718" y="33213"/>
                  <a:pt x="3029712" y="18288"/>
                </a:cubicBezTo>
                <a:cubicBezTo>
                  <a:pt x="2759706" y="3363"/>
                  <a:pt x="2640159" y="27394"/>
                  <a:pt x="2299335" y="18288"/>
                </a:cubicBezTo>
                <a:cubicBezTo>
                  <a:pt x="1958511" y="9182"/>
                  <a:pt x="1801186" y="28985"/>
                  <a:pt x="1514856" y="18288"/>
                </a:cubicBezTo>
                <a:cubicBezTo>
                  <a:pt x="1228526" y="7591"/>
                  <a:pt x="1063509" y="-5305"/>
                  <a:pt x="892683" y="18288"/>
                </a:cubicBezTo>
                <a:cubicBezTo>
                  <a:pt x="721857" y="41881"/>
                  <a:pt x="186945" y="-20897"/>
                  <a:pt x="0" y="18288"/>
                </a:cubicBezTo>
                <a:cubicBezTo>
                  <a:pt x="-570" y="9279"/>
                  <a:pt x="132" y="5100"/>
                  <a:pt x="0" y="0"/>
                </a:cubicBezTo>
                <a:close/>
              </a:path>
              <a:path w="5410200" h="18288" stroke="0" extrusionOk="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09517" y="5414"/>
                  <a:pt x="5409480" y="12510"/>
                  <a:pt x="5410200" y="18288"/>
                </a:cubicBezTo>
                <a:cubicBezTo>
                  <a:pt x="5163327" y="41494"/>
                  <a:pt x="5008749" y="10693"/>
                  <a:pt x="4842129" y="18288"/>
                </a:cubicBezTo>
                <a:cubicBezTo>
                  <a:pt x="4675509" y="25883"/>
                  <a:pt x="4433401" y="-615"/>
                  <a:pt x="4165854" y="18288"/>
                </a:cubicBezTo>
                <a:cubicBezTo>
                  <a:pt x="3898308" y="37191"/>
                  <a:pt x="3809032" y="-8710"/>
                  <a:pt x="3543681" y="18288"/>
                </a:cubicBezTo>
                <a:cubicBezTo>
                  <a:pt x="3278330" y="45286"/>
                  <a:pt x="3073876" y="-15917"/>
                  <a:pt x="2759202" y="18288"/>
                </a:cubicBezTo>
                <a:cubicBezTo>
                  <a:pt x="2444528" y="52493"/>
                  <a:pt x="2204144" y="3372"/>
                  <a:pt x="1974723" y="18288"/>
                </a:cubicBezTo>
                <a:cubicBezTo>
                  <a:pt x="1745302" y="33204"/>
                  <a:pt x="1602335" y="31490"/>
                  <a:pt x="1406652" y="18288"/>
                </a:cubicBezTo>
                <a:cubicBezTo>
                  <a:pt x="1210969" y="5086"/>
                  <a:pt x="923948" y="3161"/>
                  <a:pt x="730377" y="18288"/>
                </a:cubicBezTo>
                <a:cubicBezTo>
                  <a:pt x="536806" y="33415"/>
                  <a:pt x="336496" y="-141"/>
                  <a:pt x="0" y="18288"/>
                </a:cubicBezTo>
                <a:cubicBezTo>
                  <a:pt x="-306" y="11061"/>
                  <a:pt x="-655" y="7751"/>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2" name="Content Placeholder 2">
            <a:extLst>
              <a:ext uri="{FF2B5EF4-FFF2-40B4-BE49-F238E27FC236}">
                <a16:creationId xmlns:a16="http://schemas.microsoft.com/office/drawing/2014/main" id="{6BC98856-0ECE-4084-9BDE-0F70C7BF9699}"/>
              </a:ext>
            </a:extLst>
          </p:cNvPr>
          <p:cNvGraphicFramePr>
            <a:graphicFrameLocks noGrp="1"/>
          </p:cNvGraphicFramePr>
          <p:nvPr>
            <p:ph idx="1"/>
            <p:extLst>
              <p:ext uri="{D42A27DB-BD31-4B8C-83A1-F6EECF244321}">
                <p14:modId xmlns:p14="http://schemas.microsoft.com/office/powerpoint/2010/main" val="554602578"/>
              </p:ext>
            </p:extLst>
          </p:nvPr>
        </p:nvGraphicFramePr>
        <p:xfrm>
          <a:off x="4648018" y="640822"/>
          <a:ext cx="6900512" cy="553614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5930109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BAD76F3E-3A97-486B-B402-44400A8B917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BC33B1C-EB75-3D4C-A68F-75D37AC6185C}"/>
              </a:ext>
            </a:extLst>
          </p:cNvPr>
          <p:cNvSpPr>
            <a:spLocks noGrp="1"/>
          </p:cNvSpPr>
          <p:nvPr>
            <p:ph type="title"/>
          </p:nvPr>
        </p:nvSpPr>
        <p:spPr>
          <a:xfrm>
            <a:off x="838199" y="1093788"/>
            <a:ext cx="10506455" cy="2967208"/>
          </a:xfrm>
        </p:spPr>
        <p:txBody>
          <a:bodyPr vert="horz" lIns="91440" tIns="45720" rIns="91440" bIns="45720" rtlCol="0" anchor="b">
            <a:normAutofit/>
          </a:bodyPr>
          <a:lstStyle/>
          <a:p>
            <a:r>
              <a:rPr lang="en-US" sz="8000" kern="1200" dirty="0">
                <a:solidFill>
                  <a:schemeClr val="tx1"/>
                </a:solidFill>
              </a:rPr>
              <a:t>Thank you</a:t>
            </a:r>
          </a:p>
        </p:txBody>
      </p:sp>
      <p:sp>
        <p:nvSpPr>
          <p:cNvPr id="3" name="Text Placeholder 2">
            <a:extLst>
              <a:ext uri="{FF2B5EF4-FFF2-40B4-BE49-F238E27FC236}">
                <a16:creationId xmlns:a16="http://schemas.microsoft.com/office/drawing/2014/main" id="{ADECF347-FBFD-F942-88D9-B7B15D06F23E}"/>
              </a:ext>
            </a:extLst>
          </p:cNvPr>
          <p:cNvSpPr>
            <a:spLocks noGrp="1"/>
          </p:cNvSpPr>
          <p:nvPr>
            <p:ph type="body" idx="1"/>
          </p:nvPr>
        </p:nvSpPr>
        <p:spPr>
          <a:xfrm>
            <a:off x="5502730" y="4619624"/>
            <a:ext cx="5844974" cy="1322016"/>
          </a:xfrm>
        </p:spPr>
        <p:txBody>
          <a:bodyPr vert="horz" lIns="91440" tIns="45720" rIns="91440" bIns="45720" rtlCol="0">
            <a:normAutofit fontScale="85000" lnSpcReduction="20000"/>
          </a:bodyPr>
          <a:lstStyle/>
          <a:p>
            <a:pPr algn="r"/>
            <a:r>
              <a:rPr lang="en-US" sz="2200" kern="1200" dirty="0">
                <a:solidFill>
                  <a:schemeClr val="tx1"/>
                </a:solidFill>
                <a:latin typeface="Avenir Book" panose="02000503020000020003" pitchFamily="2" charset="0"/>
              </a:rPr>
              <a:t>Ian Thompson </a:t>
            </a:r>
          </a:p>
          <a:p>
            <a:pPr algn="r"/>
            <a:r>
              <a:rPr lang="en-US" sz="2200" dirty="0">
                <a:solidFill>
                  <a:schemeClr val="tx1"/>
                </a:solidFill>
                <a:latin typeface="Avenir Book" panose="02000503020000020003" pitchFamily="2" charset="0"/>
                <a:hlinkClick r:id="rId3"/>
              </a:rPr>
              <a:t>ian.thompson@education.ox.ac.uk</a:t>
            </a:r>
            <a:endParaRPr lang="en-US" sz="2200" dirty="0">
              <a:solidFill>
                <a:schemeClr val="tx1"/>
              </a:solidFill>
              <a:latin typeface="Avenir Book" panose="02000503020000020003" pitchFamily="2" charset="0"/>
            </a:endParaRPr>
          </a:p>
          <a:p>
            <a:pPr algn="r"/>
            <a:r>
              <a:rPr lang="en-US" sz="2200" kern="1200" dirty="0">
                <a:solidFill>
                  <a:schemeClr val="tx1"/>
                </a:solidFill>
                <a:latin typeface="Avenir Book" panose="02000503020000020003" pitchFamily="2" charset="0"/>
              </a:rPr>
              <a:t>Alice Tawell</a:t>
            </a:r>
          </a:p>
          <a:p>
            <a:pPr algn="r"/>
            <a:r>
              <a:rPr lang="en-US" sz="2200" kern="1200" dirty="0">
                <a:solidFill>
                  <a:schemeClr val="tx1"/>
                </a:solidFill>
                <a:latin typeface="Avenir Book" panose="02000503020000020003" pitchFamily="2" charset="0"/>
              </a:rPr>
              <a:t> </a:t>
            </a:r>
            <a:r>
              <a:rPr lang="en-US" sz="2200" kern="1200" dirty="0">
                <a:solidFill>
                  <a:schemeClr val="tx1"/>
                </a:solidFill>
                <a:latin typeface="Avenir Book" panose="02000503020000020003" pitchFamily="2" charset="0"/>
                <a:hlinkClick r:id="rId4"/>
              </a:rPr>
              <a:t>alice.tawell@education.ox.ac.uk</a:t>
            </a:r>
            <a:endParaRPr lang="en-US" sz="2200" kern="1200" dirty="0">
              <a:solidFill>
                <a:schemeClr val="tx1"/>
              </a:solidFill>
              <a:latin typeface="Avenir Book" panose="02000503020000020003" pitchFamily="2" charset="0"/>
            </a:endParaRPr>
          </a:p>
        </p:txBody>
      </p:sp>
      <p:sp>
        <p:nvSpPr>
          <p:cNvPr id="21" name="Rectangle 20">
            <a:extLst>
              <a:ext uri="{FF2B5EF4-FFF2-40B4-BE49-F238E27FC236}">
                <a16:creationId xmlns:a16="http://schemas.microsoft.com/office/drawing/2014/main" id="{391F6B52-91F4-4AEB-B6DB-29FEBCF28C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1248" y="4331166"/>
            <a:ext cx="10506456"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3" name="Rectangle 22">
            <a:extLst>
              <a:ext uri="{FF2B5EF4-FFF2-40B4-BE49-F238E27FC236}">
                <a16:creationId xmlns:a16="http://schemas.microsoft.com/office/drawing/2014/main" id="{2CD6F061-7C53-44F4-9794-953DB70A45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9346882" y="2348839"/>
            <a:ext cx="54864" cy="39467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520341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D82D75B-8D8D-674E-8069-B535EB9D067B}"/>
              </a:ext>
            </a:extLst>
          </p:cNvPr>
          <p:cNvSpPr>
            <a:spLocks noGrp="1"/>
          </p:cNvSpPr>
          <p:nvPr>
            <p:ph type="title"/>
          </p:nvPr>
        </p:nvSpPr>
        <p:spPr/>
        <p:txBody>
          <a:bodyPr/>
          <a:lstStyle/>
          <a:p>
            <a:r>
              <a:rPr lang="en-US" dirty="0"/>
              <a:t>References </a:t>
            </a:r>
          </a:p>
        </p:txBody>
      </p:sp>
      <p:sp>
        <p:nvSpPr>
          <p:cNvPr id="5" name="Content Placeholder 4">
            <a:extLst>
              <a:ext uri="{FF2B5EF4-FFF2-40B4-BE49-F238E27FC236}">
                <a16:creationId xmlns:a16="http://schemas.microsoft.com/office/drawing/2014/main" id="{A89A9BC2-4D95-B64B-B7D3-530EFE94A88E}"/>
              </a:ext>
            </a:extLst>
          </p:cNvPr>
          <p:cNvSpPr>
            <a:spLocks noGrp="1"/>
          </p:cNvSpPr>
          <p:nvPr>
            <p:ph idx="1"/>
          </p:nvPr>
        </p:nvSpPr>
        <p:spPr>
          <a:xfrm>
            <a:off x="838200" y="1825625"/>
            <a:ext cx="10515600" cy="4667250"/>
          </a:xfrm>
        </p:spPr>
        <p:txBody>
          <a:bodyPr>
            <a:normAutofit fontScale="77500" lnSpcReduction="20000"/>
          </a:bodyPr>
          <a:lstStyle/>
          <a:p>
            <a:r>
              <a:rPr lang="en-GB" sz="1600" dirty="0">
                <a:latin typeface="+mj-lt"/>
              </a:rPr>
              <a:t>Ball, S. J, M. Maguire, and A. Braun. (2012). </a:t>
            </a:r>
            <a:r>
              <a:rPr lang="en-GB" sz="1600" i="1" dirty="0">
                <a:latin typeface="+mj-lt"/>
              </a:rPr>
              <a:t>How schools do policy: Policy enactments in secondary school. </a:t>
            </a:r>
            <a:r>
              <a:rPr lang="en-GB" sz="1600" dirty="0">
                <a:latin typeface="+mj-lt"/>
              </a:rPr>
              <a:t>London: Routledge. </a:t>
            </a:r>
            <a:endParaRPr lang="en-GB" sz="1800" dirty="0">
              <a:effectLst/>
              <a:latin typeface="Times New Roman" panose="02020603050405020304" pitchFamily="18" charset="0"/>
              <a:ea typeface="Times New Roman" panose="02020603050405020304" pitchFamily="18" charset="0"/>
            </a:endParaRPr>
          </a:p>
          <a:p>
            <a:pPr>
              <a:lnSpc>
                <a:spcPct val="120000"/>
              </a:lnSpc>
            </a:pPr>
            <a:r>
              <a:rPr lang="en-GB" sz="1600" dirty="0">
                <a:effectLst/>
                <a:latin typeface="+mj-lt"/>
                <a:ea typeface="Times New Roman" panose="02020603050405020304" pitchFamily="18" charset="0"/>
              </a:rPr>
              <a:t>Braun, A, S. J. Ball, M. Maguire, and K. Hoskins. (2011). Taking context seriously: Towards explaining policy enactments in the secondary school</a:t>
            </a:r>
            <a:r>
              <a:rPr lang="en-GB" sz="1600" i="1" dirty="0">
                <a:effectLst/>
                <a:latin typeface="+mj-lt"/>
                <a:ea typeface="Times New Roman" panose="02020603050405020304" pitchFamily="18" charset="0"/>
              </a:rPr>
              <a:t>. Discourse: Studies in the Cultural Politics of Education</a:t>
            </a:r>
            <a:r>
              <a:rPr lang="en-GB" sz="1600" dirty="0">
                <a:effectLst/>
                <a:latin typeface="+mj-lt"/>
                <a:ea typeface="Times New Roman" panose="02020603050405020304" pitchFamily="18" charset="0"/>
              </a:rPr>
              <a:t> 32(4): 585</a:t>
            </a:r>
            <a:r>
              <a:rPr lang="en-GB" sz="1600" dirty="0">
                <a:latin typeface="+mj-lt"/>
              </a:rPr>
              <a:t>–</a:t>
            </a:r>
            <a:r>
              <a:rPr lang="en-GB" sz="1600" dirty="0">
                <a:effectLst/>
                <a:latin typeface="+mj-lt"/>
                <a:ea typeface="Times New Roman" panose="02020603050405020304" pitchFamily="18" charset="0"/>
              </a:rPr>
              <a:t>596. </a:t>
            </a:r>
            <a:endParaRPr lang="en-GB" sz="1600" dirty="0">
              <a:latin typeface="+mj-lt"/>
            </a:endParaRPr>
          </a:p>
          <a:p>
            <a:r>
              <a:rPr lang="en-GB" sz="1600" dirty="0">
                <a:latin typeface="+mj-lt"/>
              </a:rPr>
              <a:t>Children's Commissioner. (2013a). </a:t>
            </a:r>
            <a:r>
              <a:rPr lang="en-GB" sz="1600" i="1" dirty="0">
                <a:latin typeface="+mj-lt"/>
              </a:rPr>
              <a:t>"The go the extra mile": Reducing inequality in school exclusion. </a:t>
            </a:r>
            <a:r>
              <a:rPr lang="en-GB" sz="1600" dirty="0">
                <a:latin typeface="+mj-lt"/>
              </a:rPr>
              <a:t>London: Children's Commissioner for England. </a:t>
            </a:r>
          </a:p>
          <a:p>
            <a:r>
              <a:rPr lang="en-GB" sz="1600" dirty="0" err="1">
                <a:latin typeface="+mj-lt"/>
              </a:rPr>
              <a:t>Chowdry</a:t>
            </a:r>
            <a:r>
              <a:rPr lang="en-GB" sz="1600" dirty="0">
                <a:latin typeface="+mj-lt"/>
              </a:rPr>
              <a:t>, H., Crawford, C. and Goodman, A. (2009). </a:t>
            </a:r>
            <a:r>
              <a:rPr lang="en-GB" sz="1600" i="1" dirty="0">
                <a:latin typeface="+mj-lt"/>
              </a:rPr>
              <a:t>Drivers and barriers to educational success: Evidence from the Longitudinal Study of Young People in England. </a:t>
            </a:r>
            <a:r>
              <a:rPr lang="en-GB" sz="1600" dirty="0">
                <a:latin typeface="+mj-lt"/>
              </a:rPr>
              <a:t>London: Department for Children, Schools and Families. </a:t>
            </a:r>
          </a:p>
          <a:p>
            <a:r>
              <a:rPr lang="en-GB" sz="1600" dirty="0">
                <a:latin typeface="+mj-lt"/>
              </a:rPr>
              <a:t>Department for Education. (2024a). </a:t>
            </a:r>
            <a:r>
              <a:rPr lang="en-GB" sz="1600" i="1" dirty="0">
                <a:latin typeface="+mj-lt"/>
              </a:rPr>
              <a:t>Suspension and permanent exclusion from maintained schools, academies and pupil referral units in England, including pupil movement: Guidance for maintained schools, academies, and pupil referral units in England. </a:t>
            </a:r>
            <a:r>
              <a:rPr lang="en-GB" sz="1600" dirty="0">
                <a:latin typeface="+mj-lt"/>
              </a:rPr>
              <a:t>London: Department for Education. </a:t>
            </a:r>
          </a:p>
          <a:p>
            <a:r>
              <a:rPr lang="en-GB" sz="1600" dirty="0">
                <a:latin typeface="+mj-lt"/>
              </a:rPr>
              <a:t>Department for Education. (2024b). </a:t>
            </a:r>
            <a:r>
              <a:rPr lang="en-GB" sz="1600" i="1" dirty="0">
                <a:latin typeface="+mj-lt"/>
              </a:rPr>
              <a:t>Behaviour in schools: Advice for headteachers and school staff. </a:t>
            </a:r>
            <a:r>
              <a:rPr lang="en-GB" sz="1600" dirty="0">
                <a:latin typeface="+mj-lt"/>
              </a:rPr>
              <a:t>London: Department for Education. </a:t>
            </a:r>
          </a:p>
          <a:p>
            <a:r>
              <a:rPr lang="en-GB" sz="1600" dirty="0">
                <a:latin typeface="+mj-lt"/>
              </a:rPr>
              <a:t>Department for Education. (2024c). </a:t>
            </a:r>
            <a:r>
              <a:rPr lang="en-GB" sz="1600" i="1" dirty="0">
                <a:latin typeface="+mj-lt"/>
              </a:rPr>
              <a:t>Academic year 2022/23: Suspensions and permanent exclusions in England. </a:t>
            </a:r>
            <a:r>
              <a:rPr lang="en-GB" sz="1600" dirty="0">
                <a:latin typeface="+mj-lt"/>
              </a:rPr>
              <a:t>[Online]. Available at: </a:t>
            </a:r>
            <a:r>
              <a:rPr lang="en-GB" sz="1600" dirty="0">
                <a:latin typeface="+mj-lt"/>
                <a:hlinkClick r:id="rId3"/>
              </a:rPr>
              <a:t>https://explore-education-statistics.service.gov.uk/find-statistics/suspensions-and-permanent-exclusions-in-england/2022-23</a:t>
            </a:r>
            <a:r>
              <a:rPr lang="en-GB" sz="1600" dirty="0">
                <a:latin typeface="+mj-lt"/>
              </a:rPr>
              <a:t> [Accessed 26.02.2025]</a:t>
            </a:r>
          </a:p>
          <a:p>
            <a:r>
              <a:rPr lang="en-GB" sz="1600" dirty="0">
                <a:latin typeface="+mj-lt"/>
              </a:rPr>
              <a:t>Department for Education. (2025). </a:t>
            </a:r>
            <a:r>
              <a:rPr lang="en-GB" sz="1600" i="1" dirty="0">
                <a:latin typeface="+mj-lt"/>
              </a:rPr>
              <a:t>Autumn term 2023/24: Suspensions and permanent exclusions in England. </a:t>
            </a:r>
            <a:r>
              <a:rPr lang="en-GB" sz="1600" dirty="0">
                <a:latin typeface="+mj-lt"/>
              </a:rPr>
              <a:t>[Online]. Available at: </a:t>
            </a:r>
            <a:r>
              <a:rPr lang="en-GB" sz="1600" dirty="0">
                <a:latin typeface="+mj-lt"/>
                <a:hlinkClick r:id="rId4"/>
              </a:rPr>
              <a:t>https://explore-education-statistics.service.gov.uk/find-statistics/suspensions-and-permanent-exclusions-in-england/2023-24-autumn-term</a:t>
            </a:r>
            <a:r>
              <a:rPr lang="en-GB" sz="1600" dirty="0">
                <a:latin typeface="+mj-lt"/>
              </a:rPr>
              <a:t> [Accessed 26.02.2025]</a:t>
            </a:r>
          </a:p>
          <a:p>
            <a:r>
              <a:rPr lang="en-US" sz="1600" dirty="0">
                <a:latin typeface="+mj-lt"/>
              </a:rPr>
              <a:t>Emery, H., Porter, J., Daniels, H., Thompson, I. and Tawell, A. (2020). </a:t>
            </a:r>
            <a:r>
              <a:rPr lang="en-GB" sz="1600" dirty="0">
                <a:latin typeface="+mj-lt"/>
              </a:rPr>
              <a:t>G</a:t>
            </a:r>
            <a:r>
              <a:rPr lang="en-GB" sz="1600" i="1" dirty="0">
                <a:latin typeface="+mj-lt"/>
              </a:rPr>
              <a:t>etting the balance right: Policy recommendations for intervening upstream to prevent school exclusion in the context of Covid-19. </a:t>
            </a:r>
            <a:r>
              <a:rPr lang="en-GB" sz="1600" dirty="0">
                <a:latin typeface="+mj-lt"/>
              </a:rPr>
              <a:t>[Online]. Available at: </a:t>
            </a:r>
            <a:r>
              <a:rPr lang="en-GB" sz="1600" dirty="0">
                <a:latin typeface="+mj-lt"/>
                <a:hlinkClick r:id="rId5"/>
              </a:rPr>
              <a:t>https://excludedlives.education.ox.ac.uk/publication/getting-the-balance-right-policy-recommendations-for-intervening-upstream-to-prevent-school-exclusion-in-the-context-of-covid-19/</a:t>
            </a:r>
            <a:r>
              <a:rPr lang="en-GB" sz="1600" dirty="0">
                <a:latin typeface="+mj-lt"/>
              </a:rPr>
              <a:t> [Accessed 16.01.2022].</a:t>
            </a:r>
            <a:endParaRPr lang="en-US" sz="1600" dirty="0">
              <a:latin typeface="+mj-lt"/>
            </a:endParaRPr>
          </a:p>
          <a:p>
            <a:r>
              <a:rPr lang="en-GB" sz="1600" dirty="0">
                <a:latin typeface="+mj-lt"/>
              </a:rPr>
              <a:t>Gill, K., Quilter-Pinner, H. and Swift, D., 2017. </a:t>
            </a:r>
            <a:r>
              <a:rPr lang="en-GB" sz="1600" i="1" dirty="0">
                <a:latin typeface="+mj-lt"/>
              </a:rPr>
              <a:t>Making the difference: Breaking the link between school exclusion and social exclusion</a:t>
            </a:r>
            <a:r>
              <a:rPr lang="en-GB" sz="1600" dirty="0">
                <a:latin typeface="+mj-lt"/>
              </a:rPr>
              <a:t>. London: Institute for Public Policy Research.</a:t>
            </a:r>
          </a:p>
          <a:p>
            <a:r>
              <a:rPr lang="en-GB" sz="1600" dirty="0" err="1">
                <a:latin typeface="+mj-lt"/>
              </a:rPr>
              <a:t>Hudek</a:t>
            </a:r>
            <a:r>
              <a:rPr lang="en-GB" sz="1600" dirty="0">
                <a:latin typeface="+mj-lt"/>
              </a:rPr>
              <a:t>, J. (2018a). </a:t>
            </a:r>
            <a:r>
              <a:rPr lang="en-GB" sz="1600" i="1" dirty="0">
                <a:latin typeface="+mj-lt"/>
              </a:rPr>
              <a:t>County lines scoping report. </a:t>
            </a:r>
            <a:r>
              <a:rPr lang="en-GB" sz="1600" dirty="0">
                <a:latin typeface="+mj-lt"/>
              </a:rPr>
              <a:t>London: St Giles Trust.</a:t>
            </a:r>
          </a:p>
          <a:p>
            <a:r>
              <a:rPr lang="en-GB" sz="1600" dirty="0" err="1">
                <a:latin typeface="+mj-lt"/>
              </a:rPr>
              <a:t>Hudek</a:t>
            </a:r>
            <a:r>
              <a:rPr lang="en-GB" sz="1600" dirty="0">
                <a:latin typeface="+mj-lt"/>
              </a:rPr>
              <a:t>, J. (2018b). </a:t>
            </a:r>
            <a:r>
              <a:rPr lang="en-GB" sz="1600" i="1" dirty="0">
                <a:latin typeface="+mj-lt"/>
              </a:rPr>
              <a:t>Evaluation of county lines pilot project. </a:t>
            </a:r>
            <a:r>
              <a:rPr lang="en-GB" sz="1600" dirty="0">
                <a:latin typeface="+mj-lt"/>
              </a:rPr>
              <a:t>London: St Giles Trust. </a:t>
            </a:r>
          </a:p>
          <a:p>
            <a:r>
              <a:rPr lang="en-GB" sz="1600" dirty="0">
                <a:latin typeface="+mj-lt"/>
              </a:rPr>
              <a:t>Hutchinson, J. and </a:t>
            </a:r>
            <a:r>
              <a:rPr lang="en-GB" sz="1600" dirty="0" err="1">
                <a:latin typeface="+mj-lt"/>
              </a:rPr>
              <a:t>Crenna</a:t>
            </a:r>
            <a:r>
              <a:rPr lang="en-GB" sz="1600" dirty="0">
                <a:latin typeface="+mj-lt"/>
              </a:rPr>
              <a:t>-Jennings, W. (2019). </a:t>
            </a:r>
            <a:r>
              <a:rPr lang="en-GB" sz="1600" i="1" dirty="0">
                <a:latin typeface="+mj-lt"/>
              </a:rPr>
              <a:t>Unexplained pupil exits from school: Further analysis and data by multi-academy trust and local authority</a:t>
            </a:r>
            <a:r>
              <a:rPr lang="en-GB" sz="1600" dirty="0">
                <a:latin typeface="+mj-lt"/>
              </a:rPr>
              <a:t>. London: Education Policy Institute. </a:t>
            </a:r>
          </a:p>
        </p:txBody>
      </p:sp>
    </p:spTree>
    <p:extLst>
      <p:ext uri="{BB962C8B-B14F-4D97-AF65-F5344CB8AC3E}">
        <p14:creationId xmlns:p14="http://schemas.microsoft.com/office/powerpoint/2010/main" val="60752424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2122F9-BB28-D348-B4A7-361A45AB8FA5}"/>
              </a:ext>
            </a:extLst>
          </p:cNvPr>
          <p:cNvSpPr>
            <a:spLocks noGrp="1"/>
          </p:cNvSpPr>
          <p:nvPr>
            <p:ph type="title"/>
          </p:nvPr>
        </p:nvSpPr>
        <p:spPr/>
        <p:txBody>
          <a:bodyPr/>
          <a:lstStyle/>
          <a:p>
            <a:r>
              <a:rPr lang="en-US" dirty="0"/>
              <a:t>References </a:t>
            </a:r>
          </a:p>
        </p:txBody>
      </p:sp>
      <p:sp>
        <p:nvSpPr>
          <p:cNvPr id="3" name="Content Placeholder 2">
            <a:extLst>
              <a:ext uri="{FF2B5EF4-FFF2-40B4-BE49-F238E27FC236}">
                <a16:creationId xmlns:a16="http://schemas.microsoft.com/office/drawing/2014/main" id="{86409527-BD18-F342-8FB0-07F9C41D3631}"/>
              </a:ext>
            </a:extLst>
          </p:cNvPr>
          <p:cNvSpPr>
            <a:spLocks noGrp="1"/>
          </p:cNvSpPr>
          <p:nvPr>
            <p:ph idx="1"/>
          </p:nvPr>
        </p:nvSpPr>
        <p:spPr>
          <a:xfrm>
            <a:off x="838200" y="1360905"/>
            <a:ext cx="10515600" cy="5004026"/>
          </a:xfrm>
        </p:spPr>
        <p:txBody>
          <a:bodyPr>
            <a:normAutofit fontScale="25000" lnSpcReduction="20000"/>
          </a:bodyPr>
          <a:lstStyle/>
          <a:p>
            <a:r>
              <a:rPr lang="en-GB" sz="5200" dirty="0">
                <a:latin typeface="+mj-lt"/>
              </a:rPr>
              <a:t>Madia, J. E., </a:t>
            </a:r>
            <a:r>
              <a:rPr lang="en-GB" sz="5200" dirty="0" err="1">
                <a:latin typeface="+mj-lt"/>
              </a:rPr>
              <a:t>Obsuth</a:t>
            </a:r>
            <a:r>
              <a:rPr lang="en-GB" sz="5200" dirty="0">
                <a:latin typeface="+mj-lt"/>
              </a:rPr>
              <a:t>, I., Thompson, I., Daniels, H. and Murray, A. L. (2022). Long-term labour market and economic consequences of school exclusions in England: Evidence from two counterfactual approaches. </a:t>
            </a:r>
            <a:r>
              <a:rPr lang="en-GB" sz="5200" i="1" dirty="0">
                <a:latin typeface="+mj-lt"/>
              </a:rPr>
              <a:t>British Journal of Educational Psychology,</a:t>
            </a:r>
            <a:r>
              <a:rPr lang="en-GB" sz="5200" dirty="0">
                <a:latin typeface="+mj-lt"/>
              </a:rPr>
              <a:t> 92(3): 801–816.</a:t>
            </a:r>
          </a:p>
          <a:p>
            <a:r>
              <a:rPr lang="en-GB" sz="5200" dirty="0">
                <a:effectLst/>
                <a:latin typeface="+mj-lt"/>
                <a:ea typeface="Times New Roman" panose="02020603050405020304" pitchFamily="18" charset="0"/>
              </a:rPr>
              <a:t>Maguire, M, A. Braun, and S. Ball. (2015). ‘Where you stand depends on where you sit’: the social construction of policy enactments in the (English) secondary school. </a:t>
            </a:r>
            <a:r>
              <a:rPr lang="en-GB" sz="5200" i="1" dirty="0">
                <a:effectLst/>
                <a:latin typeface="+mj-lt"/>
                <a:ea typeface="Times New Roman" panose="02020603050405020304" pitchFamily="18" charset="0"/>
              </a:rPr>
              <a:t>Discourse Studies in the Cultural Politics of Education, </a:t>
            </a:r>
            <a:r>
              <a:rPr lang="en-GB" sz="5200" dirty="0">
                <a:effectLst/>
                <a:latin typeface="+mj-lt"/>
                <a:ea typeface="Times New Roman" panose="02020603050405020304" pitchFamily="18" charset="0"/>
              </a:rPr>
              <a:t>36(4): 485</a:t>
            </a:r>
            <a:r>
              <a:rPr lang="en-GB" sz="5200" dirty="0">
                <a:latin typeface="+mj-lt"/>
              </a:rPr>
              <a:t>–</a:t>
            </a:r>
            <a:r>
              <a:rPr lang="en-GB" sz="5200" dirty="0">
                <a:effectLst/>
                <a:latin typeface="+mj-lt"/>
                <a:ea typeface="Times New Roman" panose="02020603050405020304" pitchFamily="18" charset="0"/>
              </a:rPr>
              <a:t>499. </a:t>
            </a:r>
          </a:p>
          <a:p>
            <a:r>
              <a:rPr lang="en-GB" sz="5200" dirty="0" err="1">
                <a:effectLst/>
                <a:latin typeface="+mj-lt"/>
                <a:ea typeface="Times New Roman" panose="02020603050405020304" pitchFamily="18" charset="0"/>
              </a:rPr>
              <a:t>Neaverson</a:t>
            </a:r>
            <a:r>
              <a:rPr lang="en-GB" sz="5200" dirty="0">
                <a:effectLst/>
                <a:latin typeface="+mj-lt"/>
                <a:ea typeface="Times New Roman" panose="02020603050405020304" pitchFamily="18" charset="0"/>
              </a:rPr>
              <a:t>, A., </a:t>
            </a:r>
            <a:r>
              <a:rPr lang="en-GB" sz="5200" dirty="0" err="1">
                <a:effectLst/>
                <a:latin typeface="+mj-lt"/>
                <a:ea typeface="Times New Roman" panose="02020603050405020304" pitchFamily="18" charset="0"/>
              </a:rPr>
              <a:t>Obsuth</a:t>
            </a:r>
            <a:r>
              <a:rPr lang="en-GB" sz="5200" dirty="0">
                <a:effectLst/>
                <a:latin typeface="+mj-lt"/>
                <a:ea typeface="Times New Roman" panose="02020603050405020304" pitchFamily="18" charset="0"/>
              </a:rPr>
              <a:t>, I., Madia, J. E., Daniels, H., Thompson, I., Zhu, X., &amp; Murray, A. L. (2024, November 19). The Impact of School Exclusion on Mental Health and Behavioural Outcomes: A counterfactual analysis using a large UK-representative study. </a:t>
            </a:r>
            <a:r>
              <a:rPr lang="en-GB" sz="5200" i="1" dirty="0" err="1">
                <a:effectLst/>
                <a:latin typeface="+mj-lt"/>
                <a:ea typeface="Times New Roman" panose="02020603050405020304" pitchFamily="18" charset="0"/>
              </a:rPr>
              <a:t>PsyArXiv</a:t>
            </a:r>
            <a:r>
              <a:rPr lang="en-GB" sz="5200" i="1" dirty="0">
                <a:effectLst/>
                <a:latin typeface="+mj-lt"/>
                <a:ea typeface="Times New Roman" panose="02020603050405020304" pitchFamily="18" charset="0"/>
              </a:rPr>
              <a:t> Preprints</a:t>
            </a:r>
            <a:r>
              <a:rPr lang="en-GB" sz="5200" dirty="0">
                <a:effectLst/>
                <a:latin typeface="+mj-lt"/>
                <a:ea typeface="Times New Roman" panose="02020603050405020304" pitchFamily="18" charset="0"/>
              </a:rPr>
              <a:t>. https://</a:t>
            </a:r>
            <a:r>
              <a:rPr lang="en-GB" sz="5200" dirty="0" err="1">
                <a:effectLst/>
                <a:latin typeface="+mj-lt"/>
                <a:ea typeface="Times New Roman" panose="02020603050405020304" pitchFamily="18" charset="0"/>
              </a:rPr>
              <a:t>doi.org</a:t>
            </a:r>
            <a:r>
              <a:rPr lang="en-GB" sz="5200" dirty="0">
                <a:effectLst/>
                <a:latin typeface="+mj-lt"/>
                <a:ea typeface="Times New Roman" panose="02020603050405020304" pitchFamily="18" charset="0"/>
              </a:rPr>
              <a:t>/10.31234/</a:t>
            </a:r>
            <a:r>
              <a:rPr lang="en-GB" sz="5200" dirty="0" err="1">
                <a:effectLst/>
                <a:latin typeface="+mj-lt"/>
                <a:ea typeface="Times New Roman" panose="02020603050405020304" pitchFamily="18" charset="0"/>
              </a:rPr>
              <a:t>osf.io</a:t>
            </a:r>
            <a:r>
              <a:rPr lang="en-GB" sz="5200" dirty="0">
                <a:effectLst/>
                <a:latin typeface="+mj-lt"/>
                <a:ea typeface="Times New Roman" panose="02020603050405020304" pitchFamily="18" charset="0"/>
              </a:rPr>
              <a:t>/63tmu.</a:t>
            </a:r>
          </a:p>
          <a:p>
            <a:r>
              <a:rPr lang="en-GB" sz="5200" dirty="0" err="1">
                <a:latin typeface="+mj-lt"/>
              </a:rPr>
              <a:t>Obsuth</a:t>
            </a:r>
            <a:r>
              <a:rPr lang="en-GB" sz="5200" dirty="0">
                <a:latin typeface="+mj-lt"/>
              </a:rPr>
              <a:t>, I., </a:t>
            </a:r>
            <a:r>
              <a:rPr lang="en-GB" sz="5200" dirty="0" err="1">
                <a:latin typeface="+mj-lt"/>
              </a:rPr>
              <a:t>Madia</a:t>
            </a:r>
            <a:r>
              <a:rPr lang="en-GB" sz="5200" dirty="0">
                <a:latin typeface="+mj-lt"/>
              </a:rPr>
              <a:t>, J. E., Murray, A. J., Thompson, I. and Daniels, H. (2023). The impact of school exclusion in childhood on health and well-being outcomes in adulthood: Estimating causal effects using inverse probability of treatment weighting. </a:t>
            </a:r>
            <a:r>
              <a:rPr lang="en-GB" sz="5200" i="1" dirty="0">
                <a:latin typeface="+mj-lt"/>
              </a:rPr>
              <a:t>British Journal of Educational Psychology</a:t>
            </a:r>
            <a:r>
              <a:rPr lang="en-GB" sz="5200" dirty="0">
                <a:latin typeface="+mj-lt"/>
              </a:rPr>
              <a:t>, DOI: 10.1111/bjep.12656 </a:t>
            </a:r>
          </a:p>
          <a:p>
            <a:r>
              <a:rPr lang="en-GB" sz="5200" dirty="0">
                <a:latin typeface="+mj-lt"/>
              </a:rPr>
              <a:t>Parish, N., Bryant, B. and Swords, B. (2020). </a:t>
            </a:r>
            <a:r>
              <a:rPr lang="en-GB" sz="5200" i="1" dirty="0">
                <a:latin typeface="+mj-lt"/>
              </a:rPr>
              <a:t>Children missing education</a:t>
            </a:r>
            <a:r>
              <a:rPr lang="en-GB" sz="5200" dirty="0">
                <a:latin typeface="+mj-lt"/>
              </a:rPr>
              <a:t>. London: ISOS Partnership. </a:t>
            </a:r>
          </a:p>
          <a:p>
            <a:r>
              <a:rPr lang="en-GB" sz="5200" dirty="0">
                <a:latin typeface="+mj-lt"/>
              </a:rPr>
              <a:t>Parker, C., </a:t>
            </a:r>
            <a:r>
              <a:rPr lang="en-GB" sz="5200" dirty="0" err="1">
                <a:latin typeface="+mj-lt"/>
              </a:rPr>
              <a:t>Whear</a:t>
            </a:r>
            <a:r>
              <a:rPr lang="en-GB" sz="5200" dirty="0">
                <a:latin typeface="+mj-lt"/>
              </a:rPr>
              <a:t>, R., </a:t>
            </a:r>
            <a:r>
              <a:rPr lang="en-GB" sz="5200" dirty="0" err="1">
                <a:latin typeface="+mj-lt"/>
              </a:rPr>
              <a:t>Ukoumunne</a:t>
            </a:r>
            <a:r>
              <a:rPr lang="en-GB" sz="5200" dirty="0">
                <a:latin typeface="+mj-lt"/>
              </a:rPr>
              <a:t>, O. C., Bethel, A., Thompson-Coon, J., Stein, K. and Ford, T. (2015). School exclusion in children with psychiatric disorder or impairing psychopathology: A systematic review. </a:t>
            </a:r>
            <a:r>
              <a:rPr lang="en-GB" sz="5200" i="1" dirty="0">
                <a:latin typeface="+mj-lt"/>
              </a:rPr>
              <a:t>Emotional and Behavioural Difficulties</a:t>
            </a:r>
            <a:r>
              <a:rPr lang="en-GB" sz="5200" dirty="0">
                <a:latin typeface="+mj-lt"/>
              </a:rPr>
              <a:t>, 20(3), pp.229–251. </a:t>
            </a:r>
          </a:p>
          <a:p>
            <a:r>
              <a:rPr lang="en-GB" sz="5200" dirty="0" err="1">
                <a:latin typeface="+mj-lt"/>
              </a:rPr>
              <a:t>Perera</a:t>
            </a:r>
            <a:r>
              <a:rPr lang="en-GB" sz="5200" dirty="0">
                <a:latin typeface="+mj-lt"/>
              </a:rPr>
              <a:t>, J. (2020). </a:t>
            </a:r>
            <a:r>
              <a:rPr lang="en-GB" sz="5200" i="1" dirty="0">
                <a:latin typeface="+mj-lt"/>
              </a:rPr>
              <a:t>How black working-class youth are criminalised and excluded in the English school system</a:t>
            </a:r>
            <a:r>
              <a:rPr lang="en-GB" sz="5200" dirty="0">
                <a:latin typeface="+mj-lt"/>
              </a:rPr>
              <a:t>. London: Institute of Race Relations. </a:t>
            </a:r>
          </a:p>
          <a:p>
            <a:r>
              <a:rPr lang="en-GB" sz="5200" dirty="0">
                <a:latin typeface="+mj-lt"/>
              </a:rPr>
              <a:t>Rowe, J., Neale, I. and </a:t>
            </a:r>
            <a:r>
              <a:rPr lang="en-GB" sz="5200" dirty="0" err="1">
                <a:latin typeface="+mj-lt"/>
              </a:rPr>
              <a:t>Perryfrost</a:t>
            </a:r>
            <a:r>
              <a:rPr lang="en-GB" sz="5200" dirty="0">
                <a:latin typeface="+mj-lt"/>
              </a:rPr>
              <a:t>, L. (2019). </a:t>
            </a:r>
            <a:r>
              <a:rPr lang="en-GB" sz="5200" i="1" dirty="0">
                <a:latin typeface="+mj-lt"/>
              </a:rPr>
              <a:t>Exploring the issue of off-rolling: On behalf of Ofsted</a:t>
            </a:r>
            <a:r>
              <a:rPr lang="en-GB" sz="5200" dirty="0">
                <a:latin typeface="+mj-lt"/>
              </a:rPr>
              <a:t>. London: Ofsted. </a:t>
            </a:r>
          </a:p>
          <a:p>
            <a:r>
              <a:rPr lang="en-GB" sz="5200" dirty="0">
                <a:latin typeface="+mj-lt"/>
              </a:rPr>
              <a:t>Strand, S. and Fletcher, J. (2014). </a:t>
            </a:r>
            <a:r>
              <a:rPr lang="en-GB" sz="5200" i="1" dirty="0">
                <a:latin typeface="+mj-lt"/>
              </a:rPr>
              <a:t>A quantitative longitudinal analysis of exclusions from English secondary schools. </a:t>
            </a:r>
            <a:r>
              <a:rPr lang="en-GB" sz="5200" dirty="0">
                <a:latin typeface="+mj-lt"/>
              </a:rPr>
              <a:t>Oxford: University of Oxford. </a:t>
            </a:r>
          </a:p>
          <a:p>
            <a:r>
              <a:rPr lang="en-GB" sz="5200" dirty="0">
                <a:latin typeface="+mj-lt"/>
              </a:rPr>
              <a:t>Tawell, A. (2023). Enacting national school exclusion policy at the local level in England: is it black and white?,</a:t>
            </a:r>
            <a:r>
              <a:rPr lang="en-GB" sz="5200" i="1" dirty="0">
                <a:latin typeface="+mj-lt"/>
              </a:rPr>
              <a:t> International Journal of Inclusive Education</a:t>
            </a:r>
            <a:r>
              <a:rPr lang="en-GB" sz="5200" dirty="0">
                <a:latin typeface="+mj-lt"/>
              </a:rPr>
              <a:t>, DOI: 10.1080/13603116.2023.2266746 </a:t>
            </a:r>
          </a:p>
          <a:p>
            <a:r>
              <a:rPr lang="en-US" sz="5200" dirty="0">
                <a:latin typeface="+mj-lt"/>
              </a:rPr>
              <a:t>Tawell, A., Emery, H., Daniels, H., Thompson, I. and Porter, J. (2020). </a:t>
            </a:r>
            <a:r>
              <a:rPr lang="en-GB" sz="5200" i="1" dirty="0">
                <a:latin typeface="+mj-lt"/>
              </a:rPr>
              <a:t>Seeking a balance: Conversations with policy makers and influencers about intervening upstream to prevent school exclusions in the context of Covid-19 and beyond Insights from the Excluded Lives ‘Policy Conversations’. </a:t>
            </a:r>
            <a:r>
              <a:rPr lang="en-GB" sz="5200" dirty="0">
                <a:latin typeface="+mj-lt"/>
              </a:rPr>
              <a:t>[Online]. Available at: </a:t>
            </a:r>
            <a:r>
              <a:rPr lang="en-GB" sz="5200" dirty="0">
                <a:latin typeface="+mj-lt"/>
                <a:hlinkClick r:id="rId3"/>
              </a:rPr>
              <a:t>https://excludedlives.education.ox.ac.uk/publication/seeking-a-balance-conversations-with-policy-makers-and-influencers-about-intervening-upstream-to-prevent-school-exclusions-in-the-context-of-covid-19-and-beyond/</a:t>
            </a:r>
            <a:r>
              <a:rPr lang="en-GB" sz="5200" dirty="0">
                <a:latin typeface="+mj-lt"/>
              </a:rPr>
              <a:t> [Accessed 15.01.2022]. </a:t>
            </a:r>
          </a:p>
          <a:p>
            <a:r>
              <a:rPr lang="en-GB" sz="5200" dirty="0">
                <a:latin typeface="+mj-lt"/>
              </a:rPr>
              <a:t>Temple, A. (2020). </a:t>
            </a:r>
            <a:r>
              <a:rPr lang="en-GB" sz="5200" i="1" dirty="0">
                <a:latin typeface="+mj-lt"/>
              </a:rPr>
              <a:t>Excluded, exploited, forgotten: Childhood criminal exploitation and school exclusions. </a:t>
            </a:r>
            <a:r>
              <a:rPr lang="en-GB" sz="5200" dirty="0">
                <a:latin typeface="+mj-lt"/>
              </a:rPr>
              <a:t>London: Just for Kids Law. </a:t>
            </a:r>
          </a:p>
          <a:p>
            <a:r>
              <a:rPr lang="en-GB" sz="5200" dirty="0">
                <a:latin typeface="+mj-lt"/>
              </a:rPr>
              <a:t>The Children’s Society. (2019). </a:t>
            </a:r>
            <a:r>
              <a:rPr lang="en-GB" sz="5200" i="1" dirty="0">
                <a:latin typeface="+mj-lt"/>
              </a:rPr>
              <a:t>Counting lives: Responding to children who are criminally exploited. </a:t>
            </a:r>
            <a:r>
              <a:rPr lang="en-GB" sz="5200" dirty="0">
                <a:latin typeface="+mj-lt"/>
              </a:rPr>
              <a:t>London: The Children’s Society. </a:t>
            </a:r>
          </a:p>
          <a:p>
            <a:r>
              <a:rPr lang="en-GB" sz="5200" dirty="0">
                <a:latin typeface="+mj-lt"/>
              </a:rPr>
              <a:t>Timpson, E. (2019). </a:t>
            </a:r>
            <a:r>
              <a:rPr lang="en-GB" sz="5200" i="1" dirty="0">
                <a:latin typeface="+mj-lt"/>
              </a:rPr>
              <a:t>Timpson review of school exclusion</a:t>
            </a:r>
            <a:r>
              <a:rPr lang="en-GB" sz="5200" dirty="0">
                <a:latin typeface="+mj-lt"/>
              </a:rPr>
              <a:t>. London: Department for Education. </a:t>
            </a:r>
          </a:p>
          <a:p>
            <a:pPr marL="0" indent="0">
              <a:buNone/>
            </a:pPr>
            <a:endParaRPr lang="en-US" dirty="0"/>
          </a:p>
        </p:txBody>
      </p:sp>
    </p:spTree>
    <p:extLst>
      <p:ext uri="{BB962C8B-B14F-4D97-AF65-F5344CB8AC3E}">
        <p14:creationId xmlns:p14="http://schemas.microsoft.com/office/powerpoint/2010/main" val="171185831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2ECE2A28-8DEF-154D-BB14-0C3E16C4B403}"/>
              </a:ext>
            </a:extLst>
          </p:cNvPr>
          <p:cNvSpPr>
            <a:spLocks noGrp="1"/>
          </p:cNvSpPr>
          <p:nvPr>
            <p:ph type="title"/>
          </p:nvPr>
        </p:nvSpPr>
        <p:spPr>
          <a:xfrm>
            <a:off x="1137036" y="548640"/>
            <a:ext cx="9916632" cy="1188720"/>
          </a:xfrm>
        </p:spPr>
        <p:txBody>
          <a:bodyPr>
            <a:normAutofit/>
          </a:bodyPr>
          <a:lstStyle/>
          <a:p>
            <a:r>
              <a:rPr lang="en-US">
                <a:solidFill>
                  <a:schemeClr val="tx1">
                    <a:lumMod val="85000"/>
                    <a:lumOff val="15000"/>
                  </a:schemeClr>
                </a:solidFill>
              </a:rPr>
              <a:t>Two types of formal exclusion</a:t>
            </a:r>
          </a:p>
        </p:txBody>
      </p:sp>
      <p:sp>
        <p:nvSpPr>
          <p:cNvPr id="19" name="Content Placeholder 2">
            <a:extLst>
              <a:ext uri="{FF2B5EF4-FFF2-40B4-BE49-F238E27FC236}">
                <a16:creationId xmlns:a16="http://schemas.microsoft.com/office/drawing/2014/main" id="{5F8371AC-CFC8-E443-917F-8A67DCBDC815}"/>
              </a:ext>
            </a:extLst>
          </p:cNvPr>
          <p:cNvSpPr>
            <a:spLocks noGrp="1"/>
          </p:cNvSpPr>
          <p:nvPr>
            <p:ph idx="1"/>
          </p:nvPr>
        </p:nvSpPr>
        <p:spPr>
          <a:xfrm>
            <a:off x="4364182" y="2539277"/>
            <a:ext cx="6689486" cy="3893574"/>
          </a:xfrm>
        </p:spPr>
        <p:txBody>
          <a:bodyPr anchor="ctr">
            <a:normAutofit/>
          </a:bodyPr>
          <a:lstStyle/>
          <a:p>
            <a:pPr marL="514350" indent="-514350">
              <a:buFont typeface="+mj-lt"/>
              <a:buAutoNum type="arabicPeriod"/>
            </a:pPr>
            <a:r>
              <a:rPr lang="en-GB" sz="2400" dirty="0">
                <a:solidFill>
                  <a:schemeClr val="tx1">
                    <a:lumMod val="85000"/>
                    <a:lumOff val="15000"/>
                  </a:schemeClr>
                </a:solidFill>
                <a:latin typeface="+mj-lt"/>
              </a:rPr>
              <a:t>Suspension: where a pupil is temporarily removed from school (the period of time lost to suspension can total no more than 45 days in a single academic year)</a:t>
            </a:r>
          </a:p>
          <a:p>
            <a:pPr marL="514350" indent="-514350">
              <a:buFont typeface="+mj-lt"/>
              <a:buAutoNum type="arabicPeriod"/>
            </a:pPr>
            <a:r>
              <a:rPr lang="en-GB" sz="2400" dirty="0">
                <a:solidFill>
                  <a:schemeClr val="tx1">
                    <a:lumMod val="85000"/>
                    <a:lumOff val="15000"/>
                  </a:schemeClr>
                </a:solidFill>
                <a:latin typeface="+mj-lt"/>
              </a:rPr>
              <a:t>Permanent exclusion: where a pupil is prohibited from returning to the school and they are removed from the school register </a:t>
            </a:r>
            <a:r>
              <a:rPr lang="en-GB" sz="1800" dirty="0">
                <a:solidFill>
                  <a:schemeClr val="tx1">
                    <a:lumMod val="85000"/>
                    <a:lumOff val="15000"/>
                  </a:schemeClr>
                </a:solidFill>
                <a:latin typeface="+mj-lt"/>
              </a:rPr>
              <a:t>(Department for Education 2024a). </a:t>
            </a:r>
          </a:p>
          <a:p>
            <a:endParaRPr lang="en-US" sz="2000" dirty="0">
              <a:solidFill>
                <a:schemeClr val="tx1">
                  <a:lumMod val="85000"/>
                  <a:lumOff val="15000"/>
                </a:schemeClr>
              </a:solidFill>
            </a:endParaRPr>
          </a:p>
        </p:txBody>
      </p:sp>
      <p:pic>
        <p:nvPicPr>
          <p:cNvPr id="3" name="Picture 2">
            <a:extLst>
              <a:ext uri="{FF2B5EF4-FFF2-40B4-BE49-F238E27FC236}">
                <a16:creationId xmlns:a16="http://schemas.microsoft.com/office/drawing/2014/main" id="{FE064AEB-C3EE-2317-9749-6E61D0BD7EB2}"/>
              </a:ext>
            </a:extLst>
          </p:cNvPr>
          <p:cNvPicPr>
            <a:picLocks noChangeAspect="1"/>
          </p:cNvPicPr>
          <p:nvPr/>
        </p:nvPicPr>
        <p:blipFill>
          <a:blip r:embed="rId3"/>
          <a:stretch>
            <a:fillRect/>
          </a:stretch>
        </p:blipFill>
        <p:spPr>
          <a:xfrm>
            <a:off x="1137036" y="2323550"/>
            <a:ext cx="2739534" cy="4109301"/>
          </a:xfrm>
          <a:prstGeom prst="rect">
            <a:avLst/>
          </a:prstGeom>
        </p:spPr>
      </p:pic>
    </p:spTree>
    <p:extLst>
      <p:ext uri="{BB962C8B-B14F-4D97-AF65-F5344CB8AC3E}">
        <p14:creationId xmlns:p14="http://schemas.microsoft.com/office/powerpoint/2010/main" val="6540968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16">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92FFC9C9-71AD-3C4F-AFD6-22C2919D9C5C}"/>
              </a:ext>
            </a:extLst>
          </p:cNvPr>
          <p:cNvSpPr>
            <a:spLocks noGrp="1"/>
          </p:cNvSpPr>
          <p:nvPr>
            <p:ph type="title"/>
          </p:nvPr>
        </p:nvSpPr>
        <p:spPr>
          <a:xfrm>
            <a:off x="1137036" y="548640"/>
            <a:ext cx="9916632" cy="1188720"/>
          </a:xfrm>
        </p:spPr>
        <p:txBody>
          <a:bodyPr>
            <a:normAutofit/>
          </a:bodyPr>
          <a:lstStyle/>
          <a:p>
            <a:r>
              <a:rPr lang="en-US" dirty="0">
                <a:solidFill>
                  <a:schemeClr val="tx1">
                    <a:lumMod val="85000"/>
                    <a:lumOff val="15000"/>
                  </a:schemeClr>
                </a:solidFill>
              </a:rPr>
              <a:t>The decision to exclude </a:t>
            </a:r>
          </a:p>
        </p:txBody>
      </p:sp>
      <p:sp>
        <p:nvSpPr>
          <p:cNvPr id="5" name="Content Placeholder 4">
            <a:extLst>
              <a:ext uri="{FF2B5EF4-FFF2-40B4-BE49-F238E27FC236}">
                <a16:creationId xmlns:a16="http://schemas.microsoft.com/office/drawing/2014/main" id="{29ABE162-F769-3548-8709-0316B622A87A}"/>
              </a:ext>
            </a:extLst>
          </p:cNvPr>
          <p:cNvSpPr>
            <a:spLocks noGrp="1"/>
          </p:cNvSpPr>
          <p:nvPr>
            <p:ph idx="1"/>
          </p:nvPr>
        </p:nvSpPr>
        <p:spPr>
          <a:xfrm>
            <a:off x="767443" y="2356064"/>
            <a:ext cx="10907486" cy="3953296"/>
          </a:xfrm>
        </p:spPr>
        <p:txBody>
          <a:bodyPr>
            <a:normAutofit/>
          </a:bodyPr>
          <a:lstStyle/>
          <a:p>
            <a:pPr marL="0" indent="0">
              <a:buNone/>
            </a:pPr>
            <a:r>
              <a:rPr lang="en-GB" dirty="0">
                <a:latin typeface="+mj-lt"/>
              </a:rPr>
              <a:t>The current statutory guidance states that ‘the decision to exclude a pupil permanently should only be taken: </a:t>
            </a:r>
          </a:p>
          <a:p>
            <a:pPr lvl="1"/>
            <a:r>
              <a:rPr lang="en-GB" dirty="0">
                <a:latin typeface="+mj-lt"/>
              </a:rPr>
              <a:t>in response to a serious breach or persistent breaches of the school's behaviour policy; </a:t>
            </a:r>
            <a:r>
              <a:rPr lang="en-GB" b="1" dirty="0">
                <a:latin typeface="+mj-lt"/>
              </a:rPr>
              <a:t>and</a:t>
            </a:r>
            <a:r>
              <a:rPr lang="en-GB" dirty="0">
                <a:latin typeface="+mj-lt"/>
              </a:rPr>
              <a:t> </a:t>
            </a:r>
          </a:p>
          <a:p>
            <a:pPr lvl="1"/>
            <a:r>
              <a:rPr lang="en-GB" dirty="0">
                <a:latin typeface="+mj-lt"/>
              </a:rPr>
              <a:t>where allowing the pupil to remain in school would seriously harm the education or welfare of the pupil or others such as staff or pupils in the school.’ </a:t>
            </a:r>
            <a:r>
              <a:rPr lang="en-GB" sz="1800" dirty="0">
                <a:latin typeface="+mj-lt"/>
              </a:rPr>
              <a:t>(Department for Education 2024a:13; bold added) </a:t>
            </a:r>
          </a:p>
          <a:p>
            <a:pPr marL="0" indent="0">
              <a:buNone/>
            </a:pPr>
            <a:endParaRPr lang="en-GB" dirty="0">
              <a:latin typeface="Avenir Book" panose="02000503020000020003" pitchFamily="2" charset="0"/>
            </a:endParaRPr>
          </a:p>
        </p:txBody>
      </p:sp>
    </p:spTree>
    <p:extLst>
      <p:ext uri="{BB962C8B-B14F-4D97-AF65-F5344CB8AC3E}">
        <p14:creationId xmlns:p14="http://schemas.microsoft.com/office/powerpoint/2010/main" val="164777564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16">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24584767-B012-124D-839C-3FF97C0E117D}"/>
              </a:ext>
            </a:extLst>
          </p:cNvPr>
          <p:cNvSpPr>
            <a:spLocks noGrp="1"/>
          </p:cNvSpPr>
          <p:nvPr>
            <p:ph type="title"/>
          </p:nvPr>
        </p:nvSpPr>
        <p:spPr>
          <a:xfrm>
            <a:off x="1137036" y="548640"/>
            <a:ext cx="9916632" cy="1188720"/>
          </a:xfrm>
        </p:spPr>
        <p:txBody>
          <a:bodyPr>
            <a:normAutofit/>
          </a:bodyPr>
          <a:lstStyle/>
          <a:p>
            <a:r>
              <a:rPr lang="en-US">
                <a:solidFill>
                  <a:schemeClr val="tx1">
                    <a:lumMod val="85000"/>
                    <a:lumOff val="15000"/>
                  </a:schemeClr>
                </a:solidFill>
              </a:rPr>
              <a:t>Considerations </a:t>
            </a:r>
          </a:p>
        </p:txBody>
      </p:sp>
      <p:sp>
        <p:nvSpPr>
          <p:cNvPr id="3" name="Content Placeholder 2">
            <a:extLst>
              <a:ext uri="{FF2B5EF4-FFF2-40B4-BE49-F238E27FC236}">
                <a16:creationId xmlns:a16="http://schemas.microsoft.com/office/drawing/2014/main" id="{904759B1-3815-FB40-A310-9BB89F22DED1}"/>
              </a:ext>
            </a:extLst>
          </p:cNvPr>
          <p:cNvSpPr>
            <a:spLocks noGrp="1"/>
          </p:cNvSpPr>
          <p:nvPr>
            <p:ph idx="1"/>
          </p:nvPr>
        </p:nvSpPr>
        <p:spPr>
          <a:xfrm>
            <a:off x="718457" y="2431766"/>
            <a:ext cx="11152414" cy="3877593"/>
          </a:xfrm>
        </p:spPr>
        <p:txBody>
          <a:bodyPr anchor="ctr">
            <a:normAutofit fontScale="70000" lnSpcReduction="20000"/>
          </a:bodyPr>
          <a:lstStyle/>
          <a:p>
            <a:r>
              <a:rPr lang="en-GB" sz="2400" dirty="0">
                <a:latin typeface="+mj-lt"/>
              </a:rPr>
              <a:t>‘Only the headteacher of a school can suspend or permanently exclude a pupil on </a:t>
            </a:r>
            <a:r>
              <a:rPr lang="en-GB" sz="2400" b="1" dirty="0">
                <a:latin typeface="+mj-lt"/>
              </a:rPr>
              <a:t>disciplinary grounds</a:t>
            </a:r>
            <a:r>
              <a:rPr lang="en-GB" sz="2400" dirty="0">
                <a:latin typeface="+mj-lt"/>
              </a:rPr>
              <a:t>.’ </a:t>
            </a:r>
            <a:r>
              <a:rPr lang="en-GB" sz="1800" dirty="0">
                <a:latin typeface="+mj-lt"/>
              </a:rPr>
              <a:t>(Department for Education 2024a:11; bold added)</a:t>
            </a:r>
          </a:p>
          <a:p>
            <a:r>
              <a:rPr lang="en-GB" sz="2400" dirty="0">
                <a:latin typeface="+mj-lt"/>
              </a:rPr>
              <a:t>‘Any decision of a headteacher, including suspension or permanent exclusion, must be made in line with the principles of administrative law, i.e., </a:t>
            </a:r>
            <a:r>
              <a:rPr lang="en-GB" sz="2400" b="1" dirty="0">
                <a:latin typeface="+mj-lt"/>
              </a:rPr>
              <a:t>that it is: lawful (with respect to the legislation relating directly to suspensions and permanent exclusions and a school’s wider legal duties); reasonable; fair; and proportionate.</a:t>
            </a:r>
            <a:r>
              <a:rPr lang="en-GB" sz="2400" dirty="0">
                <a:latin typeface="+mj-lt"/>
              </a:rPr>
              <a:t> ‘ </a:t>
            </a:r>
            <a:r>
              <a:rPr lang="en-GB" sz="1900" dirty="0">
                <a:latin typeface="+mj-lt"/>
              </a:rPr>
              <a:t>(Department for Education 2024a:11; bold added)</a:t>
            </a:r>
          </a:p>
          <a:p>
            <a:r>
              <a:rPr lang="en-GB" sz="2400" dirty="0">
                <a:solidFill>
                  <a:srgbClr val="0C0C0C"/>
                </a:solidFill>
                <a:effectLst/>
                <a:latin typeface="+mj-lt"/>
              </a:rPr>
              <a:t>‘When establishing the facts in relation to a suspension or permanent exclusion decision the headteacher must apply the civil standard of proof, i.e. ‘on the balance of probabilities’ it is more likely than not that a fact is true, rather than the criminal standard of ‘beyond reasonable doubt.’ This means that the headteacher should accept that something happened if it is more likely that it happened than that it did not happen.’ </a:t>
            </a:r>
            <a:r>
              <a:rPr lang="en-GB" sz="2000" dirty="0">
                <a:latin typeface="+mj-lt"/>
              </a:rPr>
              <a:t>(Department for Education 2024a:11)</a:t>
            </a:r>
            <a:endParaRPr lang="en-GB" sz="2000" dirty="0">
              <a:solidFill>
                <a:srgbClr val="0C0C0C"/>
              </a:solidFill>
              <a:effectLst/>
              <a:latin typeface="+mj-lt"/>
            </a:endParaRPr>
          </a:p>
          <a:p>
            <a:r>
              <a:rPr lang="en-GB" sz="2400" dirty="0">
                <a:latin typeface="+mj-lt"/>
              </a:rPr>
              <a:t>The headteacher must have regard to their duties under the Equality Act 2010, Children and Families Act 2014, the SEND Code of Practice 2015, and Keeping Children Safe in Education 2024.</a:t>
            </a:r>
          </a:p>
          <a:p>
            <a:r>
              <a:rPr lang="en-GB" sz="2400" dirty="0">
                <a:latin typeface="+mj-lt"/>
              </a:rPr>
              <a:t>‘Headteachers should also take the pupil’s views into account, considering these in light of their age and understanding, before deciding to exclude, unless it would not be appropriate to do so.’ </a:t>
            </a:r>
            <a:r>
              <a:rPr lang="en-GB" sz="1900" dirty="0">
                <a:latin typeface="+mj-lt"/>
              </a:rPr>
              <a:t>(Department for Education 2024a:11)</a:t>
            </a:r>
          </a:p>
          <a:p>
            <a:r>
              <a:rPr lang="en-GB" sz="2400" dirty="0">
                <a:latin typeface="+mj-lt"/>
              </a:rPr>
              <a:t>‘… the headteacher should also take account of any contributing factors identified after an incident of misbehaviour has occurred’ </a:t>
            </a:r>
            <a:r>
              <a:rPr lang="en-GB" sz="1900" dirty="0">
                <a:latin typeface="+mj-lt"/>
              </a:rPr>
              <a:t>(Department for Education 2024a:12)</a:t>
            </a:r>
          </a:p>
          <a:p>
            <a:endParaRPr lang="en-US" sz="2000" dirty="0">
              <a:solidFill>
                <a:schemeClr val="tx1">
                  <a:lumMod val="85000"/>
                  <a:lumOff val="15000"/>
                </a:schemeClr>
              </a:solidFill>
            </a:endParaRPr>
          </a:p>
        </p:txBody>
      </p:sp>
    </p:spTree>
    <p:extLst>
      <p:ext uri="{BB962C8B-B14F-4D97-AF65-F5344CB8AC3E}">
        <p14:creationId xmlns:p14="http://schemas.microsoft.com/office/powerpoint/2010/main" val="41913587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16">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92FFC9C9-71AD-3C4F-AFD6-22C2919D9C5C}"/>
              </a:ext>
            </a:extLst>
          </p:cNvPr>
          <p:cNvSpPr>
            <a:spLocks noGrp="1"/>
          </p:cNvSpPr>
          <p:nvPr>
            <p:ph type="title"/>
          </p:nvPr>
        </p:nvSpPr>
        <p:spPr>
          <a:xfrm>
            <a:off x="1137036" y="548640"/>
            <a:ext cx="9916632" cy="1188720"/>
          </a:xfrm>
        </p:spPr>
        <p:txBody>
          <a:bodyPr>
            <a:normAutofit/>
          </a:bodyPr>
          <a:lstStyle/>
          <a:p>
            <a:r>
              <a:rPr lang="en-US" dirty="0">
                <a:solidFill>
                  <a:schemeClr val="tx1">
                    <a:lumMod val="85000"/>
                    <a:lumOff val="15000"/>
                  </a:schemeClr>
                </a:solidFill>
              </a:rPr>
              <a:t>Stakeholder duties and rights</a:t>
            </a:r>
          </a:p>
        </p:txBody>
      </p:sp>
      <p:sp>
        <p:nvSpPr>
          <p:cNvPr id="5" name="Content Placeholder 4">
            <a:extLst>
              <a:ext uri="{FF2B5EF4-FFF2-40B4-BE49-F238E27FC236}">
                <a16:creationId xmlns:a16="http://schemas.microsoft.com/office/drawing/2014/main" id="{29ABE162-F769-3548-8709-0316B622A87A}"/>
              </a:ext>
            </a:extLst>
          </p:cNvPr>
          <p:cNvSpPr>
            <a:spLocks noGrp="1"/>
          </p:cNvSpPr>
          <p:nvPr>
            <p:ph idx="1"/>
          </p:nvPr>
        </p:nvSpPr>
        <p:spPr>
          <a:xfrm>
            <a:off x="935524" y="2302329"/>
            <a:ext cx="10580913" cy="4023360"/>
          </a:xfrm>
        </p:spPr>
        <p:txBody>
          <a:bodyPr>
            <a:normAutofit/>
          </a:bodyPr>
          <a:lstStyle/>
          <a:p>
            <a:r>
              <a:rPr lang="en-GB" dirty="0">
                <a:latin typeface="+mj-lt"/>
              </a:rPr>
              <a:t>‘Schools should adopt a range of initial intervention strategies to help pupils manage their behaviour and to reduce the likelihood of suspension and permanent exclusion.’ </a:t>
            </a:r>
            <a:r>
              <a:rPr lang="en-GB" sz="1800" dirty="0">
                <a:latin typeface="+mj-lt"/>
              </a:rPr>
              <a:t>(Department for Education 2024b:27)</a:t>
            </a:r>
          </a:p>
          <a:p>
            <a:pPr lvl="1"/>
            <a:r>
              <a:rPr lang="en-GB" dirty="0">
                <a:latin typeface="+mj-lt"/>
              </a:rPr>
              <a:t>‘An assessment of whether appropriate provision is in place to support any SEND that a pupil may have.’ </a:t>
            </a:r>
            <a:r>
              <a:rPr lang="en-GB" sz="1800" dirty="0">
                <a:latin typeface="+mj-lt"/>
              </a:rPr>
              <a:t>(Department for Education 2024b:27)</a:t>
            </a:r>
          </a:p>
          <a:p>
            <a:pPr lvl="1"/>
            <a:r>
              <a:rPr lang="en-GB" dirty="0">
                <a:latin typeface="+mj-lt"/>
              </a:rPr>
              <a:t>‘A multi-agency assessment such as an early help assessment or statutory assessment that goes beyond the pupil’s educational needs.’ </a:t>
            </a:r>
            <a:r>
              <a:rPr lang="en-GB" sz="1800" dirty="0">
                <a:latin typeface="+mj-lt"/>
              </a:rPr>
              <a:t>(Department for Education 2024b:28)</a:t>
            </a:r>
            <a:endParaRPr lang="en-GB" dirty="0">
              <a:latin typeface="+mj-lt"/>
            </a:endParaRPr>
          </a:p>
          <a:p>
            <a:pPr lvl="1"/>
            <a:r>
              <a:rPr lang="en-GB" dirty="0">
                <a:latin typeface="+mj-lt"/>
              </a:rPr>
              <a:t>An off-site direction </a:t>
            </a:r>
          </a:p>
          <a:p>
            <a:pPr lvl="1"/>
            <a:r>
              <a:rPr lang="en-GB" dirty="0">
                <a:latin typeface="+mj-lt"/>
              </a:rPr>
              <a:t>A managed move </a:t>
            </a:r>
          </a:p>
        </p:txBody>
      </p:sp>
    </p:spTree>
    <p:extLst>
      <p:ext uri="{BB962C8B-B14F-4D97-AF65-F5344CB8AC3E}">
        <p14:creationId xmlns:p14="http://schemas.microsoft.com/office/powerpoint/2010/main" val="411029762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684B0BD-6DD8-E0FB-AD04-85393A0125F7}"/>
            </a:ext>
          </a:extLst>
        </p:cNvPr>
        <p:cNvGrpSpPr/>
        <p:nvPr/>
      </p:nvGrpSpPr>
      <p:grpSpPr>
        <a:xfrm>
          <a:off x="0" y="0"/>
          <a:ext cx="0" cy="0"/>
          <a:chOff x="0" y="0"/>
          <a:chExt cx="0" cy="0"/>
        </a:xfrm>
      </p:grpSpPr>
      <p:sp useBgFill="1">
        <p:nvSpPr>
          <p:cNvPr id="17" name="Rectangle 16">
            <a:extLst>
              <a:ext uri="{FF2B5EF4-FFF2-40B4-BE49-F238E27FC236}">
                <a16:creationId xmlns:a16="http://schemas.microsoft.com/office/drawing/2014/main" id="{273EFC09-D30E-062B-7613-7120EF3C05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99510E46-EFF3-66FF-9BB2-1D85972E64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E89A9547-83AD-4FCA-04A2-1030FDF30087}"/>
              </a:ext>
            </a:extLst>
          </p:cNvPr>
          <p:cNvSpPr>
            <a:spLocks noGrp="1"/>
          </p:cNvSpPr>
          <p:nvPr>
            <p:ph type="title"/>
          </p:nvPr>
        </p:nvSpPr>
        <p:spPr>
          <a:xfrm>
            <a:off x="1137036" y="548640"/>
            <a:ext cx="9916632" cy="1188720"/>
          </a:xfrm>
        </p:spPr>
        <p:txBody>
          <a:bodyPr>
            <a:normAutofit/>
          </a:bodyPr>
          <a:lstStyle/>
          <a:p>
            <a:r>
              <a:rPr lang="en-US" dirty="0">
                <a:solidFill>
                  <a:schemeClr val="tx1">
                    <a:lumMod val="85000"/>
                    <a:lumOff val="15000"/>
                  </a:schemeClr>
                </a:solidFill>
              </a:rPr>
              <a:t>Stakeholder duties and rights</a:t>
            </a:r>
          </a:p>
        </p:txBody>
      </p:sp>
      <p:sp>
        <p:nvSpPr>
          <p:cNvPr id="5" name="Content Placeholder 4">
            <a:extLst>
              <a:ext uri="{FF2B5EF4-FFF2-40B4-BE49-F238E27FC236}">
                <a16:creationId xmlns:a16="http://schemas.microsoft.com/office/drawing/2014/main" id="{D4214E07-3A45-AB89-A921-3FB618A3C90B}"/>
              </a:ext>
            </a:extLst>
          </p:cNvPr>
          <p:cNvSpPr>
            <a:spLocks noGrp="1"/>
          </p:cNvSpPr>
          <p:nvPr>
            <p:ph idx="1"/>
          </p:nvPr>
        </p:nvSpPr>
        <p:spPr>
          <a:xfrm>
            <a:off x="935524" y="2302329"/>
            <a:ext cx="10580913" cy="4239148"/>
          </a:xfrm>
        </p:spPr>
        <p:txBody>
          <a:bodyPr>
            <a:noAutofit/>
          </a:bodyPr>
          <a:lstStyle/>
          <a:p>
            <a:r>
              <a:rPr lang="en-GB" sz="2000" dirty="0">
                <a:latin typeface="+mj-lt"/>
              </a:rPr>
              <a:t>‘Where a </a:t>
            </a:r>
            <a:r>
              <a:rPr lang="en-GB" sz="2000" b="1" dirty="0">
                <a:latin typeface="+mj-lt"/>
              </a:rPr>
              <a:t>pupil has an EHC plan</a:t>
            </a:r>
            <a:r>
              <a:rPr lang="en-GB" sz="2000" dirty="0">
                <a:latin typeface="+mj-lt"/>
              </a:rPr>
              <a:t>, schools should contact the local authority about any behavioural concerns at an early stage and consider requesting an </a:t>
            </a:r>
            <a:r>
              <a:rPr lang="en-GB" sz="2000" b="1" dirty="0">
                <a:latin typeface="+mj-lt"/>
              </a:rPr>
              <a:t>early annual review </a:t>
            </a:r>
            <a:r>
              <a:rPr lang="en-GB" sz="2000" dirty="0">
                <a:latin typeface="+mj-lt"/>
              </a:rPr>
              <a:t>prior to making the decision to suspend or permanently exclude.’ </a:t>
            </a:r>
            <a:r>
              <a:rPr lang="en-GB" sz="1600" dirty="0">
                <a:latin typeface="+mj-lt"/>
              </a:rPr>
              <a:t>(Department for Education 2024a:24; bold added)</a:t>
            </a:r>
          </a:p>
          <a:p>
            <a:r>
              <a:rPr lang="en-GB" sz="2000" dirty="0">
                <a:latin typeface="+mj-lt"/>
              </a:rPr>
              <a:t>‘Where a </a:t>
            </a:r>
            <a:r>
              <a:rPr lang="en-GB" sz="2000" b="1" dirty="0">
                <a:latin typeface="+mj-lt"/>
              </a:rPr>
              <a:t>pupil has a social worker</a:t>
            </a:r>
            <a:r>
              <a:rPr lang="en-GB" sz="2000" dirty="0">
                <a:latin typeface="+mj-lt"/>
              </a:rPr>
              <a:t>, e.g., because they are the subject of a Child in Need Plan or a Child Protection Plan, and they are at risk of suspension or permanent exclusion, </a:t>
            </a:r>
            <a:r>
              <a:rPr lang="en-GB" sz="2000" b="1" dirty="0">
                <a:latin typeface="+mj-lt"/>
              </a:rPr>
              <a:t>the headteacher should inform their social worker, the Designated Safeguarding Lead (DSL) and the pupil’s parents to involve them all as early as possible in relevant conversations</a:t>
            </a:r>
            <a:r>
              <a:rPr lang="en-GB" sz="2000" dirty="0">
                <a:latin typeface="+mj-lt"/>
              </a:rPr>
              <a:t>.’ </a:t>
            </a:r>
            <a:r>
              <a:rPr lang="en-GB" sz="1600" dirty="0">
                <a:latin typeface="+mj-lt"/>
              </a:rPr>
              <a:t>(Department for Education 2024a:24; bold added)</a:t>
            </a:r>
          </a:p>
          <a:p>
            <a:r>
              <a:rPr lang="en-GB" sz="2000" dirty="0">
                <a:latin typeface="+mj-lt"/>
              </a:rPr>
              <a:t>’Where </a:t>
            </a:r>
            <a:r>
              <a:rPr lang="en-GB" sz="2000" b="1" dirty="0">
                <a:latin typeface="+mj-lt"/>
              </a:rPr>
              <a:t>a looked-after child (LAC) </a:t>
            </a:r>
            <a:r>
              <a:rPr lang="en-GB" sz="2000" dirty="0">
                <a:latin typeface="+mj-lt"/>
              </a:rPr>
              <a:t>is likely to be subject to a suspension or permanent exclusion, </a:t>
            </a:r>
            <a:r>
              <a:rPr lang="en-GB" sz="2000" b="1" dirty="0">
                <a:latin typeface="+mj-lt"/>
              </a:rPr>
              <a:t>the Designated Teacher (DT) should contact the local authority’s VSH [Virtual School Head] as soon as possible</a:t>
            </a:r>
            <a:r>
              <a:rPr lang="en-GB" sz="2000" dirty="0">
                <a:latin typeface="+mj-lt"/>
              </a:rPr>
              <a:t>.’ </a:t>
            </a:r>
            <a:r>
              <a:rPr lang="en-GB" sz="1600" dirty="0">
                <a:latin typeface="+mj-lt"/>
              </a:rPr>
              <a:t>(Department for Education 2024a:24; bold added)</a:t>
            </a:r>
          </a:p>
          <a:p>
            <a:r>
              <a:rPr lang="en-GB" sz="2000" dirty="0">
                <a:latin typeface="+mj-lt"/>
              </a:rPr>
              <a:t>‘Where </a:t>
            </a:r>
            <a:r>
              <a:rPr lang="en-GB" sz="2000" b="1" dirty="0">
                <a:latin typeface="+mj-lt"/>
              </a:rPr>
              <a:t>previously looked-after children</a:t>
            </a:r>
            <a:r>
              <a:rPr lang="en-GB" sz="2000" dirty="0">
                <a:latin typeface="+mj-lt"/>
              </a:rPr>
              <a:t> face the risk of being suspended or permanently excluded, the school should engage with the child’s parents and the school’s DT. The school may also seek the advice of the VSH on strategies to support the pupil.’ </a:t>
            </a:r>
            <a:r>
              <a:rPr lang="en-GB" sz="1600" dirty="0">
                <a:latin typeface="+mj-lt"/>
              </a:rPr>
              <a:t>(Department for Education 2024a:25; bold added)</a:t>
            </a:r>
            <a:endParaRPr lang="en-GB" sz="2000" dirty="0">
              <a:latin typeface="+mj-lt"/>
            </a:endParaRPr>
          </a:p>
        </p:txBody>
      </p:sp>
    </p:spTree>
    <p:extLst>
      <p:ext uri="{BB962C8B-B14F-4D97-AF65-F5344CB8AC3E}">
        <p14:creationId xmlns:p14="http://schemas.microsoft.com/office/powerpoint/2010/main" val="67329198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EBB2B5D-DC98-2D48-BF99-4EF3983E02C6}"/>
              </a:ext>
            </a:extLst>
          </p:cNvPr>
          <p:cNvSpPr>
            <a:spLocks noGrp="1"/>
          </p:cNvSpPr>
          <p:nvPr>
            <p:ph type="title"/>
          </p:nvPr>
        </p:nvSpPr>
        <p:spPr>
          <a:xfrm>
            <a:off x="1137036" y="548640"/>
            <a:ext cx="9916632" cy="1188720"/>
          </a:xfrm>
        </p:spPr>
        <p:txBody>
          <a:bodyPr>
            <a:normAutofit/>
          </a:bodyPr>
          <a:lstStyle/>
          <a:p>
            <a:r>
              <a:rPr lang="en-US" dirty="0">
                <a:solidFill>
                  <a:schemeClr val="tx1">
                    <a:lumMod val="85000"/>
                    <a:lumOff val="15000"/>
                  </a:schemeClr>
                </a:solidFill>
              </a:rPr>
              <a:t>Stakeholder duties and rights</a:t>
            </a:r>
          </a:p>
        </p:txBody>
      </p:sp>
      <p:sp>
        <p:nvSpPr>
          <p:cNvPr id="3" name="Content Placeholder 2">
            <a:extLst>
              <a:ext uri="{FF2B5EF4-FFF2-40B4-BE49-F238E27FC236}">
                <a16:creationId xmlns:a16="http://schemas.microsoft.com/office/drawing/2014/main" id="{41B9C9A0-4B58-D341-B8A2-9142C5849297}"/>
              </a:ext>
            </a:extLst>
          </p:cNvPr>
          <p:cNvSpPr>
            <a:spLocks noGrp="1"/>
          </p:cNvSpPr>
          <p:nvPr>
            <p:ph idx="1"/>
          </p:nvPr>
        </p:nvSpPr>
        <p:spPr>
          <a:xfrm>
            <a:off x="771524" y="2200059"/>
            <a:ext cx="10529889" cy="4331370"/>
          </a:xfrm>
        </p:spPr>
        <p:txBody>
          <a:bodyPr anchor="ctr">
            <a:normAutofit/>
          </a:bodyPr>
          <a:lstStyle/>
          <a:p>
            <a:r>
              <a:rPr lang="en-GB" dirty="0">
                <a:latin typeface="+mj-lt"/>
              </a:rPr>
              <a:t>‘For a suspension of more than five school days, the governing board (or local authority about a pupil suspended from a PRU) must arrange suitable full-time education for any pupil of compulsory school age.’ </a:t>
            </a:r>
            <a:r>
              <a:rPr lang="en-GB" sz="2000" dirty="0">
                <a:latin typeface="+mj-lt"/>
              </a:rPr>
              <a:t>(Department for Education 2024a:33)</a:t>
            </a:r>
          </a:p>
          <a:p>
            <a:r>
              <a:rPr lang="en-US" dirty="0">
                <a:solidFill>
                  <a:schemeClr val="tx1">
                    <a:lumMod val="85000"/>
                    <a:lumOff val="15000"/>
                  </a:schemeClr>
                </a:solidFill>
                <a:latin typeface="+mj-lt"/>
              </a:rPr>
              <a:t>Following a permanent exclusion </a:t>
            </a:r>
            <a:r>
              <a:rPr lang="en-GB" dirty="0">
                <a:latin typeface="+mj-lt"/>
              </a:rPr>
              <a:t>‘…the local authority must arrange suitable full-time education for the pupil to begin from the sixth school day after the first day the permanent exclusion took place’ </a:t>
            </a:r>
            <a:r>
              <a:rPr lang="en-GB" sz="1800" dirty="0">
                <a:latin typeface="+mj-lt"/>
              </a:rPr>
              <a:t>(Department for Education 2024a:33)</a:t>
            </a:r>
            <a:endParaRPr lang="en-GB" sz="1800" dirty="0">
              <a:solidFill>
                <a:schemeClr val="tx1">
                  <a:lumMod val="85000"/>
                  <a:lumOff val="15000"/>
                </a:schemeClr>
              </a:solidFill>
              <a:latin typeface="+mj-lt"/>
            </a:endParaRPr>
          </a:p>
          <a:p>
            <a:pPr lvl="1"/>
            <a:r>
              <a:rPr lang="en-GB" sz="2000" dirty="0">
                <a:solidFill>
                  <a:schemeClr val="tx1">
                    <a:lumMod val="85000"/>
                    <a:lumOff val="15000"/>
                  </a:schemeClr>
                </a:solidFill>
                <a:latin typeface="+mj-lt"/>
              </a:rPr>
              <a:t>‘</a:t>
            </a:r>
            <a:r>
              <a:rPr lang="en-GB" sz="2000" dirty="0">
                <a:latin typeface="+mj-lt"/>
              </a:rPr>
              <a:t>In the case of a looked-after child or child with a social worker, the school and the local authority should work together to arrange alternative provision from the first day following the suspension or permanent exclusion.’ </a:t>
            </a:r>
            <a:r>
              <a:rPr lang="en-GB" sz="1600" dirty="0">
                <a:latin typeface="+mj-lt"/>
              </a:rPr>
              <a:t>(Department for Education 2024a:34)</a:t>
            </a:r>
            <a:endParaRPr lang="en-GB" sz="2000" dirty="0">
              <a:solidFill>
                <a:schemeClr val="tx1">
                  <a:lumMod val="85000"/>
                  <a:lumOff val="15000"/>
                </a:schemeClr>
              </a:solidFill>
              <a:latin typeface="+mj-lt"/>
            </a:endParaRPr>
          </a:p>
          <a:p>
            <a:pPr marL="0" indent="0">
              <a:buNone/>
            </a:pPr>
            <a:endParaRPr lang="en-US" sz="1400" dirty="0">
              <a:solidFill>
                <a:schemeClr val="tx1">
                  <a:lumMod val="85000"/>
                  <a:lumOff val="15000"/>
                </a:schemeClr>
              </a:solidFill>
            </a:endParaRPr>
          </a:p>
        </p:txBody>
      </p:sp>
    </p:spTree>
    <p:extLst>
      <p:ext uri="{BB962C8B-B14F-4D97-AF65-F5344CB8AC3E}">
        <p14:creationId xmlns:p14="http://schemas.microsoft.com/office/powerpoint/2010/main" val="2818343116"/>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23982</TotalTime>
  <Words>4412</Words>
  <Application>Microsoft Macintosh PowerPoint</Application>
  <PresentationFormat>Widescreen</PresentationFormat>
  <Paragraphs>267</Paragraphs>
  <Slides>35</Slides>
  <Notes>32</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35</vt:i4>
      </vt:variant>
    </vt:vector>
  </HeadingPairs>
  <TitlesOfParts>
    <vt:vector size="43" baseType="lpstr">
      <vt:lpstr>Arial</vt:lpstr>
      <vt:lpstr>Avenir Book</vt:lpstr>
      <vt:lpstr>Calibri</vt:lpstr>
      <vt:lpstr>Calibri Light</vt:lpstr>
      <vt:lpstr>GDS Transport</vt:lpstr>
      <vt:lpstr>Open Sans</vt:lpstr>
      <vt:lpstr>Times New Roman</vt:lpstr>
      <vt:lpstr>Office Theme</vt:lpstr>
      <vt:lpstr>Understanding school exclusion</vt:lpstr>
      <vt:lpstr>In this session we will:</vt:lpstr>
      <vt:lpstr>The school exclusion process</vt:lpstr>
      <vt:lpstr>Two types of formal exclusion</vt:lpstr>
      <vt:lpstr>The decision to exclude </vt:lpstr>
      <vt:lpstr>Considerations </vt:lpstr>
      <vt:lpstr>Stakeholder duties and rights</vt:lpstr>
      <vt:lpstr>Stakeholder duties and rights</vt:lpstr>
      <vt:lpstr>Stakeholder duties and rights</vt:lpstr>
      <vt:lpstr>Stakeholder duties and rights</vt:lpstr>
      <vt:lpstr>Off-rolling</vt:lpstr>
      <vt:lpstr>School exclusion figures</vt:lpstr>
      <vt:lpstr>Most recent figures:</vt:lpstr>
      <vt:lpstr>Most recent figures:</vt:lpstr>
      <vt:lpstr>Geographical variation and over-representation</vt:lpstr>
      <vt:lpstr>Tip of the iceberg</vt:lpstr>
      <vt:lpstr>PowerPoint Presentation</vt:lpstr>
      <vt:lpstr>Consequences of school exclusion</vt:lpstr>
      <vt:lpstr>Individual and societal consequences </vt:lpstr>
      <vt:lpstr>PowerPoint Presentation</vt:lpstr>
      <vt:lpstr>Two recently completed studies</vt:lpstr>
      <vt:lpstr>Enacting national school exclusion policy at the local level in England (Alice Tawell ESRC funded DPhil Study)</vt:lpstr>
      <vt:lpstr>How schools ‘do’ school exclusion policy  (Tawell, A. (2023). Enacting national school exclusion policy at the local level in England: is it black and white?, International Journal of Inclusive Education, DOI: 10.1080/13603116.2023.2266746)  </vt:lpstr>
      <vt:lpstr>How schools do school exclusion policy (Tawell, A. (2023). Enacting national school exclusion policy at the local level in England: is it black and white?, International Journal of Inclusive Education, DOI: 10.1080/13603116.2023.2266746)</vt:lpstr>
      <vt:lpstr>How schools do school exclusion policy (Tawell, A. (2023). Enacting national school exclusion policy at the local level in England: is it black and white?, International Journal of Inclusive Education, DOI: 10.1080/13603116.2023.2266746)</vt:lpstr>
      <vt:lpstr>How schools do school exclusion policy (Tawell, A. (2023). Enacting national school exclusion policy at the local level in England: is it black and white?, International Journal of Inclusive Education, DOI: 10.1080/13603116.2023.2266746)</vt:lpstr>
      <vt:lpstr>PowerPoint Presentation</vt:lpstr>
      <vt:lpstr>PowerPoint Presentation</vt:lpstr>
      <vt:lpstr>Excluded Lives emerging findings: England</vt:lpstr>
      <vt:lpstr>Developing inclusive practices in schools</vt:lpstr>
      <vt:lpstr>Inclusion/Exclusion as a complex issue for ITE</vt:lpstr>
      <vt:lpstr>Things you can do:</vt:lpstr>
      <vt:lpstr>Thank you</vt:lpstr>
      <vt:lpstr>References </vt:lpstr>
      <vt:lpstr>References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Alice Tawell</dc:creator>
  <cp:lastModifiedBy>Alice Tawell</cp:lastModifiedBy>
  <cp:revision>185</cp:revision>
  <dcterms:created xsi:type="dcterms:W3CDTF">2021-02-27T20:10:50Z</dcterms:created>
  <dcterms:modified xsi:type="dcterms:W3CDTF">2025-02-27T09:50:10Z</dcterms:modified>
</cp:coreProperties>
</file>