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34"/>
  </p:notesMasterIdLst>
  <p:sldIdLst>
    <p:sldId id="256" r:id="rId3"/>
    <p:sldId id="257" r:id="rId4"/>
    <p:sldId id="258" r:id="rId5"/>
    <p:sldId id="259" r:id="rId6"/>
    <p:sldId id="260" r:id="rId7"/>
    <p:sldId id="261" r:id="rId8"/>
    <p:sldId id="262" r:id="rId9"/>
    <p:sldId id="263" r:id="rId10"/>
    <p:sldId id="265" r:id="rId11"/>
    <p:sldId id="266" r:id="rId12"/>
    <p:sldId id="316" r:id="rId13"/>
    <p:sldId id="317" r:id="rId14"/>
    <p:sldId id="294" r:id="rId15"/>
    <p:sldId id="267" r:id="rId16"/>
    <p:sldId id="269" r:id="rId17"/>
    <p:sldId id="270" r:id="rId18"/>
    <p:sldId id="271" r:id="rId19"/>
    <p:sldId id="272" r:id="rId20"/>
    <p:sldId id="288" r:id="rId21"/>
    <p:sldId id="287" r:id="rId22"/>
    <p:sldId id="320" r:id="rId23"/>
    <p:sldId id="275" r:id="rId24"/>
    <p:sldId id="274" r:id="rId25"/>
    <p:sldId id="276" r:id="rId26"/>
    <p:sldId id="277" r:id="rId27"/>
    <p:sldId id="278" r:id="rId28"/>
    <p:sldId id="279" r:id="rId29"/>
    <p:sldId id="280" r:id="rId30"/>
    <p:sldId id="281" r:id="rId31"/>
    <p:sldId id="282" r:id="rId32"/>
    <p:sldId id="295" r:id="rId33"/>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30A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48"/>
    <p:restoredTop sz="94694"/>
  </p:normalViewPr>
  <p:slideViewPr>
    <p:cSldViewPr snapToGrid="0" snapToObjects="1">
      <p:cViewPr>
        <p:scale>
          <a:sx n="79" d="100"/>
          <a:sy n="79" d="100"/>
        </p:scale>
        <p:origin x="756" y="76"/>
      </p:cViewPr>
      <p:guideLst/>
    </p:cSldViewPr>
  </p:slideViewPr>
  <p:notesTextViewPr>
    <p:cViewPr>
      <p:scale>
        <a:sx n="1" d="1"/>
        <a:sy n="1" d="1"/>
      </p:scale>
      <p:origin x="0" y="0"/>
    </p:cViewPr>
  </p:notesTextViewPr>
  <p:sorterViewPr>
    <p:cViewPr varScale="1">
      <p:scale>
        <a:sx n="100" d="100"/>
        <a:sy n="100" d="100"/>
      </p:scale>
      <p:origin x="0" y="-732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6/11/relationships/changesInfo" Target="changesInfos/changesInfo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Green" userId="5f6a8712-f00c-4184-bbdf-bbb064a393a8" providerId="ADAL" clId="{60A71238-8303-4D7B-AF55-62EEFBA6D5D4}"/>
    <pc:docChg chg="delSld modSld">
      <pc:chgData name="Paul Green" userId="5f6a8712-f00c-4184-bbdf-bbb064a393a8" providerId="ADAL" clId="{60A71238-8303-4D7B-AF55-62EEFBA6D5D4}" dt="2025-02-27T11:41:50.632" v="3" actId="2696"/>
      <pc:docMkLst>
        <pc:docMk/>
      </pc:docMkLst>
      <pc:sldChg chg="del">
        <pc:chgData name="Paul Green" userId="5f6a8712-f00c-4184-bbdf-bbb064a393a8" providerId="ADAL" clId="{60A71238-8303-4D7B-AF55-62EEFBA6D5D4}" dt="2025-02-27T11:41:20.004" v="1" actId="2696"/>
        <pc:sldMkLst>
          <pc:docMk/>
          <pc:sldMk cId="0" sldId="268"/>
        </pc:sldMkLst>
      </pc:sldChg>
      <pc:sldChg chg="del mod modShow">
        <pc:chgData name="Paul Green" userId="5f6a8712-f00c-4184-bbdf-bbb064a393a8" providerId="ADAL" clId="{60A71238-8303-4D7B-AF55-62EEFBA6D5D4}" dt="2025-02-27T11:41:50.632" v="3" actId="2696"/>
        <pc:sldMkLst>
          <pc:docMk/>
          <pc:sldMk cId="0" sldId="285"/>
        </pc:sldMkLst>
      </pc:sldChg>
      <pc:sldChg chg="del">
        <pc:chgData name="Paul Green" userId="5f6a8712-f00c-4184-bbdf-bbb064a393a8" providerId="ADAL" clId="{60A71238-8303-4D7B-AF55-62EEFBA6D5D4}" dt="2025-02-27T11:41:28.361" v="2" actId="2696"/>
        <pc:sldMkLst>
          <pc:docMk/>
          <pc:sldMk cId="1398243731" sldId="29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21"/>
          </p:nvPr>
        </p:nvSpPr>
        <p:spPr>
          <a:xfrm>
            <a:off x="1270000" y="6362700"/>
            <a:ext cx="10464800" cy="461366"/>
          </a:xfrm>
          <a:prstGeom prst="rect">
            <a:avLst/>
          </a:prstGeom>
        </p:spPr>
        <p:txBody>
          <a:bodyPr anchor="t">
            <a:spAutoFit/>
          </a:bodyPr>
          <a:lstStyle>
            <a:lvl1pPr marL="0" indent="0" algn="ctr">
              <a:spcBef>
                <a:spcPts val="0"/>
              </a:spcBef>
              <a:buSzTx/>
              <a:buNone/>
              <a:defRPr sz="2400" i="1"/>
            </a:lvl1pPr>
          </a:lstStyle>
          <a:p>
            <a:r>
              <a:t>–Johnny Appleseed</a:t>
            </a:r>
          </a:p>
        </p:txBody>
      </p:sp>
      <p:sp>
        <p:nvSpPr>
          <p:cNvPr id="94" name="“Type a quote here.”"/>
          <p:cNvSpPr txBox="1">
            <a:spLocks noGrp="1"/>
          </p:cNvSpPr>
          <p:nvPr>
            <p:ph type="body" sz="quarter" idx="22"/>
          </p:nvPr>
        </p:nvSpPr>
        <p:spPr>
          <a:xfrm>
            <a:off x="1270000" y="4267112"/>
            <a:ext cx="10464800" cy="609776"/>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21"/>
          </p:nvPr>
        </p:nvSpPr>
        <p:spPr>
          <a:xfrm>
            <a:off x="-949853" y="0"/>
            <a:ext cx="14904506" cy="99441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C4FD369A-8627-DE4A-A003-6332D6806A08}"/>
              </a:ext>
            </a:extLst>
          </p:cNvPr>
          <p:cNvPicPr>
            <a:picLocks noChangeAspect="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7433" y="266318"/>
            <a:ext cx="1655958" cy="1830687"/>
          </a:xfrm>
          <a:prstGeom prst="rect">
            <a:avLst/>
          </a:prstGeom>
        </p:spPr>
      </p:pic>
      <p:pic>
        <p:nvPicPr>
          <p:cNvPr id="4" name="Picture 3">
            <a:extLst>
              <a:ext uri="{FF2B5EF4-FFF2-40B4-BE49-F238E27FC236}">
                <a16:creationId xmlns:a16="http://schemas.microsoft.com/office/drawing/2014/main" id="{D736A5AE-3F60-4097-9201-C53F17D9A325}"/>
              </a:ext>
            </a:extLst>
          </p:cNvPr>
          <p:cNvPicPr>
            <a:picLocks noChangeAspect="1"/>
          </p:cNvPicPr>
          <p:nvPr userDrawn="1"/>
        </p:nvPicPr>
        <p:blipFill>
          <a:blip r:embed="rId3"/>
          <a:stretch>
            <a:fillRect/>
          </a:stretch>
        </p:blipFill>
        <p:spPr>
          <a:xfrm>
            <a:off x="9812740" y="266319"/>
            <a:ext cx="2901776" cy="2867686"/>
          </a:xfrm>
          <a:prstGeom prst="rect">
            <a:avLst/>
          </a:prstGeom>
        </p:spPr>
      </p:pic>
    </p:spTree>
    <p:extLst>
      <p:ext uri="{BB962C8B-B14F-4D97-AF65-F5344CB8AC3E}">
        <p14:creationId xmlns:p14="http://schemas.microsoft.com/office/powerpoint/2010/main" val="1562912021"/>
      </p:ext>
    </p:extLst>
  </p:cSld>
  <p:clrMapOvr>
    <a:masterClrMapping/>
  </p:clrMapOvr>
  <p:extLst>
    <p:ext uri="{DCECCB84-F9BA-43D5-87BE-67443E8EF086}">
      <p15:sldGuideLst xmlns:p15="http://schemas.microsoft.com/office/powerpoint/2012/main">
        <p15:guide id="1" orient="horz" pos="3648">
          <p15:clr>
            <a:srgbClr val="FBAE40"/>
          </p15:clr>
        </p15:guide>
        <p15:guide id="2" pos="300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21"/>
          </p:nvPr>
        </p:nvSpPr>
        <p:spPr>
          <a:xfrm>
            <a:off x="1622088" y="289099"/>
            <a:ext cx="9753603" cy="6505789"/>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21"/>
          </p:nvPr>
        </p:nvSpPr>
        <p:spPr>
          <a:xfrm>
            <a:off x="2263775" y="613833"/>
            <a:ext cx="12401550" cy="8267701"/>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21"/>
          </p:nvPr>
        </p:nvSpPr>
        <p:spPr>
          <a:xfrm>
            <a:off x="4086225" y="2586566"/>
            <a:ext cx="9429750" cy="6286501"/>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21"/>
          </p:nvPr>
        </p:nvSpPr>
        <p:spPr>
          <a:xfrm>
            <a:off x="6680200" y="5029200"/>
            <a:ext cx="6054748" cy="4038600"/>
          </a:xfrm>
          <a:prstGeom prst="rect">
            <a:avLst/>
          </a:prstGeom>
        </p:spPr>
        <p:txBody>
          <a:bodyPr lIns="91439" tIns="45719" rIns="91439" bIns="45719" anchor="t">
            <a:noAutofit/>
          </a:bodyPr>
          <a:lstStyle/>
          <a:p>
            <a:endParaRPr/>
          </a:p>
        </p:txBody>
      </p:sp>
      <p:sp>
        <p:nvSpPr>
          <p:cNvPr id="84" name="Image"/>
          <p:cNvSpPr>
            <a:spLocks noGrp="1"/>
          </p:cNvSpPr>
          <p:nvPr>
            <p:ph type="pic" sz="quarter" idx="22"/>
          </p:nvPr>
        </p:nvSpPr>
        <p:spPr>
          <a:xfrm>
            <a:off x="6502400" y="889000"/>
            <a:ext cx="5867400" cy="3911601"/>
          </a:xfrm>
          <a:prstGeom prst="rect">
            <a:avLst/>
          </a:prstGeom>
        </p:spPr>
        <p:txBody>
          <a:bodyPr lIns="91439" tIns="45719" rIns="91439" bIns="45719" anchor="t">
            <a:noAutofit/>
          </a:bodyPr>
          <a:lstStyle/>
          <a:p>
            <a:endParaRPr/>
          </a:p>
        </p:txBody>
      </p:sp>
      <p:sp>
        <p:nvSpPr>
          <p:cNvPr id="85" name="Image"/>
          <p:cNvSpPr>
            <a:spLocks noGrp="1"/>
          </p:cNvSpPr>
          <p:nvPr>
            <p:ph type="pic" idx="23"/>
          </p:nvPr>
        </p:nvSpPr>
        <p:spPr>
          <a:xfrm>
            <a:off x="-2374900" y="889000"/>
            <a:ext cx="11982450" cy="7988300"/>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a:t>
            </a:fld>
            <a:endParaRPr/>
          </a:p>
        </p:txBody>
      </p:sp>
      <p:pic>
        <p:nvPicPr>
          <p:cNvPr id="5" name="Picture 4">
            <a:extLst>
              <a:ext uri="{FF2B5EF4-FFF2-40B4-BE49-F238E27FC236}">
                <a16:creationId xmlns:a16="http://schemas.microsoft.com/office/drawing/2014/main" id="{13261E8A-9563-403F-97B5-3CF9657669E6}"/>
              </a:ext>
            </a:extLst>
          </p:cNvPr>
          <p:cNvPicPr>
            <a:picLocks noChangeAspect="1"/>
          </p:cNvPicPr>
          <p:nvPr userDrawn="1"/>
        </p:nvPicPr>
        <p:blipFill>
          <a:blip r:embed="rId14"/>
          <a:stretch>
            <a:fillRect/>
          </a:stretch>
        </p:blipFill>
        <p:spPr>
          <a:xfrm>
            <a:off x="277393" y="254000"/>
            <a:ext cx="2280102" cy="208501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1pPr>
      <a:lvl2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2pPr>
      <a:lvl3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3pPr>
      <a:lvl4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4pPr>
      <a:lvl5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5pPr>
      <a:lvl6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6pPr>
      <a:lvl7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7pPr>
      <a:lvl8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8pPr>
      <a:lvl9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2134787"/>
      </p:ext>
    </p:extLst>
  </p:cSld>
  <p:clrMap bg1="lt1" tx1="dk1" bg2="lt2" tx2="dk2" accent1="accent1" accent2="accent2" accent3="accent3" accent4="accent4" accent5="accent5" accent6="accent6" hlink="hlink" folHlink="folHlink"/>
  <p:sldLayoutIdLst>
    <p:sldLayoutId id="2147483662" r:id="rId1"/>
  </p:sldLayoutIdLst>
  <p:txStyles>
    <p:titleStyle>
      <a:lvl1pPr algn="l" defTabSz="975390" rtl="0" eaLnBrk="1" latinLnBrk="0" hangingPunct="1">
        <a:lnSpc>
          <a:spcPct val="90000"/>
        </a:lnSpc>
        <a:spcBef>
          <a:spcPct val="0"/>
        </a:spcBef>
        <a:buNone/>
        <a:defRPr sz="4693" kern="1200">
          <a:solidFill>
            <a:schemeClr val="tx1"/>
          </a:solidFill>
          <a:latin typeface="+mj-lt"/>
          <a:ea typeface="+mj-ea"/>
          <a:cs typeface="+mj-cs"/>
        </a:defRPr>
      </a:lvl1pPr>
    </p:titleStyle>
    <p:body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en-US"/>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rauma Sensitive Schools…"/>
          <p:cNvSpPr txBox="1"/>
          <p:nvPr/>
        </p:nvSpPr>
        <p:spPr>
          <a:xfrm>
            <a:off x="2563116" y="2649464"/>
            <a:ext cx="9366501" cy="33034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defRPr sz="5200"/>
            </a:pPr>
            <a:r>
              <a:rPr lang="en-GB" dirty="0"/>
              <a:t>Cognitive Learning Theory</a:t>
            </a:r>
          </a:p>
          <a:p>
            <a:pPr>
              <a:defRPr sz="5200"/>
            </a:pPr>
            <a:r>
              <a:rPr lang="en-GB" dirty="0"/>
              <a:t>and</a:t>
            </a:r>
          </a:p>
          <a:p>
            <a:pPr>
              <a:defRPr sz="5200"/>
            </a:pPr>
            <a:r>
              <a:rPr dirty="0"/>
              <a:t>Trauma Sensitive School</a:t>
            </a:r>
            <a:r>
              <a:rPr lang="en-GB" dirty="0" err="1"/>
              <a:t>ing</a:t>
            </a:r>
            <a:endParaRPr dirty="0"/>
          </a:p>
          <a:p>
            <a:pPr>
              <a:defRPr sz="5200"/>
            </a:pPr>
            <a:endParaRPr dirty="0"/>
          </a:p>
        </p:txBody>
      </p:sp>
      <p:sp>
        <p:nvSpPr>
          <p:cNvPr id="123" name="Paul Green, Headteacher, Lyng Hall School"/>
          <p:cNvSpPr txBox="1"/>
          <p:nvPr/>
        </p:nvSpPr>
        <p:spPr>
          <a:xfrm>
            <a:off x="3435576" y="8573044"/>
            <a:ext cx="6317896" cy="4610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Paul Green, Headteacher, Lyng Hall School</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Additionally……."/>
          <p:cNvSpPr txBox="1"/>
          <p:nvPr/>
        </p:nvSpPr>
        <p:spPr>
          <a:xfrm>
            <a:off x="3290482" y="416722"/>
            <a:ext cx="4210128" cy="7214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lvl1pPr>
          </a:lstStyle>
          <a:p>
            <a:r>
              <a:rPr dirty="0"/>
              <a:t>Additionally…….</a:t>
            </a:r>
          </a:p>
        </p:txBody>
      </p:sp>
      <p:sp>
        <p:nvSpPr>
          <p:cNvPr id="180" name="Bullied…"/>
          <p:cNvSpPr txBox="1"/>
          <p:nvPr/>
        </p:nvSpPr>
        <p:spPr>
          <a:xfrm>
            <a:off x="2354783" y="1517746"/>
            <a:ext cx="8813055" cy="50036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marL="486171" indent="-486171" algn="l">
              <a:buSzPct val="145000"/>
              <a:buChar char="•"/>
              <a:defRPr sz="3500"/>
            </a:pPr>
            <a:r>
              <a:rPr dirty="0"/>
              <a:t>Bullied</a:t>
            </a:r>
          </a:p>
          <a:p>
            <a:pPr marL="486171" indent="-486171" algn="l">
              <a:buSzPct val="145000"/>
              <a:buChar char="•"/>
              <a:defRPr sz="3500"/>
            </a:pPr>
            <a:r>
              <a:rPr dirty="0"/>
              <a:t>Homelessness</a:t>
            </a:r>
          </a:p>
          <a:p>
            <a:pPr marL="486171" indent="-486171" algn="l">
              <a:buSzPct val="145000"/>
              <a:buChar char="•"/>
              <a:defRPr sz="3500"/>
            </a:pPr>
            <a:r>
              <a:rPr dirty="0"/>
              <a:t>Refugee</a:t>
            </a:r>
          </a:p>
          <a:p>
            <a:pPr marL="486171" indent="-486171" algn="l">
              <a:buSzPct val="145000"/>
              <a:buChar char="•"/>
              <a:defRPr sz="3500"/>
            </a:pPr>
            <a:r>
              <a:rPr dirty="0"/>
              <a:t>Community violence</a:t>
            </a:r>
          </a:p>
          <a:p>
            <a:pPr marL="486171" indent="-486171" algn="l">
              <a:buSzPct val="145000"/>
              <a:buChar char="•"/>
              <a:defRPr sz="3500"/>
            </a:pPr>
            <a:r>
              <a:rPr dirty="0"/>
              <a:t>Looked after</a:t>
            </a:r>
          </a:p>
          <a:p>
            <a:pPr marL="486171" indent="-486171" algn="l">
              <a:buSzPct val="145000"/>
              <a:buChar char="•"/>
              <a:defRPr sz="3500"/>
            </a:pPr>
            <a:r>
              <a:rPr dirty="0"/>
              <a:t>Surviving a disaster</a:t>
            </a:r>
          </a:p>
          <a:p>
            <a:pPr marL="486171" indent="-486171" algn="l">
              <a:buSzPct val="145000"/>
              <a:buChar char="•"/>
              <a:defRPr sz="3500"/>
            </a:pPr>
            <a:r>
              <a:rPr dirty="0"/>
              <a:t>Undergoing multiple invasive surgeries</a:t>
            </a:r>
          </a:p>
          <a:p>
            <a:pPr marL="486171" indent="-486171" algn="l">
              <a:buSzPct val="145000"/>
              <a:buChar char="•"/>
              <a:defRPr sz="3500"/>
            </a:pPr>
            <a:r>
              <a:rPr dirty="0"/>
              <a:t>Live with a parent suffering from PTSD</a:t>
            </a:r>
          </a:p>
        </p:txBody>
      </p:sp>
      <p:sp>
        <p:nvSpPr>
          <p:cNvPr id="181" name="Children do not respond to trauma in exactly the same way"/>
          <p:cNvSpPr txBox="1"/>
          <p:nvPr/>
        </p:nvSpPr>
        <p:spPr>
          <a:xfrm>
            <a:off x="1212290" y="6390126"/>
            <a:ext cx="10063343" cy="510754"/>
          </a:xfrm>
          <a:prstGeom prst="rect">
            <a:avLst/>
          </a:prstGeom>
          <a:solidFill>
            <a:srgbClr val="B30AF6">
              <a:alpha val="45882"/>
            </a:srgb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sz="2700">
                <a:solidFill>
                  <a:srgbClr val="FFFFFF"/>
                </a:solidFill>
              </a:defRPr>
            </a:lvl1pPr>
          </a:lstStyle>
          <a:p>
            <a:r>
              <a:rPr dirty="0"/>
              <a:t>Children do not respond to trauma in exactly the same way</a:t>
            </a:r>
          </a:p>
        </p:txBody>
      </p:sp>
      <p:sp>
        <p:nvSpPr>
          <p:cNvPr id="182" name="Knowing this helps us to avoid viewing trauma related behaviours as intentional or stemming from a lack of motivation, laziness or overtly attention seeking."/>
          <p:cNvSpPr txBox="1"/>
          <p:nvPr/>
        </p:nvSpPr>
        <p:spPr>
          <a:xfrm>
            <a:off x="1251703" y="7101142"/>
            <a:ext cx="9984517" cy="1311222"/>
          </a:xfrm>
          <a:prstGeom prst="rect">
            <a:avLst/>
          </a:prstGeom>
          <a:solidFill>
            <a:srgbClr val="B30AF6">
              <a:alpha val="45882"/>
            </a:srgb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sz="2600">
                <a:solidFill>
                  <a:srgbClr val="FFFFFF"/>
                </a:solidFill>
              </a:defRPr>
            </a:lvl1pPr>
          </a:lstStyle>
          <a:p>
            <a:r>
              <a:t>Knowing this helps us to avoid viewing trauma related behaviours as intentional or stemming from a lack of motivation, laziness or overtly attention seeking.</a:t>
            </a:r>
          </a:p>
        </p:txBody>
      </p:sp>
      <p:sp>
        <p:nvSpPr>
          <p:cNvPr id="183" name="This helps us to stop punishing poor behaviour and instead helps us to recognise the need to diagnose the reasons for it."/>
          <p:cNvSpPr txBox="1"/>
          <p:nvPr/>
        </p:nvSpPr>
        <p:spPr>
          <a:xfrm>
            <a:off x="1215127" y="8574894"/>
            <a:ext cx="10057668" cy="904823"/>
          </a:xfrm>
          <a:prstGeom prst="rect">
            <a:avLst/>
          </a:prstGeom>
          <a:solidFill>
            <a:srgbClr val="B30AF6">
              <a:alpha val="45882"/>
            </a:srgb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sz="2600">
                <a:solidFill>
                  <a:srgbClr val="FFFFFF"/>
                </a:solidFill>
              </a:defRPr>
            </a:lvl1pPr>
          </a:lstStyle>
          <a:p>
            <a:r>
              <a:t>This helps us to stop punishing poor behaviour and instead helps us to recognise the need to diagnose the reasons for it.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8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8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 grpId="0" animBg="1" advAuto="0"/>
      <p:bldP spid="182" grpId="0" animBg="1" advAuto="0"/>
      <p:bldP spid="183"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6264" y="3973617"/>
            <a:ext cx="10604114" cy="2751522"/>
          </a:xfrm>
          <a:prstGeom prst="rect">
            <a:avLst/>
          </a:prstGeom>
          <a:noFill/>
        </p:spPr>
        <p:txBody>
          <a:bodyPr wrap="square" rtlCol="0">
            <a:spAutoFit/>
          </a:bodyPr>
          <a:lstStyle/>
          <a:p>
            <a:pPr algn="l" defTabSz="975390" hangingPunct="1"/>
            <a:r>
              <a:rPr lang="en-GB" sz="5760" b="0" kern="1200" dirty="0">
                <a:latin typeface="Arial" panose="020B0604020202020204"/>
                <a:ea typeface="+mn-ea"/>
                <a:cs typeface="+mn-cs"/>
              </a:rPr>
              <a:t>Poverty has the same impact on cognitive capacity as being a chronic alcoholic</a:t>
            </a:r>
          </a:p>
        </p:txBody>
      </p:sp>
    </p:spTree>
    <p:extLst>
      <p:ext uri="{BB962C8B-B14F-4D97-AF65-F5344CB8AC3E}">
        <p14:creationId xmlns:p14="http://schemas.microsoft.com/office/powerpoint/2010/main" val="15599289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967" y="3926799"/>
            <a:ext cx="10557296" cy="2193164"/>
          </a:xfrm>
          <a:prstGeom prst="rect">
            <a:avLst/>
          </a:prstGeom>
          <a:noFill/>
        </p:spPr>
        <p:txBody>
          <a:bodyPr wrap="square" rtlCol="0">
            <a:spAutoFit/>
          </a:bodyPr>
          <a:lstStyle/>
          <a:p>
            <a:pPr algn="l" defTabSz="975390" hangingPunct="1"/>
            <a:r>
              <a:rPr lang="en-GB" sz="3413" b="0" kern="1200" dirty="0">
                <a:latin typeface="Arial" panose="020B0604020202020204"/>
                <a:ea typeface="+mn-ea"/>
                <a:cs typeface="+mn-cs"/>
              </a:rPr>
              <a:t>Poverty, stress, anxiety, fear and other adverse childhood experiences all create a lot of extraneous cognitive load which squeezes out capacity for germane load </a:t>
            </a:r>
            <a:r>
              <a:rPr lang="en-GB" sz="3413" b="0" kern="1200" dirty="0" err="1">
                <a:latin typeface="Arial" panose="020B0604020202020204"/>
                <a:ea typeface="+mn-ea"/>
                <a:cs typeface="+mn-cs"/>
              </a:rPr>
              <a:t>i.e</a:t>
            </a:r>
            <a:r>
              <a:rPr lang="en-GB" sz="3413" b="0" kern="1200" dirty="0">
                <a:latin typeface="Arial" panose="020B0604020202020204"/>
                <a:ea typeface="+mn-ea"/>
                <a:cs typeface="+mn-cs"/>
              </a:rPr>
              <a:t> learning</a:t>
            </a:r>
          </a:p>
        </p:txBody>
      </p:sp>
    </p:spTree>
    <p:extLst>
      <p:ext uri="{BB962C8B-B14F-4D97-AF65-F5344CB8AC3E}">
        <p14:creationId xmlns:p14="http://schemas.microsoft.com/office/powerpoint/2010/main" val="42016213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BCC5C1E-BD6E-E846-B559-0FE0A1044123}"/>
              </a:ext>
            </a:extLst>
          </p:cNvPr>
          <p:cNvPicPr>
            <a:picLocks noChangeAspect="1"/>
          </p:cNvPicPr>
          <p:nvPr/>
        </p:nvPicPr>
        <p:blipFill>
          <a:blip r:embed="rId2"/>
          <a:stretch>
            <a:fillRect/>
          </a:stretch>
        </p:blipFill>
        <p:spPr>
          <a:xfrm>
            <a:off x="2867849" y="959538"/>
            <a:ext cx="6708984" cy="8102912"/>
          </a:xfrm>
          <a:prstGeom prst="rect">
            <a:avLst/>
          </a:prstGeom>
        </p:spPr>
      </p:pic>
      <p:sp>
        <p:nvSpPr>
          <p:cNvPr id="3" name="Rectangle 2">
            <a:extLst>
              <a:ext uri="{FF2B5EF4-FFF2-40B4-BE49-F238E27FC236}">
                <a16:creationId xmlns:a16="http://schemas.microsoft.com/office/drawing/2014/main" id="{3E1DFC04-F630-A54B-A5E7-FC859E97F518}"/>
              </a:ext>
            </a:extLst>
          </p:cNvPr>
          <p:cNvSpPr/>
          <p:nvPr/>
        </p:nvSpPr>
        <p:spPr>
          <a:xfrm>
            <a:off x="1444244" y="5145188"/>
            <a:ext cx="1439056" cy="441146"/>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200" b="0" i="0" u="none" strike="noStrike" cap="none" spc="0" normalizeH="0" baseline="0" dirty="0">
                <a:ln>
                  <a:noFill/>
                </a:ln>
                <a:solidFill>
                  <a:srgbClr val="FFFFFF"/>
                </a:solidFill>
                <a:effectLst/>
                <a:uFillTx/>
                <a:latin typeface="+mn-lt"/>
                <a:ea typeface="+mn-ea"/>
                <a:cs typeface="+mn-cs"/>
                <a:sym typeface="Helvetica Neue Medium"/>
              </a:rPr>
              <a:t>Trauma</a:t>
            </a:r>
          </a:p>
        </p:txBody>
      </p:sp>
      <p:sp>
        <p:nvSpPr>
          <p:cNvPr id="4" name="Rounded Rectangle 3">
            <a:extLst>
              <a:ext uri="{FF2B5EF4-FFF2-40B4-BE49-F238E27FC236}">
                <a16:creationId xmlns:a16="http://schemas.microsoft.com/office/drawing/2014/main" id="{0656103A-2144-254C-B71B-9BAE2B65C05D}"/>
              </a:ext>
            </a:extLst>
          </p:cNvPr>
          <p:cNvSpPr/>
          <p:nvPr/>
        </p:nvSpPr>
        <p:spPr>
          <a:xfrm>
            <a:off x="10355886" y="1835172"/>
            <a:ext cx="1394085" cy="488077"/>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200" b="0" i="0" u="none" strike="noStrike" cap="none" spc="0" normalizeH="0" baseline="0" dirty="0">
                <a:ln>
                  <a:noFill/>
                </a:ln>
                <a:solidFill>
                  <a:srgbClr val="FFFFFF"/>
                </a:solidFill>
                <a:effectLst/>
                <a:uFillTx/>
                <a:latin typeface="+mn-lt"/>
                <a:ea typeface="+mn-ea"/>
                <a:cs typeface="+mn-cs"/>
                <a:sym typeface="Helvetica Neue Medium"/>
              </a:rPr>
              <a:t>Drug use</a:t>
            </a:r>
          </a:p>
        </p:txBody>
      </p:sp>
      <p:sp>
        <p:nvSpPr>
          <p:cNvPr id="9" name="Rounded Rectangle 8">
            <a:extLst>
              <a:ext uri="{FF2B5EF4-FFF2-40B4-BE49-F238E27FC236}">
                <a16:creationId xmlns:a16="http://schemas.microsoft.com/office/drawing/2014/main" id="{DDAA5A29-B4C4-D440-9623-628860E2228D}"/>
              </a:ext>
            </a:extLst>
          </p:cNvPr>
          <p:cNvSpPr/>
          <p:nvPr/>
        </p:nvSpPr>
        <p:spPr>
          <a:xfrm>
            <a:off x="10355886" y="2566328"/>
            <a:ext cx="1394085" cy="862648"/>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200" b="0" i="0" u="none" strike="noStrike" cap="none" spc="0" normalizeH="0" baseline="0" dirty="0">
                <a:ln>
                  <a:noFill/>
                </a:ln>
                <a:solidFill>
                  <a:srgbClr val="FFFFFF"/>
                </a:solidFill>
                <a:effectLst/>
                <a:uFillTx/>
                <a:latin typeface="+mn-lt"/>
                <a:ea typeface="+mn-ea"/>
                <a:cs typeface="+mn-cs"/>
                <a:sym typeface="Helvetica Neue Medium"/>
              </a:rPr>
              <a:t>Running away</a:t>
            </a:r>
          </a:p>
        </p:txBody>
      </p:sp>
      <p:sp>
        <p:nvSpPr>
          <p:cNvPr id="10" name="Rounded Rectangle 9">
            <a:extLst>
              <a:ext uri="{FF2B5EF4-FFF2-40B4-BE49-F238E27FC236}">
                <a16:creationId xmlns:a16="http://schemas.microsoft.com/office/drawing/2014/main" id="{9BB8EDEE-2A78-704A-B84C-AAE731865069}"/>
              </a:ext>
            </a:extLst>
          </p:cNvPr>
          <p:cNvSpPr/>
          <p:nvPr/>
        </p:nvSpPr>
        <p:spPr>
          <a:xfrm>
            <a:off x="10383370" y="3593027"/>
            <a:ext cx="1394085" cy="1339374"/>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FFFFFF"/>
                </a:solidFill>
                <a:effectLst/>
                <a:uFillTx/>
                <a:latin typeface="+mn-lt"/>
                <a:ea typeface="+mn-ea"/>
                <a:cs typeface="+mn-cs"/>
                <a:sym typeface="Helvetica Neue Medium"/>
              </a:rPr>
              <a:t>Poor system response to need</a:t>
            </a:r>
          </a:p>
        </p:txBody>
      </p:sp>
      <p:sp>
        <p:nvSpPr>
          <p:cNvPr id="11" name="Rounded Rectangle 10">
            <a:extLst>
              <a:ext uri="{FF2B5EF4-FFF2-40B4-BE49-F238E27FC236}">
                <a16:creationId xmlns:a16="http://schemas.microsoft.com/office/drawing/2014/main" id="{FE21CF22-AC22-0042-ADC7-8502BF13DC33}"/>
              </a:ext>
            </a:extLst>
          </p:cNvPr>
          <p:cNvSpPr/>
          <p:nvPr/>
        </p:nvSpPr>
        <p:spPr>
          <a:xfrm>
            <a:off x="10355886" y="5124144"/>
            <a:ext cx="1394085" cy="72644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FFFFFF"/>
                </a:solidFill>
                <a:effectLst/>
                <a:uFillTx/>
                <a:latin typeface="+mn-lt"/>
                <a:ea typeface="+mn-ea"/>
                <a:cs typeface="+mn-cs"/>
                <a:sym typeface="Helvetica Neue Medium"/>
              </a:rPr>
              <a:t>Family breakdown</a:t>
            </a:r>
          </a:p>
        </p:txBody>
      </p:sp>
      <p:sp>
        <p:nvSpPr>
          <p:cNvPr id="12" name="Rounded Rectangle 11">
            <a:extLst>
              <a:ext uri="{FF2B5EF4-FFF2-40B4-BE49-F238E27FC236}">
                <a16:creationId xmlns:a16="http://schemas.microsoft.com/office/drawing/2014/main" id="{7097BD15-ECCA-424F-B49C-258A552B508D}"/>
              </a:ext>
            </a:extLst>
          </p:cNvPr>
          <p:cNvSpPr/>
          <p:nvPr/>
        </p:nvSpPr>
        <p:spPr>
          <a:xfrm>
            <a:off x="10383370" y="6080308"/>
            <a:ext cx="1394085" cy="45402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000" b="0" i="0" u="none" strike="noStrike" cap="none" spc="0" normalizeH="0" baseline="0" dirty="0">
                <a:ln>
                  <a:noFill/>
                </a:ln>
                <a:solidFill>
                  <a:srgbClr val="FFFFFF"/>
                </a:solidFill>
                <a:effectLst/>
                <a:uFillTx/>
                <a:latin typeface="+mn-lt"/>
                <a:ea typeface="+mn-ea"/>
                <a:cs typeface="+mn-cs"/>
                <a:sym typeface="Helvetica Neue Medium"/>
              </a:rPr>
              <a:t>CSE</a:t>
            </a:r>
          </a:p>
        </p:txBody>
      </p:sp>
      <p:sp>
        <p:nvSpPr>
          <p:cNvPr id="13" name="Rounded Rectangle 12">
            <a:extLst>
              <a:ext uri="{FF2B5EF4-FFF2-40B4-BE49-F238E27FC236}">
                <a16:creationId xmlns:a16="http://schemas.microsoft.com/office/drawing/2014/main" id="{6E55E55F-FE26-274B-AA89-D490930AD969}"/>
              </a:ext>
            </a:extLst>
          </p:cNvPr>
          <p:cNvSpPr/>
          <p:nvPr/>
        </p:nvSpPr>
        <p:spPr>
          <a:xfrm>
            <a:off x="10408358" y="6727015"/>
            <a:ext cx="1394085" cy="45402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000" b="0" dirty="0">
                <a:solidFill>
                  <a:srgbClr val="FFFFFF"/>
                </a:solidFill>
                <a:latin typeface="+mn-lt"/>
                <a:ea typeface="+mn-ea"/>
                <a:cs typeface="+mn-cs"/>
                <a:sym typeface="Helvetica Neue Medium"/>
              </a:rPr>
              <a:t>Homeless</a:t>
            </a:r>
            <a:endParaRPr kumimoji="0" lang="en-US" sz="2000" b="0" i="0" u="none" strike="noStrike" cap="none" spc="0" normalizeH="0" baseline="0" dirty="0">
              <a:ln>
                <a:noFill/>
              </a:ln>
              <a:solidFill>
                <a:srgbClr val="FFFFFF"/>
              </a:solidFill>
              <a:effectLst/>
              <a:uFillTx/>
              <a:latin typeface="+mn-lt"/>
              <a:ea typeface="+mn-ea"/>
              <a:cs typeface="+mn-cs"/>
              <a:sym typeface="Helvetica Neue Medium"/>
            </a:endParaRPr>
          </a:p>
        </p:txBody>
      </p:sp>
      <p:sp>
        <p:nvSpPr>
          <p:cNvPr id="14" name="Rounded Rectangle 13">
            <a:extLst>
              <a:ext uri="{FF2B5EF4-FFF2-40B4-BE49-F238E27FC236}">
                <a16:creationId xmlns:a16="http://schemas.microsoft.com/office/drawing/2014/main" id="{785749F2-1841-9E4E-9BCD-CE17D0683286}"/>
              </a:ext>
            </a:extLst>
          </p:cNvPr>
          <p:cNvSpPr/>
          <p:nvPr/>
        </p:nvSpPr>
        <p:spPr>
          <a:xfrm>
            <a:off x="10408358" y="7407256"/>
            <a:ext cx="1394085" cy="65833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FFFFFF"/>
                </a:solidFill>
                <a:effectLst/>
                <a:uFillTx/>
                <a:latin typeface="+mn-lt"/>
                <a:ea typeface="+mn-ea"/>
                <a:cs typeface="+mn-cs"/>
                <a:sym typeface="Helvetica Neue Medium"/>
              </a:rPr>
              <a:t>Gang involvement</a:t>
            </a:r>
          </a:p>
        </p:txBody>
      </p:sp>
      <p:sp>
        <p:nvSpPr>
          <p:cNvPr id="15" name="Rounded Rectangle 14">
            <a:extLst>
              <a:ext uri="{FF2B5EF4-FFF2-40B4-BE49-F238E27FC236}">
                <a16:creationId xmlns:a16="http://schemas.microsoft.com/office/drawing/2014/main" id="{2FB32A2B-A037-0047-B639-6F0C98A01AAB}"/>
              </a:ext>
            </a:extLst>
          </p:cNvPr>
          <p:cNvSpPr/>
          <p:nvPr/>
        </p:nvSpPr>
        <p:spPr>
          <a:xfrm>
            <a:off x="10408358" y="8236337"/>
            <a:ext cx="1394085" cy="65833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FFFFFF"/>
                </a:solidFill>
                <a:effectLst/>
                <a:uFillTx/>
                <a:latin typeface="+mn-lt"/>
                <a:ea typeface="+mn-ea"/>
                <a:cs typeface="+mn-cs"/>
                <a:sym typeface="Helvetica Neue Medium"/>
              </a:rPr>
              <a:t>Susceptible to grooming</a:t>
            </a:r>
          </a:p>
        </p:txBody>
      </p:sp>
      <p:sp>
        <p:nvSpPr>
          <p:cNvPr id="16" name="Right Brace 15">
            <a:extLst>
              <a:ext uri="{FF2B5EF4-FFF2-40B4-BE49-F238E27FC236}">
                <a16:creationId xmlns:a16="http://schemas.microsoft.com/office/drawing/2014/main" id="{FED75019-2083-8247-B10A-2343D63C3011}"/>
              </a:ext>
            </a:extLst>
          </p:cNvPr>
          <p:cNvSpPr/>
          <p:nvPr/>
        </p:nvSpPr>
        <p:spPr>
          <a:xfrm>
            <a:off x="9734219" y="1815591"/>
            <a:ext cx="464281" cy="7087849"/>
          </a:xfrm>
          <a:prstGeom prst="rightBrac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ndParaRPr>
          </a:p>
        </p:txBody>
      </p:sp>
      <p:sp>
        <p:nvSpPr>
          <p:cNvPr id="17" name="TextBox 16">
            <a:extLst>
              <a:ext uri="{FF2B5EF4-FFF2-40B4-BE49-F238E27FC236}">
                <a16:creationId xmlns:a16="http://schemas.microsoft.com/office/drawing/2014/main" id="{1F68A160-9FA9-B041-A025-95D35BC169F4}"/>
              </a:ext>
            </a:extLst>
          </p:cNvPr>
          <p:cNvSpPr txBox="1"/>
          <p:nvPr/>
        </p:nvSpPr>
        <p:spPr>
          <a:xfrm>
            <a:off x="10275759" y="896880"/>
            <a:ext cx="1603943"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rgbClr val="000000"/>
                </a:solidFill>
                <a:effectLst/>
                <a:uFillTx/>
                <a:latin typeface="Helvetica Neue"/>
                <a:ea typeface="Helvetica Neue"/>
                <a:cs typeface="Helvetica Neue"/>
                <a:sym typeface="Helvetica Neue"/>
              </a:rPr>
              <a:t>Possible impact</a:t>
            </a:r>
          </a:p>
        </p:txBody>
      </p:sp>
    </p:spTree>
    <p:extLst>
      <p:ext uri="{BB962C8B-B14F-4D97-AF65-F5344CB8AC3E}">
        <p14:creationId xmlns:p14="http://schemas.microsoft.com/office/powerpoint/2010/main" val="205931677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Transition time is particularly challenging for students who have…"/>
          <p:cNvSpPr txBox="1"/>
          <p:nvPr/>
        </p:nvSpPr>
        <p:spPr>
          <a:xfrm>
            <a:off x="2441262" y="1955111"/>
            <a:ext cx="9742288"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a:endParaRPr dirty="0"/>
          </a:p>
        </p:txBody>
      </p:sp>
      <p:sp>
        <p:nvSpPr>
          <p:cNvPr id="189" name="Getting transition right for these students is crucial.…"/>
          <p:cNvSpPr txBox="1"/>
          <p:nvPr/>
        </p:nvSpPr>
        <p:spPr>
          <a:xfrm>
            <a:off x="2372038" y="5907128"/>
            <a:ext cx="9880736"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a:endParaRPr dirty="0"/>
          </a:p>
        </p:txBody>
      </p:sp>
      <p:sp>
        <p:nvSpPr>
          <p:cNvPr id="2" name="Rectangle 1">
            <a:extLst>
              <a:ext uri="{FF2B5EF4-FFF2-40B4-BE49-F238E27FC236}">
                <a16:creationId xmlns:a16="http://schemas.microsoft.com/office/drawing/2014/main" id="{EFE70B8C-926C-FA48-B3DD-337969073503}"/>
              </a:ext>
            </a:extLst>
          </p:cNvPr>
          <p:cNvSpPr/>
          <p:nvPr/>
        </p:nvSpPr>
        <p:spPr>
          <a:xfrm>
            <a:off x="1161566" y="5079857"/>
            <a:ext cx="11311788" cy="3477875"/>
          </a:xfrm>
          <a:prstGeom prst="rect">
            <a:avLst/>
          </a:prstGeom>
        </p:spPr>
        <p:txBody>
          <a:bodyPr wrap="square">
            <a:spAutoFit/>
          </a:bodyPr>
          <a:lstStyle/>
          <a:p>
            <a:pPr algn="l"/>
            <a:r>
              <a:rPr lang="en-GB" sz="4400" b="0" dirty="0">
                <a:solidFill>
                  <a:srgbClr val="333333"/>
                </a:solidFill>
                <a:latin typeface="Merriweather"/>
              </a:rPr>
              <a:t>However, although traumatic experiences inhibit learning and development on a neurobiological level,  teachers and other adults of importance can have a tremendous healing effect.</a:t>
            </a:r>
            <a:endParaRPr lang="en-US" sz="4400" dirty="0"/>
          </a:p>
        </p:txBody>
      </p:sp>
      <p:sp>
        <p:nvSpPr>
          <p:cNvPr id="3" name="TextBox 2">
            <a:extLst>
              <a:ext uri="{FF2B5EF4-FFF2-40B4-BE49-F238E27FC236}">
                <a16:creationId xmlns:a16="http://schemas.microsoft.com/office/drawing/2014/main" id="{187ACBCF-4788-F244-A1F1-EF4EAC51C825}"/>
              </a:ext>
            </a:extLst>
          </p:cNvPr>
          <p:cNvSpPr txBox="1"/>
          <p:nvPr/>
        </p:nvSpPr>
        <p:spPr>
          <a:xfrm>
            <a:off x="3063271" y="529079"/>
            <a:ext cx="8709285" cy="37959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US" sz="4000" b="0" dirty="0"/>
              <a:t>Traumatic experiences will seriously inhibit the development of the prefrontal cortex.  Vital functions such as good decision making, management of risk and emotional regulation may never be achieved.</a:t>
            </a:r>
            <a:endParaRPr kumimoji="0" lang="en-US" sz="4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0" name="Image" descr="Image"/>
          <p:cNvPicPr>
            <a:picLocks noChangeAspect="1"/>
          </p:cNvPicPr>
          <p:nvPr/>
        </p:nvPicPr>
        <p:blipFill>
          <a:blip r:embed="rId2"/>
          <a:stretch>
            <a:fillRect/>
          </a:stretch>
        </p:blipFill>
        <p:spPr>
          <a:xfrm>
            <a:off x="2091104" y="2154604"/>
            <a:ext cx="10354006" cy="6952211"/>
          </a:xfrm>
          <a:prstGeom prst="rect">
            <a:avLst/>
          </a:prstGeom>
          <a:ln w="12700">
            <a:miter lim="400000"/>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 name="Image" descr="Image"/>
          <p:cNvPicPr>
            <a:picLocks noChangeAspect="1"/>
          </p:cNvPicPr>
          <p:nvPr/>
        </p:nvPicPr>
        <p:blipFill>
          <a:blip r:embed="rId2"/>
          <a:stretch>
            <a:fillRect/>
          </a:stretch>
        </p:blipFill>
        <p:spPr>
          <a:xfrm>
            <a:off x="2001227" y="2237154"/>
            <a:ext cx="10034500" cy="6618174"/>
          </a:xfrm>
          <a:prstGeom prst="rect">
            <a:avLst/>
          </a:prstGeom>
          <a:ln w="12700">
            <a:miter lim="400000"/>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0" name="Image" descr="Image"/>
          <p:cNvPicPr>
            <a:picLocks noChangeAspect="1"/>
          </p:cNvPicPr>
          <p:nvPr/>
        </p:nvPicPr>
        <p:blipFill>
          <a:blip r:embed="rId2"/>
          <a:stretch>
            <a:fillRect/>
          </a:stretch>
        </p:blipFill>
        <p:spPr>
          <a:xfrm>
            <a:off x="2420816" y="2490666"/>
            <a:ext cx="10011475" cy="5922486"/>
          </a:xfrm>
          <a:prstGeom prst="rect">
            <a:avLst/>
          </a:prstGeom>
          <a:ln w="12700">
            <a:miter lim="400000"/>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2077915" y="1816100"/>
            <a:ext cx="10186511" cy="7180655"/>
          </a:xfrm>
          <a:prstGeom prst="rect">
            <a:avLst/>
          </a:prstGeom>
          <a:ln w="12700">
            <a:miter lim="400000"/>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4C784C9-5E3A-0947-9F8C-6867F3543899}"/>
              </a:ext>
            </a:extLst>
          </p:cNvPr>
          <p:cNvSpPr/>
          <p:nvPr/>
        </p:nvSpPr>
        <p:spPr>
          <a:xfrm>
            <a:off x="786208" y="2953086"/>
            <a:ext cx="11690565" cy="5632311"/>
          </a:xfrm>
          <a:prstGeom prst="rect">
            <a:avLst/>
          </a:prstGeom>
        </p:spPr>
        <p:txBody>
          <a:bodyPr wrap="square">
            <a:spAutoFit/>
          </a:bodyPr>
          <a:lstStyle/>
          <a:p>
            <a:pPr algn="l" fontAlgn="base"/>
            <a:r>
              <a:rPr lang="en-GB" sz="2000" b="0" dirty="0">
                <a:solidFill>
                  <a:srgbClr val="333333"/>
                </a:solidFill>
                <a:latin typeface="Century Gothic" panose="020B0502020202020204" pitchFamily="34" charset="0"/>
              </a:rPr>
              <a:t>Trauma-sensitive learning environments should have several key elements that promote safety and the potential for healing:</a:t>
            </a:r>
          </a:p>
          <a:p>
            <a:pPr marL="457200" indent="-457200" algn="l" fontAlgn="base">
              <a:buFont typeface="+mj-lt"/>
              <a:buAutoNum type="arabicPeriod"/>
            </a:pPr>
            <a:endParaRPr lang="en-GB" sz="2000" b="0" dirty="0">
              <a:solidFill>
                <a:srgbClr val="333333"/>
              </a:solidFill>
              <a:latin typeface="Century Gothic" panose="020B0502020202020204" pitchFamily="34" charset="0"/>
            </a:endParaRPr>
          </a:p>
          <a:p>
            <a:pPr algn="l" fontAlgn="base">
              <a:buFont typeface="+mj-lt"/>
              <a:buAutoNum type="arabicPeriod"/>
            </a:pPr>
            <a:r>
              <a:rPr lang="en-GB" sz="2000" b="0" dirty="0">
                <a:solidFill>
                  <a:srgbClr val="7030A0"/>
                </a:solidFill>
                <a:latin typeface="Century Gothic" panose="020B0502020202020204" pitchFamily="34" charset="0"/>
              </a:rPr>
              <a:t>Calming colour schemes </a:t>
            </a:r>
            <a:r>
              <a:rPr lang="en-GB" sz="2000" b="0" dirty="0">
                <a:solidFill>
                  <a:srgbClr val="333333"/>
                </a:solidFill>
                <a:latin typeface="Century Gothic" panose="020B0502020202020204" pitchFamily="34" charset="0"/>
              </a:rPr>
              <a:t>for walls and decor help set the mind at ease.</a:t>
            </a:r>
          </a:p>
          <a:p>
            <a:pPr marL="457200" indent="-457200" algn="l" fontAlgn="base">
              <a:buFont typeface="+mj-lt"/>
              <a:buAutoNum type="arabicPeriod"/>
            </a:pPr>
            <a:endParaRPr lang="en-GB" sz="2000" b="0" dirty="0">
              <a:solidFill>
                <a:srgbClr val="333333"/>
              </a:solidFill>
              <a:latin typeface="Century Gothic" panose="020B0502020202020204" pitchFamily="34" charset="0"/>
            </a:endParaRPr>
          </a:p>
          <a:p>
            <a:pPr algn="l" fontAlgn="base">
              <a:buFont typeface="+mj-lt"/>
              <a:buAutoNum type="arabicPeriod"/>
            </a:pPr>
            <a:r>
              <a:rPr lang="en-GB" sz="2000" b="0" dirty="0">
                <a:solidFill>
                  <a:srgbClr val="7030A0"/>
                </a:solidFill>
                <a:latin typeface="Century Gothic" panose="020B0502020202020204" pitchFamily="34" charset="0"/>
              </a:rPr>
              <a:t>Uncluttered and organized classrooms </a:t>
            </a:r>
            <a:r>
              <a:rPr lang="en-GB" sz="2000" b="0" dirty="0">
                <a:solidFill>
                  <a:srgbClr val="333333"/>
                </a:solidFill>
                <a:latin typeface="Century Gothic" panose="020B0502020202020204" pitchFamily="34" charset="0"/>
              </a:rPr>
              <a:t>create a sense of calm, well-being, and predictability.</a:t>
            </a:r>
          </a:p>
          <a:p>
            <a:pPr marL="457200" indent="-457200" algn="l" fontAlgn="base">
              <a:buFont typeface="+mj-lt"/>
              <a:buAutoNum type="arabicPeriod"/>
            </a:pPr>
            <a:endParaRPr lang="en-GB" sz="2000" b="0" dirty="0">
              <a:solidFill>
                <a:srgbClr val="333333"/>
              </a:solidFill>
              <a:latin typeface="Century Gothic" panose="020B0502020202020204" pitchFamily="34" charset="0"/>
            </a:endParaRPr>
          </a:p>
          <a:p>
            <a:pPr algn="l" fontAlgn="base">
              <a:buFont typeface="+mj-lt"/>
              <a:buAutoNum type="arabicPeriod"/>
            </a:pPr>
            <a:r>
              <a:rPr lang="en-GB" sz="2000" b="0" dirty="0">
                <a:solidFill>
                  <a:srgbClr val="7030A0"/>
                </a:solidFill>
                <a:latin typeface="Century Gothic" panose="020B0502020202020204" pitchFamily="34" charset="0"/>
              </a:rPr>
              <a:t>Posted visual cues for routines </a:t>
            </a:r>
            <a:r>
              <a:rPr lang="en-GB" sz="2000" b="0" dirty="0">
                <a:solidFill>
                  <a:srgbClr val="333333"/>
                </a:solidFill>
                <a:latin typeface="Century Gothic" panose="020B0502020202020204" pitchFamily="34" charset="0"/>
              </a:rPr>
              <a:t>that are well-established and known to students provide reminders for what comes next.</a:t>
            </a:r>
          </a:p>
          <a:p>
            <a:pPr marL="457200" indent="-457200" algn="l" fontAlgn="base">
              <a:buFont typeface="+mj-lt"/>
              <a:buAutoNum type="arabicPeriod"/>
            </a:pPr>
            <a:endParaRPr lang="en-GB" sz="2000" b="0" dirty="0">
              <a:solidFill>
                <a:srgbClr val="333333"/>
              </a:solidFill>
              <a:latin typeface="Century Gothic" panose="020B0502020202020204" pitchFamily="34" charset="0"/>
            </a:endParaRPr>
          </a:p>
          <a:p>
            <a:pPr algn="l" fontAlgn="base">
              <a:buFont typeface="+mj-lt"/>
              <a:buAutoNum type="arabicPeriod"/>
            </a:pPr>
            <a:r>
              <a:rPr lang="en-GB" sz="2000" b="0" dirty="0">
                <a:solidFill>
                  <a:srgbClr val="7030A0"/>
                </a:solidFill>
                <a:latin typeface="Century Gothic" panose="020B0502020202020204" pitchFamily="34" charset="0"/>
              </a:rPr>
              <a:t>Advance warning for transitions </a:t>
            </a:r>
            <a:r>
              <a:rPr lang="en-GB" sz="2000" b="0" dirty="0">
                <a:solidFill>
                  <a:srgbClr val="333333"/>
                </a:solidFill>
                <a:latin typeface="Century Gothic" panose="020B0502020202020204" pitchFamily="34" charset="0"/>
              </a:rPr>
              <a:t>helps students mentally and emotionally prepare for the next thing.</a:t>
            </a:r>
          </a:p>
          <a:p>
            <a:pPr marL="457200" indent="-457200" algn="l" fontAlgn="base">
              <a:buFont typeface="+mj-lt"/>
              <a:buAutoNum type="arabicPeriod"/>
            </a:pPr>
            <a:endParaRPr lang="en-GB" sz="2000" b="0" dirty="0">
              <a:solidFill>
                <a:srgbClr val="333333"/>
              </a:solidFill>
              <a:latin typeface="Century Gothic" panose="020B0502020202020204" pitchFamily="34" charset="0"/>
            </a:endParaRPr>
          </a:p>
          <a:p>
            <a:pPr algn="l" fontAlgn="base">
              <a:buFont typeface="+mj-lt"/>
              <a:buAutoNum type="arabicPeriod"/>
            </a:pPr>
            <a:r>
              <a:rPr lang="en-GB" sz="2000" b="0" dirty="0">
                <a:solidFill>
                  <a:srgbClr val="7030A0"/>
                </a:solidFill>
                <a:latin typeface="Century Gothic" panose="020B0502020202020204" pitchFamily="34" charset="0"/>
              </a:rPr>
              <a:t>Designated safe spaces </a:t>
            </a:r>
            <a:r>
              <a:rPr lang="en-GB" sz="2000" b="0" dirty="0">
                <a:solidFill>
                  <a:srgbClr val="333333"/>
                </a:solidFill>
                <a:latin typeface="Century Gothic" panose="020B0502020202020204" pitchFamily="34" charset="0"/>
              </a:rPr>
              <a:t>provide students a place for self-regulation. In our preschool, we use the term “peace island,” but others use “Zen den” or “calm corner,” for example.</a:t>
            </a:r>
          </a:p>
          <a:p>
            <a:pPr marL="457200" indent="-457200" algn="l" fontAlgn="base">
              <a:buFont typeface="+mj-lt"/>
              <a:buAutoNum type="arabicPeriod"/>
            </a:pPr>
            <a:endParaRPr lang="en-GB" sz="2000" b="0" dirty="0">
              <a:solidFill>
                <a:srgbClr val="333333"/>
              </a:solidFill>
              <a:latin typeface="Century Gothic" panose="020B0502020202020204" pitchFamily="34" charset="0"/>
            </a:endParaRPr>
          </a:p>
          <a:p>
            <a:pPr algn="l" fontAlgn="base">
              <a:buFont typeface="+mj-lt"/>
              <a:buAutoNum type="arabicPeriod"/>
            </a:pPr>
            <a:r>
              <a:rPr lang="en-GB" sz="2000" b="0" dirty="0">
                <a:solidFill>
                  <a:srgbClr val="7030A0"/>
                </a:solidFill>
                <a:latin typeface="Century Gothic" panose="020B0502020202020204" pitchFamily="34" charset="0"/>
              </a:rPr>
              <a:t>Having students repeat back verbal instructions </a:t>
            </a:r>
            <a:r>
              <a:rPr lang="en-GB" sz="2000" b="0" dirty="0">
                <a:solidFill>
                  <a:srgbClr val="333333"/>
                </a:solidFill>
                <a:latin typeface="Century Gothic" panose="020B0502020202020204" pitchFamily="34" charset="0"/>
              </a:rPr>
              <a:t>helps build the capacity for active listening.</a:t>
            </a:r>
          </a:p>
        </p:txBody>
      </p:sp>
      <p:sp>
        <p:nvSpPr>
          <p:cNvPr id="9" name="TextBox 8">
            <a:extLst>
              <a:ext uri="{FF2B5EF4-FFF2-40B4-BE49-F238E27FC236}">
                <a16:creationId xmlns:a16="http://schemas.microsoft.com/office/drawing/2014/main" id="{72E0C5FC-B0A1-7041-BB2F-9CD7147F9756}"/>
              </a:ext>
            </a:extLst>
          </p:cNvPr>
          <p:cNvSpPr txBox="1"/>
          <p:nvPr/>
        </p:nvSpPr>
        <p:spPr>
          <a:xfrm>
            <a:off x="2563317" y="870685"/>
            <a:ext cx="975859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200" b="1" i="0" u="none" strike="noStrike" cap="none" spc="0" normalizeH="0" baseline="0" dirty="0">
                <a:ln>
                  <a:noFill/>
                </a:ln>
                <a:solidFill>
                  <a:srgbClr val="000000"/>
                </a:solidFill>
                <a:effectLst/>
                <a:uFillTx/>
                <a:latin typeface="Helvetica Neue"/>
                <a:ea typeface="Helvetica Neue"/>
                <a:cs typeface="Helvetica Neue"/>
                <a:sym typeface="Helvetica Neue"/>
              </a:rPr>
              <a:t>Trauma sensitive learning environments…..</a:t>
            </a:r>
          </a:p>
        </p:txBody>
      </p:sp>
    </p:spTree>
    <p:extLst>
      <p:ext uri="{BB962C8B-B14F-4D97-AF65-F5344CB8AC3E}">
        <p14:creationId xmlns:p14="http://schemas.microsoft.com/office/powerpoint/2010/main" val="41702542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Cognitive load and learning"/>
          <p:cNvSpPr txBox="1"/>
          <p:nvPr/>
        </p:nvSpPr>
        <p:spPr>
          <a:xfrm>
            <a:off x="2567754" y="367381"/>
            <a:ext cx="9994724" cy="779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5600"/>
            </a:lvl1pPr>
          </a:lstStyle>
          <a:p>
            <a:r>
              <a:rPr lang="en-GB" sz="4400" dirty="0"/>
              <a:t>A Simple diagram to explain Memory</a:t>
            </a:r>
            <a:endParaRPr sz="4400" dirty="0"/>
          </a:p>
        </p:txBody>
      </p:sp>
      <p:grpSp>
        <p:nvGrpSpPr>
          <p:cNvPr id="4" name="Group 3">
            <a:extLst>
              <a:ext uri="{FF2B5EF4-FFF2-40B4-BE49-F238E27FC236}">
                <a16:creationId xmlns:a16="http://schemas.microsoft.com/office/drawing/2014/main" id="{83352F52-206A-8245-8975-D98B950AC77F}"/>
              </a:ext>
            </a:extLst>
          </p:cNvPr>
          <p:cNvGrpSpPr/>
          <p:nvPr/>
        </p:nvGrpSpPr>
        <p:grpSpPr>
          <a:xfrm>
            <a:off x="1218537" y="3039181"/>
            <a:ext cx="10548640" cy="5291725"/>
            <a:chOff x="2312921" y="2984310"/>
            <a:chExt cx="10548640" cy="5291725"/>
          </a:xfrm>
        </p:grpSpPr>
        <p:sp>
          <p:nvSpPr>
            <p:cNvPr id="2" name="Rounded Rectangle 1">
              <a:extLst>
                <a:ext uri="{FF2B5EF4-FFF2-40B4-BE49-F238E27FC236}">
                  <a16:creationId xmlns:a16="http://schemas.microsoft.com/office/drawing/2014/main" id="{CD0CC543-7BF3-A34F-911C-0F107175B18D}"/>
                </a:ext>
              </a:extLst>
            </p:cNvPr>
            <p:cNvSpPr/>
            <p:nvPr/>
          </p:nvSpPr>
          <p:spPr>
            <a:xfrm>
              <a:off x="2312921" y="3973454"/>
              <a:ext cx="1659472" cy="65833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rgbClr val="FFFFFF"/>
                  </a:solidFill>
                  <a:effectLst/>
                  <a:uFillTx/>
                  <a:latin typeface="+mn-lt"/>
                  <a:ea typeface="+mn-ea"/>
                  <a:cs typeface="+mn-cs"/>
                  <a:sym typeface="Helvetica Neue Medium"/>
                </a:rPr>
                <a:t>Environmental stimuli</a:t>
              </a:r>
            </a:p>
          </p:txBody>
        </p:sp>
        <p:sp>
          <p:nvSpPr>
            <p:cNvPr id="3" name="TextBox 2">
              <a:extLst>
                <a:ext uri="{FF2B5EF4-FFF2-40B4-BE49-F238E27FC236}">
                  <a16:creationId xmlns:a16="http://schemas.microsoft.com/office/drawing/2014/main" id="{EF5467B8-723F-5B42-BF2F-901E5F4E62D4}"/>
                </a:ext>
              </a:extLst>
            </p:cNvPr>
            <p:cNvSpPr txBox="1"/>
            <p:nvPr/>
          </p:nvSpPr>
          <p:spPr>
            <a:xfrm>
              <a:off x="4317167" y="3281828"/>
              <a:ext cx="854439" cy="20415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a:ln>
                    <a:noFill/>
                  </a:ln>
                  <a:solidFill>
                    <a:srgbClr val="000000"/>
                  </a:solidFill>
                  <a:effectLst/>
                  <a:uFillTx/>
                  <a:latin typeface="Helvetica Neue"/>
                  <a:ea typeface="Helvetica Neue"/>
                  <a:cs typeface="Helvetica Neue"/>
                  <a:sym typeface="Helvetica Neue"/>
                </a:rPr>
                <a:t>Touch</a:t>
              </a:r>
            </a:p>
            <a:p>
              <a:pPr marL="0" marR="0" indent="0" algn="ctr" defTabSz="584200" rtl="0" fontAlgn="auto" latinLnBrk="0" hangingPunct="0">
                <a:lnSpc>
                  <a:spcPct val="100000"/>
                </a:lnSpc>
                <a:spcBef>
                  <a:spcPts val="0"/>
                </a:spcBef>
                <a:spcAft>
                  <a:spcPts val="0"/>
                </a:spcAft>
                <a:buClrTx/>
                <a:buSzTx/>
                <a:buFontTx/>
                <a:buNone/>
                <a:tabLst/>
              </a:pPr>
              <a:endParaRPr lang="en-US" sz="1400" dirty="0"/>
            </a:p>
            <a:p>
              <a:pPr marL="0" marR="0" indent="0" algn="ctr" defTabSz="584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a:ln>
                    <a:noFill/>
                  </a:ln>
                  <a:solidFill>
                    <a:srgbClr val="000000"/>
                  </a:solidFill>
                  <a:effectLst/>
                  <a:uFillTx/>
                  <a:latin typeface="Helvetica Neue"/>
                  <a:ea typeface="Helvetica Neue"/>
                  <a:cs typeface="Helvetica Neue"/>
                  <a:sym typeface="Helvetica Neue"/>
                </a:rPr>
                <a:t>Smell</a:t>
              </a:r>
            </a:p>
            <a:p>
              <a:pPr marL="0" marR="0" indent="0" algn="ctr" defTabSz="584200" rtl="0" fontAlgn="auto" latinLnBrk="0" hangingPunct="0">
                <a:lnSpc>
                  <a:spcPct val="100000"/>
                </a:lnSpc>
                <a:spcBef>
                  <a:spcPts val="0"/>
                </a:spcBef>
                <a:spcAft>
                  <a:spcPts val="0"/>
                </a:spcAft>
                <a:buClrTx/>
                <a:buSzTx/>
                <a:buFontTx/>
                <a:buNone/>
                <a:tabLst/>
              </a:pPr>
              <a:endParaRPr lang="en-US" sz="1400" dirty="0"/>
            </a:p>
            <a:p>
              <a:pPr marL="0" marR="0" indent="0" algn="ctr" defTabSz="584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a:ln>
                    <a:noFill/>
                  </a:ln>
                  <a:solidFill>
                    <a:srgbClr val="000000"/>
                  </a:solidFill>
                  <a:effectLst/>
                  <a:uFillTx/>
                  <a:latin typeface="Helvetica Neue"/>
                  <a:ea typeface="Helvetica Neue"/>
                  <a:cs typeface="Helvetica Neue"/>
                  <a:sym typeface="Helvetica Neue"/>
                </a:rPr>
                <a:t>Sight</a:t>
              </a:r>
            </a:p>
            <a:p>
              <a:pPr marL="0" marR="0" indent="0" algn="ctr" defTabSz="584200" rtl="0" fontAlgn="auto" latinLnBrk="0" hangingPunct="0">
                <a:lnSpc>
                  <a:spcPct val="100000"/>
                </a:lnSpc>
                <a:spcBef>
                  <a:spcPts val="0"/>
                </a:spcBef>
                <a:spcAft>
                  <a:spcPts val="0"/>
                </a:spcAft>
                <a:buClrTx/>
                <a:buSzTx/>
                <a:buFontTx/>
                <a:buNone/>
                <a:tabLst/>
              </a:pPr>
              <a:endParaRPr lang="en-US" sz="1400" dirty="0"/>
            </a:p>
            <a:p>
              <a:pPr marL="0" marR="0" indent="0" algn="ctr" defTabSz="584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a:ln>
                    <a:noFill/>
                  </a:ln>
                  <a:solidFill>
                    <a:srgbClr val="000000"/>
                  </a:solidFill>
                  <a:effectLst/>
                  <a:uFillTx/>
                  <a:latin typeface="Helvetica Neue"/>
                  <a:ea typeface="Helvetica Neue"/>
                  <a:cs typeface="Helvetica Neue"/>
                  <a:sym typeface="Helvetica Neue"/>
                </a:rPr>
                <a:t>Taste</a:t>
              </a:r>
            </a:p>
            <a:p>
              <a:pPr marL="0" marR="0" indent="0" algn="ctr" defTabSz="584200" rtl="0" fontAlgn="auto" latinLnBrk="0" hangingPunct="0">
                <a:lnSpc>
                  <a:spcPct val="100000"/>
                </a:lnSpc>
                <a:spcBef>
                  <a:spcPts val="0"/>
                </a:spcBef>
                <a:spcAft>
                  <a:spcPts val="0"/>
                </a:spcAft>
                <a:buClrTx/>
                <a:buSzTx/>
                <a:buFontTx/>
                <a:buNone/>
                <a:tabLst/>
              </a:pPr>
              <a:endParaRPr lang="en-US" sz="1400" dirty="0"/>
            </a:p>
            <a:p>
              <a:pPr marL="0" marR="0" indent="0" algn="ctr" defTabSz="584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a:ln>
                    <a:noFill/>
                  </a:ln>
                  <a:solidFill>
                    <a:srgbClr val="000000"/>
                  </a:solidFill>
                  <a:effectLst/>
                  <a:uFillTx/>
                  <a:latin typeface="Helvetica Neue"/>
                  <a:ea typeface="Helvetica Neue"/>
                  <a:cs typeface="Helvetica Neue"/>
                  <a:sym typeface="Helvetica Neue"/>
                </a:rPr>
                <a:t>Sound</a:t>
              </a:r>
            </a:p>
          </p:txBody>
        </p:sp>
        <p:sp>
          <p:nvSpPr>
            <p:cNvPr id="9" name="Right Arrow 8">
              <a:extLst>
                <a:ext uri="{FF2B5EF4-FFF2-40B4-BE49-F238E27FC236}">
                  <a16:creationId xmlns:a16="http://schemas.microsoft.com/office/drawing/2014/main" id="{E857E9CD-B9E8-C84E-8D08-42B8888DF070}"/>
                </a:ext>
              </a:extLst>
            </p:cNvPr>
            <p:cNvSpPr/>
            <p:nvPr/>
          </p:nvSpPr>
          <p:spPr>
            <a:xfrm>
              <a:off x="3957403" y="4062778"/>
              <a:ext cx="479685" cy="479686"/>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0" name="Right Arrow 9">
              <a:extLst>
                <a:ext uri="{FF2B5EF4-FFF2-40B4-BE49-F238E27FC236}">
                  <a16:creationId xmlns:a16="http://schemas.microsoft.com/office/drawing/2014/main" id="{24EB5A4F-BEB9-364A-933A-9A6E637B4AB5}"/>
                </a:ext>
              </a:extLst>
            </p:cNvPr>
            <p:cNvSpPr/>
            <p:nvPr/>
          </p:nvSpPr>
          <p:spPr>
            <a:xfrm>
              <a:off x="5126635" y="4047787"/>
              <a:ext cx="734518" cy="509665"/>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1" name="Rounded Rectangle 10">
              <a:extLst>
                <a:ext uri="{FF2B5EF4-FFF2-40B4-BE49-F238E27FC236}">
                  <a16:creationId xmlns:a16="http://schemas.microsoft.com/office/drawing/2014/main" id="{62EB2D90-0873-6645-BE7E-D98CDF737BFC}"/>
                </a:ext>
              </a:extLst>
            </p:cNvPr>
            <p:cNvSpPr/>
            <p:nvPr/>
          </p:nvSpPr>
          <p:spPr>
            <a:xfrm>
              <a:off x="5929820" y="3684012"/>
              <a:ext cx="1360606" cy="1237218"/>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200" b="0" i="0" u="none" strike="noStrike" cap="none" spc="0" normalizeH="0" baseline="0" dirty="0">
                  <a:ln>
                    <a:noFill/>
                  </a:ln>
                  <a:solidFill>
                    <a:srgbClr val="FFFFFF"/>
                  </a:solidFill>
                  <a:effectLst/>
                  <a:uFillTx/>
                  <a:latin typeface="+mn-lt"/>
                  <a:ea typeface="+mn-ea"/>
                  <a:cs typeface="+mn-cs"/>
                  <a:sym typeface="Helvetica Neue Medium"/>
                </a:rPr>
                <a:t>Sensory memory</a:t>
              </a:r>
            </a:p>
            <a:p>
              <a:pPr marL="0" marR="0" indent="0" algn="ctr" defTabSz="584200" rtl="0" fontAlgn="auto" latinLnBrk="0" hangingPunct="0">
                <a:lnSpc>
                  <a:spcPct val="100000"/>
                </a:lnSpc>
                <a:spcBef>
                  <a:spcPts val="0"/>
                </a:spcBef>
                <a:spcAft>
                  <a:spcPts val="0"/>
                </a:spcAft>
                <a:buClrTx/>
                <a:buSzTx/>
                <a:buFontTx/>
                <a:buNone/>
                <a:tabLst/>
              </a:pPr>
              <a:r>
                <a:rPr lang="en-US" sz="2200" b="0" dirty="0">
                  <a:solidFill>
                    <a:srgbClr val="FFFFFF"/>
                  </a:solidFill>
                  <a:latin typeface="+mn-lt"/>
                  <a:ea typeface="+mn-ea"/>
                  <a:cs typeface="+mn-cs"/>
                  <a:sym typeface="Helvetica Neue Medium"/>
                </a:rPr>
                <a:t>4 secs</a:t>
              </a:r>
              <a:endParaRPr kumimoji="0" lang="en-US" sz="2200" b="0" i="0" u="none" strike="noStrike" cap="none" spc="0" normalizeH="0" baseline="0" dirty="0">
                <a:ln>
                  <a:noFill/>
                </a:ln>
                <a:solidFill>
                  <a:srgbClr val="FFFFFF"/>
                </a:solidFill>
                <a:effectLst/>
                <a:uFillTx/>
                <a:latin typeface="+mn-lt"/>
                <a:ea typeface="+mn-ea"/>
                <a:cs typeface="+mn-cs"/>
                <a:sym typeface="Helvetica Neue Medium"/>
              </a:endParaRPr>
            </a:p>
          </p:txBody>
        </p:sp>
        <p:sp>
          <p:nvSpPr>
            <p:cNvPr id="17" name="Rounded Rectangle 16">
              <a:extLst>
                <a:ext uri="{FF2B5EF4-FFF2-40B4-BE49-F238E27FC236}">
                  <a16:creationId xmlns:a16="http://schemas.microsoft.com/office/drawing/2014/main" id="{2C4A08DA-9CAF-A84B-801B-DA9A4E8D2A09}"/>
                </a:ext>
              </a:extLst>
            </p:cNvPr>
            <p:cNvSpPr/>
            <p:nvPr/>
          </p:nvSpPr>
          <p:spPr>
            <a:xfrm>
              <a:off x="8614425" y="3684010"/>
              <a:ext cx="1460708" cy="1237218"/>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200" b="0" i="0" u="none" strike="noStrike" cap="none" spc="0" normalizeH="0" baseline="0" dirty="0">
                  <a:ln>
                    <a:noFill/>
                  </a:ln>
                  <a:solidFill>
                    <a:srgbClr val="FFFFFF"/>
                  </a:solidFill>
                  <a:effectLst/>
                  <a:uFillTx/>
                  <a:latin typeface="+mn-lt"/>
                  <a:ea typeface="+mn-ea"/>
                  <a:cs typeface="+mn-cs"/>
                  <a:sym typeface="Helvetica Neue Medium"/>
                </a:rPr>
                <a:t>Short</a:t>
              </a:r>
            </a:p>
            <a:p>
              <a:pPr marL="0" marR="0" indent="0" algn="ctr" defTabSz="584200" rtl="0" fontAlgn="auto" latinLnBrk="0" hangingPunct="0">
                <a:lnSpc>
                  <a:spcPct val="100000"/>
                </a:lnSpc>
                <a:spcBef>
                  <a:spcPts val="0"/>
                </a:spcBef>
                <a:spcAft>
                  <a:spcPts val="0"/>
                </a:spcAft>
                <a:buClrTx/>
                <a:buSzTx/>
                <a:buFontTx/>
                <a:buNone/>
                <a:tabLst/>
              </a:pPr>
              <a:r>
                <a:rPr lang="en-US" sz="2200" b="0" dirty="0">
                  <a:solidFill>
                    <a:srgbClr val="FFFFFF"/>
                  </a:solidFill>
                  <a:latin typeface="+mn-lt"/>
                  <a:ea typeface="+mn-ea"/>
                  <a:cs typeface="+mn-cs"/>
                  <a:sym typeface="Helvetica Neue Medium"/>
                </a:rPr>
                <a:t>Term</a:t>
              </a:r>
            </a:p>
            <a:p>
              <a:pPr marL="0" marR="0" indent="0" algn="ctr" defTabSz="584200" rtl="0" fontAlgn="auto" latinLnBrk="0" hangingPunct="0">
                <a:lnSpc>
                  <a:spcPct val="100000"/>
                </a:lnSpc>
                <a:spcBef>
                  <a:spcPts val="0"/>
                </a:spcBef>
                <a:spcAft>
                  <a:spcPts val="0"/>
                </a:spcAft>
                <a:buClrTx/>
                <a:buSzTx/>
                <a:buFontTx/>
                <a:buNone/>
                <a:tabLst/>
              </a:pPr>
              <a:r>
                <a:rPr kumimoji="0" lang="en-US" sz="2200" b="0" i="0" u="none" strike="noStrike" cap="none" spc="0" normalizeH="0" baseline="0" dirty="0">
                  <a:ln>
                    <a:noFill/>
                  </a:ln>
                  <a:solidFill>
                    <a:srgbClr val="FFFFFF"/>
                  </a:solidFill>
                  <a:effectLst/>
                  <a:uFillTx/>
                  <a:latin typeface="+mn-lt"/>
                  <a:ea typeface="+mn-ea"/>
                  <a:cs typeface="+mn-cs"/>
                  <a:sym typeface="Helvetica Neue Medium"/>
                </a:rPr>
                <a:t>memory</a:t>
              </a:r>
            </a:p>
          </p:txBody>
        </p:sp>
        <p:sp>
          <p:nvSpPr>
            <p:cNvPr id="18" name="Rounded Rectangle 17">
              <a:extLst>
                <a:ext uri="{FF2B5EF4-FFF2-40B4-BE49-F238E27FC236}">
                  <a16:creationId xmlns:a16="http://schemas.microsoft.com/office/drawing/2014/main" id="{12C4B452-EC85-774F-811D-7B874A05DBF4}"/>
                </a:ext>
              </a:extLst>
            </p:cNvPr>
            <p:cNvSpPr/>
            <p:nvPr/>
          </p:nvSpPr>
          <p:spPr>
            <a:xfrm>
              <a:off x="11291656" y="3684010"/>
              <a:ext cx="1460708" cy="1237218"/>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200" b="0" i="0" u="none" strike="noStrike" cap="none" spc="0" normalizeH="0" baseline="0" dirty="0">
                  <a:ln>
                    <a:noFill/>
                  </a:ln>
                  <a:solidFill>
                    <a:srgbClr val="FFFFFF"/>
                  </a:solidFill>
                  <a:effectLst/>
                  <a:uFillTx/>
                  <a:latin typeface="+mn-lt"/>
                  <a:ea typeface="+mn-ea"/>
                  <a:cs typeface="+mn-cs"/>
                  <a:sym typeface="Helvetica Neue Medium"/>
                </a:rPr>
                <a:t>Long</a:t>
              </a:r>
            </a:p>
            <a:p>
              <a:pPr marL="0" marR="0" indent="0" algn="ctr" defTabSz="584200" rtl="0" fontAlgn="auto" latinLnBrk="0" hangingPunct="0">
                <a:lnSpc>
                  <a:spcPct val="100000"/>
                </a:lnSpc>
                <a:spcBef>
                  <a:spcPts val="0"/>
                </a:spcBef>
                <a:spcAft>
                  <a:spcPts val="0"/>
                </a:spcAft>
                <a:buClrTx/>
                <a:buSzTx/>
                <a:buFontTx/>
                <a:buNone/>
                <a:tabLst/>
              </a:pPr>
              <a:r>
                <a:rPr lang="en-US" sz="2200" b="0" dirty="0">
                  <a:solidFill>
                    <a:srgbClr val="FFFFFF"/>
                  </a:solidFill>
                  <a:latin typeface="+mn-lt"/>
                  <a:ea typeface="+mn-ea"/>
                  <a:cs typeface="+mn-cs"/>
                  <a:sym typeface="Helvetica Neue Medium"/>
                </a:rPr>
                <a:t>Term</a:t>
              </a:r>
            </a:p>
            <a:p>
              <a:pPr marL="0" marR="0" indent="0" algn="ctr" defTabSz="584200" rtl="0" fontAlgn="auto" latinLnBrk="0" hangingPunct="0">
                <a:lnSpc>
                  <a:spcPct val="100000"/>
                </a:lnSpc>
                <a:spcBef>
                  <a:spcPts val="0"/>
                </a:spcBef>
                <a:spcAft>
                  <a:spcPts val="0"/>
                </a:spcAft>
                <a:buClrTx/>
                <a:buSzTx/>
                <a:buFontTx/>
                <a:buNone/>
                <a:tabLst/>
              </a:pPr>
              <a:r>
                <a:rPr kumimoji="0" lang="en-US" sz="2200" b="0" i="0" u="none" strike="noStrike" cap="none" spc="0" normalizeH="0" baseline="0" dirty="0">
                  <a:ln>
                    <a:noFill/>
                  </a:ln>
                  <a:solidFill>
                    <a:srgbClr val="FFFFFF"/>
                  </a:solidFill>
                  <a:effectLst/>
                  <a:uFillTx/>
                  <a:latin typeface="+mn-lt"/>
                  <a:ea typeface="+mn-ea"/>
                  <a:cs typeface="+mn-cs"/>
                  <a:sym typeface="Helvetica Neue Medium"/>
                </a:rPr>
                <a:t>Memory</a:t>
              </a:r>
            </a:p>
          </p:txBody>
        </p:sp>
        <p:sp>
          <p:nvSpPr>
            <p:cNvPr id="19" name="Right Arrow 18">
              <a:extLst>
                <a:ext uri="{FF2B5EF4-FFF2-40B4-BE49-F238E27FC236}">
                  <a16:creationId xmlns:a16="http://schemas.microsoft.com/office/drawing/2014/main" id="{86F1AE06-BFAD-1A4B-82AB-5E468F21D45B}"/>
                </a:ext>
              </a:extLst>
            </p:cNvPr>
            <p:cNvSpPr/>
            <p:nvPr/>
          </p:nvSpPr>
          <p:spPr>
            <a:xfrm>
              <a:off x="7382399" y="4032799"/>
              <a:ext cx="1196792" cy="509665"/>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0" name="Right Arrow 19">
              <a:extLst>
                <a:ext uri="{FF2B5EF4-FFF2-40B4-BE49-F238E27FC236}">
                  <a16:creationId xmlns:a16="http://schemas.microsoft.com/office/drawing/2014/main" id="{A7A7F05C-42B7-0A45-834C-F2BC16862540}"/>
                </a:ext>
              </a:extLst>
            </p:cNvPr>
            <p:cNvSpPr/>
            <p:nvPr/>
          </p:nvSpPr>
          <p:spPr>
            <a:xfrm>
              <a:off x="10110366" y="3718621"/>
              <a:ext cx="1181289" cy="509665"/>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1" name="Right Arrow 20">
              <a:extLst>
                <a:ext uri="{FF2B5EF4-FFF2-40B4-BE49-F238E27FC236}">
                  <a16:creationId xmlns:a16="http://schemas.microsoft.com/office/drawing/2014/main" id="{79CDBF41-84FE-C842-BF72-C09B253F754F}"/>
                </a:ext>
              </a:extLst>
            </p:cNvPr>
            <p:cNvSpPr/>
            <p:nvPr/>
          </p:nvSpPr>
          <p:spPr>
            <a:xfrm rot="10800000">
              <a:off x="10075133" y="4319924"/>
              <a:ext cx="1181289" cy="509665"/>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2" name="Right Arrow 21">
              <a:extLst>
                <a:ext uri="{FF2B5EF4-FFF2-40B4-BE49-F238E27FC236}">
                  <a16:creationId xmlns:a16="http://schemas.microsoft.com/office/drawing/2014/main" id="{A36B0C2F-45F4-DC42-9DB0-1977378B9AB9}"/>
                </a:ext>
              </a:extLst>
            </p:cNvPr>
            <p:cNvSpPr/>
            <p:nvPr/>
          </p:nvSpPr>
          <p:spPr>
            <a:xfrm rot="5400000">
              <a:off x="11431365" y="5370037"/>
              <a:ext cx="1181289" cy="509665"/>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3" name="Right Arrow 22">
              <a:extLst>
                <a:ext uri="{FF2B5EF4-FFF2-40B4-BE49-F238E27FC236}">
                  <a16:creationId xmlns:a16="http://schemas.microsoft.com/office/drawing/2014/main" id="{152EB750-729E-8542-B016-8D1707BFA66B}"/>
                </a:ext>
              </a:extLst>
            </p:cNvPr>
            <p:cNvSpPr/>
            <p:nvPr/>
          </p:nvSpPr>
          <p:spPr>
            <a:xfrm rot="5400000">
              <a:off x="7103018" y="5111275"/>
              <a:ext cx="1698813" cy="509665"/>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2" name="TextBox 11">
              <a:extLst>
                <a:ext uri="{FF2B5EF4-FFF2-40B4-BE49-F238E27FC236}">
                  <a16:creationId xmlns:a16="http://schemas.microsoft.com/office/drawing/2014/main" id="{C670741C-6990-7E45-B528-1762AC4BA3B2}"/>
                </a:ext>
              </a:extLst>
            </p:cNvPr>
            <p:cNvSpPr txBox="1"/>
            <p:nvPr/>
          </p:nvSpPr>
          <p:spPr>
            <a:xfrm>
              <a:off x="6871523" y="6319358"/>
              <a:ext cx="2218544" cy="148758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rgbClr val="000000"/>
                  </a:solidFill>
                  <a:effectLst/>
                  <a:uFillTx/>
                  <a:latin typeface="Helvetica Neue"/>
                  <a:ea typeface="Helvetica Neue"/>
                  <a:cs typeface="Helvetica Neue"/>
                  <a:sym typeface="Helvetica Neue"/>
                </a:rPr>
                <a:t>Information is forgotten at this point if it is not considered relevant</a:t>
              </a:r>
            </a:p>
          </p:txBody>
        </p:sp>
        <p:sp>
          <p:nvSpPr>
            <p:cNvPr id="13" name="TextBox 12">
              <a:extLst>
                <a:ext uri="{FF2B5EF4-FFF2-40B4-BE49-F238E27FC236}">
                  <a16:creationId xmlns:a16="http://schemas.microsoft.com/office/drawing/2014/main" id="{DB2EC0BA-1D30-2748-ACCD-7A8DA7E7E271}"/>
                </a:ext>
              </a:extLst>
            </p:cNvPr>
            <p:cNvSpPr txBox="1"/>
            <p:nvPr/>
          </p:nvSpPr>
          <p:spPr>
            <a:xfrm>
              <a:off x="11291655" y="6234450"/>
              <a:ext cx="1569906" cy="20415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800" i="0" u="none" strike="noStrike" cap="none" spc="0" normalizeH="0" baseline="0" dirty="0">
                  <a:ln>
                    <a:noFill/>
                  </a:ln>
                  <a:solidFill>
                    <a:srgbClr val="000000"/>
                  </a:solidFill>
                  <a:effectLst/>
                  <a:uFillTx/>
                  <a:latin typeface="Helvetica Neue"/>
                  <a:ea typeface="Helvetica Neue"/>
                  <a:cs typeface="Helvetica Neue"/>
                  <a:sym typeface="Helvetica Neue"/>
                </a:rPr>
                <a:t>Information is forgotten </a:t>
              </a:r>
              <a:r>
                <a:rPr lang="en-US" sz="1800" dirty="0"/>
                <a:t>due to interference, decay or retrieval failure</a:t>
              </a:r>
              <a:endParaRPr kumimoji="0" lang="en-US" sz="180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14" name="TextBox 13">
              <a:extLst>
                <a:ext uri="{FF2B5EF4-FFF2-40B4-BE49-F238E27FC236}">
                  <a16:creationId xmlns:a16="http://schemas.microsoft.com/office/drawing/2014/main" id="{4D315767-0676-9740-9349-522F9B51F2B2}"/>
                </a:ext>
              </a:extLst>
            </p:cNvPr>
            <p:cNvSpPr txBox="1"/>
            <p:nvPr/>
          </p:nvSpPr>
          <p:spPr>
            <a:xfrm>
              <a:off x="8714320" y="2984310"/>
              <a:ext cx="126091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600" b="1" i="0" u="none" strike="noStrike" cap="none" spc="0" normalizeH="0" baseline="0" dirty="0">
                  <a:ln>
                    <a:noFill/>
                  </a:ln>
                  <a:solidFill>
                    <a:srgbClr val="000000"/>
                  </a:solidFill>
                  <a:effectLst/>
                  <a:uFillTx/>
                  <a:latin typeface="Helvetica Neue"/>
                  <a:ea typeface="Helvetica Neue"/>
                  <a:cs typeface="Helvetica Neue"/>
                  <a:sym typeface="Helvetica Neue"/>
                </a:rPr>
                <a:t>Finite capacity</a:t>
              </a:r>
            </a:p>
          </p:txBody>
        </p:sp>
        <p:sp>
          <p:nvSpPr>
            <p:cNvPr id="27" name="TextBox 26">
              <a:extLst>
                <a:ext uri="{FF2B5EF4-FFF2-40B4-BE49-F238E27FC236}">
                  <a16:creationId xmlns:a16="http://schemas.microsoft.com/office/drawing/2014/main" id="{3DA0D1B4-4986-F14A-9FA2-E9A7DD0CDF66}"/>
                </a:ext>
              </a:extLst>
            </p:cNvPr>
            <p:cNvSpPr txBox="1"/>
            <p:nvPr/>
          </p:nvSpPr>
          <p:spPr>
            <a:xfrm>
              <a:off x="11353141" y="2984310"/>
              <a:ext cx="126091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1600" dirty="0"/>
                <a:t>Inf</a:t>
              </a:r>
              <a:r>
                <a:rPr kumimoji="0" lang="en-US" sz="1600" b="1" i="0" u="none" strike="noStrike" cap="none" spc="0" normalizeH="0" baseline="0" dirty="0">
                  <a:ln>
                    <a:noFill/>
                  </a:ln>
                  <a:solidFill>
                    <a:srgbClr val="000000"/>
                  </a:solidFill>
                  <a:effectLst/>
                  <a:uFillTx/>
                  <a:latin typeface="Helvetica Neue"/>
                  <a:ea typeface="Helvetica Neue"/>
                  <a:cs typeface="Helvetica Neue"/>
                  <a:sym typeface="Helvetica Neue"/>
                </a:rPr>
                <a:t>inite capacity</a:t>
              </a:r>
            </a:p>
          </p:txBody>
        </p:sp>
      </p:gr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34B188B-F3EA-934B-8868-EEE6418B4519}"/>
              </a:ext>
            </a:extLst>
          </p:cNvPr>
          <p:cNvSpPr/>
          <p:nvPr/>
        </p:nvSpPr>
        <p:spPr>
          <a:xfrm>
            <a:off x="1195754" y="1376980"/>
            <a:ext cx="11343600" cy="7909858"/>
          </a:xfrm>
          <a:prstGeom prst="rect">
            <a:avLst/>
          </a:prstGeom>
        </p:spPr>
        <p:txBody>
          <a:bodyPr wrap="square">
            <a:spAutoFit/>
          </a:bodyPr>
          <a:lstStyle/>
          <a:p>
            <a:r>
              <a:rPr lang="en-GB" sz="4000" dirty="0">
                <a:solidFill>
                  <a:schemeClr val="tx1"/>
                </a:solidFill>
                <a:latin typeface="ManitaPx"/>
              </a:rPr>
              <a:t>	Considerations for relationship-based practice </a:t>
            </a:r>
          </a:p>
          <a:p>
            <a:endParaRPr lang="en-GB" sz="3200" dirty="0">
              <a:solidFill>
                <a:schemeClr val="tx1"/>
              </a:solidFill>
            </a:endParaRPr>
          </a:p>
          <a:p>
            <a:endParaRPr lang="en-GB" sz="3200" dirty="0">
              <a:solidFill>
                <a:schemeClr val="tx1"/>
              </a:solidFill>
            </a:endParaRPr>
          </a:p>
          <a:p>
            <a:pPr marL="342900" indent="-342900" algn="l">
              <a:buFont typeface="Arial" panose="020B0604020202020204" pitchFamily="34" charset="0"/>
              <a:buChar char="•"/>
            </a:pPr>
            <a:r>
              <a:rPr lang="en-GB" sz="2800" b="0" dirty="0">
                <a:solidFill>
                  <a:srgbClr val="0C0C0C"/>
                </a:solidFill>
                <a:latin typeface="Century Gothic" panose="020B0502020202020204" pitchFamily="34" charset="0"/>
              </a:rPr>
              <a:t>Understand the child’s chronological age and development age may be at odds </a:t>
            </a:r>
          </a:p>
          <a:p>
            <a:pPr algn="l"/>
            <a:endParaRPr lang="en-GB" sz="1600" dirty="0">
              <a:latin typeface="Century Gothic" panose="020B0502020202020204" pitchFamily="34" charset="0"/>
            </a:endParaRPr>
          </a:p>
          <a:p>
            <a:pPr marL="342900" indent="-342900" algn="l">
              <a:buFont typeface="Arial" panose="020B0604020202020204" pitchFamily="34" charset="0"/>
              <a:buChar char="•"/>
            </a:pPr>
            <a:r>
              <a:rPr lang="en-GB" sz="2800" b="0" dirty="0">
                <a:solidFill>
                  <a:srgbClr val="0C0C0C"/>
                </a:solidFill>
                <a:latin typeface="Century Gothic" panose="020B0502020202020204" pitchFamily="34" charset="0"/>
              </a:rPr>
              <a:t>Understand the ‘good intention of the child even if behaviour may not be ideal’ </a:t>
            </a:r>
          </a:p>
          <a:p>
            <a:pPr algn="l"/>
            <a:endParaRPr lang="en-GB" sz="1600" dirty="0">
              <a:latin typeface="Century Gothic" panose="020B0502020202020204" pitchFamily="34" charset="0"/>
            </a:endParaRPr>
          </a:p>
          <a:p>
            <a:pPr marL="342900" indent="-342900" algn="l">
              <a:buFont typeface="Arial" panose="020B0604020202020204" pitchFamily="34" charset="0"/>
              <a:buChar char="•"/>
            </a:pPr>
            <a:r>
              <a:rPr lang="en-GB" sz="2800" b="0" dirty="0">
                <a:solidFill>
                  <a:srgbClr val="0C0C0C"/>
                </a:solidFill>
                <a:latin typeface="Century Gothic" panose="020B0502020202020204" pitchFamily="34" charset="0"/>
              </a:rPr>
              <a:t>Notice things the child does well and build on these </a:t>
            </a:r>
          </a:p>
          <a:p>
            <a:pPr algn="l"/>
            <a:endParaRPr lang="en-GB" sz="1600" dirty="0">
              <a:latin typeface="Century Gothic" panose="020B0502020202020204" pitchFamily="34" charset="0"/>
            </a:endParaRPr>
          </a:p>
          <a:p>
            <a:pPr marL="342900" indent="-342900" algn="l">
              <a:buFont typeface="Arial" panose="020B0604020202020204" pitchFamily="34" charset="0"/>
              <a:buChar char="•"/>
            </a:pPr>
            <a:r>
              <a:rPr lang="en-GB" sz="2800" b="0" dirty="0">
                <a:solidFill>
                  <a:srgbClr val="0C0C0C"/>
                </a:solidFill>
                <a:latin typeface="Century Gothic" panose="020B0502020202020204" pitchFamily="34" charset="0"/>
              </a:rPr>
              <a:t>Set and maintain appropriate boundaries. </a:t>
            </a:r>
          </a:p>
          <a:p>
            <a:pPr algn="l"/>
            <a:endParaRPr lang="en-GB" sz="1600" dirty="0">
              <a:latin typeface="Century Gothic" panose="020B0502020202020204" pitchFamily="34" charset="0"/>
            </a:endParaRPr>
          </a:p>
          <a:p>
            <a:pPr marL="342900" indent="-342900" algn="l">
              <a:buFont typeface="Arial" panose="020B0604020202020204" pitchFamily="34" charset="0"/>
              <a:buChar char="•"/>
            </a:pPr>
            <a:r>
              <a:rPr lang="en-GB" sz="2800" b="0" dirty="0">
                <a:solidFill>
                  <a:srgbClr val="0C0C0C"/>
                </a:solidFill>
                <a:latin typeface="Century Gothic" panose="020B0502020202020204" pitchFamily="34" charset="0"/>
              </a:rPr>
              <a:t>View discipline as a ‘learning moment as opposed to a punitive moment’ </a:t>
            </a:r>
          </a:p>
          <a:p>
            <a:pPr marL="342900" indent="-342900" algn="l">
              <a:buFont typeface="Arial" panose="020B0604020202020204" pitchFamily="34" charset="0"/>
              <a:buChar char="•"/>
            </a:pPr>
            <a:endParaRPr lang="en-GB" sz="1600" dirty="0">
              <a:latin typeface="Century Gothic" panose="020B0502020202020204" pitchFamily="34" charset="0"/>
            </a:endParaRPr>
          </a:p>
          <a:p>
            <a:pPr marL="342900" indent="-342900" algn="l">
              <a:buFont typeface="Arial" panose="020B0604020202020204" pitchFamily="34" charset="0"/>
              <a:buChar char="•"/>
            </a:pPr>
            <a:r>
              <a:rPr lang="en-GB" sz="2800" b="0" dirty="0">
                <a:solidFill>
                  <a:srgbClr val="0C0C0C"/>
                </a:solidFill>
                <a:latin typeface="Century Gothic" panose="020B0502020202020204" pitchFamily="34" charset="0"/>
              </a:rPr>
              <a:t>Use praise and acknowledge good choices and behaviours</a:t>
            </a:r>
          </a:p>
          <a:p>
            <a:pPr algn="l"/>
            <a:r>
              <a:rPr lang="en-GB" sz="2800" b="0" dirty="0">
                <a:solidFill>
                  <a:srgbClr val="0C0C0C"/>
                </a:solidFill>
                <a:latin typeface="Century Gothic" panose="020B0502020202020204" pitchFamily="34" charset="0"/>
              </a:rPr>
              <a:t> </a:t>
            </a:r>
            <a:endParaRPr lang="en-GB" sz="2800" dirty="0">
              <a:latin typeface="Century Gothic" panose="020B0502020202020204" pitchFamily="34" charset="0"/>
            </a:endParaRPr>
          </a:p>
          <a:p>
            <a:pPr marL="342900" indent="-342900" algn="l">
              <a:buFont typeface="Arial" panose="020B0604020202020204" pitchFamily="34" charset="0"/>
              <a:buChar char="•"/>
            </a:pPr>
            <a:r>
              <a:rPr lang="en-GB" sz="2800" b="0" dirty="0">
                <a:solidFill>
                  <a:srgbClr val="0C0C0C"/>
                </a:solidFill>
                <a:latin typeface="Century Gothic" panose="020B0502020202020204" pitchFamily="34" charset="0"/>
              </a:rPr>
              <a:t>Always be ‘Bigger, Stronger, Wiser and Kind’ </a:t>
            </a:r>
          </a:p>
        </p:txBody>
      </p:sp>
    </p:spTree>
    <p:extLst>
      <p:ext uri="{BB962C8B-B14F-4D97-AF65-F5344CB8AC3E}">
        <p14:creationId xmlns:p14="http://schemas.microsoft.com/office/powerpoint/2010/main" val="91695093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34B188B-F3EA-934B-8868-EEE6418B4519}"/>
              </a:ext>
            </a:extLst>
          </p:cNvPr>
          <p:cNvSpPr/>
          <p:nvPr/>
        </p:nvSpPr>
        <p:spPr>
          <a:xfrm>
            <a:off x="773723" y="1809757"/>
            <a:ext cx="11611707" cy="7109639"/>
          </a:xfrm>
          <a:prstGeom prst="rect">
            <a:avLst/>
          </a:prstGeom>
        </p:spPr>
        <p:txBody>
          <a:bodyPr wrap="square">
            <a:spAutoFit/>
          </a:bodyPr>
          <a:lstStyle/>
          <a:p>
            <a:r>
              <a:rPr lang="en-GB" sz="4000" dirty="0">
                <a:solidFill>
                  <a:schemeClr val="tx1"/>
                </a:solidFill>
                <a:latin typeface="ManitaPx"/>
              </a:rPr>
              <a:t>		Considerations for relationship-based practices </a:t>
            </a:r>
          </a:p>
          <a:p>
            <a:endParaRPr lang="en-GB" dirty="0">
              <a:solidFill>
                <a:schemeClr val="tx1"/>
              </a:solidFill>
            </a:endParaRPr>
          </a:p>
          <a:p>
            <a:pPr marL="342900" indent="-342900" algn="l">
              <a:buFont typeface="Arial" panose="020B0604020202020204" pitchFamily="34" charset="0"/>
              <a:buChar char="•"/>
            </a:pPr>
            <a:r>
              <a:rPr lang="en-GB" sz="2800" b="0" dirty="0">
                <a:solidFill>
                  <a:srgbClr val="0C0C0C"/>
                </a:solidFill>
                <a:latin typeface="Century Gothic" panose="020B0502020202020204" pitchFamily="34" charset="0"/>
              </a:rPr>
              <a:t>Partner with parents and earn their trust </a:t>
            </a:r>
          </a:p>
          <a:p>
            <a:pPr algn="l"/>
            <a:endParaRPr lang="en-GB" sz="2800" dirty="0">
              <a:latin typeface="Century Gothic" panose="020B0502020202020204" pitchFamily="34" charset="0"/>
            </a:endParaRPr>
          </a:p>
          <a:p>
            <a:pPr marL="342900" indent="-342900" algn="l">
              <a:buFont typeface="Arial" panose="020B0604020202020204" pitchFamily="34" charset="0"/>
              <a:buChar char="•"/>
            </a:pPr>
            <a:r>
              <a:rPr lang="en-GB" sz="2800" b="0" dirty="0">
                <a:solidFill>
                  <a:srgbClr val="0C0C0C"/>
                </a:solidFill>
                <a:latin typeface="Century Gothic" panose="020B0502020202020204" pitchFamily="34" charset="0"/>
              </a:rPr>
              <a:t>Be mindful of the risk of shaming experiences </a:t>
            </a:r>
          </a:p>
          <a:p>
            <a:pPr algn="l"/>
            <a:endParaRPr lang="en-GB" sz="2800" dirty="0">
              <a:latin typeface="Century Gothic" panose="020B0502020202020204" pitchFamily="34" charset="0"/>
            </a:endParaRPr>
          </a:p>
          <a:p>
            <a:pPr marL="342900" indent="-342900" algn="l">
              <a:buFont typeface="Arial" panose="020B0604020202020204" pitchFamily="34" charset="0"/>
              <a:buChar char="•"/>
            </a:pPr>
            <a:r>
              <a:rPr lang="en-GB" sz="2800" b="0" dirty="0">
                <a:solidFill>
                  <a:srgbClr val="0C0C0C"/>
                </a:solidFill>
                <a:latin typeface="Century Gothic" panose="020B0502020202020204" pitchFamily="34" charset="0"/>
              </a:rPr>
              <a:t>Keep parents informed </a:t>
            </a:r>
          </a:p>
          <a:p>
            <a:pPr algn="l"/>
            <a:endParaRPr lang="en-GB" sz="2800" dirty="0">
              <a:latin typeface="Century Gothic" panose="020B0502020202020204" pitchFamily="34" charset="0"/>
            </a:endParaRPr>
          </a:p>
          <a:p>
            <a:pPr marL="342900" indent="-342900" algn="l">
              <a:buFont typeface="Arial" panose="020B0604020202020204" pitchFamily="34" charset="0"/>
              <a:buChar char="•"/>
            </a:pPr>
            <a:r>
              <a:rPr lang="en-GB" sz="2800" b="0" dirty="0">
                <a:solidFill>
                  <a:srgbClr val="0C0C0C"/>
                </a:solidFill>
                <a:latin typeface="Century Gothic" panose="020B0502020202020204" pitchFamily="34" charset="0"/>
              </a:rPr>
              <a:t>Welcome parental involvement and create opportunities for this to occur </a:t>
            </a:r>
          </a:p>
          <a:p>
            <a:pPr algn="l"/>
            <a:endParaRPr lang="en-GB" sz="2800" dirty="0">
              <a:latin typeface="Century Gothic" panose="020B0502020202020204" pitchFamily="34" charset="0"/>
            </a:endParaRPr>
          </a:p>
          <a:p>
            <a:pPr marL="342900" indent="-342900" algn="l">
              <a:buFont typeface="Arial" panose="020B0604020202020204" pitchFamily="34" charset="0"/>
              <a:buChar char="•"/>
            </a:pPr>
            <a:r>
              <a:rPr lang="en-GB" sz="2800" b="0" dirty="0">
                <a:solidFill>
                  <a:srgbClr val="0C0C0C"/>
                </a:solidFill>
                <a:latin typeface="Century Gothic" panose="020B0502020202020204" pitchFamily="34" charset="0"/>
              </a:rPr>
              <a:t>Be respectful of parents, carers and family. </a:t>
            </a:r>
          </a:p>
          <a:p>
            <a:pPr algn="l"/>
            <a:endParaRPr lang="en-GB" sz="2800" b="0" dirty="0">
              <a:solidFill>
                <a:srgbClr val="0C0C0C"/>
              </a:solidFill>
              <a:latin typeface="Century Gothic" panose="020B0502020202020204" pitchFamily="34" charset="0"/>
            </a:endParaRPr>
          </a:p>
          <a:p>
            <a:pPr marL="342900" indent="-342900" algn="l">
              <a:buFont typeface="Arial" panose="020B0604020202020204" pitchFamily="34" charset="0"/>
              <a:buChar char="•"/>
            </a:pPr>
            <a:r>
              <a:rPr lang="en-GB" sz="2800" b="0" dirty="0">
                <a:solidFill>
                  <a:srgbClr val="0C0C0C"/>
                </a:solidFill>
                <a:latin typeface="Century Gothic" panose="020B0502020202020204" pitchFamily="34" charset="0"/>
              </a:rPr>
              <a:t>Become culturally informed and sensitive </a:t>
            </a:r>
          </a:p>
          <a:p>
            <a:pPr algn="l"/>
            <a:endParaRPr lang="en-GB" sz="2800" dirty="0">
              <a:latin typeface="Century Gothic" panose="020B0502020202020204" pitchFamily="34" charset="0"/>
            </a:endParaRPr>
          </a:p>
          <a:p>
            <a:pPr marL="342900" indent="-342900" algn="l">
              <a:buFont typeface="Arial" panose="020B0604020202020204" pitchFamily="34" charset="0"/>
              <a:buChar char="•"/>
            </a:pPr>
            <a:r>
              <a:rPr lang="en-GB" sz="2800" b="0" dirty="0">
                <a:solidFill>
                  <a:srgbClr val="0C0C0C"/>
                </a:solidFill>
                <a:latin typeface="Century Gothic" panose="020B0502020202020204" pitchFamily="34" charset="0"/>
              </a:rPr>
              <a:t>Provide opportunities to repair relationships</a:t>
            </a:r>
            <a:endParaRPr lang="en-GB" sz="2800" dirty="0">
              <a:latin typeface="Century Gothic" panose="020B0502020202020204" pitchFamily="34" charset="0"/>
            </a:endParaRPr>
          </a:p>
        </p:txBody>
      </p:sp>
    </p:spTree>
    <p:extLst>
      <p:ext uri="{BB962C8B-B14F-4D97-AF65-F5344CB8AC3E}">
        <p14:creationId xmlns:p14="http://schemas.microsoft.com/office/powerpoint/2010/main" val="338732475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How do we reduce the impact of toxic stress and re balance emotional regulation ?"/>
          <p:cNvSpPr txBox="1"/>
          <p:nvPr/>
        </p:nvSpPr>
        <p:spPr>
          <a:xfrm>
            <a:off x="3176954" y="990599"/>
            <a:ext cx="8879575" cy="18259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defTabSz="457200">
              <a:lnSpc>
                <a:spcPts val="8600"/>
              </a:lnSpc>
              <a:defRPr sz="3733">
                <a:latin typeface="Arial"/>
                <a:ea typeface="Arial"/>
                <a:cs typeface="Arial"/>
                <a:sym typeface="Arial"/>
              </a:defRPr>
            </a:lvl1pPr>
          </a:lstStyle>
          <a:p>
            <a:pPr>
              <a:lnSpc>
                <a:spcPct val="100000"/>
              </a:lnSpc>
            </a:pPr>
            <a:r>
              <a:rPr dirty="0"/>
              <a:t>How do we reduce the impact of toxic stress and re balance emotional regulation ?</a:t>
            </a:r>
            <a:endParaRPr sz="1200" dirty="0">
              <a:latin typeface="Times Roman"/>
              <a:ea typeface="Times Roman"/>
              <a:cs typeface="Times Roman"/>
              <a:sym typeface="Times Roman"/>
            </a:endParaRPr>
          </a:p>
        </p:txBody>
      </p:sp>
      <p:sp>
        <p:nvSpPr>
          <p:cNvPr id="229" name="Help students to learn emotional self regulation…"/>
          <p:cNvSpPr txBox="1"/>
          <p:nvPr/>
        </p:nvSpPr>
        <p:spPr>
          <a:xfrm>
            <a:off x="387275" y="3585133"/>
            <a:ext cx="12446597" cy="500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marL="398202" indent="-398202" algn="l" defTabSz="457200">
              <a:lnSpc>
                <a:spcPts val="6500"/>
              </a:lnSpc>
              <a:buSzPct val="145000"/>
              <a:buChar char="•"/>
              <a:defRPr sz="2866">
                <a:solidFill>
                  <a:srgbClr val="7030A0"/>
                </a:solidFill>
                <a:latin typeface="Arial"/>
                <a:ea typeface="Arial"/>
                <a:cs typeface="Arial"/>
                <a:sym typeface="Arial"/>
              </a:defRPr>
            </a:pPr>
            <a:r>
              <a:rPr sz="4000" dirty="0">
                <a:latin typeface="Century Gothic" panose="020B0502020202020204" pitchFamily="34" charset="0"/>
              </a:rPr>
              <a:t>Help students to learn emotional self regulation</a:t>
            </a:r>
            <a:endParaRPr lang="en-GB" sz="4000" dirty="0">
              <a:latin typeface="Century Gothic" panose="020B0502020202020204" pitchFamily="34" charset="0"/>
            </a:endParaRPr>
          </a:p>
          <a:p>
            <a:pPr algn="l" defTabSz="457200">
              <a:lnSpc>
                <a:spcPts val="6500"/>
              </a:lnSpc>
              <a:buSzPct val="145000"/>
              <a:defRPr sz="2866">
                <a:solidFill>
                  <a:srgbClr val="7030A0"/>
                </a:solidFill>
                <a:latin typeface="Arial"/>
                <a:ea typeface="Arial"/>
                <a:cs typeface="Arial"/>
                <a:sym typeface="Arial"/>
              </a:defRPr>
            </a:pPr>
            <a:endParaRPr sz="4000" b="0" dirty="0">
              <a:solidFill>
                <a:srgbClr val="000000"/>
              </a:solidFill>
              <a:latin typeface="Century Gothic" panose="020B0502020202020204" pitchFamily="34" charset="0"/>
              <a:ea typeface="Times Roman"/>
              <a:cs typeface="Times Roman"/>
              <a:sym typeface="Times Roman"/>
            </a:endParaRPr>
          </a:p>
          <a:p>
            <a:pPr marL="398202" indent="-398202" algn="l" defTabSz="457200">
              <a:lnSpc>
                <a:spcPts val="6500"/>
              </a:lnSpc>
              <a:buSzPct val="145000"/>
              <a:buChar char="•"/>
              <a:defRPr sz="2866">
                <a:solidFill>
                  <a:srgbClr val="7030A0"/>
                </a:solidFill>
                <a:latin typeface="Arial"/>
                <a:ea typeface="Arial"/>
                <a:cs typeface="Arial"/>
                <a:sym typeface="Arial"/>
              </a:defRPr>
            </a:pPr>
            <a:r>
              <a:rPr sz="4000" dirty="0">
                <a:latin typeface="Century Gothic" panose="020B0502020202020204" pitchFamily="34" charset="0"/>
              </a:rPr>
              <a:t>Unrelenting positivity and kindness</a:t>
            </a:r>
            <a:endParaRPr lang="en-GB" sz="4000" dirty="0">
              <a:latin typeface="Century Gothic" panose="020B0502020202020204" pitchFamily="34" charset="0"/>
            </a:endParaRPr>
          </a:p>
          <a:p>
            <a:pPr algn="l" defTabSz="457200">
              <a:lnSpc>
                <a:spcPts val="6500"/>
              </a:lnSpc>
              <a:buSzPct val="145000"/>
              <a:defRPr sz="2866">
                <a:solidFill>
                  <a:srgbClr val="7030A0"/>
                </a:solidFill>
                <a:latin typeface="Arial"/>
                <a:ea typeface="Arial"/>
                <a:cs typeface="Arial"/>
                <a:sym typeface="Arial"/>
              </a:defRPr>
            </a:pPr>
            <a:endParaRPr sz="4000" b="0" dirty="0">
              <a:solidFill>
                <a:srgbClr val="000000"/>
              </a:solidFill>
              <a:latin typeface="Century Gothic" panose="020B0502020202020204" pitchFamily="34" charset="0"/>
              <a:ea typeface="Times Roman"/>
              <a:cs typeface="Times Roman"/>
              <a:sym typeface="Times Roman"/>
            </a:endParaRPr>
          </a:p>
          <a:p>
            <a:pPr marL="398202" indent="-398202" algn="l" defTabSz="457200">
              <a:lnSpc>
                <a:spcPts val="6500"/>
              </a:lnSpc>
              <a:buSzPct val="145000"/>
              <a:buChar char="•"/>
              <a:defRPr sz="2866">
                <a:solidFill>
                  <a:srgbClr val="7030A0"/>
                </a:solidFill>
                <a:latin typeface="Arial"/>
                <a:ea typeface="Arial"/>
                <a:cs typeface="Arial"/>
                <a:sym typeface="Arial"/>
              </a:defRPr>
            </a:pPr>
            <a:r>
              <a:rPr sz="4000" dirty="0">
                <a:solidFill>
                  <a:srgbClr val="942192"/>
                </a:solidFill>
                <a:latin typeface="Century Gothic" panose="020B0502020202020204" pitchFamily="34" charset="0"/>
              </a:rPr>
              <a:t>L</a:t>
            </a:r>
            <a:r>
              <a:rPr sz="4000" dirty="0">
                <a:latin typeface="Century Gothic" panose="020B0502020202020204" pitchFamily="34" charset="0"/>
              </a:rPr>
              <a:t>anguage that reduces stress rather than increases it.</a:t>
            </a:r>
            <a:endParaRPr sz="4000" b="0" dirty="0">
              <a:solidFill>
                <a:srgbClr val="000000"/>
              </a:solidFill>
              <a:latin typeface="Century Gothic" panose="020B0502020202020204" pitchFamily="34" charset="0"/>
              <a:ea typeface="Times Roman"/>
              <a:cs typeface="Times Roman"/>
              <a:sym typeface="Times Roman"/>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29">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22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22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22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build="p" bldLvl="5"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9" name="Rectangle 98">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3004800" cy="9753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Freeform: Shape 100">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401233" y="-360775"/>
            <a:ext cx="1949480" cy="1958384"/>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Rectangle 102">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951083" y="600385"/>
            <a:ext cx="688393" cy="91785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713047" y="931754"/>
            <a:ext cx="733303" cy="97773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Freeform: Shape 106">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980419" y="0"/>
            <a:ext cx="3024381" cy="2106079"/>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9" name="Isosceles Triangle 108">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08100" y="8697601"/>
            <a:ext cx="1594147" cy="10559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2" name="Image" descr="Image"/>
          <p:cNvPicPr>
            <a:picLocks noChangeAspect="1"/>
          </p:cNvPicPr>
          <p:nvPr/>
        </p:nvPicPr>
        <p:blipFill>
          <a:blip r:embed="rId2"/>
          <a:stretch>
            <a:fillRect/>
          </a:stretch>
        </p:blipFill>
        <p:spPr>
          <a:xfrm>
            <a:off x="727384" y="2491474"/>
            <a:ext cx="11632071" cy="6833841"/>
          </a:xfrm>
          <a:prstGeom prst="rect">
            <a:avLst/>
          </a:prstGeom>
          <a:ln>
            <a:noFill/>
          </a:ln>
        </p:spPr>
      </p:pic>
      <p:sp>
        <p:nvSpPr>
          <p:cNvPr id="111" name="Isosceles Triangle 110">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1018" y="9177803"/>
            <a:ext cx="869230" cy="57579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BD4EFBCC-E46F-485F-B577-F0227F59DDCC}"/>
              </a:ext>
            </a:extLst>
          </p:cNvPr>
          <p:cNvSpPr txBox="1"/>
          <p:nvPr/>
        </p:nvSpPr>
        <p:spPr>
          <a:xfrm>
            <a:off x="2165832" y="343754"/>
            <a:ext cx="7567419"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000000"/>
                </a:solidFill>
                <a:effectLst/>
                <a:uFillTx/>
                <a:latin typeface="Helvetica Neue"/>
                <a:ea typeface="Helvetica Neue"/>
                <a:cs typeface="Helvetica Neue"/>
                <a:sym typeface="Helvetica Neue"/>
              </a:rPr>
              <a:t>Emotional Regulatory Systems</a:t>
            </a:r>
            <a:endParaRPr kumimoji="0" lang="en-GB" sz="24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3" name="TextBox 2">
            <a:extLst>
              <a:ext uri="{FF2B5EF4-FFF2-40B4-BE49-F238E27FC236}">
                <a16:creationId xmlns:a16="http://schemas.microsoft.com/office/drawing/2014/main" id="{01C52FD2-9BEF-49C1-8DA9-16EADE8BE30A}"/>
              </a:ext>
            </a:extLst>
          </p:cNvPr>
          <p:cNvSpPr txBox="1"/>
          <p:nvPr/>
        </p:nvSpPr>
        <p:spPr>
          <a:xfrm>
            <a:off x="546101" y="1306572"/>
            <a:ext cx="12156908"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Century Gothic" panose="020B0502020202020204" pitchFamily="34" charset="0"/>
                <a:sym typeface="Helvetica Neue"/>
              </a:rPr>
              <a:t>Distress occurs when these systems are not in balance.  For an emotionally dysregulated child this often means that the soothing system is under developed.</a:t>
            </a:r>
            <a:endParaRPr kumimoji="0" lang="en-GB" sz="2400" b="0" i="0" u="none" strike="noStrike" cap="none" spc="0" normalizeH="0" baseline="0" dirty="0">
              <a:ln>
                <a:noFill/>
              </a:ln>
              <a:solidFill>
                <a:srgbClr val="000000"/>
              </a:solidFill>
              <a:effectLst/>
              <a:uFillTx/>
              <a:latin typeface="Century Gothic" panose="020B0502020202020204" pitchFamily="34" charset="0"/>
              <a:sym typeface="Helvetica Neue"/>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Remove all negative language…"/>
          <p:cNvSpPr txBox="1"/>
          <p:nvPr/>
        </p:nvSpPr>
        <p:spPr>
          <a:xfrm>
            <a:off x="1421424" y="2314218"/>
            <a:ext cx="10653950" cy="65659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marL="333374" indent="-333374" algn="l">
              <a:buSzPct val="145000"/>
              <a:buChar char="•"/>
              <a:defRPr sz="3000"/>
            </a:pPr>
            <a:r>
              <a:rPr b="0" dirty="0">
                <a:latin typeface="Century Gothic" panose="020B0502020202020204" pitchFamily="34" charset="0"/>
              </a:rPr>
              <a:t>Remove all negative language</a:t>
            </a:r>
          </a:p>
          <a:p>
            <a:pPr marL="333374" indent="-333374" algn="l">
              <a:buSzPct val="145000"/>
              <a:buChar char="•"/>
              <a:defRPr sz="3000"/>
            </a:pPr>
            <a:endParaRPr b="0" dirty="0">
              <a:latin typeface="Century Gothic" panose="020B0502020202020204" pitchFamily="34" charset="0"/>
            </a:endParaRPr>
          </a:p>
          <a:p>
            <a:pPr marL="333374" indent="-333374" algn="l">
              <a:buSzPct val="145000"/>
              <a:buChar char="•"/>
              <a:defRPr sz="3000"/>
            </a:pPr>
            <a:r>
              <a:rPr b="0" dirty="0">
                <a:latin typeface="Century Gothic" panose="020B0502020202020204" pitchFamily="34" charset="0"/>
              </a:rPr>
              <a:t>Do not refer to punishments (instead think of therapies)</a:t>
            </a:r>
          </a:p>
          <a:p>
            <a:pPr marL="333374" indent="-333374" algn="l">
              <a:buSzPct val="145000"/>
              <a:buChar char="•"/>
              <a:defRPr sz="3000"/>
            </a:pPr>
            <a:endParaRPr b="0" dirty="0">
              <a:latin typeface="Century Gothic" panose="020B0502020202020204" pitchFamily="34" charset="0"/>
            </a:endParaRPr>
          </a:p>
          <a:p>
            <a:pPr marL="333374" indent="-333374" algn="l">
              <a:buSzPct val="145000"/>
              <a:buChar char="•"/>
              <a:defRPr sz="3000"/>
            </a:pPr>
            <a:r>
              <a:rPr b="0" dirty="0">
                <a:latin typeface="Century Gothic" panose="020B0502020202020204" pitchFamily="34" charset="0"/>
              </a:rPr>
              <a:t>Do not introduce systems that cause confrontation </a:t>
            </a:r>
            <a:r>
              <a:rPr lang="en-US" b="0" dirty="0">
                <a:latin typeface="Century Gothic" panose="020B0502020202020204" pitchFamily="34" charset="0"/>
              </a:rPr>
              <a:t> </a:t>
            </a:r>
            <a:r>
              <a:rPr b="0" dirty="0">
                <a:latin typeface="Century Gothic" panose="020B0502020202020204" pitchFamily="34" charset="0"/>
              </a:rPr>
              <a:t>(e.g. equipment, lateness)</a:t>
            </a:r>
          </a:p>
          <a:p>
            <a:pPr marL="333374" indent="-333374" algn="l">
              <a:buSzPct val="145000"/>
              <a:buChar char="•"/>
              <a:defRPr sz="3000"/>
            </a:pPr>
            <a:endParaRPr b="0" dirty="0">
              <a:latin typeface="Century Gothic" panose="020B0502020202020204" pitchFamily="34" charset="0"/>
            </a:endParaRPr>
          </a:p>
          <a:p>
            <a:pPr marL="333374" indent="-333374" algn="l">
              <a:buSzPct val="145000"/>
              <a:buChar char="•"/>
              <a:defRPr sz="3000"/>
            </a:pPr>
            <a:r>
              <a:rPr b="0" dirty="0">
                <a:latin typeface="Century Gothic" panose="020B0502020202020204" pitchFamily="34" charset="0"/>
              </a:rPr>
              <a:t>Build strong, positive, self-affirming relationships</a:t>
            </a:r>
          </a:p>
          <a:p>
            <a:pPr algn="l">
              <a:defRPr sz="3000"/>
            </a:pPr>
            <a:endParaRPr b="0" dirty="0">
              <a:latin typeface="Century Gothic" panose="020B0502020202020204" pitchFamily="34" charset="0"/>
            </a:endParaRPr>
          </a:p>
          <a:p>
            <a:pPr marL="333374" indent="-333374" algn="l">
              <a:buSzPct val="145000"/>
              <a:buChar char="•"/>
              <a:defRPr sz="3000"/>
            </a:pPr>
            <a:r>
              <a:rPr b="0" dirty="0">
                <a:latin typeface="Century Gothic" panose="020B0502020202020204" pitchFamily="34" charset="0"/>
              </a:rPr>
              <a:t>Don’t lose patience with children</a:t>
            </a:r>
          </a:p>
          <a:p>
            <a:pPr algn="l">
              <a:defRPr sz="3000"/>
            </a:pPr>
            <a:endParaRPr b="0" dirty="0">
              <a:latin typeface="Century Gothic" panose="020B0502020202020204" pitchFamily="34" charset="0"/>
            </a:endParaRPr>
          </a:p>
          <a:p>
            <a:pPr marL="333374" indent="-333374" algn="l">
              <a:buSzPct val="145000"/>
              <a:buChar char="•"/>
              <a:defRPr sz="3000"/>
            </a:pPr>
            <a:r>
              <a:rPr b="0" dirty="0">
                <a:latin typeface="Century Gothic" panose="020B0502020202020204" pitchFamily="34" charset="0"/>
              </a:rPr>
              <a:t>Don’t trivialise their issues</a:t>
            </a:r>
          </a:p>
          <a:p>
            <a:pPr algn="l">
              <a:defRPr sz="3000"/>
            </a:pPr>
            <a:endParaRPr b="0" dirty="0">
              <a:latin typeface="Century Gothic" panose="020B0502020202020204" pitchFamily="34" charset="0"/>
            </a:endParaRPr>
          </a:p>
          <a:p>
            <a:pPr marL="333374" indent="-333374" algn="l">
              <a:buSzPct val="145000"/>
              <a:buChar char="•"/>
              <a:defRPr sz="3000"/>
            </a:pPr>
            <a:r>
              <a:rPr b="0" dirty="0">
                <a:latin typeface="Century Gothic" panose="020B0502020202020204" pitchFamily="34" charset="0"/>
              </a:rPr>
              <a:t>Don’t over analyse… you are not a therapist.</a:t>
            </a:r>
          </a:p>
        </p:txBody>
      </p:sp>
      <p:sp>
        <p:nvSpPr>
          <p:cNvPr id="235" name="So…….."/>
          <p:cNvSpPr txBox="1"/>
          <p:nvPr/>
        </p:nvSpPr>
        <p:spPr>
          <a:xfrm>
            <a:off x="3431819" y="779001"/>
            <a:ext cx="2392072" cy="8081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700"/>
            </a:lvl1pPr>
          </a:lstStyle>
          <a:p>
            <a:r>
              <a:rPr dirty="0"/>
              <a:t>So……..</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34">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34">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34">
                                            <p:txEl>
                                              <p:pRg st="2" end="2"/>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234">
                                            <p:txEl>
                                              <p:pRg st="4" end="4"/>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234">
                                            <p:txEl>
                                              <p:pRg st="6" end="6"/>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234">
                                            <p:txEl>
                                              <p:pRg st="8" end="8"/>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iterate>
                                    <p:tmAbs val="0"/>
                                  </p:iterate>
                                  <p:childTnLst>
                                    <p:set>
                                      <p:cBhvr>
                                        <p:cTn id="24" fill="hold"/>
                                        <p:tgtEl>
                                          <p:spTgt spid="234">
                                            <p:txEl>
                                              <p:pRg st="10" end="10"/>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iterate>
                                    <p:tmAbs val="0"/>
                                  </p:iterate>
                                  <p:childTnLst>
                                    <p:set>
                                      <p:cBhvr>
                                        <p:cTn id="27" fill="hold"/>
                                        <p:tgtEl>
                                          <p:spTgt spid="23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0" build="p" bldLvl="5" animBg="1" advAuto="0"/>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1" name="In trauma Sensitive Schools……"/>
          <p:cNvSpPr txBox="1"/>
          <p:nvPr/>
        </p:nvSpPr>
        <p:spPr>
          <a:xfrm>
            <a:off x="2911986" y="362496"/>
            <a:ext cx="7477812" cy="6718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800"/>
            </a:lvl1pPr>
          </a:lstStyle>
          <a:p>
            <a:r>
              <a:rPr dirty="0"/>
              <a:t>In trauma Sensitive Schools……</a:t>
            </a:r>
          </a:p>
        </p:txBody>
      </p:sp>
      <p:sp>
        <p:nvSpPr>
          <p:cNvPr id="242" name="The adults……"/>
          <p:cNvSpPr txBox="1"/>
          <p:nvPr/>
        </p:nvSpPr>
        <p:spPr>
          <a:xfrm>
            <a:off x="2748526" y="1479094"/>
            <a:ext cx="2951380" cy="5851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200"/>
            </a:lvl1pPr>
          </a:lstStyle>
          <a:p>
            <a:r>
              <a:t>The adults……</a:t>
            </a:r>
          </a:p>
        </p:txBody>
      </p:sp>
      <p:sp>
        <p:nvSpPr>
          <p:cNvPr id="243" name="Share an understanding of how trauma impacts on learning.…"/>
          <p:cNvSpPr txBox="1"/>
          <p:nvPr/>
        </p:nvSpPr>
        <p:spPr>
          <a:xfrm>
            <a:off x="868092" y="2593743"/>
            <a:ext cx="11933507" cy="63350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marL="333374" indent="-333374" algn="l">
              <a:buSzPct val="145000"/>
              <a:buChar char="•"/>
              <a:defRPr sz="2700"/>
            </a:pPr>
            <a:r>
              <a:rPr b="0" dirty="0">
                <a:latin typeface="Century Gothic" panose="020B0502020202020204" pitchFamily="34" charset="0"/>
              </a:rPr>
              <a:t>Share an understanding of how trauma impacts on learning.</a:t>
            </a:r>
          </a:p>
          <a:p>
            <a:pPr algn="l">
              <a:defRPr sz="2700"/>
            </a:pPr>
            <a:endParaRPr b="0" dirty="0">
              <a:latin typeface="Century Gothic" panose="020B0502020202020204" pitchFamily="34" charset="0"/>
            </a:endParaRPr>
          </a:p>
          <a:p>
            <a:pPr marL="333374" indent="-333374" algn="l">
              <a:buSzPct val="145000"/>
              <a:buChar char="•"/>
              <a:defRPr sz="2700"/>
            </a:pPr>
            <a:r>
              <a:rPr b="0" dirty="0">
                <a:latin typeface="Century Gothic" panose="020B0502020202020204" pitchFamily="34" charset="0"/>
              </a:rPr>
              <a:t>Support all students to feel safe.</a:t>
            </a:r>
          </a:p>
          <a:p>
            <a:pPr algn="l">
              <a:defRPr sz="2700"/>
            </a:pPr>
            <a:endParaRPr b="0" dirty="0">
              <a:latin typeface="Century Gothic" panose="020B0502020202020204" pitchFamily="34" charset="0"/>
            </a:endParaRPr>
          </a:p>
          <a:p>
            <a:pPr marL="333374" indent="-333374" algn="l">
              <a:buSzPct val="145000"/>
              <a:buChar char="•"/>
              <a:defRPr sz="2700"/>
            </a:pPr>
            <a:r>
              <a:rPr b="0" dirty="0">
                <a:latin typeface="Century Gothic" panose="020B0502020202020204" pitchFamily="34" charset="0"/>
              </a:rPr>
              <a:t>Address students needs taking account of relationships, ability to self regulate, academic competence, physical and emotional well being.</a:t>
            </a:r>
          </a:p>
          <a:p>
            <a:pPr algn="l">
              <a:defRPr sz="2700"/>
            </a:pPr>
            <a:endParaRPr b="0" dirty="0">
              <a:latin typeface="Century Gothic" panose="020B0502020202020204" pitchFamily="34" charset="0"/>
            </a:endParaRPr>
          </a:p>
          <a:p>
            <a:pPr marL="333374" indent="-333374" algn="l">
              <a:buSzPct val="145000"/>
              <a:buChar char="•"/>
              <a:defRPr sz="2700"/>
            </a:pPr>
            <a:r>
              <a:rPr b="0" dirty="0">
                <a:latin typeface="Century Gothic" panose="020B0502020202020204" pitchFamily="34" charset="0"/>
              </a:rPr>
              <a:t>Explicitly connect students to the school community.</a:t>
            </a:r>
          </a:p>
          <a:p>
            <a:pPr algn="l">
              <a:defRPr sz="2700"/>
            </a:pPr>
            <a:endParaRPr b="0" dirty="0">
              <a:latin typeface="Century Gothic" panose="020B0502020202020204" pitchFamily="34" charset="0"/>
            </a:endParaRPr>
          </a:p>
          <a:p>
            <a:pPr marL="333374" indent="-333374" algn="l">
              <a:buSzPct val="145000"/>
              <a:buChar char="•"/>
              <a:defRPr sz="2700"/>
            </a:pPr>
            <a:r>
              <a:rPr b="0" dirty="0">
                <a:latin typeface="Century Gothic" panose="020B0502020202020204" pitchFamily="34" charset="0"/>
              </a:rPr>
              <a:t>Embrace teamwork, demonstrating a shared responsibility for every student.</a:t>
            </a:r>
          </a:p>
          <a:p>
            <a:pPr algn="l">
              <a:defRPr sz="2700"/>
            </a:pPr>
            <a:endParaRPr b="0" dirty="0">
              <a:latin typeface="Century Gothic" panose="020B0502020202020204" pitchFamily="34" charset="0"/>
            </a:endParaRPr>
          </a:p>
          <a:p>
            <a:pPr marL="333374" indent="-333374" algn="l">
              <a:buSzPct val="145000"/>
              <a:buChar char="•"/>
              <a:defRPr sz="2700"/>
            </a:pPr>
            <a:r>
              <a:rPr b="0" dirty="0">
                <a:latin typeface="Century Gothic" panose="020B0502020202020204" pitchFamily="34" charset="0"/>
              </a:rPr>
              <a:t>Anticipate and adapt to the ever changing needs of individual students and their community.</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43">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24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24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24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24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iterate>
                                    <p:tmAbs val="0"/>
                                  </p:iterate>
                                  <p:childTnLst>
                                    <p:set>
                                      <p:cBhvr>
                                        <p:cTn id="24" fill="hold"/>
                                        <p:tgtEl>
                                          <p:spTgt spid="24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iterate>
                                    <p:tmAbs val="0"/>
                                  </p:iterate>
                                  <p:childTnLst>
                                    <p:set>
                                      <p:cBhvr>
                                        <p:cTn id="28" fill="hold"/>
                                        <p:tgtEl>
                                          <p:spTgt spid="24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iterate>
                                    <p:tmAbs val="0"/>
                                  </p:iterate>
                                  <p:childTnLst>
                                    <p:set>
                                      <p:cBhvr>
                                        <p:cTn id="32" fill="hold"/>
                                        <p:tgtEl>
                                          <p:spTgt spid="243">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iterate>
                                    <p:tmAbs val="0"/>
                                  </p:iterate>
                                  <p:childTnLst>
                                    <p:set>
                                      <p:cBhvr>
                                        <p:cTn id="36" fill="hold"/>
                                        <p:tgtEl>
                                          <p:spTgt spid="243">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iterate>
                                    <p:tmAbs val="0"/>
                                  </p:iterate>
                                  <p:childTnLst>
                                    <p:set>
                                      <p:cBhvr>
                                        <p:cTn id="40" fill="hold"/>
                                        <p:tgtEl>
                                          <p:spTgt spid="243">
                                            <p:txEl>
                                              <p:pRg st="8" end="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iterate>
                                    <p:tmAbs val="0"/>
                                  </p:iterate>
                                  <p:childTnLst>
                                    <p:set>
                                      <p:cBhvr>
                                        <p:cTn id="44" fill="hold"/>
                                        <p:tgtEl>
                                          <p:spTgt spid="243">
                                            <p:txEl>
                                              <p:pRg st="9" end="9"/>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iterate>
                                    <p:tmAbs val="0"/>
                                  </p:iterate>
                                  <p:childTnLst>
                                    <p:set>
                                      <p:cBhvr>
                                        <p:cTn id="48" fill="hold"/>
                                        <p:tgtEl>
                                          <p:spTgt spid="24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 grpId="0" build="p" bldLvl="5"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Beware!!!"/>
          <p:cNvSpPr txBox="1"/>
          <p:nvPr/>
        </p:nvSpPr>
        <p:spPr>
          <a:xfrm>
            <a:off x="3108688" y="654050"/>
            <a:ext cx="2541716" cy="7461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300"/>
            </a:lvl1pPr>
          </a:lstStyle>
          <a:p>
            <a:r>
              <a:rPr dirty="0"/>
              <a:t>Beware!!!</a:t>
            </a:r>
          </a:p>
        </p:txBody>
      </p:sp>
      <p:sp>
        <p:nvSpPr>
          <p:cNvPr id="249" name="Avoid “dumbing down”……….…"/>
          <p:cNvSpPr txBox="1"/>
          <p:nvPr/>
        </p:nvSpPr>
        <p:spPr>
          <a:xfrm>
            <a:off x="1326406" y="3201722"/>
            <a:ext cx="9980443" cy="30717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a:defRPr sz="3900"/>
            </a:pPr>
            <a:r>
              <a:rPr dirty="0"/>
              <a:t>Avoid “dumbing down”……….</a:t>
            </a:r>
          </a:p>
          <a:p>
            <a:pPr algn="l">
              <a:defRPr sz="3900"/>
            </a:pPr>
            <a:endParaRPr dirty="0"/>
          </a:p>
          <a:p>
            <a:pPr algn="l">
              <a:defRPr sz="3900"/>
            </a:pPr>
            <a:r>
              <a:rPr dirty="0"/>
              <a:t>Children will often interpret this lowering of standards as a validation of their own worthlessness.</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The feeling of physical safety is crucial"/>
          <p:cNvSpPr txBox="1"/>
          <p:nvPr/>
        </p:nvSpPr>
        <p:spPr>
          <a:xfrm>
            <a:off x="2544494" y="310346"/>
            <a:ext cx="9396299" cy="721497"/>
          </a:xfrm>
          <a:prstGeom prst="rect">
            <a:avLst/>
          </a:prstGeom>
          <a:solidFill>
            <a:srgbClr val="0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0">
                <a:solidFill>
                  <a:srgbClr val="FFFFFF"/>
                </a:solidFill>
                <a:latin typeface="+mn-lt"/>
                <a:ea typeface="+mn-ea"/>
                <a:cs typeface="+mn-cs"/>
                <a:sym typeface="Helvetica Neue Medium"/>
              </a:defRPr>
            </a:lvl1pPr>
          </a:lstStyle>
          <a:p>
            <a:r>
              <a:rPr dirty="0"/>
              <a:t>The feeling of physical safety is crucial</a:t>
            </a:r>
          </a:p>
        </p:txBody>
      </p:sp>
      <p:sp>
        <p:nvSpPr>
          <p:cNvPr id="255" name="In the ….…"/>
          <p:cNvSpPr txBox="1"/>
          <p:nvPr/>
        </p:nvSpPr>
        <p:spPr>
          <a:xfrm>
            <a:off x="3258042" y="1365250"/>
            <a:ext cx="3120772" cy="43196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lgn="l">
              <a:defRPr sz="3000"/>
            </a:pPr>
            <a:r>
              <a:rPr dirty="0"/>
              <a:t>In the ….</a:t>
            </a:r>
          </a:p>
          <a:p>
            <a:pPr algn="l">
              <a:defRPr sz="3000"/>
            </a:pPr>
            <a:endParaRPr dirty="0"/>
          </a:p>
          <a:p>
            <a:pPr marL="333374" indent="-333374" algn="l">
              <a:buSzPct val="145000"/>
              <a:buChar char="•"/>
              <a:defRPr sz="3000"/>
            </a:pPr>
            <a:r>
              <a:rPr dirty="0"/>
              <a:t>Classroom</a:t>
            </a:r>
          </a:p>
          <a:p>
            <a:pPr marL="333374" indent="-333374" algn="l">
              <a:buSzPct val="145000"/>
              <a:buChar char="•"/>
              <a:defRPr sz="3000"/>
            </a:pPr>
            <a:r>
              <a:rPr dirty="0"/>
              <a:t>Corridor</a:t>
            </a:r>
          </a:p>
          <a:p>
            <a:pPr marL="333374" indent="-333374" algn="l">
              <a:buSzPct val="145000"/>
              <a:buChar char="•"/>
              <a:defRPr sz="3000"/>
            </a:pPr>
            <a:r>
              <a:rPr dirty="0"/>
              <a:t>Playground</a:t>
            </a:r>
          </a:p>
          <a:p>
            <a:pPr marL="333374" indent="-333374" algn="l">
              <a:buSzPct val="145000"/>
              <a:buChar char="•"/>
              <a:defRPr sz="3000"/>
            </a:pPr>
            <a:r>
              <a:rPr dirty="0"/>
              <a:t>Toilets</a:t>
            </a:r>
          </a:p>
          <a:p>
            <a:pPr marL="333374" indent="-333374" algn="l">
              <a:buSzPct val="145000"/>
              <a:buChar char="•"/>
              <a:defRPr sz="3000"/>
            </a:pPr>
            <a:r>
              <a:rPr dirty="0"/>
              <a:t>Bus</a:t>
            </a:r>
          </a:p>
          <a:p>
            <a:pPr marL="333374" indent="-333374" algn="l">
              <a:buSzPct val="145000"/>
              <a:buChar char="•"/>
              <a:defRPr sz="3000"/>
            </a:pPr>
            <a:r>
              <a:rPr dirty="0"/>
              <a:t>Gym</a:t>
            </a:r>
          </a:p>
          <a:p>
            <a:pPr marL="333374" indent="-333374" algn="l">
              <a:buSzPct val="145000"/>
              <a:buChar char="•"/>
              <a:defRPr sz="3000"/>
            </a:pPr>
            <a:r>
              <a:rPr dirty="0"/>
              <a:t>Walk to school</a:t>
            </a:r>
          </a:p>
        </p:txBody>
      </p:sp>
      <p:sp>
        <p:nvSpPr>
          <p:cNvPr id="256" name="Social, Emotional and Academic safety are also important"/>
          <p:cNvSpPr txBox="1"/>
          <p:nvPr/>
        </p:nvSpPr>
        <p:spPr>
          <a:xfrm>
            <a:off x="674858" y="6228525"/>
            <a:ext cx="10271761" cy="560450"/>
          </a:xfrm>
          <a:prstGeom prst="rect">
            <a:avLst/>
          </a:prstGeom>
          <a:solidFill>
            <a:schemeClr val="accent6"/>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000" b="0">
                <a:solidFill>
                  <a:srgbClr val="FFFFFF"/>
                </a:solidFill>
                <a:latin typeface="+mn-lt"/>
                <a:ea typeface="+mn-ea"/>
                <a:cs typeface="+mn-cs"/>
                <a:sym typeface="Helvetica Neue Medium"/>
              </a:defRPr>
            </a:lvl1pPr>
          </a:lstStyle>
          <a:p>
            <a:r>
              <a:rPr dirty="0"/>
              <a:t>Social, Emotional and Academic safety are also important</a:t>
            </a:r>
          </a:p>
        </p:txBody>
      </p:sp>
      <p:sp>
        <p:nvSpPr>
          <p:cNvPr id="257" name="Children need to feel safe enough to make mistakes.…"/>
          <p:cNvSpPr txBox="1"/>
          <p:nvPr/>
        </p:nvSpPr>
        <p:spPr>
          <a:xfrm>
            <a:off x="674858" y="6991078"/>
            <a:ext cx="10572854" cy="23025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a:r>
              <a:rPr dirty="0"/>
              <a:t>Children need to feel safe enough to make mistakes.</a:t>
            </a:r>
          </a:p>
          <a:p>
            <a:pPr algn="l"/>
            <a:endParaRPr dirty="0"/>
          </a:p>
          <a:p>
            <a:pPr algn="l"/>
            <a:r>
              <a:rPr dirty="0"/>
              <a:t>Answering questions poses a huge risk.</a:t>
            </a:r>
          </a:p>
          <a:p>
            <a:pPr algn="l"/>
            <a:endParaRPr dirty="0"/>
          </a:p>
          <a:p>
            <a:pPr algn="l"/>
            <a:r>
              <a:rPr dirty="0"/>
              <a:t>Highly attention seeking students may not be controlled by ignoring them as they may be seeking reassurance about their own safety.</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5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 grpId="0" animBg="1" advAuto="0"/>
      <p:bldP spid="257" grpId="0" animBg="1"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Correct adult behaviour is crucial"/>
          <p:cNvSpPr txBox="1"/>
          <p:nvPr/>
        </p:nvSpPr>
        <p:spPr>
          <a:xfrm>
            <a:off x="3167483" y="897952"/>
            <a:ext cx="7550145"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200"/>
            </a:lvl1pPr>
          </a:lstStyle>
          <a:p>
            <a:r>
              <a:rPr sz="3600" dirty="0"/>
              <a:t>Correct adult behaviour is crucial</a:t>
            </a:r>
            <a:r>
              <a:rPr lang="en-GB" sz="3600" dirty="0"/>
              <a:t>:</a:t>
            </a:r>
            <a:endParaRPr sz="3600" dirty="0"/>
          </a:p>
        </p:txBody>
      </p:sp>
      <p:sp>
        <p:nvSpPr>
          <p:cNvPr id="263" name="Unrelentingly positive…"/>
          <p:cNvSpPr txBox="1"/>
          <p:nvPr/>
        </p:nvSpPr>
        <p:spPr>
          <a:xfrm>
            <a:off x="1490821" y="2556503"/>
            <a:ext cx="5011579" cy="6199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marL="416718" indent="-416718" algn="l">
              <a:buSzPct val="145000"/>
              <a:buChar char="•"/>
              <a:defRPr sz="3000"/>
            </a:pPr>
            <a:r>
              <a:rPr dirty="0"/>
              <a:t>Unrelentingly positive</a:t>
            </a:r>
          </a:p>
          <a:p>
            <a:pPr marL="416718" indent="-416718" algn="l">
              <a:buSzPct val="145000"/>
              <a:buChar char="•"/>
              <a:defRPr sz="3000"/>
            </a:pPr>
            <a:endParaRPr dirty="0"/>
          </a:p>
          <a:p>
            <a:pPr marL="416718" indent="-416718" algn="l">
              <a:buSzPct val="145000"/>
              <a:buChar char="•"/>
              <a:defRPr sz="3000"/>
            </a:pPr>
            <a:r>
              <a:rPr dirty="0"/>
              <a:t>Never giving up</a:t>
            </a:r>
          </a:p>
          <a:p>
            <a:pPr marL="416718" indent="-416718" algn="l">
              <a:buSzPct val="145000"/>
              <a:buChar char="•"/>
              <a:defRPr sz="3000"/>
            </a:pPr>
            <a:endParaRPr dirty="0"/>
          </a:p>
          <a:p>
            <a:pPr marL="416718" indent="-416718" algn="l">
              <a:buSzPct val="145000"/>
              <a:buChar char="•"/>
              <a:defRPr sz="3000"/>
            </a:pPr>
            <a:r>
              <a:rPr dirty="0"/>
              <a:t>Calm at all times</a:t>
            </a:r>
          </a:p>
          <a:p>
            <a:pPr marL="416718" indent="-416718" algn="l">
              <a:buSzPct val="145000"/>
              <a:buChar char="•"/>
              <a:defRPr sz="3000"/>
            </a:pPr>
            <a:endParaRPr dirty="0"/>
          </a:p>
          <a:p>
            <a:pPr marL="416718" indent="-416718" algn="l">
              <a:buSzPct val="145000"/>
              <a:buChar char="•"/>
              <a:defRPr sz="3000"/>
            </a:pPr>
            <a:r>
              <a:rPr dirty="0"/>
              <a:t>Reliable</a:t>
            </a:r>
          </a:p>
          <a:p>
            <a:pPr marL="416718" indent="-416718" algn="l">
              <a:buSzPct val="145000"/>
              <a:buChar char="•"/>
              <a:defRPr sz="3000"/>
            </a:pPr>
            <a:endParaRPr dirty="0"/>
          </a:p>
          <a:p>
            <a:pPr marL="416718" indent="-416718" algn="l">
              <a:buSzPct val="145000"/>
              <a:buChar char="•"/>
              <a:defRPr sz="3000"/>
            </a:pPr>
            <a:r>
              <a:rPr dirty="0"/>
              <a:t>Confident</a:t>
            </a:r>
          </a:p>
          <a:p>
            <a:pPr marL="416718" indent="-416718" algn="l">
              <a:buSzPct val="145000"/>
              <a:buChar char="•"/>
              <a:defRPr sz="3000"/>
            </a:pPr>
            <a:endParaRPr dirty="0"/>
          </a:p>
          <a:p>
            <a:pPr marL="416718" indent="-416718" algn="l">
              <a:buSzPct val="145000"/>
              <a:buChar char="•"/>
              <a:defRPr sz="3000"/>
            </a:pPr>
            <a:r>
              <a:rPr dirty="0"/>
              <a:t>Interested</a:t>
            </a:r>
          </a:p>
          <a:p>
            <a:pPr marL="416718" indent="-416718" algn="l">
              <a:buSzPct val="145000"/>
              <a:buChar char="•"/>
              <a:defRPr sz="3000"/>
            </a:pPr>
            <a:endParaRPr dirty="0"/>
          </a:p>
          <a:p>
            <a:pPr marL="416718" indent="-416718" algn="l">
              <a:buSzPct val="145000"/>
              <a:buChar char="•"/>
              <a:defRPr sz="3000"/>
            </a:pPr>
            <a:r>
              <a:rPr dirty="0"/>
              <a:t>Never outwardly anxious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63">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26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26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26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26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iterate>
                                    <p:tmAbs val="0"/>
                                  </p:iterate>
                                  <p:childTnLst>
                                    <p:set>
                                      <p:cBhvr>
                                        <p:cTn id="24" fill="hold"/>
                                        <p:tgtEl>
                                          <p:spTgt spid="26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iterate>
                                    <p:tmAbs val="0"/>
                                  </p:iterate>
                                  <p:childTnLst>
                                    <p:set>
                                      <p:cBhvr>
                                        <p:cTn id="28" fill="hold"/>
                                        <p:tgtEl>
                                          <p:spTgt spid="26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iterate>
                                    <p:tmAbs val="0"/>
                                  </p:iterate>
                                  <p:childTnLst>
                                    <p:set>
                                      <p:cBhvr>
                                        <p:cTn id="32" fill="hold"/>
                                        <p:tgtEl>
                                          <p:spTgt spid="263">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iterate>
                                    <p:tmAbs val="0"/>
                                  </p:iterate>
                                  <p:childTnLst>
                                    <p:set>
                                      <p:cBhvr>
                                        <p:cTn id="36" fill="hold"/>
                                        <p:tgtEl>
                                          <p:spTgt spid="263">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iterate>
                                    <p:tmAbs val="0"/>
                                  </p:iterate>
                                  <p:childTnLst>
                                    <p:set>
                                      <p:cBhvr>
                                        <p:cTn id="40" fill="hold"/>
                                        <p:tgtEl>
                                          <p:spTgt spid="263">
                                            <p:txEl>
                                              <p:pRg st="8" end="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iterate>
                                    <p:tmAbs val="0"/>
                                  </p:iterate>
                                  <p:childTnLst>
                                    <p:set>
                                      <p:cBhvr>
                                        <p:cTn id="44" fill="hold"/>
                                        <p:tgtEl>
                                          <p:spTgt spid="263">
                                            <p:txEl>
                                              <p:pRg st="9" end="9"/>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iterate>
                                    <p:tmAbs val="0"/>
                                  </p:iterate>
                                  <p:childTnLst>
                                    <p:set>
                                      <p:cBhvr>
                                        <p:cTn id="48" fill="hold"/>
                                        <p:tgtEl>
                                          <p:spTgt spid="263">
                                            <p:txEl>
                                              <p:pRg st="10" end="1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iterate>
                                    <p:tmAbs val="0"/>
                                  </p:iterate>
                                  <p:childTnLst>
                                    <p:set>
                                      <p:cBhvr>
                                        <p:cTn id="52" fill="hold"/>
                                        <p:tgtEl>
                                          <p:spTgt spid="263">
                                            <p:txEl>
                                              <p:pRg st="11" end="11"/>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iterate>
                                    <p:tmAbs val="0"/>
                                  </p:iterate>
                                  <p:childTnLst>
                                    <p:set>
                                      <p:cBhvr>
                                        <p:cTn id="56" fill="hold"/>
                                        <p:tgtEl>
                                          <p:spTgt spid="26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build="p" bldLvl="5" animBg="1" advAuto="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Disconnection"/>
          <p:cNvSpPr txBox="1"/>
          <p:nvPr/>
        </p:nvSpPr>
        <p:spPr>
          <a:xfrm>
            <a:off x="4261154" y="603562"/>
            <a:ext cx="3080336" cy="6097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400"/>
            </a:lvl1pPr>
          </a:lstStyle>
          <a:p>
            <a:r>
              <a:rPr dirty="0"/>
              <a:t>Disconnection</a:t>
            </a:r>
          </a:p>
        </p:txBody>
      </p:sp>
      <p:sp>
        <p:nvSpPr>
          <p:cNvPr id="269" name="Traumatised children can feel disconnected from others.…"/>
          <p:cNvSpPr txBox="1"/>
          <p:nvPr/>
        </p:nvSpPr>
        <p:spPr>
          <a:xfrm>
            <a:off x="576172" y="2409238"/>
            <a:ext cx="12161222" cy="3795911"/>
          </a:xfrm>
          <a:prstGeom prst="rect">
            <a:avLst/>
          </a:prstGeom>
          <a:solidFill>
            <a:schemeClr val="bg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lgn="l">
              <a:defRPr sz="3000" b="0">
                <a:solidFill>
                  <a:srgbClr val="FFFFFF"/>
                </a:solidFill>
                <a:latin typeface="+mn-lt"/>
                <a:ea typeface="+mn-ea"/>
                <a:cs typeface="+mn-cs"/>
                <a:sym typeface="Helvetica Neue Medium"/>
              </a:defRPr>
            </a:pPr>
            <a:r>
              <a:rPr dirty="0" err="1">
                <a:solidFill>
                  <a:schemeClr val="tx1"/>
                </a:solidFill>
                <a:latin typeface="Century Gothic" panose="020B0502020202020204" pitchFamily="34" charset="0"/>
              </a:rPr>
              <a:t>Traumatised</a:t>
            </a:r>
            <a:r>
              <a:rPr dirty="0">
                <a:solidFill>
                  <a:schemeClr val="tx1"/>
                </a:solidFill>
                <a:latin typeface="Century Gothic" panose="020B0502020202020204" pitchFamily="34" charset="0"/>
              </a:rPr>
              <a:t> children can feel disconnected from others.</a:t>
            </a:r>
          </a:p>
          <a:p>
            <a:pPr algn="l">
              <a:defRPr sz="3000" b="0">
                <a:solidFill>
                  <a:srgbClr val="FFFFFF"/>
                </a:solidFill>
                <a:latin typeface="+mn-lt"/>
                <a:ea typeface="+mn-ea"/>
                <a:cs typeface="+mn-cs"/>
                <a:sym typeface="Helvetica Neue Medium"/>
              </a:defRPr>
            </a:pPr>
            <a:endParaRPr dirty="0">
              <a:solidFill>
                <a:schemeClr val="tx1"/>
              </a:solidFill>
              <a:latin typeface="Century Gothic" panose="020B0502020202020204" pitchFamily="34" charset="0"/>
            </a:endParaRPr>
          </a:p>
          <a:p>
            <a:pPr algn="l">
              <a:defRPr sz="3000" b="0">
                <a:solidFill>
                  <a:srgbClr val="FFFFFF"/>
                </a:solidFill>
                <a:latin typeface="+mn-lt"/>
                <a:ea typeface="+mn-ea"/>
                <a:cs typeface="+mn-cs"/>
                <a:sym typeface="Helvetica Neue Medium"/>
              </a:defRPr>
            </a:pPr>
            <a:r>
              <a:rPr dirty="0">
                <a:solidFill>
                  <a:schemeClr val="tx1"/>
                </a:solidFill>
                <a:latin typeface="Century Gothic" panose="020B0502020202020204" pitchFamily="34" charset="0"/>
              </a:rPr>
              <a:t>Too often we respond negatively to a child who is seeking attention or whose behaviour is confusing or oppositional.</a:t>
            </a:r>
          </a:p>
          <a:p>
            <a:pPr algn="l">
              <a:defRPr sz="3000" b="0">
                <a:solidFill>
                  <a:srgbClr val="FFFFFF"/>
                </a:solidFill>
                <a:latin typeface="+mn-lt"/>
                <a:ea typeface="+mn-ea"/>
                <a:cs typeface="+mn-cs"/>
                <a:sym typeface="Helvetica Neue Medium"/>
              </a:defRPr>
            </a:pPr>
            <a:endParaRPr dirty="0">
              <a:solidFill>
                <a:schemeClr val="tx1"/>
              </a:solidFill>
              <a:latin typeface="Century Gothic" panose="020B0502020202020204" pitchFamily="34" charset="0"/>
            </a:endParaRPr>
          </a:p>
          <a:p>
            <a:pPr algn="l">
              <a:defRPr sz="3000" b="0">
                <a:solidFill>
                  <a:srgbClr val="FFFFFF"/>
                </a:solidFill>
                <a:latin typeface="+mn-lt"/>
                <a:ea typeface="+mn-ea"/>
                <a:cs typeface="+mn-cs"/>
                <a:sym typeface="Helvetica Neue Medium"/>
              </a:defRPr>
            </a:pPr>
            <a:r>
              <a:rPr dirty="0">
                <a:solidFill>
                  <a:schemeClr val="tx1"/>
                </a:solidFill>
                <a:latin typeface="Century Gothic" panose="020B0502020202020204" pitchFamily="34" charset="0"/>
              </a:rPr>
              <a:t>We discipline children for an inappropriate response which we label disrespectful when it may in fact be a clumsy and awkward effort to relate to us.</a:t>
            </a:r>
          </a:p>
        </p:txBody>
      </p:sp>
      <p:sp>
        <p:nvSpPr>
          <p:cNvPr id="270" name="In an effective trauma sensitive school, parents are fully engaged.   As their parents start to become engaged students can begin to feel that they belong to a community that cares."/>
          <p:cNvSpPr txBox="1"/>
          <p:nvPr/>
        </p:nvSpPr>
        <p:spPr>
          <a:xfrm>
            <a:off x="624041" y="6447371"/>
            <a:ext cx="10354563" cy="1970149"/>
          </a:xfrm>
          <a:prstGeom prst="rect">
            <a:avLst/>
          </a:prstGeom>
          <a:solidFill>
            <a:schemeClr val="accent3"/>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sz="3000" b="0">
                <a:solidFill>
                  <a:srgbClr val="FFFFFF"/>
                </a:solidFill>
                <a:latin typeface="+mn-lt"/>
                <a:ea typeface="+mn-ea"/>
                <a:cs typeface="+mn-cs"/>
                <a:sym typeface="Helvetica Neue Medium"/>
              </a:defRPr>
            </a:lvl1pPr>
          </a:lstStyle>
          <a:p>
            <a:r>
              <a:rPr dirty="0"/>
              <a:t>In an effective trauma sensitive school, parents are fully engaged.   As their parents start to become engaged students can begin to feel that they belong to a community that cares. </a:t>
            </a:r>
          </a:p>
        </p:txBody>
      </p:sp>
      <p:sp>
        <p:nvSpPr>
          <p:cNvPr id="271" name="Remember, you may be dealing with traumatised adults!!!"/>
          <p:cNvSpPr txBox="1"/>
          <p:nvPr/>
        </p:nvSpPr>
        <p:spPr>
          <a:xfrm>
            <a:off x="576172" y="8901963"/>
            <a:ext cx="10200133" cy="560450"/>
          </a:xfrm>
          <a:prstGeom prst="rect">
            <a:avLst/>
          </a:prstGeom>
          <a:solidFill>
            <a:schemeClr val="accent5">
              <a:hueOff val="-82419"/>
              <a:satOff val="-9513"/>
              <a:lumOff val="-16343"/>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000" b="0">
                <a:solidFill>
                  <a:srgbClr val="FFFFFF"/>
                </a:solidFill>
                <a:latin typeface="+mn-lt"/>
                <a:ea typeface="+mn-ea"/>
                <a:cs typeface="+mn-cs"/>
                <a:sym typeface="Helvetica Neue Medium"/>
              </a:defRPr>
            </a:lvl1pPr>
          </a:lstStyle>
          <a:p>
            <a:r>
              <a:rPr dirty="0"/>
              <a:t>Remember, you may be dealing with </a:t>
            </a:r>
            <a:r>
              <a:rPr dirty="0" err="1"/>
              <a:t>traumatised</a:t>
            </a:r>
            <a:r>
              <a:rPr dirty="0"/>
              <a:t> adults!!!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7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0" animBg="1" advAuto="0"/>
      <p:bldP spid="270" grpId="0" animBg="1" advAuto="0"/>
      <p:bldP spid="271" grpId="0"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668215" y="2603339"/>
            <a:ext cx="12538191" cy="6095184"/>
          </a:xfrm>
          <a:prstGeom prst="rect">
            <a:avLst/>
          </a:prstGeom>
          <a:ln w="12700">
            <a:miter lim="400000"/>
          </a:ln>
        </p:spPr>
      </p:pic>
      <p:sp>
        <p:nvSpPr>
          <p:cNvPr id="2" name="TextBox 1">
            <a:extLst>
              <a:ext uri="{FF2B5EF4-FFF2-40B4-BE49-F238E27FC236}">
                <a16:creationId xmlns:a16="http://schemas.microsoft.com/office/drawing/2014/main" id="{1A981B5C-EB95-824B-86E2-B5D384EAC0FE}"/>
              </a:ext>
            </a:extLst>
          </p:cNvPr>
          <p:cNvSpPr txBox="1"/>
          <p:nvPr/>
        </p:nvSpPr>
        <p:spPr>
          <a:xfrm>
            <a:off x="2736850" y="390437"/>
            <a:ext cx="9278912"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Helvetica Neue"/>
                <a:ea typeface="Helvetica Neue"/>
                <a:cs typeface="Helvetica Neue"/>
                <a:sym typeface="Helvetica Neue"/>
              </a:rPr>
              <a:t>Capacity of Working Memory</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chool structures that support connectedness"/>
          <p:cNvSpPr txBox="1"/>
          <p:nvPr/>
        </p:nvSpPr>
        <p:spPr>
          <a:xfrm>
            <a:off x="3431793" y="524448"/>
            <a:ext cx="8291283" cy="1456809"/>
          </a:xfrm>
          <a:prstGeom prst="rect">
            <a:avLst/>
          </a:prstGeom>
          <a:solidFill>
            <a:schemeClr val="bg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3000">
                <a:solidFill>
                  <a:srgbClr val="FFFFFF"/>
                </a:solidFill>
              </a:defRPr>
            </a:lvl1pPr>
          </a:lstStyle>
          <a:p>
            <a:r>
              <a:rPr sz="4400" dirty="0">
                <a:solidFill>
                  <a:schemeClr val="tx1"/>
                </a:solidFill>
              </a:rPr>
              <a:t>School structures that support connectedness</a:t>
            </a:r>
          </a:p>
        </p:txBody>
      </p:sp>
      <p:sp>
        <p:nvSpPr>
          <p:cNvPr id="277" name="Define the role of support staff…"/>
          <p:cNvSpPr txBox="1"/>
          <p:nvPr/>
        </p:nvSpPr>
        <p:spPr>
          <a:xfrm>
            <a:off x="563468" y="2637110"/>
            <a:ext cx="9542313" cy="63350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416718" indent="-416718" algn="l">
              <a:buSzPct val="145000"/>
              <a:buChar char="•"/>
              <a:defRPr sz="3000"/>
            </a:pPr>
            <a:r>
              <a:rPr b="0" dirty="0">
                <a:latin typeface="Century Gothic" panose="020B0502020202020204" pitchFamily="34" charset="0"/>
              </a:rPr>
              <a:t>Define the role of support staff</a:t>
            </a:r>
          </a:p>
          <a:p>
            <a:pPr algn="l">
              <a:defRPr sz="3000"/>
            </a:pPr>
            <a:endParaRPr sz="1600" b="0" dirty="0">
              <a:latin typeface="Century Gothic" panose="020B0502020202020204" pitchFamily="34" charset="0"/>
            </a:endParaRPr>
          </a:p>
          <a:p>
            <a:pPr marL="416718" indent="-416718" algn="l">
              <a:buSzPct val="145000"/>
              <a:buChar char="•"/>
              <a:defRPr sz="3000"/>
            </a:pPr>
            <a:r>
              <a:rPr b="0" dirty="0">
                <a:latin typeface="Century Gothic" panose="020B0502020202020204" pitchFamily="34" charset="0"/>
              </a:rPr>
              <a:t>Trauma sensitive alternatives to sanctions</a:t>
            </a:r>
          </a:p>
          <a:p>
            <a:pPr marL="416718" indent="-416718" algn="l">
              <a:buSzPct val="145000"/>
              <a:buChar char="•"/>
              <a:defRPr sz="3000"/>
            </a:pPr>
            <a:endParaRPr sz="1600" b="0" dirty="0">
              <a:latin typeface="Century Gothic" panose="020B0502020202020204" pitchFamily="34" charset="0"/>
            </a:endParaRPr>
          </a:p>
          <a:p>
            <a:pPr marL="416718" indent="-416718" algn="l">
              <a:buSzPct val="145000"/>
              <a:buChar char="•"/>
              <a:defRPr sz="3000"/>
            </a:pPr>
            <a:r>
              <a:rPr lang="en-GB" b="0" dirty="0">
                <a:latin typeface="Century Gothic" panose="020B0502020202020204" pitchFamily="34" charset="0"/>
              </a:rPr>
              <a:t>Registration</a:t>
            </a:r>
            <a:r>
              <a:rPr b="0" dirty="0">
                <a:latin typeface="Century Gothic" panose="020B0502020202020204" pitchFamily="34" charset="0"/>
              </a:rPr>
              <a:t> time “Frame the day”</a:t>
            </a:r>
          </a:p>
          <a:p>
            <a:pPr marL="416718" indent="-416718" algn="l">
              <a:buSzPct val="145000"/>
              <a:buChar char="•"/>
              <a:defRPr sz="3000"/>
            </a:pPr>
            <a:endParaRPr sz="1600" b="0" dirty="0">
              <a:latin typeface="Century Gothic" panose="020B0502020202020204" pitchFamily="34" charset="0"/>
            </a:endParaRPr>
          </a:p>
          <a:p>
            <a:pPr marL="416718" indent="-416718" algn="l">
              <a:buSzPct val="145000"/>
              <a:buChar char="•"/>
              <a:defRPr sz="3000"/>
            </a:pPr>
            <a:r>
              <a:rPr lang="en-GB" b="0" dirty="0">
                <a:latin typeface="Century Gothic" panose="020B0502020202020204" pitchFamily="34" charset="0"/>
              </a:rPr>
              <a:t>Teams or groups to belong to</a:t>
            </a:r>
            <a:endParaRPr b="0" dirty="0">
              <a:latin typeface="Century Gothic" panose="020B0502020202020204" pitchFamily="34" charset="0"/>
            </a:endParaRPr>
          </a:p>
          <a:p>
            <a:pPr marL="416718" indent="-416718" algn="l">
              <a:buSzPct val="145000"/>
              <a:buChar char="•"/>
              <a:defRPr sz="3000"/>
            </a:pPr>
            <a:endParaRPr sz="1600" b="0" dirty="0">
              <a:latin typeface="Century Gothic" panose="020B0502020202020204" pitchFamily="34" charset="0"/>
            </a:endParaRPr>
          </a:p>
          <a:p>
            <a:pPr marL="416718" indent="-416718" algn="l">
              <a:buSzPct val="145000"/>
              <a:buChar char="•"/>
              <a:defRPr sz="3000"/>
            </a:pPr>
            <a:r>
              <a:rPr b="0" dirty="0">
                <a:latin typeface="Century Gothic" panose="020B0502020202020204" pitchFamily="34" charset="0"/>
              </a:rPr>
              <a:t>Charity work</a:t>
            </a:r>
          </a:p>
          <a:p>
            <a:pPr marL="416718" indent="-416718" algn="l">
              <a:buSzPct val="145000"/>
              <a:buChar char="•"/>
              <a:defRPr sz="3000"/>
            </a:pPr>
            <a:endParaRPr sz="1600" b="0" dirty="0">
              <a:latin typeface="Century Gothic" panose="020B0502020202020204" pitchFamily="34" charset="0"/>
            </a:endParaRPr>
          </a:p>
          <a:p>
            <a:pPr marL="416718" indent="-416718" algn="l">
              <a:buSzPct val="145000"/>
              <a:buChar char="•"/>
              <a:defRPr sz="3000"/>
            </a:pPr>
            <a:r>
              <a:rPr b="0" dirty="0" err="1">
                <a:latin typeface="Century Gothic" panose="020B0502020202020204" pitchFamily="34" charset="0"/>
              </a:rPr>
              <a:t>Studen</a:t>
            </a:r>
            <a:r>
              <a:rPr lang="en-GB" b="0" dirty="0">
                <a:latin typeface="Century Gothic" panose="020B0502020202020204" pitchFamily="34" charset="0"/>
              </a:rPr>
              <a:t>t </a:t>
            </a:r>
            <a:r>
              <a:rPr b="0" dirty="0">
                <a:latin typeface="Century Gothic" panose="020B0502020202020204" pitchFamily="34" charset="0"/>
              </a:rPr>
              <a:t>leadership</a:t>
            </a:r>
            <a:r>
              <a:rPr lang="en-GB" b="0" dirty="0">
                <a:latin typeface="Century Gothic" panose="020B0502020202020204" pitchFamily="34" charset="0"/>
              </a:rPr>
              <a:t> responsibilities</a:t>
            </a:r>
            <a:endParaRPr b="0" dirty="0">
              <a:latin typeface="Century Gothic" panose="020B0502020202020204" pitchFamily="34" charset="0"/>
            </a:endParaRPr>
          </a:p>
          <a:p>
            <a:pPr marL="416718" indent="-416718" algn="l">
              <a:buSzPct val="145000"/>
              <a:buChar char="•"/>
              <a:defRPr sz="3000"/>
            </a:pPr>
            <a:endParaRPr sz="1600" b="0" dirty="0">
              <a:latin typeface="Century Gothic" panose="020B0502020202020204" pitchFamily="34" charset="0"/>
            </a:endParaRPr>
          </a:p>
          <a:p>
            <a:pPr marL="416718" indent="-416718" algn="l">
              <a:buSzPct val="145000"/>
              <a:buChar char="•"/>
              <a:defRPr sz="3700">
                <a:solidFill>
                  <a:srgbClr val="942192"/>
                </a:solidFill>
              </a:defRPr>
            </a:pPr>
            <a:r>
              <a:rPr b="0" dirty="0">
                <a:latin typeface="Century Gothic" panose="020B0502020202020204" pitchFamily="34" charset="0"/>
              </a:rPr>
              <a:t>Outrageous opportunities</a:t>
            </a:r>
          </a:p>
          <a:p>
            <a:pPr marL="416718" indent="-416718" algn="l">
              <a:buSzPct val="145000"/>
              <a:buChar char="•"/>
              <a:defRPr sz="3000"/>
            </a:pPr>
            <a:endParaRPr sz="1600" b="0" dirty="0">
              <a:latin typeface="Century Gothic" panose="020B0502020202020204" pitchFamily="34" charset="0"/>
            </a:endParaRPr>
          </a:p>
          <a:p>
            <a:pPr marL="416718" indent="-416718" algn="l">
              <a:buSzPct val="145000"/>
              <a:buChar char="•"/>
              <a:defRPr sz="3000"/>
            </a:pPr>
            <a:r>
              <a:rPr b="0" dirty="0">
                <a:latin typeface="Century Gothic" panose="020B0502020202020204" pitchFamily="34" charset="0"/>
              </a:rPr>
              <a:t>Celebrate and publish</a:t>
            </a:r>
          </a:p>
          <a:p>
            <a:pPr algn="l">
              <a:defRPr sz="3000"/>
            </a:pPr>
            <a:endParaRPr sz="1600" b="0" dirty="0">
              <a:latin typeface="Century Gothic" panose="020B0502020202020204" pitchFamily="34" charset="0"/>
            </a:endParaRPr>
          </a:p>
          <a:p>
            <a:pPr marL="416718" indent="-416718" algn="l">
              <a:buSzPct val="145000"/>
              <a:buChar char="•"/>
              <a:defRPr sz="3000"/>
            </a:pPr>
            <a:r>
              <a:rPr b="0" dirty="0">
                <a:latin typeface="Century Gothic" panose="020B0502020202020204" pitchFamily="34" charset="0"/>
              </a:rPr>
              <a:t>Recognise positive social behaviour</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77">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27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27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277">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277">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iterate>
                                    <p:tmAbs val="0"/>
                                  </p:iterate>
                                  <p:childTnLst>
                                    <p:set>
                                      <p:cBhvr>
                                        <p:cTn id="24" fill="hold"/>
                                        <p:tgtEl>
                                          <p:spTgt spid="277">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iterate>
                                    <p:tmAbs val="0"/>
                                  </p:iterate>
                                  <p:childTnLst>
                                    <p:set>
                                      <p:cBhvr>
                                        <p:cTn id="28" fill="hold"/>
                                        <p:tgtEl>
                                          <p:spTgt spid="277">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iterate>
                                    <p:tmAbs val="0"/>
                                  </p:iterate>
                                  <p:childTnLst>
                                    <p:set>
                                      <p:cBhvr>
                                        <p:cTn id="32" fill="hold"/>
                                        <p:tgtEl>
                                          <p:spTgt spid="277">
                                            <p:txEl>
                                              <p:pRg st="12" end="1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iterate>
                                    <p:tmAbs val="0"/>
                                  </p:iterate>
                                  <p:childTnLst>
                                    <p:set>
                                      <p:cBhvr>
                                        <p:cTn id="36" fill="hold"/>
                                        <p:tgtEl>
                                          <p:spTgt spid="277">
                                            <p:txEl>
                                              <p:pRg st="14" end="1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iterate>
                                    <p:tmAbs val="0"/>
                                  </p:iterate>
                                  <p:childTnLst>
                                    <p:set>
                                      <p:cBhvr>
                                        <p:cTn id="40" fill="hold"/>
                                        <p:tgtEl>
                                          <p:spTgt spid="277">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 grpId="0" build="p" bldLvl="5" animBg="1" advAuto="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Summary….  CORE"/>
          <p:cNvSpPr txBox="1"/>
          <p:nvPr/>
        </p:nvSpPr>
        <p:spPr>
          <a:xfrm>
            <a:off x="3077946" y="645059"/>
            <a:ext cx="3069751" cy="6873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800"/>
            </a:lvl1pPr>
          </a:lstStyle>
          <a:p>
            <a:r>
              <a:rPr dirty="0"/>
              <a:t>Summary…. </a:t>
            </a:r>
          </a:p>
        </p:txBody>
      </p:sp>
      <p:sp>
        <p:nvSpPr>
          <p:cNvPr id="2" name="TextBox 1">
            <a:extLst>
              <a:ext uri="{FF2B5EF4-FFF2-40B4-BE49-F238E27FC236}">
                <a16:creationId xmlns:a16="http://schemas.microsoft.com/office/drawing/2014/main" id="{93DF3322-24B1-4A46-AF8B-031A48BD2635}"/>
              </a:ext>
            </a:extLst>
          </p:cNvPr>
          <p:cNvSpPr txBox="1"/>
          <p:nvPr/>
        </p:nvSpPr>
        <p:spPr>
          <a:xfrm>
            <a:off x="1608111" y="2383437"/>
            <a:ext cx="9788577"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0000"/>
                </a:solidFill>
                <a:effectLst/>
                <a:uFillTx/>
                <a:latin typeface="Helvetica Neue"/>
                <a:ea typeface="Helvetica Neue"/>
                <a:cs typeface="Helvetica Neue"/>
                <a:sym typeface="Helvetica Neue"/>
              </a:rPr>
              <a:t>Three things that all children need…..</a:t>
            </a:r>
          </a:p>
        </p:txBody>
      </p:sp>
      <p:sp>
        <p:nvSpPr>
          <p:cNvPr id="3" name="Rectangle 2">
            <a:extLst>
              <a:ext uri="{FF2B5EF4-FFF2-40B4-BE49-F238E27FC236}">
                <a16:creationId xmlns:a16="http://schemas.microsoft.com/office/drawing/2014/main" id="{561E8565-7D4B-6F4F-B4BE-02C07F5F8FF5}"/>
              </a:ext>
            </a:extLst>
          </p:cNvPr>
          <p:cNvSpPr/>
          <p:nvPr/>
        </p:nvSpPr>
        <p:spPr>
          <a:xfrm>
            <a:off x="2635822" y="3803036"/>
            <a:ext cx="7023750" cy="4770537"/>
          </a:xfrm>
          <a:prstGeom prst="rect">
            <a:avLst/>
          </a:prstGeom>
          <a:noFill/>
        </p:spPr>
        <p:txBody>
          <a:bodyPr wrap="square" lIns="91440" tIns="45720" rIns="91440" bIns="45720">
            <a:spAutoFit/>
          </a:bodyPr>
          <a:lstStyle/>
          <a:p>
            <a:pPr algn="ctr"/>
            <a:r>
              <a:rPr lang="en-GB" sz="7200" b="1" cap="none" spc="0" dirty="0">
                <a:ln w="12700">
                  <a:solidFill>
                    <a:srgbClr val="7030A0"/>
                  </a:solidFill>
                  <a:prstDash val="solid"/>
                </a:ln>
                <a:pattFill prst="pct50">
                  <a:fgClr>
                    <a:srgbClr val="7030A0"/>
                  </a:fgClr>
                  <a:bgClr>
                    <a:schemeClr val="accent6">
                      <a:lumMod val="60000"/>
                      <a:lumOff val="40000"/>
                    </a:schemeClr>
                  </a:bgClr>
                </a:pattFill>
                <a:effectLst>
                  <a:outerShdw dist="38100" dir="2640000" algn="bl" rotWithShape="0">
                    <a:srgbClr val="7030A0"/>
                  </a:outerShdw>
                </a:effectLst>
              </a:rPr>
              <a:t>Affection</a:t>
            </a:r>
          </a:p>
          <a:p>
            <a:pPr algn="ctr"/>
            <a:endParaRPr lang="en-GB" sz="4400" b="1" cap="none" spc="0" dirty="0">
              <a:ln w="12700">
                <a:solidFill>
                  <a:srgbClr val="7030A0"/>
                </a:solidFill>
                <a:prstDash val="solid"/>
              </a:ln>
              <a:pattFill prst="pct50">
                <a:fgClr>
                  <a:srgbClr val="7030A0"/>
                </a:fgClr>
                <a:bgClr>
                  <a:schemeClr val="accent6">
                    <a:lumMod val="60000"/>
                    <a:lumOff val="40000"/>
                  </a:schemeClr>
                </a:bgClr>
              </a:pattFill>
              <a:effectLst>
                <a:outerShdw dist="38100" dir="2640000" algn="bl" rotWithShape="0">
                  <a:srgbClr val="7030A0"/>
                </a:outerShdw>
              </a:effectLst>
            </a:endParaRPr>
          </a:p>
          <a:p>
            <a:pPr algn="ctr"/>
            <a:r>
              <a:rPr lang="en-GB" sz="7200" dirty="0">
                <a:ln w="12700">
                  <a:solidFill>
                    <a:srgbClr val="7030A0"/>
                  </a:solidFill>
                  <a:prstDash val="solid"/>
                </a:ln>
                <a:pattFill prst="pct50">
                  <a:fgClr>
                    <a:srgbClr val="7030A0"/>
                  </a:fgClr>
                  <a:bgClr>
                    <a:schemeClr val="accent6">
                      <a:lumMod val="60000"/>
                      <a:lumOff val="40000"/>
                    </a:schemeClr>
                  </a:bgClr>
                </a:pattFill>
                <a:effectLst>
                  <a:outerShdw dist="38100" dir="2640000" algn="bl" rotWithShape="0">
                    <a:srgbClr val="7030A0"/>
                  </a:outerShdw>
                </a:effectLst>
              </a:rPr>
              <a:t>Attention</a:t>
            </a:r>
          </a:p>
          <a:p>
            <a:pPr algn="ctr"/>
            <a:endParaRPr lang="en-GB" sz="4400" dirty="0">
              <a:ln w="12700">
                <a:solidFill>
                  <a:srgbClr val="7030A0"/>
                </a:solidFill>
                <a:prstDash val="solid"/>
              </a:ln>
              <a:pattFill prst="pct50">
                <a:fgClr>
                  <a:srgbClr val="7030A0"/>
                </a:fgClr>
                <a:bgClr>
                  <a:schemeClr val="accent6">
                    <a:lumMod val="60000"/>
                    <a:lumOff val="40000"/>
                  </a:schemeClr>
                </a:bgClr>
              </a:pattFill>
              <a:effectLst>
                <a:outerShdw dist="38100" dir="2640000" algn="bl" rotWithShape="0">
                  <a:srgbClr val="7030A0"/>
                </a:outerShdw>
              </a:effectLst>
            </a:endParaRPr>
          </a:p>
          <a:p>
            <a:pPr algn="ctr"/>
            <a:r>
              <a:rPr lang="en-GB" sz="7200" b="1" cap="none" spc="0" dirty="0">
                <a:ln w="12700">
                  <a:solidFill>
                    <a:srgbClr val="7030A0"/>
                  </a:solidFill>
                  <a:prstDash val="solid"/>
                </a:ln>
                <a:pattFill prst="pct50">
                  <a:fgClr>
                    <a:srgbClr val="7030A0"/>
                  </a:fgClr>
                  <a:bgClr>
                    <a:schemeClr val="accent6">
                      <a:lumMod val="60000"/>
                      <a:lumOff val="40000"/>
                    </a:schemeClr>
                  </a:bgClr>
                </a:pattFill>
                <a:effectLst>
                  <a:outerShdw dist="38100" dir="2640000" algn="bl" rotWithShape="0">
                    <a:srgbClr val="7030A0"/>
                  </a:outerShdw>
                </a:effectLst>
              </a:rPr>
              <a:t>Affirmation</a:t>
            </a:r>
          </a:p>
        </p:txBody>
      </p:sp>
    </p:spTree>
    <p:extLst>
      <p:ext uri="{BB962C8B-B14F-4D97-AF65-F5344CB8AC3E}">
        <p14:creationId xmlns:p14="http://schemas.microsoft.com/office/powerpoint/2010/main" val="115500591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9" name="Table"/>
          <p:cNvGraphicFramePr/>
          <p:nvPr/>
        </p:nvGraphicFramePr>
        <p:xfrm>
          <a:off x="8597900" y="1676400"/>
          <a:ext cx="2641997" cy="7200898"/>
        </p:xfrm>
        <a:graphic>
          <a:graphicData uri="http://schemas.openxmlformats.org/drawingml/2006/table">
            <a:tbl>
              <a:tblPr>
                <a:tableStyleId>{CF821DB8-F4EB-4A41-A1BA-3FCAFE7338EE}</a:tableStyleId>
              </a:tblPr>
              <a:tblGrid>
                <a:gridCol w="2641997">
                  <a:extLst>
                    <a:ext uri="{9D8B030D-6E8A-4147-A177-3AD203B41FA5}">
                      <a16:colId xmlns:a16="http://schemas.microsoft.com/office/drawing/2014/main" val="20000"/>
                    </a:ext>
                  </a:extLst>
                </a:gridCol>
              </a:tblGrid>
              <a:tr h="488035">
                <a:tc>
                  <a:txBody>
                    <a:bodyPr/>
                    <a:lstStyle/>
                    <a:p>
                      <a:pPr defTabSz="914400">
                        <a:defRPr sz="1800"/>
                      </a:pPr>
                      <a:r>
                        <a:rPr sz="2200">
                          <a:sym typeface="Helvetica Neue"/>
                        </a:rPr>
                        <a:t>Germane Load</a:t>
                      </a:r>
                    </a:p>
                  </a:txBody>
                  <a:tcPr marL="50800" marR="50800" marT="50800" marB="50800" anchor="ctr" horzOverflow="overflow">
                    <a:solidFill>
                      <a:srgbClr val="00F900">
                        <a:alpha val="50000"/>
                      </a:srgbClr>
                    </a:solidFill>
                  </a:tcPr>
                </a:tc>
                <a:extLst>
                  <a:ext uri="{0D108BD9-81ED-4DB2-BD59-A6C34878D82A}">
                    <a16:rowId xmlns:a16="http://schemas.microsoft.com/office/drawing/2014/main" val="10000"/>
                  </a:ext>
                </a:extLst>
              </a:tr>
              <a:tr h="5115598">
                <a:tc>
                  <a:txBody>
                    <a:bodyPr/>
                    <a:lstStyle/>
                    <a:p>
                      <a:pPr defTabSz="914400">
                        <a:defRPr sz="1800"/>
                      </a:pPr>
                      <a:r>
                        <a:rPr sz="2200">
                          <a:sym typeface="Helvetica Neue"/>
                        </a:rPr>
                        <a:t>Extraneous Load</a:t>
                      </a:r>
                    </a:p>
                  </a:txBody>
                  <a:tcPr marL="50800" marR="50800" marT="50800" marB="50800" anchor="ctr" horzOverflow="overflow">
                    <a:solidFill>
                      <a:srgbClr val="FF2600">
                        <a:alpha val="50000"/>
                      </a:srgbClr>
                    </a:solidFill>
                  </a:tcPr>
                </a:tc>
                <a:extLst>
                  <a:ext uri="{0D108BD9-81ED-4DB2-BD59-A6C34878D82A}">
                    <a16:rowId xmlns:a16="http://schemas.microsoft.com/office/drawing/2014/main" val="10001"/>
                  </a:ext>
                </a:extLst>
              </a:tr>
              <a:tr h="1597265">
                <a:tc>
                  <a:txBody>
                    <a:bodyPr/>
                    <a:lstStyle/>
                    <a:p>
                      <a:pPr defTabSz="914400">
                        <a:defRPr sz="1800"/>
                      </a:pPr>
                      <a:r>
                        <a:rPr sz="2200">
                          <a:sym typeface="Helvetica Neue"/>
                        </a:rPr>
                        <a:t>Intrinsic Load</a:t>
                      </a:r>
                    </a:p>
                  </a:txBody>
                  <a:tcPr marL="50800" marR="50800" marT="50800" marB="50800" anchor="ctr" horzOverflow="overflow"/>
                </a:tc>
                <a:extLst>
                  <a:ext uri="{0D108BD9-81ED-4DB2-BD59-A6C34878D82A}">
                    <a16:rowId xmlns:a16="http://schemas.microsoft.com/office/drawing/2014/main" val="10002"/>
                  </a:ext>
                </a:extLst>
              </a:tr>
            </a:tbl>
          </a:graphicData>
        </a:graphic>
      </p:graphicFrame>
      <p:graphicFrame>
        <p:nvGraphicFramePr>
          <p:cNvPr id="140" name="Table"/>
          <p:cNvGraphicFramePr/>
          <p:nvPr/>
        </p:nvGraphicFramePr>
        <p:xfrm>
          <a:off x="3902499" y="1676400"/>
          <a:ext cx="2641997" cy="7200899"/>
        </p:xfrm>
        <a:graphic>
          <a:graphicData uri="http://schemas.openxmlformats.org/drawingml/2006/table">
            <a:tbl>
              <a:tblPr>
                <a:tableStyleId>{CF821DB8-F4EB-4A41-A1BA-3FCAFE7338EE}</a:tableStyleId>
              </a:tblPr>
              <a:tblGrid>
                <a:gridCol w="2641997">
                  <a:extLst>
                    <a:ext uri="{9D8B030D-6E8A-4147-A177-3AD203B41FA5}">
                      <a16:colId xmlns:a16="http://schemas.microsoft.com/office/drawing/2014/main" val="20000"/>
                    </a:ext>
                  </a:extLst>
                </a:gridCol>
              </a:tblGrid>
              <a:tr h="5073778">
                <a:tc>
                  <a:txBody>
                    <a:bodyPr/>
                    <a:lstStyle/>
                    <a:p>
                      <a:pPr defTabSz="914400">
                        <a:defRPr sz="1800"/>
                      </a:pPr>
                      <a:r>
                        <a:rPr sz="2200">
                          <a:sym typeface="Helvetica Neue"/>
                        </a:rPr>
                        <a:t>Germane Load</a:t>
                      </a:r>
                    </a:p>
                  </a:txBody>
                  <a:tcPr marL="50800" marR="50800" marT="50800" marB="50800" anchor="ctr" horzOverflow="overflow">
                    <a:lnB w="12700">
                      <a:solidFill>
                        <a:srgbClr val="FF2600"/>
                      </a:solidFill>
                      <a:miter lim="400000"/>
                    </a:lnB>
                    <a:solidFill>
                      <a:srgbClr val="00F900">
                        <a:alpha val="50000"/>
                      </a:srgbClr>
                    </a:solidFill>
                  </a:tcPr>
                </a:tc>
                <a:extLst>
                  <a:ext uri="{0D108BD9-81ED-4DB2-BD59-A6C34878D82A}">
                    <a16:rowId xmlns:a16="http://schemas.microsoft.com/office/drawing/2014/main" val="10000"/>
                  </a:ext>
                </a:extLst>
              </a:tr>
              <a:tr h="529856">
                <a:tc>
                  <a:txBody>
                    <a:bodyPr/>
                    <a:lstStyle/>
                    <a:p>
                      <a:pPr defTabSz="914400">
                        <a:defRPr sz="1800"/>
                      </a:pPr>
                      <a:r>
                        <a:rPr sz="2200">
                          <a:sym typeface="Helvetica Neue"/>
                        </a:rPr>
                        <a:t>Extraneous Load</a:t>
                      </a:r>
                    </a:p>
                  </a:txBody>
                  <a:tcPr marL="50800" marR="50800" marT="50800" marB="50800" anchor="ctr" horzOverflow="overflow">
                    <a:lnL w="12700">
                      <a:solidFill>
                        <a:srgbClr val="FF2600"/>
                      </a:solidFill>
                      <a:miter lim="400000"/>
                    </a:lnL>
                    <a:lnR w="12700">
                      <a:solidFill>
                        <a:srgbClr val="FF2600"/>
                      </a:solidFill>
                      <a:miter lim="400000"/>
                    </a:lnR>
                    <a:lnT w="12700">
                      <a:solidFill>
                        <a:srgbClr val="FF2600"/>
                      </a:solidFill>
                      <a:miter lim="400000"/>
                    </a:lnT>
                    <a:lnB w="12700">
                      <a:solidFill>
                        <a:srgbClr val="FF2600"/>
                      </a:solidFill>
                      <a:miter lim="400000"/>
                    </a:lnB>
                    <a:solidFill>
                      <a:srgbClr val="FF2600">
                        <a:alpha val="50000"/>
                      </a:srgbClr>
                    </a:solidFill>
                  </a:tcPr>
                </a:tc>
                <a:extLst>
                  <a:ext uri="{0D108BD9-81ED-4DB2-BD59-A6C34878D82A}">
                    <a16:rowId xmlns:a16="http://schemas.microsoft.com/office/drawing/2014/main" val="10001"/>
                  </a:ext>
                </a:extLst>
              </a:tr>
              <a:tr h="1597265">
                <a:tc>
                  <a:txBody>
                    <a:bodyPr/>
                    <a:lstStyle/>
                    <a:p>
                      <a:pPr defTabSz="914400">
                        <a:defRPr sz="1800"/>
                      </a:pPr>
                      <a:r>
                        <a:rPr sz="2200">
                          <a:sym typeface="Helvetica Neue"/>
                        </a:rPr>
                        <a:t>Intrinsic Load</a:t>
                      </a:r>
                    </a:p>
                  </a:txBody>
                  <a:tcPr marL="50800" marR="50800" marT="50800" marB="50800" anchor="ctr" horzOverflow="overflow">
                    <a:lnT w="12700">
                      <a:solidFill>
                        <a:srgbClr val="FF2600"/>
                      </a:solidFill>
                      <a:miter lim="400000"/>
                    </a:lnT>
                  </a:tcPr>
                </a:tc>
                <a:extLst>
                  <a:ext uri="{0D108BD9-81ED-4DB2-BD59-A6C34878D82A}">
                    <a16:rowId xmlns:a16="http://schemas.microsoft.com/office/drawing/2014/main" val="10002"/>
                  </a:ext>
                </a:extLst>
              </a:tr>
            </a:tbl>
          </a:graphicData>
        </a:graphic>
      </p:graphicFrame>
      <p:sp>
        <p:nvSpPr>
          <p:cNvPr id="141" name="Normal Stress"/>
          <p:cNvSpPr txBox="1"/>
          <p:nvPr/>
        </p:nvSpPr>
        <p:spPr>
          <a:xfrm>
            <a:off x="4133532" y="950570"/>
            <a:ext cx="2179931" cy="4610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t>Normal Stress</a:t>
            </a:r>
          </a:p>
        </p:txBody>
      </p:sp>
      <p:sp>
        <p:nvSpPr>
          <p:cNvPr id="142" name="Toxic Stress"/>
          <p:cNvSpPr txBox="1"/>
          <p:nvPr/>
        </p:nvSpPr>
        <p:spPr>
          <a:xfrm>
            <a:off x="8295058" y="945138"/>
            <a:ext cx="3247684"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rPr dirty="0"/>
              <a:t>Toxic Stress</a:t>
            </a:r>
            <a:r>
              <a:rPr lang="en-GB" dirty="0"/>
              <a:t> / trauma</a:t>
            </a:r>
            <a:endParaRPr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When do we learn best?"/>
          <p:cNvSpPr txBox="1"/>
          <p:nvPr/>
        </p:nvSpPr>
        <p:spPr>
          <a:xfrm>
            <a:off x="3046596" y="663053"/>
            <a:ext cx="6564298" cy="779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3000"/>
            </a:lvl1pPr>
          </a:lstStyle>
          <a:p>
            <a:r>
              <a:rPr sz="4400" dirty="0"/>
              <a:t>When do we learn best?</a:t>
            </a:r>
          </a:p>
        </p:txBody>
      </p:sp>
      <p:sp>
        <p:nvSpPr>
          <p:cNvPr id="148" name="Research suggests we naturally learn best………"/>
          <p:cNvSpPr txBox="1"/>
          <p:nvPr/>
        </p:nvSpPr>
        <p:spPr>
          <a:xfrm>
            <a:off x="1069419" y="2688794"/>
            <a:ext cx="11216366" cy="60119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lgn="l"/>
            <a:r>
              <a:rPr sz="3200" dirty="0"/>
              <a:t>Research suggests we naturally learn best……</a:t>
            </a:r>
          </a:p>
          <a:p>
            <a:pPr algn="l"/>
            <a:endParaRPr sz="3200" dirty="0"/>
          </a:p>
          <a:p>
            <a:pPr algn="l"/>
            <a:r>
              <a:rPr sz="3200" dirty="0"/>
              <a:t>Things that are..</a:t>
            </a:r>
          </a:p>
          <a:p>
            <a:pPr algn="l"/>
            <a:endParaRPr sz="3200" dirty="0"/>
          </a:p>
          <a:p>
            <a:pPr marL="333375" indent="-333375" algn="l">
              <a:buSzPct val="145000"/>
              <a:buChar char="•"/>
            </a:pPr>
            <a:r>
              <a:rPr sz="3200" dirty="0"/>
              <a:t>Inspiring</a:t>
            </a:r>
          </a:p>
          <a:p>
            <a:pPr marL="333375" indent="-333375" algn="l">
              <a:buSzPct val="145000"/>
              <a:buChar char="•"/>
            </a:pPr>
            <a:r>
              <a:rPr sz="3200" dirty="0"/>
              <a:t>Funny</a:t>
            </a:r>
          </a:p>
          <a:p>
            <a:pPr marL="333375" indent="-333375" algn="l">
              <a:buSzPct val="145000"/>
              <a:buChar char="•"/>
            </a:pPr>
            <a:r>
              <a:rPr sz="3200" dirty="0"/>
              <a:t>Personal</a:t>
            </a:r>
          </a:p>
          <a:p>
            <a:pPr marL="333375" indent="-333375" algn="l">
              <a:buSzPct val="145000"/>
              <a:buChar char="•"/>
            </a:pPr>
            <a:r>
              <a:rPr sz="3200" dirty="0"/>
              <a:t>Emotional</a:t>
            </a:r>
          </a:p>
          <a:p>
            <a:pPr marL="333375" indent="-333375" algn="l">
              <a:buSzPct val="145000"/>
              <a:buChar char="•"/>
            </a:pPr>
            <a:r>
              <a:rPr sz="3200" dirty="0"/>
              <a:t>Linked to our senses</a:t>
            </a:r>
          </a:p>
          <a:p>
            <a:pPr marL="333375" indent="-333375" algn="l">
              <a:buSzPct val="145000"/>
              <a:buChar char="•"/>
            </a:pPr>
            <a:r>
              <a:rPr sz="3200" dirty="0"/>
              <a:t>Connected with sex</a:t>
            </a:r>
          </a:p>
          <a:p>
            <a:pPr marL="333375" indent="-333375" algn="l">
              <a:buSzPct val="145000"/>
              <a:buChar char="•"/>
            </a:pPr>
            <a:r>
              <a:rPr sz="3200" dirty="0"/>
              <a:t>The first and the last thing e.g. in a lesson, revision session etc</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48">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14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14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148">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148">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iterate>
                                    <p:tmAbs val="0"/>
                                  </p:iterate>
                                  <p:childTnLst>
                                    <p:set>
                                      <p:cBhvr>
                                        <p:cTn id="24" fill="hold"/>
                                        <p:tgtEl>
                                          <p:spTgt spid="148">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iterate>
                                    <p:tmAbs val="0"/>
                                  </p:iterate>
                                  <p:childTnLst>
                                    <p:set>
                                      <p:cBhvr>
                                        <p:cTn id="28" fill="hold"/>
                                        <p:tgtEl>
                                          <p:spTgt spid="148">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iterate>
                                    <p:tmAbs val="0"/>
                                  </p:iterate>
                                  <p:childTnLst>
                                    <p:set>
                                      <p:cBhvr>
                                        <p:cTn id="32" fill="hold"/>
                                        <p:tgtEl>
                                          <p:spTgt spid="148">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iterate>
                                    <p:tmAbs val="0"/>
                                  </p:iterate>
                                  <p:childTnLst>
                                    <p:set>
                                      <p:cBhvr>
                                        <p:cTn id="36" fill="hold"/>
                                        <p:tgtEl>
                                          <p:spTgt spid="148">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iterate>
                                    <p:tmAbs val="0"/>
                                  </p:iterate>
                                  <p:childTnLst>
                                    <p:set>
                                      <p:cBhvr>
                                        <p:cTn id="40" fill="hold"/>
                                        <p:tgtEl>
                                          <p:spTgt spid="148">
                                            <p:txEl>
                                              <p:pRg st="8" end="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iterate>
                                    <p:tmAbs val="0"/>
                                  </p:iterate>
                                  <p:childTnLst>
                                    <p:set>
                                      <p:cBhvr>
                                        <p:cTn id="44" fill="hold"/>
                                        <p:tgtEl>
                                          <p:spTgt spid="148">
                                            <p:txEl>
                                              <p:pRg st="9" end="9"/>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iterate>
                                    <p:tmAbs val="0"/>
                                  </p:iterate>
                                  <p:childTnLst>
                                    <p:set>
                                      <p:cBhvr>
                                        <p:cTn id="48" fill="hold"/>
                                        <p:tgtEl>
                                          <p:spTgt spid="148">
                                            <p:txEl>
                                              <p:pRg st="10" end="1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iterate>
                                    <p:tmAbs val="0"/>
                                  </p:iterate>
                                  <p:childTnLst>
                                    <p:set>
                                      <p:cBhvr>
                                        <p:cTn id="52" fill="hold"/>
                                        <p:tgtEl>
                                          <p:spTgt spid="148">
                                            <p:txEl>
                                              <p:charRg st="207" end="20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build="p" bldLvl="5"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56B35EB-269F-5848-BB08-473D4BE2D3B4}"/>
              </a:ext>
            </a:extLst>
          </p:cNvPr>
          <p:cNvPicPr>
            <a:picLocks noChangeAspect="1"/>
          </p:cNvPicPr>
          <p:nvPr/>
        </p:nvPicPr>
        <p:blipFill>
          <a:blip r:embed="rId2"/>
          <a:stretch>
            <a:fillRect/>
          </a:stretch>
        </p:blipFill>
        <p:spPr>
          <a:xfrm>
            <a:off x="2919647" y="115943"/>
            <a:ext cx="7563474" cy="9521713"/>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 name="Image" descr="Image"/>
          <p:cNvPicPr>
            <a:picLocks noChangeAspect="1"/>
          </p:cNvPicPr>
          <p:nvPr/>
        </p:nvPicPr>
        <p:blipFill>
          <a:blip r:embed="rId2"/>
          <a:stretch>
            <a:fillRect/>
          </a:stretch>
        </p:blipFill>
        <p:spPr>
          <a:xfrm>
            <a:off x="3707502" y="293123"/>
            <a:ext cx="7445725" cy="8879373"/>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The long-term activation of the stress-response system and the overexposure to cortisol and other stress hormones that follows can disrupt almost all your body's processes. This puts you at increased risk of many health problems, including:…"/>
          <p:cNvSpPr txBox="1"/>
          <p:nvPr/>
        </p:nvSpPr>
        <p:spPr>
          <a:xfrm>
            <a:off x="2532389" y="1822725"/>
            <a:ext cx="9945812" cy="28725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defRPr sz="3000" b="0">
                <a:solidFill>
                  <a:srgbClr val="111111"/>
                </a:solidFill>
                <a:latin typeface="Helvetica"/>
                <a:ea typeface="Helvetica"/>
                <a:cs typeface="Helvetica"/>
                <a:sym typeface="Helvetica"/>
              </a:defRPr>
            </a:pPr>
            <a:r>
              <a:rPr dirty="0"/>
              <a:t>The long-term activation of the stress-response system and the overexposure to cortisol and other stress hormones that follows can disrupt almost all your body's processes. This puts you at increased risk of many health problems, including:</a:t>
            </a:r>
          </a:p>
          <a:p>
            <a:pPr algn="l" defTabSz="457200">
              <a:defRPr sz="3000" b="0">
                <a:solidFill>
                  <a:srgbClr val="111111"/>
                </a:solidFill>
                <a:latin typeface="Helvetica"/>
                <a:ea typeface="Helvetica"/>
                <a:cs typeface="Helvetica"/>
                <a:sym typeface="Helvetica"/>
              </a:defRPr>
            </a:pPr>
            <a:endParaRPr dirty="0"/>
          </a:p>
        </p:txBody>
      </p:sp>
      <p:sp>
        <p:nvSpPr>
          <p:cNvPr id="2" name="TextBox 1">
            <a:extLst>
              <a:ext uri="{FF2B5EF4-FFF2-40B4-BE49-F238E27FC236}">
                <a16:creationId xmlns:a16="http://schemas.microsoft.com/office/drawing/2014/main" id="{E274C69E-14DF-4AD7-B77F-25E4F0808AA4}"/>
              </a:ext>
            </a:extLst>
          </p:cNvPr>
          <p:cNvSpPr txBox="1"/>
          <p:nvPr/>
        </p:nvSpPr>
        <p:spPr>
          <a:xfrm>
            <a:off x="1008185" y="4725796"/>
            <a:ext cx="11470016" cy="37959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indent="-317500" algn="l" defTabSz="457200">
              <a:buClr>
                <a:srgbClr val="111111"/>
              </a:buClr>
              <a:buSzPct val="100000"/>
              <a:buFont typeface="Helvetica"/>
              <a:buChar char="•"/>
              <a:defRPr sz="3000" b="0">
                <a:solidFill>
                  <a:srgbClr val="111111"/>
                </a:solidFill>
                <a:latin typeface="Helvetica"/>
                <a:ea typeface="Helvetica"/>
                <a:cs typeface="Helvetica"/>
                <a:sym typeface="Helvetica"/>
              </a:defRPr>
            </a:pPr>
            <a:r>
              <a:rPr lang="en-GB"/>
              <a:t>Anxiety</a:t>
            </a:r>
          </a:p>
          <a:p>
            <a:pPr marL="457200" indent="-317500" algn="l" defTabSz="457200">
              <a:buClr>
                <a:srgbClr val="111111"/>
              </a:buClr>
              <a:buSzPct val="100000"/>
              <a:buFont typeface="Helvetica"/>
              <a:buChar char="•"/>
              <a:defRPr sz="3000" b="0">
                <a:solidFill>
                  <a:srgbClr val="111111"/>
                </a:solidFill>
                <a:latin typeface="Helvetica"/>
                <a:ea typeface="Helvetica"/>
                <a:cs typeface="Helvetica"/>
                <a:sym typeface="Helvetica"/>
              </a:defRPr>
            </a:pPr>
            <a:r>
              <a:rPr lang="en-GB"/>
              <a:t>Depression</a:t>
            </a:r>
          </a:p>
          <a:p>
            <a:pPr marL="457200" indent="-317500" algn="l" defTabSz="457200">
              <a:buClr>
                <a:srgbClr val="111111"/>
              </a:buClr>
              <a:buSzPct val="100000"/>
              <a:buFont typeface="Helvetica"/>
              <a:buChar char="•"/>
              <a:defRPr sz="3000" b="0">
                <a:solidFill>
                  <a:srgbClr val="111111"/>
                </a:solidFill>
                <a:latin typeface="Helvetica"/>
                <a:ea typeface="Helvetica"/>
                <a:cs typeface="Helvetica"/>
                <a:sym typeface="Helvetica"/>
              </a:defRPr>
            </a:pPr>
            <a:r>
              <a:rPr lang="en-GB"/>
              <a:t>Digestive problems</a:t>
            </a:r>
          </a:p>
          <a:p>
            <a:pPr marL="457200" indent="-317500" algn="l" defTabSz="457200">
              <a:buClr>
                <a:srgbClr val="111111"/>
              </a:buClr>
              <a:buSzPct val="100000"/>
              <a:buFont typeface="Helvetica"/>
              <a:buChar char="•"/>
              <a:defRPr sz="3000" b="0">
                <a:solidFill>
                  <a:srgbClr val="111111"/>
                </a:solidFill>
                <a:latin typeface="Helvetica"/>
                <a:ea typeface="Helvetica"/>
                <a:cs typeface="Helvetica"/>
                <a:sym typeface="Helvetica"/>
              </a:defRPr>
            </a:pPr>
            <a:r>
              <a:rPr lang="en-GB"/>
              <a:t>Headaches</a:t>
            </a:r>
          </a:p>
          <a:p>
            <a:pPr marL="457200" indent="-317500" algn="l" defTabSz="457200">
              <a:buClr>
                <a:srgbClr val="111111"/>
              </a:buClr>
              <a:buSzPct val="100000"/>
              <a:buFont typeface="Helvetica"/>
              <a:buChar char="•"/>
              <a:defRPr sz="3000" b="0">
                <a:solidFill>
                  <a:srgbClr val="111111"/>
                </a:solidFill>
                <a:latin typeface="Helvetica"/>
                <a:ea typeface="Helvetica"/>
                <a:cs typeface="Helvetica"/>
                <a:sym typeface="Helvetica"/>
              </a:defRPr>
            </a:pPr>
            <a:r>
              <a:rPr lang="en-GB"/>
              <a:t>Heart disease</a:t>
            </a:r>
          </a:p>
          <a:p>
            <a:pPr marL="457200" indent="-317500" algn="l" defTabSz="457200">
              <a:buClr>
                <a:srgbClr val="111111"/>
              </a:buClr>
              <a:buSzPct val="100000"/>
              <a:buFont typeface="Helvetica"/>
              <a:buChar char="•"/>
              <a:defRPr sz="3000" b="0">
                <a:solidFill>
                  <a:srgbClr val="111111"/>
                </a:solidFill>
                <a:latin typeface="Helvetica"/>
                <a:ea typeface="Helvetica"/>
                <a:cs typeface="Helvetica"/>
                <a:sym typeface="Helvetica"/>
              </a:defRPr>
            </a:pPr>
            <a:r>
              <a:rPr lang="en-GB"/>
              <a:t>Sleep problems</a:t>
            </a:r>
          </a:p>
          <a:p>
            <a:pPr marL="457200" indent="-317500" algn="l" defTabSz="457200">
              <a:buClr>
                <a:srgbClr val="111111"/>
              </a:buClr>
              <a:buSzPct val="100000"/>
              <a:buFont typeface="Helvetica"/>
              <a:buChar char="•"/>
              <a:defRPr sz="3000" b="0">
                <a:solidFill>
                  <a:srgbClr val="111111"/>
                </a:solidFill>
                <a:latin typeface="Helvetica"/>
                <a:ea typeface="Helvetica"/>
                <a:cs typeface="Helvetica"/>
                <a:sym typeface="Helvetica"/>
              </a:defRPr>
            </a:pPr>
            <a:r>
              <a:rPr lang="en-GB"/>
              <a:t>Weight gain</a:t>
            </a:r>
          </a:p>
          <a:p>
            <a:pPr marL="457200" indent="-317500" algn="l" defTabSz="457200">
              <a:buClr>
                <a:srgbClr val="111111"/>
              </a:buClr>
              <a:buSzPct val="100000"/>
              <a:buFont typeface="Helvetica"/>
              <a:buChar char="•"/>
              <a:defRPr sz="3000" b="0">
                <a:solidFill>
                  <a:srgbClr val="111111"/>
                </a:solidFill>
                <a:latin typeface="Helvetica"/>
                <a:ea typeface="Helvetica"/>
                <a:cs typeface="Helvetica"/>
                <a:sym typeface="Helvetica"/>
              </a:defRPr>
            </a:pPr>
            <a:r>
              <a:rPr lang="en-GB"/>
              <a:t>Memory and concentration impairment</a:t>
            </a:r>
            <a:endParaRPr lang="en-GB"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Sources of Trauma"/>
          <p:cNvSpPr txBox="1"/>
          <p:nvPr/>
        </p:nvSpPr>
        <p:spPr>
          <a:xfrm>
            <a:off x="3418054" y="348073"/>
            <a:ext cx="5123384" cy="7711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400"/>
            </a:lvl1pPr>
          </a:lstStyle>
          <a:p>
            <a:r>
              <a:rPr dirty="0"/>
              <a:t>Sources of Trauma</a:t>
            </a:r>
          </a:p>
        </p:txBody>
      </p:sp>
      <p:pic>
        <p:nvPicPr>
          <p:cNvPr id="174" name="Image" descr="Image"/>
          <p:cNvPicPr>
            <a:picLocks noChangeAspect="1"/>
          </p:cNvPicPr>
          <p:nvPr/>
        </p:nvPicPr>
        <p:blipFill>
          <a:blip r:embed="rId2"/>
          <a:stretch>
            <a:fillRect/>
          </a:stretch>
        </p:blipFill>
        <p:spPr>
          <a:xfrm>
            <a:off x="2432050" y="1543050"/>
            <a:ext cx="10050984" cy="7240266"/>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Custom 8">
      <a:dk1>
        <a:srgbClr val="000000"/>
      </a:dk1>
      <a:lt1>
        <a:srgbClr val="FFFFFF"/>
      </a:lt1>
      <a:dk2>
        <a:srgbClr val="080607"/>
      </a:dk2>
      <a:lt2>
        <a:srgbClr val="F3F3EF"/>
      </a:lt2>
      <a:accent1>
        <a:srgbClr val="080607"/>
      </a:accent1>
      <a:accent2>
        <a:srgbClr val="DCD0C0"/>
      </a:accent2>
      <a:accent3>
        <a:srgbClr val="F3F3EF"/>
      </a:accent3>
      <a:accent4>
        <a:srgbClr val="AF9DAD"/>
      </a:accent4>
      <a:accent5>
        <a:srgbClr val="7E6180"/>
      </a:accent5>
      <a:accent6>
        <a:srgbClr val="4C2E5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nimated title treeTF33806096.potx" id="{CA52DC97-4E5D-46D8-88E8-FDA8D59F1DF0}" vid="{05E047DA-B668-4628-AFB7-4F2BBDAE62EE}"/>
    </a:ext>
  </a:extLst>
</a:theme>
</file>

<file path=ppt/theme/theme3.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280</TotalTime>
  <Words>1138</Words>
  <Application>Microsoft Office PowerPoint</Application>
  <PresentationFormat>Custom</PresentationFormat>
  <Paragraphs>231</Paragraphs>
  <Slides>31</Slides>
  <Notes>0</Notes>
  <HiddenSlides>1</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31</vt:i4>
      </vt:variant>
    </vt:vector>
  </HeadingPairs>
  <TitlesOfParts>
    <vt:vector size="44" baseType="lpstr">
      <vt:lpstr>Arial</vt:lpstr>
      <vt:lpstr>Century Gothic</vt:lpstr>
      <vt:lpstr>Helvetica</vt:lpstr>
      <vt:lpstr>Helvetica Light</vt:lpstr>
      <vt:lpstr>Helvetica Neue</vt:lpstr>
      <vt:lpstr>Helvetica Neue Light</vt:lpstr>
      <vt:lpstr>Helvetica Neue Medium</vt:lpstr>
      <vt:lpstr>Helvetica Neue Thin</vt:lpstr>
      <vt:lpstr>ManitaPx</vt:lpstr>
      <vt:lpstr>Merriweather</vt:lpstr>
      <vt:lpstr>Times Roman</vt:lpstr>
      <vt:lpstr>White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Green</dc:creator>
  <cp:lastModifiedBy>Paul Green</cp:lastModifiedBy>
  <cp:revision>37</cp:revision>
  <dcterms:created xsi:type="dcterms:W3CDTF">2020-11-23T13:01:29Z</dcterms:created>
  <dcterms:modified xsi:type="dcterms:W3CDTF">2025-02-27T11:41:57Z</dcterms:modified>
</cp:coreProperties>
</file>