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3.xml" ContentType="application/vnd.openxmlformats-officedocument.theme+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4"/>
    <p:sldMasterId id="2147483654" r:id="rId5"/>
    <p:sldMasterId id="2147483657" r:id="rId6"/>
    <p:sldMasterId id="2147483669" r:id="rId7"/>
  </p:sldMasterIdLst>
  <p:notesMasterIdLst>
    <p:notesMasterId r:id="rId40"/>
  </p:notesMasterIdLst>
  <p:sldIdLst>
    <p:sldId id="2147473012" r:id="rId8"/>
    <p:sldId id="2147473013" r:id="rId9"/>
    <p:sldId id="2147473014" r:id="rId10"/>
    <p:sldId id="2147473016" r:id="rId11"/>
    <p:sldId id="2147473017" r:id="rId12"/>
    <p:sldId id="2147473035" r:id="rId13"/>
    <p:sldId id="2147473018" r:id="rId14"/>
    <p:sldId id="2147473019" r:id="rId15"/>
    <p:sldId id="2147473020" r:id="rId16"/>
    <p:sldId id="2147473021" r:id="rId17"/>
    <p:sldId id="2147473022" r:id="rId18"/>
    <p:sldId id="2147473023" r:id="rId19"/>
    <p:sldId id="2147473024" r:id="rId20"/>
    <p:sldId id="2147473025" r:id="rId21"/>
    <p:sldId id="2147473026" r:id="rId22"/>
    <p:sldId id="2147473027" r:id="rId23"/>
    <p:sldId id="2147473028" r:id="rId24"/>
    <p:sldId id="323" r:id="rId25"/>
    <p:sldId id="2147473029" r:id="rId26"/>
    <p:sldId id="2147473002" r:id="rId27"/>
    <p:sldId id="331" r:id="rId28"/>
    <p:sldId id="332" r:id="rId29"/>
    <p:sldId id="2147473036" r:id="rId30"/>
    <p:sldId id="2147473031" r:id="rId31"/>
    <p:sldId id="2147473030" r:id="rId32"/>
    <p:sldId id="2147473010" r:id="rId33"/>
    <p:sldId id="2147473034" r:id="rId34"/>
    <p:sldId id="330" r:id="rId35"/>
    <p:sldId id="329" r:id="rId36"/>
    <p:sldId id="2147473032" r:id="rId37"/>
    <p:sldId id="325" r:id="rId38"/>
    <p:sldId id="2147473001" r:id="rId39"/>
  </p:sldIdLst>
  <p:sldSz cx="12192000" cy="68580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1454C"/>
        </a:solidFill>
        <a:effectLst/>
        <a:uFillTx/>
        <a:latin typeface="Arial"/>
        <a:ea typeface="Arial"/>
        <a:cs typeface="Arial"/>
        <a:sym typeface="Arial"/>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1454C"/>
        </a:solidFill>
        <a:effectLst/>
        <a:uFillTx/>
        <a:latin typeface="Arial"/>
        <a:ea typeface="Arial"/>
        <a:cs typeface="Arial"/>
        <a:sym typeface="Arial"/>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1454C"/>
        </a:solidFill>
        <a:effectLst/>
        <a:uFillTx/>
        <a:latin typeface="Arial"/>
        <a:ea typeface="Arial"/>
        <a:cs typeface="Arial"/>
        <a:sym typeface="Arial"/>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1454C"/>
        </a:solidFill>
        <a:effectLst/>
        <a:uFillTx/>
        <a:latin typeface="Arial"/>
        <a:ea typeface="Arial"/>
        <a:cs typeface="Arial"/>
        <a:sym typeface="Arial"/>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1454C"/>
        </a:solidFill>
        <a:effectLst/>
        <a:uFillTx/>
        <a:latin typeface="Arial"/>
        <a:ea typeface="Arial"/>
        <a:cs typeface="Arial"/>
        <a:sym typeface="Arial"/>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1454C"/>
        </a:solidFill>
        <a:effectLst/>
        <a:uFillTx/>
        <a:latin typeface="Arial"/>
        <a:ea typeface="Arial"/>
        <a:cs typeface="Arial"/>
        <a:sym typeface="Arial"/>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1454C"/>
        </a:solidFill>
        <a:effectLst/>
        <a:uFillTx/>
        <a:latin typeface="Arial"/>
        <a:ea typeface="Arial"/>
        <a:cs typeface="Arial"/>
        <a:sym typeface="Arial"/>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1454C"/>
        </a:solidFill>
        <a:effectLst/>
        <a:uFillTx/>
        <a:latin typeface="Arial"/>
        <a:ea typeface="Arial"/>
        <a:cs typeface="Arial"/>
        <a:sym typeface="Arial"/>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1454C"/>
        </a:solidFill>
        <a:effectLst/>
        <a:uFillTx/>
        <a:latin typeface="Arial"/>
        <a:ea typeface="Arial"/>
        <a:cs typeface="Arial"/>
        <a:sym typeface="Arial"/>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419DBC7F-CA70-08CD-9BC0-9984B00396CC}" name="Amanda Wright" initials="AW" userId="S::amandaw@nasen.org.uk::88a22b1f-655f-4225-a2f1-d6d8f7972c57"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1454C"/>
    <a:srgbClr val="FFFFFF"/>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E1097450-78D6-40EE-B38D-9C4442E8A894}" v="17" dt="2026-01-07T11:48:04.778"/>
  </p1510:revLst>
</p1510:revInfo>
</file>

<file path=ppt/tableStyles.xml><?xml version="1.0" encoding="utf-8"?>
<a:tblStyleLst xmlns:a="http://schemas.openxmlformats.org/drawingml/2006/main" def="{5940675A-B579-460E-94D1-54222C63F5DA}">
  <a:tblStyle styleId="{4C3C2611-4C71-4FC5-86AE-919BDF0F9419}" styleName="">
    <a:tblBg/>
    <a:wholeTbl>
      <a:tcTxStyle b="off" i="off">
        <a:font>
          <a:latin typeface="Arial"/>
          <a:ea typeface="Arial"/>
          <a:cs typeface="Arial"/>
        </a:font>
        <a:srgbClr val="01454C"/>
      </a:tcTxStyle>
      <a:tcStyle>
        <a:tcBdr>
          <a:left>
            <a:ln w="12700" cap="flat">
              <a:solidFill>
                <a:srgbClr val="F2F2F2"/>
              </a:solidFill>
              <a:prstDash val="solid"/>
              <a:round/>
            </a:ln>
          </a:left>
          <a:right>
            <a:ln w="12700" cap="flat">
              <a:solidFill>
                <a:srgbClr val="F2F2F2"/>
              </a:solidFill>
              <a:prstDash val="solid"/>
              <a:round/>
            </a:ln>
          </a:right>
          <a:top>
            <a:ln w="12700" cap="flat">
              <a:solidFill>
                <a:srgbClr val="F2F2F2"/>
              </a:solidFill>
              <a:prstDash val="solid"/>
              <a:round/>
            </a:ln>
          </a:top>
          <a:bottom>
            <a:ln w="12700" cap="flat">
              <a:solidFill>
                <a:srgbClr val="F2F2F2"/>
              </a:solidFill>
              <a:prstDash val="solid"/>
              <a:round/>
            </a:ln>
          </a:bottom>
          <a:insideH>
            <a:ln w="12700" cap="flat">
              <a:solidFill>
                <a:srgbClr val="F2F2F2"/>
              </a:solidFill>
              <a:prstDash val="solid"/>
              <a:round/>
            </a:ln>
          </a:insideH>
          <a:insideV>
            <a:ln w="12700" cap="flat">
              <a:solidFill>
                <a:srgbClr val="F2F2F2"/>
              </a:solidFill>
              <a:prstDash val="solid"/>
              <a:round/>
            </a:ln>
          </a:insideV>
        </a:tcBdr>
        <a:fill>
          <a:solidFill>
            <a:srgbClr val="CCE0D2"/>
          </a:solidFill>
        </a:fill>
      </a:tcStyle>
    </a:wholeTbl>
    <a:band2H>
      <a:tcTxStyle/>
      <a:tcStyle>
        <a:tcBdr/>
        <a:fill>
          <a:solidFill>
            <a:srgbClr val="E7F0EA"/>
          </a:solidFill>
        </a:fill>
      </a:tcStyle>
    </a:band2H>
    <a:firstCol>
      <a:tcTxStyle b="on" i="off">
        <a:font>
          <a:latin typeface="Arial"/>
          <a:ea typeface="Arial"/>
          <a:cs typeface="Arial"/>
        </a:font>
        <a:srgbClr val="F2F2F2"/>
      </a:tcTxStyle>
      <a:tcStyle>
        <a:tcBdr>
          <a:left>
            <a:ln w="12700" cap="flat">
              <a:solidFill>
                <a:srgbClr val="F2F2F2"/>
              </a:solidFill>
              <a:prstDash val="solid"/>
              <a:round/>
            </a:ln>
          </a:left>
          <a:right>
            <a:ln w="12700" cap="flat">
              <a:solidFill>
                <a:srgbClr val="F2F2F2"/>
              </a:solidFill>
              <a:prstDash val="solid"/>
              <a:round/>
            </a:ln>
          </a:right>
          <a:top>
            <a:ln w="12700" cap="flat">
              <a:solidFill>
                <a:srgbClr val="F2F2F2"/>
              </a:solidFill>
              <a:prstDash val="solid"/>
              <a:round/>
            </a:ln>
          </a:top>
          <a:bottom>
            <a:ln w="12700" cap="flat">
              <a:solidFill>
                <a:srgbClr val="F2F2F2"/>
              </a:solidFill>
              <a:prstDash val="solid"/>
              <a:round/>
            </a:ln>
          </a:bottom>
          <a:insideH>
            <a:ln w="12700" cap="flat">
              <a:solidFill>
                <a:srgbClr val="F2F2F2"/>
              </a:solidFill>
              <a:prstDash val="solid"/>
              <a:round/>
            </a:ln>
          </a:insideH>
          <a:insideV>
            <a:ln w="12700" cap="flat">
              <a:solidFill>
                <a:srgbClr val="F2F2F2"/>
              </a:solidFill>
              <a:prstDash val="solid"/>
              <a:round/>
            </a:ln>
          </a:insideV>
        </a:tcBdr>
        <a:fill>
          <a:solidFill>
            <a:schemeClr val="accent1"/>
          </a:solidFill>
        </a:fill>
      </a:tcStyle>
    </a:firstCol>
    <a:lastRow>
      <a:tcTxStyle b="on" i="off">
        <a:font>
          <a:latin typeface="Arial"/>
          <a:ea typeface="Arial"/>
          <a:cs typeface="Arial"/>
        </a:font>
        <a:srgbClr val="F2F2F2"/>
      </a:tcTxStyle>
      <a:tcStyle>
        <a:tcBdr>
          <a:left>
            <a:ln w="12700" cap="flat">
              <a:solidFill>
                <a:srgbClr val="F2F2F2"/>
              </a:solidFill>
              <a:prstDash val="solid"/>
              <a:round/>
            </a:ln>
          </a:left>
          <a:right>
            <a:ln w="12700" cap="flat">
              <a:solidFill>
                <a:srgbClr val="F2F2F2"/>
              </a:solidFill>
              <a:prstDash val="solid"/>
              <a:round/>
            </a:ln>
          </a:right>
          <a:top>
            <a:ln w="38100" cap="flat">
              <a:solidFill>
                <a:srgbClr val="F2F2F2"/>
              </a:solidFill>
              <a:prstDash val="solid"/>
              <a:round/>
            </a:ln>
          </a:top>
          <a:bottom>
            <a:ln w="12700" cap="flat">
              <a:solidFill>
                <a:srgbClr val="F2F2F2"/>
              </a:solidFill>
              <a:prstDash val="solid"/>
              <a:round/>
            </a:ln>
          </a:bottom>
          <a:insideH>
            <a:ln w="12700" cap="flat">
              <a:solidFill>
                <a:srgbClr val="F2F2F2"/>
              </a:solidFill>
              <a:prstDash val="solid"/>
              <a:round/>
            </a:ln>
          </a:insideH>
          <a:insideV>
            <a:ln w="12700" cap="flat">
              <a:solidFill>
                <a:srgbClr val="F2F2F2"/>
              </a:solidFill>
              <a:prstDash val="solid"/>
              <a:round/>
            </a:ln>
          </a:insideV>
        </a:tcBdr>
        <a:fill>
          <a:solidFill>
            <a:schemeClr val="accent1"/>
          </a:solidFill>
        </a:fill>
      </a:tcStyle>
    </a:lastRow>
    <a:firstRow>
      <a:tcTxStyle b="on" i="off">
        <a:font>
          <a:latin typeface="Arial"/>
          <a:ea typeface="Arial"/>
          <a:cs typeface="Arial"/>
        </a:font>
        <a:srgbClr val="F2F2F2"/>
      </a:tcTxStyle>
      <a:tcStyle>
        <a:tcBdr>
          <a:left>
            <a:ln w="12700" cap="flat">
              <a:solidFill>
                <a:srgbClr val="F2F2F2"/>
              </a:solidFill>
              <a:prstDash val="solid"/>
              <a:round/>
            </a:ln>
          </a:left>
          <a:right>
            <a:ln w="12700" cap="flat">
              <a:solidFill>
                <a:srgbClr val="F2F2F2"/>
              </a:solidFill>
              <a:prstDash val="solid"/>
              <a:round/>
            </a:ln>
          </a:right>
          <a:top>
            <a:ln w="12700" cap="flat">
              <a:solidFill>
                <a:srgbClr val="F2F2F2"/>
              </a:solidFill>
              <a:prstDash val="solid"/>
              <a:round/>
            </a:ln>
          </a:top>
          <a:bottom>
            <a:ln w="38100" cap="flat">
              <a:solidFill>
                <a:srgbClr val="F2F2F2"/>
              </a:solidFill>
              <a:prstDash val="solid"/>
              <a:round/>
            </a:ln>
          </a:bottom>
          <a:insideH>
            <a:ln w="12700" cap="flat">
              <a:solidFill>
                <a:srgbClr val="F2F2F2"/>
              </a:solidFill>
              <a:prstDash val="solid"/>
              <a:round/>
            </a:ln>
          </a:insideH>
          <a:insideV>
            <a:ln w="12700" cap="flat">
              <a:solidFill>
                <a:srgbClr val="F2F2F2"/>
              </a:solidFill>
              <a:prstDash val="solid"/>
              <a:round/>
            </a:ln>
          </a:insideV>
        </a:tcBdr>
        <a:fill>
          <a:solidFill>
            <a:schemeClr val="accent1"/>
          </a:solidFill>
        </a:fill>
      </a:tcStyle>
    </a:firstRow>
  </a:tblStyle>
  <a:tblStyle styleId="{C7B018BB-80A7-4F77-B60F-C8B233D01FF8}" styleName="">
    <a:tblBg/>
    <a:wholeTbl>
      <a:tcTxStyle b="off" i="off">
        <a:font>
          <a:latin typeface="Arial"/>
          <a:ea typeface="Arial"/>
          <a:cs typeface="Arial"/>
        </a:font>
        <a:srgbClr val="01454C"/>
      </a:tcTxStyle>
      <a:tcStyle>
        <a:tcBdr>
          <a:left>
            <a:ln w="12700" cap="flat">
              <a:solidFill>
                <a:srgbClr val="F2F2F2"/>
              </a:solidFill>
              <a:prstDash val="solid"/>
              <a:round/>
            </a:ln>
          </a:left>
          <a:right>
            <a:ln w="12700" cap="flat">
              <a:solidFill>
                <a:srgbClr val="F2F2F2"/>
              </a:solidFill>
              <a:prstDash val="solid"/>
              <a:round/>
            </a:ln>
          </a:right>
          <a:top>
            <a:ln w="12700" cap="flat">
              <a:solidFill>
                <a:srgbClr val="F2F2F2"/>
              </a:solidFill>
              <a:prstDash val="solid"/>
              <a:round/>
            </a:ln>
          </a:top>
          <a:bottom>
            <a:ln w="12700" cap="flat">
              <a:solidFill>
                <a:srgbClr val="F2F2F2"/>
              </a:solidFill>
              <a:prstDash val="solid"/>
              <a:round/>
            </a:ln>
          </a:bottom>
          <a:insideH>
            <a:ln w="12700" cap="flat">
              <a:solidFill>
                <a:srgbClr val="F2F2F2"/>
              </a:solidFill>
              <a:prstDash val="solid"/>
              <a:round/>
            </a:ln>
          </a:insideH>
          <a:insideV>
            <a:ln w="12700" cap="flat">
              <a:solidFill>
                <a:srgbClr val="F2F2F2"/>
              </a:solidFill>
              <a:prstDash val="solid"/>
              <a:round/>
            </a:ln>
          </a:insideV>
        </a:tcBdr>
        <a:fill>
          <a:solidFill>
            <a:srgbClr val="D4CACA"/>
          </a:solidFill>
        </a:fill>
      </a:tcStyle>
    </a:wholeTbl>
    <a:band2H>
      <a:tcTxStyle/>
      <a:tcStyle>
        <a:tcBdr/>
        <a:fill>
          <a:solidFill>
            <a:srgbClr val="EBE6E6"/>
          </a:solidFill>
        </a:fill>
      </a:tcStyle>
    </a:band2H>
    <a:firstCol>
      <a:tcTxStyle b="on" i="off">
        <a:font>
          <a:latin typeface="Arial"/>
          <a:ea typeface="Arial"/>
          <a:cs typeface="Arial"/>
        </a:font>
        <a:srgbClr val="F2F2F2"/>
      </a:tcTxStyle>
      <a:tcStyle>
        <a:tcBdr>
          <a:left>
            <a:ln w="12700" cap="flat">
              <a:solidFill>
                <a:srgbClr val="F2F2F2"/>
              </a:solidFill>
              <a:prstDash val="solid"/>
              <a:round/>
            </a:ln>
          </a:left>
          <a:right>
            <a:ln w="12700" cap="flat">
              <a:solidFill>
                <a:srgbClr val="F2F2F2"/>
              </a:solidFill>
              <a:prstDash val="solid"/>
              <a:round/>
            </a:ln>
          </a:right>
          <a:top>
            <a:ln w="12700" cap="flat">
              <a:solidFill>
                <a:srgbClr val="F2F2F2"/>
              </a:solidFill>
              <a:prstDash val="solid"/>
              <a:round/>
            </a:ln>
          </a:top>
          <a:bottom>
            <a:ln w="12700" cap="flat">
              <a:solidFill>
                <a:srgbClr val="F2F2F2"/>
              </a:solidFill>
              <a:prstDash val="solid"/>
              <a:round/>
            </a:ln>
          </a:bottom>
          <a:insideH>
            <a:ln w="12700" cap="flat">
              <a:solidFill>
                <a:srgbClr val="F2F2F2"/>
              </a:solidFill>
              <a:prstDash val="solid"/>
              <a:round/>
            </a:ln>
          </a:insideH>
          <a:insideV>
            <a:ln w="12700" cap="flat">
              <a:solidFill>
                <a:srgbClr val="F2F2F2"/>
              </a:solidFill>
              <a:prstDash val="solid"/>
              <a:round/>
            </a:ln>
          </a:insideV>
        </a:tcBdr>
        <a:fill>
          <a:solidFill>
            <a:schemeClr val="accent3"/>
          </a:solidFill>
        </a:fill>
      </a:tcStyle>
    </a:firstCol>
    <a:lastRow>
      <a:tcTxStyle b="on" i="off">
        <a:font>
          <a:latin typeface="Arial"/>
          <a:ea typeface="Arial"/>
          <a:cs typeface="Arial"/>
        </a:font>
        <a:srgbClr val="F2F2F2"/>
      </a:tcTxStyle>
      <a:tcStyle>
        <a:tcBdr>
          <a:left>
            <a:ln w="12700" cap="flat">
              <a:solidFill>
                <a:srgbClr val="F2F2F2"/>
              </a:solidFill>
              <a:prstDash val="solid"/>
              <a:round/>
            </a:ln>
          </a:left>
          <a:right>
            <a:ln w="12700" cap="flat">
              <a:solidFill>
                <a:srgbClr val="F2F2F2"/>
              </a:solidFill>
              <a:prstDash val="solid"/>
              <a:round/>
            </a:ln>
          </a:right>
          <a:top>
            <a:ln w="38100" cap="flat">
              <a:solidFill>
                <a:srgbClr val="F2F2F2"/>
              </a:solidFill>
              <a:prstDash val="solid"/>
              <a:round/>
            </a:ln>
          </a:top>
          <a:bottom>
            <a:ln w="12700" cap="flat">
              <a:solidFill>
                <a:srgbClr val="F2F2F2"/>
              </a:solidFill>
              <a:prstDash val="solid"/>
              <a:round/>
            </a:ln>
          </a:bottom>
          <a:insideH>
            <a:ln w="12700" cap="flat">
              <a:solidFill>
                <a:srgbClr val="F2F2F2"/>
              </a:solidFill>
              <a:prstDash val="solid"/>
              <a:round/>
            </a:ln>
          </a:insideH>
          <a:insideV>
            <a:ln w="12700" cap="flat">
              <a:solidFill>
                <a:srgbClr val="F2F2F2"/>
              </a:solidFill>
              <a:prstDash val="solid"/>
              <a:round/>
            </a:ln>
          </a:insideV>
        </a:tcBdr>
        <a:fill>
          <a:solidFill>
            <a:schemeClr val="accent3"/>
          </a:solidFill>
        </a:fill>
      </a:tcStyle>
    </a:lastRow>
    <a:firstRow>
      <a:tcTxStyle b="on" i="off">
        <a:font>
          <a:latin typeface="Arial"/>
          <a:ea typeface="Arial"/>
          <a:cs typeface="Arial"/>
        </a:font>
        <a:srgbClr val="F2F2F2"/>
      </a:tcTxStyle>
      <a:tcStyle>
        <a:tcBdr>
          <a:left>
            <a:ln w="12700" cap="flat">
              <a:solidFill>
                <a:srgbClr val="F2F2F2"/>
              </a:solidFill>
              <a:prstDash val="solid"/>
              <a:round/>
            </a:ln>
          </a:left>
          <a:right>
            <a:ln w="12700" cap="flat">
              <a:solidFill>
                <a:srgbClr val="F2F2F2"/>
              </a:solidFill>
              <a:prstDash val="solid"/>
              <a:round/>
            </a:ln>
          </a:right>
          <a:top>
            <a:ln w="12700" cap="flat">
              <a:solidFill>
                <a:srgbClr val="F2F2F2"/>
              </a:solidFill>
              <a:prstDash val="solid"/>
              <a:round/>
            </a:ln>
          </a:top>
          <a:bottom>
            <a:ln w="38100" cap="flat">
              <a:solidFill>
                <a:srgbClr val="F2F2F2"/>
              </a:solidFill>
              <a:prstDash val="solid"/>
              <a:round/>
            </a:ln>
          </a:bottom>
          <a:insideH>
            <a:ln w="12700" cap="flat">
              <a:solidFill>
                <a:srgbClr val="F2F2F2"/>
              </a:solidFill>
              <a:prstDash val="solid"/>
              <a:round/>
            </a:ln>
          </a:insideH>
          <a:insideV>
            <a:ln w="12700" cap="flat">
              <a:solidFill>
                <a:srgbClr val="F2F2F2"/>
              </a:solidFill>
              <a:prstDash val="solid"/>
              <a:round/>
            </a:ln>
          </a:insideV>
        </a:tcBdr>
        <a:fill>
          <a:solidFill>
            <a:schemeClr val="accent3"/>
          </a:solidFill>
        </a:fill>
      </a:tcStyle>
    </a:firstRow>
  </a:tblStyle>
  <a:tblStyle styleId="{EEE7283C-3CF3-47DC-8721-378D4A62B228}" styleName="">
    <a:tblBg/>
    <a:wholeTbl>
      <a:tcTxStyle b="off" i="off">
        <a:font>
          <a:latin typeface="Arial"/>
          <a:ea typeface="Arial"/>
          <a:cs typeface="Arial"/>
        </a:font>
        <a:srgbClr val="01454C"/>
      </a:tcTxStyle>
      <a:tcStyle>
        <a:tcBdr>
          <a:left>
            <a:ln w="12700" cap="flat">
              <a:solidFill>
                <a:srgbClr val="F2F2F2"/>
              </a:solidFill>
              <a:prstDash val="solid"/>
              <a:round/>
            </a:ln>
          </a:left>
          <a:right>
            <a:ln w="12700" cap="flat">
              <a:solidFill>
                <a:srgbClr val="F2F2F2"/>
              </a:solidFill>
              <a:prstDash val="solid"/>
              <a:round/>
            </a:ln>
          </a:right>
          <a:top>
            <a:ln w="12700" cap="flat">
              <a:solidFill>
                <a:srgbClr val="F2F2F2"/>
              </a:solidFill>
              <a:prstDash val="solid"/>
              <a:round/>
            </a:ln>
          </a:top>
          <a:bottom>
            <a:ln w="12700" cap="flat">
              <a:solidFill>
                <a:srgbClr val="F2F2F2"/>
              </a:solidFill>
              <a:prstDash val="solid"/>
              <a:round/>
            </a:ln>
          </a:bottom>
          <a:insideH>
            <a:ln w="12700" cap="flat">
              <a:solidFill>
                <a:srgbClr val="F2F2F2"/>
              </a:solidFill>
              <a:prstDash val="solid"/>
              <a:round/>
            </a:ln>
          </a:insideH>
          <a:insideV>
            <a:ln w="12700" cap="flat">
              <a:solidFill>
                <a:srgbClr val="F2F2F2"/>
              </a:solidFill>
              <a:prstDash val="solid"/>
              <a:round/>
            </a:ln>
          </a:insideV>
        </a:tcBdr>
        <a:fill>
          <a:solidFill>
            <a:srgbClr val="CAD3D5"/>
          </a:solidFill>
        </a:fill>
      </a:tcStyle>
    </a:wholeTbl>
    <a:band2H>
      <a:tcTxStyle/>
      <a:tcStyle>
        <a:tcBdr/>
        <a:fill>
          <a:solidFill>
            <a:srgbClr val="E6EAEB"/>
          </a:solidFill>
        </a:fill>
      </a:tcStyle>
    </a:band2H>
    <a:firstCol>
      <a:tcTxStyle b="on" i="off">
        <a:font>
          <a:latin typeface="Arial"/>
          <a:ea typeface="Arial"/>
          <a:cs typeface="Arial"/>
        </a:font>
        <a:srgbClr val="F2F2F2"/>
      </a:tcTxStyle>
      <a:tcStyle>
        <a:tcBdr>
          <a:left>
            <a:ln w="12700" cap="flat">
              <a:solidFill>
                <a:srgbClr val="F2F2F2"/>
              </a:solidFill>
              <a:prstDash val="solid"/>
              <a:round/>
            </a:ln>
          </a:left>
          <a:right>
            <a:ln w="12700" cap="flat">
              <a:solidFill>
                <a:srgbClr val="F2F2F2"/>
              </a:solidFill>
              <a:prstDash val="solid"/>
              <a:round/>
            </a:ln>
          </a:right>
          <a:top>
            <a:ln w="12700" cap="flat">
              <a:solidFill>
                <a:srgbClr val="F2F2F2"/>
              </a:solidFill>
              <a:prstDash val="solid"/>
              <a:round/>
            </a:ln>
          </a:top>
          <a:bottom>
            <a:ln w="12700" cap="flat">
              <a:solidFill>
                <a:srgbClr val="F2F2F2"/>
              </a:solidFill>
              <a:prstDash val="solid"/>
              <a:round/>
            </a:ln>
          </a:bottom>
          <a:insideH>
            <a:ln w="12700" cap="flat">
              <a:solidFill>
                <a:srgbClr val="F2F2F2"/>
              </a:solidFill>
              <a:prstDash val="solid"/>
              <a:round/>
            </a:ln>
          </a:insideH>
          <a:insideV>
            <a:ln w="12700" cap="flat">
              <a:solidFill>
                <a:srgbClr val="F2F2F2"/>
              </a:solidFill>
              <a:prstDash val="solid"/>
              <a:round/>
            </a:ln>
          </a:insideV>
        </a:tcBdr>
        <a:fill>
          <a:solidFill>
            <a:schemeClr val="accent6"/>
          </a:solidFill>
        </a:fill>
      </a:tcStyle>
    </a:firstCol>
    <a:lastRow>
      <a:tcTxStyle b="on" i="off">
        <a:font>
          <a:latin typeface="Arial"/>
          <a:ea typeface="Arial"/>
          <a:cs typeface="Arial"/>
        </a:font>
        <a:srgbClr val="F2F2F2"/>
      </a:tcTxStyle>
      <a:tcStyle>
        <a:tcBdr>
          <a:left>
            <a:ln w="12700" cap="flat">
              <a:solidFill>
                <a:srgbClr val="F2F2F2"/>
              </a:solidFill>
              <a:prstDash val="solid"/>
              <a:round/>
            </a:ln>
          </a:left>
          <a:right>
            <a:ln w="12700" cap="flat">
              <a:solidFill>
                <a:srgbClr val="F2F2F2"/>
              </a:solidFill>
              <a:prstDash val="solid"/>
              <a:round/>
            </a:ln>
          </a:right>
          <a:top>
            <a:ln w="38100" cap="flat">
              <a:solidFill>
                <a:srgbClr val="F2F2F2"/>
              </a:solidFill>
              <a:prstDash val="solid"/>
              <a:round/>
            </a:ln>
          </a:top>
          <a:bottom>
            <a:ln w="12700" cap="flat">
              <a:solidFill>
                <a:srgbClr val="F2F2F2"/>
              </a:solidFill>
              <a:prstDash val="solid"/>
              <a:round/>
            </a:ln>
          </a:bottom>
          <a:insideH>
            <a:ln w="12700" cap="flat">
              <a:solidFill>
                <a:srgbClr val="F2F2F2"/>
              </a:solidFill>
              <a:prstDash val="solid"/>
              <a:round/>
            </a:ln>
          </a:insideH>
          <a:insideV>
            <a:ln w="12700" cap="flat">
              <a:solidFill>
                <a:srgbClr val="F2F2F2"/>
              </a:solidFill>
              <a:prstDash val="solid"/>
              <a:round/>
            </a:ln>
          </a:insideV>
        </a:tcBdr>
        <a:fill>
          <a:solidFill>
            <a:schemeClr val="accent6"/>
          </a:solidFill>
        </a:fill>
      </a:tcStyle>
    </a:lastRow>
    <a:firstRow>
      <a:tcTxStyle b="on" i="off">
        <a:font>
          <a:latin typeface="Arial"/>
          <a:ea typeface="Arial"/>
          <a:cs typeface="Arial"/>
        </a:font>
        <a:srgbClr val="F2F2F2"/>
      </a:tcTxStyle>
      <a:tcStyle>
        <a:tcBdr>
          <a:left>
            <a:ln w="12700" cap="flat">
              <a:solidFill>
                <a:srgbClr val="F2F2F2"/>
              </a:solidFill>
              <a:prstDash val="solid"/>
              <a:round/>
            </a:ln>
          </a:left>
          <a:right>
            <a:ln w="12700" cap="flat">
              <a:solidFill>
                <a:srgbClr val="F2F2F2"/>
              </a:solidFill>
              <a:prstDash val="solid"/>
              <a:round/>
            </a:ln>
          </a:right>
          <a:top>
            <a:ln w="12700" cap="flat">
              <a:solidFill>
                <a:srgbClr val="F2F2F2"/>
              </a:solidFill>
              <a:prstDash val="solid"/>
              <a:round/>
            </a:ln>
          </a:top>
          <a:bottom>
            <a:ln w="38100" cap="flat">
              <a:solidFill>
                <a:srgbClr val="F2F2F2"/>
              </a:solidFill>
              <a:prstDash val="solid"/>
              <a:round/>
            </a:ln>
          </a:bottom>
          <a:insideH>
            <a:ln w="12700" cap="flat">
              <a:solidFill>
                <a:srgbClr val="F2F2F2"/>
              </a:solidFill>
              <a:prstDash val="solid"/>
              <a:round/>
            </a:ln>
          </a:insideH>
          <a:insideV>
            <a:ln w="12700" cap="flat">
              <a:solidFill>
                <a:srgbClr val="F2F2F2"/>
              </a:solidFill>
              <a:prstDash val="solid"/>
              <a:round/>
            </a:ln>
          </a:insideV>
        </a:tcBdr>
        <a:fill>
          <a:solidFill>
            <a:schemeClr val="accent6"/>
          </a:solidFill>
        </a:fill>
      </a:tcStyle>
    </a:firstRow>
  </a:tblStyle>
  <a:tblStyle styleId="{CF821DB8-F4EB-4A41-A1BA-3FCAFE7338EE}" styleName="">
    <a:tblBg/>
    <a:wholeTbl>
      <a:tcTxStyle b="off" i="off">
        <a:font>
          <a:latin typeface="Arial"/>
          <a:ea typeface="Arial"/>
          <a:cs typeface="Arial"/>
        </a:font>
        <a:srgbClr val="01454C"/>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6E8E8"/>
          </a:solidFill>
        </a:fill>
      </a:tcStyle>
    </a:wholeTbl>
    <a:band2H>
      <a:tcTxStyle/>
      <a:tcStyle>
        <a:tcBdr/>
        <a:fill>
          <a:solidFill>
            <a:srgbClr val="F2F2F2"/>
          </a:solidFill>
        </a:fill>
      </a:tcStyle>
    </a:band2H>
    <a:firstCol>
      <a:tcTxStyle b="on" i="off">
        <a:font>
          <a:latin typeface="Arial"/>
          <a:ea typeface="Arial"/>
          <a:cs typeface="Arial"/>
        </a:font>
        <a:srgbClr val="F2F2F2"/>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Col>
    <a:lastRow>
      <a:tcTxStyle b="on" i="off">
        <a:font>
          <a:latin typeface="Arial"/>
          <a:ea typeface="Arial"/>
          <a:cs typeface="Arial"/>
        </a:font>
        <a:srgbClr val="01454C"/>
      </a:tcTxStyle>
      <a:tcStyle>
        <a:tcBdr>
          <a:left>
            <a:ln w="12700" cap="flat">
              <a:noFill/>
              <a:miter lim="400000"/>
            </a:ln>
          </a:left>
          <a:right>
            <a:ln w="12700" cap="flat">
              <a:noFill/>
              <a:miter lim="400000"/>
            </a:ln>
          </a:right>
          <a:top>
            <a:ln w="50800" cap="flat">
              <a:solidFill>
                <a:srgbClr val="01454C"/>
              </a:solidFill>
              <a:prstDash val="solid"/>
              <a:round/>
            </a:ln>
          </a:top>
          <a:bottom>
            <a:ln w="25400" cap="flat">
              <a:solidFill>
                <a:srgbClr val="01454C"/>
              </a:solidFill>
              <a:prstDash val="solid"/>
              <a:round/>
            </a:ln>
          </a:bottom>
          <a:insideH>
            <a:ln w="12700" cap="flat">
              <a:noFill/>
              <a:miter lim="400000"/>
            </a:ln>
          </a:insideH>
          <a:insideV>
            <a:ln w="12700" cap="flat">
              <a:noFill/>
              <a:miter lim="400000"/>
            </a:ln>
          </a:insideV>
        </a:tcBdr>
        <a:fill>
          <a:solidFill>
            <a:srgbClr val="F2F2F2"/>
          </a:solidFill>
        </a:fill>
      </a:tcStyle>
    </a:lastRow>
    <a:firstRow>
      <a:tcTxStyle b="on" i="off">
        <a:font>
          <a:latin typeface="Arial"/>
          <a:ea typeface="Arial"/>
          <a:cs typeface="Arial"/>
        </a:font>
        <a:srgbClr val="F2F2F2"/>
      </a:tcTxStyle>
      <a:tcStyle>
        <a:tcBdr>
          <a:left>
            <a:ln w="12700" cap="flat">
              <a:noFill/>
              <a:miter lim="400000"/>
            </a:ln>
          </a:left>
          <a:right>
            <a:ln w="12700" cap="flat">
              <a:noFill/>
              <a:miter lim="400000"/>
            </a:ln>
          </a:right>
          <a:top>
            <a:ln w="25400" cap="flat">
              <a:solidFill>
                <a:srgbClr val="01454C"/>
              </a:solidFill>
              <a:prstDash val="solid"/>
              <a:round/>
            </a:ln>
          </a:top>
          <a:bottom>
            <a:ln w="25400" cap="flat">
              <a:solidFill>
                <a:srgbClr val="01454C"/>
              </a:solidFill>
              <a:prstDash val="solid"/>
              <a:round/>
            </a:ln>
          </a:bottom>
          <a:insideH>
            <a:ln w="12700" cap="flat">
              <a:noFill/>
              <a:miter lim="400000"/>
            </a:ln>
          </a:insideH>
          <a:insideV>
            <a:ln w="12700" cap="flat">
              <a:noFill/>
              <a:miter lim="400000"/>
            </a:ln>
          </a:insideV>
        </a:tcBdr>
        <a:fill>
          <a:solidFill>
            <a:schemeClr val="accent1"/>
          </a:solidFill>
        </a:fill>
      </a:tcStyle>
    </a:firstRow>
  </a:tblStyle>
  <a:tblStyle styleId="{33BA23B1-9221-436E-865A-0063620EA4FD}" styleName="">
    <a:tblBg/>
    <a:wholeTbl>
      <a:tcTxStyle b="off" i="off">
        <a:font>
          <a:latin typeface="Arial"/>
          <a:ea typeface="Arial"/>
          <a:cs typeface="Arial"/>
        </a:font>
        <a:srgbClr val="01454C"/>
      </a:tcTxStyle>
      <a:tcStyle>
        <a:tcBdr>
          <a:left>
            <a:ln w="12700" cap="flat">
              <a:solidFill>
                <a:srgbClr val="F2F2F2"/>
              </a:solidFill>
              <a:prstDash val="solid"/>
              <a:round/>
            </a:ln>
          </a:left>
          <a:right>
            <a:ln w="12700" cap="flat">
              <a:solidFill>
                <a:srgbClr val="F2F2F2"/>
              </a:solidFill>
              <a:prstDash val="solid"/>
              <a:round/>
            </a:ln>
          </a:right>
          <a:top>
            <a:ln w="12700" cap="flat">
              <a:solidFill>
                <a:srgbClr val="F2F2F2"/>
              </a:solidFill>
              <a:prstDash val="solid"/>
              <a:round/>
            </a:ln>
          </a:top>
          <a:bottom>
            <a:ln w="12700" cap="flat">
              <a:solidFill>
                <a:srgbClr val="F2F2F2"/>
              </a:solidFill>
              <a:prstDash val="solid"/>
              <a:round/>
            </a:ln>
          </a:bottom>
          <a:insideH>
            <a:ln w="12700" cap="flat">
              <a:solidFill>
                <a:srgbClr val="F2F2F2"/>
              </a:solidFill>
              <a:prstDash val="solid"/>
              <a:round/>
            </a:ln>
          </a:insideH>
          <a:insideV>
            <a:ln w="12700" cap="flat">
              <a:solidFill>
                <a:srgbClr val="F2F2F2"/>
              </a:solidFill>
              <a:prstDash val="solid"/>
              <a:round/>
            </a:ln>
          </a:insideV>
        </a:tcBdr>
        <a:fill>
          <a:solidFill>
            <a:srgbClr val="CACECE"/>
          </a:solidFill>
        </a:fill>
      </a:tcStyle>
    </a:wholeTbl>
    <a:band2H>
      <a:tcTxStyle/>
      <a:tcStyle>
        <a:tcBdr/>
        <a:fill>
          <a:solidFill>
            <a:srgbClr val="E6E8E8"/>
          </a:solidFill>
        </a:fill>
      </a:tcStyle>
    </a:band2H>
    <a:firstCol>
      <a:tcTxStyle b="on" i="off">
        <a:font>
          <a:latin typeface="Arial"/>
          <a:ea typeface="Arial"/>
          <a:cs typeface="Arial"/>
        </a:font>
        <a:srgbClr val="F2F2F2"/>
      </a:tcTxStyle>
      <a:tcStyle>
        <a:tcBdr>
          <a:left>
            <a:ln w="12700" cap="flat">
              <a:solidFill>
                <a:srgbClr val="F2F2F2"/>
              </a:solidFill>
              <a:prstDash val="solid"/>
              <a:round/>
            </a:ln>
          </a:left>
          <a:right>
            <a:ln w="12700" cap="flat">
              <a:solidFill>
                <a:srgbClr val="F2F2F2"/>
              </a:solidFill>
              <a:prstDash val="solid"/>
              <a:round/>
            </a:ln>
          </a:right>
          <a:top>
            <a:ln w="12700" cap="flat">
              <a:solidFill>
                <a:srgbClr val="F2F2F2"/>
              </a:solidFill>
              <a:prstDash val="solid"/>
              <a:round/>
            </a:ln>
          </a:top>
          <a:bottom>
            <a:ln w="12700" cap="flat">
              <a:solidFill>
                <a:srgbClr val="F2F2F2"/>
              </a:solidFill>
              <a:prstDash val="solid"/>
              <a:round/>
            </a:ln>
          </a:bottom>
          <a:insideH>
            <a:ln w="12700" cap="flat">
              <a:solidFill>
                <a:srgbClr val="F2F2F2"/>
              </a:solidFill>
              <a:prstDash val="solid"/>
              <a:round/>
            </a:ln>
          </a:insideH>
          <a:insideV>
            <a:ln w="12700" cap="flat">
              <a:solidFill>
                <a:srgbClr val="F2F2F2"/>
              </a:solidFill>
              <a:prstDash val="solid"/>
              <a:round/>
            </a:ln>
          </a:insideV>
        </a:tcBdr>
        <a:fill>
          <a:solidFill>
            <a:srgbClr val="01454C"/>
          </a:solidFill>
        </a:fill>
      </a:tcStyle>
    </a:firstCol>
    <a:lastRow>
      <a:tcTxStyle b="on" i="off">
        <a:font>
          <a:latin typeface="Arial"/>
          <a:ea typeface="Arial"/>
          <a:cs typeface="Arial"/>
        </a:font>
        <a:srgbClr val="F2F2F2"/>
      </a:tcTxStyle>
      <a:tcStyle>
        <a:tcBdr>
          <a:left>
            <a:ln w="12700" cap="flat">
              <a:solidFill>
                <a:srgbClr val="F2F2F2"/>
              </a:solidFill>
              <a:prstDash val="solid"/>
              <a:round/>
            </a:ln>
          </a:left>
          <a:right>
            <a:ln w="12700" cap="flat">
              <a:solidFill>
                <a:srgbClr val="F2F2F2"/>
              </a:solidFill>
              <a:prstDash val="solid"/>
              <a:round/>
            </a:ln>
          </a:right>
          <a:top>
            <a:ln w="38100" cap="flat">
              <a:solidFill>
                <a:srgbClr val="F2F2F2"/>
              </a:solidFill>
              <a:prstDash val="solid"/>
              <a:round/>
            </a:ln>
          </a:top>
          <a:bottom>
            <a:ln w="12700" cap="flat">
              <a:solidFill>
                <a:srgbClr val="F2F2F2"/>
              </a:solidFill>
              <a:prstDash val="solid"/>
              <a:round/>
            </a:ln>
          </a:bottom>
          <a:insideH>
            <a:ln w="12700" cap="flat">
              <a:solidFill>
                <a:srgbClr val="F2F2F2"/>
              </a:solidFill>
              <a:prstDash val="solid"/>
              <a:round/>
            </a:ln>
          </a:insideH>
          <a:insideV>
            <a:ln w="12700" cap="flat">
              <a:solidFill>
                <a:srgbClr val="F2F2F2"/>
              </a:solidFill>
              <a:prstDash val="solid"/>
              <a:round/>
            </a:ln>
          </a:insideV>
        </a:tcBdr>
        <a:fill>
          <a:solidFill>
            <a:srgbClr val="01454C"/>
          </a:solidFill>
        </a:fill>
      </a:tcStyle>
    </a:lastRow>
    <a:firstRow>
      <a:tcTxStyle b="on" i="off">
        <a:font>
          <a:latin typeface="Arial"/>
          <a:ea typeface="Arial"/>
          <a:cs typeface="Arial"/>
        </a:font>
        <a:srgbClr val="F2F2F2"/>
      </a:tcTxStyle>
      <a:tcStyle>
        <a:tcBdr>
          <a:left>
            <a:ln w="12700" cap="flat">
              <a:solidFill>
                <a:srgbClr val="F2F2F2"/>
              </a:solidFill>
              <a:prstDash val="solid"/>
              <a:round/>
            </a:ln>
          </a:left>
          <a:right>
            <a:ln w="12700" cap="flat">
              <a:solidFill>
                <a:srgbClr val="F2F2F2"/>
              </a:solidFill>
              <a:prstDash val="solid"/>
              <a:round/>
            </a:ln>
          </a:right>
          <a:top>
            <a:ln w="12700" cap="flat">
              <a:solidFill>
                <a:srgbClr val="F2F2F2"/>
              </a:solidFill>
              <a:prstDash val="solid"/>
              <a:round/>
            </a:ln>
          </a:top>
          <a:bottom>
            <a:ln w="38100" cap="flat">
              <a:solidFill>
                <a:srgbClr val="F2F2F2"/>
              </a:solidFill>
              <a:prstDash val="solid"/>
              <a:round/>
            </a:ln>
          </a:bottom>
          <a:insideH>
            <a:ln w="12700" cap="flat">
              <a:solidFill>
                <a:srgbClr val="F2F2F2"/>
              </a:solidFill>
              <a:prstDash val="solid"/>
              <a:round/>
            </a:ln>
          </a:insideH>
          <a:insideV>
            <a:ln w="12700" cap="flat">
              <a:solidFill>
                <a:srgbClr val="F2F2F2"/>
              </a:solidFill>
              <a:prstDash val="solid"/>
              <a:round/>
            </a:ln>
          </a:insideV>
        </a:tcBdr>
        <a:fill>
          <a:solidFill>
            <a:srgbClr val="01454C"/>
          </a:solidFill>
        </a:fill>
      </a:tcStyle>
    </a:firstRow>
  </a:tblStyle>
  <a:tblStyle styleId="{2708684C-4D16-4618-839F-0558EEFCDFE6}" styleName="">
    <a:tblBg/>
    <a:wholeTbl>
      <a:tcTxStyle b="off" i="off">
        <a:font>
          <a:latin typeface="Arial"/>
          <a:ea typeface="Arial"/>
          <a:cs typeface="Arial"/>
        </a:font>
        <a:srgbClr val="01454C"/>
      </a:tcTxStyle>
      <a:tcStyle>
        <a:tcBdr>
          <a:left>
            <a:ln w="12700" cap="flat">
              <a:solidFill>
                <a:srgbClr val="01454C"/>
              </a:solidFill>
              <a:prstDash val="solid"/>
              <a:round/>
            </a:ln>
          </a:left>
          <a:right>
            <a:ln w="12700" cap="flat">
              <a:solidFill>
                <a:srgbClr val="01454C"/>
              </a:solidFill>
              <a:prstDash val="solid"/>
              <a:round/>
            </a:ln>
          </a:right>
          <a:top>
            <a:ln w="12700" cap="flat">
              <a:solidFill>
                <a:srgbClr val="01454C"/>
              </a:solidFill>
              <a:prstDash val="solid"/>
              <a:round/>
            </a:ln>
          </a:top>
          <a:bottom>
            <a:ln w="12700" cap="flat">
              <a:solidFill>
                <a:srgbClr val="01454C"/>
              </a:solidFill>
              <a:prstDash val="solid"/>
              <a:round/>
            </a:ln>
          </a:bottom>
          <a:insideH>
            <a:ln w="12700" cap="flat">
              <a:solidFill>
                <a:srgbClr val="01454C"/>
              </a:solidFill>
              <a:prstDash val="solid"/>
              <a:round/>
            </a:ln>
          </a:insideH>
          <a:insideV>
            <a:ln w="12700" cap="flat">
              <a:solidFill>
                <a:srgbClr val="01454C"/>
              </a:solidFill>
              <a:prstDash val="solid"/>
              <a:round/>
            </a:ln>
          </a:insideV>
        </a:tcBdr>
        <a:fill>
          <a:solidFill>
            <a:srgbClr val="01454C">
              <a:alpha val="20000"/>
            </a:srgbClr>
          </a:solidFill>
        </a:fill>
      </a:tcStyle>
    </a:wholeTbl>
    <a:band2H>
      <a:tcTxStyle/>
      <a:tcStyle>
        <a:tcBdr/>
        <a:fill>
          <a:solidFill>
            <a:srgbClr val="FFFFFF"/>
          </a:solidFill>
        </a:fill>
      </a:tcStyle>
    </a:band2H>
    <a:firstCol>
      <a:tcTxStyle b="on" i="off">
        <a:font>
          <a:latin typeface="Arial"/>
          <a:ea typeface="Arial"/>
          <a:cs typeface="Arial"/>
        </a:font>
        <a:srgbClr val="01454C"/>
      </a:tcTxStyle>
      <a:tcStyle>
        <a:tcBdr>
          <a:left>
            <a:ln w="12700" cap="flat">
              <a:solidFill>
                <a:srgbClr val="01454C"/>
              </a:solidFill>
              <a:prstDash val="solid"/>
              <a:round/>
            </a:ln>
          </a:left>
          <a:right>
            <a:ln w="12700" cap="flat">
              <a:solidFill>
                <a:srgbClr val="01454C"/>
              </a:solidFill>
              <a:prstDash val="solid"/>
              <a:round/>
            </a:ln>
          </a:right>
          <a:top>
            <a:ln w="12700" cap="flat">
              <a:solidFill>
                <a:srgbClr val="01454C"/>
              </a:solidFill>
              <a:prstDash val="solid"/>
              <a:round/>
            </a:ln>
          </a:top>
          <a:bottom>
            <a:ln w="12700" cap="flat">
              <a:solidFill>
                <a:srgbClr val="01454C"/>
              </a:solidFill>
              <a:prstDash val="solid"/>
              <a:round/>
            </a:ln>
          </a:bottom>
          <a:insideH>
            <a:ln w="12700" cap="flat">
              <a:solidFill>
                <a:srgbClr val="01454C"/>
              </a:solidFill>
              <a:prstDash val="solid"/>
              <a:round/>
            </a:ln>
          </a:insideH>
          <a:insideV>
            <a:ln w="12700" cap="flat">
              <a:solidFill>
                <a:srgbClr val="01454C"/>
              </a:solidFill>
              <a:prstDash val="solid"/>
              <a:round/>
            </a:ln>
          </a:insideV>
        </a:tcBdr>
        <a:fill>
          <a:solidFill>
            <a:srgbClr val="01454C">
              <a:alpha val="20000"/>
            </a:srgbClr>
          </a:solidFill>
        </a:fill>
      </a:tcStyle>
    </a:firstCol>
    <a:lastRow>
      <a:tcTxStyle b="on" i="off">
        <a:font>
          <a:latin typeface="Arial"/>
          <a:ea typeface="Arial"/>
          <a:cs typeface="Arial"/>
        </a:font>
        <a:srgbClr val="01454C"/>
      </a:tcTxStyle>
      <a:tcStyle>
        <a:tcBdr>
          <a:left>
            <a:ln w="12700" cap="flat">
              <a:solidFill>
                <a:srgbClr val="01454C"/>
              </a:solidFill>
              <a:prstDash val="solid"/>
              <a:round/>
            </a:ln>
          </a:left>
          <a:right>
            <a:ln w="12700" cap="flat">
              <a:solidFill>
                <a:srgbClr val="01454C"/>
              </a:solidFill>
              <a:prstDash val="solid"/>
              <a:round/>
            </a:ln>
          </a:right>
          <a:top>
            <a:ln w="50800" cap="flat">
              <a:solidFill>
                <a:srgbClr val="01454C"/>
              </a:solidFill>
              <a:prstDash val="solid"/>
              <a:round/>
            </a:ln>
          </a:top>
          <a:bottom>
            <a:ln w="12700" cap="flat">
              <a:solidFill>
                <a:srgbClr val="01454C"/>
              </a:solidFill>
              <a:prstDash val="solid"/>
              <a:round/>
            </a:ln>
          </a:bottom>
          <a:insideH>
            <a:ln w="12700" cap="flat">
              <a:solidFill>
                <a:srgbClr val="01454C"/>
              </a:solidFill>
              <a:prstDash val="solid"/>
              <a:round/>
            </a:ln>
          </a:insideH>
          <a:insideV>
            <a:ln w="12700" cap="flat">
              <a:solidFill>
                <a:srgbClr val="01454C"/>
              </a:solidFill>
              <a:prstDash val="solid"/>
              <a:round/>
            </a:ln>
          </a:insideV>
        </a:tcBdr>
        <a:fill>
          <a:noFill/>
        </a:fill>
      </a:tcStyle>
    </a:lastRow>
    <a:firstRow>
      <a:tcTxStyle b="on" i="off">
        <a:font>
          <a:latin typeface="Arial"/>
          <a:ea typeface="Arial"/>
          <a:cs typeface="Arial"/>
        </a:font>
        <a:srgbClr val="01454C"/>
      </a:tcTxStyle>
      <a:tcStyle>
        <a:tcBdr>
          <a:left>
            <a:ln w="12700" cap="flat">
              <a:solidFill>
                <a:srgbClr val="01454C"/>
              </a:solidFill>
              <a:prstDash val="solid"/>
              <a:round/>
            </a:ln>
          </a:left>
          <a:right>
            <a:ln w="12700" cap="flat">
              <a:solidFill>
                <a:srgbClr val="01454C"/>
              </a:solidFill>
              <a:prstDash val="solid"/>
              <a:round/>
            </a:ln>
          </a:right>
          <a:top>
            <a:ln w="12700" cap="flat">
              <a:solidFill>
                <a:srgbClr val="01454C"/>
              </a:solidFill>
              <a:prstDash val="solid"/>
              <a:round/>
            </a:ln>
          </a:top>
          <a:bottom>
            <a:ln w="25400" cap="flat">
              <a:solidFill>
                <a:srgbClr val="01454C"/>
              </a:solidFill>
              <a:prstDash val="solid"/>
              <a:round/>
            </a:ln>
          </a:bottom>
          <a:insideH>
            <a:ln w="12700" cap="flat">
              <a:solidFill>
                <a:srgbClr val="01454C"/>
              </a:solidFill>
              <a:prstDash val="solid"/>
              <a:round/>
            </a:ln>
          </a:insideH>
          <a:insideV>
            <a:ln w="12700" cap="flat">
              <a:solidFill>
                <a:srgbClr val="01454C"/>
              </a:solidFill>
              <a:prstDash val="solid"/>
              <a:round/>
            </a:ln>
          </a:insideV>
        </a:tcBdr>
        <a:fill>
          <a:no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256" autoAdjust="0"/>
    <p:restoredTop sz="53753" autoAdjust="0"/>
  </p:normalViewPr>
  <p:slideViewPr>
    <p:cSldViewPr snapToGrid="0">
      <p:cViewPr varScale="1">
        <p:scale>
          <a:sx n="59" d="100"/>
          <a:sy n="59" d="100"/>
        </p:scale>
        <p:origin x="2574" y="72"/>
      </p:cViewPr>
      <p:guideLst/>
    </p:cSldViewPr>
  </p:slideViewPr>
  <p:outlineViewPr>
    <p:cViewPr>
      <p:scale>
        <a:sx n="33" d="100"/>
        <a:sy n="33" d="100"/>
      </p:scale>
      <p:origin x="0" y="-10002"/>
    </p:cViewPr>
  </p:outlineViewPr>
  <p:notesTextViewPr>
    <p:cViewPr>
      <p:scale>
        <a:sx n="75" d="100"/>
        <a:sy n="75" d="100"/>
      </p:scale>
      <p:origin x="0" y="0"/>
    </p:cViewPr>
  </p:notesTextViewPr>
  <p:notesViewPr>
    <p:cSldViewPr snapToGrid="0">
      <p:cViewPr varScale="1">
        <p:scale>
          <a:sx n="84" d="100"/>
          <a:sy n="84" d="100"/>
        </p:scale>
        <p:origin x="3912" y="9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1.xml"/><Relationship Id="rId13" Type="http://schemas.openxmlformats.org/officeDocument/2006/relationships/slide" Target="slides/slide6.xml"/><Relationship Id="rId18" Type="http://schemas.openxmlformats.org/officeDocument/2006/relationships/slide" Target="slides/slide11.xml"/><Relationship Id="rId26" Type="http://schemas.openxmlformats.org/officeDocument/2006/relationships/slide" Target="slides/slide19.xml"/><Relationship Id="rId39" Type="http://schemas.openxmlformats.org/officeDocument/2006/relationships/slide" Target="slides/slide32.xml"/><Relationship Id="rId3" Type="http://schemas.openxmlformats.org/officeDocument/2006/relationships/customXml" Target="../customXml/item3.xml"/><Relationship Id="rId21" Type="http://schemas.openxmlformats.org/officeDocument/2006/relationships/slide" Target="slides/slide14.xml"/><Relationship Id="rId34" Type="http://schemas.openxmlformats.org/officeDocument/2006/relationships/slide" Target="slides/slide27.xml"/><Relationship Id="rId42" Type="http://schemas.openxmlformats.org/officeDocument/2006/relationships/viewProps" Target="viewProps.xml"/><Relationship Id="rId47" Type="http://schemas.microsoft.com/office/2018/10/relationships/authors" Target="authors.xml"/><Relationship Id="rId7" Type="http://schemas.openxmlformats.org/officeDocument/2006/relationships/slideMaster" Target="slideMasters/slideMaster4.xml"/><Relationship Id="rId12" Type="http://schemas.openxmlformats.org/officeDocument/2006/relationships/slide" Target="slides/slide5.xml"/><Relationship Id="rId17" Type="http://schemas.openxmlformats.org/officeDocument/2006/relationships/slide" Target="slides/slide10.xml"/><Relationship Id="rId25" Type="http://schemas.openxmlformats.org/officeDocument/2006/relationships/slide" Target="slides/slide18.xml"/><Relationship Id="rId33" Type="http://schemas.openxmlformats.org/officeDocument/2006/relationships/slide" Target="slides/slide26.xml"/><Relationship Id="rId38" Type="http://schemas.openxmlformats.org/officeDocument/2006/relationships/slide" Target="slides/slide31.xml"/><Relationship Id="rId46" Type="http://schemas.microsoft.com/office/2015/10/relationships/revisionInfo" Target="revisionInfo.xml"/><Relationship Id="rId2" Type="http://schemas.openxmlformats.org/officeDocument/2006/relationships/customXml" Target="../customXml/item2.xml"/><Relationship Id="rId16" Type="http://schemas.openxmlformats.org/officeDocument/2006/relationships/slide" Target="slides/slide9.xml"/><Relationship Id="rId20" Type="http://schemas.openxmlformats.org/officeDocument/2006/relationships/slide" Target="slides/slide13.xml"/><Relationship Id="rId29" Type="http://schemas.openxmlformats.org/officeDocument/2006/relationships/slide" Target="slides/slide22.xml"/><Relationship Id="rId41"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4.xml"/><Relationship Id="rId24" Type="http://schemas.openxmlformats.org/officeDocument/2006/relationships/slide" Target="slides/slide17.xml"/><Relationship Id="rId32" Type="http://schemas.openxmlformats.org/officeDocument/2006/relationships/slide" Target="slides/slide25.xml"/><Relationship Id="rId37" Type="http://schemas.openxmlformats.org/officeDocument/2006/relationships/slide" Target="slides/slide30.xml"/><Relationship Id="rId40" Type="http://schemas.openxmlformats.org/officeDocument/2006/relationships/notesMaster" Target="notesMasters/notesMaster1.xml"/><Relationship Id="rId45" Type="http://schemas.microsoft.com/office/2016/11/relationships/changesInfo" Target="changesInfos/changesInfo1.xml"/><Relationship Id="rId5" Type="http://schemas.openxmlformats.org/officeDocument/2006/relationships/slideMaster" Target="slideMasters/slideMaster2.xml"/><Relationship Id="rId15" Type="http://schemas.openxmlformats.org/officeDocument/2006/relationships/slide" Target="slides/slide8.xml"/><Relationship Id="rId23" Type="http://schemas.openxmlformats.org/officeDocument/2006/relationships/slide" Target="slides/slide16.xml"/><Relationship Id="rId28" Type="http://schemas.openxmlformats.org/officeDocument/2006/relationships/slide" Target="slides/slide21.xml"/><Relationship Id="rId36" Type="http://schemas.openxmlformats.org/officeDocument/2006/relationships/slide" Target="slides/slide29.xml"/><Relationship Id="rId10" Type="http://schemas.openxmlformats.org/officeDocument/2006/relationships/slide" Target="slides/slide3.xml"/><Relationship Id="rId19" Type="http://schemas.openxmlformats.org/officeDocument/2006/relationships/slide" Target="slides/slide12.xml"/><Relationship Id="rId31" Type="http://schemas.openxmlformats.org/officeDocument/2006/relationships/slide" Target="slides/slide24.xml"/><Relationship Id="rId44"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2.xml"/><Relationship Id="rId14" Type="http://schemas.openxmlformats.org/officeDocument/2006/relationships/slide" Target="slides/slide7.xml"/><Relationship Id="rId22" Type="http://schemas.openxmlformats.org/officeDocument/2006/relationships/slide" Target="slides/slide15.xml"/><Relationship Id="rId27" Type="http://schemas.openxmlformats.org/officeDocument/2006/relationships/slide" Target="slides/slide20.xml"/><Relationship Id="rId30" Type="http://schemas.openxmlformats.org/officeDocument/2006/relationships/slide" Target="slides/slide23.xml"/><Relationship Id="rId35" Type="http://schemas.openxmlformats.org/officeDocument/2006/relationships/slide" Target="slides/slide28.xml"/><Relationship Id="rId43"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Alison Betts" userId="06a28e74-c9ff-442a-b448-317292c337a9" providerId="ADAL" clId="{7F79F84D-D30D-4914-8EB9-3D0BA33D6E48}"/>
    <pc:docChg chg="custSel addSld delSld modSld modNotesMaster">
      <pc:chgData name="Alison Betts" userId="06a28e74-c9ff-442a-b448-317292c337a9" providerId="ADAL" clId="{7F79F84D-D30D-4914-8EB9-3D0BA33D6E48}" dt="2026-01-07T11:48:04.778" v="799"/>
      <pc:docMkLst>
        <pc:docMk/>
      </pc:docMkLst>
      <pc:sldChg chg="modNotesTx">
        <pc:chgData name="Alison Betts" userId="06a28e74-c9ff-442a-b448-317292c337a9" providerId="ADAL" clId="{7F79F84D-D30D-4914-8EB9-3D0BA33D6E48}" dt="2026-01-07T11:43:55.402" v="791" actId="255"/>
        <pc:sldMkLst>
          <pc:docMk/>
          <pc:sldMk cId="2825416284" sldId="323"/>
        </pc:sldMkLst>
      </pc:sldChg>
      <pc:sldChg chg="modNotesTx">
        <pc:chgData name="Alison Betts" userId="06a28e74-c9ff-442a-b448-317292c337a9" providerId="ADAL" clId="{7F79F84D-D30D-4914-8EB9-3D0BA33D6E48}" dt="2026-01-07T11:35:02.434" v="707" actId="255"/>
        <pc:sldMkLst>
          <pc:docMk/>
          <pc:sldMk cId="2577956592" sldId="329"/>
        </pc:sldMkLst>
      </pc:sldChg>
      <pc:sldChg chg="addSp delSp modSp mod modAnim modNotesTx">
        <pc:chgData name="Alison Betts" userId="06a28e74-c9ff-442a-b448-317292c337a9" providerId="ADAL" clId="{7F79F84D-D30D-4914-8EB9-3D0BA33D6E48}" dt="2026-01-07T11:48:04.778" v="799"/>
        <pc:sldMkLst>
          <pc:docMk/>
          <pc:sldMk cId="3476090363" sldId="330"/>
        </pc:sldMkLst>
        <pc:spChg chg="add del mod">
          <ac:chgData name="Alison Betts" userId="06a28e74-c9ff-442a-b448-317292c337a9" providerId="ADAL" clId="{7F79F84D-D30D-4914-8EB9-3D0BA33D6E48}" dt="2026-01-07T11:47:56.436" v="798" actId="478"/>
          <ac:spMkLst>
            <pc:docMk/>
            <pc:sldMk cId="3476090363" sldId="330"/>
            <ac:spMk id="3" creationId="{2CBA50EE-73DC-B144-9A49-9CABC08D97FE}"/>
          </ac:spMkLst>
        </pc:spChg>
      </pc:sldChg>
      <pc:sldChg chg="modNotesTx">
        <pc:chgData name="Alison Betts" userId="06a28e74-c9ff-442a-b448-317292c337a9" providerId="ADAL" clId="{7F79F84D-D30D-4914-8EB9-3D0BA33D6E48}" dt="2026-01-07T11:18:13.792" v="202" actId="255"/>
        <pc:sldMkLst>
          <pc:docMk/>
          <pc:sldMk cId="1703546090" sldId="331"/>
        </pc:sldMkLst>
      </pc:sldChg>
      <pc:sldChg chg="modNotesTx">
        <pc:chgData name="Alison Betts" userId="06a28e74-c9ff-442a-b448-317292c337a9" providerId="ADAL" clId="{7F79F84D-D30D-4914-8EB9-3D0BA33D6E48}" dt="2026-01-07T11:18:38.776" v="204" actId="255"/>
        <pc:sldMkLst>
          <pc:docMk/>
          <pc:sldMk cId="1233603906" sldId="332"/>
        </pc:sldMkLst>
      </pc:sldChg>
      <pc:sldChg chg="modSp mod">
        <pc:chgData name="Alison Betts" userId="06a28e74-c9ff-442a-b448-317292c337a9" providerId="ADAL" clId="{7F79F84D-D30D-4914-8EB9-3D0BA33D6E48}" dt="2026-01-07T11:40:39.236" v="777" actId="20577"/>
        <pc:sldMkLst>
          <pc:docMk/>
          <pc:sldMk cId="89872811" sldId="2147473001"/>
        </pc:sldMkLst>
        <pc:spChg chg="mod">
          <ac:chgData name="Alison Betts" userId="06a28e74-c9ff-442a-b448-317292c337a9" providerId="ADAL" clId="{7F79F84D-D30D-4914-8EB9-3D0BA33D6E48}" dt="2026-01-07T11:40:39.236" v="777" actId="20577"/>
          <ac:spMkLst>
            <pc:docMk/>
            <pc:sldMk cId="89872811" sldId="2147473001"/>
            <ac:spMk id="6" creationId="{D36C2951-8D60-B177-8987-5DE76EC6BDC2}"/>
          </ac:spMkLst>
        </pc:spChg>
      </pc:sldChg>
      <pc:sldChg chg="modNotesTx">
        <pc:chgData name="Alison Betts" userId="06a28e74-c9ff-442a-b448-317292c337a9" providerId="ADAL" clId="{7F79F84D-D30D-4914-8EB9-3D0BA33D6E48}" dt="2026-01-07T11:17:14.267" v="201" actId="255"/>
        <pc:sldMkLst>
          <pc:docMk/>
          <pc:sldMk cId="3182530229" sldId="2147473002"/>
        </pc:sldMkLst>
      </pc:sldChg>
      <pc:sldChg chg="del">
        <pc:chgData name="Alison Betts" userId="06a28e74-c9ff-442a-b448-317292c337a9" providerId="ADAL" clId="{7F79F84D-D30D-4914-8EB9-3D0BA33D6E48}" dt="2026-01-07T10:47:30.599" v="178" actId="47"/>
        <pc:sldMkLst>
          <pc:docMk/>
          <pc:sldMk cId="3419195642" sldId="2147473004"/>
        </pc:sldMkLst>
      </pc:sldChg>
      <pc:sldChg chg="modNotesTx">
        <pc:chgData name="Alison Betts" userId="06a28e74-c9ff-442a-b448-317292c337a9" providerId="ADAL" clId="{7F79F84D-D30D-4914-8EB9-3D0BA33D6E48}" dt="2026-01-07T11:33:59.266" v="704" actId="255"/>
        <pc:sldMkLst>
          <pc:docMk/>
          <pc:sldMk cId="3973677897" sldId="2147473010"/>
        </pc:sldMkLst>
      </pc:sldChg>
      <pc:sldChg chg="addSp modSp mod">
        <pc:chgData name="Alison Betts" userId="06a28e74-c9ff-442a-b448-317292c337a9" providerId="ADAL" clId="{7F79F84D-D30D-4914-8EB9-3D0BA33D6E48}" dt="2026-01-07T09:01:55.310" v="11" actId="1076"/>
        <pc:sldMkLst>
          <pc:docMk/>
          <pc:sldMk cId="1320610925" sldId="2147473013"/>
        </pc:sldMkLst>
        <pc:spChg chg="add mod">
          <ac:chgData name="Alison Betts" userId="06a28e74-c9ff-442a-b448-317292c337a9" providerId="ADAL" clId="{7F79F84D-D30D-4914-8EB9-3D0BA33D6E48}" dt="2026-01-07T09:01:55.310" v="11" actId="1076"/>
          <ac:spMkLst>
            <pc:docMk/>
            <pc:sldMk cId="1320610925" sldId="2147473013"/>
            <ac:spMk id="2" creationId="{21A76F86-2443-FBF0-BE13-3455301BE35E}"/>
          </ac:spMkLst>
        </pc:spChg>
      </pc:sldChg>
      <pc:sldChg chg="modNotesTx">
        <pc:chgData name="Alison Betts" userId="06a28e74-c9ff-442a-b448-317292c337a9" providerId="ADAL" clId="{7F79F84D-D30D-4914-8EB9-3D0BA33D6E48}" dt="2026-01-07T11:41:15.550" v="778" actId="255"/>
        <pc:sldMkLst>
          <pc:docMk/>
          <pc:sldMk cId="245704995" sldId="2147473016"/>
        </pc:sldMkLst>
      </pc:sldChg>
      <pc:sldChg chg="modNotesTx">
        <pc:chgData name="Alison Betts" userId="06a28e74-c9ff-442a-b448-317292c337a9" providerId="ADAL" clId="{7F79F84D-D30D-4914-8EB9-3D0BA33D6E48}" dt="2026-01-07T11:41:25.875" v="779" actId="255"/>
        <pc:sldMkLst>
          <pc:docMk/>
          <pc:sldMk cId="2438158248" sldId="2147473017"/>
        </pc:sldMkLst>
      </pc:sldChg>
      <pc:sldChg chg="modNotesTx">
        <pc:chgData name="Alison Betts" userId="06a28e74-c9ff-442a-b448-317292c337a9" providerId="ADAL" clId="{7F79F84D-D30D-4914-8EB9-3D0BA33D6E48}" dt="2026-01-07T11:41:45.760" v="781" actId="255"/>
        <pc:sldMkLst>
          <pc:docMk/>
          <pc:sldMk cId="2942008603" sldId="2147473018"/>
        </pc:sldMkLst>
      </pc:sldChg>
      <pc:sldChg chg="modNotesTx">
        <pc:chgData name="Alison Betts" userId="06a28e74-c9ff-442a-b448-317292c337a9" providerId="ADAL" clId="{7F79F84D-D30D-4914-8EB9-3D0BA33D6E48}" dt="2026-01-07T11:42:35.592" v="782" actId="255"/>
        <pc:sldMkLst>
          <pc:docMk/>
          <pc:sldMk cId="2389853465" sldId="2147473019"/>
        </pc:sldMkLst>
      </pc:sldChg>
      <pc:sldChg chg="modNotesTx">
        <pc:chgData name="Alison Betts" userId="06a28e74-c9ff-442a-b448-317292c337a9" providerId="ADAL" clId="{7F79F84D-D30D-4914-8EB9-3D0BA33D6E48}" dt="2026-01-07T11:42:44.248" v="783" actId="255"/>
        <pc:sldMkLst>
          <pc:docMk/>
          <pc:sldMk cId="3146584189" sldId="2147473020"/>
        </pc:sldMkLst>
      </pc:sldChg>
      <pc:sldChg chg="modNotesTx">
        <pc:chgData name="Alison Betts" userId="06a28e74-c9ff-442a-b448-317292c337a9" providerId="ADAL" clId="{7F79F84D-D30D-4914-8EB9-3D0BA33D6E48}" dt="2026-01-07T11:42:51.170" v="784" actId="255"/>
        <pc:sldMkLst>
          <pc:docMk/>
          <pc:sldMk cId="818411418" sldId="2147473021"/>
        </pc:sldMkLst>
      </pc:sldChg>
      <pc:sldChg chg="modNotesTx">
        <pc:chgData name="Alison Betts" userId="06a28e74-c9ff-442a-b448-317292c337a9" providerId="ADAL" clId="{7F79F84D-D30D-4914-8EB9-3D0BA33D6E48}" dt="2026-01-07T11:42:59.043" v="785" actId="255"/>
        <pc:sldMkLst>
          <pc:docMk/>
          <pc:sldMk cId="0" sldId="2147473022"/>
        </pc:sldMkLst>
      </pc:sldChg>
      <pc:sldChg chg="modNotesTx">
        <pc:chgData name="Alison Betts" userId="06a28e74-c9ff-442a-b448-317292c337a9" providerId="ADAL" clId="{7F79F84D-D30D-4914-8EB9-3D0BA33D6E48}" dt="2026-01-07T11:43:08.498" v="786" actId="255"/>
        <pc:sldMkLst>
          <pc:docMk/>
          <pc:sldMk cId="74446251" sldId="2147473023"/>
        </pc:sldMkLst>
      </pc:sldChg>
      <pc:sldChg chg="modNotesTx">
        <pc:chgData name="Alison Betts" userId="06a28e74-c9ff-442a-b448-317292c337a9" providerId="ADAL" clId="{7F79F84D-D30D-4914-8EB9-3D0BA33D6E48}" dt="2026-01-07T11:43:19.005" v="787" actId="255"/>
        <pc:sldMkLst>
          <pc:docMk/>
          <pc:sldMk cId="1864230757" sldId="2147473024"/>
        </pc:sldMkLst>
      </pc:sldChg>
      <pc:sldChg chg="modNotesTx">
        <pc:chgData name="Alison Betts" userId="06a28e74-c9ff-442a-b448-317292c337a9" providerId="ADAL" clId="{7F79F84D-D30D-4914-8EB9-3D0BA33D6E48}" dt="2026-01-07T11:43:26.304" v="788" actId="255"/>
        <pc:sldMkLst>
          <pc:docMk/>
          <pc:sldMk cId="610914842" sldId="2147473025"/>
        </pc:sldMkLst>
      </pc:sldChg>
      <pc:sldChg chg="modNotesTx">
        <pc:chgData name="Alison Betts" userId="06a28e74-c9ff-442a-b448-317292c337a9" providerId="ADAL" clId="{7F79F84D-D30D-4914-8EB9-3D0BA33D6E48}" dt="2026-01-07T11:43:35.020" v="789" actId="255"/>
        <pc:sldMkLst>
          <pc:docMk/>
          <pc:sldMk cId="3293984622" sldId="2147473026"/>
        </pc:sldMkLst>
      </pc:sldChg>
      <pc:sldChg chg="modNotesTx">
        <pc:chgData name="Alison Betts" userId="06a28e74-c9ff-442a-b448-317292c337a9" providerId="ADAL" clId="{7F79F84D-D30D-4914-8EB9-3D0BA33D6E48}" dt="2026-01-07T10:58:31.465" v="187" actId="255"/>
        <pc:sldMkLst>
          <pc:docMk/>
          <pc:sldMk cId="4187031775" sldId="2147473027"/>
        </pc:sldMkLst>
      </pc:sldChg>
      <pc:sldChg chg="modNotesTx">
        <pc:chgData name="Alison Betts" userId="06a28e74-c9ff-442a-b448-317292c337a9" providerId="ADAL" clId="{7F79F84D-D30D-4914-8EB9-3D0BA33D6E48}" dt="2026-01-07T11:43:46.626" v="790" actId="255"/>
        <pc:sldMkLst>
          <pc:docMk/>
          <pc:sldMk cId="1568689198" sldId="2147473028"/>
        </pc:sldMkLst>
      </pc:sldChg>
      <pc:sldChg chg="modNotesTx">
        <pc:chgData name="Alison Betts" userId="06a28e74-c9ff-442a-b448-317292c337a9" providerId="ADAL" clId="{7F79F84D-D30D-4914-8EB9-3D0BA33D6E48}" dt="2026-01-07T11:17:02.244" v="200" actId="255"/>
        <pc:sldMkLst>
          <pc:docMk/>
          <pc:sldMk cId="2989355169" sldId="2147473029"/>
        </pc:sldMkLst>
      </pc:sldChg>
      <pc:sldChg chg="modNotesTx">
        <pc:chgData name="Alison Betts" userId="06a28e74-c9ff-442a-b448-317292c337a9" providerId="ADAL" clId="{7F79F84D-D30D-4914-8EB9-3D0BA33D6E48}" dt="2026-01-07T11:33:30.732" v="703" actId="255"/>
        <pc:sldMkLst>
          <pc:docMk/>
          <pc:sldMk cId="1501343926" sldId="2147473030"/>
        </pc:sldMkLst>
      </pc:sldChg>
      <pc:sldChg chg="modNotesTx">
        <pc:chgData name="Alison Betts" userId="06a28e74-c9ff-442a-b448-317292c337a9" providerId="ADAL" clId="{7F79F84D-D30D-4914-8EB9-3D0BA33D6E48}" dt="2026-01-07T11:19:25.708" v="206" actId="255"/>
        <pc:sldMkLst>
          <pc:docMk/>
          <pc:sldMk cId="3403205119" sldId="2147473031"/>
        </pc:sldMkLst>
      </pc:sldChg>
      <pc:sldChg chg="modNotesTx">
        <pc:chgData name="Alison Betts" userId="06a28e74-c9ff-442a-b448-317292c337a9" providerId="ADAL" clId="{7F79F84D-D30D-4914-8EB9-3D0BA33D6E48}" dt="2026-01-07T11:38:51.208" v="742" actId="20577"/>
        <pc:sldMkLst>
          <pc:docMk/>
          <pc:sldMk cId="3227868507" sldId="2147473032"/>
        </pc:sldMkLst>
      </pc:sldChg>
      <pc:sldChg chg="modNotesTx">
        <pc:chgData name="Alison Betts" userId="06a28e74-c9ff-442a-b448-317292c337a9" providerId="ADAL" clId="{7F79F84D-D30D-4914-8EB9-3D0BA33D6E48}" dt="2026-01-07T11:34:09.368" v="705" actId="255"/>
        <pc:sldMkLst>
          <pc:docMk/>
          <pc:sldMk cId="1739209057" sldId="2147473034"/>
        </pc:sldMkLst>
      </pc:sldChg>
      <pc:sldChg chg="modNotesTx">
        <pc:chgData name="Alison Betts" userId="06a28e74-c9ff-442a-b448-317292c337a9" providerId="ADAL" clId="{7F79F84D-D30D-4914-8EB9-3D0BA33D6E48}" dt="2026-01-07T11:41:35.813" v="780" actId="255"/>
        <pc:sldMkLst>
          <pc:docMk/>
          <pc:sldMk cId="606697652" sldId="2147473035"/>
        </pc:sldMkLst>
      </pc:sldChg>
      <pc:sldChg chg="addSp delSp modSp add mod delAnim modNotesTx">
        <pc:chgData name="Alison Betts" userId="06a28e74-c9ff-442a-b448-317292c337a9" providerId="ADAL" clId="{7F79F84D-D30D-4914-8EB9-3D0BA33D6E48}" dt="2026-01-07T11:33:16.018" v="702" actId="255"/>
        <pc:sldMkLst>
          <pc:docMk/>
          <pc:sldMk cId="1163409744" sldId="2147473036"/>
        </pc:sldMkLst>
        <pc:spChg chg="mod">
          <ac:chgData name="Alison Betts" userId="06a28e74-c9ff-442a-b448-317292c337a9" providerId="ADAL" clId="{7F79F84D-D30D-4914-8EB9-3D0BA33D6E48}" dt="2026-01-07T11:22:58.675" v="286" actId="20577"/>
          <ac:spMkLst>
            <pc:docMk/>
            <pc:sldMk cId="1163409744" sldId="2147473036"/>
            <ac:spMk id="3" creationId="{2F1C6A80-9481-202A-CE68-1E6A15990150}"/>
          </ac:spMkLst>
        </pc:spChg>
        <pc:spChg chg="add mod">
          <ac:chgData name="Alison Betts" userId="06a28e74-c9ff-442a-b448-317292c337a9" providerId="ADAL" clId="{7F79F84D-D30D-4914-8EB9-3D0BA33D6E48}" dt="2026-01-07T11:28:22.348" v="306" actId="20577"/>
          <ac:spMkLst>
            <pc:docMk/>
            <pc:sldMk cId="1163409744" sldId="2147473036"/>
            <ac:spMk id="5" creationId="{92AF8443-D192-79D8-754F-21CA6CDA2DD6}"/>
          </ac:spMkLst>
        </pc:spChg>
        <pc:spChg chg="add del mod">
          <ac:chgData name="Alison Betts" userId="06a28e74-c9ff-442a-b448-317292c337a9" providerId="ADAL" clId="{7F79F84D-D30D-4914-8EB9-3D0BA33D6E48}" dt="2026-01-07T11:25:40.809" v="287" actId="22"/>
          <ac:spMkLst>
            <pc:docMk/>
            <pc:sldMk cId="1163409744" sldId="2147473036"/>
            <ac:spMk id="7" creationId="{9E53FE8D-49F5-EA94-BB7C-8A9B19C21C75}"/>
          </ac:spMkLst>
        </pc:spChg>
        <pc:spChg chg="del">
          <ac:chgData name="Alison Betts" userId="06a28e74-c9ff-442a-b448-317292c337a9" providerId="ADAL" clId="{7F79F84D-D30D-4914-8EB9-3D0BA33D6E48}" dt="2026-01-07T11:19:44.979" v="208" actId="478"/>
          <ac:spMkLst>
            <pc:docMk/>
            <pc:sldMk cId="1163409744" sldId="2147473036"/>
            <ac:spMk id="10" creationId="{1DC83B57-FB2B-B469-D705-4ADEB7CC86B4}"/>
          </ac:spMkLst>
        </pc:spChg>
        <pc:spChg chg="del">
          <ac:chgData name="Alison Betts" userId="06a28e74-c9ff-442a-b448-317292c337a9" providerId="ADAL" clId="{7F79F84D-D30D-4914-8EB9-3D0BA33D6E48}" dt="2026-01-07T11:19:41.635" v="207" actId="478"/>
          <ac:spMkLst>
            <pc:docMk/>
            <pc:sldMk cId="1163409744" sldId="2147473036"/>
            <ac:spMk id="11" creationId="{ED3C7225-7EDF-BC83-09D0-C8BC3D256A2D}"/>
          </ac:spMkLst>
        </pc:spChg>
        <pc:picChg chg="add mod ord">
          <ac:chgData name="Alison Betts" userId="06a28e74-c9ff-442a-b448-317292c337a9" providerId="ADAL" clId="{7F79F84D-D30D-4914-8EB9-3D0BA33D6E48}" dt="2026-01-07T11:25:40.809" v="287" actId="22"/>
          <ac:picMkLst>
            <pc:docMk/>
            <pc:sldMk cId="1163409744" sldId="2147473036"/>
            <ac:picMk id="9" creationId="{FAA77D1D-7608-288C-CB22-C707B9930AA3}"/>
          </ac:picMkLst>
        </pc:picChg>
      </pc:sldChg>
    </pc:docChg>
  </pc:docChgLst>
</pc:chgInfo>
</file>

<file path=ppt/diagrams/_rels/data1.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image" Target="../media/image52.svg"/><Relationship Id="rId1" Type="http://schemas.openxmlformats.org/officeDocument/2006/relationships/image" Target="../media/image51.png"/><Relationship Id="rId6" Type="http://schemas.openxmlformats.org/officeDocument/2006/relationships/image" Target="../media/image56.svg"/><Relationship Id="rId5" Type="http://schemas.openxmlformats.org/officeDocument/2006/relationships/image" Target="../media/image55.png"/><Relationship Id="rId4" Type="http://schemas.openxmlformats.org/officeDocument/2006/relationships/image" Target="../media/image54.svg"/></Relationships>
</file>

<file path=ppt/diagrams/_rels/data2.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image" Target="../media/image58.svg"/><Relationship Id="rId1" Type="http://schemas.openxmlformats.org/officeDocument/2006/relationships/image" Target="../media/image57.png"/><Relationship Id="rId6" Type="http://schemas.openxmlformats.org/officeDocument/2006/relationships/image" Target="../media/image62.svg"/><Relationship Id="rId5" Type="http://schemas.openxmlformats.org/officeDocument/2006/relationships/image" Target="../media/image61.png"/><Relationship Id="rId4" Type="http://schemas.openxmlformats.org/officeDocument/2006/relationships/image" Target="../media/image60.svg"/></Relationships>
</file>

<file path=ppt/diagrams/_rels/drawing1.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image" Target="../media/image52.svg"/><Relationship Id="rId1" Type="http://schemas.openxmlformats.org/officeDocument/2006/relationships/image" Target="../media/image51.png"/><Relationship Id="rId6" Type="http://schemas.openxmlformats.org/officeDocument/2006/relationships/image" Target="../media/image56.svg"/><Relationship Id="rId5" Type="http://schemas.openxmlformats.org/officeDocument/2006/relationships/image" Target="../media/image55.png"/><Relationship Id="rId4" Type="http://schemas.openxmlformats.org/officeDocument/2006/relationships/image" Target="../media/image54.svg"/></Relationships>
</file>

<file path=ppt/diagrams/_rels/drawing2.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image" Target="../media/image58.svg"/><Relationship Id="rId1" Type="http://schemas.openxmlformats.org/officeDocument/2006/relationships/image" Target="../media/image57.png"/><Relationship Id="rId6" Type="http://schemas.openxmlformats.org/officeDocument/2006/relationships/image" Target="../media/image62.svg"/><Relationship Id="rId5" Type="http://schemas.openxmlformats.org/officeDocument/2006/relationships/image" Target="../media/image61.png"/><Relationship Id="rId4" Type="http://schemas.openxmlformats.org/officeDocument/2006/relationships/image" Target="../media/image60.svg"/></Relationships>
</file>

<file path=ppt/diagrams/colors1.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390F6DC-0AD7-4672-9865-406815198E60}" type="doc">
      <dgm:prSet loTypeId="urn:microsoft.com/office/officeart/2005/8/layout/vList4" loCatId="list" qsTypeId="urn:microsoft.com/office/officeart/2005/8/quickstyle/simple1" qsCatId="simple" csTypeId="urn:microsoft.com/office/officeart/2005/8/colors/accent2_2" csCatId="accent2" phldr="1"/>
      <dgm:spPr/>
      <dgm:t>
        <a:bodyPr/>
        <a:lstStyle/>
        <a:p>
          <a:endParaRPr lang="en-GB"/>
        </a:p>
      </dgm:t>
    </dgm:pt>
    <dgm:pt modelId="{845535A7-731E-4F95-B995-AD37B6F91A7D}">
      <dgm:prSet phldrT="[Text]" custT="1"/>
      <dgm:spPr>
        <a:ln>
          <a:noFill/>
        </a:ln>
      </dgm:spPr>
      <dgm:t>
        <a:bodyPr/>
        <a:lstStyle/>
        <a:p>
          <a:r>
            <a:rPr lang="en-GB" sz="1200" b="0" cap="none" spc="0" dirty="0">
              <a:ln w="0"/>
              <a:solidFill>
                <a:srgbClr val="FFFFFF"/>
              </a:solidFill>
              <a:effectLst>
                <a:outerShdw blurRad="38100" dist="19050" dir="2700000" algn="tl" rotWithShape="0">
                  <a:schemeClr val="dk1">
                    <a:alpha val="40000"/>
                  </a:schemeClr>
                </a:outerShdw>
              </a:effectLst>
              <a:latin typeface="Arial" panose="020B0604020202020204" pitchFamily="34" charset="0"/>
              <a:cs typeface="Arial" panose="020B0604020202020204" pitchFamily="34" charset="0"/>
            </a:rPr>
            <a:t>Developed in partnership with young people, specialists and mainstream practitioners.</a:t>
          </a:r>
        </a:p>
      </dgm:t>
    </dgm:pt>
    <dgm:pt modelId="{83FF2C7B-8E5B-42DC-A13B-D1372C06DD17}" type="parTrans" cxnId="{19F1F0CA-4B10-4A52-9FD5-39123CEB0B21}">
      <dgm:prSet/>
      <dgm:spPr/>
      <dgm:t>
        <a:bodyPr/>
        <a:lstStyle/>
        <a:p>
          <a:endParaRPr lang="en-GB" sz="1200" b="0" cap="none" spc="0">
            <a:ln w="0"/>
            <a:solidFill>
              <a:srgbClr val="FFFFFF"/>
            </a:solidFill>
            <a:effectLst>
              <a:outerShdw blurRad="38100" dist="19050" dir="2700000" algn="tl" rotWithShape="0">
                <a:schemeClr val="dk1">
                  <a:alpha val="40000"/>
                </a:schemeClr>
              </a:outerShdw>
            </a:effectLst>
          </a:endParaRPr>
        </a:p>
      </dgm:t>
    </dgm:pt>
    <dgm:pt modelId="{93A3756E-5C79-4747-A8AF-9EC82C08CAB2}" type="sibTrans" cxnId="{19F1F0CA-4B10-4A52-9FD5-39123CEB0B21}">
      <dgm:prSet/>
      <dgm:spPr/>
      <dgm:t>
        <a:bodyPr/>
        <a:lstStyle/>
        <a:p>
          <a:endParaRPr lang="en-GB" sz="1200" b="0" cap="none" spc="0">
            <a:ln w="0"/>
            <a:solidFill>
              <a:srgbClr val="FFFFFF"/>
            </a:solidFill>
            <a:effectLst>
              <a:outerShdw blurRad="38100" dist="19050" dir="2700000" algn="tl" rotWithShape="0">
                <a:schemeClr val="dk1">
                  <a:alpha val="40000"/>
                </a:schemeClr>
              </a:outerShdw>
            </a:effectLst>
          </a:endParaRPr>
        </a:p>
      </dgm:t>
    </dgm:pt>
    <dgm:pt modelId="{22C76F0C-693D-4261-B6EE-ED77C2082372}">
      <dgm:prSet phldrT="[Text]" custT="1"/>
      <dgm:spPr>
        <a:ln>
          <a:noFill/>
        </a:ln>
      </dgm:spPr>
      <dgm:t>
        <a:bodyPr/>
        <a:lstStyle/>
        <a:p>
          <a:r>
            <a:rPr lang="en-GB" sz="1200" b="0" cap="none" spc="0" dirty="0">
              <a:ln w="0"/>
              <a:solidFill>
                <a:srgbClr val="FFFFFF"/>
              </a:solidFill>
              <a:effectLst>
                <a:outerShdw blurRad="38100" dist="19050" dir="2700000" algn="tl" rotWithShape="0">
                  <a:schemeClr val="dk1">
                    <a:alpha val="40000"/>
                  </a:schemeClr>
                </a:outerShdw>
              </a:effectLst>
              <a:latin typeface="Arial" panose="020B0604020202020204" pitchFamily="34" charset="0"/>
              <a:cs typeface="Arial" panose="020B0604020202020204" pitchFamily="34" charset="0"/>
            </a:rPr>
            <a:t>Explore some of the most commonly observed barriers to learning, regardless of age, label or area of need.</a:t>
          </a:r>
        </a:p>
      </dgm:t>
    </dgm:pt>
    <dgm:pt modelId="{F367D0AE-86C3-42E5-B3E4-08F17974F753}" type="parTrans" cxnId="{6A82AB5A-D3A4-421D-A400-DD45B80ADE22}">
      <dgm:prSet/>
      <dgm:spPr/>
      <dgm:t>
        <a:bodyPr/>
        <a:lstStyle/>
        <a:p>
          <a:endParaRPr lang="en-GB" sz="1200" b="0" cap="none" spc="0">
            <a:ln w="0"/>
            <a:solidFill>
              <a:srgbClr val="FFFFFF"/>
            </a:solidFill>
            <a:effectLst>
              <a:outerShdw blurRad="38100" dist="19050" dir="2700000" algn="tl" rotWithShape="0">
                <a:schemeClr val="dk1">
                  <a:alpha val="40000"/>
                </a:schemeClr>
              </a:outerShdw>
            </a:effectLst>
          </a:endParaRPr>
        </a:p>
      </dgm:t>
    </dgm:pt>
    <dgm:pt modelId="{94BBD88F-3138-461F-8770-7C9238C70353}" type="sibTrans" cxnId="{6A82AB5A-D3A4-421D-A400-DD45B80ADE22}">
      <dgm:prSet/>
      <dgm:spPr/>
      <dgm:t>
        <a:bodyPr/>
        <a:lstStyle/>
        <a:p>
          <a:endParaRPr lang="en-GB" sz="1200" b="0" cap="none" spc="0">
            <a:ln w="0"/>
            <a:solidFill>
              <a:srgbClr val="FFFFFF"/>
            </a:solidFill>
            <a:effectLst>
              <a:outerShdw blurRad="38100" dist="19050" dir="2700000" algn="tl" rotWithShape="0">
                <a:schemeClr val="dk1">
                  <a:alpha val="40000"/>
                </a:schemeClr>
              </a:outerShdw>
            </a:effectLst>
          </a:endParaRPr>
        </a:p>
      </dgm:t>
    </dgm:pt>
    <dgm:pt modelId="{1030DDAD-E776-4941-90FA-66BBCFFD7B36}">
      <dgm:prSet phldrT="[Text]" custT="1"/>
      <dgm:spPr>
        <a:ln>
          <a:noFill/>
        </a:ln>
      </dgm:spPr>
      <dgm:t>
        <a:bodyPr/>
        <a:lstStyle/>
        <a:p>
          <a:r>
            <a:rPr lang="en-GB" sz="1200" b="0" cap="none" spc="0" dirty="0">
              <a:ln w="0"/>
              <a:solidFill>
                <a:srgbClr val="FFFFFF"/>
              </a:solidFill>
              <a:effectLst>
                <a:outerShdw blurRad="38100" dist="19050" dir="2700000" algn="tl" rotWithShape="0">
                  <a:schemeClr val="dk1">
                    <a:alpha val="40000"/>
                  </a:schemeClr>
                </a:outerShdw>
              </a:effectLst>
              <a:latin typeface="Arial" panose="020B0604020202020204" pitchFamily="34" charset="0"/>
              <a:cs typeface="Arial" panose="020B0604020202020204" pitchFamily="34" charset="0"/>
            </a:rPr>
            <a:t>Each unit can be completed in under an hour.  No need to complete units in a single session – progress is saved.</a:t>
          </a:r>
        </a:p>
      </dgm:t>
    </dgm:pt>
    <dgm:pt modelId="{3032A656-8340-4523-9A7A-99ABF4979E1A}" type="parTrans" cxnId="{D8E6792D-9F75-489F-9F0D-8F64C5E033FD}">
      <dgm:prSet/>
      <dgm:spPr/>
      <dgm:t>
        <a:bodyPr/>
        <a:lstStyle/>
        <a:p>
          <a:endParaRPr lang="en-GB" sz="1200" b="0" cap="none" spc="0">
            <a:ln w="0"/>
            <a:solidFill>
              <a:srgbClr val="FFFFFF"/>
            </a:solidFill>
            <a:effectLst>
              <a:outerShdw blurRad="38100" dist="19050" dir="2700000" algn="tl" rotWithShape="0">
                <a:schemeClr val="dk1">
                  <a:alpha val="40000"/>
                </a:schemeClr>
              </a:outerShdw>
            </a:effectLst>
          </a:endParaRPr>
        </a:p>
      </dgm:t>
    </dgm:pt>
    <dgm:pt modelId="{1B78662E-5C26-44F5-B618-BCC72FBF6740}" type="sibTrans" cxnId="{D8E6792D-9F75-489F-9F0D-8F64C5E033FD}">
      <dgm:prSet/>
      <dgm:spPr/>
      <dgm:t>
        <a:bodyPr/>
        <a:lstStyle/>
        <a:p>
          <a:endParaRPr lang="en-GB" sz="1200" b="0" cap="none" spc="0">
            <a:ln w="0"/>
            <a:solidFill>
              <a:srgbClr val="FFFFFF"/>
            </a:solidFill>
            <a:effectLst>
              <a:outerShdw blurRad="38100" dist="19050" dir="2700000" algn="tl" rotWithShape="0">
                <a:schemeClr val="dk1">
                  <a:alpha val="40000"/>
                </a:schemeClr>
              </a:outerShdw>
            </a:effectLst>
          </a:endParaRPr>
        </a:p>
      </dgm:t>
    </dgm:pt>
    <dgm:pt modelId="{67BF2E31-8C61-4D1A-8BE4-6F97A8D2FB9A}" type="pres">
      <dgm:prSet presAssocID="{D390F6DC-0AD7-4672-9865-406815198E60}" presName="linear" presStyleCnt="0">
        <dgm:presLayoutVars>
          <dgm:dir/>
          <dgm:resizeHandles val="exact"/>
        </dgm:presLayoutVars>
      </dgm:prSet>
      <dgm:spPr/>
    </dgm:pt>
    <dgm:pt modelId="{C3240F12-5401-4870-9847-D16F7DD46389}" type="pres">
      <dgm:prSet presAssocID="{22C76F0C-693D-4261-B6EE-ED77C2082372}" presName="comp" presStyleCnt="0"/>
      <dgm:spPr/>
    </dgm:pt>
    <dgm:pt modelId="{0B4A3FCD-5A05-4037-B525-4B88E24E0638}" type="pres">
      <dgm:prSet presAssocID="{22C76F0C-693D-4261-B6EE-ED77C2082372}" presName="box" presStyleLbl="node1" presStyleIdx="0" presStyleCnt="3" custLinFactNeighborX="10959" custLinFactNeighborY="-15753"/>
      <dgm:spPr/>
    </dgm:pt>
    <dgm:pt modelId="{194D5863-BE0B-49AD-9C1E-202EC2586050}" type="pres">
      <dgm:prSet presAssocID="{22C76F0C-693D-4261-B6EE-ED77C2082372}" presName="img" presStyleLbl="fgImgPlace1" presStyleIdx="0" presStyleCnt="3"/>
      <dgm:spPr>
        <a:blipFill>
          <a:blip xmlns:r="http://schemas.openxmlformats.org/officeDocument/2006/relationships" r:embed="rId1">
            <a:extLst>
              <a:ext uri="{96DAC541-7B7A-43D3-8B79-37D633B846F1}">
                <asvg:svgBlip xmlns:asvg="http://schemas.microsoft.com/office/drawing/2016/SVG/main" r:embed="rId2"/>
              </a:ext>
            </a:extLst>
          </a:blip>
          <a:srcRect/>
          <a:stretch>
            <a:fillRect l="-2000" r="-2000"/>
          </a:stretch>
        </a:blipFill>
        <a:ln>
          <a:noFill/>
        </a:ln>
      </dgm:spPr>
      <dgm:extLst>
        <a:ext uri="{E40237B7-FDA0-4F09-8148-C483321AD2D9}">
          <dgm14:cNvPr xmlns:dgm14="http://schemas.microsoft.com/office/drawing/2010/diagram" id="0" name="" descr="Idea with solid fill"/>
        </a:ext>
      </dgm:extLst>
    </dgm:pt>
    <dgm:pt modelId="{78B7EA36-C1C9-4838-96D7-4FDCD2F2B518}" type="pres">
      <dgm:prSet presAssocID="{22C76F0C-693D-4261-B6EE-ED77C2082372}" presName="text" presStyleLbl="node1" presStyleIdx="0" presStyleCnt="3">
        <dgm:presLayoutVars>
          <dgm:bulletEnabled val="1"/>
        </dgm:presLayoutVars>
      </dgm:prSet>
      <dgm:spPr/>
    </dgm:pt>
    <dgm:pt modelId="{A9F235A1-0AED-40E3-AC5D-0D80DFD5EF89}" type="pres">
      <dgm:prSet presAssocID="{94BBD88F-3138-461F-8770-7C9238C70353}" presName="spacer" presStyleCnt="0"/>
      <dgm:spPr/>
    </dgm:pt>
    <dgm:pt modelId="{C8AC6DBA-842E-4BC2-B52F-F7A187B35EA9}" type="pres">
      <dgm:prSet presAssocID="{845535A7-731E-4F95-B995-AD37B6F91A7D}" presName="comp" presStyleCnt="0"/>
      <dgm:spPr/>
    </dgm:pt>
    <dgm:pt modelId="{479FC6AB-858C-4A4D-805D-9935056272F0}" type="pres">
      <dgm:prSet presAssocID="{845535A7-731E-4F95-B995-AD37B6F91A7D}" presName="box" presStyleLbl="node1" presStyleIdx="1" presStyleCnt="3"/>
      <dgm:spPr/>
    </dgm:pt>
    <dgm:pt modelId="{16DD901B-A22A-462C-9C2B-C2EB9869575A}" type="pres">
      <dgm:prSet presAssocID="{845535A7-731E-4F95-B995-AD37B6F91A7D}" presName="img" presStyleLbl="fgImgPlace1" presStyleIdx="1" presStyleCnt="3"/>
      <dgm:spPr>
        <a:blipFill>
          <a:blip xmlns:r="http://schemas.openxmlformats.org/officeDocument/2006/relationships" r:embed="rId3">
            <a:extLst>
              <a:ext uri="{96DAC541-7B7A-43D3-8B79-37D633B846F1}">
                <asvg:svgBlip xmlns:asvg="http://schemas.microsoft.com/office/drawing/2016/SVG/main" r:embed="rId4"/>
              </a:ext>
            </a:extLst>
          </a:blip>
          <a:srcRect/>
          <a:stretch>
            <a:fillRect l="-2000" r="-2000"/>
          </a:stretch>
        </a:blipFill>
        <a:ln>
          <a:noFill/>
        </a:ln>
      </dgm:spPr>
      <dgm:extLst>
        <a:ext uri="{E40237B7-FDA0-4F09-8148-C483321AD2D9}">
          <dgm14:cNvPr xmlns:dgm14="http://schemas.microsoft.com/office/drawing/2010/diagram" id="0" name="" descr="Group brainstorm with solid fill"/>
        </a:ext>
      </dgm:extLst>
    </dgm:pt>
    <dgm:pt modelId="{222B538A-E0FF-4C06-AA03-0A6691F072F0}" type="pres">
      <dgm:prSet presAssocID="{845535A7-731E-4F95-B995-AD37B6F91A7D}" presName="text" presStyleLbl="node1" presStyleIdx="1" presStyleCnt="3">
        <dgm:presLayoutVars>
          <dgm:bulletEnabled val="1"/>
        </dgm:presLayoutVars>
      </dgm:prSet>
      <dgm:spPr/>
    </dgm:pt>
    <dgm:pt modelId="{38CEA84D-DA5D-4944-9EEF-79C0F1A84F17}" type="pres">
      <dgm:prSet presAssocID="{93A3756E-5C79-4747-A8AF-9EC82C08CAB2}" presName="spacer" presStyleCnt="0"/>
      <dgm:spPr/>
    </dgm:pt>
    <dgm:pt modelId="{0CE9B136-4753-4D5E-9DA0-2BD1C5A311BD}" type="pres">
      <dgm:prSet presAssocID="{1030DDAD-E776-4941-90FA-66BBCFFD7B36}" presName="comp" presStyleCnt="0"/>
      <dgm:spPr/>
    </dgm:pt>
    <dgm:pt modelId="{15E5FE27-C7BA-46E6-8FEA-38D27ED596D7}" type="pres">
      <dgm:prSet presAssocID="{1030DDAD-E776-4941-90FA-66BBCFFD7B36}" presName="box" presStyleLbl="node1" presStyleIdx="2" presStyleCnt="3"/>
      <dgm:spPr/>
    </dgm:pt>
    <dgm:pt modelId="{F5A6F44B-0156-4A7C-AA0D-1A99A2DE91B7}" type="pres">
      <dgm:prSet presAssocID="{1030DDAD-E776-4941-90FA-66BBCFFD7B36}" presName="img" presStyleLbl="fgImgPlace1" presStyleIdx="2" presStyleCnt="3"/>
      <dgm:spPr>
        <a:blipFill>
          <a:blip xmlns:r="http://schemas.openxmlformats.org/officeDocument/2006/relationships" r:embed="rId5">
            <a:extLst>
              <a:ext uri="{96DAC541-7B7A-43D3-8B79-37D633B846F1}">
                <asvg:svgBlip xmlns:asvg="http://schemas.microsoft.com/office/drawing/2016/SVG/main" r:embed="rId6"/>
              </a:ext>
            </a:extLst>
          </a:blip>
          <a:srcRect/>
          <a:stretch>
            <a:fillRect l="-2000" r="-2000"/>
          </a:stretch>
        </a:blipFill>
        <a:ln>
          <a:noFill/>
        </a:ln>
      </dgm:spPr>
      <dgm:extLst>
        <a:ext uri="{E40237B7-FDA0-4F09-8148-C483321AD2D9}">
          <dgm14:cNvPr xmlns:dgm14="http://schemas.microsoft.com/office/drawing/2010/diagram" id="0" name="" descr="Clock with solid fill"/>
        </a:ext>
      </dgm:extLst>
    </dgm:pt>
    <dgm:pt modelId="{88B1DD40-78A0-4156-9768-28269F998C04}" type="pres">
      <dgm:prSet presAssocID="{1030DDAD-E776-4941-90FA-66BBCFFD7B36}" presName="text" presStyleLbl="node1" presStyleIdx="2" presStyleCnt="3">
        <dgm:presLayoutVars>
          <dgm:bulletEnabled val="1"/>
        </dgm:presLayoutVars>
      </dgm:prSet>
      <dgm:spPr/>
    </dgm:pt>
  </dgm:ptLst>
  <dgm:cxnLst>
    <dgm:cxn modelId="{D8E6792D-9F75-489F-9F0D-8F64C5E033FD}" srcId="{D390F6DC-0AD7-4672-9865-406815198E60}" destId="{1030DDAD-E776-4941-90FA-66BBCFFD7B36}" srcOrd="2" destOrd="0" parTransId="{3032A656-8340-4523-9A7A-99ABF4979E1A}" sibTransId="{1B78662E-5C26-44F5-B618-BCC72FBF6740}"/>
    <dgm:cxn modelId="{02437D44-2609-48BA-9F7F-698A3189C747}" type="presOf" srcId="{845535A7-731E-4F95-B995-AD37B6F91A7D}" destId="{479FC6AB-858C-4A4D-805D-9935056272F0}" srcOrd="0" destOrd="0" presId="urn:microsoft.com/office/officeart/2005/8/layout/vList4"/>
    <dgm:cxn modelId="{BE83C858-5D1C-4940-8A43-0CB981CEB2A9}" type="presOf" srcId="{D390F6DC-0AD7-4672-9865-406815198E60}" destId="{67BF2E31-8C61-4D1A-8BE4-6F97A8D2FB9A}" srcOrd="0" destOrd="0" presId="urn:microsoft.com/office/officeart/2005/8/layout/vList4"/>
    <dgm:cxn modelId="{6A82AB5A-D3A4-421D-A400-DD45B80ADE22}" srcId="{D390F6DC-0AD7-4672-9865-406815198E60}" destId="{22C76F0C-693D-4261-B6EE-ED77C2082372}" srcOrd="0" destOrd="0" parTransId="{F367D0AE-86C3-42E5-B3E4-08F17974F753}" sibTransId="{94BBD88F-3138-461F-8770-7C9238C70353}"/>
    <dgm:cxn modelId="{CBB28685-4959-4F03-8ADC-36FFA06D5A62}" type="presOf" srcId="{22C76F0C-693D-4261-B6EE-ED77C2082372}" destId="{0B4A3FCD-5A05-4037-B525-4B88E24E0638}" srcOrd="0" destOrd="0" presId="urn:microsoft.com/office/officeart/2005/8/layout/vList4"/>
    <dgm:cxn modelId="{F9F738CA-25AC-4EC9-AD83-06FFF71E4AA3}" type="presOf" srcId="{1030DDAD-E776-4941-90FA-66BBCFFD7B36}" destId="{88B1DD40-78A0-4156-9768-28269F998C04}" srcOrd="1" destOrd="0" presId="urn:microsoft.com/office/officeart/2005/8/layout/vList4"/>
    <dgm:cxn modelId="{19F1F0CA-4B10-4A52-9FD5-39123CEB0B21}" srcId="{D390F6DC-0AD7-4672-9865-406815198E60}" destId="{845535A7-731E-4F95-B995-AD37B6F91A7D}" srcOrd="1" destOrd="0" parTransId="{83FF2C7B-8E5B-42DC-A13B-D1372C06DD17}" sibTransId="{93A3756E-5C79-4747-A8AF-9EC82C08CAB2}"/>
    <dgm:cxn modelId="{8E6F44D3-886E-4A5B-B330-AF22A73177C1}" type="presOf" srcId="{1030DDAD-E776-4941-90FA-66BBCFFD7B36}" destId="{15E5FE27-C7BA-46E6-8FEA-38D27ED596D7}" srcOrd="0" destOrd="0" presId="urn:microsoft.com/office/officeart/2005/8/layout/vList4"/>
    <dgm:cxn modelId="{692BD1DF-4143-4A2E-8046-9FB6D8BE0D26}" type="presOf" srcId="{845535A7-731E-4F95-B995-AD37B6F91A7D}" destId="{222B538A-E0FF-4C06-AA03-0A6691F072F0}" srcOrd="1" destOrd="0" presId="urn:microsoft.com/office/officeart/2005/8/layout/vList4"/>
    <dgm:cxn modelId="{B280A9EC-C596-4FCE-9403-78E5A1589557}" type="presOf" srcId="{22C76F0C-693D-4261-B6EE-ED77C2082372}" destId="{78B7EA36-C1C9-4838-96D7-4FDCD2F2B518}" srcOrd="1" destOrd="0" presId="urn:microsoft.com/office/officeart/2005/8/layout/vList4"/>
    <dgm:cxn modelId="{24EA7ABA-7FD3-4FAE-8830-88CBDED32328}" type="presParOf" srcId="{67BF2E31-8C61-4D1A-8BE4-6F97A8D2FB9A}" destId="{C3240F12-5401-4870-9847-D16F7DD46389}" srcOrd="0" destOrd="0" presId="urn:microsoft.com/office/officeart/2005/8/layout/vList4"/>
    <dgm:cxn modelId="{A32E2089-BC0C-4ED5-A9D4-E3323338AD58}" type="presParOf" srcId="{C3240F12-5401-4870-9847-D16F7DD46389}" destId="{0B4A3FCD-5A05-4037-B525-4B88E24E0638}" srcOrd="0" destOrd="0" presId="urn:microsoft.com/office/officeart/2005/8/layout/vList4"/>
    <dgm:cxn modelId="{6FF16391-318F-488A-9341-32EC64A284F1}" type="presParOf" srcId="{C3240F12-5401-4870-9847-D16F7DD46389}" destId="{194D5863-BE0B-49AD-9C1E-202EC2586050}" srcOrd="1" destOrd="0" presId="urn:microsoft.com/office/officeart/2005/8/layout/vList4"/>
    <dgm:cxn modelId="{412E78E9-49D0-4673-B2E7-83DA2F2F5787}" type="presParOf" srcId="{C3240F12-5401-4870-9847-D16F7DD46389}" destId="{78B7EA36-C1C9-4838-96D7-4FDCD2F2B518}" srcOrd="2" destOrd="0" presId="urn:microsoft.com/office/officeart/2005/8/layout/vList4"/>
    <dgm:cxn modelId="{8A4B3680-FBF2-4C82-BFE1-023BE6D0F916}" type="presParOf" srcId="{67BF2E31-8C61-4D1A-8BE4-6F97A8D2FB9A}" destId="{A9F235A1-0AED-40E3-AC5D-0D80DFD5EF89}" srcOrd="1" destOrd="0" presId="urn:microsoft.com/office/officeart/2005/8/layout/vList4"/>
    <dgm:cxn modelId="{D9FC1649-9282-42AA-93B3-FE3515B73E2B}" type="presParOf" srcId="{67BF2E31-8C61-4D1A-8BE4-6F97A8D2FB9A}" destId="{C8AC6DBA-842E-4BC2-B52F-F7A187B35EA9}" srcOrd="2" destOrd="0" presId="urn:microsoft.com/office/officeart/2005/8/layout/vList4"/>
    <dgm:cxn modelId="{C4BE7DB1-B528-4566-8B68-58D2F9BC4224}" type="presParOf" srcId="{C8AC6DBA-842E-4BC2-B52F-F7A187B35EA9}" destId="{479FC6AB-858C-4A4D-805D-9935056272F0}" srcOrd="0" destOrd="0" presId="urn:microsoft.com/office/officeart/2005/8/layout/vList4"/>
    <dgm:cxn modelId="{9869D1B5-F7BD-4258-B366-CF1F36A0B857}" type="presParOf" srcId="{C8AC6DBA-842E-4BC2-B52F-F7A187B35EA9}" destId="{16DD901B-A22A-462C-9C2B-C2EB9869575A}" srcOrd="1" destOrd="0" presId="urn:microsoft.com/office/officeart/2005/8/layout/vList4"/>
    <dgm:cxn modelId="{26028C5E-9E2D-48A4-BDA8-BCE500BC788A}" type="presParOf" srcId="{C8AC6DBA-842E-4BC2-B52F-F7A187B35EA9}" destId="{222B538A-E0FF-4C06-AA03-0A6691F072F0}" srcOrd="2" destOrd="0" presId="urn:microsoft.com/office/officeart/2005/8/layout/vList4"/>
    <dgm:cxn modelId="{118F9408-BC26-43CA-A8AC-50B947709124}" type="presParOf" srcId="{67BF2E31-8C61-4D1A-8BE4-6F97A8D2FB9A}" destId="{38CEA84D-DA5D-4944-9EEF-79C0F1A84F17}" srcOrd="3" destOrd="0" presId="urn:microsoft.com/office/officeart/2005/8/layout/vList4"/>
    <dgm:cxn modelId="{36C5F68A-B1C9-4658-8968-ADED674262B1}" type="presParOf" srcId="{67BF2E31-8C61-4D1A-8BE4-6F97A8D2FB9A}" destId="{0CE9B136-4753-4D5E-9DA0-2BD1C5A311BD}" srcOrd="4" destOrd="0" presId="urn:microsoft.com/office/officeart/2005/8/layout/vList4"/>
    <dgm:cxn modelId="{8375DB7D-0700-43E3-805C-B172F9DFDFAC}" type="presParOf" srcId="{0CE9B136-4753-4D5E-9DA0-2BD1C5A311BD}" destId="{15E5FE27-C7BA-46E6-8FEA-38D27ED596D7}" srcOrd="0" destOrd="0" presId="urn:microsoft.com/office/officeart/2005/8/layout/vList4"/>
    <dgm:cxn modelId="{0BF4C0A9-68C8-4956-9D3F-6FD9D98BCDDA}" type="presParOf" srcId="{0CE9B136-4753-4D5E-9DA0-2BD1C5A311BD}" destId="{F5A6F44B-0156-4A7C-AA0D-1A99A2DE91B7}" srcOrd="1" destOrd="0" presId="urn:microsoft.com/office/officeart/2005/8/layout/vList4"/>
    <dgm:cxn modelId="{D03B286D-50C8-4DEE-ACAE-EEE5EAA77D74}" type="presParOf" srcId="{0CE9B136-4753-4D5E-9DA0-2BD1C5A311BD}" destId="{88B1DD40-78A0-4156-9768-28269F998C04}" srcOrd="2" destOrd="0" presId="urn:microsoft.com/office/officeart/2005/8/layout/vList4"/>
  </dgm:cxnLst>
  <dgm:bg/>
  <dgm:whole>
    <a:ln>
      <a:noFill/>
    </a:ln>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D390F6DC-0AD7-4672-9865-406815198E60}" type="doc">
      <dgm:prSet loTypeId="urn:microsoft.com/office/officeart/2005/8/layout/vList4" loCatId="list" qsTypeId="urn:microsoft.com/office/officeart/2005/8/quickstyle/simple1" qsCatId="simple" csTypeId="urn:microsoft.com/office/officeart/2005/8/colors/accent2_2" csCatId="accent2" phldr="1"/>
      <dgm:spPr/>
      <dgm:t>
        <a:bodyPr/>
        <a:lstStyle/>
        <a:p>
          <a:endParaRPr lang="en-GB"/>
        </a:p>
      </dgm:t>
    </dgm:pt>
    <dgm:pt modelId="{845535A7-731E-4F95-B995-AD37B6F91A7D}">
      <dgm:prSet phldrT="[Text]" custT="1"/>
      <dgm:spPr>
        <a:ln>
          <a:noFill/>
        </a:ln>
      </dgm:spPr>
      <dgm:t>
        <a:bodyPr/>
        <a:lstStyle/>
        <a:p>
          <a:r>
            <a:rPr lang="en-GB" sz="1200" b="0" cap="none" spc="0" dirty="0">
              <a:ln w="0"/>
              <a:solidFill>
                <a:srgbClr val="FFFFFF"/>
              </a:solidFill>
              <a:effectLst>
                <a:outerShdw blurRad="38100" dist="19050" dir="2700000" algn="tl" rotWithShape="0">
                  <a:schemeClr val="dk1">
                    <a:alpha val="40000"/>
                  </a:schemeClr>
                </a:outerShdw>
              </a:effectLst>
              <a:latin typeface="Arial" panose="020B0604020202020204" pitchFamily="34" charset="0"/>
              <a:cs typeface="Arial" panose="020B0604020202020204" pitchFamily="34" charset="0"/>
            </a:rPr>
            <a:t>Provides</a:t>
          </a:r>
          <a:r>
            <a:rPr lang="en-GB" sz="1200" b="0" cap="none" spc="0" baseline="0" dirty="0">
              <a:ln w="0"/>
              <a:solidFill>
                <a:srgbClr val="FFFFFF"/>
              </a:solidFill>
              <a:effectLst>
                <a:outerShdw blurRad="38100" dist="19050" dir="2700000" algn="tl" rotWithShape="0">
                  <a:schemeClr val="dk1">
                    <a:alpha val="40000"/>
                  </a:schemeClr>
                </a:outerShdw>
              </a:effectLst>
              <a:latin typeface="Arial" panose="020B0604020202020204" pitchFamily="34" charset="0"/>
              <a:cs typeface="Arial" panose="020B0604020202020204" pitchFamily="34" charset="0"/>
            </a:rPr>
            <a:t> knowledge and skills required to build a holistic understanding of individual learners’ characteristics.</a:t>
          </a:r>
          <a:endParaRPr lang="en-GB" sz="1200" b="0" cap="none" spc="0" dirty="0">
            <a:ln w="0"/>
            <a:solidFill>
              <a:srgbClr val="FFFFFF"/>
            </a:solidFill>
            <a:effectLst>
              <a:outerShdw blurRad="38100" dist="19050" dir="2700000" algn="tl" rotWithShape="0">
                <a:schemeClr val="dk1">
                  <a:alpha val="40000"/>
                </a:schemeClr>
              </a:outerShdw>
            </a:effectLst>
            <a:latin typeface="Arial" panose="020B0604020202020204" pitchFamily="34" charset="0"/>
            <a:cs typeface="Arial" panose="020B0604020202020204" pitchFamily="34" charset="0"/>
          </a:endParaRPr>
        </a:p>
      </dgm:t>
    </dgm:pt>
    <dgm:pt modelId="{83FF2C7B-8E5B-42DC-A13B-D1372C06DD17}" type="parTrans" cxnId="{19F1F0CA-4B10-4A52-9FD5-39123CEB0B21}">
      <dgm:prSet/>
      <dgm:spPr/>
      <dgm:t>
        <a:bodyPr/>
        <a:lstStyle/>
        <a:p>
          <a:endParaRPr lang="en-GB" sz="1200" b="0" cap="none" spc="0">
            <a:ln w="0"/>
            <a:solidFill>
              <a:srgbClr val="FFFFFF"/>
            </a:solidFill>
            <a:effectLst>
              <a:outerShdw blurRad="38100" dist="19050" dir="2700000" algn="tl" rotWithShape="0">
                <a:schemeClr val="dk1">
                  <a:alpha val="40000"/>
                </a:schemeClr>
              </a:outerShdw>
            </a:effectLst>
          </a:endParaRPr>
        </a:p>
      </dgm:t>
    </dgm:pt>
    <dgm:pt modelId="{93A3756E-5C79-4747-A8AF-9EC82C08CAB2}" type="sibTrans" cxnId="{19F1F0CA-4B10-4A52-9FD5-39123CEB0B21}">
      <dgm:prSet/>
      <dgm:spPr/>
      <dgm:t>
        <a:bodyPr/>
        <a:lstStyle/>
        <a:p>
          <a:endParaRPr lang="en-GB" sz="1200" b="0" cap="none" spc="0">
            <a:ln w="0"/>
            <a:solidFill>
              <a:srgbClr val="FFFFFF"/>
            </a:solidFill>
            <a:effectLst>
              <a:outerShdw blurRad="38100" dist="19050" dir="2700000" algn="tl" rotWithShape="0">
                <a:schemeClr val="dk1">
                  <a:alpha val="40000"/>
                </a:schemeClr>
              </a:outerShdw>
            </a:effectLst>
          </a:endParaRPr>
        </a:p>
      </dgm:t>
    </dgm:pt>
    <dgm:pt modelId="{22C76F0C-693D-4261-B6EE-ED77C2082372}">
      <dgm:prSet phldrT="[Text]" custT="1"/>
      <dgm:spPr>
        <a:ln>
          <a:noFill/>
        </a:ln>
      </dgm:spPr>
      <dgm:t>
        <a:bodyPr/>
        <a:lstStyle/>
        <a:p>
          <a:r>
            <a:rPr lang="en-GB" sz="1100" b="0" cap="none" spc="0" dirty="0">
              <a:ln w="0"/>
              <a:solidFill>
                <a:srgbClr val="FFFFFF"/>
              </a:solidFill>
              <a:effectLst>
                <a:outerShdw blurRad="38100" dist="19050" dir="2700000" algn="tl" rotWithShape="0">
                  <a:schemeClr val="dk1">
                    <a:alpha val="40000"/>
                  </a:schemeClr>
                </a:outerShdw>
              </a:effectLst>
              <a:latin typeface="Arial" panose="020B0604020202020204" pitchFamily="34" charset="0"/>
              <a:cs typeface="Arial" panose="020B0604020202020204" pitchFamily="34" charset="0"/>
            </a:rPr>
            <a:t>Provides clear guidance and strategies to enable practitioners to adapt their teaching, across the age range, to meet the needs of a wider range of learners.</a:t>
          </a:r>
        </a:p>
      </dgm:t>
    </dgm:pt>
    <dgm:pt modelId="{F367D0AE-86C3-42E5-B3E4-08F17974F753}" type="parTrans" cxnId="{6A82AB5A-D3A4-421D-A400-DD45B80ADE22}">
      <dgm:prSet/>
      <dgm:spPr/>
      <dgm:t>
        <a:bodyPr/>
        <a:lstStyle/>
        <a:p>
          <a:endParaRPr lang="en-GB" sz="1200" b="0" cap="none" spc="0">
            <a:ln w="0"/>
            <a:solidFill>
              <a:srgbClr val="FFFFFF"/>
            </a:solidFill>
            <a:effectLst>
              <a:outerShdw blurRad="38100" dist="19050" dir="2700000" algn="tl" rotWithShape="0">
                <a:schemeClr val="dk1">
                  <a:alpha val="40000"/>
                </a:schemeClr>
              </a:outerShdw>
            </a:effectLst>
          </a:endParaRPr>
        </a:p>
      </dgm:t>
    </dgm:pt>
    <dgm:pt modelId="{94BBD88F-3138-461F-8770-7C9238C70353}" type="sibTrans" cxnId="{6A82AB5A-D3A4-421D-A400-DD45B80ADE22}">
      <dgm:prSet/>
      <dgm:spPr/>
      <dgm:t>
        <a:bodyPr/>
        <a:lstStyle/>
        <a:p>
          <a:endParaRPr lang="en-GB" sz="1200" b="0" cap="none" spc="0">
            <a:ln w="0"/>
            <a:solidFill>
              <a:srgbClr val="FFFFFF"/>
            </a:solidFill>
            <a:effectLst>
              <a:outerShdw blurRad="38100" dist="19050" dir="2700000" algn="tl" rotWithShape="0">
                <a:schemeClr val="dk1">
                  <a:alpha val="40000"/>
                </a:schemeClr>
              </a:outerShdw>
            </a:effectLst>
          </a:endParaRPr>
        </a:p>
      </dgm:t>
    </dgm:pt>
    <dgm:pt modelId="{E4F81E2F-1EBD-49BC-ACE2-A1FDA372D201}">
      <dgm:prSet custT="1"/>
      <dgm:spPr>
        <a:ln>
          <a:noFill/>
        </a:ln>
      </dgm:spPr>
      <dgm:t>
        <a:bodyPr/>
        <a:lstStyle/>
        <a:p>
          <a:r>
            <a:rPr lang="en-GB" sz="1200" b="0" cap="none" spc="0" dirty="0">
              <a:ln w="0"/>
              <a:solidFill>
                <a:srgbClr val="FFFFFF"/>
              </a:solidFill>
              <a:effectLst>
                <a:outerShdw blurRad="38100" dist="19050" dir="2700000" algn="tl" rotWithShape="0">
                  <a:schemeClr val="dk1">
                    <a:alpha val="40000"/>
                  </a:schemeClr>
                </a:outerShdw>
              </a:effectLst>
              <a:latin typeface="Arial" panose="020B0604020202020204" pitchFamily="34" charset="0"/>
              <a:cs typeface="Arial" panose="020B0604020202020204" pitchFamily="34" charset="0"/>
            </a:rPr>
            <a:t>Badges and certificates awarded for completion of multiple units.</a:t>
          </a:r>
          <a:endParaRPr lang="en-GB" sz="1200" dirty="0">
            <a:latin typeface="Arial" panose="020B0604020202020204" pitchFamily="34" charset="0"/>
            <a:cs typeface="Arial" panose="020B0604020202020204" pitchFamily="34" charset="0"/>
          </a:endParaRPr>
        </a:p>
      </dgm:t>
    </dgm:pt>
    <dgm:pt modelId="{CCC7984D-1A22-4F2F-A676-51235AD5001F}" type="parTrans" cxnId="{3A019B08-0994-405F-8011-9B96131E0448}">
      <dgm:prSet/>
      <dgm:spPr/>
      <dgm:t>
        <a:bodyPr/>
        <a:lstStyle/>
        <a:p>
          <a:endParaRPr lang="en-GB" sz="1200"/>
        </a:p>
      </dgm:t>
    </dgm:pt>
    <dgm:pt modelId="{5888E00D-4DA3-4D26-92F8-C04B52CC40F9}" type="sibTrans" cxnId="{3A019B08-0994-405F-8011-9B96131E0448}">
      <dgm:prSet/>
      <dgm:spPr/>
      <dgm:t>
        <a:bodyPr/>
        <a:lstStyle/>
        <a:p>
          <a:endParaRPr lang="en-GB" sz="1200"/>
        </a:p>
      </dgm:t>
    </dgm:pt>
    <dgm:pt modelId="{67BF2E31-8C61-4D1A-8BE4-6F97A8D2FB9A}" type="pres">
      <dgm:prSet presAssocID="{D390F6DC-0AD7-4672-9865-406815198E60}" presName="linear" presStyleCnt="0">
        <dgm:presLayoutVars>
          <dgm:dir/>
          <dgm:resizeHandles val="exact"/>
        </dgm:presLayoutVars>
      </dgm:prSet>
      <dgm:spPr/>
    </dgm:pt>
    <dgm:pt modelId="{C6DD358D-B6B9-485A-B852-B4E150508ADB}" type="pres">
      <dgm:prSet presAssocID="{E4F81E2F-1EBD-49BC-ACE2-A1FDA372D201}" presName="comp" presStyleCnt="0"/>
      <dgm:spPr/>
    </dgm:pt>
    <dgm:pt modelId="{F49D7258-4F9B-417E-A4FF-13ACE7EBF5B8}" type="pres">
      <dgm:prSet presAssocID="{E4F81E2F-1EBD-49BC-ACE2-A1FDA372D201}" presName="box" presStyleLbl="node1" presStyleIdx="0" presStyleCnt="3"/>
      <dgm:spPr/>
    </dgm:pt>
    <dgm:pt modelId="{28D0A6A5-7F18-4A57-8193-19CBF73333C0}" type="pres">
      <dgm:prSet presAssocID="{E4F81E2F-1EBD-49BC-ACE2-A1FDA372D201}" presName="img" presStyleLbl="fgImgPlace1" presStyleIdx="0" presStyleCnt="3"/>
      <dgm:spPr>
        <a:blipFill>
          <a:blip xmlns:r="http://schemas.openxmlformats.org/officeDocument/2006/relationships" r:embed="rId1">
            <a:extLst>
              <a:ext uri="{96DAC541-7B7A-43D3-8B79-37D633B846F1}">
                <asvg:svgBlip xmlns:asvg="http://schemas.microsoft.com/office/drawing/2016/SVG/main" r:embed="rId2"/>
              </a:ext>
            </a:extLst>
          </a:blip>
          <a:srcRect/>
          <a:stretch>
            <a:fillRect l="-2000" r="-2000"/>
          </a:stretch>
        </a:blipFill>
        <a:ln>
          <a:noFill/>
        </a:ln>
      </dgm:spPr>
      <dgm:extLst>
        <a:ext uri="{E40237B7-FDA0-4F09-8148-C483321AD2D9}">
          <dgm14:cNvPr xmlns:dgm14="http://schemas.microsoft.com/office/drawing/2010/diagram" id="0" name="" descr="Ribbon with solid fill"/>
        </a:ext>
      </dgm:extLst>
    </dgm:pt>
    <dgm:pt modelId="{12FDD2D7-7F40-4902-887C-E1D0EC925ADC}" type="pres">
      <dgm:prSet presAssocID="{E4F81E2F-1EBD-49BC-ACE2-A1FDA372D201}" presName="text" presStyleLbl="node1" presStyleIdx="0" presStyleCnt="3">
        <dgm:presLayoutVars>
          <dgm:bulletEnabled val="1"/>
        </dgm:presLayoutVars>
      </dgm:prSet>
      <dgm:spPr/>
    </dgm:pt>
    <dgm:pt modelId="{56DFA06E-56D3-4DBF-B0B0-75FC8D2BE9F3}" type="pres">
      <dgm:prSet presAssocID="{5888E00D-4DA3-4D26-92F8-C04B52CC40F9}" presName="spacer" presStyleCnt="0"/>
      <dgm:spPr/>
    </dgm:pt>
    <dgm:pt modelId="{C8AC6DBA-842E-4BC2-B52F-F7A187B35EA9}" type="pres">
      <dgm:prSet presAssocID="{845535A7-731E-4F95-B995-AD37B6F91A7D}" presName="comp" presStyleCnt="0"/>
      <dgm:spPr/>
    </dgm:pt>
    <dgm:pt modelId="{479FC6AB-858C-4A4D-805D-9935056272F0}" type="pres">
      <dgm:prSet presAssocID="{845535A7-731E-4F95-B995-AD37B6F91A7D}" presName="box" presStyleLbl="node1" presStyleIdx="1" presStyleCnt="3"/>
      <dgm:spPr/>
    </dgm:pt>
    <dgm:pt modelId="{16DD901B-A22A-462C-9C2B-C2EB9869575A}" type="pres">
      <dgm:prSet presAssocID="{845535A7-731E-4F95-B995-AD37B6F91A7D}" presName="img" presStyleLbl="fgImgPlace1" presStyleIdx="1" presStyleCnt="3"/>
      <dgm:spPr>
        <a:blipFill>
          <a:blip xmlns:r="http://schemas.openxmlformats.org/officeDocument/2006/relationships" r:embed="rId3">
            <a:extLst>
              <a:ext uri="{96DAC541-7B7A-43D3-8B79-37D633B846F1}">
                <asvg:svgBlip xmlns:asvg="http://schemas.microsoft.com/office/drawing/2016/SVG/main" r:embed="rId4"/>
              </a:ext>
            </a:extLst>
          </a:blip>
          <a:srcRect/>
          <a:stretch>
            <a:fillRect l="-2000" r="-2000"/>
          </a:stretch>
        </a:blipFill>
        <a:ln>
          <a:noFill/>
        </a:ln>
      </dgm:spPr>
      <dgm:extLst>
        <a:ext uri="{E40237B7-FDA0-4F09-8148-C483321AD2D9}">
          <dgm14:cNvPr xmlns:dgm14="http://schemas.microsoft.com/office/drawing/2010/diagram" id="0" name="" descr="Person with idea with solid fill"/>
        </a:ext>
      </dgm:extLst>
    </dgm:pt>
    <dgm:pt modelId="{222B538A-E0FF-4C06-AA03-0A6691F072F0}" type="pres">
      <dgm:prSet presAssocID="{845535A7-731E-4F95-B995-AD37B6F91A7D}" presName="text" presStyleLbl="node1" presStyleIdx="1" presStyleCnt="3">
        <dgm:presLayoutVars>
          <dgm:bulletEnabled val="1"/>
        </dgm:presLayoutVars>
      </dgm:prSet>
      <dgm:spPr/>
    </dgm:pt>
    <dgm:pt modelId="{38CEA84D-DA5D-4944-9EEF-79C0F1A84F17}" type="pres">
      <dgm:prSet presAssocID="{93A3756E-5C79-4747-A8AF-9EC82C08CAB2}" presName="spacer" presStyleCnt="0"/>
      <dgm:spPr/>
    </dgm:pt>
    <dgm:pt modelId="{C3240F12-5401-4870-9847-D16F7DD46389}" type="pres">
      <dgm:prSet presAssocID="{22C76F0C-693D-4261-B6EE-ED77C2082372}" presName="comp" presStyleCnt="0"/>
      <dgm:spPr/>
    </dgm:pt>
    <dgm:pt modelId="{0B4A3FCD-5A05-4037-B525-4B88E24E0638}" type="pres">
      <dgm:prSet presAssocID="{22C76F0C-693D-4261-B6EE-ED77C2082372}" presName="box" presStyleLbl="node1" presStyleIdx="2" presStyleCnt="3"/>
      <dgm:spPr/>
    </dgm:pt>
    <dgm:pt modelId="{194D5863-BE0B-49AD-9C1E-202EC2586050}" type="pres">
      <dgm:prSet presAssocID="{22C76F0C-693D-4261-B6EE-ED77C2082372}" presName="img" presStyleLbl="fgImgPlace1" presStyleIdx="2" presStyleCnt="3"/>
      <dgm:spPr>
        <a:blipFill>
          <a:blip xmlns:r="http://schemas.openxmlformats.org/officeDocument/2006/relationships" r:embed="rId5">
            <a:extLst>
              <a:ext uri="{96DAC541-7B7A-43D3-8B79-37D633B846F1}">
                <asvg:svgBlip xmlns:asvg="http://schemas.microsoft.com/office/drawing/2016/SVG/main" r:embed="rId6"/>
              </a:ext>
            </a:extLst>
          </a:blip>
          <a:srcRect/>
          <a:stretch>
            <a:fillRect l="-2000" r="-2000"/>
          </a:stretch>
        </a:blipFill>
        <a:ln>
          <a:noFill/>
        </a:ln>
      </dgm:spPr>
      <dgm:extLst>
        <a:ext uri="{E40237B7-FDA0-4F09-8148-C483321AD2D9}">
          <dgm14:cNvPr xmlns:dgm14="http://schemas.microsoft.com/office/drawing/2010/diagram" id="0" name="" descr="Classroom with solid fill"/>
        </a:ext>
      </dgm:extLst>
    </dgm:pt>
    <dgm:pt modelId="{78B7EA36-C1C9-4838-96D7-4FDCD2F2B518}" type="pres">
      <dgm:prSet presAssocID="{22C76F0C-693D-4261-B6EE-ED77C2082372}" presName="text" presStyleLbl="node1" presStyleIdx="2" presStyleCnt="3">
        <dgm:presLayoutVars>
          <dgm:bulletEnabled val="1"/>
        </dgm:presLayoutVars>
      </dgm:prSet>
      <dgm:spPr/>
    </dgm:pt>
  </dgm:ptLst>
  <dgm:cxnLst>
    <dgm:cxn modelId="{3A019B08-0994-405F-8011-9B96131E0448}" srcId="{D390F6DC-0AD7-4672-9865-406815198E60}" destId="{E4F81E2F-1EBD-49BC-ACE2-A1FDA372D201}" srcOrd="0" destOrd="0" parTransId="{CCC7984D-1A22-4F2F-A676-51235AD5001F}" sibTransId="{5888E00D-4DA3-4D26-92F8-C04B52CC40F9}"/>
    <dgm:cxn modelId="{2E8FBA15-DABB-4858-9C67-896F51405A4D}" type="presOf" srcId="{22C76F0C-693D-4261-B6EE-ED77C2082372}" destId="{78B7EA36-C1C9-4838-96D7-4FDCD2F2B518}" srcOrd="1" destOrd="0" presId="urn:microsoft.com/office/officeart/2005/8/layout/vList4"/>
    <dgm:cxn modelId="{F7D30330-36BB-408C-BF26-479D3B843246}" type="presOf" srcId="{E4F81E2F-1EBD-49BC-ACE2-A1FDA372D201}" destId="{12FDD2D7-7F40-4902-887C-E1D0EC925ADC}" srcOrd="1" destOrd="0" presId="urn:microsoft.com/office/officeart/2005/8/layout/vList4"/>
    <dgm:cxn modelId="{87E4AA44-68CD-4FE9-8295-D5E9AEC53F1A}" type="presOf" srcId="{845535A7-731E-4F95-B995-AD37B6F91A7D}" destId="{222B538A-E0FF-4C06-AA03-0A6691F072F0}" srcOrd="1" destOrd="0" presId="urn:microsoft.com/office/officeart/2005/8/layout/vList4"/>
    <dgm:cxn modelId="{5DCA874F-5A96-454F-BB3C-26F1AA3D70DB}" type="presOf" srcId="{845535A7-731E-4F95-B995-AD37B6F91A7D}" destId="{479FC6AB-858C-4A4D-805D-9935056272F0}" srcOrd="0" destOrd="0" presId="urn:microsoft.com/office/officeart/2005/8/layout/vList4"/>
    <dgm:cxn modelId="{EC832B52-0541-46B4-B298-676747935B95}" type="presOf" srcId="{22C76F0C-693D-4261-B6EE-ED77C2082372}" destId="{0B4A3FCD-5A05-4037-B525-4B88E24E0638}" srcOrd="0" destOrd="0" presId="urn:microsoft.com/office/officeart/2005/8/layout/vList4"/>
    <dgm:cxn modelId="{BE83C858-5D1C-4940-8A43-0CB981CEB2A9}" type="presOf" srcId="{D390F6DC-0AD7-4672-9865-406815198E60}" destId="{67BF2E31-8C61-4D1A-8BE4-6F97A8D2FB9A}" srcOrd="0" destOrd="0" presId="urn:microsoft.com/office/officeart/2005/8/layout/vList4"/>
    <dgm:cxn modelId="{6A82AB5A-D3A4-421D-A400-DD45B80ADE22}" srcId="{D390F6DC-0AD7-4672-9865-406815198E60}" destId="{22C76F0C-693D-4261-B6EE-ED77C2082372}" srcOrd="2" destOrd="0" parTransId="{F367D0AE-86C3-42E5-B3E4-08F17974F753}" sibTransId="{94BBD88F-3138-461F-8770-7C9238C70353}"/>
    <dgm:cxn modelId="{B4109181-F015-4C81-95EC-BA5704EFDA3F}" type="presOf" srcId="{E4F81E2F-1EBD-49BC-ACE2-A1FDA372D201}" destId="{F49D7258-4F9B-417E-A4FF-13ACE7EBF5B8}" srcOrd="0" destOrd="0" presId="urn:microsoft.com/office/officeart/2005/8/layout/vList4"/>
    <dgm:cxn modelId="{19F1F0CA-4B10-4A52-9FD5-39123CEB0B21}" srcId="{D390F6DC-0AD7-4672-9865-406815198E60}" destId="{845535A7-731E-4F95-B995-AD37B6F91A7D}" srcOrd="1" destOrd="0" parTransId="{83FF2C7B-8E5B-42DC-A13B-D1372C06DD17}" sibTransId="{93A3756E-5C79-4747-A8AF-9EC82C08CAB2}"/>
    <dgm:cxn modelId="{D257FA74-CEFF-45F9-A8AD-019D2B0ECCA0}" type="presParOf" srcId="{67BF2E31-8C61-4D1A-8BE4-6F97A8D2FB9A}" destId="{C6DD358D-B6B9-485A-B852-B4E150508ADB}" srcOrd="0" destOrd="0" presId="urn:microsoft.com/office/officeart/2005/8/layout/vList4"/>
    <dgm:cxn modelId="{BF8D5C7F-A51A-421D-988B-032622BA8D7B}" type="presParOf" srcId="{C6DD358D-B6B9-485A-B852-B4E150508ADB}" destId="{F49D7258-4F9B-417E-A4FF-13ACE7EBF5B8}" srcOrd="0" destOrd="0" presId="urn:microsoft.com/office/officeart/2005/8/layout/vList4"/>
    <dgm:cxn modelId="{152865A9-52A2-4797-8678-E5AE36EADFCF}" type="presParOf" srcId="{C6DD358D-B6B9-485A-B852-B4E150508ADB}" destId="{28D0A6A5-7F18-4A57-8193-19CBF73333C0}" srcOrd="1" destOrd="0" presId="urn:microsoft.com/office/officeart/2005/8/layout/vList4"/>
    <dgm:cxn modelId="{7DD2E857-C329-4380-A4B7-905CFE096DFB}" type="presParOf" srcId="{C6DD358D-B6B9-485A-B852-B4E150508ADB}" destId="{12FDD2D7-7F40-4902-887C-E1D0EC925ADC}" srcOrd="2" destOrd="0" presId="urn:microsoft.com/office/officeart/2005/8/layout/vList4"/>
    <dgm:cxn modelId="{61A22E7D-7AC3-44B7-AFD7-05ADF794DCBB}" type="presParOf" srcId="{67BF2E31-8C61-4D1A-8BE4-6F97A8D2FB9A}" destId="{56DFA06E-56D3-4DBF-B0B0-75FC8D2BE9F3}" srcOrd="1" destOrd="0" presId="urn:microsoft.com/office/officeart/2005/8/layout/vList4"/>
    <dgm:cxn modelId="{B59E533D-1E14-4522-BB58-EE9C3F7F780B}" type="presParOf" srcId="{67BF2E31-8C61-4D1A-8BE4-6F97A8D2FB9A}" destId="{C8AC6DBA-842E-4BC2-B52F-F7A187B35EA9}" srcOrd="2" destOrd="0" presId="urn:microsoft.com/office/officeart/2005/8/layout/vList4"/>
    <dgm:cxn modelId="{89CAACE6-66B1-46C3-A62E-4F07AF8E24FD}" type="presParOf" srcId="{C8AC6DBA-842E-4BC2-B52F-F7A187B35EA9}" destId="{479FC6AB-858C-4A4D-805D-9935056272F0}" srcOrd="0" destOrd="0" presId="urn:microsoft.com/office/officeart/2005/8/layout/vList4"/>
    <dgm:cxn modelId="{5330A7FB-AC05-4292-9527-9D8189BADFB6}" type="presParOf" srcId="{C8AC6DBA-842E-4BC2-B52F-F7A187B35EA9}" destId="{16DD901B-A22A-462C-9C2B-C2EB9869575A}" srcOrd="1" destOrd="0" presId="urn:microsoft.com/office/officeart/2005/8/layout/vList4"/>
    <dgm:cxn modelId="{06F79833-9595-428E-BF28-E7FD11188707}" type="presParOf" srcId="{C8AC6DBA-842E-4BC2-B52F-F7A187B35EA9}" destId="{222B538A-E0FF-4C06-AA03-0A6691F072F0}" srcOrd="2" destOrd="0" presId="urn:microsoft.com/office/officeart/2005/8/layout/vList4"/>
    <dgm:cxn modelId="{5AB650F9-45DF-420B-9603-C12B78DFC195}" type="presParOf" srcId="{67BF2E31-8C61-4D1A-8BE4-6F97A8D2FB9A}" destId="{38CEA84D-DA5D-4944-9EEF-79C0F1A84F17}" srcOrd="3" destOrd="0" presId="urn:microsoft.com/office/officeart/2005/8/layout/vList4"/>
    <dgm:cxn modelId="{E9430F1A-ECB4-4F5C-858D-A956036845EB}" type="presParOf" srcId="{67BF2E31-8C61-4D1A-8BE4-6F97A8D2FB9A}" destId="{C3240F12-5401-4870-9847-D16F7DD46389}" srcOrd="4" destOrd="0" presId="urn:microsoft.com/office/officeart/2005/8/layout/vList4"/>
    <dgm:cxn modelId="{BA05244A-BD95-40C1-B757-0C20A794E08F}" type="presParOf" srcId="{C3240F12-5401-4870-9847-D16F7DD46389}" destId="{0B4A3FCD-5A05-4037-B525-4B88E24E0638}" srcOrd="0" destOrd="0" presId="urn:microsoft.com/office/officeart/2005/8/layout/vList4"/>
    <dgm:cxn modelId="{96BABD79-A715-4498-8416-A7136DDD2CE3}" type="presParOf" srcId="{C3240F12-5401-4870-9847-D16F7DD46389}" destId="{194D5863-BE0B-49AD-9C1E-202EC2586050}" srcOrd="1" destOrd="0" presId="urn:microsoft.com/office/officeart/2005/8/layout/vList4"/>
    <dgm:cxn modelId="{CEF3CF6D-4CAA-4844-9850-A089BC82435D}" type="presParOf" srcId="{C3240F12-5401-4870-9847-D16F7DD46389}" destId="{78B7EA36-C1C9-4838-96D7-4FDCD2F2B518}" srcOrd="2" destOrd="0" presId="urn:microsoft.com/office/officeart/2005/8/layout/vList4"/>
  </dgm:cxnLst>
  <dgm:bg/>
  <dgm:whole>
    <a:ln>
      <a:noFill/>
    </a:ln>
  </dgm:whole>
  <dgm:extLst>
    <a:ext uri="http://schemas.microsoft.com/office/drawing/2008/diagram">
      <dsp:dataModelExt xmlns:dsp="http://schemas.microsoft.com/office/drawing/2008/diagram" relId="rId12"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B4A3FCD-5A05-4037-B525-4B88E24E0638}">
      <dsp:nvSpPr>
        <dsp:cNvPr id="0" name=""/>
        <dsp:cNvSpPr/>
      </dsp:nvSpPr>
      <dsp:spPr>
        <a:xfrm>
          <a:off x="0" y="0"/>
          <a:ext cx="3440726" cy="716205"/>
        </a:xfrm>
        <a:prstGeom prst="roundRect">
          <a:avLst>
            <a:gd name="adj" fmla="val 10000"/>
          </a:avLst>
        </a:prstGeom>
        <a:solidFill>
          <a:schemeClr val="accent2">
            <a:hueOff val="0"/>
            <a:satOff val="0"/>
            <a:lumOff val="0"/>
            <a:alphaOff val="0"/>
          </a:schemeClr>
        </a:solid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l" defTabSz="533400">
            <a:lnSpc>
              <a:spcPct val="90000"/>
            </a:lnSpc>
            <a:spcBef>
              <a:spcPct val="0"/>
            </a:spcBef>
            <a:spcAft>
              <a:spcPct val="35000"/>
            </a:spcAft>
            <a:buNone/>
          </a:pPr>
          <a:r>
            <a:rPr lang="en-GB" sz="1200" b="0" kern="1200" cap="none" spc="0" dirty="0">
              <a:ln w="0"/>
              <a:solidFill>
                <a:srgbClr val="FFFFFF"/>
              </a:solidFill>
              <a:effectLst>
                <a:outerShdw blurRad="38100" dist="19050" dir="2700000" algn="tl" rotWithShape="0">
                  <a:schemeClr val="dk1">
                    <a:alpha val="40000"/>
                  </a:schemeClr>
                </a:outerShdw>
              </a:effectLst>
              <a:latin typeface="Arial" panose="020B0604020202020204" pitchFamily="34" charset="0"/>
              <a:cs typeface="Arial" panose="020B0604020202020204" pitchFamily="34" charset="0"/>
            </a:rPr>
            <a:t>Explore some of the most commonly observed barriers to learning, regardless of age, label or area of need.</a:t>
          </a:r>
        </a:p>
      </dsp:txBody>
      <dsp:txXfrm>
        <a:off x="759765" y="0"/>
        <a:ext cx="2680960" cy="716205"/>
      </dsp:txXfrm>
    </dsp:sp>
    <dsp:sp modelId="{194D5863-BE0B-49AD-9C1E-202EC2586050}">
      <dsp:nvSpPr>
        <dsp:cNvPr id="0" name=""/>
        <dsp:cNvSpPr/>
      </dsp:nvSpPr>
      <dsp:spPr>
        <a:xfrm>
          <a:off x="71620" y="71620"/>
          <a:ext cx="688145" cy="572964"/>
        </a:xfrm>
        <a:prstGeom prst="roundRect">
          <a:avLst>
            <a:gd name="adj" fmla="val 10000"/>
          </a:avLst>
        </a:prstGeom>
        <a:blipFill>
          <a:blip xmlns:r="http://schemas.openxmlformats.org/officeDocument/2006/relationships" r:embed="rId1">
            <a:extLst>
              <a:ext uri="{96DAC541-7B7A-43D3-8B79-37D633B846F1}">
                <asvg:svgBlip xmlns:asvg="http://schemas.microsoft.com/office/drawing/2016/SVG/main" r:embed="rId2"/>
              </a:ext>
            </a:extLst>
          </a:blip>
          <a:srcRect/>
          <a:stretch>
            <a:fillRect l="-2000" r="-2000"/>
          </a:stretch>
        </a:blipFill>
        <a:ln w="25400" cap="flat" cmpd="sng" algn="ctr">
          <a:noFill/>
          <a:prstDash val="solid"/>
        </a:ln>
        <a:effectLst/>
      </dsp:spPr>
      <dsp:style>
        <a:lnRef idx="2">
          <a:scrgbClr r="0" g="0" b="0"/>
        </a:lnRef>
        <a:fillRef idx="1">
          <a:scrgbClr r="0" g="0" b="0"/>
        </a:fillRef>
        <a:effectRef idx="0">
          <a:scrgbClr r="0" g="0" b="0"/>
        </a:effectRef>
        <a:fontRef idx="minor"/>
      </dsp:style>
    </dsp:sp>
    <dsp:sp modelId="{479FC6AB-858C-4A4D-805D-9935056272F0}">
      <dsp:nvSpPr>
        <dsp:cNvPr id="0" name=""/>
        <dsp:cNvSpPr/>
      </dsp:nvSpPr>
      <dsp:spPr>
        <a:xfrm>
          <a:off x="0" y="787825"/>
          <a:ext cx="3440726" cy="716205"/>
        </a:xfrm>
        <a:prstGeom prst="roundRect">
          <a:avLst>
            <a:gd name="adj" fmla="val 10000"/>
          </a:avLst>
        </a:prstGeom>
        <a:solidFill>
          <a:schemeClr val="accent2">
            <a:hueOff val="0"/>
            <a:satOff val="0"/>
            <a:lumOff val="0"/>
            <a:alphaOff val="0"/>
          </a:schemeClr>
        </a:solid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l" defTabSz="533400">
            <a:lnSpc>
              <a:spcPct val="90000"/>
            </a:lnSpc>
            <a:spcBef>
              <a:spcPct val="0"/>
            </a:spcBef>
            <a:spcAft>
              <a:spcPct val="35000"/>
            </a:spcAft>
            <a:buNone/>
          </a:pPr>
          <a:r>
            <a:rPr lang="en-GB" sz="1200" b="0" kern="1200" cap="none" spc="0" dirty="0">
              <a:ln w="0"/>
              <a:solidFill>
                <a:srgbClr val="FFFFFF"/>
              </a:solidFill>
              <a:effectLst>
                <a:outerShdw blurRad="38100" dist="19050" dir="2700000" algn="tl" rotWithShape="0">
                  <a:schemeClr val="dk1">
                    <a:alpha val="40000"/>
                  </a:schemeClr>
                </a:outerShdw>
              </a:effectLst>
              <a:latin typeface="Arial" panose="020B0604020202020204" pitchFamily="34" charset="0"/>
              <a:cs typeface="Arial" panose="020B0604020202020204" pitchFamily="34" charset="0"/>
            </a:rPr>
            <a:t>Developed in partnership with young people, specialists and mainstream practitioners.</a:t>
          </a:r>
        </a:p>
      </dsp:txBody>
      <dsp:txXfrm>
        <a:off x="759765" y="787825"/>
        <a:ext cx="2680960" cy="716205"/>
      </dsp:txXfrm>
    </dsp:sp>
    <dsp:sp modelId="{16DD901B-A22A-462C-9C2B-C2EB9869575A}">
      <dsp:nvSpPr>
        <dsp:cNvPr id="0" name=""/>
        <dsp:cNvSpPr/>
      </dsp:nvSpPr>
      <dsp:spPr>
        <a:xfrm>
          <a:off x="71620" y="859446"/>
          <a:ext cx="688145" cy="572964"/>
        </a:xfrm>
        <a:prstGeom prst="roundRect">
          <a:avLst>
            <a:gd name="adj" fmla="val 10000"/>
          </a:avLst>
        </a:prstGeom>
        <a:blipFill>
          <a:blip xmlns:r="http://schemas.openxmlformats.org/officeDocument/2006/relationships" r:embed="rId3">
            <a:extLst>
              <a:ext uri="{96DAC541-7B7A-43D3-8B79-37D633B846F1}">
                <asvg:svgBlip xmlns:asvg="http://schemas.microsoft.com/office/drawing/2016/SVG/main" r:embed="rId4"/>
              </a:ext>
            </a:extLst>
          </a:blip>
          <a:srcRect/>
          <a:stretch>
            <a:fillRect l="-2000" r="-2000"/>
          </a:stretch>
        </a:blipFill>
        <a:ln w="25400" cap="flat" cmpd="sng" algn="ctr">
          <a:noFill/>
          <a:prstDash val="solid"/>
        </a:ln>
        <a:effectLst/>
      </dsp:spPr>
      <dsp:style>
        <a:lnRef idx="2">
          <a:scrgbClr r="0" g="0" b="0"/>
        </a:lnRef>
        <a:fillRef idx="1">
          <a:scrgbClr r="0" g="0" b="0"/>
        </a:fillRef>
        <a:effectRef idx="0">
          <a:scrgbClr r="0" g="0" b="0"/>
        </a:effectRef>
        <a:fontRef idx="minor"/>
      </dsp:style>
    </dsp:sp>
    <dsp:sp modelId="{15E5FE27-C7BA-46E6-8FEA-38D27ED596D7}">
      <dsp:nvSpPr>
        <dsp:cNvPr id="0" name=""/>
        <dsp:cNvSpPr/>
      </dsp:nvSpPr>
      <dsp:spPr>
        <a:xfrm>
          <a:off x="0" y="1575651"/>
          <a:ext cx="3440726" cy="716205"/>
        </a:xfrm>
        <a:prstGeom prst="roundRect">
          <a:avLst>
            <a:gd name="adj" fmla="val 10000"/>
          </a:avLst>
        </a:prstGeom>
        <a:solidFill>
          <a:schemeClr val="accent2">
            <a:hueOff val="0"/>
            <a:satOff val="0"/>
            <a:lumOff val="0"/>
            <a:alphaOff val="0"/>
          </a:schemeClr>
        </a:solid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l" defTabSz="533400">
            <a:lnSpc>
              <a:spcPct val="90000"/>
            </a:lnSpc>
            <a:spcBef>
              <a:spcPct val="0"/>
            </a:spcBef>
            <a:spcAft>
              <a:spcPct val="35000"/>
            </a:spcAft>
            <a:buNone/>
          </a:pPr>
          <a:r>
            <a:rPr lang="en-GB" sz="1200" b="0" kern="1200" cap="none" spc="0" dirty="0">
              <a:ln w="0"/>
              <a:solidFill>
                <a:srgbClr val="FFFFFF"/>
              </a:solidFill>
              <a:effectLst>
                <a:outerShdw blurRad="38100" dist="19050" dir="2700000" algn="tl" rotWithShape="0">
                  <a:schemeClr val="dk1">
                    <a:alpha val="40000"/>
                  </a:schemeClr>
                </a:outerShdw>
              </a:effectLst>
              <a:latin typeface="Arial" panose="020B0604020202020204" pitchFamily="34" charset="0"/>
              <a:cs typeface="Arial" panose="020B0604020202020204" pitchFamily="34" charset="0"/>
            </a:rPr>
            <a:t>Each unit can be completed in under an hour.  No need to complete units in a single session – progress is saved.</a:t>
          </a:r>
        </a:p>
      </dsp:txBody>
      <dsp:txXfrm>
        <a:off x="759765" y="1575651"/>
        <a:ext cx="2680960" cy="716205"/>
      </dsp:txXfrm>
    </dsp:sp>
    <dsp:sp modelId="{F5A6F44B-0156-4A7C-AA0D-1A99A2DE91B7}">
      <dsp:nvSpPr>
        <dsp:cNvPr id="0" name=""/>
        <dsp:cNvSpPr/>
      </dsp:nvSpPr>
      <dsp:spPr>
        <a:xfrm>
          <a:off x="71620" y="1647271"/>
          <a:ext cx="688145" cy="572964"/>
        </a:xfrm>
        <a:prstGeom prst="roundRect">
          <a:avLst>
            <a:gd name="adj" fmla="val 10000"/>
          </a:avLst>
        </a:prstGeom>
        <a:blipFill>
          <a:blip xmlns:r="http://schemas.openxmlformats.org/officeDocument/2006/relationships" r:embed="rId5">
            <a:extLst>
              <a:ext uri="{96DAC541-7B7A-43D3-8B79-37D633B846F1}">
                <asvg:svgBlip xmlns:asvg="http://schemas.microsoft.com/office/drawing/2016/SVG/main" r:embed="rId6"/>
              </a:ext>
            </a:extLst>
          </a:blip>
          <a:srcRect/>
          <a:stretch>
            <a:fillRect l="-2000" r="-2000"/>
          </a:stretch>
        </a:blipFill>
        <a:ln w="25400" cap="flat" cmpd="sng" algn="ctr">
          <a:noFill/>
          <a:prstDash val="solid"/>
        </a:ln>
        <a:effectLst/>
      </dsp:spPr>
      <dsp:style>
        <a:lnRef idx="2">
          <a:scrgbClr r="0" g="0" b="0"/>
        </a:lnRef>
        <a:fillRef idx="1">
          <a:scrgbClr r="0" g="0" b="0"/>
        </a:fillRef>
        <a:effectRef idx="0">
          <a:scrgbClr r="0" g="0" b="0"/>
        </a:effectRef>
        <a:fontRef idx="minor"/>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49D7258-4F9B-417E-A4FF-13ACE7EBF5B8}">
      <dsp:nvSpPr>
        <dsp:cNvPr id="0" name=""/>
        <dsp:cNvSpPr/>
      </dsp:nvSpPr>
      <dsp:spPr>
        <a:xfrm>
          <a:off x="0" y="0"/>
          <a:ext cx="3440726" cy="716205"/>
        </a:xfrm>
        <a:prstGeom prst="roundRect">
          <a:avLst>
            <a:gd name="adj" fmla="val 10000"/>
          </a:avLst>
        </a:prstGeom>
        <a:solidFill>
          <a:schemeClr val="accent2">
            <a:hueOff val="0"/>
            <a:satOff val="0"/>
            <a:lumOff val="0"/>
            <a:alphaOff val="0"/>
          </a:schemeClr>
        </a:solid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l" defTabSz="533400">
            <a:lnSpc>
              <a:spcPct val="90000"/>
            </a:lnSpc>
            <a:spcBef>
              <a:spcPct val="0"/>
            </a:spcBef>
            <a:spcAft>
              <a:spcPct val="35000"/>
            </a:spcAft>
            <a:buNone/>
          </a:pPr>
          <a:r>
            <a:rPr lang="en-GB" sz="1200" b="0" kern="1200" cap="none" spc="0" dirty="0">
              <a:ln w="0"/>
              <a:solidFill>
                <a:srgbClr val="FFFFFF"/>
              </a:solidFill>
              <a:effectLst>
                <a:outerShdw blurRad="38100" dist="19050" dir="2700000" algn="tl" rotWithShape="0">
                  <a:schemeClr val="dk1">
                    <a:alpha val="40000"/>
                  </a:schemeClr>
                </a:outerShdw>
              </a:effectLst>
              <a:latin typeface="Arial" panose="020B0604020202020204" pitchFamily="34" charset="0"/>
              <a:cs typeface="Arial" panose="020B0604020202020204" pitchFamily="34" charset="0"/>
            </a:rPr>
            <a:t>Badges and certificates awarded for completion of multiple units.</a:t>
          </a:r>
          <a:endParaRPr lang="en-GB" sz="1200" kern="1200" dirty="0">
            <a:latin typeface="Arial" panose="020B0604020202020204" pitchFamily="34" charset="0"/>
            <a:cs typeface="Arial" panose="020B0604020202020204" pitchFamily="34" charset="0"/>
          </a:endParaRPr>
        </a:p>
      </dsp:txBody>
      <dsp:txXfrm>
        <a:off x="759765" y="0"/>
        <a:ext cx="2680960" cy="716205"/>
      </dsp:txXfrm>
    </dsp:sp>
    <dsp:sp modelId="{28D0A6A5-7F18-4A57-8193-19CBF73333C0}">
      <dsp:nvSpPr>
        <dsp:cNvPr id="0" name=""/>
        <dsp:cNvSpPr/>
      </dsp:nvSpPr>
      <dsp:spPr>
        <a:xfrm>
          <a:off x="71620" y="71620"/>
          <a:ext cx="688145" cy="572964"/>
        </a:xfrm>
        <a:prstGeom prst="roundRect">
          <a:avLst>
            <a:gd name="adj" fmla="val 10000"/>
          </a:avLst>
        </a:prstGeom>
        <a:blipFill>
          <a:blip xmlns:r="http://schemas.openxmlformats.org/officeDocument/2006/relationships" r:embed="rId1">
            <a:extLst>
              <a:ext uri="{96DAC541-7B7A-43D3-8B79-37D633B846F1}">
                <asvg:svgBlip xmlns:asvg="http://schemas.microsoft.com/office/drawing/2016/SVG/main" r:embed="rId2"/>
              </a:ext>
            </a:extLst>
          </a:blip>
          <a:srcRect/>
          <a:stretch>
            <a:fillRect l="-2000" r="-2000"/>
          </a:stretch>
        </a:blipFill>
        <a:ln w="25400" cap="flat" cmpd="sng" algn="ctr">
          <a:noFill/>
          <a:prstDash val="solid"/>
        </a:ln>
        <a:effectLst/>
      </dsp:spPr>
      <dsp:style>
        <a:lnRef idx="2">
          <a:scrgbClr r="0" g="0" b="0"/>
        </a:lnRef>
        <a:fillRef idx="1">
          <a:scrgbClr r="0" g="0" b="0"/>
        </a:fillRef>
        <a:effectRef idx="0">
          <a:scrgbClr r="0" g="0" b="0"/>
        </a:effectRef>
        <a:fontRef idx="minor"/>
      </dsp:style>
    </dsp:sp>
    <dsp:sp modelId="{479FC6AB-858C-4A4D-805D-9935056272F0}">
      <dsp:nvSpPr>
        <dsp:cNvPr id="0" name=""/>
        <dsp:cNvSpPr/>
      </dsp:nvSpPr>
      <dsp:spPr>
        <a:xfrm>
          <a:off x="0" y="787825"/>
          <a:ext cx="3440726" cy="716205"/>
        </a:xfrm>
        <a:prstGeom prst="roundRect">
          <a:avLst>
            <a:gd name="adj" fmla="val 10000"/>
          </a:avLst>
        </a:prstGeom>
        <a:solidFill>
          <a:schemeClr val="accent2">
            <a:hueOff val="0"/>
            <a:satOff val="0"/>
            <a:lumOff val="0"/>
            <a:alphaOff val="0"/>
          </a:schemeClr>
        </a:solid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l" defTabSz="533400">
            <a:lnSpc>
              <a:spcPct val="90000"/>
            </a:lnSpc>
            <a:spcBef>
              <a:spcPct val="0"/>
            </a:spcBef>
            <a:spcAft>
              <a:spcPct val="35000"/>
            </a:spcAft>
            <a:buNone/>
          </a:pPr>
          <a:r>
            <a:rPr lang="en-GB" sz="1200" b="0" kern="1200" cap="none" spc="0" dirty="0">
              <a:ln w="0"/>
              <a:solidFill>
                <a:srgbClr val="FFFFFF"/>
              </a:solidFill>
              <a:effectLst>
                <a:outerShdw blurRad="38100" dist="19050" dir="2700000" algn="tl" rotWithShape="0">
                  <a:schemeClr val="dk1">
                    <a:alpha val="40000"/>
                  </a:schemeClr>
                </a:outerShdw>
              </a:effectLst>
              <a:latin typeface="Arial" panose="020B0604020202020204" pitchFamily="34" charset="0"/>
              <a:cs typeface="Arial" panose="020B0604020202020204" pitchFamily="34" charset="0"/>
            </a:rPr>
            <a:t>Provides</a:t>
          </a:r>
          <a:r>
            <a:rPr lang="en-GB" sz="1200" b="0" kern="1200" cap="none" spc="0" baseline="0" dirty="0">
              <a:ln w="0"/>
              <a:solidFill>
                <a:srgbClr val="FFFFFF"/>
              </a:solidFill>
              <a:effectLst>
                <a:outerShdw blurRad="38100" dist="19050" dir="2700000" algn="tl" rotWithShape="0">
                  <a:schemeClr val="dk1">
                    <a:alpha val="40000"/>
                  </a:schemeClr>
                </a:outerShdw>
              </a:effectLst>
              <a:latin typeface="Arial" panose="020B0604020202020204" pitchFamily="34" charset="0"/>
              <a:cs typeface="Arial" panose="020B0604020202020204" pitchFamily="34" charset="0"/>
            </a:rPr>
            <a:t> knowledge and skills required to build a holistic understanding of individual learners’ characteristics.</a:t>
          </a:r>
          <a:endParaRPr lang="en-GB" sz="1200" b="0" kern="1200" cap="none" spc="0" dirty="0">
            <a:ln w="0"/>
            <a:solidFill>
              <a:srgbClr val="FFFFFF"/>
            </a:solidFill>
            <a:effectLst>
              <a:outerShdw blurRad="38100" dist="19050" dir="2700000" algn="tl" rotWithShape="0">
                <a:schemeClr val="dk1">
                  <a:alpha val="40000"/>
                </a:schemeClr>
              </a:outerShdw>
            </a:effectLst>
            <a:latin typeface="Arial" panose="020B0604020202020204" pitchFamily="34" charset="0"/>
            <a:cs typeface="Arial" panose="020B0604020202020204" pitchFamily="34" charset="0"/>
          </a:endParaRPr>
        </a:p>
      </dsp:txBody>
      <dsp:txXfrm>
        <a:off x="759765" y="787825"/>
        <a:ext cx="2680960" cy="716205"/>
      </dsp:txXfrm>
    </dsp:sp>
    <dsp:sp modelId="{16DD901B-A22A-462C-9C2B-C2EB9869575A}">
      <dsp:nvSpPr>
        <dsp:cNvPr id="0" name=""/>
        <dsp:cNvSpPr/>
      </dsp:nvSpPr>
      <dsp:spPr>
        <a:xfrm>
          <a:off x="71620" y="859446"/>
          <a:ext cx="688145" cy="572964"/>
        </a:xfrm>
        <a:prstGeom prst="roundRect">
          <a:avLst>
            <a:gd name="adj" fmla="val 10000"/>
          </a:avLst>
        </a:prstGeom>
        <a:blipFill>
          <a:blip xmlns:r="http://schemas.openxmlformats.org/officeDocument/2006/relationships" r:embed="rId3">
            <a:extLst>
              <a:ext uri="{96DAC541-7B7A-43D3-8B79-37D633B846F1}">
                <asvg:svgBlip xmlns:asvg="http://schemas.microsoft.com/office/drawing/2016/SVG/main" r:embed="rId4"/>
              </a:ext>
            </a:extLst>
          </a:blip>
          <a:srcRect/>
          <a:stretch>
            <a:fillRect l="-2000" r="-2000"/>
          </a:stretch>
        </a:blipFill>
        <a:ln w="25400" cap="flat" cmpd="sng" algn="ctr">
          <a:noFill/>
          <a:prstDash val="solid"/>
        </a:ln>
        <a:effectLst/>
      </dsp:spPr>
      <dsp:style>
        <a:lnRef idx="2">
          <a:scrgbClr r="0" g="0" b="0"/>
        </a:lnRef>
        <a:fillRef idx="1">
          <a:scrgbClr r="0" g="0" b="0"/>
        </a:fillRef>
        <a:effectRef idx="0">
          <a:scrgbClr r="0" g="0" b="0"/>
        </a:effectRef>
        <a:fontRef idx="minor"/>
      </dsp:style>
    </dsp:sp>
    <dsp:sp modelId="{0B4A3FCD-5A05-4037-B525-4B88E24E0638}">
      <dsp:nvSpPr>
        <dsp:cNvPr id="0" name=""/>
        <dsp:cNvSpPr/>
      </dsp:nvSpPr>
      <dsp:spPr>
        <a:xfrm>
          <a:off x="0" y="1575651"/>
          <a:ext cx="3440726" cy="716205"/>
        </a:xfrm>
        <a:prstGeom prst="roundRect">
          <a:avLst>
            <a:gd name="adj" fmla="val 10000"/>
          </a:avLst>
        </a:prstGeom>
        <a:solidFill>
          <a:schemeClr val="accent2">
            <a:hueOff val="0"/>
            <a:satOff val="0"/>
            <a:lumOff val="0"/>
            <a:alphaOff val="0"/>
          </a:schemeClr>
        </a:solid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marL="0" lvl="0" indent="0" algn="l" defTabSz="488950">
            <a:lnSpc>
              <a:spcPct val="90000"/>
            </a:lnSpc>
            <a:spcBef>
              <a:spcPct val="0"/>
            </a:spcBef>
            <a:spcAft>
              <a:spcPct val="35000"/>
            </a:spcAft>
            <a:buNone/>
          </a:pPr>
          <a:r>
            <a:rPr lang="en-GB" sz="1100" b="0" kern="1200" cap="none" spc="0" dirty="0">
              <a:ln w="0"/>
              <a:solidFill>
                <a:srgbClr val="FFFFFF"/>
              </a:solidFill>
              <a:effectLst>
                <a:outerShdw blurRad="38100" dist="19050" dir="2700000" algn="tl" rotWithShape="0">
                  <a:schemeClr val="dk1">
                    <a:alpha val="40000"/>
                  </a:schemeClr>
                </a:outerShdw>
              </a:effectLst>
              <a:latin typeface="Arial" panose="020B0604020202020204" pitchFamily="34" charset="0"/>
              <a:cs typeface="Arial" panose="020B0604020202020204" pitchFamily="34" charset="0"/>
            </a:rPr>
            <a:t>Provides clear guidance and strategies to enable practitioners to adapt their teaching, across the age range, to meet the needs of a wider range of learners.</a:t>
          </a:r>
        </a:p>
      </dsp:txBody>
      <dsp:txXfrm>
        <a:off x="759765" y="1575651"/>
        <a:ext cx="2680960" cy="716205"/>
      </dsp:txXfrm>
    </dsp:sp>
    <dsp:sp modelId="{194D5863-BE0B-49AD-9C1E-202EC2586050}">
      <dsp:nvSpPr>
        <dsp:cNvPr id="0" name=""/>
        <dsp:cNvSpPr/>
      </dsp:nvSpPr>
      <dsp:spPr>
        <a:xfrm>
          <a:off x="71620" y="1647271"/>
          <a:ext cx="688145" cy="572964"/>
        </a:xfrm>
        <a:prstGeom prst="roundRect">
          <a:avLst>
            <a:gd name="adj" fmla="val 10000"/>
          </a:avLst>
        </a:prstGeom>
        <a:blipFill>
          <a:blip xmlns:r="http://schemas.openxmlformats.org/officeDocument/2006/relationships" r:embed="rId5">
            <a:extLst>
              <a:ext uri="{96DAC541-7B7A-43D3-8B79-37D633B846F1}">
                <asvg:svgBlip xmlns:asvg="http://schemas.microsoft.com/office/drawing/2016/SVG/main" r:embed="rId6"/>
              </a:ext>
            </a:extLst>
          </a:blip>
          <a:srcRect/>
          <a:stretch>
            <a:fillRect l="-2000" r="-2000"/>
          </a:stretch>
        </a:blipFill>
        <a:ln w="25400" cap="flat" cmpd="sng" algn="ctr">
          <a:noFill/>
          <a:prstDash val="solid"/>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vList4">
  <dgm:title val=""/>
  <dgm:desc val=""/>
  <dgm:catLst>
    <dgm:cat type="list" pri="13000"/>
    <dgm:cat type="picture" pri="26000"/>
    <dgm:cat type="pictureconvert" pri="26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resizeHandles val="exact"/>
    </dgm:varLst>
    <dgm:alg type="lin">
      <dgm:param type="linDir" val="fromT"/>
      <dgm:param type="vertAlign" val="t"/>
    </dgm:alg>
    <dgm:shape xmlns:r="http://schemas.openxmlformats.org/officeDocument/2006/relationships" r:blip="">
      <dgm:adjLst/>
    </dgm:shape>
    <dgm:presOf/>
    <dgm:constrLst>
      <dgm:constr type="w" for="ch" forName="comp" refType="w"/>
      <dgm:constr type="h" for="ch" forName="comp" refType="h"/>
      <dgm:constr type="h" for="ch" forName="spacer" refType="h" refFor="ch" refForName="comp" op="equ" fact="0.1"/>
      <dgm:constr type="primFontSz" for="des" forName="text" op="equ" val="65"/>
    </dgm:constrLst>
    <dgm:ruleLst/>
    <dgm:forEach name="Name0" axis="ch" ptType="node">
      <dgm:layoutNode name="comp" styleLbl="node1">
        <dgm:alg type="composite"/>
        <dgm:shape xmlns:r="http://schemas.openxmlformats.org/officeDocument/2006/relationships" r:blip="">
          <dgm:adjLst/>
        </dgm:shape>
        <dgm:presOf/>
        <dgm:choose name="Name1">
          <dgm:if name="Name2" func="var" arg="dir" op="equ" val="norm">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l" for="ch" forName="img" refType="h" refFor="ch" refForName="box" fact="0.1"/>
              <dgm:constr type="h" for="ch" forName="text" refType="h"/>
              <dgm:constr type="l" for="ch" forName="text" refType="r" refFor="ch" refForName="img"/>
              <dgm:constr type="r" for="ch" forName="text" refType="w"/>
            </dgm:constrLst>
          </dgm:if>
          <dgm:else name="Name3">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r" for="ch" forName="img" refType="w" refFor="ch" refForName="box"/>
              <dgm:constr type="rOff" for="ch" forName="img" refType="h" refFor="ch" refForName="box" fact="-0.1"/>
              <dgm:constr type="h" for="ch" forName="text" refType="h"/>
              <dgm:constr type="r" for="ch" forName="text" refType="l" refFor="ch" refForName="img"/>
              <dgm:constr type="l" for="ch" forName="text"/>
            </dgm:constrLst>
          </dgm:else>
        </dgm:choose>
        <dgm:ruleLst/>
        <dgm:layoutNode name="box" styleLbl="node1">
          <dgm:alg type="sp"/>
          <dgm:shape xmlns:r="http://schemas.openxmlformats.org/officeDocument/2006/relationships" type="roundRect" r:blip="">
            <dgm:adjLst>
              <dgm:adj idx="1" val="0.1"/>
            </dgm:adjLst>
          </dgm:shape>
          <dgm:presOf axis="desOrSelf" ptType="node"/>
          <dgm:constrLst/>
          <dgm:ruleLst/>
        </dgm:layoutNode>
        <dgm:layoutNode name="img" styleLbl="fgImgPlace1">
          <dgm:alg type="sp"/>
          <dgm:shape xmlns:r="http://schemas.openxmlformats.org/officeDocument/2006/relationships" type="roundRect" r:blip="" blipPhldr="1">
            <dgm:adjLst>
              <dgm:adj idx="1" val="0.1"/>
            </dgm:adjLst>
          </dgm:shape>
          <dgm:presOf/>
          <dgm:constrLst/>
          <dgm:ruleLst/>
        </dgm:layoutNode>
        <dgm:layoutNode name="text">
          <dgm:varLst>
            <dgm:bulletEnabled val="1"/>
          </dgm:varLst>
          <dgm:alg type="tx">
            <dgm:param type="parTxLTRAlign" val="l"/>
            <dgm:param type="parTxRTLAlign" val="r"/>
          </dgm:alg>
          <dgm:shape xmlns:r="http://schemas.openxmlformats.org/officeDocument/2006/relationships" type="rect" r:blip="" hideGeom="1">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name="Name4" axis="followSib" ptType="sibTrans" cnt="1">
        <dgm:layoutNode name="spacer">
          <dgm:alg type="sp"/>
          <dgm:shape xmlns:r="http://schemas.openxmlformats.org/officeDocument/2006/relationships" r:blip="">
            <dgm:adjLst/>
          </dgm:shape>
          <dgm:presOf axis="sel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vList4">
  <dgm:title val=""/>
  <dgm:desc val=""/>
  <dgm:catLst>
    <dgm:cat type="list" pri="13000"/>
    <dgm:cat type="picture" pri="26000"/>
    <dgm:cat type="pictureconvert" pri="26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resizeHandles val="exact"/>
    </dgm:varLst>
    <dgm:alg type="lin">
      <dgm:param type="linDir" val="fromT"/>
      <dgm:param type="vertAlign" val="t"/>
    </dgm:alg>
    <dgm:shape xmlns:r="http://schemas.openxmlformats.org/officeDocument/2006/relationships" r:blip="">
      <dgm:adjLst/>
    </dgm:shape>
    <dgm:presOf/>
    <dgm:constrLst>
      <dgm:constr type="w" for="ch" forName="comp" refType="w"/>
      <dgm:constr type="h" for="ch" forName="comp" refType="h"/>
      <dgm:constr type="h" for="ch" forName="spacer" refType="h" refFor="ch" refForName="comp" op="equ" fact="0.1"/>
      <dgm:constr type="primFontSz" for="des" forName="text" op="equ" val="65"/>
    </dgm:constrLst>
    <dgm:ruleLst/>
    <dgm:forEach name="Name0" axis="ch" ptType="node">
      <dgm:layoutNode name="comp" styleLbl="node1">
        <dgm:alg type="composite"/>
        <dgm:shape xmlns:r="http://schemas.openxmlformats.org/officeDocument/2006/relationships" r:blip="">
          <dgm:adjLst/>
        </dgm:shape>
        <dgm:presOf/>
        <dgm:choose name="Name1">
          <dgm:if name="Name2" func="var" arg="dir" op="equ" val="norm">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l" for="ch" forName="img" refType="h" refFor="ch" refForName="box" fact="0.1"/>
              <dgm:constr type="h" for="ch" forName="text" refType="h"/>
              <dgm:constr type="l" for="ch" forName="text" refType="r" refFor="ch" refForName="img"/>
              <dgm:constr type="r" for="ch" forName="text" refType="w"/>
            </dgm:constrLst>
          </dgm:if>
          <dgm:else name="Name3">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r" for="ch" forName="img" refType="w" refFor="ch" refForName="box"/>
              <dgm:constr type="rOff" for="ch" forName="img" refType="h" refFor="ch" refForName="box" fact="-0.1"/>
              <dgm:constr type="h" for="ch" forName="text" refType="h"/>
              <dgm:constr type="r" for="ch" forName="text" refType="l" refFor="ch" refForName="img"/>
              <dgm:constr type="l" for="ch" forName="text"/>
            </dgm:constrLst>
          </dgm:else>
        </dgm:choose>
        <dgm:ruleLst/>
        <dgm:layoutNode name="box" styleLbl="node1">
          <dgm:alg type="sp"/>
          <dgm:shape xmlns:r="http://schemas.openxmlformats.org/officeDocument/2006/relationships" type="roundRect" r:blip="">
            <dgm:adjLst>
              <dgm:adj idx="1" val="0.1"/>
            </dgm:adjLst>
          </dgm:shape>
          <dgm:presOf axis="desOrSelf" ptType="node"/>
          <dgm:constrLst/>
          <dgm:ruleLst/>
        </dgm:layoutNode>
        <dgm:layoutNode name="img" styleLbl="fgImgPlace1">
          <dgm:alg type="sp"/>
          <dgm:shape xmlns:r="http://schemas.openxmlformats.org/officeDocument/2006/relationships" type="roundRect" r:blip="" blipPhldr="1">
            <dgm:adjLst>
              <dgm:adj idx="1" val="0.1"/>
            </dgm:adjLst>
          </dgm:shape>
          <dgm:presOf/>
          <dgm:constrLst/>
          <dgm:ruleLst/>
        </dgm:layoutNode>
        <dgm:layoutNode name="text">
          <dgm:varLst>
            <dgm:bulletEnabled val="1"/>
          </dgm:varLst>
          <dgm:alg type="tx">
            <dgm:param type="parTxLTRAlign" val="l"/>
            <dgm:param type="parTxRTLAlign" val="r"/>
          </dgm:alg>
          <dgm:shape xmlns:r="http://schemas.openxmlformats.org/officeDocument/2006/relationships" type="rect" r:blip="" hideGeom="1">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name="Name4" axis="followSib" ptType="sibTrans" cnt="1">
        <dgm:layoutNode name="spacer">
          <dgm:alg type="sp"/>
          <dgm:shape xmlns:r="http://schemas.openxmlformats.org/officeDocument/2006/relationships" r:blip="">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3" name="Shape 83"/>
          <p:cNvSpPr>
            <a:spLocks noGrp="1" noRot="1" noChangeAspect="1"/>
          </p:cNvSpPr>
          <p:nvPr>
            <p:ph type="sldImg"/>
          </p:nvPr>
        </p:nvSpPr>
        <p:spPr>
          <a:xfrm>
            <a:off x="1143000" y="685800"/>
            <a:ext cx="4572000" cy="3429000"/>
          </a:xfrm>
          <a:prstGeom prst="rect">
            <a:avLst/>
          </a:prstGeom>
        </p:spPr>
        <p:txBody>
          <a:bodyPr/>
          <a:lstStyle/>
          <a:p>
            <a:endParaRPr/>
          </a:p>
        </p:txBody>
      </p:sp>
      <p:sp>
        <p:nvSpPr>
          <p:cNvPr id="84" name="Shape 84"/>
          <p:cNvSpPr>
            <a:spLocks noGrp="1"/>
          </p:cNvSpPr>
          <p:nvPr>
            <p:ph type="body" sz="quarter" idx="1"/>
          </p:nvPr>
        </p:nvSpPr>
        <p:spPr>
          <a:xfrm>
            <a:off x="914400" y="4343400"/>
            <a:ext cx="5029200" cy="4114800"/>
          </a:xfrm>
          <a:prstGeom prst="rect">
            <a:avLst/>
          </a:prstGeom>
        </p:spPr>
        <p:txBody>
          <a:bodyPr/>
          <a:lstStyle/>
          <a:p>
            <a:endParaRPr dirty="0"/>
          </a:p>
        </p:txBody>
      </p:sp>
    </p:spTree>
  </p:cSld>
  <p:clrMap bg1="lt1" tx1="dk1" bg2="lt2" tx2="dk2" accent1="accent1" accent2="accent2" accent3="accent3" accent4="accent4" accent5="accent5" accent6="accent6" hlink="hlink" folHlink="folHlink"/>
  <p:notesStyle>
    <a:lvl1pPr latinLnBrk="0">
      <a:defRPr sz="1200">
        <a:latin typeface="+mn-lt"/>
        <a:ea typeface="+mn-ea"/>
        <a:cs typeface="+mn-cs"/>
        <a:sym typeface="Calibri"/>
      </a:defRPr>
    </a:lvl1pPr>
    <a:lvl2pPr indent="228600" latinLnBrk="0">
      <a:defRPr sz="1200">
        <a:latin typeface="+mn-lt"/>
        <a:ea typeface="+mn-ea"/>
        <a:cs typeface="+mn-cs"/>
        <a:sym typeface="Calibri"/>
      </a:defRPr>
    </a:lvl2pPr>
    <a:lvl3pPr indent="457200" latinLnBrk="0">
      <a:defRPr sz="1200">
        <a:latin typeface="+mn-lt"/>
        <a:ea typeface="+mn-ea"/>
        <a:cs typeface="+mn-cs"/>
        <a:sym typeface="Calibri"/>
      </a:defRPr>
    </a:lvl3pPr>
    <a:lvl4pPr indent="685800" latinLnBrk="0">
      <a:defRPr sz="1200">
        <a:latin typeface="+mn-lt"/>
        <a:ea typeface="+mn-ea"/>
        <a:cs typeface="+mn-cs"/>
        <a:sym typeface="Calibri"/>
      </a:defRPr>
    </a:lvl4pPr>
    <a:lvl5pPr indent="914400" latinLnBrk="0">
      <a:defRPr sz="1200">
        <a:latin typeface="+mn-lt"/>
        <a:ea typeface="+mn-ea"/>
        <a:cs typeface="+mn-cs"/>
        <a:sym typeface="Calibri"/>
      </a:defRPr>
    </a:lvl5pPr>
    <a:lvl6pPr indent="1143000" latinLnBrk="0">
      <a:defRPr sz="1200">
        <a:latin typeface="+mn-lt"/>
        <a:ea typeface="+mn-ea"/>
        <a:cs typeface="+mn-cs"/>
        <a:sym typeface="Calibri"/>
      </a:defRPr>
    </a:lvl6pPr>
    <a:lvl7pPr indent="1371600" latinLnBrk="0">
      <a:defRPr sz="1200">
        <a:latin typeface="+mn-lt"/>
        <a:ea typeface="+mn-ea"/>
        <a:cs typeface="+mn-cs"/>
        <a:sym typeface="Calibri"/>
      </a:defRPr>
    </a:lvl7pPr>
    <a:lvl8pPr indent="1600200" latinLnBrk="0">
      <a:defRPr sz="1200">
        <a:latin typeface="+mn-lt"/>
        <a:ea typeface="+mn-ea"/>
        <a:cs typeface="+mn-cs"/>
        <a:sym typeface="Calibri"/>
      </a:defRPr>
    </a:lvl8pPr>
    <a:lvl9pPr indent="1828800" latinLnBrk="0">
      <a:defRPr sz="1200">
        <a:latin typeface="+mn-lt"/>
        <a:ea typeface="+mn-ea"/>
        <a:cs typeface="+mn-cs"/>
        <a:sym typeface="Calibri"/>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3" Type="http://schemas.openxmlformats.org/officeDocument/2006/relationships/hyperlink" Target="https://www.gov.uk/government/publications/send-code-of-practice-0-to-25" TargetMode="External"/><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3" Type="http://schemas.openxmlformats.org/officeDocument/2006/relationships/hyperlink" Target="https://educationendowmentfoundation.org.uk/education-evidence/guidance-reports/behaviour" TargetMode="External"/><Relationship Id="rId2" Type="http://schemas.openxmlformats.org/officeDocument/2006/relationships/slide" Target="../slides/slide19.xml"/><Relationship Id="rId1" Type="http://schemas.openxmlformats.org/officeDocument/2006/relationships/notesMaster" Target="../notesMasters/notesMaster1.xml"/><Relationship Id="rId5" Type="http://schemas.openxmlformats.org/officeDocument/2006/relationships/hyperlink" Target="https://educationendowmentfoundation.org.uk/education-evidence/guidance-reports/teaching-assistants" TargetMode="External"/><Relationship Id="rId4" Type="http://schemas.openxmlformats.org/officeDocument/2006/relationships/hyperlink" Target="https://educationendowmentfoundation.org.uk/education-evidence/guidance-reports/implementation" TargetMode="Externa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marR="0" lvl="0" indent="0" defTabSz="914400" eaLnBrk="1" fontAlgn="auto" latinLnBrk="0" hangingPunct="1">
              <a:lnSpc>
                <a:spcPct val="100000"/>
              </a:lnSpc>
              <a:spcBef>
                <a:spcPts val="0"/>
              </a:spcBef>
              <a:spcAft>
                <a:spcPts val="0"/>
              </a:spcAft>
              <a:buClrTx/>
              <a:buSzTx/>
              <a:buFontTx/>
              <a:buNone/>
              <a:tabLst/>
              <a:defRPr/>
            </a:pPr>
            <a:r>
              <a:rPr lang="en-GB" sz="1400" dirty="0">
                <a:effectLst/>
                <a:latin typeface="+mn-lt"/>
                <a:ea typeface="+mn-ea"/>
                <a:cs typeface="+mn-cs"/>
                <a:sym typeface="Calibri"/>
              </a:rPr>
              <a:t>Inclusion is not just about the big organisational strategies; it's also about the small, everyday actions that make each child and young person feel safe, welcomed, and valued. This presentation will explore the balance between broad, systemic approaches and the detailed, personalised efforts that together create a truly inclusive environment. We'll discuss whether we should 'sweat the small stuff' and how these details contribute to a sense of belonging and equity for every student.</a:t>
            </a:r>
            <a:endParaRPr lang="en-GB" sz="1400" dirty="0"/>
          </a:p>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9D7DEA9-C29A-4C85-BC47-50BC380F8616}" type="slidenum">
              <a:rPr kumimoji="0" lang="en-GB"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a:t>
            </a:fld>
            <a:endParaRPr kumimoji="0" lang="en-GB"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242813391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GB" sz="1600" dirty="0"/>
              <a:t>So the question I have been asking myself is do we need to sweat the small stuff in education? Or do we get ourselves one of these prints from Etsy to hand on the wall and wait for the the big systemic change to improve everything? </a:t>
            </a:r>
          </a:p>
          <a:p>
            <a:endParaRPr lang="en-GB" sz="1600" dirty="0"/>
          </a:p>
          <a:p>
            <a:endParaRPr lang="en-GB" sz="1600" dirty="0"/>
          </a:p>
          <a:p>
            <a:r>
              <a:rPr lang="en-GB" sz="1600" dirty="0"/>
              <a:t>Let's examine each of those levels on my inverted pyramid of thought and think about some of the things which help to develop and inclusive school or college which supports a learner to feel like they belong.</a:t>
            </a:r>
          </a:p>
        </p:txBody>
      </p:sp>
    </p:spTree>
    <p:extLst>
      <p:ext uri="{BB962C8B-B14F-4D97-AF65-F5344CB8AC3E}">
        <p14:creationId xmlns:p14="http://schemas.microsoft.com/office/powerpoint/2010/main" val="403635248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08"/>
        <p:cNvGrpSpPr/>
        <p:nvPr/>
      </p:nvGrpSpPr>
      <p:grpSpPr>
        <a:xfrm>
          <a:off x="0" y="0"/>
          <a:ext cx="0" cy="0"/>
          <a:chOff x="0" y="0"/>
          <a:chExt cx="0" cy="0"/>
        </a:xfrm>
      </p:grpSpPr>
      <p:sp>
        <p:nvSpPr>
          <p:cNvPr id="409" name="Google Shape;409;p1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10" name="Google Shape;410;p1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r>
              <a:rPr lang="en-GB" sz="1600" dirty="0"/>
              <a:t>Starting with  the system-</a:t>
            </a:r>
          </a:p>
          <a:p>
            <a:r>
              <a:rPr lang="en-GB" sz="1600" b="1" dirty="0"/>
              <a:t>Explain: </a:t>
            </a:r>
            <a:r>
              <a:rPr lang="en-GB" sz="1600" dirty="0"/>
              <a:t>This visual representation tells us  there is a lot to be thinking about as teachers and school leaders.. Lots of busy people balancing priorities, undertaking a range of tasks, holding different responsibilities .</a:t>
            </a:r>
          </a:p>
          <a:p>
            <a:endParaRPr lang="en-GB" sz="1600" dirty="0"/>
          </a:p>
          <a:p>
            <a:r>
              <a:rPr lang="en-GB" sz="1600" dirty="0"/>
              <a:t>One of the facts of working in education is that there are many frameworks and expectations which govern us. </a:t>
            </a:r>
          </a:p>
          <a:p>
            <a:r>
              <a:rPr lang="en-GB" sz="1600" dirty="0"/>
              <a:t>Part of each of our jobs, regardless of what job we hold in our school or college, is </a:t>
            </a:r>
            <a:r>
              <a:rPr lang="en-GB" sz="1600" b="1" dirty="0"/>
              <a:t>understanding those expectations</a:t>
            </a:r>
            <a:r>
              <a:rPr lang="en-GB" sz="1600" dirty="0"/>
              <a:t> that are placed on us and enacting them. </a:t>
            </a:r>
          </a:p>
          <a:p>
            <a:pPr algn="l" rtl="0">
              <a:buClr>
                <a:schemeClr val="dk1"/>
              </a:buClr>
              <a:buSzPts val="1200"/>
            </a:pPr>
            <a:endParaRPr lang="en-US" sz="1600" dirty="0"/>
          </a:p>
          <a:p>
            <a:pPr marL="0" lvl="0" indent="0" algn="l" rtl="0">
              <a:lnSpc>
                <a:spcPct val="100000"/>
              </a:lnSpc>
              <a:spcBef>
                <a:spcPts val="0"/>
              </a:spcBef>
              <a:spcAft>
                <a:spcPts val="0"/>
              </a:spcAft>
              <a:buSzPts val="1400"/>
              <a:buNone/>
            </a:pPr>
            <a:r>
              <a:rPr lang="en-GB" sz="1600" dirty="0"/>
              <a:t>We could spend an hour looking at each of these in turn in the impact on inclusion and belonging but today I’ll just mention 3 in more detail.</a:t>
            </a:r>
            <a:endParaRPr sz="1600" dirty="0"/>
          </a:p>
        </p:txBody>
      </p:sp>
      <p:sp>
        <p:nvSpPr>
          <p:cNvPr id="411" name="Google Shape;411;p12: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GB"/>
              <a:t>11</a:t>
            </a:fld>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GB" sz="1600" dirty="0"/>
              <a:t>9th September -Changes came into place after wide consultation:</a:t>
            </a:r>
          </a:p>
          <a:p>
            <a:endParaRPr lang="en-GB" sz="1600" dirty="0"/>
          </a:p>
          <a:p>
            <a:endParaRPr lang="en-GB" sz="1600" dirty="0"/>
          </a:p>
          <a:p>
            <a:r>
              <a:rPr lang="en-GB" sz="1600" b="0" i="0" dirty="0">
                <a:effectLst/>
                <a:latin typeface="+mn-lt"/>
                <a:ea typeface="+mn-ea"/>
                <a:cs typeface="+mn-cs"/>
                <a:sym typeface="Calibri"/>
              </a:rPr>
              <a:t>New 5-point grading scale, including the new ‘exceptional’</a:t>
            </a:r>
          </a:p>
          <a:p>
            <a:endParaRPr lang="en-GB" sz="1600" b="0" i="0" dirty="0">
              <a:effectLst/>
              <a:latin typeface="+mn-lt"/>
              <a:ea typeface="+mn-ea"/>
              <a:cs typeface="+mn-cs"/>
              <a:sym typeface="Calibri"/>
            </a:endParaRPr>
          </a:p>
          <a:p>
            <a:r>
              <a:rPr lang="en-GB" sz="1600" b="0" i="0" dirty="0">
                <a:effectLst/>
                <a:latin typeface="+mn-lt"/>
                <a:ea typeface="+mn-ea"/>
                <a:cs typeface="+mn-cs"/>
                <a:sym typeface="Calibri"/>
              </a:rPr>
              <a:t>Five main changes were bullet pointed and communicated: </a:t>
            </a:r>
          </a:p>
          <a:p>
            <a:endParaRPr lang="en-GB" sz="1600" b="0" i="0" dirty="0">
              <a:effectLst/>
              <a:latin typeface="+mn-lt"/>
              <a:ea typeface="+mn-ea"/>
              <a:cs typeface="+mn-cs"/>
              <a:sym typeface="Calibri"/>
            </a:endParaRPr>
          </a:p>
          <a:p>
            <a:pPr marL="171450" indent="-171450">
              <a:buFont typeface="Arial" panose="020B0604020202020204" pitchFamily="34" charset="0"/>
              <a:buChar char="•"/>
            </a:pPr>
            <a:r>
              <a:rPr lang="en-GB" sz="1600" b="0" i="0" dirty="0">
                <a:effectLst/>
                <a:latin typeface="+mn-lt"/>
                <a:ea typeface="+mn-ea"/>
                <a:cs typeface="+mn-cs"/>
                <a:sym typeface="Calibri"/>
              </a:rPr>
              <a:t>Parents and carers to receive the detailed information about nurseries, schools and colleges they’ve asked for, with strengths and areas for improvement highlighted.</a:t>
            </a:r>
          </a:p>
          <a:p>
            <a:pPr marL="171450" indent="-171450">
              <a:buFont typeface="Arial" panose="020B0604020202020204" pitchFamily="34" charset="0"/>
              <a:buChar char="•"/>
            </a:pPr>
            <a:r>
              <a:rPr lang="en-GB" sz="1600" b="0" i="0" dirty="0">
                <a:effectLst/>
                <a:latin typeface="+mn-lt"/>
                <a:ea typeface="+mn-ea"/>
                <a:cs typeface="+mn-cs"/>
                <a:sym typeface="Calibri"/>
              </a:rPr>
              <a:t>Schools and colleges with identified areas for improvement to receive additional monitoring inspections, to ensure swift improvements are made.</a:t>
            </a:r>
          </a:p>
          <a:p>
            <a:pPr marL="171450" indent="-171450">
              <a:buFont typeface="Arial" panose="020B0604020202020204" pitchFamily="34" charset="0"/>
              <a:buChar char="•"/>
            </a:pPr>
            <a:r>
              <a:rPr lang="en-GB" sz="1600" b="0" i="0" dirty="0">
                <a:effectLst/>
                <a:latin typeface="+mn-lt"/>
                <a:ea typeface="+mn-ea"/>
                <a:cs typeface="+mn-cs"/>
                <a:sym typeface="Calibri"/>
              </a:rPr>
              <a:t>Nurseries and childminders to be inspected more frequently, </a:t>
            </a:r>
          </a:p>
          <a:p>
            <a:pPr marL="171450" indent="-171450">
              <a:buFont typeface="Arial" panose="020B0604020202020204" pitchFamily="34" charset="0"/>
              <a:buChar char="•"/>
            </a:pPr>
            <a:r>
              <a:rPr lang="en-GB" sz="1600" b="0" i="0" dirty="0">
                <a:effectLst/>
                <a:latin typeface="+mn-lt"/>
                <a:ea typeface="+mn-ea"/>
                <a:cs typeface="+mn-cs"/>
                <a:sym typeface="Calibri"/>
              </a:rPr>
              <a:t>Increased focus on professionals’ well-being and workload through a more collaborative approach to inspection.</a:t>
            </a:r>
          </a:p>
          <a:p>
            <a:pPr marL="171450" marR="0" lvl="0" indent="-171450" defTabSz="91440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600" b="0" i="0" dirty="0">
                <a:effectLst/>
                <a:latin typeface="+mn-lt"/>
                <a:ea typeface="+mn-ea"/>
                <a:cs typeface="+mn-cs"/>
                <a:sym typeface="Calibri"/>
              </a:rPr>
              <a:t>Disadvantaged and vulnerable children at the heart of reforms, with a focus on ‘inclusion’ in every inspection.</a:t>
            </a:r>
          </a:p>
          <a:p>
            <a:pPr marL="171450" indent="-171450">
              <a:buFont typeface="Arial" panose="020B0604020202020204" pitchFamily="34" charset="0"/>
              <a:buChar char="•"/>
            </a:pPr>
            <a:endParaRPr lang="en-GB" sz="1600" b="0" i="0" dirty="0">
              <a:effectLst/>
              <a:latin typeface="+mn-lt"/>
              <a:ea typeface="+mn-ea"/>
              <a:cs typeface="+mn-cs"/>
              <a:sym typeface="Calibri"/>
            </a:endParaRPr>
          </a:p>
          <a:p>
            <a:endParaRPr lang="en-GB" sz="1600" dirty="0"/>
          </a:p>
          <a:p>
            <a:endParaRPr lang="en-GB" dirty="0"/>
          </a:p>
        </p:txBody>
      </p:sp>
    </p:spTree>
    <p:extLst>
      <p:ext uri="{BB962C8B-B14F-4D97-AF65-F5344CB8AC3E}">
        <p14:creationId xmlns:p14="http://schemas.microsoft.com/office/powerpoint/2010/main" val="14693727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GB" sz="1600" b="1" dirty="0"/>
              <a:t>Inclusion </a:t>
            </a:r>
          </a:p>
          <a:p>
            <a:endParaRPr lang="en-GB" sz="1600" dirty="0"/>
          </a:p>
          <a:p>
            <a:r>
              <a:rPr lang="en-GB" sz="1600" dirty="0"/>
              <a:t>This evaluation area considers how leaders and staff identify and support:</a:t>
            </a:r>
          </a:p>
          <a:p>
            <a:r>
              <a:rPr lang="en-GB" sz="1600" dirty="0"/>
              <a:t> -socioeconomically disadvantaged pupils (those eligible for the pupil premium) </a:t>
            </a:r>
          </a:p>
          <a:p>
            <a:r>
              <a:rPr lang="en-GB" sz="1600" dirty="0"/>
              <a:t>-pupils with SEND; this means pupils receiving special educational needs (SEN) support, and those with an education, health and care (EHC) plan</a:t>
            </a:r>
          </a:p>
          <a:p>
            <a:r>
              <a:rPr lang="en-GB" sz="1600" dirty="0"/>
              <a:t> -pupils who are known (or previously known) to children’s social care, such as children in need and looked-after children</a:t>
            </a:r>
          </a:p>
          <a:p>
            <a:r>
              <a:rPr lang="en-GB" sz="1600" dirty="0"/>
              <a:t> -pupils who may face other barriers to their learning and/or well-being, which may include pupils who share a protected characteristic-</a:t>
            </a:r>
            <a:r>
              <a:rPr lang="en-GB" sz="1600" b="1" dirty="0"/>
              <a:t>links in with the Equality Act- pleased to see that there</a:t>
            </a:r>
            <a:endParaRPr lang="en-GB" sz="1600" dirty="0"/>
          </a:p>
          <a:p>
            <a:endParaRPr lang="en-GB" sz="1600" dirty="0"/>
          </a:p>
          <a:p>
            <a:r>
              <a:rPr lang="en-GB" sz="1600" b="1" dirty="0"/>
              <a:t>Inclusion meets the ‘expected standard’ when all the following apply: </a:t>
            </a:r>
          </a:p>
          <a:p>
            <a:r>
              <a:rPr lang="en-GB" sz="1600" dirty="0"/>
              <a:t>Leaders identify pupils’ needs quickly and accurately, -wide definition of this</a:t>
            </a:r>
          </a:p>
          <a:p>
            <a:r>
              <a:rPr lang="en-GB" sz="1600" dirty="0"/>
              <a:t>Leaders have high expectations for these pupils.-following specialist advice if needed) reduces barriers to their learning and/or well-being. </a:t>
            </a:r>
          </a:p>
          <a:p>
            <a:r>
              <a:rPr lang="en-GB" sz="1600" dirty="0"/>
              <a:t>Leaders take a graduated approach. Staff receive suitable training and support to implement this approach. </a:t>
            </a:r>
          </a:p>
          <a:p>
            <a:r>
              <a:rPr lang="en-GB" sz="1600" dirty="0"/>
              <a:t>Leaders have a secure understanding of these pupils’ needs and the progress they make. –evidence informed PP strategy, fully understood by staff</a:t>
            </a:r>
          </a:p>
          <a:p>
            <a:r>
              <a:rPr lang="en-GB" sz="1600" dirty="0"/>
              <a:t>The qualified SENCo has sufficient authority within the leadership structure to make a positive difference for pupils with SEND.</a:t>
            </a:r>
          </a:p>
          <a:p>
            <a:r>
              <a:rPr lang="en-GB" sz="1600" dirty="0"/>
              <a:t>Leaders are committed to, and understand, their role in the local area partnership’s strategy to improve the experiences of, and outcomes for, pupils with SEND.</a:t>
            </a:r>
          </a:p>
          <a:p>
            <a:r>
              <a:rPr lang="en-GB" sz="1600" dirty="0"/>
              <a:t>Leaders support pupils who are known (or previously known) to children’s social care, including looked-aft</a:t>
            </a:r>
          </a:p>
          <a:p>
            <a:r>
              <a:rPr lang="en-GB" sz="1600" dirty="0"/>
              <a:t>Alternative provision is commissioned appropriately and is used in pupils’ best interests.</a:t>
            </a:r>
          </a:p>
        </p:txBody>
      </p:sp>
    </p:spTree>
    <p:extLst>
      <p:ext uri="{BB962C8B-B14F-4D97-AF65-F5344CB8AC3E}">
        <p14:creationId xmlns:p14="http://schemas.microsoft.com/office/powerpoint/2010/main" val="239994143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06DF00A-0068-E2E7-44FB-30ACE303D5AB}"/>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F88DEC2D-7C04-388A-2D3F-F746883FCC8E}"/>
              </a:ext>
            </a:extLst>
          </p:cNvPr>
          <p:cNvSpPr>
            <a:spLocks noGrp="1" noRot="1" noChangeAspect="1"/>
          </p:cNvSpPr>
          <p:nvPr>
            <p:ph type="sldImg"/>
          </p:nvPr>
        </p:nvSpPr>
        <p:spPr>
          <a:xfrm>
            <a:off x="381000" y="685800"/>
            <a:ext cx="6096000" cy="3429000"/>
          </a:xfrm>
        </p:spPr>
      </p:sp>
      <p:sp>
        <p:nvSpPr>
          <p:cNvPr id="3" name="Notes Placeholder 2">
            <a:extLst>
              <a:ext uri="{FF2B5EF4-FFF2-40B4-BE49-F238E27FC236}">
                <a16:creationId xmlns:a16="http://schemas.microsoft.com/office/drawing/2014/main" id="{A165EAE7-9A8D-2C24-5001-1F502CFAFB4F}"/>
              </a:ext>
            </a:extLst>
          </p:cNvPr>
          <p:cNvSpPr>
            <a:spLocks noGrp="1"/>
          </p:cNvSpPr>
          <p:nvPr>
            <p:ph type="body" idx="1"/>
          </p:nvPr>
        </p:nvSpPr>
        <p:spPr/>
        <p:txBody>
          <a:bodyPr/>
          <a:lstStyle/>
          <a:p>
            <a:r>
              <a:rPr lang="en-GB" sz="1600" dirty="0"/>
              <a:t>So OFSTED saying. inclusion is about assessing, identifying and meeting needs and removing barriers to learning</a:t>
            </a:r>
            <a:r>
              <a:rPr lang="en-GB" sz="1600" b="1" dirty="0"/>
              <a:t>. What about equity and how does the Equality Act help?</a:t>
            </a:r>
          </a:p>
          <a:p>
            <a:endParaRPr lang="en-GB" sz="1600" b="1" dirty="0"/>
          </a:p>
          <a:p>
            <a:r>
              <a:rPr lang="en-GB" sz="1600" dirty="0"/>
              <a:t>- Unlawful to discriminate because of any of the nine protected characteristics </a:t>
            </a:r>
          </a:p>
        </p:txBody>
      </p:sp>
    </p:spTree>
    <p:extLst>
      <p:ext uri="{BB962C8B-B14F-4D97-AF65-F5344CB8AC3E}">
        <p14:creationId xmlns:p14="http://schemas.microsoft.com/office/powerpoint/2010/main" val="213527037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a:buNone/>
            </a:pPr>
            <a:r>
              <a:rPr lang="en-GB" sz="1600" dirty="0"/>
              <a:t>The duty to make </a:t>
            </a:r>
            <a:r>
              <a:rPr lang="en-GB" sz="1600" b="1" dirty="0"/>
              <a:t>reasonable adjustments</a:t>
            </a:r>
            <a:r>
              <a:rPr lang="en-GB" sz="1600" dirty="0"/>
              <a:t> is a legal requirement designed to ensure that disabled people are not substantially disadvantaged when accessing services, education, employment, or public functions. </a:t>
            </a:r>
          </a:p>
          <a:p>
            <a:pPr>
              <a:buNone/>
            </a:pPr>
            <a:endParaRPr lang="en-GB" sz="1600" dirty="0"/>
          </a:p>
          <a:p>
            <a:pPr>
              <a:buNone/>
            </a:pPr>
            <a:r>
              <a:rPr lang="en-GB" sz="1600" dirty="0"/>
              <a:t>the Act says:</a:t>
            </a:r>
          </a:p>
          <a:p>
            <a:pPr>
              <a:buNone/>
            </a:pPr>
            <a:r>
              <a:rPr lang="en-GB" sz="1600" dirty="0"/>
              <a:t>The Act outlines three types of reasonable adjustments that may be required:</a:t>
            </a:r>
          </a:p>
          <a:p>
            <a:pPr>
              <a:buFont typeface="Arial" panose="020B0604020202020204" pitchFamily="34" charset="0"/>
              <a:buChar char="•"/>
            </a:pPr>
            <a:r>
              <a:rPr lang="en-GB" sz="1600" b="1" dirty="0"/>
              <a:t>Changing provisions, criteria, or practices</a:t>
            </a:r>
            <a:r>
              <a:rPr lang="en-GB" sz="1600" dirty="0"/>
              <a:t> that disadvantage disabled people.</a:t>
            </a:r>
          </a:p>
          <a:p>
            <a:pPr>
              <a:buFont typeface="Arial" panose="020B0604020202020204" pitchFamily="34" charset="0"/>
              <a:buChar char="•"/>
            </a:pPr>
            <a:r>
              <a:rPr lang="en-GB" sz="1600" b="1" dirty="0"/>
              <a:t>Altering physical features</a:t>
            </a:r>
            <a:r>
              <a:rPr lang="en-GB" sz="1600" dirty="0"/>
              <a:t> of premises (e.g. installing ramps or lifts).</a:t>
            </a:r>
          </a:p>
          <a:p>
            <a:pPr>
              <a:buFont typeface="Arial" panose="020B0604020202020204" pitchFamily="34" charset="0"/>
              <a:buChar char="•"/>
            </a:pPr>
            <a:r>
              <a:rPr lang="en-GB" sz="1600" b="1" dirty="0"/>
              <a:t>Providing auxiliary aids or services</a:t>
            </a:r>
            <a:r>
              <a:rPr lang="en-GB" sz="1600" dirty="0"/>
              <a:t>, such as accessible formats or support workers.</a:t>
            </a:r>
          </a:p>
          <a:p>
            <a:pPr>
              <a:buFont typeface="Arial" panose="020B0604020202020204" pitchFamily="34" charset="0"/>
              <a:buChar char="•"/>
            </a:pPr>
            <a:endParaRPr lang="en-GB" sz="1600" dirty="0"/>
          </a:p>
          <a:p>
            <a:pPr>
              <a:buNone/>
            </a:pPr>
            <a:r>
              <a:rPr lang="en-GB" sz="1600" dirty="0"/>
              <a:t>This duty is </a:t>
            </a:r>
            <a:r>
              <a:rPr lang="en-GB" sz="1600" b="1" dirty="0"/>
              <a:t>anticipatory</a:t>
            </a:r>
            <a:r>
              <a:rPr lang="en-GB" sz="1600" dirty="0"/>
              <a:t>, meaning organisations must consider and plan for the needs of disabled people in advance—not just react when a problem arises.</a:t>
            </a:r>
          </a:p>
          <a:p>
            <a:pPr>
              <a:buNone/>
            </a:pPr>
            <a:endParaRPr lang="en-GB" sz="1600" dirty="0"/>
          </a:p>
          <a:p>
            <a:pPr marL="0" marR="0" lvl="0" indent="0" defTabSz="914400" eaLnBrk="1" fontAlgn="auto" latinLnBrk="0" hangingPunct="1">
              <a:lnSpc>
                <a:spcPct val="100000"/>
              </a:lnSpc>
              <a:spcBef>
                <a:spcPts val="0"/>
              </a:spcBef>
              <a:spcAft>
                <a:spcPts val="0"/>
              </a:spcAft>
              <a:buClrTx/>
              <a:buSzTx/>
              <a:buFontTx/>
              <a:buNone/>
              <a:tabLst/>
              <a:defRPr/>
            </a:pPr>
            <a:r>
              <a:rPr lang="en-GB" sz="1600" i="1" dirty="0"/>
              <a:t>“Every learner matters and matters equally”</a:t>
            </a:r>
            <a:r>
              <a:rPr lang="en-GB" sz="1600" dirty="0"/>
              <a:t> is deeply rooted in UNESCO’s inclusive education agenda. It was prominently introduced in the </a:t>
            </a:r>
            <a:r>
              <a:rPr lang="en-GB" sz="1600" b="1" dirty="0"/>
              <a:t>UNESCO  (</a:t>
            </a:r>
            <a:r>
              <a:rPr lang="en-GB" sz="1600" b="0" i="0" dirty="0">
                <a:effectLst/>
                <a:latin typeface="+mn-lt"/>
                <a:ea typeface="+mn-ea"/>
                <a:cs typeface="+mn-cs"/>
                <a:sym typeface="Calibri"/>
              </a:rPr>
              <a:t>the United Nations Educational, Scientific and Cultural Organization,) </a:t>
            </a:r>
            <a:r>
              <a:rPr lang="en-GB" sz="1600" b="1" dirty="0"/>
              <a:t>Guide for Ensuring Inclusion and Equity in Education</a:t>
            </a:r>
            <a:r>
              <a:rPr lang="en-GB" sz="1600" dirty="0"/>
              <a:t> (2017), and has since become a guiding principle in global efforts to promote inclusive schooling.</a:t>
            </a:r>
          </a:p>
          <a:p>
            <a:pPr>
              <a:buNone/>
            </a:pPr>
            <a:endParaRPr lang="en-GB" dirty="0"/>
          </a:p>
        </p:txBody>
      </p:sp>
    </p:spTree>
    <p:extLst>
      <p:ext uri="{BB962C8B-B14F-4D97-AF65-F5344CB8AC3E}">
        <p14:creationId xmlns:p14="http://schemas.microsoft.com/office/powerpoint/2010/main" val="244061551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GB" sz="2000" b="0" dirty="0">
                <a:latin typeface="+mn-lt"/>
              </a:rPr>
              <a:t>What do reasonable adjustments look like in practice? The are different for different settings and different pupils . As part of the Universal SEND services programme the University of Derby ran lesson studies and action research projects with schools and colleges all over the country. At nasen we have been cataloguing these to make them digitally available to the sector who might be interested to know what other settings are doing. I have taken just some of the adjustments that were made during theses studies that schools reported to have made a significant impact on either pupil engagement or outcomes.</a:t>
            </a:r>
          </a:p>
          <a:p>
            <a:endParaRPr lang="en-GB" sz="2000" b="0" dirty="0">
              <a:latin typeface="+mn-lt"/>
            </a:endParaRPr>
          </a:p>
          <a:p>
            <a:r>
              <a:rPr lang="en-GB" sz="2000" b="0" dirty="0">
                <a:latin typeface="+mn-lt"/>
              </a:rPr>
              <a:t>Alternative formats: Providing worksheets on coloured paper for pupils with dyslexia. </a:t>
            </a:r>
          </a:p>
          <a:p>
            <a:r>
              <a:rPr lang="en-GB" sz="2000" b="0" dirty="0">
                <a:latin typeface="+mn-lt"/>
              </a:rPr>
              <a:t>Visual timetables: Supporting predictability and executive function for neurodiverse learners. </a:t>
            </a:r>
          </a:p>
          <a:p>
            <a:pPr marL="0" marR="0" lvl="0" indent="0" defTabSz="914400" eaLnBrk="1" fontAlgn="auto" latinLnBrk="0" hangingPunct="1">
              <a:lnSpc>
                <a:spcPct val="100000"/>
              </a:lnSpc>
              <a:spcBef>
                <a:spcPts val="0"/>
              </a:spcBef>
              <a:spcAft>
                <a:spcPts val="0"/>
              </a:spcAft>
              <a:buClrTx/>
              <a:buSzTx/>
              <a:buFontTx/>
              <a:buNone/>
              <a:tabLst/>
              <a:defRPr/>
            </a:pPr>
            <a:r>
              <a:rPr lang="en-GB" sz="2000" b="0" dirty="0">
                <a:latin typeface="+mn-lt"/>
              </a:rPr>
              <a:t>Modi</a:t>
            </a:r>
            <a:r>
              <a:rPr kumimoji="0" lang="en-GB" sz="2000" b="0" i="0" u="none" strike="noStrike" kern="0" cap="none" spc="0" normalizeH="0" baseline="0" noProof="0" dirty="0" err="1">
                <a:ln>
                  <a:noFill/>
                </a:ln>
                <a:solidFill>
                  <a:sysClr val="windowText" lastClr="000000"/>
                </a:solidFill>
                <a:effectLst/>
                <a:uLnTx/>
                <a:uFillTx/>
                <a:latin typeface="+mn-lt"/>
                <a:ea typeface="Calibri"/>
                <a:cs typeface="Calibri"/>
                <a:sym typeface="Calibri"/>
              </a:rPr>
              <a:t>fied</a:t>
            </a:r>
            <a:r>
              <a:rPr kumimoji="0" lang="en-GB" sz="2000" b="0" i="0" u="none" strike="noStrike" kern="0" cap="none" spc="0" normalizeH="0" baseline="0" noProof="0" dirty="0">
                <a:ln>
                  <a:noFill/>
                </a:ln>
                <a:solidFill>
                  <a:sysClr val="windowText" lastClr="000000"/>
                </a:solidFill>
                <a:effectLst/>
                <a:uLnTx/>
                <a:uFillTx/>
                <a:latin typeface="+mn-lt"/>
                <a:ea typeface="Calibri"/>
                <a:cs typeface="Calibri"/>
                <a:sym typeface="Calibri"/>
              </a:rPr>
              <a:t> seating: for a pupil with a visual impairment to sit at the back to accommodate their field of vision </a:t>
            </a:r>
            <a:endParaRPr lang="en-GB" sz="2000" b="0" dirty="0">
              <a:latin typeface="+mn-lt"/>
            </a:endParaRPr>
          </a:p>
          <a:p>
            <a:pPr marL="0" marR="0" lvl="0" indent="0" defTabSz="914400" eaLnBrk="1" fontAlgn="auto" latinLnBrk="0" hangingPunct="1">
              <a:lnSpc>
                <a:spcPct val="100000"/>
              </a:lnSpc>
              <a:spcBef>
                <a:spcPts val="0"/>
              </a:spcBef>
              <a:spcAft>
                <a:spcPts val="0"/>
              </a:spcAft>
              <a:buClrTx/>
              <a:buSzTx/>
              <a:buFontTx/>
              <a:buNone/>
              <a:tabLst/>
              <a:defRPr/>
            </a:pPr>
            <a:r>
              <a:rPr lang="en-GB" sz="2000" b="0" dirty="0">
                <a:latin typeface="+mn-lt"/>
              </a:rPr>
              <a:t>Sensory tools: Access to ear defenders, fidget items, or weighted cushions for regulation. </a:t>
            </a:r>
          </a:p>
          <a:p>
            <a:pPr marL="0" marR="0" lvl="0" indent="0" defTabSz="914400" eaLnBrk="1" fontAlgn="auto" latinLnBrk="0" hangingPunct="1">
              <a:lnSpc>
                <a:spcPct val="100000"/>
              </a:lnSpc>
              <a:spcBef>
                <a:spcPts val="0"/>
              </a:spcBef>
              <a:spcAft>
                <a:spcPts val="0"/>
              </a:spcAft>
              <a:buClrTx/>
              <a:buSzTx/>
              <a:buFontTx/>
              <a:buNone/>
              <a:tabLst/>
              <a:defRPr/>
            </a:pPr>
            <a:r>
              <a:rPr lang="en-GB" sz="2000" b="0" dirty="0">
                <a:latin typeface="+mn-lt"/>
              </a:rPr>
              <a:t>Traffic light cards: For pupils who need non-verbal ways to express overwhelm or request help. </a:t>
            </a:r>
          </a:p>
          <a:p>
            <a:pPr marL="0" marR="0" lvl="0" indent="0" defTabSz="914400" eaLnBrk="1" fontAlgn="auto" latinLnBrk="0" hangingPunct="1">
              <a:lnSpc>
                <a:spcPct val="100000"/>
              </a:lnSpc>
              <a:spcBef>
                <a:spcPts val="0"/>
              </a:spcBef>
              <a:spcAft>
                <a:spcPts val="0"/>
              </a:spcAft>
              <a:buClrTx/>
              <a:buSzTx/>
              <a:buFontTx/>
              <a:buNone/>
              <a:tabLst/>
              <a:defRPr/>
            </a:pPr>
            <a:r>
              <a:rPr lang="en-GB" sz="2000" b="0" dirty="0">
                <a:latin typeface="+mn-lt"/>
              </a:rPr>
              <a:t>Uniform flexibility: Adapting materials for pupils with eczema or sensory sensitivities. </a:t>
            </a:r>
          </a:p>
          <a:p>
            <a:pPr marL="0" marR="0" lvl="0" indent="0" defTabSz="914400" eaLnBrk="1" fontAlgn="auto" latinLnBrk="0" hangingPunct="1">
              <a:lnSpc>
                <a:spcPct val="100000"/>
              </a:lnSpc>
              <a:spcBef>
                <a:spcPts val="0"/>
              </a:spcBef>
              <a:spcAft>
                <a:spcPts val="0"/>
              </a:spcAft>
              <a:buClrTx/>
              <a:buSzTx/>
              <a:buFontTx/>
              <a:buNone/>
              <a:tabLst/>
              <a:defRPr/>
            </a:pPr>
            <a:r>
              <a:rPr lang="en-GB" sz="2000" b="0" dirty="0">
                <a:latin typeface="+mn-lt"/>
              </a:rPr>
              <a:t>Healthy snack policy: Adjusted for pupils with diabetes or other medical needs. </a:t>
            </a:r>
          </a:p>
          <a:p>
            <a:r>
              <a:rPr lang="en-GB" sz="2000" b="0" dirty="0">
                <a:latin typeface="+mn-lt"/>
              </a:rPr>
              <a:t>Micro-transitions supported by visual countdowns or personalised cues. </a:t>
            </a:r>
          </a:p>
          <a:p>
            <a:endParaRPr lang="en-GB" sz="2000" b="0" dirty="0">
              <a:latin typeface="+mn-lt"/>
            </a:endParaRPr>
          </a:p>
          <a:p>
            <a:r>
              <a:rPr lang="en-GB" sz="2000" b="0" dirty="0">
                <a:latin typeface="+mn-lt"/>
              </a:rPr>
              <a:t>I think you will agree that they are all quite ‘doable’ and yet schools saw behaviour incidents decrease, attendance improve, academic outcomes improve and better engagement in lessons. </a:t>
            </a:r>
          </a:p>
        </p:txBody>
      </p:sp>
    </p:spTree>
    <p:extLst>
      <p:ext uri="{BB962C8B-B14F-4D97-AF65-F5344CB8AC3E}">
        <p14:creationId xmlns:p14="http://schemas.microsoft.com/office/powerpoint/2010/main" val="145162322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marR="0" lvl="0" indent="0" defTabSz="914400" eaLnBrk="1" fontAlgn="auto" latinLnBrk="0" hangingPunct="1">
              <a:lnSpc>
                <a:spcPct val="100000"/>
              </a:lnSpc>
              <a:spcBef>
                <a:spcPts val="0"/>
              </a:spcBef>
              <a:spcAft>
                <a:spcPts val="0"/>
              </a:spcAft>
              <a:buClrTx/>
              <a:buSzTx/>
              <a:buFontTx/>
              <a:buNone/>
              <a:tabLst/>
              <a:defRPr/>
            </a:pPr>
            <a:r>
              <a:rPr lang="en-GB" sz="1600" dirty="0">
                <a:sym typeface="Calibri"/>
              </a:rPr>
              <a:t>when a child or young person requires special educational provision which is over and above the adjustments, aids and services required by the Equality Act (2010), they will be covered by the SEN definition.</a:t>
            </a:r>
          </a:p>
          <a:p>
            <a:endParaRPr lang="en-GB" sz="1600" b="0" i="0" dirty="0">
              <a:effectLst/>
              <a:latin typeface="+mn-lt"/>
              <a:ea typeface="+mn-ea"/>
              <a:cs typeface="+mn-cs"/>
              <a:sym typeface="Calibri"/>
            </a:endParaRPr>
          </a:p>
          <a:p>
            <a:endParaRPr lang="en-GB" sz="1600" b="0" i="0" dirty="0">
              <a:effectLst/>
              <a:latin typeface="+mn-lt"/>
              <a:ea typeface="+mn-ea"/>
              <a:cs typeface="+mn-cs"/>
              <a:sym typeface="Calibri"/>
            </a:endParaRPr>
          </a:p>
          <a:p>
            <a:r>
              <a:rPr lang="en-GB" sz="1600" b="0" i="0" dirty="0">
                <a:effectLst/>
                <a:latin typeface="+mn-lt"/>
                <a:ea typeface="+mn-ea"/>
                <a:cs typeface="+mn-cs"/>
                <a:sym typeface="Calibri"/>
              </a:rPr>
              <a:t>The Equality Act (2010) defines disability in the following way:</a:t>
            </a:r>
          </a:p>
          <a:p>
            <a:r>
              <a:rPr lang="en-GB" sz="1600" b="0" i="0" dirty="0">
                <a:effectLst/>
                <a:latin typeface="+mn-lt"/>
                <a:ea typeface="+mn-ea"/>
                <a:cs typeface="+mn-cs"/>
                <a:sym typeface="Calibri"/>
              </a:rPr>
              <a:t>‘A person has a disability if they have a physical or mental impairment that has a substantial and long-term adverse effect on their ability to carry out normal day-to-day activities age.</a:t>
            </a:r>
          </a:p>
          <a:p>
            <a:r>
              <a:rPr lang="en-GB" sz="1600" b="0" i="0" dirty="0">
                <a:effectLst/>
                <a:latin typeface="+mn-lt"/>
                <a:ea typeface="+mn-ea"/>
                <a:cs typeface="+mn-cs"/>
                <a:sym typeface="Calibri"/>
              </a:rPr>
              <a:t>A physical or mental impairment includes learning difficulties, mental health conditions and hidden impairments such as specific learning difficulties, autism and speech language and communication impairments.</a:t>
            </a:r>
          </a:p>
          <a:p>
            <a:r>
              <a:rPr lang="en-GB" sz="1600" b="0" i="0" dirty="0">
                <a:effectLst/>
                <a:latin typeface="+mn-lt"/>
                <a:ea typeface="+mn-ea"/>
                <a:cs typeface="+mn-cs"/>
                <a:sym typeface="Calibri"/>
              </a:rPr>
              <a:t>Substantial is defined as ‘more than minor or trivial’.</a:t>
            </a:r>
          </a:p>
          <a:p>
            <a:r>
              <a:rPr lang="en-GB" sz="1600" b="0" i="0" dirty="0">
                <a:effectLst/>
                <a:latin typeface="+mn-lt"/>
                <a:ea typeface="+mn-ea"/>
                <a:cs typeface="+mn-cs"/>
                <a:sym typeface="Calibri"/>
              </a:rPr>
              <a:t>Long term is defined as a ‘year or more’</a:t>
            </a:r>
          </a:p>
          <a:p>
            <a:r>
              <a:rPr lang="en-GB" sz="1600" b="0" i="0" dirty="0">
                <a:effectLst/>
                <a:latin typeface="+mn-lt"/>
                <a:ea typeface="+mn-ea"/>
                <a:cs typeface="+mn-cs"/>
                <a:sym typeface="Calibri"/>
              </a:rPr>
              <a:t>The definition of disability is wider than many might presume and so covers a greater number of children than many practitioners may realise. The definition includes sensory impairments, such as hearing or vision, and long-term health conditions such as asthma, diabetes, epilepsy and cancer. Children and young people with some of these conditions may not have special educational needs, but it is not unusual for there to be an overlap between disabled children and young people and those with SEN. Research indicates that about a quarter of disabled children do not have a SEN. (DCSF 2008, Disability Data Collection for Children’s Services Research Report RR062).</a:t>
            </a:r>
          </a:p>
          <a:p>
            <a:r>
              <a:rPr lang="en-GB" sz="1600" b="0" i="0" dirty="0">
                <a:effectLst/>
                <a:latin typeface="+mn-lt"/>
                <a:ea typeface="+mn-ea"/>
                <a:cs typeface="+mn-cs"/>
                <a:sym typeface="Calibri"/>
              </a:rPr>
              <a:t>However, when a child or young person requires special educational provision which is over and above the adjustments, aids and services required by the Equality Act (2010), they will be covered by the SEN definition.</a:t>
            </a:r>
          </a:p>
          <a:p>
            <a:endParaRPr lang="en-GB" sz="1600" dirty="0"/>
          </a:p>
          <a:p>
            <a:r>
              <a:rPr lang="en-GB" sz="1600" dirty="0">
                <a:hlinkClick r:id="rId3"/>
              </a:rPr>
              <a:t>SEND code of practice: 0 to 25 years - GOV.UK</a:t>
            </a:r>
            <a:endParaRPr lang="en-GB" sz="1600" dirty="0"/>
          </a:p>
        </p:txBody>
      </p:sp>
    </p:spTree>
    <p:extLst>
      <p:ext uri="{BB962C8B-B14F-4D97-AF65-F5344CB8AC3E}">
        <p14:creationId xmlns:p14="http://schemas.microsoft.com/office/powerpoint/2010/main" val="224620286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1C0E3D1-F197-D3AA-156F-9E24BBC32898}"/>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7AE7E007-8B65-132A-53D6-D8AC45EE7448}"/>
              </a:ext>
            </a:extLst>
          </p:cNvPr>
          <p:cNvSpPr>
            <a:spLocks noGrp="1" noRot="1" noChangeAspect="1"/>
          </p:cNvSpPr>
          <p:nvPr>
            <p:ph type="sldImg"/>
          </p:nvPr>
        </p:nvSpPr>
        <p:spPr>
          <a:xfrm>
            <a:off x="381000" y="685800"/>
            <a:ext cx="6096000" cy="3429000"/>
          </a:xfrm>
        </p:spPr>
      </p:sp>
      <p:sp>
        <p:nvSpPr>
          <p:cNvPr id="3" name="Notes Placeholder 2">
            <a:extLst>
              <a:ext uri="{FF2B5EF4-FFF2-40B4-BE49-F238E27FC236}">
                <a16:creationId xmlns:a16="http://schemas.microsoft.com/office/drawing/2014/main" id="{582624D0-56FD-12BC-875E-C8BF84064AEA}"/>
              </a:ext>
            </a:extLst>
          </p:cNvPr>
          <p:cNvSpPr>
            <a:spLocks noGrp="1"/>
          </p:cNvSpPr>
          <p:nvPr>
            <p:ph type="body" idx="1"/>
          </p:nvPr>
        </p:nvSpPr>
        <p:spPr/>
        <p:txBody>
          <a:bodyPr/>
          <a:lstStyle/>
          <a:p>
            <a:r>
              <a:rPr lang="en-GB" sz="1600" dirty="0"/>
              <a:t>So back to the inverted pyramid: There is a lot within the education system to ensure schools and collages are inclusive  so every child  </a:t>
            </a:r>
            <a:r>
              <a:rPr lang="en-GB" sz="1600" b="1" i="1" dirty="0"/>
              <a:t>feels safe, valued, and able to participate fully in all aspects of school life and so will get a sense of belonging as an outcome of that inclusive culture.</a:t>
            </a:r>
          </a:p>
          <a:p>
            <a:endParaRPr lang="en-GB" sz="1600" b="1" i="1" dirty="0"/>
          </a:p>
          <a:p>
            <a:r>
              <a:rPr lang="en-GB" sz="1600" b="1" i="1" dirty="0"/>
              <a:t>We know the current government, have had a focus on mainstream inclusion and belonging:  </a:t>
            </a:r>
            <a:r>
              <a:rPr lang="en-GB" sz="1600" b="0" i="0" dirty="0">
                <a:effectLst/>
                <a:latin typeface="+mn-lt"/>
                <a:ea typeface="+mn-ea"/>
                <a:cs typeface="+mn-cs"/>
                <a:sym typeface="Calibri"/>
              </a:rPr>
              <a:t>Bridget Phillipson's speech at the Confederation of School Trusts (CST) Conference</a:t>
            </a:r>
            <a:endParaRPr lang="en-GB" sz="1600" dirty="0"/>
          </a:p>
        </p:txBody>
      </p:sp>
    </p:spTree>
    <p:extLst>
      <p:ext uri="{BB962C8B-B14F-4D97-AF65-F5344CB8AC3E}">
        <p14:creationId xmlns:p14="http://schemas.microsoft.com/office/powerpoint/2010/main" val="391657611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GB" sz="2000" baseline="0" dirty="0"/>
              <a:t>In school we are always looking to root our practice in evidence- evidence informed teaching</a:t>
            </a:r>
          </a:p>
          <a:p>
            <a:endParaRPr lang="en-GB" sz="2000" dirty="0"/>
          </a:p>
          <a:p>
            <a:pPr marL="0" marR="0" lvl="0" indent="0" defTabSz="914400" eaLnBrk="1" fontAlgn="auto" latinLnBrk="0" hangingPunct="1">
              <a:lnSpc>
                <a:spcPct val="100000"/>
              </a:lnSpc>
              <a:spcBef>
                <a:spcPts val="0"/>
              </a:spcBef>
              <a:spcAft>
                <a:spcPts val="0"/>
              </a:spcAft>
              <a:buClrTx/>
              <a:buSzTx/>
              <a:buFontTx/>
              <a:buNone/>
              <a:tabLst/>
              <a:defRPr/>
            </a:pPr>
            <a:r>
              <a:rPr lang="en-GB" sz="2000" dirty="0"/>
              <a:t>The EEF produced this evidence document to support SEN in mainstream schools.</a:t>
            </a:r>
          </a:p>
          <a:p>
            <a:pPr marL="0" marR="0" lvl="0" indent="0" defTabSz="914400" eaLnBrk="1" fontAlgn="auto" latinLnBrk="0" hangingPunct="1">
              <a:lnSpc>
                <a:spcPct val="100000"/>
              </a:lnSpc>
              <a:spcBef>
                <a:spcPts val="0"/>
              </a:spcBef>
              <a:spcAft>
                <a:spcPts val="0"/>
              </a:spcAft>
              <a:buClrTx/>
              <a:buSzTx/>
              <a:buFontTx/>
              <a:buNone/>
              <a:tabLst/>
              <a:defRPr/>
            </a:pPr>
            <a:endParaRPr lang="en-GB" dirty="0"/>
          </a:p>
          <a:p>
            <a:endParaRPr lang="en-GB" dirty="0"/>
          </a:p>
          <a:p>
            <a:endParaRPr lang="en-GB" dirty="0"/>
          </a:p>
          <a:p>
            <a:r>
              <a:rPr lang="en-GB" sz="1600" dirty="0"/>
              <a:t>1) </a:t>
            </a:r>
            <a:r>
              <a:rPr lang="en-GB" sz="1600" b="0" i="0" dirty="0">
                <a:effectLst/>
                <a:latin typeface="+mn-lt"/>
                <a:ea typeface="+mn-ea"/>
                <a:cs typeface="+mn-cs"/>
                <a:sym typeface="Calibri"/>
              </a:rPr>
              <a:t>An inclusive school removes barriers to learning and participation, provides an education that is appropriate to pupils’ needs, and promotes high standards and the fulfilment of potential for all pupils. Schools should:</a:t>
            </a:r>
          </a:p>
          <a:p>
            <a:r>
              <a:rPr lang="en-GB" sz="1600" b="0" i="0" dirty="0">
                <a:effectLst/>
                <a:latin typeface="+mn-lt"/>
                <a:ea typeface="+mn-ea"/>
                <a:cs typeface="+mn-cs"/>
                <a:sym typeface="Calibri"/>
              </a:rPr>
              <a:t>promote positive relationships, active engagement, and wellbeing for all pupils;</a:t>
            </a:r>
          </a:p>
          <a:p>
            <a:r>
              <a:rPr lang="en-GB" sz="1600" b="0" i="0" dirty="0">
                <a:effectLst/>
                <a:latin typeface="+mn-lt"/>
                <a:ea typeface="+mn-ea"/>
                <a:cs typeface="+mn-cs"/>
                <a:sym typeface="Calibri"/>
              </a:rPr>
              <a:t>ensure all pupils can access the best possible teaching; and</a:t>
            </a:r>
          </a:p>
          <a:p>
            <a:r>
              <a:rPr lang="en-GB" sz="1600" b="0" i="0" dirty="0">
                <a:effectLst/>
                <a:latin typeface="+mn-lt"/>
                <a:ea typeface="+mn-ea"/>
                <a:cs typeface="+mn-cs"/>
                <a:sym typeface="Calibri"/>
              </a:rPr>
              <a:t>adopt a positive and proactive approach to behaviour, as described in the EEF’s </a:t>
            </a:r>
            <a:r>
              <a:rPr lang="en-GB" sz="1600" b="1" i="0" dirty="0">
                <a:effectLst/>
                <a:latin typeface="+mn-lt"/>
                <a:ea typeface="+mn-ea"/>
                <a:cs typeface="+mn-cs"/>
                <a:sym typeface="Calibri"/>
                <a:hlinkClick r:id="rId3"/>
              </a:rPr>
              <a:t>Improving Behaviour in Schools</a:t>
            </a:r>
            <a:r>
              <a:rPr lang="en-GB" sz="1600" b="0" i="0" dirty="0">
                <a:effectLst/>
                <a:latin typeface="+mn-lt"/>
                <a:ea typeface="+mn-ea"/>
                <a:cs typeface="+mn-cs"/>
                <a:sym typeface="Calibri"/>
              </a:rPr>
              <a:t> guidance report.</a:t>
            </a:r>
          </a:p>
          <a:p>
            <a:endParaRPr lang="en-GB" sz="1600" dirty="0"/>
          </a:p>
          <a:p>
            <a:r>
              <a:rPr lang="en-GB" sz="1600" dirty="0"/>
              <a:t>2) </a:t>
            </a:r>
            <a:r>
              <a:rPr lang="en-GB" sz="1600" b="0" i="0" dirty="0">
                <a:effectLst/>
                <a:latin typeface="+mn-lt"/>
                <a:ea typeface="+mn-ea"/>
                <a:cs typeface="+mn-cs"/>
                <a:sym typeface="Calibri"/>
              </a:rPr>
              <a:t>Schools should aim to understand individual pupil’s learning needs using the graduated approach of the ‘assess, plan, do, review’ approach.</a:t>
            </a:r>
          </a:p>
          <a:p>
            <a:r>
              <a:rPr lang="en-GB" sz="1600" b="0" i="0" dirty="0">
                <a:effectLst/>
                <a:latin typeface="+mn-lt"/>
                <a:ea typeface="+mn-ea"/>
                <a:cs typeface="+mn-cs"/>
                <a:sym typeface="Calibri"/>
              </a:rPr>
              <a:t>Assessment should be regular and purposeful rather than a one-off event and should seek input from parents and carers as well as the pupil themselves and specialist professionals.</a:t>
            </a:r>
          </a:p>
          <a:p>
            <a:r>
              <a:rPr lang="en-GB" sz="1600" b="0" i="0" dirty="0">
                <a:effectLst/>
                <a:latin typeface="+mn-lt"/>
                <a:ea typeface="+mn-ea"/>
                <a:cs typeface="+mn-cs"/>
                <a:sym typeface="Calibri"/>
              </a:rPr>
              <a:t>Teachers need to feel empowered and trusted to use the information they collect to make a decision about the next steps for teaching that child.</a:t>
            </a:r>
          </a:p>
          <a:p>
            <a:endParaRPr lang="en-GB" sz="1600" b="0" i="0" dirty="0">
              <a:effectLst/>
              <a:latin typeface="+mn-lt"/>
              <a:ea typeface="+mn-ea"/>
              <a:cs typeface="+mn-cs"/>
              <a:sym typeface="Calibri"/>
            </a:endParaRPr>
          </a:p>
          <a:p>
            <a:r>
              <a:rPr lang="en-GB" sz="1600" b="0" i="0" dirty="0">
                <a:effectLst/>
                <a:latin typeface="+mn-lt"/>
                <a:ea typeface="+mn-ea"/>
                <a:cs typeface="+mn-cs"/>
                <a:sym typeface="Calibri"/>
              </a:rPr>
              <a:t>3) To a great extent, good teaching for pupils with SEND is good teaching for all.</a:t>
            </a:r>
          </a:p>
          <a:p>
            <a:r>
              <a:rPr lang="en-GB" sz="1600" b="0" i="0" dirty="0">
                <a:effectLst/>
                <a:latin typeface="+mn-lt"/>
                <a:ea typeface="+mn-ea"/>
                <a:cs typeface="+mn-cs"/>
                <a:sym typeface="Calibri"/>
              </a:rPr>
              <a:t>Searching for a ‘magic bullet’ can distract teachers from the powerful strategies they often already possess.</a:t>
            </a:r>
          </a:p>
          <a:p>
            <a:r>
              <a:rPr lang="en-GB" sz="1600" b="0" i="0" dirty="0">
                <a:effectLst/>
                <a:latin typeface="+mn-lt"/>
                <a:ea typeface="+mn-ea"/>
                <a:cs typeface="+mn-cs"/>
                <a:sym typeface="Calibri"/>
              </a:rPr>
              <a:t>The research suggests a group of teaching strategies that teachers should consider emphasising for pupils with SEND. Teachers should develop a repertoire of these strategies they can use flexibly in response to the needs of all pupils.</a:t>
            </a:r>
          </a:p>
          <a:p>
            <a:pPr lvl="1"/>
            <a:r>
              <a:rPr lang="en-GB" sz="1600" b="0" i="0" dirty="0">
                <a:effectLst/>
                <a:latin typeface="+mn-lt"/>
                <a:ea typeface="+mn-ea"/>
                <a:cs typeface="+mn-cs"/>
                <a:sym typeface="Calibri"/>
              </a:rPr>
              <a:t>flexible grouping;</a:t>
            </a:r>
          </a:p>
          <a:p>
            <a:pPr lvl="1"/>
            <a:r>
              <a:rPr lang="en-GB" sz="1600" b="0" i="0" dirty="0">
                <a:effectLst/>
                <a:latin typeface="+mn-lt"/>
                <a:ea typeface="+mn-ea"/>
                <a:cs typeface="+mn-cs"/>
                <a:sym typeface="Calibri"/>
              </a:rPr>
              <a:t>cognitive and metacognitive strategies;</a:t>
            </a:r>
          </a:p>
          <a:p>
            <a:pPr lvl="1"/>
            <a:r>
              <a:rPr lang="en-GB" sz="1600" b="0" i="0" dirty="0">
                <a:effectLst/>
                <a:latin typeface="+mn-lt"/>
                <a:ea typeface="+mn-ea"/>
                <a:cs typeface="+mn-cs"/>
                <a:sym typeface="Calibri"/>
              </a:rPr>
              <a:t>explicit instruction;</a:t>
            </a:r>
          </a:p>
          <a:p>
            <a:pPr lvl="1"/>
            <a:r>
              <a:rPr lang="en-GB" sz="1600" b="0" i="0" dirty="0">
                <a:effectLst/>
                <a:latin typeface="+mn-lt"/>
                <a:ea typeface="+mn-ea"/>
                <a:cs typeface="+mn-cs"/>
                <a:sym typeface="Calibri"/>
              </a:rPr>
              <a:t>using technology to support pupils with SEND; and</a:t>
            </a:r>
          </a:p>
          <a:p>
            <a:pPr lvl="1"/>
            <a:r>
              <a:rPr lang="en-GB" sz="1600" b="0" i="0" dirty="0">
                <a:effectLst/>
                <a:latin typeface="+mn-lt"/>
                <a:ea typeface="+mn-ea"/>
                <a:cs typeface="+mn-cs"/>
                <a:sym typeface="Calibri"/>
              </a:rPr>
              <a:t>scaffolding.</a:t>
            </a:r>
          </a:p>
          <a:p>
            <a:pPr lvl="1"/>
            <a:endParaRPr lang="en-GB" sz="1200" b="0" i="0" dirty="0">
              <a:effectLst/>
              <a:latin typeface="+mn-lt"/>
              <a:ea typeface="+mn-ea"/>
              <a:cs typeface="+mn-cs"/>
              <a:sym typeface="Calibri"/>
            </a:endParaRPr>
          </a:p>
          <a:p>
            <a:r>
              <a:rPr lang="en-GB" sz="1600" b="0" i="0" dirty="0">
                <a:effectLst/>
                <a:latin typeface="+mn-lt"/>
                <a:ea typeface="+mn-ea"/>
                <a:cs typeface="+mn-cs"/>
                <a:sym typeface="Calibri"/>
              </a:rPr>
              <a:t>4) Small-group and one-to-one interventions can be a powerful tool but must be used carefully. Ineffective use of interventions can create a barrier to the inclusion of pupils with SEN.</a:t>
            </a:r>
          </a:p>
          <a:p>
            <a:r>
              <a:rPr lang="en-GB" sz="1600" b="0" i="0" dirty="0">
                <a:effectLst/>
                <a:latin typeface="+mn-lt"/>
                <a:ea typeface="+mn-ea"/>
                <a:cs typeface="+mn-cs"/>
                <a:sym typeface="Calibri"/>
              </a:rPr>
              <a:t>High quality teaching should reduce the need for extra support, but it is likely that some pupils will require high quality, structured, targeted interventions to make progress.</a:t>
            </a:r>
          </a:p>
          <a:p>
            <a:r>
              <a:rPr lang="en-GB" sz="1600" b="0" i="0" dirty="0">
                <a:effectLst/>
                <a:latin typeface="+mn-lt"/>
                <a:ea typeface="+mn-ea"/>
                <a:cs typeface="+mn-cs"/>
                <a:sym typeface="Calibri"/>
              </a:rPr>
              <a:t>The intensity of intervention (from universal to targeted to specialist) should increase with need.</a:t>
            </a:r>
          </a:p>
          <a:p>
            <a:r>
              <a:rPr lang="en-GB" sz="1600" b="0" i="0" dirty="0">
                <a:effectLst/>
                <a:latin typeface="+mn-lt"/>
                <a:ea typeface="+mn-ea"/>
                <a:cs typeface="+mn-cs"/>
                <a:sym typeface="Calibri"/>
              </a:rPr>
              <a:t>Interventions should be carefully targeted through identification and assessment of need.</a:t>
            </a:r>
          </a:p>
          <a:p>
            <a:r>
              <a:rPr lang="en-GB" sz="1600" b="0" i="0" dirty="0">
                <a:effectLst/>
                <a:latin typeface="+mn-lt"/>
                <a:ea typeface="+mn-ea"/>
                <a:cs typeface="+mn-cs"/>
                <a:sym typeface="Calibri"/>
              </a:rPr>
              <a:t>Interventions should be applied using the principles of effective implementation described in the EEF’s guidance report </a:t>
            </a:r>
            <a:r>
              <a:rPr lang="en-GB" sz="1600" b="1" i="0" dirty="0">
                <a:effectLst/>
                <a:latin typeface="+mn-lt"/>
                <a:ea typeface="+mn-ea"/>
                <a:cs typeface="+mn-cs"/>
                <a:sym typeface="Calibri"/>
                <a:hlinkClick r:id="rId4"/>
              </a:rPr>
              <a:t>A School’s Guide to Implementation</a:t>
            </a:r>
            <a:r>
              <a:rPr lang="en-GB" sz="1600" b="0" i="0" dirty="0">
                <a:effectLst/>
                <a:latin typeface="+mn-lt"/>
                <a:ea typeface="+mn-ea"/>
                <a:cs typeface="+mn-cs"/>
                <a:sym typeface="Calibri"/>
              </a:rPr>
              <a:t>.</a:t>
            </a:r>
          </a:p>
          <a:p>
            <a:endParaRPr lang="en-GB" sz="1600" b="0" i="0" dirty="0">
              <a:effectLst/>
              <a:latin typeface="+mn-lt"/>
              <a:ea typeface="+mn-ea"/>
              <a:cs typeface="+mn-cs"/>
              <a:sym typeface="Calibri"/>
            </a:endParaRPr>
          </a:p>
          <a:p>
            <a:r>
              <a:rPr lang="en-GB" sz="1600" b="0" i="0" dirty="0">
                <a:effectLst/>
                <a:latin typeface="+mn-lt"/>
                <a:ea typeface="+mn-ea"/>
                <a:cs typeface="+mn-cs"/>
                <a:sym typeface="Calibri"/>
              </a:rPr>
              <a:t>5) Effective deployment of teaching assistants (TAs) is critical. School leaders should pay careful attention to the roles of TAs and ensure they have a positive impact on pupils with SEND.</a:t>
            </a:r>
          </a:p>
          <a:p>
            <a:r>
              <a:rPr lang="en-GB" sz="1600" b="0" i="0" dirty="0">
                <a:effectLst/>
                <a:latin typeface="+mn-lt"/>
                <a:ea typeface="+mn-ea"/>
                <a:cs typeface="+mn-cs"/>
                <a:sym typeface="Calibri"/>
              </a:rPr>
              <a:t>TAs should supplement, not replace, teaching from the classroom teacher.</a:t>
            </a:r>
          </a:p>
          <a:p>
            <a:r>
              <a:rPr lang="en-GB" sz="1600" b="0" i="0" dirty="0">
                <a:effectLst/>
                <a:latin typeface="+mn-lt"/>
                <a:ea typeface="+mn-ea"/>
                <a:cs typeface="+mn-cs"/>
                <a:sym typeface="Calibri"/>
              </a:rPr>
              <a:t>The EEF's guidance report </a:t>
            </a:r>
            <a:r>
              <a:rPr lang="en-GB" sz="1600" b="1" i="0" dirty="0">
                <a:effectLst/>
                <a:latin typeface="+mn-lt"/>
                <a:ea typeface="+mn-ea"/>
                <a:cs typeface="+mn-cs"/>
                <a:sym typeface="Calibri"/>
                <a:hlinkClick r:id="rId5"/>
              </a:rPr>
              <a:t>Deployment of Teaching Assistants</a:t>
            </a:r>
            <a:r>
              <a:rPr lang="en-GB" sz="1600" b="0" i="0" dirty="0">
                <a:effectLst/>
                <a:latin typeface="+mn-lt"/>
                <a:ea typeface="+mn-ea"/>
                <a:cs typeface="+mn-cs"/>
                <a:sym typeface="Calibri"/>
              </a:rPr>
              <a:t> provides detailed recommendations. We were lucky enough to have Lorwyn Randle from EEF present a webinar on that guidance around TAs so I have added the link to that  too. </a:t>
            </a:r>
          </a:p>
          <a:p>
            <a:endParaRPr lang="en-GB" sz="1600" b="0" i="0" dirty="0">
              <a:effectLst/>
              <a:latin typeface="+mn-lt"/>
              <a:ea typeface="+mn-ea"/>
              <a:cs typeface="+mn-cs"/>
              <a:sym typeface="Calibri"/>
            </a:endParaRPr>
          </a:p>
          <a:p>
            <a:pPr lvl="1"/>
            <a:endParaRPr lang="en-GB" sz="1600" b="0" i="0" dirty="0">
              <a:effectLst/>
              <a:latin typeface="+mn-lt"/>
              <a:ea typeface="+mn-ea"/>
              <a:cs typeface="+mn-cs"/>
              <a:sym typeface="Calibri"/>
            </a:endParaRPr>
          </a:p>
          <a:p>
            <a:endParaRPr lang="en-GB" sz="1200" b="0" i="0" dirty="0">
              <a:effectLst/>
              <a:latin typeface="+mn-lt"/>
              <a:ea typeface="+mn-ea"/>
              <a:cs typeface="+mn-cs"/>
              <a:sym typeface="Calibri"/>
            </a:endParaRPr>
          </a:p>
        </p:txBody>
      </p:sp>
    </p:spTree>
    <p:extLst>
      <p:ext uri="{BB962C8B-B14F-4D97-AF65-F5344CB8AC3E}">
        <p14:creationId xmlns:p14="http://schemas.microsoft.com/office/powerpoint/2010/main" val="391326493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0B16FAE-3251-9D90-1BDC-8F1FA0096436}"/>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B0F4DC2A-7104-61B1-3DE1-77B4623A4064}"/>
              </a:ext>
            </a:extLst>
          </p:cNvPr>
          <p:cNvSpPr>
            <a:spLocks noGrp="1" noRot="1" noChangeAspect="1"/>
          </p:cNvSpPr>
          <p:nvPr>
            <p:ph type="sldImg"/>
          </p:nvPr>
        </p:nvSpPr>
        <p:spPr>
          <a:xfrm>
            <a:off x="381000" y="685800"/>
            <a:ext cx="6096000" cy="3429000"/>
          </a:xfrm>
        </p:spPr>
      </p:sp>
      <p:sp>
        <p:nvSpPr>
          <p:cNvPr id="3" name="Notes Placeholder 2">
            <a:extLst>
              <a:ext uri="{FF2B5EF4-FFF2-40B4-BE49-F238E27FC236}">
                <a16:creationId xmlns:a16="http://schemas.microsoft.com/office/drawing/2014/main" id="{D4F9323C-F618-C2DA-B6E7-5B5D32426A56}"/>
              </a:ext>
            </a:extLst>
          </p:cNvPr>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63200856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GB" sz="1600" dirty="0"/>
              <a:t>If you are not sure you have fully embedded these 5 recommendations from the evidence drawn together by EEF then it can be a good starting point to review the practice in your school</a:t>
            </a:r>
          </a:p>
          <a:p>
            <a:endParaRPr lang="en-GB" sz="1600" dirty="0"/>
          </a:p>
          <a:p>
            <a:r>
              <a:rPr lang="en-GB" sz="1600" dirty="0"/>
              <a:t>At WSS we have a suite of  fully funded by the DfE, free to use, review guides . </a:t>
            </a:r>
          </a:p>
          <a:p>
            <a:endParaRPr lang="en-GB" sz="1600" dirty="0"/>
          </a:p>
          <a:p>
            <a:r>
              <a:rPr lang="en-GB" sz="1600" dirty="0"/>
              <a:t>Other review resources are available</a:t>
            </a:r>
          </a:p>
          <a:p>
            <a:endParaRPr lang="en-GB" sz="1600" dirty="0"/>
          </a:p>
          <a:p>
            <a:r>
              <a:rPr lang="en-GB" sz="1600" dirty="0"/>
              <a:t>Can:</a:t>
            </a:r>
          </a:p>
          <a:p>
            <a:endParaRPr lang="en-GB" sz="1600" dirty="0"/>
          </a:p>
          <a:p>
            <a:r>
              <a:rPr lang="en-GB" sz="1600" dirty="0"/>
              <a:t>Use to evaluate</a:t>
            </a:r>
          </a:p>
          <a:p>
            <a:endParaRPr lang="en-GB" sz="1600" dirty="0"/>
          </a:p>
          <a:p>
            <a:r>
              <a:rPr lang="en-GB" sz="1600" dirty="0"/>
              <a:t>Peer review</a:t>
            </a:r>
          </a:p>
          <a:p>
            <a:endParaRPr lang="en-GB" sz="1600" dirty="0"/>
          </a:p>
          <a:p>
            <a:r>
              <a:rPr lang="en-GB" sz="1600" dirty="0"/>
              <a:t>Or commission a system leader to review</a:t>
            </a:r>
          </a:p>
        </p:txBody>
      </p:sp>
    </p:spTree>
    <p:extLst>
      <p:ext uri="{BB962C8B-B14F-4D97-AF65-F5344CB8AC3E}">
        <p14:creationId xmlns:p14="http://schemas.microsoft.com/office/powerpoint/2010/main" val="136324324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CD85E48-78BC-DF82-3F77-FB958B84C110}"/>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2FB73D28-B8E9-5730-28A7-8BB11A0DBEC2}"/>
              </a:ext>
            </a:extLst>
          </p:cNvPr>
          <p:cNvSpPr>
            <a:spLocks noGrp="1" noRot="1" noChangeAspect="1"/>
          </p:cNvSpPr>
          <p:nvPr>
            <p:ph type="sldImg"/>
          </p:nvPr>
        </p:nvSpPr>
        <p:spPr>
          <a:xfrm>
            <a:off x="381000" y="685800"/>
            <a:ext cx="6096000" cy="3429000"/>
          </a:xfrm>
        </p:spPr>
      </p:sp>
      <p:sp>
        <p:nvSpPr>
          <p:cNvPr id="3" name="Notes Placeholder 2">
            <a:extLst>
              <a:ext uri="{FF2B5EF4-FFF2-40B4-BE49-F238E27FC236}">
                <a16:creationId xmlns:a16="http://schemas.microsoft.com/office/drawing/2014/main" id="{54EC30EA-62EE-807D-3CED-9BAC4E984B99}"/>
              </a:ext>
            </a:extLst>
          </p:cNvPr>
          <p:cNvSpPr>
            <a:spLocks noGrp="1"/>
          </p:cNvSpPr>
          <p:nvPr>
            <p:ph type="body" idx="1"/>
          </p:nvPr>
        </p:nvSpPr>
        <p:spPr/>
        <p:txBody>
          <a:bodyPr/>
          <a:lstStyle/>
          <a:p>
            <a:endParaRPr lang="en-GB" dirty="0"/>
          </a:p>
          <a:p>
            <a:r>
              <a:rPr lang="en-GB" sz="1600" dirty="0"/>
              <a:t>Whole School SEND has for many years promoted the principle that every leader in a school should be a leader of SEND. This initiative developed from the language ‘every teacher a teacher of SEND’ that arrived on the education landscape in 2015 following the 2014. The toolkit: Every Leader a Leader of SEND </a:t>
            </a:r>
          </a:p>
          <a:p>
            <a:r>
              <a:rPr lang="en-GB" sz="1600" dirty="0"/>
              <a:t>these principles have been reduced to twenty-four key statements across four areas fundamental to effective SEND provision in school. </a:t>
            </a:r>
          </a:p>
          <a:p>
            <a:endParaRPr lang="en-GB" sz="1600" dirty="0"/>
          </a:p>
          <a:p>
            <a:r>
              <a:rPr lang="en-GB" sz="1600" dirty="0"/>
              <a:t>These four areas are: </a:t>
            </a:r>
          </a:p>
          <a:p>
            <a:r>
              <a:rPr lang="en-GB" sz="1600" dirty="0"/>
              <a:t>• Leadership of SEND </a:t>
            </a:r>
          </a:p>
          <a:p>
            <a:r>
              <a:rPr lang="en-GB" sz="1600" dirty="0"/>
              <a:t>• High Quality Adaptive Teaching </a:t>
            </a:r>
          </a:p>
          <a:p>
            <a:r>
              <a:rPr lang="en-GB" sz="1600" dirty="0"/>
              <a:t>• Implementation of the Graduated Approach</a:t>
            </a:r>
          </a:p>
          <a:p>
            <a:r>
              <a:rPr lang="en-GB" sz="1600" dirty="0"/>
              <a:t> • Identification, Assessment and Outcomes</a:t>
            </a:r>
          </a:p>
          <a:p>
            <a:endParaRPr lang="en-GB" sz="1600" dirty="0"/>
          </a:p>
          <a:p>
            <a:r>
              <a:rPr lang="en-GB" sz="1600" dirty="0"/>
              <a:t>Take a look at one area in more detail next.</a:t>
            </a:r>
          </a:p>
        </p:txBody>
      </p:sp>
    </p:spTree>
    <p:extLst>
      <p:ext uri="{BB962C8B-B14F-4D97-AF65-F5344CB8AC3E}">
        <p14:creationId xmlns:p14="http://schemas.microsoft.com/office/powerpoint/2010/main" val="297848581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15DDF13-4197-2425-F7D1-954EDEE883CD}"/>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31681899-922E-4384-E0FF-9B1BAEE2A7BF}"/>
              </a:ext>
            </a:extLst>
          </p:cNvPr>
          <p:cNvSpPr>
            <a:spLocks noGrp="1" noRot="1" noChangeAspect="1"/>
          </p:cNvSpPr>
          <p:nvPr>
            <p:ph type="sldImg"/>
          </p:nvPr>
        </p:nvSpPr>
        <p:spPr>
          <a:xfrm>
            <a:off x="381000" y="685800"/>
            <a:ext cx="6096000" cy="3429000"/>
          </a:xfrm>
        </p:spPr>
      </p:sp>
      <p:sp>
        <p:nvSpPr>
          <p:cNvPr id="3" name="Notes Placeholder 2">
            <a:extLst>
              <a:ext uri="{FF2B5EF4-FFF2-40B4-BE49-F238E27FC236}">
                <a16:creationId xmlns:a16="http://schemas.microsoft.com/office/drawing/2014/main" id="{B6A7FEFC-B31B-5156-9B1F-BA2F49994F3A}"/>
              </a:ext>
            </a:extLst>
          </p:cNvPr>
          <p:cNvSpPr>
            <a:spLocks noGrp="1"/>
          </p:cNvSpPr>
          <p:nvPr>
            <p:ph type="body" idx="1"/>
          </p:nvPr>
        </p:nvSpPr>
        <p:spPr/>
        <p:txBody>
          <a:bodyPr/>
          <a:lstStyle/>
          <a:p>
            <a:r>
              <a:rPr lang="en-GB" sz="1600" dirty="0"/>
              <a:t>Looking at the Leadership section of this guide., which is available as an editable copy so you can personalize it to your school requirements.</a:t>
            </a:r>
          </a:p>
          <a:p>
            <a:endParaRPr lang="en-GB" sz="1600" dirty="0"/>
          </a:p>
          <a:p>
            <a:r>
              <a:rPr lang="en-GB" sz="1600" dirty="0"/>
              <a:t> This is getting you to think about and reflect  the :</a:t>
            </a:r>
          </a:p>
          <a:p>
            <a:endParaRPr lang="en-GB" sz="1600" dirty="0"/>
          </a:p>
          <a:p>
            <a:r>
              <a:rPr lang="en-GB" sz="1600" dirty="0"/>
              <a:t>Curriculum </a:t>
            </a:r>
          </a:p>
          <a:p>
            <a:r>
              <a:rPr lang="en-GB" sz="1600" dirty="0"/>
              <a:t>Governing body</a:t>
            </a:r>
          </a:p>
          <a:p>
            <a:r>
              <a:rPr lang="en-GB" sz="1600" dirty="0"/>
              <a:t>Policy</a:t>
            </a:r>
          </a:p>
          <a:p>
            <a:r>
              <a:rPr lang="en-GB" sz="1600" dirty="0"/>
              <a:t>Graduated response</a:t>
            </a:r>
          </a:p>
          <a:p>
            <a:r>
              <a:rPr lang="en-GB" sz="1600" dirty="0"/>
              <a:t>Leadership team and staff well being</a:t>
            </a:r>
          </a:p>
          <a:p>
            <a:r>
              <a:rPr lang="en-GB" sz="1600" dirty="0"/>
              <a:t>Implementation of those statutory documents such as Co P and Equality Act</a:t>
            </a:r>
          </a:p>
          <a:p>
            <a:endParaRPr lang="en-GB" dirty="0"/>
          </a:p>
        </p:txBody>
      </p:sp>
    </p:spTree>
    <p:extLst>
      <p:ext uri="{BB962C8B-B14F-4D97-AF65-F5344CB8AC3E}">
        <p14:creationId xmlns:p14="http://schemas.microsoft.com/office/powerpoint/2010/main" val="306969418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8C5AD4F-83AB-79A1-C784-ADCEAE183480}"/>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D3FEFD25-BCD7-66A8-EA4B-A12E2C8C95FB}"/>
              </a:ext>
            </a:extLst>
          </p:cNvPr>
          <p:cNvSpPr>
            <a:spLocks noGrp="1" noRot="1" noChangeAspect="1"/>
          </p:cNvSpPr>
          <p:nvPr>
            <p:ph type="sldImg"/>
          </p:nvPr>
        </p:nvSpPr>
        <p:spPr>
          <a:xfrm>
            <a:off x="381000" y="685800"/>
            <a:ext cx="6096000" cy="3429000"/>
          </a:xfrm>
        </p:spPr>
      </p:sp>
      <p:sp>
        <p:nvSpPr>
          <p:cNvPr id="3" name="Notes Placeholder 2">
            <a:extLst>
              <a:ext uri="{FF2B5EF4-FFF2-40B4-BE49-F238E27FC236}">
                <a16:creationId xmlns:a16="http://schemas.microsoft.com/office/drawing/2014/main" id="{0CCD779B-B0A6-140B-A0A9-35EBA29AE4E8}"/>
              </a:ext>
            </a:extLst>
          </p:cNvPr>
          <p:cNvSpPr>
            <a:spLocks noGrp="1"/>
          </p:cNvSpPr>
          <p:nvPr>
            <p:ph type="body" idx="1"/>
          </p:nvPr>
        </p:nvSpPr>
        <p:spPr/>
        <p:txBody>
          <a:bodyPr/>
          <a:lstStyle/>
          <a:p>
            <a:endParaRPr lang="en-GB" dirty="0"/>
          </a:p>
          <a:p>
            <a:r>
              <a:rPr lang="en-GB" sz="1600" dirty="0"/>
              <a:t>Thinking about classroom practice now, there is also a SEND guide from WSS which is free to access to help guide classroom teachers in evaluation their practice- The SEND reflection framework </a:t>
            </a:r>
          </a:p>
          <a:p>
            <a:endParaRPr lang="en-GB" sz="1600" dirty="0"/>
          </a:p>
          <a:p>
            <a:r>
              <a:rPr lang="en-GB" sz="1600" dirty="0"/>
              <a:t>The purpose of the SEND Reflection framework is to support teachers in reflecting on and self-evaluating the extent to which they meet the requirements of learners with SEND and wider inclusion needs. It can be used as a valuable tool for both individual and whole school self-assessment and improvement. Understanding how you evaluate yourself and develop your professional attitudes and practices can lead to much broader improvements in performance.</a:t>
            </a:r>
          </a:p>
        </p:txBody>
      </p:sp>
    </p:spTree>
    <p:extLst>
      <p:ext uri="{BB962C8B-B14F-4D97-AF65-F5344CB8AC3E}">
        <p14:creationId xmlns:p14="http://schemas.microsoft.com/office/powerpoint/2010/main" val="410699589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BEF318C-D7C0-6214-7FE1-BE9A2285C9DE}"/>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0D211E80-0551-F988-C564-488504A52195}"/>
              </a:ext>
            </a:extLst>
          </p:cNvPr>
          <p:cNvSpPr>
            <a:spLocks noGrp="1" noRot="1" noChangeAspect="1"/>
          </p:cNvSpPr>
          <p:nvPr>
            <p:ph type="sldImg"/>
          </p:nvPr>
        </p:nvSpPr>
        <p:spPr>
          <a:xfrm>
            <a:off x="381000" y="685800"/>
            <a:ext cx="6096000" cy="3429000"/>
          </a:xfrm>
        </p:spPr>
      </p:sp>
      <p:sp>
        <p:nvSpPr>
          <p:cNvPr id="3" name="Notes Placeholder 2">
            <a:extLst>
              <a:ext uri="{FF2B5EF4-FFF2-40B4-BE49-F238E27FC236}">
                <a16:creationId xmlns:a16="http://schemas.microsoft.com/office/drawing/2014/main" id="{9D4E5163-A0EA-B427-4F2A-553E5684121B}"/>
              </a:ext>
            </a:extLst>
          </p:cNvPr>
          <p:cNvSpPr>
            <a:spLocks noGrp="1"/>
          </p:cNvSpPr>
          <p:nvPr>
            <p:ph type="body" idx="1"/>
          </p:nvPr>
        </p:nvSpPr>
        <p:spPr/>
        <p:txBody>
          <a:bodyPr/>
          <a:lstStyle/>
          <a:p>
            <a:r>
              <a:rPr lang="en-GB" sz="1600" dirty="0"/>
              <a:t>There is so much we could include when talking about an inclusive classroom, I have tried to break it down to my Top ten tips: </a:t>
            </a:r>
          </a:p>
          <a:p>
            <a:endParaRPr lang="en-GB" sz="1600" dirty="0"/>
          </a:p>
          <a:p>
            <a:pPr>
              <a:buNone/>
            </a:pPr>
            <a:r>
              <a:rPr lang="en-GB" sz="1600" dirty="0"/>
              <a:t>🌱 1. </a:t>
            </a:r>
            <a:r>
              <a:rPr lang="en-GB" sz="1600" b="1" dirty="0"/>
              <a:t>Start with Belonging</a:t>
            </a:r>
            <a:endParaRPr lang="en-GB" sz="1600" dirty="0"/>
          </a:p>
          <a:p>
            <a:pPr>
              <a:buNone/>
            </a:pPr>
            <a:r>
              <a:rPr lang="en-GB" sz="1600" dirty="0"/>
              <a:t>Create rituals of welcome—morning greetings, pupil-led check-ins, or visual cues that affirm identity. Inclusion begins when pupils feel seen before they are taught.- needs to be genuine interest in the pupils, we can all spot someone who is going through the motions of this!! EG if you say good morning and they say it isn’t you can’t ignore that you need to engage further find out what’s going on for the child often it will be something you can help with –dropped lunch on the way into school but even if it isn’t –beloved pet died you can attune to their feelings</a:t>
            </a:r>
          </a:p>
          <a:p>
            <a:endParaRPr lang="en-GB" sz="1600" dirty="0"/>
          </a:p>
          <a:p>
            <a:pPr>
              <a:buNone/>
            </a:pPr>
            <a:r>
              <a:rPr lang="en-GB" sz="1600" dirty="0"/>
              <a:t>2. </a:t>
            </a:r>
            <a:r>
              <a:rPr lang="en-GB" sz="1600" b="1" dirty="0"/>
              <a:t>Know Every Learner’s Story</a:t>
            </a:r>
            <a:endParaRPr lang="en-GB" sz="1600" dirty="0"/>
          </a:p>
          <a:p>
            <a:pPr>
              <a:buNone/>
            </a:pPr>
            <a:r>
              <a:rPr lang="en-GB" sz="1600" dirty="0"/>
              <a:t>Use pupil voice tools, one-page profiles, or micro-narratives to understand strengths, sensory needs, and emotional landscapes. This isn’t just differentiation—it’s dignified design. This supports early identification and early support/intervention.  Use the Plan do review-slide. Be curious!</a:t>
            </a:r>
          </a:p>
          <a:p>
            <a:pPr>
              <a:buNone/>
            </a:pPr>
            <a:endParaRPr lang="en-GB" sz="1600" dirty="0"/>
          </a:p>
          <a:p>
            <a:r>
              <a:rPr lang="en-GB" sz="1600" dirty="0"/>
              <a:t>🚪 3. </a:t>
            </a:r>
            <a:r>
              <a:rPr lang="en-GB" sz="1600" b="1" dirty="0"/>
              <a:t>Actively Remove Barriers to Learning</a:t>
            </a:r>
            <a:endParaRPr lang="en-GB" sz="1600" dirty="0"/>
          </a:p>
          <a:p>
            <a:r>
              <a:rPr lang="en-GB" sz="1600" dirty="0"/>
              <a:t>Audit your environment, curriculum, and routines for hidden hurdles—whether sensory, linguistic, emotional, or cognitive. Then adapt visibly and unapologetically. Inclusion isn’t just adding supports; it’s subtracting obstacles. Normalise the reasonable adjustments you are making!</a:t>
            </a:r>
          </a:p>
          <a:p>
            <a:pPr>
              <a:buNone/>
            </a:pPr>
            <a:endParaRPr lang="en-GB" sz="1600" dirty="0"/>
          </a:p>
          <a:p>
            <a:r>
              <a:rPr lang="en-GB" sz="1600" dirty="0"/>
              <a:t>Show slide on Teacher Handbook and online units- unashamed plug for 2 major WSS resources;</a:t>
            </a:r>
          </a:p>
          <a:p>
            <a:endParaRPr lang="en-GB" sz="1600" dirty="0"/>
          </a:p>
          <a:p>
            <a:r>
              <a:rPr lang="en-GB" sz="1600" b="1" dirty="0"/>
              <a:t>4. Use Strategic Teacher Movement</a:t>
            </a:r>
          </a:p>
          <a:p>
            <a:r>
              <a:rPr lang="en-GB" sz="1600" b="0" dirty="0"/>
              <a:t>Position yourself intentionally to scan for engagement, offer proximity support, and reduce power imbalances. Movement isn’t just supervision—it’s relational pedagogy in motion.</a:t>
            </a:r>
          </a:p>
          <a:p>
            <a:endParaRPr lang="en-GB" sz="1600" dirty="0"/>
          </a:p>
          <a:p>
            <a:r>
              <a:rPr lang="en-GB" sz="1600" b="1" dirty="0"/>
              <a:t>5. Use Visual Anchors and Predictable Structures</a:t>
            </a:r>
          </a:p>
          <a:p>
            <a:r>
              <a:rPr lang="en-GB" sz="1600" dirty="0"/>
              <a:t>Timelines, visual timetables, and dual-coded instructions reduce cognitive load and support executive function. They also foster autonomy for neurodiverse learners. And give security to those who need structure</a:t>
            </a:r>
          </a:p>
          <a:p>
            <a:endParaRPr lang="en-GB" sz="1600" dirty="0"/>
          </a:p>
          <a:p>
            <a:r>
              <a:rPr lang="en-GB" sz="1600" b="1" dirty="0"/>
              <a:t>6. Build Meaningful Co-Production</a:t>
            </a:r>
          </a:p>
          <a:p>
            <a:r>
              <a:rPr lang="en-GB" sz="1600" dirty="0"/>
              <a:t>Involve pupils, families, and support staff in designing, reviewing, and evolving inclusive practice. Co-production isn’t consultation—it’s shared authorship of belonging. If you would like more information on co-production there is an online unit from WSS which supports this. </a:t>
            </a:r>
          </a:p>
          <a:p>
            <a:endParaRPr lang="en-GB" sz="1600" dirty="0"/>
          </a:p>
          <a:p>
            <a:r>
              <a:rPr lang="en-GB" sz="1600" dirty="0"/>
              <a:t>🧘 7.  </a:t>
            </a:r>
            <a:r>
              <a:rPr lang="en-GB" sz="1600" b="1" dirty="0"/>
              <a:t>Prioritise Emotional Safety</a:t>
            </a:r>
            <a:endParaRPr lang="en-GB" sz="1600" dirty="0"/>
          </a:p>
          <a:p>
            <a:r>
              <a:rPr lang="en-GB" sz="1600" dirty="0"/>
              <a:t>Build in regulation breaks, calm corners, and relational routines. A dysregulated child can’t access learning—so wellbeing is foundational, not optional.</a:t>
            </a:r>
          </a:p>
          <a:p>
            <a:endParaRPr lang="en-GB" sz="1600" dirty="0"/>
          </a:p>
          <a:p>
            <a:r>
              <a:rPr lang="en-GB" sz="1600" dirty="0"/>
              <a:t>🤝 8  </a:t>
            </a:r>
            <a:r>
              <a:rPr lang="en-GB" sz="1600" b="1" dirty="0"/>
              <a:t>Collaborate Across Roles</a:t>
            </a:r>
            <a:endParaRPr lang="en-GB" sz="1600" dirty="0"/>
          </a:p>
          <a:p>
            <a:r>
              <a:rPr lang="en-GB" sz="1600" dirty="0"/>
              <a:t>Co-plan with TAs, therapists, and families. Inclusion is a team sport—and shared insight leads to sustainable, joined-up support. But also think about internally who do you need to talk to </a:t>
            </a:r>
            <a:r>
              <a:rPr lang="en-GB" sz="1600" dirty="0" err="1"/>
              <a:t>to</a:t>
            </a:r>
            <a:r>
              <a:rPr lang="en-GB" sz="1600" dirty="0"/>
              <a:t> meet a child’s needs- meal time assistant, receptionist, sports coach, careers lead </a:t>
            </a:r>
            <a:r>
              <a:rPr lang="en-GB" sz="1600" dirty="0" err="1"/>
              <a:t>ther</a:t>
            </a:r>
            <a:r>
              <a:rPr lang="en-GB" sz="1600" dirty="0"/>
              <a:t> are many people within our schools who need to knowledge of a child to help them succeed. </a:t>
            </a:r>
            <a:r>
              <a:rPr lang="en-GB" sz="1600" dirty="0" err="1"/>
              <a:t>Tnink</a:t>
            </a:r>
            <a:r>
              <a:rPr lang="en-GB" sz="1600" dirty="0"/>
              <a:t> about all the transitions that are made and how you can make it easier. </a:t>
            </a:r>
          </a:p>
          <a:p>
            <a:endParaRPr lang="en-GB" sz="1600" dirty="0"/>
          </a:p>
          <a:p>
            <a:pPr marL="0" marR="0" lvl="0" indent="0" defTabSz="914400" eaLnBrk="1" fontAlgn="auto" latinLnBrk="0" hangingPunct="1">
              <a:lnSpc>
                <a:spcPct val="100000"/>
              </a:lnSpc>
              <a:spcBef>
                <a:spcPts val="0"/>
              </a:spcBef>
              <a:spcAft>
                <a:spcPts val="0"/>
              </a:spcAft>
              <a:buClrTx/>
              <a:buSzTx/>
              <a:buFontTx/>
              <a:buNone/>
              <a:tabLst/>
              <a:defRPr/>
            </a:pPr>
            <a:r>
              <a:rPr lang="en-GB" sz="1600" b="1" dirty="0"/>
              <a:t>9. Develop a Classroom Culture of Respect-</a:t>
            </a:r>
            <a:r>
              <a:rPr lang="en-GB" sz="1600" b="0" dirty="0"/>
              <a:t>teach your class the impact of their words and the importance of respectful communication. Use a restorative approach so the children are continuing to learn about the impact of their behaviour .</a:t>
            </a:r>
            <a:endParaRPr lang="en-GB" sz="1600" b="1" dirty="0"/>
          </a:p>
          <a:p>
            <a:endParaRPr lang="en-GB" sz="1600" dirty="0"/>
          </a:p>
          <a:p>
            <a:endParaRPr lang="en-GB" sz="1600" dirty="0"/>
          </a:p>
          <a:p>
            <a:r>
              <a:rPr lang="en-GB" sz="1600" b="1" dirty="0"/>
              <a:t>📚 10.Be Reflective</a:t>
            </a:r>
          </a:p>
          <a:p>
            <a:r>
              <a:rPr lang="en-GB" sz="1600" dirty="0"/>
              <a:t>Use lesson study, pupil feedback, and micro-evaluations to iterate. Inclusion isn’t a fixed state—it’s a living practice</a:t>
            </a:r>
          </a:p>
          <a:p>
            <a:endParaRPr lang="en-GB" sz="1600" dirty="0"/>
          </a:p>
          <a:p>
            <a:endParaRPr lang="en-GB" sz="1600" dirty="0"/>
          </a:p>
          <a:p>
            <a:endParaRPr lang="en-GB" sz="1600" b="1" dirty="0"/>
          </a:p>
          <a:p>
            <a:endParaRPr lang="en-GB" sz="1600" dirty="0"/>
          </a:p>
          <a:p>
            <a:endParaRPr lang="en-GB" sz="1600" b="1" dirty="0"/>
          </a:p>
          <a:p>
            <a:endParaRPr lang="en-GB" sz="1600" dirty="0"/>
          </a:p>
          <a:p>
            <a:endParaRPr lang="en-GB" dirty="0"/>
          </a:p>
        </p:txBody>
      </p:sp>
    </p:spTree>
    <p:extLst>
      <p:ext uri="{BB962C8B-B14F-4D97-AF65-F5344CB8AC3E}">
        <p14:creationId xmlns:p14="http://schemas.microsoft.com/office/powerpoint/2010/main" val="341165539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FABDDC9-C92D-3AF3-A756-AF0727BEF37C}"/>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C1E7519-AB76-DCC1-E6E8-033E416048C7}"/>
              </a:ext>
            </a:extLst>
          </p:cNvPr>
          <p:cNvSpPr>
            <a:spLocks noGrp="1" noRot="1" noChangeAspect="1"/>
          </p:cNvSpPr>
          <p:nvPr>
            <p:ph type="sldImg"/>
          </p:nvPr>
        </p:nvSpPr>
        <p:spPr>
          <a:xfrm>
            <a:off x="381000" y="685800"/>
            <a:ext cx="6096000" cy="3429000"/>
          </a:xfrm>
        </p:spPr>
      </p:sp>
      <p:sp>
        <p:nvSpPr>
          <p:cNvPr id="3" name="Notes Placeholder 2">
            <a:extLst>
              <a:ext uri="{FF2B5EF4-FFF2-40B4-BE49-F238E27FC236}">
                <a16:creationId xmlns:a16="http://schemas.microsoft.com/office/drawing/2014/main" id="{4F50AE65-DD76-C933-1205-0E9C1CEFA980}"/>
              </a:ext>
            </a:extLst>
          </p:cNvPr>
          <p:cNvSpPr>
            <a:spLocks noGrp="1"/>
          </p:cNvSpPr>
          <p:nvPr>
            <p:ph type="body" idx="1"/>
          </p:nvPr>
        </p:nvSpPr>
        <p:spPr/>
        <p:txBody>
          <a:bodyPr/>
          <a:lstStyle/>
          <a:p>
            <a:r>
              <a:rPr lang="en-GB" sz="1600" dirty="0"/>
              <a:t>Good process for all classrooms:</a:t>
            </a:r>
          </a:p>
          <a:p>
            <a:endParaRPr lang="en-GB" sz="1600" dirty="0"/>
          </a:p>
          <a:p>
            <a:r>
              <a:rPr lang="en-GB" sz="1600" dirty="0"/>
              <a:t>Assess where the child is at in a holistic way or just in one part of their learning</a:t>
            </a:r>
          </a:p>
          <a:p>
            <a:endParaRPr lang="en-GB" sz="1600" dirty="0"/>
          </a:p>
          <a:p>
            <a:r>
              <a:rPr lang="en-GB" sz="1600" dirty="0"/>
              <a:t>Plan the learning needed, along with teaching strategies and outcomes needed</a:t>
            </a:r>
          </a:p>
          <a:p>
            <a:endParaRPr lang="en-GB" sz="1600" dirty="0"/>
          </a:p>
          <a:p>
            <a:r>
              <a:rPr lang="en-GB" sz="1600" dirty="0"/>
              <a:t>Teach in appropriate way- whole class, intervention or 1:1</a:t>
            </a:r>
          </a:p>
          <a:p>
            <a:endParaRPr lang="en-GB" sz="1600" dirty="0"/>
          </a:p>
          <a:p>
            <a:r>
              <a:rPr lang="en-GB" sz="1600" dirty="0"/>
              <a:t>Review impact and quality and feedback in to planning process</a:t>
            </a:r>
          </a:p>
        </p:txBody>
      </p:sp>
    </p:spTree>
    <p:extLst>
      <p:ext uri="{BB962C8B-B14F-4D97-AF65-F5344CB8AC3E}">
        <p14:creationId xmlns:p14="http://schemas.microsoft.com/office/powerpoint/2010/main" val="106475788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D574458-C9C2-98D7-9056-92A90BF29A20}"/>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99F255EB-7B3A-803D-E5A6-5292577769BC}"/>
              </a:ext>
            </a:extLst>
          </p:cNvPr>
          <p:cNvSpPr>
            <a:spLocks noGrp="1" noRot="1" noChangeAspect="1"/>
          </p:cNvSpPr>
          <p:nvPr>
            <p:ph type="sldImg"/>
          </p:nvPr>
        </p:nvSpPr>
        <p:spPr>
          <a:xfrm>
            <a:off x="381000" y="685800"/>
            <a:ext cx="6096000" cy="3429000"/>
          </a:xfrm>
        </p:spPr>
      </p:sp>
      <p:sp>
        <p:nvSpPr>
          <p:cNvPr id="3" name="Notes Placeholder 2">
            <a:extLst>
              <a:ext uri="{FF2B5EF4-FFF2-40B4-BE49-F238E27FC236}">
                <a16:creationId xmlns:a16="http://schemas.microsoft.com/office/drawing/2014/main" id="{AA9435E0-03B3-339B-49B6-1050BBD3EE64}"/>
              </a:ext>
            </a:extLst>
          </p:cNvPr>
          <p:cNvSpPr>
            <a:spLocks noGrp="1"/>
          </p:cNvSpPr>
          <p:nvPr>
            <p:ph type="body" idx="1"/>
          </p:nvPr>
        </p:nvSpPr>
        <p:spPr/>
        <p:txBody>
          <a:bodyPr/>
          <a:lstStyle/>
          <a:p>
            <a:r>
              <a:rPr lang="en-GB" sz="1600" dirty="0"/>
              <a:t>Teachers Handbook for all teachers</a:t>
            </a:r>
          </a:p>
          <a:p>
            <a:endParaRPr lang="en-GB" sz="1600" dirty="0"/>
          </a:p>
          <a:p>
            <a:r>
              <a:rPr lang="en-GB" sz="1600" dirty="0"/>
              <a:t>Section 4 goes into detail on </a:t>
            </a:r>
          </a:p>
          <a:p>
            <a:endParaRPr lang="en-GB" sz="1600" dirty="0"/>
          </a:p>
          <a:p>
            <a:r>
              <a:rPr lang="en-GB" sz="1600" dirty="0"/>
              <a:t>Barriers to learning and reasonable adjustment-classroom, teaching routines and practice, resource implications</a:t>
            </a:r>
          </a:p>
          <a:p>
            <a:r>
              <a:rPr lang="en-GB" sz="1600" dirty="0"/>
              <a:t>Sensory needs</a:t>
            </a:r>
          </a:p>
          <a:p>
            <a:r>
              <a:rPr lang="en-GB" sz="1600" dirty="0"/>
              <a:t>The language of learners</a:t>
            </a:r>
          </a:p>
          <a:p>
            <a:r>
              <a:rPr lang="en-GB" sz="1600" dirty="0"/>
              <a:t>Transition</a:t>
            </a:r>
          </a:p>
          <a:p>
            <a:endParaRPr lang="en-GB" sz="1600" dirty="0"/>
          </a:p>
          <a:p>
            <a:r>
              <a:rPr lang="en-GB" sz="1600" dirty="0"/>
              <a:t>Too much detail for now but well worth a look at and great if you are planning any CPD</a:t>
            </a:r>
          </a:p>
        </p:txBody>
      </p:sp>
    </p:spTree>
    <p:extLst>
      <p:ext uri="{BB962C8B-B14F-4D97-AF65-F5344CB8AC3E}">
        <p14:creationId xmlns:p14="http://schemas.microsoft.com/office/powerpoint/2010/main" val="2121230195"/>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FA502E1-7A81-54D5-2AD0-0443FD75899A}"/>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D31B0688-2DDC-152C-4691-F11682BF56D3}"/>
              </a:ext>
            </a:extLst>
          </p:cNvPr>
          <p:cNvSpPr>
            <a:spLocks noGrp="1" noRot="1" noChangeAspect="1"/>
          </p:cNvSpPr>
          <p:nvPr>
            <p:ph type="sldImg"/>
          </p:nvPr>
        </p:nvSpPr>
        <p:spPr>
          <a:xfrm>
            <a:off x="381000" y="685800"/>
            <a:ext cx="6096000" cy="3429000"/>
          </a:xfrm>
        </p:spPr>
      </p:sp>
      <p:sp>
        <p:nvSpPr>
          <p:cNvPr id="3" name="Notes Placeholder 2">
            <a:extLst>
              <a:ext uri="{FF2B5EF4-FFF2-40B4-BE49-F238E27FC236}">
                <a16:creationId xmlns:a16="http://schemas.microsoft.com/office/drawing/2014/main" id="{FB8D47B0-6073-0695-9B7E-A716E2DCD3BD}"/>
              </a:ext>
            </a:extLst>
          </p:cNvPr>
          <p:cNvSpPr>
            <a:spLocks noGrp="1"/>
          </p:cNvSpPr>
          <p:nvPr>
            <p:ph type="body" idx="1"/>
          </p:nvPr>
        </p:nvSpPr>
        <p:spPr/>
        <p:txBody>
          <a:bodyPr/>
          <a:lstStyle/>
          <a:p>
            <a:pPr marL="228600" indent="-228600">
              <a:buAutoNum type="arabicPeriod"/>
            </a:pPr>
            <a:endParaRPr lang="en-GB" dirty="0"/>
          </a:p>
          <a:p>
            <a:pPr marL="228600" indent="-228600">
              <a:buAutoNum type="arabicPeriod"/>
            </a:pPr>
            <a:r>
              <a:rPr lang="en-GB" sz="1600" dirty="0"/>
              <a:t>Online units-</a:t>
            </a:r>
          </a:p>
          <a:p>
            <a:r>
              <a:rPr lang="en-GB" sz="1600" b="0" i="0" dirty="0">
                <a:effectLst/>
                <a:latin typeface="+mn-lt"/>
                <a:ea typeface="+mn-ea"/>
                <a:cs typeface="+mn-cs"/>
                <a:sym typeface="Calibri"/>
              </a:rPr>
              <a:t>Unit 1: Creating an emotionally safe environment</a:t>
            </a:r>
          </a:p>
          <a:p>
            <a:r>
              <a:rPr lang="en-GB" sz="1600" b="0" i="0" dirty="0">
                <a:effectLst/>
                <a:latin typeface="+mn-lt"/>
                <a:ea typeface="+mn-ea"/>
                <a:cs typeface="+mn-cs"/>
                <a:sym typeface="Calibri"/>
              </a:rPr>
              <a:t>Unit 2: Creating a socially safe environment</a:t>
            </a:r>
          </a:p>
          <a:p>
            <a:r>
              <a:rPr lang="en-GB" sz="1600" b="0" i="0" dirty="0">
                <a:effectLst/>
                <a:latin typeface="+mn-lt"/>
                <a:ea typeface="+mn-ea"/>
                <a:cs typeface="+mn-cs"/>
                <a:sym typeface="Calibri"/>
              </a:rPr>
              <a:t>Unit 3: Creating a physically safe environment</a:t>
            </a:r>
          </a:p>
          <a:p>
            <a:r>
              <a:rPr lang="en-GB" sz="1600" b="0" i="0" dirty="0">
                <a:effectLst/>
                <a:latin typeface="+mn-lt"/>
                <a:ea typeface="+mn-ea"/>
                <a:cs typeface="+mn-cs"/>
                <a:sym typeface="Calibri"/>
              </a:rPr>
              <a:t>Unit 4: An introduction to speech, language and communication needs (SLCN)</a:t>
            </a:r>
          </a:p>
          <a:p>
            <a:r>
              <a:rPr lang="en-GB" sz="1600" b="0" i="0" dirty="0">
                <a:effectLst/>
                <a:latin typeface="+mn-lt"/>
                <a:ea typeface="+mn-ea"/>
                <a:cs typeface="+mn-cs"/>
                <a:sym typeface="Calibri"/>
              </a:rPr>
              <a:t>Unit 5: Identifying and supporting speech, language and communication needs (SLCN)</a:t>
            </a:r>
          </a:p>
          <a:p>
            <a:r>
              <a:rPr lang="en-GB" sz="1600" b="0" i="0" dirty="0">
                <a:effectLst/>
                <a:latin typeface="+mn-lt"/>
                <a:ea typeface="+mn-ea"/>
                <a:cs typeface="+mn-cs"/>
                <a:sym typeface="Calibri"/>
              </a:rPr>
              <a:t>Unit 6: Supporting the development of speech, language and communication skills</a:t>
            </a:r>
          </a:p>
          <a:p>
            <a:r>
              <a:rPr lang="en-GB" sz="1600" b="0" i="0" dirty="0">
                <a:effectLst/>
                <a:latin typeface="+mn-lt"/>
                <a:ea typeface="+mn-ea"/>
                <a:cs typeface="+mn-cs"/>
                <a:sym typeface="Calibri"/>
              </a:rPr>
              <a:t>Unit 7: Creating a learning environment that supports speech, language and communication</a:t>
            </a:r>
          </a:p>
          <a:p>
            <a:r>
              <a:rPr lang="en-GB" sz="1600" b="0" i="0" dirty="0">
                <a:effectLst/>
                <a:latin typeface="+mn-lt"/>
                <a:ea typeface="+mn-ea"/>
                <a:cs typeface="+mn-cs"/>
                <a:sym typeface="Calibri"/>
              </a:rPr>
              <a:t>Unit 8: Understanding behaviour as communication</a:t>
            </a:r>
          </a:p>
          <a:p>
            <a:r>
              <a:rPr lang="en-GB" sz="1600" b="0" i="0" dirty="0">
                <a:effectLst/>
                <a:latin typeface="+mn-lt"/>
                <a:ea typeface="+mn-ea"/>
                <a:cs typeface="+mn-cs"/>
                <a:sym typeface="Calibri"/>
              </a:rPr>
              <a:t>Unit 9: Promoting mental wellbeing in your setting</a:t>
            </a:r>
          </a:p>
          <a:p>
            <a:r>
              <a:rPr lang="en-GB" sz="1600" b="0" i="0" dirty="0">
                <a:effectLst/>
                <a:latin typeface="+mn-lt"/>
                <a:ea typeface="+mn-ea"/>
                <a:cs typeface="+mn-cs"/>
                <a:sym typeface="Calibri"/>
              </a:rPr>
              <a:t>Unit 10: Understanding and promoting resilience</a:t>
            </a:r>
          </a:p>
          <a:p>
            <a:r>
              <a:rPr lang="en-GB" sz="1600" b="0" i="0" dirty="0">
                <a:effectLst/>
                <a:latin typeface="+mn-lt"/>
                <a:ea typeface="+mn-ea"/>
                <a:cs typeface="+mn-cs"/>
                <a:sym typeface="Calibri"/>
              </a:rPr>
              <a:t>Unit 11: Understanding anxiety and creating a supportive learning environment</a:t>
            </a:r>
          </a:p>
          <a:p>
            <a:r>
              <a:rPr lang="en-GB" sz="1600" b="0" i="0" dirty="0">
                <a:effectLst/>
                <a:latin typeface="+mn-lt"/>
                <a:ea typeface="+mn-ea"/>
                <a:cs typeface="+mn-cs"/>
                <a:sym typeface="Calibri"/>
              </a:rPr>
              <a:t>Unit 12: Supporting sensory differences in the learning environment</a:t>
            </a:r>
          </a:p>
          <a:p>
            <a:r>
              <a:rPr lang="en-GB" sz="1600" b="0" i="0" dirty="0">
                <a:effectLst/>
                <a:latin typeface="+mn-lt"/>
                <a:ea typeface="+mn-ea"/>
                <a:cs typeface="+mn-cs"/>
                <a:sym typeface="Calibri"/>
              </a:rPr>
              <a:t>Unit 13: An introduction to teaching learners with physical needs</a:t>
            </a:r>
          </a:p>
          <a:p>
            <a:r>
              <a:rPr lang="en-GB" sz="1600" b="0" i="0" dirty="0">
                <a:effectLst/>
                <a:latin typeface="+mn-lt"/>
                <a:ea typeface="+mn-ea"/>
                <a:cs typeface="+mn-cs"/>
                <a:sym typeface="Calibri"/>
              </a:rPr>
              <a:t>Unit 14: Understanding executive functioning</a:t>
            </a:r>
          </a:p>
          <a:p>
            <a:r>
              <a:rPr lang="en-GB" sz="1600" b="0" i="0" dirty="0">
                <a:effectLst/>
                <a:latin typeface="+mn-lt"/>
                <a:ea typeface="+mn-ea"/>
                <a:cs typeface="+mn-cs"/>
                <a:sym typeface="Calibri"/>
              </a:rPr>
              <a:t>Unit 15: Memory for learning</a:t>
            </a:r>
          </a:p>
          <a:p>
            <a:r>
              <a:rPr lang="en-GB" sz="1600" b="0" i="0" dirty="0">
                <a:effectLst/>
                <a:latin typeface="+mn-lt"/>
                <a:ea typeface="+mn-ea"/>
                <a:cs typeface="+mn-cs"/>
                <a:sym typeface="Calibri"/>
              </a:rPr>
              <a:t>Unit 16: Supporting reading and comprehension across the curriculum </a:t>
            </a:r>
          </a:p>
          <a:p>
            <a:r>
              <a:rPr lang="en-GB" sz="1600" b="0" i="0" dirty="0">
                <a:effectLst/>
                <a:latin typeface="+mn-lt"/>
                <a:ea typeface="+mn-ea"/>
                <a:cs typeface="+mn-cs"/>
                <a:sym typeface="Calibri"/>
              </a:rPr>
              <a:t>Unit 17: Developing maths skills</a:t>
            </a:r>
          </a:p>
          <a:p>
            <a:r>
              <a:rPr lang="en-GB" sz="1600" b="0" i="0" dirty="0">
                <a:effectLst/>
                <a:highlight>
                  <a:srgbClr val="FFFF00"/>
                </a:highlight>
                <a:latin typeface="+mn-lt"/>
                <a:ea typeface="+mn-ea"/>
                <a:cs typeface="+mn-cs"/>
                <a:sym typeface="Calibri"/>
              </a:rPr>
              <a:t>Unit 18: Person centred working</a:t>
            </a:r>
          </a:p>
          <a:p>
            <a:r>
              <a:rPr lang="en-GB" sz="1600" b="0" i="0" dirty="0">
                <a:effectLst/>
                <a:latin typeface="+mn-lt"/>
                <a:ea typeface="+mn-ea"/>
                <a:cs typeface="+mn-cs"/>
                <a:sym typeface="Calibri"/>
              </a:rPr>
              <a:t>Unit 19: Promoting independence</a:t>
            </a:r>
          </a:p>
          <a:p>
            <a:r>
              <a:rPr lang="en-GB" sz="1600" b="0" i="0" dirty="0">
                <a:effectLst/>
                <a:latin typeface="+mn-lt"/>
                <a:ea typeface="+mn-ea"/>
                <a:cs typeface="+mn-cs"/>
                <a:sym typeface="Calibri"/>
              </a:rPr>
              <a:t>Unit 20: Transitions</a:t>
            </a:r>
          </a:p>
          <a:p>
            <a:endParaRPr lang="en-GB" dirty="0"/>
          </a:p>
        </p:txBody>
      </p:sp>
    </p:spTree>
    <p:extLst>
      <p:ext uri="{BB962C8B-B14F-4D97-AF65-F5344CB8AC3E}">
        <p14:creationId xmlns:p14="http://schemas.microsoft.com/office/powerpoint/2010/main" val="1280401580"/>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3A5F025-2AE5-41F5-958D-AEE5CF4F5686}"/>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CFFCA164-A991-8CC6-6468-4B6DE0726AF4}"/>
              </a:ext>
            </a:extLst>
          </p:cNvPr>
          <p:cNvSpPr>
            <a:spLocks noGrp="1" noRot="1" noChangeAspect="1"/>
          </p:cNvSpPr>
          <p:nvPr>
            <p:ph type="sldImg"/>
          </p:nvPr>
        </p:nvSpPr>
        <p:spPr>
          <a:xfrm>
            <a:off x="381000" y="685800"/>
            <a:ext cx="6096000" cy="3429000"/>
          </a:xfrm>
        </p:spPr>
      </p:sp>
      <p:sp>
        <p:nvSpPr>
          <p:cNvPr id="3" name="Notes Placeholder 2">
            <a:extLst>
              <a:ext uri="{FF2B5EF4-FFF2-40B4-BE49-F238E27FC236}">
                <a16:creationId xmlns:a16="http://schemas.microsoft.com/office/drawing/2014/main" id="{DBC033BD-1E10-B027-4A96-137C0402EA96}"/>
              </a:ext>
            </a:extLst>
          </p:cNvPr>
          <p:cNvSpPr>
            <a:spLocks noGrp="1"/>
          </p:cNvSpPr>
          <p:nvPr>
            <p:ph type="body" idx="1"/>
          </p:nvPr>
        </p:nvSpPr>
        <p:spPr/>
        <p:txBody>
          <a:bodyPr/>
          <a:lstStyle/>
          <a:p>
            <a:r>
              <a:rPr lang="en-GB" sz="1600" dirty="0"/>
              <a:t>Moving on to the individual part of the pyramid:</a:t>
            </a:r>
          </a:p>
          <a:p>
            <a:endParaRPr lang="en-GB" sz="1600" dirty="0"/>
          </a:p>
          <a:p>
            <a:r>
              <a:rPr lang="en-GB" sz="1600" dirty="0"/>
              <a:t>These are the values that I have found helpful to guide me as a classroom teacher and perhaps more so as a school leader where decisions can be difficult and I tried to keep the child at the centre of my thought processes. </a:t>
            </a:r>
          </a:p>
          <a:p>
            <a:endParaRPr lang="en-GB" sz="1600" dirty="0"/>
          </a:p>
          <a:p>
            <a:r>
              <a:rPr lang="en-GB" sz="1600" b="1" i="1" dirty="0"/>
              <a:t>Unconditional Positive Regard</a:t>
            </a:r>
          </a:p>
          <a:p>
            <a:pPr marL="0" marR="0" lvl="0" indent="0" defTabSz="914400" eaLnBrk="1" fontAlgn="auto" latinLnBrk="0" hangingPunct="1">
              <a:lnSpc>
                <a:spcPct val="100000"/>
              </a:lnSpc>
              <a:spcBef>
                <a:spcPts val="0"/>
              </a:spcBef>
              <a:spcAft>
                <a:spcPts val="0"/>
              </a:spcAft>
              <a:buClrTx/>
              <a:buSzTx/>
              <a:buFontTx/>
              <a:buNone/>
              <a:tabLst/>
              <a:defRPr/>
            </a:pPr>
            <a:r>
              <a:rPr lang="en-GB" sz="1600" i="1" dirty="0"/>
              <a:t>Believe that every pupil is worthy of respect, regardless of behaviour, ability, or background. This isn’t naïve, I know some might dismiss this as soft or unrealistic especially in the high-pressure environments we work in but I don’t believe it is incompatible with rigour or professionalism, they can all work together—it’s radical dignity- radical because it goes against the deficit-based norms. we are sometimes faced with.  </a:t>
            </a:r>
            <a:r>
              <a:rPr lang="en-GB" sz="1600" dirty="0"/>
              <a:t>It’s dignity because it affirms the worth of every child, not just the compliant or the ones who hit their academic targets. You are saying: </a:t>
            </a:r>
            <a:r>
              <a:rPr lang="en-GB" sz="1600" i="1" dirty="0"/>
              <a:t>I will see you, hear you, and honour you—even when it’s hard. Especially when it’s hard.</a:t>
            </a:r>
            <a:endParaRPr lang="en-GB" sz="1600" dirty="0"/>
          </a:p>
          <a:p>
            <a:pPr marL="0" marR="0" lvl="0" indent="0" defTabSz="914400" eaLnBrk="1" fontAlgn="auto" latinLnBrk="0" hangingPunct="1">
              <a:lnSpc>
                <a:spcPct val="100000"/>
              </a:lnSpc>
              <a:spcBef>
                <a:spcPts val="0"/>
              </a:spcBef>
              <a:spcAft>
                <a:spcPts val="0"/>
              </a:spcAft>
              <a:buClrTx/>
              <a:buSzTx/>
              <a:buFontTx/>
              <a:buNone/>
              <a:tabLst/>
              <a:defRPr/>
            </a:pPr>
            <a:endParaRPr lang="en-GB" sz="1600" dirty="0"/>
          </a:p>
          <a:p>
            <a:pPr marL="0" marR="0" lvl="0" indent="0" defTabSz="914400" eaLnBrk="1" fontAlgn="auto" latinLnBrk="0" hangingPunct="1">
              <a:lnSpc>
                <a:spcPct val="100000"/>
              </a:lnSpc>
              <a:spcBef>
                <a:spcPts val="0"/>
              </a:spcBef>
              <a:spcAft>
                <a:spcPts val="0"/>
              </a:spcAft>
              <a:buClrTx/>
              <a:buSzTx/>
              <a:buFontTx/>
              <a:buNone/>
              <a:tabLst/>
              <a:defRPr/>
            </a:pPr>
            <a:r>
              <a:rPr lang="en-GB" sz="1600" b="1" i="1" dirty="0"/>
              <a:t>Curiosity not judgement</a:t>
            </a:r>
          </a:p>
          <a:p>
            <a:endParaRPr lang="en-GB" sz="1600" dirty="0"/>
          </a:p>
          <a:p>
            <a:pPr marL="0" marR="0" lvl="0" indent="0" defTabSz="914400" eaLnBrk="1" fontAlgn="auto" latinLnBrk="0" hangingPunct="1">
              <a:lnSpc>
                <a:spcPct val="100000"/>
              </a:lnSpc>
              <a:spcBef>
                <a:spcPts val="0"/>
              </a:spcBef>
              <a:spcAft>
                <a:spcPts val="0"/>
              </a:spcAft>
              <a:buClrTx/>
              <a:buSzTx/>
              <a:buFontTx/>
              <a:buNone/>
              <a:tabLst/>
              <a:defRPr/>
            </a:pPr>
            <a:r>
              <a:rPr lang="en-GB" sz="1600" dirty="0"/>
              <a:t>There are many occasions where curiosity is useful. For me working in a school with a high level of need it was invaluable  when a pupil dysregulated, disengaged, or disrupted,  to ask: </a:t>
            </a:r>
            <a:r>
              <a:rPr lang="en-GB" sz="1600" i="1" dirty="0"/>
              <a:t>What’s this behaviour communicating?</a:t>
            </a:r>
            <a:r>
              <a:rPr lang="en-GB" sz="1600" dirty="0"/>
              <a:t> Curiosity opens doors that judgment slams shut.</a:t>
            </a:r>
          </a:p>
          <a:p>
            <a:endParaRPr lang="en-GB" sz="1600" dirty="0"/>
          </a:p>
          <a:p>
            <a:pPr marL="0" marR="0" lvl="0" indent="0" defTabSz="914400" eaLnBrk="1" fontAlgn="auto" latinLnBrk="0" hangingPunct="1">
              <a:lnSpc>
                <a:spcPct val="100000"/>
              </a:lnSpc>
              <a:spcBef>
                <a:spcPts val="0"/>
              </a:spcBef>
              <a:spcAft>
                <a:spcPts val="0"/>
              </a:spcAft>
              <a:buClrTx/>
              <a:buSzTx/>
              <a:buFontTx/>
              <a:buNone/>
              <a:tabLst/>
              <a:defRPr/>
            </a:pPr>
            <a:r>
              <a:rPr lang="en-GB" sz="1600" b="1" i="1" dirty="0"/>
              <a:t>Equity guiding decisions</a:t>
            </a:r>
          </a:p>
          <a:p>
            <a:endParaRPr lang="en-GB" sz="1600" dirty="0"/>
          </a:p>
          <a:p>
            <a:r>
              <a:rPr lang="en-GB" sz="1600" dirty="0"/>
              <a:t>Fair not meaning equal but being responsive. Take time to think about a situation and  maybe adjust your expectations, supports, and interactions based on need, not sameness.</a:t>
            </a:r>
          </a:p>
          <a:p>
            <a:endParaRPr lang="en-GB" sz="1600" dirty="0"/>
          </a:p>
          <a:p>
            <a:pPr marL="0" marR="0" lvl="0" indent="0" defTabSz="914400" eaLnBrk="1" fontAlgn="auto" latinLnBrk="0" hangingPunct="1">
              <a:lnSpc>
                <a:spcPct val="100000"/>
              </a:lnSpc>
              <a:spcBef>
                <a:spcPts val="0"/>
              </a:spcBef>
              <a:spcAft>
                <a:spcPts val="0"/>
              </a:spcAft>
              <a:buClrTx/>
              <a:buSzTx/>
              <a:buFontTx/>
              <a:buNone/>
              <a:tabLst/>
              <a:defRPr/>
            </a:pPr>
            <a:r>
              <a:rPr lang="en-GB" sz="1600" b="1" i="1" dirty="0"/>
              <a:t>Model respect and emotional regulation</a:t>
            </a:r>
          </a:p>
          <a:p>
            <a:endParaRPr lang="en-GB" sz="1600" dirty="0"/>
          </a:p>
          <a:p>
            <a:r>
              <a:rPr lang="en-GB" sz="1600" dirty="0"/>
              <a:t>Speak about pupils with dignity, especially when they’re not present- around other members of the team. We know our own nervous system sets the tone. Calm, attuned adults create safe spaces for children and young people. Sometimes that means recognising when you need support, supervision or just some time out so you can be that calm regulated version of yourself. </a:t>
            </a:r>
          </a:p>
          <a:p>
            <a:endParaRPr lang="en-GB" sz="1600" dirty="0"/>
          </a:p>
          <a:p>
            <a:pPr marL="0" marR="0" lvl="0" indent="0" defTabSz="914400" eaLnBrk="1" fontAlgn="auto" latinLnBrk="0" hangingPunct="1">
              <a:lnSpc>
                <a:spcPct val="100000"/>
              </a:lnSpc>
              <a:spcBef>
                <a:spcPts val="0"/>
              </a:spcBef>
              <a:spcAft>
                <a:spcPts val="0"/>
              </a:spcAft>
              <a:buClrTx/>
              <a:buSzTx/>
              <a:buFontTx/>
              <a:buNone/>
              <a:tabLst/>
              <a:defRPr/>
            </a:pPr>
            <a:r>
              <a:rPr lang="en-GB" sz="1600" b="1" i="1" dirty="0"/>
              <a:t>Believe that small acts matter</a:t>
            </a:r>
          </a:p>
          <a:p>
            <a:endParaRPr lang="en-GB" sz="1600" dirty="0"/>
          </a:p>
          <a:p>
            <a:r>
              <a:rPr lang="en-GB" sz="1600" dirty="0"/>
              <a:t>A quiet check-in. A name remembered. A choice offered. These aren’t extras—I believe they are the architecture of belonging.</a:t>
            </a:r>
          </a:p>
        </p:txBody>
      </p:sp>
    </p:spTree>
    <p:extLst>
      <p:ext uri="{BB962C8B-B14F-4D97-AF65-F5344CB8AC3E}">
        <p14:creationId xmlns:p14="http://schemas.microsoft.com/office/powerpoint/2010/main" val="296835982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9AF5AA0-A1D2-CC2F-CF49-10C72C31D25F}"/>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259D4BCA-BA70-3AAF-49D7-DB883F67DE25}"/>
              </a:ext>
            </a:extLst>
          </p:cNvPr>
          <p:cNvSpPr>
            <a:spLocks noGrp="1" noRot="1" noChangeAspect="1"/>
          </p:cNvSpPr>
          <p:nvPr>
            <p:ph type="sldImg"/>
          </p:nvPr>
        </p:nvSpPr>
        <p:spPr>
          <a:xfrm>
            <a:off x="381000" y="685800"/>
            <a:ext cx="6096000" cy="3429000"/>
          </a:xfrm>
        </p:spPr>
      </p:sp>
      <p:sp>
        <p:nvSpPr>
          <p:cNvPr id="3" name="Notes Placeholder 2">
            <a:extLst>
              <a:ext uri="{FF2B5EF4-FFF2-40B4-BE49-F238E27FC236}">
                <a16:creationId xmlns:a16="http://schemas.microsoft.com/office/drawing/2014/main" id="{0C362695-C92B-099F-98E4-49AD5C735A3F}"/>
              </a:ext>
            </a:extLst>
          </p:cNvPr>
          <p:cNvSpPr>
            <a:spLocks noGrp="1"/>
          </p:cNvSpPr>
          <p:nvPr>
            <p:ph type="body" idx="1"/>
          </p:nvPr>
        </p:nvSpPr>
        <p:spPr/>
        <p:txBody>
          <a:bodyPr/>
          <a:lstStyle/>
          <a:p>
            <a:r>
              <a:rPr lang="en-GB" sz="1600" dirty="0"/>
              <a:t>Children’s Commissioner Dame Rachel de Souza has commissioned The Children’s Plan, 4 themes come out of that: </a:t>
            </a:r>
          </a:p>
          <a:p>
            <a:endParaRPr lang="en-GB" sz="1600" dirty="0"/>
          </a:p>
          <a:p>
            <a:r>
              <a:rPr lang="en-GB" sz="1600" dirty="0"/>
              <a:t>Every child attends a brilliant school, close to home and their friends, that knows them, cares for them and can support their needs, when they need it, for as long as they need it, without delay; </a:t>
            </a:r>
          </a:p>
          <a:p>
            <a:endParaRPr lang="en-GB" sz="1600" dirty="0"/>
          </a:p>
          <a:p>
            <a:r>
              <a:rPr lang="en-GB" sz="1600" dirty="0"/>
              <a:t>• Every child feels engaged and enriched by their school experience, at a school which offers fun, meaningful and rich experiences, and which enables children and young people to thrive;</a:t>
            </a:r>
          </a:p>
          <a:p>
            <a:endParaRPr lang="en-GB" sz="1600" dirty="0"/>
          </a:p>
          <a:p>
            <a:r>
              <a:rPr lang="en-GB" sz="1600" dirty="0"/>
              <a:t> • Every child is championed to attain and achieve academically and developmentally, whatever that means for them, at a school which is inclusive by design, ambitious for all children and young people, and dedicated to pastoral care and formation of the whole child; </a:t>
            </a:r>
          </a:p>
          <a:p>
            <a:endParaRPr lang="en-GB" sz="1600" dirty="0"/>
          </a:p>
          <a:p>
            <a:r>
              <a:rPr lang="en-GB" sz="1600" dirty="0"/>
              <a:t>• Every child is supported to excel and succeed into adulthood, at a school which provides great careers education, with a focus on independence.</a:t>
            </a:r>
          </a:p>
        </p:txBody>
      </p:sp>
    </p:spTree>
    <p:extLst>
      <p:ext uri="{BB962C8B-B14F-4D97-AF65-F5344CB8AC3E}">
        <p14:creationId xmlns:p14="http://schemas.microsoft.com/office/powerpoint/2010/main" val="349871048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794812746"/>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8B1BFFA-9A4B-85DB-0164-55F4B12887A1}"/>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B4BE8E9A-6611-776D-ACB7-AEA1B9B66C29}"/>
              </a:ext>
            </a:extLst>
          </p:cNvPr>
          <p:cNvSpPr>
            <a:spLocks noGrp="1" noRot="1" noChangeAspect="1"/>
          </p:cNvSpPr>
          <p:nvPr>
            <p:ph type="sldImg"/>
          </p:nvPr>
        </p:nvSpPr>
        <p:spPr>
          <a:xfrm>
            <a:off x="381000" y="685800"/>
            <a:ext cx="6096000" cy="3429000"/>
          </a:xfrm>
        </p:spPr>
      </p:sp>
      <p:sp>
        <p:nvSpPr>
          <p:cNvPr id="3" name="Notes Placeholder 2">
            <a:extLst>
              <a:ext uri="{FF2B5EF4-FFF2-40B4-BE49-F238E27FC236}">
                <a16:creationId xmlns:a16="http://schemas.microsoft.com/office/drawing/2014/main" id="{66BB8F81-A0A9-8F14-9AF4-2B362CEE3C8B}"/>
              </a:ext>
            </a:extLst>
          </p:cNvPr>
          <p:cNvSpPr>
            <a:spLocks noGrp="1"/>
          </p:cNvSpPr>
          <p:nvPr>
            <p:ph type="body" idx="1"/>
          </p:nvPr>
        </p:nvSpPr>
        <p:spPr/>
        <p:txBody>
          <a:bodyPr/>
          <a:lstStyle/>
          <a:p>
            <a:r>
              <a:rPr lang="en-GB" sz="1600" dirty="0"/>
              <a:t>Back to my pyramid- not inverted this time! </a:t>
            </a:r>
          </a:p>
          <a:p>
            <a:pPr marL="0" marR="0" lvl="0" indent="0" defTabSz="914400" eaLnBrk="1" fontAlgn="auto" latinLnBrk="0" hangingPunct="1">
              <a:lnSpc>
                <a:spcPct val="100000"/>
              </a:lnSpc>
              <a:spcBef>
                <a:spcPts val="0"/>
              </a:spcBef>
              <a:spcAft>
                <a:spcPts val="0"/>
              </a:spcAft>
              <a:buClrTx/>
              <a:buSzTx/>
              <a:buFontTx/>
              <a:buNone/>
              <a:tabLst/>
              <a:defRPr/>
            </a:pPr>
            <a:r>
              <a:rPr lang="en-GB" sz="1600" dirty="0"/>
              <a:t>Because </a:t>
            </a:r>
            <a:r>
              <a:rPr lang="en-GB" sz="1600" b="1" dirty="0"/>
              <a:t>the system is the base</a:t>
            </a:r>
            <a:r>
              <a:rPr lang="en-GB" sz="1600" dirty="0"/>
              <a:t>, not the summit.</a:t>
            </a:r>
            <a:br>
              <a:rPr lang="en-GB" sz="1600" dirty="0"/>
            </a:br>
            <a:r>
              <a:rPr lang="en-GB" sz="1600" dirty="0"/>
              <a:t>Yes It can provide structure, duty, and accountability.</a:t>
            </a:r>
            <a:br>
              <a:rPr lang="en-GB" sz="1600" dirty="0"/>
            </a:br>
            <a:r>
              <a:rPr lang="en-GB" sz="1600" dirty="0"/>
              <a:t>It anchors our work in policy, equity, and shared responsibility.</a:t>
            </a:r>
            <a:br>
              <a:rPr lang="en-GB" sz="1600" dirty="0"/>
            </a:br>
            <a:r>
              <a:rPr lang="en-GB" sz="1600" dirty="0"/>
              <a:t>But it is not the point of our work.</a:t>
            </a:r>
          </a:p>
          <a:p>
            <a:pPr marL="0" marR="0" lvl="0" indent="0" defTabSz="914400" eaLnBrk="1" fontAlgn="auto" latinLnBrk="0" hangingPunct="1">
              <a:lnSpc>
                <a:spcPct val="100000"/>
              </a:lnSpc>
              <a:spcBef>
                <a:spcPts val="0"/>
              </a:spcBef>
              <a:spcAft>
                <a:spcPts val="0"/>
              </a:spcAft>
              <a:buClrTx/>
              <a:buSzTx/>
              <a:buFontTx/>
              <a:buNone/>
              <a:tabLst/>
              <a:defRPr/>
            </a:pPr>
            <a:endParaRPr lang="en-GB" sz="1600" dirty="0"/>
          </a:p>
          <a:p>
            <a:pPr marL="0" marR="0" lvl="0" indent="0" defTabSz="914400" eaLnBrk="1" fontAlgn="auto" latinLnBrk="0" hangingPunct="1">
              <a:lnSpc>
                <a:spcPct val="100000"/>
              </a:lnSpc>
              <a:spcBef>
                <a:spcPts val="0"/>
              </a:spcBef>
              <a:spcAft>
                <a:spcPts val="0"/>
              </a:spcAft>
              <a:buClrTx/>
              <a:buSzTx/>
              <a:buFontTx/>
              <a:buNone/>
              <a:tabLst/>
              <a:defRPr/>
            </a:pPr>
            <a:r>
              <a:rPr lang="en-GB" sz="1600" dirty="0"/>
              <a:t>The point/ the apex stands the </a:t>
            </a:r>
            <a:r>
              <a:rPr lang="en-GB" sz="1600" b="1" dirty="0"/>
              <a:t>individual</a:t>
            </a:r>
            <a:r>
              <a:rPr lang="en-GB" sz="1600" dirty="0"/>
              <a:t>—the teacher, the TA, the adult who chooses to see, hear, and honour every child.</a:t>
            </a:r>
            <a:br>
              <a:rPr lang="en-GB" sz="1600" dirty="0"/>
            </a:br>
            <a:r>
              <a:rPr lang="en-GB" sz="1600" dirty="0"/>
              <a:t>Because belonging is not delivered by system alone.</a:t>
            </a:r>
            <a:br>
              <a:rPr lang="en-GB" sz="1600" dirty="0"/>
            </a:br>
            <a:r>
              <a:rPr lang="en-GB" sz="1600" dirty="0"/>
              <a:t>It is enacted, moment by moment, by people.</a:t>
            </a:r>
          </a:p>
          <a:p>
            <a:pPr marL="0" marR="0" lvl="0" indent="0" defTabSz="914400" eaLnBrk="1" fontAlgn="auto" latinLnBrk="0" hangingPunct="1">
              <a:lnSpc>
                <a:spcPct val="100000"/>
              </a:lnSpc>
              <a:spcBef>
                <a:spcPts val="0"/>
              </a:spcBef>
              <a:spcAft>
                <a:spcPts val="0"/>
              </a:spcAft>
              <a:buClrTx/>
              <a:buSzTx/>
              <a:buFontTx/>
              <a:buNone/>
              <a:tabLst/>
              <a:defRPr/>
            </a:pPr>
            <a:endParaRPr lang="en-GB" sz="1600" dirty="0"/>
          </a:p>
          <a:p>
            <a:r>
              <a:rPr lang="en-GB" sz="1600" dirty="0"/>
              <a:t>This upright pyramid reminds us:</a:t>
            </a:r>
          </a:p>
          <a:p>
            <a:r>
              <a:rPr lang="en-GB" sz="1600" dirty="0"/>
              <a:t>That </a:t>
            </a:r>
            <a:r>
              <a:rPr lang="en-GB" sz="1600" b="1" dirty="0"/>
              <a:t>governance supports</a:t>
            </a:r>
            <a:r>
              <a:rPr lang="en-GB" sz="1600" dirty="0"/>
              <a:t>, but </a:t>
            </a:r>
            <a:r>
              <a:rPr lang="en-GB" sz="1600" b="1" dirty="0"/>
              <a:t>relationships transform</a:t>
            </a:r>
            <a:endParaRPr lang="en-GB" sz="1600" dirty="0"/>
          </a:p>
          <a:p>
            <a:r>
              <a:rPr lang="en-GB" sz="1600" dirty="0"/>
              <a:t>That </a:t>
            </a:r>
            <a:r>
              <a:rPr lang="en-GB" sz="1600" b="1" dirty="0"/>
              <a:t>policy protects</a:t>
            </a:r>
            <a:r>
              <a:rPr lang="en-GB" sz="1600" dirty="0"/>
              <a:t>, but </a:t>
            </a:r>
            <a:r>
              <a:rPr lang="en-GB" sz="1600" b="1" dirty="0"/>
              <a:t>presence empowers people</a:t>
            </a:r>
            <a:endParaRPr lang="en-GB" sz="1600" dirty="0"/>
          </a:p>
          <a:p>
            <a:r>
              <a:rPr lang="en-GB" sz="1600" dirty="0"/>
              <a:t>That </a:t>
            </a:r>
            <a:r>
              <a:rPr lang="en-GB" sz="1600" b="1" dirty="0"/>
              <a:t>structures enable</a:t>
            </a:r>
            <a:r>
              <a:rPr lang="en-GB" sz="1600" dirty="0"/>
              <a:t>, but </a:t>
            </a:r>
            <a:r>
              <a:rPr lang="en-GB" sz="1600" b="1" dirty="0"/>
              <a:t>humans connect</a:t>
            </a:r>
            <a:endParaRPr lang="en-GB" sz="1600" dirty="0"/>
          </a:p>
          <a:p>
            <a:r>
              <a:rPr lang="en-GB" sz="1600" dirty="0"/>
              <a:t>And most of all, it reminds us that </a:t>
            </a:r>
            <a:r>
              <a:rPr lang="en-GB" sz="1600" b="1" dirty="0"/>
              <a:t>one person can make all the difference</a:t>
            </a:r>
            <a:r>
              <a:rPr lang="en-GB" sz="1600" dirty="0"/>
              <a:t>.</a:t>
            </a:r>
            <a:br>
              <a:rPr lang="en-GB" sz="1600" dirty="0"/>
            </a:br>
            <a:r>
              <a:rPr lang="en-GB" sz="1600" dirty="0"/>
              <a:t>Not by bypassing the system, but by </a:t>
            </a:r>
            <a:r>
              <a:rPr lang="en-GB" sz="1600" b="1" dirty="0"/>
              <a:t>activating it</a:t>
            </a:r>
            <a:r>
              <a:rPr lang="en-GB" sz="1600" dirty="0"/>
              <a:t>—through intentional, relational, emotionally intelligent practice.</a:t>
            </a:r>
          </a:p>
          <a:p>
            <a:r>
              <a:rPr lang="en-GB" sz="1600" dirty="0"/>
              <a:t>The pyramid stands upright now because I believe that </a:t>
            </a:r>
            <a:r>
              <a:rPr lang="en-GB" sz="1600" b="1" dirty="0"/>
              <a:t>belonging begins with us</a:t>
            </a:r>
            <a:r>
              <a:rPr lang="en-GB" sz="1600" dirty="0"/>
              <a:t>.</a:t>
            </a:r>
            <a:br>
              <a:rPr lang="en-GB" sz="1600" dirty="0"/>
            </a:br>
            <a:endParaRPr lang="en-GB" sz="1600" dirty="0"/>
          </a:p>
          <a:p>
            <a:pPr marL="0" marR="0" lvl="0" indent="0" defTabSz="914400" eaLnBrk="1" fontAlgn="auto" latinLnBrk="0" hangingPunct="1">
              <a:lnSpc>
                <a:spcPct val="100000"/>
              </a:lnSpc>
              <a:spcBef>
                <a:spcPts val="0"/>
              </a:spcBef>
              <a:spcAft>
                <a:spcPts val="0"/>
              </a:spcAft>
              <a:buClrTx/>
              <a:buSzTx/>
              <a:buFontTx/>
              <a:buNone/>
              <a:tabLst/>
              <a:defRPr/>
            </a:pPr>
            <a:endParaRPr lang="en-GB" sz="1600" dirty="0"/>
          </a:p>
          <a:p>
            <a:endParaRPr lang="en-GB" dirty="0"/>
          </a:p>
        </p:txBody>
      </p:sp>
    </p:spTree>
    <p:extLst>
      <p:ext uri="{BB962C8B-B14F-4D97-AF65-F5344CB8AC3E}">
        <p14:creationId xmlns:p14="http://schemas.microsoft.com/office/powerpoint/2010/main" val="1354702815"/>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061873F-4614-BB72-2041-50407DF0BE82}"/>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8BBF0E81-378B-C1C6-B6E0-A5D30046314A}"/>
              </a:ext>
            </a:extLst>
          </p:cNvPr>
          <p:cNvSpPr>
            <a:spLocks noGrp="1" noRot="1" noChangeAspect="1"/>
          </p:cNvSpPr>
          <p:nvPr>
            <p:ph type="sldImg"/>
          </p:nvPr>
        </p:nvSpPr>
        <p:spPr>
          <a:xfrm>
            <a:off x="381000" y="685800"/>
            <a:ext cx="6096000" cy="3429000"/>
          </a:xfrm>
        </p:spPr>
      </p:sp>
      <p:sp>
        <p:nvSpPr>
          <p:cNvPr id="3" name="Notes Placeholder 2">
            <a:extLst>
              <a:ext uri="{FF2B5EF4-FFF2-40B4-BE49-F238E27FC236}">
                <a16:creationId xmlns:a16="http://schemas.microsoft.com/office/drawing/2014/main" id="{D7EED87D-B9C6-EEFB-673A-38D680CB5867}"/>
              </a:ext>
            </a:extLst>
          </p:cNvPr>
          <p:cNvSpPr>
            <a:spLocks noGrp="1"/>
          </p:cNvSpPr>
          <p:nvPr>
            <p:ph type="body" idx="1"/>
          </p:nvPr>
        </p:nvSpPr>
        <p:spPr/>
        <p:txBody>
          <a:bodyPr/>
          <a:lstStyle/>
          <a:p>
            <a:r>
              <a:rPr lang="en-GB" dirty="0"/>
              <a:t>Sorry not time to watch this now but if you need further convincing of the difference you can make, as an individual,  take a look at this video by Jaz </a:t>
            </a:r>
            <a:r>
              <a:rPr lang="en-GB" dirty="0" err="1"/>
              <a:t>Ampaw</a:t>
            </a:r>
            <a:r>
              <a:rPr lang="en-GB" dirty="0"/>
              <a:t>-Farr, ex-teacher and BBC Apprentice contestant, , it’s about 10 minutes long and you might need a hankie but it’s a great reminder of why we do the job! </a:t>
            </a:r>
          </a:p>
          <a:p>
            <a:endParaRPr lang="en-GB" dirty="0"/>
          </a:p>
          <a:p>
            <a:r>
              <a:rPr lang="en-GB" dirty="0"/>
              <a:t>I saw her speak at a Headteacher conference in Devon some years back. She tells her story as child in school facing all sorts of challenges and says ‘You have no idea of your power and influence. It is often the smallest acts that make the biggest difference- and I agree, in times where it is cool to be an Influencer, as a teacher we can be cool and make such a positive influence on our young people's lives!</a:t>
            </a:r>
          </a:p>
          <a:p>
            <a:endParaRPr lang="en-GB" dirty="0"/>
          </a:p>
        </p:txBody>
      </p:sp>
    </p:spTree>
    <p:extLst>
      <p:ext uri="{BB962C8B-B14F-4D97-AF65-F5344CB8AC3E}">
        <p14:creationId xmlns:p14="http://schemas.microsoft.com/office/powerpoint/2010/main" val="549380477"/>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GB" dirty="0"/>
              <a:t>Thank you for listing to my thoughts on this subject of belonging which I feel passionately about and have seen first hand the difference it can make to children and young people.</a:t>
            </a:r>
          </a:p>
          <a:p>
            <a:endParaRPr lang="en-GB" dirty="0"/>
          </a:p>
          <a:p>
            <a:r>
              <a:rPr lang="en-GB" dirty="0"/>
              <a:t>Any questions or thoughts that you would like </a:t>
            </a:r>
            <a:r>
              <a:rPr lang="en-GB"/>
              <a:t>to share. </a:t>
            </a:r>
            <a:endParaRPr lang="en-GB" dirty="0"/>
          </a:p>
        </p:txBody>
      </p:sp>
      <p:sp>
        <p:nvSpPr>
          <p:cNvPr id="4" name="Slide Number Placeholder 3"/>
          <p:cNvSpPr>
            <a:spLocks noGrp="1"/>
          </p:cNvSpPr>
          <p:nvPr>
            <p:ph type="sldNum" sz="quarter" idx="5"/>
          </p:nvPr>
        </p:nvSpPr>
        <p:spPr/>
        <p:txBody>
          <a:bodyPr/>
          <a:lstStyle/>
          <a:p>
            <a:fld id="{39D7DEA9-C29A-4C85-BC47-50BC380F8616}" type="slidenum">
              <a:rPr lang="en-GB" smtClean="0"/>
              <a:t>32</a:t>
            </a:fld>
            <a:endParaRPr lang="en-GB"/>
          </a:p>
        </p:txBody>
      </p:sp>
    </p:spTree>
    <p:extLst>
      <p:ext uri="{BB962C8B-B14F-4D97-AF65-F5344CB8AC3E}">
        <p14:creationId xmlns:p14="http://schemas.microsoft.com/office/powerpoint/2010/main" val="376239750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768F4CF-FB72-61AA-2B90-69E9B33A7365}"/>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8885B456-D1BE-4840-0D1F-665317E0E4DA}"/>
              </a:ext>
            </a:extLst>
          </p:cNvPr>
          <p:cNvSpPr>
            <a:spLocks noGrp="1" noRot="1" noChangeAspect="1"/>
          </p:cNvSpPr>
          <p:nvPr>
            <p:ph type="sldImg"/>
          </p:nvPr>
        </p:nvSpPr>
        <p:spPr>
          <a:xfrm>
            <a:off x="381000" y="685800"/>
            <a:ext cx="6096000" cy="3429000"/>
          </a:xfrm>
        </p:spPr>
      </p:sp>
      <p:sp>
        <p:nvSpPr>
          <p:cNvPr id="3" name="Notes Placeholder 2">
            <a:extLst>
              <a:ext uri="{FF2B5EF4-FFF2-40B4-BE49-F238E27FC236}">
                <a16:creationId xmlns:a16="http://schemas.microsoft.com/office/drawing/2014/main" id="{42471870-8220-F3E6-2657-FFE712D193A5}"/>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600" b="0" i="0" u="none" strike="noStrike" cap="none" spc="0" normalizeH="0" baseline="0" dirty="0">
                <a:ln>
                  <a:noFill/>
                </a:ln>
                <a:solidFill>
                  <a:srgbClr val="01454C"/>
                </a:solidFill>
                <a:effectLst/>
                <a:uFillTx/>
                <a:latin typeface="Arial"/>
                <a:ea typeface="Arial"/>
                <a:cs typeface="Arial"/>
                <a:sym typeface="Arial"/>
              </a:rPr>
              <a:t>Start with: What do we mean by the terms Inclusion, </a:t>
            </a:r>
            <a:r>
              <a:rPr lang="en-GB" sz="1600" dirty="0"/>
              <a:t>Belonging and Equity?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600"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sz="1600" dirty="0"/>
              <a:t>Have been in discussions with school leaders, partnership organisations and DfE and it is hard to gain a consensus of what we mean by inclusion in education.</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600"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sz="1600" dirty="0"/>
              <a:t>Some people consider inclusion in terms of including children and/or young people with special educational needs and/or a disability (SEND) in a mainstream setting. Others see Special Schools as inclusive. Some people view it as encompassing all additional needs.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600"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sz="1600" dirty="0"/>
              <a:t>Others see it in the widest sense as providing a sense of belonging for all members of the school community.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600"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sz="1600" dirty="0"/>
              <a:t>If able to contribute : discuss what does inclusion mean to you, is this shared across your setting, how do you know/what do you see that demonstrates it?</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600" i="1" dirty="0">
              <a:effectLst/>
              <a:latin typeface="+mn-lt"/>
              <a:ea typeface="+mn-ea"/>
              <a:cs typeface="+mn-cs"/>
              <a:sym typeface="Calibri"/>
            </a:endParaRPr>
          </a:p>
          <a:p>
            <a:endParaRPr lang="en-GB" dirty="0"/>
          </a:p>
        </p:txBody>
      </p:sp>
    </p:spTree>
    <p:extLst>
      <p:ext uri="{BB962C8B-B14F-4D97-AF65-F5344CB8AC3E}">
        <p14:creationId xmlns:p14="http://schemas.microsoft.com/office/powerpoint/2010/main" val="211607050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5BAFE42-CAD3-1A46-9F04-1C6BC095A580}"/>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8EC40B82-8541-60E1-7485-BBE3EF0CCD47}"/>
              </a:ext>
            </a:extLst>
          </p:cNvPr>
          <p:cNvSpPr>
            <a:spLocks noGrp="1" noRot="1" noChangeAspect="1"/>
          </p:cNvSpPr>
          <p:nvPr>
            <p:ph type="sldImg"/>
          </p:nvPr>
        </p:nvSpPr>
        <p:spPr>
          <a:xfrm>
            <a:off x="381000" y="685800"/>
            <a:ext cx="6096000" cy="3429000"/>
          </a:xfrm>
        </p:spPr>
      </p:sp>
      <p:sp>
        <p:nvSpPr>
          <p:cNvPr id="3" name="Notes Placeholder 2">
            <a:extLst>
              <a:ext uri="{FF2B5EF4-FFF2-40B4-BE49-F238E27FC236}">
                <a16:creationId xmlns:a16="http://schemas.microsoft.com/office/drawing/2014/main" id="{A5F0B85F-C13E-3ACA-796C-F809FBB37BD7}"/>
              </a:ext>
            </a:extLst>
          </p:cNvPr>
          <p:cNvSpPr>
            <a:spLocks noGrp="1"/>
          </p:cNvSpPr>
          <p:nvPr>
            <p:ph type="body" idx="1"/>
          </p:nvPr>
        </p:nvSpPr>
        <p:spPr/>
        <p:txBody>
          <a:bodyPr/>
          <a:lstStyle/>
          <a:p>
            <a:r>
              <a:rPr lang="en-GB" sz="1600" dirty="0"/>
              <a:t>I have had a go at putting my definition together, not as an expert, I am not that! Just my own thoughts based on my 30 years as a teacher and school leader in mainstream nursery and primary schools, and with my own lived experience of school and as a parent of children with a disability attending mainstream schools. </a:t>
            </a:r>
          </a:p>
          <a:p>
            <a:endParaRPr lang="en-GB" sz="1600" dirty="0"/>
          </a:p>
          <a:p>
            <a:r>
              <a:rPr lang="en-GB" sz="1600" dirty="0"/>
              <a:t>Read slide;</a:t>
            </a:r>
          </a:p>
          <a:p>
            <a:endParaRPr lang="en-GB" sz="1600" dirty="0"/>
          </a:p>
          <a:p>
            <a:r>
              <a:rPr lang="en-GB" sz="1600" dirty="0"/>
              <a:t>ACTIVE- because it is always changing. In my experience each child and family has the potential to need something different to feel included and so inclusion isn’t a destination to get to but a way of thinking and adapting. </a:t>
            </a:r>
          </a:p>
          <a:p>
            <a:endParaRPr lang="en-GB" sz="1600" dirty="0"/>
          </a:p>
          <a:p>
            <a:r>
              <a:rPr lang="en-GB" sz="1600" dirty="0"/>
              <a:t>INTENTIONAL- the idea of inclusion by design but also it being on-going as you consider every child. </a:t>
            </a:r>
          </a:p>
          <a:p>
            <a:endParaRPr lang="en-GB" sz="1600" dirty="0"/>
          </a:p>
          <a:p>
            <a:endParaRPr lang="en-GB" sz="1600" dirty="0"/>
          </a:p>
          <a:p>
            <a:r>
              <a:rPr lang="en-GB" sz="1600" dirty="0"/>
              <a:t>It’s not just about access; it’s about meaningful engagement and visibility.</a:t>
            </a:r>
          </a:p>
        </p:txBody>
      </p:sp>
    </p:spTree>
    <p:extLst>
      <p:ext uri="{BB962C8B-B14F-4D97-AF65-F5344CB8AC3E}">
        <p14:creationId xmlns:p14="http://schemas.microsoft.com/office/powerpoint/2010/main" val="423553930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529D6AE-7EDA-9AF0-728D-B9C59985B82B}"/>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282F5939-F7DE-5856-462B-F212C285B0DC}"/>
              </a:ext>
            </a:extLst>
          </p:cNvPr>
          <p:cNvSpPr>
            <a:spLocks noGrp="1" noRot="1" noChangeAspect="1"/>
          </p:cNvSpPr>
          <p:nvPr>
            <p:ph type="sldImg"/>
          </p:nvPr>
        </p:nvSpPr>
        <p:spPr>
          <a:xfrm>
            <a:off x="381000" y="685800"/>
            <a:ext cx="6096000" cy="3429000"/>
          </a:xfrm>
        </p:spPr>
      </p:sp>
      <p:sp>
        <p:nvSpPr>
          <p:cNvPr id="3" name="Notes Placeholder 2">
            <a:extLst>
              <a:ext uri="{FF2B5EF4-FFF2-40B4-BE49-F238E27FC236}">
                <a16:creationId xmlns:a16="http://schemas.microsoft.com/office/drawing/2014/main" id="{D2182363-3664-481C-8D83-9C5D22CAF26F}"/>
              </a:ext>
            </a:extLst>
          </p:cNvPr>
          <p:cNvSpPr>
            <a:spLocks noGrp="1"/>
          </p:cNvSpPr>
          <p:nvPr>
            <p:ph type="body" idx="1"/>
          </p:nvPr>
        </p:nvSpPr>
        <p:spPr/>
        <p:txBody>
          <a:bodyPr/>
          <a:lstStyle/>
          <a:p>
            <a:pPr marL="0" marR="0" lvl="0" indent="0" defTabSz="914400" eaLnBrk="1" fontAlgn="auto" latinLnBrk="0" hangingPunct="1">
              <a:lnSpc>
                <a:spcPct val="100000"/>
              </a:lnSpc>
              <a:spcBef>
                <a:spcPts val="0"/>
              </a:spcBef>
              <a:spcAft>
                <a:spcPts val="0"/>
              </a:spcAft>
              <a:buClrTx/>
              <a:buSzTx/>
              <a:buFontTx/>
              <a:buNone/>
              <a:tabLst/>
              <a:defRPr/>
            </a:pPr>
            <a:r>
              <a:rPr lang="en-GB" sz="1600" dirty="0"/>
              <a:t>Belonging for me was harder to define. I found this image which gives lots of words which help develop a sense of belonging. I am sure many of us have had the experience of the feeling of not belonging and just how difficult that can be- feeling the opposite of some of those words-unwelcome, unsupported, not needed, not accepted but it is perhaps more difficult to say how we feel when we do belong and how that links with inclusion. </a:t>
            </a:r>
          </a:p>
          <a:p>
            <a:pPr marL="0" marR="0" lvl="0" indent="0" defTabSz="914400" eaLnBrk="1" fontAlgn="auto" latinLnBrk="0" hangingPunct="1">
              <a:lnSpc>
                <a:spcPct val="100000"/>
              </a:lnSpc>
              <a:spcBef>
                <a:spcPts val="0"/>
              </a:spcBef>
              <a:spcAft>
                <a:spcPts val="0"/>
              </a:spcAft>
              <a:buClrTx/>
              <a:buSzTx/>
              <a:buFontTx/>
              <a:buNone/>
              <a:tabLst/>
              <a:defRPr/>
            </a:pPr>
            <a:endParaRPr lang="en-GB" sz="1600" dirty="0"/>
          </a:p>
          <a:p>
            <a:pPr marL="0" marR="0" lvl="0" indent="0" defTabSz="914400" eaLnBrk="1" fontAlgn="auto" latinLnBrk="0" hangingPunct="1">
              <a:lnSpc>
                <a:spcPct val="100000"/>
              </a:lnSpc>
              <a:spcBef>
                <a:spcPts val="0"/>
              </a:spcBef>
              <a:spcAft>
                <a:spcPts val="0"/>
              </a:spcAft>
              <a:buClrTx/>
              <a:buSzTx/>
              <a:buFontTx/>
              <a:buNone/>
              <a:tabLst/>
              <a:defRPr/>
            </a:pPr>
            <a:r>
              <a:rPr lang="en-GB" sz="1600" dirty="0"/>
              <a:t> I think belonging is the outcome of inclusive culture — </a:t>
            </a:r>
            <a:r>
              <a:rPr lang="en-GB" sz="1600" b="1" i="1" dirty="0"/>
              <a:t>Belonging is the emotional experience of being accepted, respected, and connected </a:t>
            </a:r>
            <a:r>
              <a:rPr lang="en-GB" sz="1600" dirty="0"/>
              <a:t>it’s felt in relationships, routines, and the smallest interactions, it can be an emotional experience ‘I matter here’</a:t>
            </a:r>
          </a:p>
          <a:p>
            <a:endParaRPr lang="en-GB" dirty="0"/>
          </a:p>
        </p:txBody>
      </p:sp>
    </p:spTree>
    <p:extLst>
      <p:ext uri="{BB962C8B-B14F-4D97-AF65-F5344CB8AC3E}">
        <p14:creationId xmlns:p14="http://schemas.microsoft.com/office/powerpoint/2010/main" val="264923642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3838F06-63B5-26E7-A8B1-216215D23E7C}"/>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30887B0A-E12F-6BDF-F932-5ED5BDBBB6DF}"/>
              </a:ext>
            </a:extLst>
          </p:cNvPr>
          <p:cNvSpPr>
            <a:spLocks noGrp="1" noRot="1" noChangeAspect="1"/>
          </p:cNvSpPr>
          <p:nvPr>
            <p:ph type="sldImg"/>
          </p:nvPr>
        </p:nvSpPr>
        <p:spPr>
          <a:xfrm>
            <a:off x="381000" y="685800"/>
            <a:ext cx="6096000" cy="3429000"/>
          </a:xfrm>
        </p:spPr>
      </p:sp>
      <p:sp>
        <p:nvSpPr>
          <p:cNvPr id="3" name="Notes Placeholder 2">
            <a:extLst>
              <a:ext uri="{FF2B5EF4-FFF2-40B4-BE49-F238E27FC236}">
                <a16:creationId xmlns:a16="http://schemas.microsoft.com/office/drawing/2014/main" id="{01EA9B32-7583-BB5E-CDA0-26B75C07761A}"/>
              </a:ext>
            </a:extLst>
          </p:cNvPr>
          <p:cNvSpPr>
            <a:spLocks noGrp="1"/>
          </p:cNvSpPr>
          <p:nvPr>
            <p:ph type="body" idx="1"/>
          </p:nvPr>
        </p:nvSpPr>
        <p:spPr/>
        <p:txBody>
          <a:bodyPr/>
          <a:lstStyle/>
          <a:p>
            <a:r>
              <a:rPr lang="en-GB" sz="1600" dirty="0"/>
              <a:t>Let’s start with a simple distinction:</a:t>
            </a:r>
          </a:p>
          <a:p>
            <a:r>
              <a:rPr lang="en-GB" sz="1600" b="1" dirty="0"/>
              <a:t>Equality</a:t>
            </a:r>
            <a:r>
              <a:rPr lang="en-GB" sz="1600" dirty="0"/>
              <a:t> means giving everyone the same thing.</a:t>
            </a:r>
          </a:p>
          <a:p>
            <a:r>
              <a:rPr lang="en-GB" sz="1600" b="1" dirty="0"/>
              <a:t>Equity</a:t>
            </a:r>
            <a:r>
              <a:rPr lang="en-GB" sz="1600" dirty="0"/>
              <a:t> means giving each person what they need to succeed.</a:t>
            </a:r>
          </a:p>
          <a:p>
            <a:r>
              <a:rPr lang="en-GB" sz="1600" dirty="0"/>
              <a:t>In schools, we have been aware of equality for a long time, it was in my initial Teacher Training all those years ago. It might look like offering the same resources, the same timetable, or the same expectations to every pupil. It sounds fair—but it assumes every child starts from the same place, with the same needs. And we know that’s not true.</a:t>
            </a:r>
          </a:p>
          <a:p>
            <a:r>
              <a:rPr lang="en-GB" sz="1600" dirty="0"/>
              <a:t>Equity, on the other hand, recognises that every learner is different. It asks: </a:t>
            </a:r>
            <a:r>
              <a:rPr lang="en-GB" sz="1600" i="1" dirty="0"/>
              <a:t>What does this child need to thrive?</a:t>
            </a:r>
            <a:r>
              <a:rPr lang="en-GB" sz="1600" dirty="0"/>
              <a:t> That might mean extra time, sensory adjustments, language support, or simply a trusted adult within school who understands their story.</a:t>
            </a:r>
          </a:p>
          <a:p>
            <a:r>
              <a:rPr lang="en-GB" sz="1600" dirty="0"/>
              <a:t>You will have seen visual metaphors like this before:</a:t>
            </a:r>
            <a:br>
              <a:rPr lang="en-GB" sz="1600" dirty="0"/>
            </a:br>
            <a:r>
              <a:rPr lang="en-GB" sz="1600" dirty="0"/>
              <a:t>Often children watching a football or cricket match. Here we have people picking apples on stepladders.</a:t>
            </a:r>
          </a:p>
          <a:p>
            <a:r>
              <a:rPr lang="en-GB" sz="1600" dirty="0"/>
              <a:t>Equality gives each of them the same ladder to stand on.</a:t>
            </a:r>
          </a:p>
          <a:p>
            <a:r>
              <a:rPr lang="en-GB" sz="1600" dirty="0"/>
              <a:t>Equity gives each pupil a different-sized ladder—so they can all reach the branches.</a:t>
            </a:r>
          </a:p>
          <a:p>
            <a:endParaRPr lang="en-GB" sz="1600" dirty="0"/>
          </a:p>
          <a:p>
            <a:r>
              <a:rPr lang="en-GB" sz="1600" dirty="0"/>
              <a:t>In practice, equity is about removing barriers. It’s about tailoring support so that every child—not just the majority—can access learning, feel a sense of belonging, and reach their potential.</a:t>
            </a:r>
          </a:p>
          <a:p>
            <a:endParaRPr lang="en-GB" sz="1600" dirty="0"/>
          </a:p>
          <a:p>
            <a:r>
              <a:rPr lang="en-GB" sz="1600" dirty="0"/>
              <a:t>Why does this matter? As teachers we are all leaders, leading our class and maybe leading a team within school such as TA’s or subject colleagues-</a:t>
            </a:r>
          </a:p>
          <a:p>
            <a:r>
              <a:rPr lang="en-GB" sz="1600" dirty="0"/>
              <a:t>Because when we lead with equity:</a:t>
            </a:r>
          </a:p>
          <a:p>
            <a:r>
              <a:rPr lang="en-GB" sz="1600" dirty="0"/>
              <a:t>We </a:t>
            </a:r>
            <a:r>
              <a:rPr lang="en-GB" sz="1600" b="1" dirty="0"/>
              <a:t>close gaps</a:t>
            </a:r>
            <a:r>
              <a:rPr lang="en-GB" sz="1600" dirty="0"/>
              <a:t> in achievement and engagement.</a:t>
            </a:r>
          </a:p>
          <a:p>
            <a:r>
              <a:rPr lang="en-GB" sz="1600" dirty="0"/>
              <a:t>We </a:t>
            </a:r>
            <a:r>
              <a:rPr lang="en-GB" sz="1600" b="1" dirty="0"/>
              <a:t>honour pupil voice</a:t>
            </a:r>
            <a:r>
              <a:rPr lang="en-GB" sz="1600" dirty="0"/>
              <a:t>, especially those who are often unheard.</a:t>
            </a:r>
          </a:p>
          <a:p>
            <a:r>
              <a:rPr lang="en-GB" sz="1600" dirty="0"/>
              <a:t>We </a:t>
            </a:r>
            <a:r>
              <a:rPr lang="en-GB" sz="1600" b="1" dirty="0"/>
              <a:t>build inclusive cultures</a:t>
            </a:r>
            <a:r>
              <a:rPr lang="en-GB" sz="1600" dirty="0"/>
              <a:t> where difference is not just accepted, but valued.</a:t>
            </a:r>
          </a:p>
          <a:p>
            <a:r>
              <a:rPr lang="en-GB" sz="1600" dirty="0"/>
              <a:t>Equity isn’t a soft add-on—it’s a strategic, ethical commitment. It’s how we move from “fair” to </a:t>
            </a:r>
            <a:r>
              <a:rPr lang="en-GB" sz="1600" i="1" dirty="0"/>
              <a:t>just</a:t>
            </a:r>
            <a:r>
              <a:rPr lang="en-GB" sz="1600" dirty="0"/>
              <a:t>. And it’s how we ensure that every child, whatever their starting point, has a real chance to flourish.</a:t>
            </a:r>
          </a:p>
          <a:p>
            <a:endParaRPr lang="en-GB" dirty="0"/>
          </a:p>
        </p:txBody>
      </p:sp>
    </p:spTree>
    <p:extLst>
      <p:ext uri="{BB962C8B-B14F-4D97-AF65-F5344CB8AC3E}">
        <p14:creationId xmlns:p14="http://schemas.microsoft.com/office/powerpoint/2010/main" val="321160410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GB" sz="1600" dirty="0"/>
              <a:t>I have been trying to put these things together to know what it would look like if we were actively trying to develop a sense of belonging through an inclusive culture.</a:t>
            </a:r>
          </a:p>
          <a:p>
            <a:endParaRPr lang="en-GB" sz="1600" dirty="0"/>
          </a:p>
          <a:p>
            <a:r>
              <a:rPr lang="en-GB" sz="1600" dirty="0"/>
              <a:t>Opportunity to reflect after 30 years teaching and school leadership and moving into nasen role:</a:t>
            </a:r>
          </a:p>
          <a:p>
            <a:endParaRPr lang="en-GB" sz="1600" dirty="0"/>
          </a:p>
          <a:p>
            <a:r>
              <a:rPr lang="en-GB" sz="1600" dirty="0"/>
              <a:t>Have things changed in schools or wider society and has this had an impact on inclusion and our learner's sense of belonging? </a:t>
            </a:r>
          </a:p>
          <a:p>
            <a:r>
              <a:rPr lang="en-GB" sz="1600" dirty="0"/>
              <a:t>We know emotionally based school avoidance (EBSA)—has seen a marked rise in recent years, particularly in the UK. </a:t>
            </a:r>
          </a:p>
          <a:p>
            <a:r>
              <a:rPr lang="en-GB" sz="1600" dirty="0"/>
              <a:t>The map shows here the persistent absence rates for pupils (which has improved slightly since these statistics)  those off for 10% of the school year. It is quite shocking –that’s about 19 days school or more. In my part of the country the South West that’s somewhere between 22-27% of pupils . </a:t>
            </a:r>
          </a:p>
          <a:p>
            <a:endParaRPr lang="en-GB" sz="1600" dirty="0"/>
          </a:p>
          <a:p>
            <a:r>
              <a:rPr lang="en-GB" sz="1600" dirty="0"/>
              <a:t>We also  know the number of children with SEN has been increasing and is now at 19.1%</a:t>
            </a:r>
          </a:p>
          <a:p>
            <a:endParaRPr lang="en-GB" sz="1600" dirty="0"/>
          </a:p>
          <a:p>
            <a:r>
              <a:rPr lang="en-GB" sz="1600" b="1" dirty="0"/>
              <a:t>Interestingly in January 2014</a:t>
            </a:r>
            <a:r>
              <a:rPr lang="en-GB" sz="1600" dirty="0"/>
              <a:t> (just before the Code was introduced): </a:t>
            </a:r>
          </a:p>
          <a:p>
            <a:r>
              <a:rPr lang="en-GB" sz="1600" b="1" dirty="0"/>
              <a:t>SEN overall</a:t>
            </a:r>
            <a:r>
              <a:rPr lang="en-GB" sz="1600" dirty="0"/>
              <a:t>: Approximately </a:t>
            </a:r>
            <a:r>
              <a:rPr lang="en-GB" sz="1600" b="1" dirty="0"/>
              <a:t>1.49 million pupils</a:t>
            </a:r>
            <a:r>
              <a:rPr lang="en-GB" sz="1600" dirty="0"/>
              <a:t> (18.7% of all pupils)</a:t>
            </a:r>
          </a:p>
          <a:p>
            <a:r>
              <a:rPr lang="en-GB" sz="1600" b="1" dirty="0"/>
              <a:t>School Action</a:t>
            </a:r>
            <a:r>
              <a:rPr lang="en-GB" sz="1600" dirty="0"/>
              <a:t>: ~1.1 million pupils</a:t>
            </a:r>
          </a:p>
          <a:p>
            <a:r>
              <a:rPr lang="en-GB" sz="1600" b="1" dirty="0"/>
              <a:t>School Action Plus</a:t>
            </a:r>
            <a:r>
              <a:rPr lang="en-GB" sz="1600" dirty="0"/>
              <a:t>: ~300,000 pupils</a:t>
            </a:r>
          </a:p>
          <a:p>
            <a:r>
              <a:rPr lang="en-GB" sz="1600" b="1" dirty="0"/>
              <a:t>Statements of SEN</a:t>
            </a:r>
            <a:r>
              <a:rPr lang="en-GB" sz="1600" dirty="0"/>
              <a:t>: ~226,000 pupils (2.8% of all pupils)</a:t>
            </a:r>
          </a:p>
          <a:p>
            <a:endParaRPr lang="en-GB" sz="1600" dirty="0"/>
          </a:p>
          <a:p>
            <a:r>
              <a:rPr lang="en-GB" sz="1600" dirty="0"/>
              <a:t>So overall figures not too different but number of EHCPs a marked increase. </a:t>
            </a:r>
          </a:p>
          <a:p>
            <a:endParaRPr lang="en-GB" sz="1600" dirty="0"/>
          </a:p>
          <a:p>
            <a:r>
              <a:rPr lang="en-GB" sz="1600" dirty="0"/>
              <a:t>I find myself asking is this why is our education system and particularly SEND is struggling to cope or have things in schools and society as a whole changed that have made it more difficult for learners? </a:t>
            </a:r>
          </a:p>
          <a:p>
            <a:endParaRPr lang="en-GB" sz="1600" dirty="0"/>
          </a:p>
          <a:p>
            <a:endParaRPr lang="en-GB" sz="1600" dirty="0"/>
          </a:p>
          <a:p>
            <a:endParaRPr lang="en-GB" sz="1600" dirty="0"/>
          </a:p>
          <a:p>
            <a:endParaRPr lang="en-GB" dirty="0"/>
          </a:p>
        </p:txBody>
      </p:sp>
    </p:spTree>
    <p:extLst>
      <p:ext uri="{BB962C8B-B14F-4D97-AF65-F5344CB8AC3E}">
        <p14:creationId xmlns:p14="http://schemas.microsoft.com/office/powerpoint/2010/main" val="350126145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GB" dirty="0"/>
          </a:p>
          <a:p>
            <a:r>
              <a:rPr lang="en-GB" sz="1600" dirty="0"/>
              <a:t>I put together this inverted pyramid to bring together my thoughts and  to express everything that I think needs to be in place within the system to develop belonging through an inclusive culture. </a:t>
            </a:r>
          </a:p>
          <a:p>
            <a:endParaRPr lang="en-GB" sz="1600" dirty="0"/>
          </a:p>
          <a:p>
            <a:r>
              <a:rPr lang="en-GB" sz="1600" dirty="0"/>
              <a:t>On my reflection on what had changed in the thirty years- I remember after completing my teaching degree getting my first classroom, after 8 years in the world of banking, thinking these are my four walls, I am in charge and I am responsible for making sure these children (a year 2 class in an infant school) have the best possible learning experience, and leave here to go to junior school loving education, having high self esteem and being able to read- these were my aims. This was both exciting and scary!</a:t>
            </a:r>
          </a:p>
          <a:p>
            <a:endParaRPr lang="en-GB" sz="1600" dirty="0"/>
          </a:p>
          <a:p>
            <a:r>
              <a:rPr lang="en-GB" sz="1600" dirty="0"/>
              <a:t>30 years later when I came out of the school environment it felt like there were things in the ‘system’ that made a difference to that enthusiastic individual teacher-OFSTED-although always there had changed their Handbook and approach to inspections, league table and data were a big focus and , Senior Leadership and MAT executive teams priorities for school improvement. </a:t>
            </a:r>
          </a:p>
          <a:p>
            <a:endParaRPr lang="en-GB" sz="1600" dirty="0"/>
          </a:p>
          <a:p>
            <a:r>
              <a:rPr lang="en-GB" sz="1600" dirty="0"/>
              <a:t> I know an individual teacher doesn’t operate in a vacuum so concluded that maybe inclusion and belonging  started with the wider system and the school environment which influenced the classroom and the individual?</a:t>
            </a:r>
          </a:p>
          <a:p>
            <a:endParaRPr lang="en-GB" sz="1600" dirty="0"/>
          </a:p>
          <a:p>
            <a:endParaRPr lang="en-GB" sz="1600" dirty="0"/>
          </a:p>
          <a:p>
            <a:endParaRPr lang="en-GB" sz="1800" dirty="0"/>
          </a:p>
        </p:txBody>
      </p:sp>
    </p:spTree>
    <p:extLst>
      <p:ext uri="{BB962C8B-B14F-4D97-AF65-F5344CB8AC3E}">
        <p14:creationId xmlns:p14="http://schemas.microsoft.com/office/powerpoint/2010/main" val="3612044901"/>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4.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3.xml"/><Relationship Id="rId5" Type="http://schemas.openxmlformats.org/officeDocument/2006/relationships/image" Target="../media/image1.png"/><Relationship Id="rId4" Type="http://schemas.openxmlformats.org/officeDocument/2006/relationships/image" Target="../media/image4.jpeg"/></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5.png"/><Relationship Id="rId1" Type="http://schemas.openxmlformats.org/officeDocument/2006/relationships/slideMaster" Target="../slideMasters/slideMaster4.xml"/><Relationship Id="rId4" Type="http://schemas.openxmlformats.org/officeDocument/2006/relationships/image" Target="../media/image3.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4.jpeg"/></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6.png"/><Relationship Id="rId1" Type="http://schemas.openxmlformats.org/officeDocument/2006/relationships/slideMaster" Target="../slideMasters/slideMaster4.xml"/><Relationship Id="rId4" Type="http://schemas.openxmlformats.org/officeDocument/2006/relationships/image" Target="../media/image3.png"/></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6.png"/><Relationship Id="rId1" Type="http://schemas.openxmlformats.org/officeDocument/2006/relationships/slideMaster" Target="../slideMasters/slideMaster4.xml"/><Relationship Id="rId4" Type="http://schemas.openxmlformats.org/officeDocument/2006/relationships/image" Target="../media/image3.png"/></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6.png"/><Relationship Id="rId1" Type="http://schemas.openxmlformats.org/officeDocument/2006/relationships/slideMaster" Target="../slideMasters/slideMaster4.xml"/><Relationship Id="rId4" Type="http://schemas.openxmlformats.org/officeDocument/2006/relationships/image" Target="../media/image3.png"/></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6.png"/><Relationship Id="rId1" Type="http://schemas.openxmlformats.org/officeDocument/2006/relationships/slideMaster" Target="../slideMasters/slideMaster4.xml"/><Relationship Id="rId4" Type="http://schemas.openxmlformats.org/officeDocument/2006/relationships/image" Target="../media/image3.png"/></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5" Type="http://schemas.openxmlformats.org/officeDocument/2006/relationships/image" Target="../media/image1.png"/><Relationship Id="rId4" Type="http://schemas.openxmlformats.org/officeDocument/2006/relationships/image" Target="../media/image4.jpe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2.xml"/><Relationship Id="rId4" Type="http://schemas.openxmlformats.org/officeDocument/2006/relationships/image" Target="../media/image4.jpe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x">
  <p:cSld name="Content Slide">
    <p:spTree>
      <p:nvGrpSpPr>
        <p:cNvPr id="1" name=""/>
        <p:cNvGrpSpPr/>
        <p:nvPr/>
      </p:nvGrpSpPr>
      <p:grpSpPr>
        <a:xfrm>
          <a:off x="0" y="0"/>
          <a:ext cx="0" cy="0"/>
          <a:chOff x="0" y="0"/>
          <a:chExt cx="0" cy="0"/>
        </a:xfrm>
      </p:grpSpPr>
      <p:grpSp>
        <p:nvGrpSpPr>
          <p:cNvPr id="27" name="Group"/>
          <p:cNvGrpSpPr/>
          <p:nvPr/>
        </p:nvGrpSpPr>
        <p:grpSpPr>
          <a:xfrm>
            <a:off x="198695" y="5886063"/>
            <a:ext cx="11707900" cy="250939"/>
            <a:chOff x="0" y="0"/>
            <a:chExt cx="11707898" cy="250937"/>
          </a:xfrm>
        </p:grpSpPr>
        <p:sp>
          <p:nvSpPr>
            <p:cNvPr id="25" name="Line"/>
            <p:cNvSpPr/>
            <p:nvPr/>
          </p:nvSpPr>
          <p:spPr>
            <a:xfrm>
              <a:off x="1399357" y="112768"/>
              <a:ext cx="10308542" cy="1"/>
            </a:xfrm>
            <a:prstGeom prst="line">
              <a:avLst/>
            </a:prstGeom>
            <a:noFill/>
            <a:ln w="12700" cap="flat">
              <a:solidFill>
                <a:schemeClr val="accent1"/>
              </a:solidFill>
              <a:prstDash val="solid"/>
              <a:miter lim="800000"/>
            </a:ln>
            <a:effectLst/>
          </p:spPr>
          <p:txBody>
            <a:bodyPr wrap="square" lIns="45719" tIns="45719" rIns="45719" bIns="45719" numCol="1" anchor="t">
              <a:noAutofit/>
            </a:bodyPr>
            <a:lstStyle/>
            <a:p>
              <a:endParaRPr/>
            </a:p>
          </p:txBody>
        </p:sp>
        <p:sp>
          <p:nvSpPr>
            <p:cNvPr id="26" name="Subtitle 2"/>
            <p:cNvSpPr txBox="1"/>
            <p:nvPr/>
          </p:nvSpPr>
          <p:spPr>
            <a:xfrm>
              <a:off x="0" y="0"/>
              <a:ext cx="1792854" cy="250938"/>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19" rIns="45719" bIns="45719" numCol="1" anchor="t">
              <a:normAutofit/>
            </a:bodyPr>
            <a:lstStyle>
              <a:lvl1pPr>
                <a:lnSpc>
                  <a:spcPct val="81000"/>
                </a:lnSpc>
                <a:spcBef>
                  <a:spcPts val="1000"/>
                </a:spcBef>
                <a:defRPr sz="900">
                  <a:solidFill>
                    <a:srgbClr val="5C8469"/>
                  </a:solidFill>
                </a:defRPr>
              </a:lvl1pPr>
            </a:lstStyle>
            <a:p>
              <a:r>
                <a:t>Universal SEND Services</a:t>
              </a:r>
            </a:p>
          </p:txBody>
        </p:sp>
      </p:grpSp>
      <p:pic>
        <p:nvPicPr>
          <p:cNvPr id="28" name="Picture 12" descr="Picture 12"/>
          <p:cNvPicPr>
            <a:picLocks noChangeAspect="1"/>
          </p:cNvPicPr>
          <p:nvPr/>
        </p:nvPicPr>
        <p:blipFill>
          <a:blip r:embed="rId2"/>
          <a:stretch>
            <a:fillRect/>
          </a:stretch>
        </p:blipFill>
        <p:spPr>
          <a:xfrm>
            <a:off x="255376" y="6226909"/>
            <a:ext cx="1273645" cy="433040"/>
          </a:xfrm>
          <a:prstGeom prst="rect">
            <a:avLst/>
          </a:prstGeom>
          <a:ln w="12700">
            <a:miter lim="400000"/>
          </a:ln>
        </p:spPr>
      </p:pic>
      <p:pic>
        <p:nvPicPr>
          <p:cNvPr id="29" name="Picture 8" descr="Picture 8"/>
          <p:cNvPicPr>
            <a:picLocks noChangeAspect="1"/>
          </p:cNvPicPr>
          <p:nvPr/>
        </p:nvPicPr>
        <p:blipFill>
          <a:blip r:embed="rId3"/>
          <a:stretch>
            <a:fillRect/>
          </a:stretch>
        </p:blipFill>
        <p:spPr>
          <a:xfrm>
            <a:off x="3479107" y="6296628"/>
            <a:ext cx="1009506" cy="320879"/>
          </a:xfrm>
          <a:prstGeom prst="rect">
            <a:avLst/>
          </a:prstGeom>
          <a:ln w="12700">
            <a:miter lim="400000"/>
          </a:ln>
        </p:spPr>
      </p:pic>
      <p:pic>
        <p:nvPicPr>
          <p:cNvPr id="30" name="Picture 13" descr="Picture 13"/>
          <p:cNvPicPr>
            <a:picLocks noChangeAspect="1"/>
          </p:cNvPicPr>
          <p:nvPr/>
        </p:nvPicPr>
        <p:blipFill>
          <a:blip r:embed="rId4"/>
          <a:stretch>
            <a:fillRect/>
          </a:stretch>
        </p:blipFill>
        <p:spPr>
          <a:xfrm>
            <a:off x="2087316" y="6263922"/>
            <a:ext cx="701426" cy="372653"/>
          </a:xfrm>
          <a:prstGeom prst="rect">
            <a:avLst/>
          </a:prstGeom>
          <a:ln w="12700">
            <a:miter lim="400000"/>
          </a:ln>
        </p:spPr>
      </p:pic>
      <p:sp>
        <p:nvSpPr>
          <p:cNvPr id="31"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B55158-0BEC-6D7B-D787-C47624DD4F9C}"/>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BC526C59-629C-DEB4-305A-28D38D7AFDFC}"/>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D1B7A2CB-E73A-E6C5-D97F-28AD5EB4B002}"/>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D44F68B2-EF8A-67E8-7435-EFF274C09F80}"/>
              </a:ext>
            </a:extLst>
          </p:cNvPr>
          <p:cNvSpPr>
            <a:spLocks noGrp="1"/>
          </p:cNvSpPr>
          <p:nvPr>
            <p:ph type="dt" sz="half" idx="10"/>
          </p:nvPr>
        </p:nvSpPr>
        <p:spPr/>
        <p:txBody>
          <a:bodyPr/>
          <a:lstStyle/>
          <a:p>
            <a:fld id="{C8EF42A6-A0FA-49D3-AE83-4B5919D70DFB}" type="datetimeFigureOut">
              <a:rPr lang="en-GB" smtClean="0"/>
              <a:t>07/01/2026</a:t>
            </a:fld>
            <a:endParaRPr lang="en-GB"/>
          </a:p>
        </p:txBody>
      </p:sp>
      <p:sp>
        <p:nvSpPr>
          <p:cNvPr id="6" name="Footer Placeholder 5">
            <a:extLst>
              <a:ext uri="{FF2B5EF4-FFF2-40B4-BE49-F238E27FC236}">
                <a16:creationId xmlns:a16="http://schemas.microsoft.com/office/drawing/2014/main" id="{1F75EA5A-3EA4-0E0B-121F-071AA2266777}"/>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3B3CB8CD-75D8-CC03-7288-5B0D28A9A58B}"/>
              </a:ext>
            </a:extLst>
          </p:cNvPr>
          <p:cNvSpPr>
            <a:spLocks noGrp="1"/>
          </p:cNvSpPr>
          <p:nvPr>
            <p:ph type="sldNum" sz="quarter" idx="12"/>
          </p:nvPr>
        </p:nvSpPr>
        <p:spPr/>
        <p:txBody>
          <a:bodyPr/>
          <a:lstStyle/>
          <a:p>
            <a:fld id="{BDCD32C0-48E4-4806-B8EB-6378FE602CB2}" type="slidenum">
              <a:rPr lang="en-GB" smtClean="0"/>
              <a:t>‹#›</a:t>
            </a:fld>
            <a:endParaRPr lang="en-GB"/>
          </a:p>
        </p:txBody>
      </p:sp>
    </p:spTree>
    <p:extLst>
      <p:ext uri="{BB962C8B-B14F-4D97-AF65-F5344CB8AC3E}">
        <p14:creationId xmlns:p14="http://schemas.microsoft.com/office/powerpoint/2010/main" val="38276595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F754E79-B419-2353-B8FD-43C444137EB7}"/>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31E5A660-D620-2D83-7736-D104948E2FBA}"/>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F4AEE705-EF09-C41C-6C2B-B1DBC3E8FA69}"/>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3766996E-5114-EDC4-29B3-DDEB8AF779F8}"/>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B70623DE-6C68-165C-E988-229484C6C5BF}"/>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8BBF12A4-B1F0-82AA-2AB5-C10CD9AD8170}"/>
              </a:ext>
            </a:extLst>
          </p:cNvPr>
          <p:cNvSpPr>
            <a:spLocks noGrp="1"/>
          </p:cNvSpPr>
          <p:nvPr>
            <p:ph type="dt" sz="half" idx="10"/>
          </p:nvPr>
        </p:nvSpPr>
        <p:spPr/>
        <p:txBody>
          <a:bodyPr/>
          <a:lstStyle/>
          <a:p>
            <a:fld id="{C8EF42A6-A0FA-49D3-AE83-4B5919D70DFB}" type="datetimeFigureOut">
              <a:rPr lang="en-GB" smtClean="0"/>
              <a:t>07/01/2026</a:t>
            </a:fld>
            <a:endParaRPr lang="en-GB"/>
          </a:p>
        </p:txBody>
      </p:sp>
      <p:sp>
        <p:nvSpPr>
          <p:cNvPr id="8" name="Footer Placeholder 7">
            <a:extLst>
              <a:ext uri="{FF2B5EF4-FFF2-40B4-BE49-F238E27FC236}">
                <a16:creationId xmlns:a16="http://schemas.microsoft.com/office/drawing/2014/main" id="{D9295ED9-DA01-515F-688D-64289987DB3F}"/>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3F446A9E-363F-4C05-AF30-7B8BB015DE6E}"/>
              </a:ext>
            </a:extLst>
          </p:cNvPr>
          <p:cNvSpPr>
            <a:spLocks noGrp="1"/>
          </p:cNvSpPr>
          <p:nvPr>
            <p:ph type="sldNum" sz="quarter" idx="12"/>
          </p:nvPr>
        </p:nvSpPr>
        <p:spPr/>
        <p:txBody>
          <a:bodyPr/>
          <a:lstStyle/>
          <a:p>
            <a:fld id="{BDCD32C0-48E4-4806-B8EB-6378FE602CB2}" type="slidenum">
              <a:rPr lang="en-GB" smtClean="0"/>
              <a:t>‹#›</a:t>
            </a:fld>
            <a:endParaRPr lang="en-GB"/>
          </a:p>
        </p:txBody>
      </p:sp>
    </p:spTree>
    <p:extLst>
      <p:ext uri="{BB962C8B-B14F-4D97-AF65-F5344CB8AC3E}">
        <p14:creationId xmlns:p14="http://schemas.microsoft.com/office/powerpoint/2010/main" val="417938729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2A72DB-97F0-D15B-FA6D-9CBF526D1A1B}"/>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29710BA7-D014-68D6-32B4-669E15432054}"/>
              </a:ext>
            </a:extLst>
          </p:cNvPr>
          <p:cNvSpPr>
            <a:spLocks noGrp="1"/>
          </p:cNvSpPr>
          <p:nvPr>
            <p:ph type="dt" sz="half" idx="10"/>
          </p:nvPr>
        </p:nvSpPr>
        <p:spPr/>
        <p:txBody>
          <a:bodyPr/>
          <a:lstStyle/>
          <a:p>
            <a:fld id="{C8EF42A6-A0FA-49D3-AE83-4B5919D70DFB}" type="datetimeFigureOut">
              <a:rPr lang="en-GB" smtClean="0"/>
              <a:t>07/01/2026</a:t>
            </a:fld>
            <a:endParaRPr lang="en-GB"/>
          </a:p>
        </p:txBody>
      </p:sp>
      <p:sp>
        <p:nvSpPr>
          <p:cNvPr id="4" name="Footer Placeholder 3">
            <a:extLst>
              <a:ext uri="{FF2B5EF4-FFF2-40B4-BE49-F238E27FC236}">
                <a16:creationId xmlns:a16="http://schemas.microsoft.com/office/drawing/2014/main" id="{1BE3FAFA-50A8-9D73-7D60-4C602FB96A38}"/>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7EB1E7C1-08E2-F9D7-0781-6000A336FAC1}"/>
              </a:ext>
            </a:extLst>
          </p:cNvPr>
          <p:cNvSpPr>
            <a:spLocks noGrp="1"/>
          </p:cNvSpPr>
          <p:nvPr>
            <p:ph type="sldNum" sz="quarter" idx="12"/>
          </p:nvPr>
        </p:nvSpPr>
        <p:spPr/>
        <p:txBody>
          <a:bodyPr/>
          <a:lstStyle/>
          <a:p>
            <a:fld id="{BDCD32C0-48E4-4806-B8EB-6378FE602CB2}" type="slidenum">
              <a:rPr lang="en-GB" smtClean="0"/>
              <a:t>‹#›</a:t>
            </a:fld>
            <a:endParaRPr lang="en-GB"/>
          </a:p>
        </p:txBody>
      </p:sp>
    </p:spTree>
    <p:extLst>
      <p:ext uri="{BB962C8B-B14F-4D97-AF65-F5344CB8AC3E}">
        <p14:creationId xmlns:p14="http://schemas.microsoft.com/office/powerpoint/2010/main" val="394735234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1E3AB4EA-2049-B163-12E0-C9C5067B955D}"/>
              </a:ext>
            </a:extLst>
          </p:cNvPr>
          <p:cNvSpPr>
            <a:spLocks noGrp="1"/>
          </p:cNvSpPr>
          <p:nvPr>
            <p:ph type="dt" sz="half" idx="10"/>
          </p:nvPr>
        </p:nvSpPr>
        <p:spPr/>
        <p:txBody>
          <a:bodyPr/>
          <a:lstStyle/>
          <a:p>
            <a:fld id="{C8EF42A6-A0FA-49D3-AE83-4B5919D70DFB}" type="datetimeFigureOut">
              <a:rPr lang="en-GB" smtClean="0"/>
              <a:t>07/01/2026</a:t>
            </a:fld>
            <a:endParaRPr lang="en-GB"/>
          </a:p>
        </p:txBody>
      </p:sp>
      <p:sp>
        <p:nvSpPr>
          <p:cNvPr id="3" name="Footer Placeholder 2">
            <a:extLst>
              <a:ext uri="{FF2B5EF4-FFF2-40B4-BE49-F238E27FC236}">
                <a16:creationId xmlns:a16="http://schemas.microsoft.com/office/drawing/2014/main" id="{754AEAD4-B76E-6935-E575-009CC497EF2E}"/>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DCECCD82-4D38-8D30-DA59-6190F346464B}"/>
              </a:ext>
            </a:extLst>
          </p:cNvPr>
          <p:cNvSpPr>
            <a:spLocks noGrp="1"/>
          </p:cNvSpPr>
          <p:nvPr>
            <p:ph type="sldNum" sz="quarter" idx="12"/>
          </p:nvPr>
        </p:nvSpPr>
        <p:spPr/>
        <p:txBody>
          <a:bodyPr/>
          <a:lstStyle/>
          <a:p>
            <a:fld id="{BDCD32C0-48E4-4806-B8EB-6378FE602CB2}" type="slidenum">
              <a:rPr lang="en-GB" smtClean="0"/>
              <a:t>‹#›</a:t>
            </a:fld>
            <a:endParaRPr lang="en-GB"/>
          </a:p>
        </p:txBody>
      </p:sp>
    </p:spTree>
    <p:extLst>
      <p:ext uri="{BB962C8B-B14F-4D97-AF65-F5344CB8AC3E}">
        <p14:creationId xmlns:p14="http://schemas.microsoft.com/office/powerpoint/2010/main" val="183774214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03E15E-F52F-B633-F77E-31EDDDFE957E}"/>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0566653A-56BB-5625-9530-4A49F6E8C2D9}"/>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C528D509-D929-373F-FE32-B57B18D801F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93681520-76FC-A084-0AA1-28A4097B901A}"/>
              </a:ext>
            </a:extLst>
          </p:cNvPr>
          <p:cNvSpPr>
            <a:spLocks noGrp="1"/>
          </p:cNvSpPr>
          <p:nvPr>
            <p:ph type="dt" sz="half" idx="10"/>
          </p:nvPr>
        </p:nvSpPr>
        <p:spPr/>
        <p:txBody>
          <a:bodyPr/>
          <a:lstStyle/>
          <a:p>
            <a:fld id="{C8EF42A6-A0FA-49D3-AE83-4B5919D70DFB}" type="datetimeFigureOut">
              <a:rPr lang="en-GB" smtClean="0"/>
              <a:t>07/01/2026</a:t>
            </a:fld>
            <a:endParaRPr lang="en-GB"/>
          </a:p>
        </p:txBody>
      </p:sp>
      <p:sp>
        <p:nvSpPr>
          <p:cNvPr id="6" name="Footer Placeholder 5">
            <a:extLst>
              <a:ext uri="{FF2B5EF4-FFF2-40B4-BE49-F238E27FC236}">
                <a16:creationId xmlns:a16="http://schemas.microsoft.com/office/drawing/2014/main" id="{E54A49D3-E436-045F-630C-EC8CF6CC2F71}"/>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87959900-FE8F-5C96-5850-85A8666028BC}"/>
              </a:ext>
            </a:extLst>
          </p:cNvPr>
          <p:cNvSpPr>
            <a:spLocks noGrp="1"/>
          </p:cNvSpPr>
          <p:nvPr>
            <p:ph type="sldNum" sz="quarter" idx="12"/>
          </p:nvPr>
        </p:nvSpPr>
        <p:spPr/>
        <p:txBody>
          <a:bodyPr/>
          <a:lstStyle/>
          <a:p>
            <a:fld id="{BDCD32C0-48E4-4806-B8EB-6378FE602CB2}" type="slidenum">
              <a:rPr lang="en-GB" smtClean="0"/>
              <a:t>‹#›</a:t>
            </a:fld>
            <a:endParaRPr lang="en-GB"/>
          </a:p>
        </p:txBody>
      </p:sp>
    </p:spTree>
    <p:extLst>
      <p:ext uri="{BB962C8B-B14F-4D97-AF65-F5344CB8AC3E}">
        <p14:creationId xmlns:p14="http://schemas.microsoft.com/office/powerpoint/2010/main" val="333395648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E40368-ABB0-351A-2042-9FEFD0E16B0F}"/>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98142EDC-5D15-39EC-B00B-71EAD894A177}"/>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E96FCB2A-5633-D9A0-A925-5906913CBEA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A5FC24EC-11F2-A1DF-C1D2-13EDB956C83B}"/>
              </a:ext>
            </a:extLst>
          </p:cNvPr>
          <p:cNvSpPr>
            <a:spLocks noGrp="1"/>
          </p:cNvSpPr>
          <p:nvPr>
            <p:ph type="dt" sz="half" idx="10"/>
          </p:nvPr>
        </p:nvSpPr>
        <p:spPr/>
        <p:txBody>
          <a:bodyPr/>
          <a:lstStyle/>
          <a:p>
            <a:fld id="{C8EF42A6-A0FA-49D3-AE83-4B5919D70DFB}" type="datetimeFigureOut">
              <a:rPr lang="en-GB" smtClean="0"/>
              <a:t>07/01/2026</a:t>
            </a:fld>
            <a:endParaRPr lang="en-GB"/>
          </a:p>
        </p:txBody>
      </p:sp>
      <p:sp>
        <p:nvSpPr>
          <p:cNvPr id="6" name="Footer Placeholder 5">
            <a:extLst>
              <a:ext uri="{FF2B5EF4-FFF2-40B4-BE49-F238E27FC236}">
                <a16:creationId xmlns:a16="http://schemas.microsoft.com/office/drawing/2014/main" id="{F16C8EA8-4C67-F66B-AFAB-6EF04B94B7F0}"/>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37836B10-79CF-5F26-FE37-3A57C309E362}"/>
              </a:ext>
            </a:extLst>
          </p:cNvPr>
          <p:cNvSpPr>
            <a:spLocks noGrp="1"/>
          </p:cNvSpPr>
          <p:nvPr>
            <p:ph type="sldNum" sz="quarter" idx="12"/>
          </p:nvPr>
        </p:nvSpPr>
        <p:spPr/>
        <p:txBody>
          <a:bodyPr/>
          <a:lstStyle/>
          <a:p>
            <a:fld id="{BDCD32C0-48E4-4806-B8EB-6378FE602CB2}" type="slidenum">
              <a:rPr lang="en-GB" smtClean="0"/>
              <a:t>‹#›</a:t>
            </a:fld>
            <a:endParaRPr lang="en-GB"/>
          </a:p>
        </p:txBody>
      </p:sp>
    </p:spTree>
    <p:extLst>
      <p:ext uri="{BB962C8B-B14F-4D97-AF65-F5344CB8AC3E}">
        <p14:creationId xmlns:p14="http://schemas.microsoft.com/office/powerpoint/2010/main" val="409172741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632485-374F-8972-70A4-CEB176100594}"/>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545AE6E2-35AA-A161-055B-75D8D59300EB}"/>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A454E156-B31A-E736-B9EC-E44B80812CFE}"/>
              </a:ext>
            </a:extLst>
          </p:cNvPr>
          <p:cNvSpPr>
            <a:spLocks noGrp="1"/>
          </p:cNvSpPr>
          <p:nvPr>
            <p:ph type="dt" sz="half" idx="10"/>
          </p:nvPr>
        </p:nvSpPr>
        <p:spPr/>
        <p:txBody>
          <a:bodyPr/>
          <a:lstStyle/>
          <a:p>
            <a:fld id="{C8EF42A6-A0FA-49D3-AE83-4B5919D70DFB}" type="datetimeFigureOut">
              <a:rPr lang="en-GB" smtClean="0"/>
              <a:t>07/01/2026</a:t>
            </a:fld>
            <a:endParaRPr lang="en-GB"/>
          </a:p>
        </p:txBody>
      </p:sp>
      <p:sp>
        <p:nvSpPr>
          <p:cNvPr id="5" name="Footer Placeholder 4">
            <a:extLst>
              <a:ext uri="{FF2B5EF4-FFF2-40B4-BE49-F238E27FC236}">
                <a16:creationId xmlns:a16="http://schemas.microsoft.com/office/drawing/2014/main" id="{79CF8D04-B662-77D8-327B-2DD1BA84ADE7}"/>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4DDCA32E-8638-DCEA-A3D2-74814AD9C8B0}"/>
              </a:ext>
            </a:extLst>
          </p:cNvPr>
          <p:cNvSpPr>
            <a:spLocks noGrp="1"/>
          </p:cNvSpPr>
          <p:nvPr>
            <p:ph type="sldNum" sz="quarter" idx="12"/>
          </p:nvPr>
        </p:nvSpPr>
        <p:spPr/>
        <p:txBody>
          <a:bodyPr/>
          <a:lstStyle/>
          <a:p>
            <a:fld id="{BDCD32C0-48E4-4806-B8EB-6378FE602CB2}" type="slidenum">
              <a:rPr lang="en-GB" smtClean="0"/>
              <a:t>‹#›</a:t>
            </a:fld>
            <a:endParaRPr lang="en-GB"/>
          </a:p>
        </p:txBody>
      </p:sp>
    </p:spTree>
    <p:extLst>
      <p:ext uri="{BB962C8B-B14F-4D97-AF65-F5344CB8AC3E}">
        <p14:creationId xmlns:p14="http://schemas.microsoft.com/office/powerpoint/2010/main" val="280225644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2B21467F-E483-CFFE-31E7-6FC5D8B465D4}"/>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B710454A-112D-A471-066C-B40F1059E703}"/>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83280A8A-4E08-FA0F-E113-29A7CC47D039}"/>
              </a:ext>
            </a:extLst>
          </p:cNvPr>
          <p:cNvSpPr>
            <a:spLocks noGrp="1"/>
          </p:cNvSpPr>
          <p:nvPr>
            <p:ph type="dt" sz="half" idx="10"/>
          </p:nvPr>
        </p:nvSpPr>
        <p:spPr/>
        <p:txBody>
          <a:bodyPr/>
          <a:lstStyle/>
          <a:p>
            <a:fld id="{C8EF42A6-A0FA-49D3-AE83-4B5919D70DFB}" type="datetimeFigureOut">
              <a:rPr lang="en-GB" smtClean="0"/>
              <a:t>07/01/2026</a:t>
            </a:fld>
            <a:endParaRPr lang="en-GB"/>
          </a:p>
        </p:txBody>
      </p:sp>
      <p:sp>
        <p:nvSpPr>
          <p:cNvPr id="5" name="Footer Placeholder 4">
            <a:extLst>
              <a:ext uri="{FF2B5EF4-FFF2-40B4-BE49-F238E27FC236}">
                <a16:creationId xmlns:a16="http://schemas.microsoft.com/office/drawing/2014/main" id="{49AA64A0-1569-6DAF-0B21-157FF58714EB}"/>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F143706D-8F17-1AB6-E65B-909A2F9EFDA0}"/>
              </a:ext>
            </a:extLst>
          </p:cNvPr>
          <p:cNvSpPr>
            <a:spLocks noGrp="1"/>
          </p:cNvSpPr>
          <p:nvPr>
            <p:ph type="sldNum" sz="quarter" idx="12"/>
          </p:nvPr>
        </p:nvSpPr>
        <p:spPr/>
        <p:txBody>
          <a:bodyPr/>
          <a:lstStyle/>
          <a:p>
            <a:fld id="{BDCD32C0-48E4-4806-B8EB-6378FE602CB2}" type="slidenum">
              <a:rPr lang="en-GB" smtClean="0"/>
              <a:t>‹#›</a:t>
            </a:fld>
            <a:endParaRPr lang="en-GB"/>
          </a:p>
        </p:txBody>
      </p:sp>
    </p:spTree>
    <p:extLst>
      <p:ext uri="{BB962C8B-B14F-4D97-AF65-F5344CB8AC3E}">
        <p14:creationId xmlns:p14="http://schemas.microsoft.com/office/powerpoint/2010/main" val="75386335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userDrawn="1">
  <p:cSld name="4_Content Slide">
    <p:spTree>
      <p:nvGrpSpPr>
        <p:cNvPr id="1" name=""/>
        <p:cNvGrpSpPr/>
        <p:nvPr/>
      </p:nvGrpSpPr>
      <p:grpSpPr>
        <a:xfrm>
          <a:off x="0" y="0"/>
          <a:ext cx="0" cy="0"/>
          <a:chOff x="0" y="0"/>
          <a:chExt cx="0" cy="0"/>
        </a:xfrm>
      </p:grpSpPr>
      <p:sp>
        <p:nvSpPr>
          <p:cNvPr id="5" name="Content Placeholder 3">
            <a:extLst>
              <a:ext uri="{FF2B5EF4-FFF2-40B4-BE49-F238E27FC236}">
                <a16:creationId xmlns:a16="http://schemas.microsoft.com/office/drawing/2014/main" id="{863CE433-2744-75F2-7F62-DC808DD5A1E5}"/>
              </a:ext>
            </a:extLst>
          </p:cNvPr>
          <p:cNvSpPr>
            <a:spLocks noGrp="1" noChangeAspect="1"/>
          </p:cNvSpPr>
          <p:nvPr>
            <p:ph sz="half" idx="18" hasCustomPrompt="1"/>
          </p:nvPr>
        </p:nvSpPr>
        <p:spPr>
          <a:xfrm>
            <a:off x="185264" y="142385"/>
            <a:ext cx="3271462" cy="436210"/>
          </a:xfrm>
        </p:spPr>
        <p:txBody>
          <a:bodyPr>
            <a:noAutofit/>
          </a:bodyPr>
          <a:lstStyle>
            <a:lvl1pPr marL="0" indent="0">
              <a:buNone/>
              <a:defRPr sz="3200">
                <a:solidFill>
                  <a:srgbClr val="01454C"/>
                </a:solidFill>
                <a:latin typeface="Arial" panose="020B0604020202020204" pitchFamily="34" charset="0"/>
                <a:cs typeface="Arial" panose="020B0604020202020204" pitchFamily="34" charset="0"/>
              </a:defRPr>
            </a:lvl1pPr>
            <a:lvl2pPr>
              <a:defRPr sz="1800"/>
            </a:lvl2pPr>
            <a:lvl3pPr>
              <a:defRPr sz="1800"/>
            </a:lvl3pPr>
            <a:lvl4pPr>
              <a:defRPr sz="1800"/>
            </a:lvl4pPr>
            <a:lvl5pPr>
              <a:defRPr sz="1800"/>
            </a:lvl5pPr>
          </a:lstStyle>
          <a:p>
            <a:pPr lvl="0"/>
            <a:r>
              <a:rPr lang="en-GB" dirty="0"/>
              <a:t>Title</a:t>
            </a:r>
          </a:p>
        </p:txBody>
      </p:sp>
      <p:grpSp>
        <p:nvGrpSpPr>
          <p:cNvPr id="27" name="Group"/>
          <p:cNvGrpSpPr/>
          <p:nvPr/>
        </p:nvGrpSpPr>
        <p:grpSpPr>
          <a:xfrm>
            <a:off x="198695" y="5886063"/>
            <a:ext cx="11707900" cy="250939"/>
            <a:chOff x="0" y="0"/>
            <a:chExt cx="11707898" cy="250937"/>
          </a:xfrm>
        </p:grpSpPr>
        <p:sp>
          <p:nvSpPr>
            <p:cNvPr id="25" name="Line"/>
            <p:cNvSpPr/>
            <p:nvPr/>
          </p:nvSpPr>
          <p:spPr>
            <a:xfrm>
              <a:off x="1399357" y="112768"/>
              <a:ext cx="10308542" cy="1"/>
            </a:xfrm>
            <a:prstGeom prst="line">
              <a:avLst/>
            </a:prstGeom>
            <a:noFill/>
            <a:ln w="12700" cap="flat">
              <a:solidFill>
                <a:schemeClr val="accent1"/>
              </a:solidFill>
              <a:prstDash val="solid"/>
              <a:miter lim="800000"/>
            </a:ln>
            <a:effectLst/>
          </p:spPr>
          <p:txBody>
            <a:bodyPr wrap="square" lIns="45719" tIns="45719" rIns="45719" bIns="45719" numCol="1" anchor="t">
              <a:noAutofit/>
            </a:bodyPr>
            <a:lstStyle/>
            <a:p>
              <a:endParaRPr dirty="0"/>
            </a:p>
          </p:txBody>
        </p:sp>
        <p:sp>
          <p:nvSpPr>
            <p:cNvPr id="26" name="Subtitle 2"/>
            <p:cNvSpPr txBox="1"/>
            <p:nvPr/>
          </p:nvSpPr>
          <p:spPr>
            <a:xfrm>
              <a:off x="0" y="0"/>
              <a:ext cx="1792854" cy="250938"/>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tIns="45719" rIns="45719" bIns="45719" numCol="1" anchor="t">
              <a:normAutofit/>
            </a:bodyPr>
            <a:lstStyle>
              <a:lvl1pPr>
                <a:lnSpc>
                  <a:spcPct val="81000"/>
                </a:lnSpc>
                <a:spcBef>
                  <a:spcPts val="1000"/>
                </a:spcBef>
                <a:defRPr sz="900">
                  <a:solidFill>
                    <a:srgbClr val="5C8469"/>
                  </a:solidFill>
                </a:defRPr>
              </a:lvl1pPr>
            </a:lstStyle>
            <a:p>
              <a:r>
                <a:t>Universal SEND Services</a:t>
              </a:r>
            </a:p>
          </p:txBody>
        </p:sp>
      </p:grpSp>
      <p:pic>
        <p:nvPicPr>
          <p:cNvPr id="28" name="Picture 12" descr="Picture 12"/>
          <p:cNvPicPr>
            <a:picLocks noChangeAspect="1"/>
          </p:cNvPicPr>
          <p:nvPr/>
        </p:nvPicPr>
        <p:blipFill>
          <a:blip r:embed="rId2"/>
          <a:stretch>
            <a:fillRect/>
          </a:stretch>
        </p:blipFill>
        <p:spPr>
          <a:xfrm>
            <a:off x="255376" y="6226909"/>
            <a:ext cx="1273645" cy="433040"/>
          </a:xfrm>
          <a:prstGeom prst="rect">
            <a:avLst/>
          </a:prstGeom>
          <a:ln w="12700">
            <a:miter lim="400000"/>
          </a:ln>
        </p:spPr>
      </p:pic>
      <p:pic>
        <p:nvPicPr>
          <p:cNvPr id="29" name="Picture 8" descr="Picture 8"/>
          <p:cNvPicPr>
            <a:picLocks noChangeAspect="1"/>
          </p:cNvPicPr>
          <p:nvPr/>
        </p:nvPicPr>
        <p:blipFill>
          <a:blip r:embed="rId3"/>
          <a:stretch>
            <a:fillRect/>
          </a:stretch>
        </p:blipFill>
        <p:spPr>
          <a:xfrm>
            <a:off x="3479107" y="6296628"/>
            <a:ext cx="1009506" cy="320879"/>
          </a:xfrm>
          <a:prstGeom prst="rect">
            <a:avLst/>
          </a:prstGeom>
          <a:ln w="12700">
            <a:miter lim="400000"/>
          </a:ln>
        </p:spPr>
      </p:pic>
      <p:pic>
        <p:nvPicPr>
          <p:cNvPr id="30" name="Picture 13" descr="Picture 13"/>
          <p:cNvPicPr>
            <a:picLocks noChangeAspect="1"/>
          </p:cNvPicPr>
          <p:nvPr/>
        </p:nvPicPr>
        <p:blipFill>
          <a:blip r:embed="rId4"/>
          <a:stretch>
            <a:fillRect/>
          </a:stretch>
        </p:blipFill>
        <p:spPr>
          <a:xfrm>
            <a:off x="2087316" y="6263922"/>
            <a:ext cx="701426" cy="372653"/>
          </a:xfrm>
          <a:prstGeom prst="rect">
            <a:avLst/>
          </a:prstGeom>
          <a:ln w="12700">
            <a:miter lim="400000"/>
          </a:ln>
        </p:spPr>
      </p:pic>
      <p:sp>
        <p:nvSpPr>
          <p:cNvPr id="31" name="Slide Number"/>
          <p:cNvSpPr txBox="1">
            <a:spLocks noGrp="1"/>
          </p:cNvSpPr>
          <p:nvPr>
            <p:ph type="sldNum" sz="quarter" idx="2"/>
          </p:nvPr>
        </p:nvSpPr>
        <p:spPr>
          <a:prstGeom prst="rect">
            <a:avLst/>
          </a:prstGeom>
        </p:spPr>
        <p:txBody>
          <a:bodyPr/>
          <a:lstStyle/>
          <a:p>
            <a:fld id="{86CB4B4D-7CA3-9044-876B-883B54F8677D}" type="slidenum">
              <a:t>‹#›</a:t>
            </a:fld>
            <a:endParaRPr/>
          </a:p>
        </p:txBody>
      </p:sp>
      <p:sp>
        <p:nvSpPr>
          <p:cNvPr id="2" name="Content Placeholder 3">
            <a:extLst>
              <a:ext uri="{FF2B5EF4-FFF2-40B4-BE49-F238E27FC236}">
                <a16:creationId xmlns:a16="http://schemas.microsoft.com/office/drawing/2014/main" id="{A6FB50D9-D28F-F150-2A46-832DEB96721B}"/>
              </a:ext>
            </a:extLst>
          </p:cNvPr>
          <p:cNvSpPr>
            <a:spLocks noGrp="1" noChangeAspect="1"/>
          </p:cNvSpPr>
          <p:nvPr>
            <p:ph sz="half" idx="10"/>
          </p:nvPr>
        </p:nvSpPr>
        <p:spPr>
          <a:xfrm>
            <a:off x="5927464" y="1043624"/>
            <a:ext cx="5426337" cy="4690119"/>
          </a:xfrm>
        </p:spPr>
        <p:txBody>
          <a:bodyPr>
            <a:noAutofit/>
          </a:bodyPr>
          <a:lstStyle>
            <a:lvl1pPr marL="0" indent="0">
              <a:buNone/>
              <a:defRPr/>
            </a:lvl1pPr>
          </a:lstStyle>
          <a:p>
            <a:pPr lvl="0"/>
            <a:endParaRPr lang="en-GB" dirty="0"/>
          </a:p>
        </p:txBody>
      </p:sp>
      <p:sp>
        <p:nvSpPr>
          <p:cNvPr id="3" name="Content Placeholder 4">
            <a:extLst>
              <a:ext uri="{FF2B5EF4-FFF2-40B4-BE49-F238E27FC236}">
                <a16:creationId xmlns:a16="http://schemas.microsoft.com/office/drawing/2014/main" id="{B9B6D8AE-4B77-3EDB-0238-F4FDF2698CB0}"/>
              </a:ext>
            </a:extLst>
          </p:cNvPr>
          <p:cNvSpPr>
            <a:spLocks noGrp="1"/>
          </p:cNvSpPr>
          <p:nvPr>
            <p:ph sz="quarter" idx="20"/>
          </p:nvPr>
        </p:nvSpPr>
        <p:spPr>
          <a:xfrm>
            <a:off x="187819" y="1232121"/>
            <a:ext cx="5158732" cy="4281204"/>
          </a:xfrm>
        </p:spPr>
        <p:txBody>
          <a:bodyPr>
            <a:noAutofit/>
          </a:bodyPr>
          <a:lstStyle>
            <a:lvl1pPr>
              <a:spcBef>
                <a:spcPts val="0"/>
              </a:spcBef>
              <a:spcAft>
                <a:spcPts val="600"/>
              </a:spcAft>
              <a:defRPr sz="1600">
                <a:solidFill>
                  <a:srgbClr val="01454C"/>
                </a:solidFill>
                <a:latin typeface="Arial" panose="020B0604020202020204" pitchFamily="34" charset="0"/>
                <a:cs typeface="Arial" panose="020B0604020202020204" pitchFamily="34" charset="0"/>
              </a:defRPr>
            </a:lvl1pPr>
          </a:lstStyle>
          <a:p>
            <a:pPr lvl="0"/>
            <a:r>
              <a:rPr lang="en-US" dirty="0"/>
              <a:t>Click to edit Master text styles</a:t>
            </a:r>
          </a:p>
        </p:txBody>
      </p:sp>
      <p:cxnSp>
        <p:nvCxnSpPr>
          <p:cNvPr id="4" name="Straight Connector 3">
            <a:extLst>
              <a:ext uri="{FF2B5EF4-FFF2-40B4-BE49-F238E27FC236}">
                <a16:creationId xmlns:a16="http://schemas.microsoft.com/office/drawing/2014/main" id="{0C04844B-8263-11B4-D343-64EE79342AB1}"/>
              </a:ext>
            </a:extLst>
          </p:cNvPr>
          <p:cNvCxnSpPr>
            <a:cxnSpLocks/>
          </p:cNvCxnSpPr>
          <p:nvPr userDrawn="1"/>
        </p:nvCxnSpPr>
        <p:spPr>
          <a:xfrm flipH="1" flipV="1">
            <a:off x="236812" y="667710"/>
            <a:ext cx="951383" cy="1"/>
          </a:xfrm>
          <a:prstGeom prst="line">
            <a:avLst/>
          </a:prstGeom>
          <a:ln w="38100" cap="rnd">
            <a:solidFill>
              <a:schemeClr val="accent1"/>
            </a:solidFill>
            <a:round/>
          </a:ln>
        </p:spPr>
        <p:style>
          <a:lnRef idx="1">
            <a:schemeClr val="accent1"/>
          </a:lnRef>
          <a:fillRef idx="0">
            <a:schemeClr val="accent1"/>
          </a:fillRef>
          <a:effectRef idx="0">
            <a:schemeClr val="accent1"/>
          </a:effectRef>
          <a:fontRef idx="minor">
            <a:schemeClr val="tx1"/>
          </a:fontRef>
        </p:style>
      </p:cxnSp>
      <p:pic>
        <p:nvPicPr>
          <p:cNvPr id="6" name="Picture 5" descr="Picture 5">
            <a:extLst>
              <a:ext uri="{FF2B5EF4-FFF2-40B4-BE49-F238E27FC236}">
                <a16:creationId xmlns:a16="http://schemas.microsoft.com/office/drawing/2014/main" id="{B0D0FBA9-BAA5-2ACF-4CB6-7FAF3DC13723}"/>
              </a:ext>
            </a:extLst>
          </p:cNvPr>
          <p:cNvPicPr>
            <a:picLocks noChangeAspect="1"/>
          </p:cNvPicPr>
          <p:nvPr userDrawn="1"/>
        </p:nvPicPr>
        <p:blipFill>
          <a:blip r:embed="rId5"/>
          <a:stretch>
            <a:fillRect/>
          </a:stretch>
        </p:blipFill>
        <p:spPr>
          <a:xfrm>
            <a:off x="11002617" y="0"/>
            <a:ext cx="1189383" cy="919792"/>
          </a:xfrm>
          <a:prstGeom prst="rect">
            <a:avLst/>
          </a:prstGeom>
          <a:ln w="12700">
            <a:miter lim="400000"/>
          </a:ln>
        </p:spPr>
      </p:pic>
      <p:sp>
        <p:nvSpPr>
          <p:cNvPr id="7" name="Content Placeholder 3">
            <a:extLst>
              <a:ext uri="{FF2B5EF4-FFF2-40B4-BE49-F238E27FC236}">
                <a16:creationId xmlns:a16="http://schemas.microsoft.com/office/drawing/2014/main" id="{890D3E52-C6FE-F2FF-D810-DD12FE1A05FF}"/>
              </a:ext>
            </a:extLst>
          </p:cNvPr>
          <p:cNvSpPr>
            <a:spLocks noGrp="1" noChangeAspect="1"/>
          </p:cNvSpPr>
          <p:nvPr>
            <p:ph sz="half" idx="19" hasCustomPrompt="1"/>
          </p:nvPr>
        </p:nvSpPr>
        <p:spPr>
          <a:xfrm>
            <a:off x="185264" y="706006"/>
            <a:ext cx="3271462" cy="436209"/>
          </a:xfrm>
        </p:spPr>
        <p:txBody>
          <a:bodyPr>
            <a:noAutofit/>
          </a:bodyPr>
          <a:lstStyle>
            <a:lvl1pPr marL="0" indent="0">
              <a:buNone/>
              <a:defRPr sz="3200" i="1">
                <a:solidFill>
                  <a:srgbClr val="01454C"/>
                </a:solidFill>
                <a:latin typeface="Arial" panose="020B0604020202020204" pitchFamily="34" charset="0"/>
                <a:cs typeface="Arial" panose="020B0604020202020204" pitchFamily="34" charset="0"/>
              </a:defRPr>
            </a:lvl1pPr>
            <a:lvl2pPr>
              <a:defRPr sz="1800"/>
            </a:lvl2pPr>
            <a:lvl3pPr>
              <a:defRPr sz="1800"/>
            </a:lvl3pPr>
            <a:lvl4pPr>
              <a:defRPr sz="1800"/>
            </a:lvl4pPr>
            <a:lvl5pPr>
              <a:defRPr sz="1800"/>
            </a:lvl5pPr>
          </a:lstStyle>
          <a:p>
            <a:pPr lvl="0"/>
            <a:r>
              <a:rPr lang="en-GB" i="1" dirty="0"/>
              <a:t>Subtitle</a:t>
            </a:r>
            <a:endParaRPr lang="en-GB" dirty="0"/>
          </a:p>
        </p:txBody>
      </p:sp>
    </p:spTree>
    <p:extLst>
      <p:ext uri="{BB962C8B-B14F-4D97-AF65-F5344CB8AC3E}">
        <p14:creationId xmlns:p14="http://schemas.microsoft.com/office/powerpoint/2010/main" val="1567012800"/>
      </p:ext>
    </p:extLst>
  </p:cSld>
  <p:clrMapOvr>
    <a:masterClrMapping/>
  </p:clrMapOvr>
  <p:transition spd="med"/>
</p:sldLayout>
</file>

<file path=ppt/slideLayouts/slideLayout1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C1108E-45E2-8FB8-9FDE-1E6776D8AFB1}"/>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dirty="0"/>
          </a:p>
        </p:txBody>
      </p:sp>
      <p:sp>
        <p:nvSpPr>
          <p:cNvPr id="3" name="Subtitle 2">
            <a:extLst>
              <a:ext uri="{FF2B5EF4-FFF2-40B4-BE49-F238E27FC236}">
                <a16:creationId xmlns:a16="http://schemas.microsoft.com/office/drawing/2014/main" id="{84EBC466-2CCE-3CD1-2BE1-2677CAD5F938}"/>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7" name="Rectangle 6">
            <a:extLst>
              <a:ext uri="{FF2B5EF4-FFF2-40B4-BE49-F238E27FC236}">
                <a16:creationId xmlns:a16="http://schemas.microsoft.com/office/drawing/2014/main" id="{B66B6F8C-C500-304B-2A0A-11B4FB33A0E6}"/>
              </a:ext>
            </a:extLst>
          </p:cNvPr>
          <p:cNvSpPr/>
          <p:nvPr userDrawn="1"/>
        </p:nvSpPr>
        <p:spPr>
          <a:xfrm>
            <a:off x="0" y="0"/>
            <a:ext cx="191966" cy="6858000"/>
          </a:xfrm>
          <a:prstGeom prst="rect">
            <a:avLst/>
          </a:prstGeom>
          <a:solidFill>
            <a:srgbClr val="0364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8" name="Rectangle 7">
            <a:extLst>
              <a:ext uri="{FF2B5EF4-FFF2-40B4-BE49-F238E27FC236}">
                <a16:creationId xmlns:a16="http://schemas.microsoft.com/office/drawing/2014/main" id="{3529B8F2-833A-556D-095C-E950A5D72097}"/>
              </a:ext>
            </a:extLst>
          </p:cNvPr>
          <p:cNvSpPr/>
          <p:nvPr userDrawn="1"/>
        </p:nvSpPr>
        <p:spPr>
          <a:xfrm>
            <a:off x="383932" y="1"/>
            <a:ext cx="191966" cy="6857999"/>
          </a:xfrm>
          <a:prstGeom prst="rect">
            <a:avLst/>
          </a:prstGeom>
          <a:solidFill>
            <a:srgbClr val="2A885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Rectangle 8">
            <a:extLst>
              <a:ext uri="{FF2B5EF4-FFF2-40B4-BE49-F238E27FC236}">
                <a16:creationId xmlns:a16="http://schemas.microsoft.com/office/drawing/2014/main" id="{0D447B4B-89D4-C215-71CC-97AB1BB5A463}"/>
              </a:ext>
            </a:extLst>
          </p:cNvPr>
          <p:cNvSpPr/>
          <p:nvPr userDrawn="1"/>
        </p:nvSpPr>
        <p:spPr>
          <a:xfrm>
            <a:off x="191966" y="2"/>
            <a:ext cx="191966" cy="6857998"/>
          </a:xfrm>
          <a:prstGeom prst="rect">
            <a:avLst/>
          </a:prstGeom>
          <a:solidFill>
            <a:srgbClr val="CC0D2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0" name="Picture 9" descr="A close up of a sign&#10;&#10;Description automatically generated">
            <a:extLst>
              <a:ext uri="{FF2B5EF4-FFF2-40B4-BE49-F238E27FC236}">
                <a16:creationId xmlns:a16="http://schemas.microsoft.com/office/drawing/2014/main" id="{7405D6ED-4A9E-F5F1-9307-7D5992D746B3}"/>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5309067" y="6174748"/>
            <a:ext cx="1573865" cy="535114"/>
          </a:xfrm>
          <a:prstGeom prst="rect">
            <a:avLst/>
          </a:prstGeom>
        </p:spPr>
      </p:pic>
      <p:pic>
        <p:nvPicPr>
          <p:cNvPr id="11" name="Picture 10" descr="A picture containing computer&#10;&#10;Description automatically generated">
            <a:extLst>
              <a:ext uri="{FF2B5EF4-FFF2-40B4-BE49-F238E27FC236}">
                <a16:creationId xmlns:a16="http://schemas.microsoft.com/office/drawing/2014/main" id="{82ABDA1C-0E16-9765-B6F2-7F1FC2451865}"/>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767864" y="6047000"/>
            <a:ext cx="857148" cy="662862"/>
          </a:xfrm>
          <a:prstGeom prst="rect">
            <a:avLst/>
          </a:prstGeom>
        </p:spPr>
      </p:pic>
      <p:pic>
        <p:nvPicPr>
          <p:cNvPr id="12" name="Picture 11" descr="A close up of a logo&#10;&#10;Description automatically generated">
            <a:extLst>
              <a:ext uri="{FF2B5EF4-FFF2-40B4-BE49-F238E27FC236}">
                <a16:creationId xmlns:a16="http://schemas.microsoft.com/office/drawing/2014/main" id="{5393AE3D-AA11-B100-C03D-7F0274C5ADDA}"/>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0349679" y="6246303"/>
            <a:ext cx="1458389" cy="463559"/>
          </a:xfrm>
          <a:prstGeom prst="rect">
            <a:avLst/>
          </a:prstGeom>
        </p:spPr>
      </p:pic>
    </p:spTree>
    <p:extLst>
      <p:ext uri="{BB962C8B-B14F-4D97-AF65-F5344CB8AC3E}">
        <p14:creationId xmlns:p14="http://schemas.microsoft.com/office/powerpoint/2010/main" val="345882438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userDrawn="1">
  <p:cSld name="1_Content Slide">
    <p:spTree>
      <p:nvGrpSpPr>
        <p:cNvPr id="1" name=""/>
        <p:cNvGrpSpPr/>
        <p:nvPr/>
      </p:nvGrpSpPr>
      <p:grpSpPr>
        <a:xfrm>
          <a:off x="0" y="0"/>
          <a:ext cx="0" cy="0"/>
          <a:chOff x="0" y="0"/>
          <a:chExt cx="0" cy="0"/>
        </a:xfrm>
      </p:grpSpPr>
      <p:sp>
        <p:nvSpPr>
          <p:cNvPr id="5" name="Content Placeholder 3">
            <a:extLst>
              <a:ext uri="{FF2B5EF4-FFF2-40B4-BE49-F238E27FC236}">
                <a16:creationId xmlns:a16="http://schemas.microsoft.com/office/drawing/2014/main" id="{863CE433-2744-75F2-7F62-DC808DD5A1E5}"/>
              </a:ext>
            </a:extLst>
          </p:cNvPr>
          <p:cNvSpPr>
            <a:spLocks noGrp="1" noChangeAspect="1"/>
          </p:cNvSpPr>
          <p:nvPr>
            <p:ph sz="half" idx="18" hasCustomPrompt="1"/>
          </p:nvPr>
        </p:nvSpPr>
        <p:spPr>
          <a:xfrm>
            <a:off x="185264" y="142385"/>
            <a:ext cx="3271462" cy="436210"/>
          </a:xfrm>
        </p:spPr>
        <p:txBody>
          <a:bodyPr>
            <a:noAutofit/>
          </a:bodyPr>
          <a:lstStyle>
            <a:lvl1pPr marL="0" indent="0">
              <a:buNone/>
              <a:defRPr sz="3200">
                <a:solidFill>
                  <a:srgbClr val="01454C"/>
                </a:solidFill>
                <a:latin typeface="Arial" panose="020B0604020202020204" pitchFamily="34" charset="0"/>
                <a:cs typeface="Arial" panose="020B0604020202020204" pitchFamily="34" charset="0"/>
              </a:defRPr>
            </a:lvl1pPr>
            <a:lvl2pPr>
              <a:defRPr sz="1800"/>
            </a:lvl2pPr>
            <a:lvl3pPr>
              <a:defRPr sz="1800"/>
            </a:lvl3pPr>
            <a:lvl4pPr>
              <a:defRPr sz="1800"/>
            </a:lvl4pPr>
            <a:lvl5pPr>
              <a:defRPr sz="1800"/>
            </a:lvl5pPr>
          </a:lstStyle>
          <a:p>
            <a:pPr lvl="0"/>
            <a:r>
              <a:rPr lang="en-GB" dirty="0"/>
              <a:t>Title</a:t>
            </a:r>
          </a:p>
        </p:txBody>
      </p:sp>
      <p:grpSp>
        <p:nvGrpSpPr>
          <p:cNvPr id="27" name="Group"/>
          <p:cNvGrpSpPr/>
          <p:nvPr/>
        </p:nvGrpSpPr>
        <p:grpSpPr>
          <a:xfrm>
            <a:off x="198695" y="5886063"/>
            <a:ext cx="11707900" cy="250939"/>
            <a:chOff x="0" y="0"/>
            <a:chExt cx="11707898" cy="250937"/>
          </a:xfrm>
        </p:grpSpPr>
        <p:sp>
          <p:nvSpPr>
            <p:cNvPr id="25" name="Line"/>
            <p:cNvSpPr/>
            <p:nvPr/>
          </p:nvSpPr>
          <p:spPr>
            <a:xfrm>
              <a:off x="1399357" y="112768"/>
              <a:ext cx="10308542" cy="1"/>
            </a:xfrm>
            <a:prstGeom prst="line">
              <a:avLst/>
            </a:prstGeom>
            <a:noFill/>
            <a:ln w="12700" cap="flat">
              <a:solidFill>
                <a:schemeClr val="accent1"/>
              </a:solidFill>
              <a:prstDash val="solid"/>
              <a:miter lim="800000"/>
            </a:ln>
            <a:effectLst/>
          </p:spPr>
          <p:txBody>
            <a:bodyPr wrap="square" lIns="45719" tIns="45719" rIns="45719" bIns="45719" numCol="1" anchor="t">
              <a:noAutofit/>
            </a:bodyPr>
            <a:lstStyle/>
            <a:p>
              <a:endParaRPr dirty="0"/>
            </a:p>
          </p:txBody>
        </p:sp>
        <p:sp>
          <p:nvSpPr>
            <p:cNvPr id="26" name="Subtitle 2"/>
            <p:cNvSpPr txBox="1"/>
            <p:nvPr/>
          </p:nvSpPr>
          <p:spPr>
            <a:xfrm>
              <a:off x="0" y="0"/>
              <a:ext cx="1792854" cy="250938"/>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19" rIns="45719" bIns="45719" numCol="1" anchor="t">
              <a:normAutofit/>
            </a:bodyPr>
            <a:lstStyle>
              <a:lvl1pPr>
                <a:lnSpc>
                  <a:spcPct val="81000"/>
                </a:lnSpc>
                <a:spcBef>
                  <a:spcPts val="1000"/>
                </a:spcBef>
                <a:defRPr sz="900">
                  <a:solidFill>
                    <a:srgbClr val="5C8469"/>
                  </a:solidFill>
                </a:defRPr>
              </a:lvl1pPr>
            </a:lstStyle>
            <a:p>
              <a:r>
                <a:t>Universal SEND Services</a:t>
              </a:r>
            </a:p>
          </p:txBody>
        </p:sp>
      </p:grpSp>
      <p:pic>
        <p:nvPicPr>
          <p:cNvPr id="28" name="Picture 12" descr="Picture 12"/>
          <p:cNvPicPr>
            <a:picLocks noChangeAspect="1"/>
          </p:cNvPicPr>
          <p:nvPr/>
        </p:nvPicPr>
        <p:blipFill>
          <a:blip r:embed="rId2"/>
          <a:stretch>
            <a:fillRect/>
          </a:stretch>
        </p:blipFill>
        <p:spPr>
          <a:xfrm>
            <a:off x="255376" y="6226909"/>
            <a:ext cx="1273645" cy="433040"/>
          </a:xfrm>
          <a:prstGeom prst="rect">
            <a:avLst/>
          </a:prstGeom>
          <a:ln w="12700">
            <a:miter lim="400000"/>
          </a:ln>
        </p:spPr>
      </p:pic>
      <p:pic>
        <p:nvPicPr>
          <p:cNvPr id="29" name="Picture 8" descr="Picture 8"/>
          <p:cNvPicPr>
            <a:picLocks noChangeAspect="1"/>
          </p:cNvPicPr>
          <p:nvPr/>
        </p:nvPicPr>
        <p:blipFill>
          <a:blip r:embed="rId3"/>
          <a:stretch>
            <a:fillRect/>
          </a:stretch>
        </p:blipFill>
        <p:spPr>
          <a:xfrm>
            <a:off x="3479107" y="6296628"/>
            <a:ext cx="1009506" cy="320879"/>
          </a:xfrm>
          <a:prstGeom prst="rect">
            <a:avLst/>
          </a:prstGeom>
          <a:ln w="12700">
            <a:miter lim="400000"/>
          </a:ln>
        </p:spPr>
      </p:pic>
      <p:pic>
        <p:nvPicPr>
          <p:cNvPr id="30" name="Picture 13" descr="Picture 13"/>
          <p:cNvPicPr>
            <a:picLocks noChangeAspect="1"/>
          </p:cNvPicPr>
          <p:nvPr/>
        </p:nvPicPr>
        <p:blipFill>
          <a:blip r:embed="rId4"/>
          <a:stretch>
            <a:fillRect/>
          </a:stretch>
        </p:blipFill>
        <p:spPr>
          <a:xfrm>
            <a:off x="2087316" y="6263922"/>
            <a:ext cx="701426" cy="372653"/>
          </a:xfrm>
          <a:prstGeom prst="rect">
            <a:avLst/>
          </a:prstGeom>
          <a:ln w="12700">
            <a:miter lim="400000"/>
          </a:ln>
        </p:spPr>
      </p:pic>
      <p:sp>
        <p:nvSpPr>
          <p:cNvPr id="31" name="Slide Number"/>
          <p:cNvSpPr txBox="1">
            <a:spLocks noGrp="1"/>
          </p:cNvSpPr>
          <p:nvPr>
            <p:ph type="sldNum" sz="quarter" idx="2"/>
          </p:nvPr>
        </p:nvSpPr>
        <p:spPr>
          <a:prstGeom prst="rect">
            <a:avLst/>
          </a:prstGeom>
        </p:spPr>
        <p:txBody>
          <a:bodyPr/>
          <a:lstStyle/>
          <a:p>
            <a:fld id="{86CB4B4D-7CA3-9044-876B-883B54F8677D}" type="slidenum">
              <a:t>‹#›</a:t>
            </a:fld>
            <a:endParaRPr/>
          </a:p>
        </p:txBody>
      </p:sp>
      <p:cxnSp>
        <p:nvCxnSpPr>
          <p:cNvPr id="4" name="Straight Connector 3">
            <a:extLst>
              <a:ext uri="{FF2B5EF4-FFF2-40B4-BE49-F238E27FC236}">
                <a16:creationId xmlns:a16="http://schemas.microsoft.com/office/drawing/2014/main" id="{0C04844B-8263-11B4-D343-64EE79342AB1}"/>
              </a:ext>
            </a:extLst>
          </p:cNvPr>
          <p:cNvCxnSpPr>
            <a:cxnSpLocks/>
          </p:cNvCxnSpPr>
          <p:nvPr userDrawn="1"/>
        </p:nvCxnSpPr>
        <p:spPr>
          <a:xfrm flipH="1" flipV="1">
            <a:off x="236812" y="667710"/>
            <a:ext cx="951383" cy="1"/>
          </a:xfrm>
          <a:prstGeom prst="line">
            <a:avLst/>
          </a:prstGeom>
          <a:ln w="38100" cap="rnd">
            <a:solidFill>
              <a:schemeClr val="accent1"/>
            </a:solidFill>
            <a:round/>
          </a:ln>
        </p:spPr>
        <p:style>
          <a:lnRef idx="1">
            <a:schemeClr val="accent1"/>
          </a:lnRef>
          <a:fillRef idx="0">
            <a:schemeClr val="accent1"/>
          </a:fillRef>
          <a:effectRef idx="0">
            <a:schemeClr val="accent1"/>
          </a:effectRef>
          <a:fontRef idx="minor">
            <a:schemeClr val="tx1"/>
          </a:fontRef>
        </p:style>
      </p:cxnSp>
      <p:sp>
        <p:nvSpPr>
          <p:cNvPr id="8" name="Content Placeholder 3">
            <a:extLst>
              <a:ext uri="{FF2B5EF4-FFF2-40B4-BE49-F238E27FC236}">
                <a16:creationId xmlns:a16="http://schemas.microsoft.com/office/drawing/2014/main" id="{53D2E0A5-9585-776D-D80D-EF89CA97BDA0}"/>
              </a:ext>
            </a:extLst>
          </p:cNvPr>
          <p:cNvSpPr>
            <a:spLocks noGrp="1" noChangeAspect="1"/>
          </p:cNvSpPr>
          <p:nvPr>
            <p:ph sz="half" idx="21"/>
          </p:nvPr>
        </p:nvSpPr>
        <p:spPr>
          <a:xfrm>
            <a:off x="5927464" y="1043624"/>
            <a:ext cx="5426337" cy="4690119"/>
          </a:xfrm>
        </p:spPr>
        <p:txBody>
          <a:bodyPr>
            <a:noAutofit/>
          </a:bodyPr>
          <a:lstStyle>
            <a:lvl1pPr marL="0" indent="0">
              <a:buNone/>
              <a:defRPr/>
            </a:lvl1pPr>
          </a:lstStyle>
          <a:p>
            <a:pPr lvl="0"/>
            <a:endParaRPr lang="en-GB" dirty="0"/>
          </a:p>
        </p:txBody>
      </p:sp>
      <p:sp>
        <p:nvSpPr>
          <p:cNvPr id="9" name="Content Placeholder 4">
            <a:extLst>
              <a:ext uri="{FF2B5EF4-FFF2-40B4-BE49-F238E27FC236}">
                <a16:creationId xmlns:a16="http://schemas.microsoft.com/office/drawing/2014/main" id="{800B974A-00C9-1E7C-F1F8-C1470FEB5B53}"/>
              </a:ext>
            </a:extLst>
          </p:cNvPr>
          <p:cNvSpPr>
            <a:spLocks noGrp="1"/>
          </p:cNvSpPr>
          <p:nvPr>
            <p:ph sz="quarter" idx="20"/>
          </p:nvPr>
        </p:nvSpPr>
        <p:spPr>
          <a:xfrm>
            <a:off x="187819" y="1011411"/>
            <a:ext cx="5158732" cy="4281204"/>
          </a:xfrm>
        </p:spPr>
        <p:txBody>
          <a:bodyPr>
            <a:noAutofit/>
          </a:bodyPr>
          <a:lstStyle>
            <a:lvl1pPr>
              <a:spcBef>
                <a:spcPts val="0"/>
              </a:spcBef>
              <a:spcAft>
                <a:spcPts val="600"/>
              </a:spcAft>
              <a:defRPr sz="1600">
                <a:solidFill>
                  <a:srgbClr val="01454C"/>
                </a:solidFill>
                <a:latin typeface="Arial" panose="020B0604020202020204" pitchFamily="34" charset="0"/>
                <a:cs typeface="Arial" panose="020B0604020202020204" pitchFamily="34" charset="0"/>
              </a:defRPr>
            </a:lvl1pPr>
          </a:lstStyle>
          <a:p>
            <a:pPr lvl="0"/>
            <a:r>
              <a:rPr lang="en-US" dirty="0"/>
              <a:t>Click to edit Master text styles</a:t>
            </a:r>
          </a:p>
        </p:txBody>
      </p:sp>
    </p:spTree>
    <p:extLst>
      <p:ext uri="{BB962C8B-B14F-4D97-AF65-F5344CB8AC3E}">
        <p14:creationId xmlns:p14="http://schemas.microsoft.com/office/powerpoint/2010/main" val="2587539310"/>
      </p:ext>
    </p:extLst>
  </p:cSld>
  <p:clrMapOvr>
    <a:masterClrMapping/>
  </p:clrMapOvr>
  <p:transition spd="med"/>
</p:sldLayout>
</file>

<file path=ppt/slideLayouts/slideLayout2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F5D47B0-8570-689D-9831-A6321DAA9DAF}"/>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DFCE70C2-DB07-7E46-3C39-9B9E66F4267C}"/>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pic>
        <p:nvPicPr>
          <p:cNvPr id="7" name="Picture 6" descr="A close up of a sign&#10;&#10;Description automatically generated">
            <a:extLst>
              <a:ext uri="{FF2B5EF4-FFF2-40B4-BE49-F238E27FC236}">
                <a16:creationId xmlns:a16="http://schemas.microsoft.com/office/drawing/2014/main" id="{F9EB2FD4-E676-68D8-4A6E-B784FED71D74}"/>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5309068" y="6266774"/>
            <a:ext cx="1303200" cy="443088"/>
          </a:xfrm>
          <a:prstGeom prst="rect">
            <a:avLst/>
          </a:prstGeom>
        </p:spPr>
      </p:pic>
      <p:pic>
        <p:nvPicPr>
          <p:cNvPr id="8" name="Picture 7" descr="A picture containing computer&#10;&#10;Description automatically generated">
            <a:extLst>
              <a:ext uri="{FF2B5EF4-FFF2-40B4-BE49-F238E27FC236}">
                <a16:creationId xmlns:a16="http://schemas.microsoft.com/office/drawing/2014/main" id="{0254910E-B1A8-A5DD-C757-3C26A7203F9C}"/>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767864" y="6160996"/>
            <a:ext cx="709740" cy="548866"/>
          </a:xfrm>
          <a:prstGeom prst="rect">
            <a:avLst/>
          </a:prstGeom>
        </p:spPr>
      </p:pic>
      <p:pic>
        <p:nvPicPr>
          <p:cNvPr id="9" name="Picture 8" descr="A close up of a logo&#10;&#10;Description automatically generated">
            <a:extLst>
              <a:ext uri="{FF2B5EF4-FFF2-40B4-BE49-F238E27FC236}">
                <a16:creationId xmlns:a16="http://schemas.microsoft.com/office/drawing/2014/main" id="{437D0BC4-0ED8-8C6F-D783-66DAFC4DDDF4}"/>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0349679" y="6326023"/>
            <a:ext cx="1207583" cy="383839"/>
          </a:xfrm>
          <a:prstGeom prst="rect">
            <a:avLst/>
          </a:prstGeom>
        </p:spPr>
      </p:pic>
      <p:sp>
        <p:nvSpPr>
          <p:cNvPr id="10" name="Rectangle 9">
            <a:extLst>
              <a:ext uri="{FF2B5EF4-FFF2-40B4-BE49-F238E27FC236}">
                <a16:creationId xmlns:a16="http://schemas.microsoft.com/office/drawing/2014/main" id="{A2743CB7-4917-240E-DE0A-8712104E842E}"/>
              </a:ext>
            </a:extLst>
          </p:cNvPr>
          <p:cNvSpPr/>
          <p:nvPr userDrawn="1"/>
        </p:nvSpPr>
        <p:spPr>
          <a:xfrm>
            <a:off x="0" y="0"/>
            <a:ext cx="191966" cy="6858000"/>
          </a:xfrm>
          <a:prstGeom prst="rect">
            <a:avLst/>
          </a:prstGeom>
          <a:solidFill>
            <a:srgbClr val="0364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1" name="Rectangle 10">
            <a:extLst>
              <a:ext uri="{FF2B5EF4-FFF2-40B4-BE49-F238E27FC236}">
                <a16:creationId xmlns:a16="http://schemas.microsoft.com/office/drawing/2014/main" id="{F62A878E-FA8E-C8E7-76D3-B206A5639EEB}"/>
              </a:ext>
            </a:extLst>
          </p:cNvPr>
          <p:cNvSpPr/>
          <p:nvPr userDrawn="1"/>
        </p:nvSpPr>
        <p:spPr>
          <a:xfrm>
            <a:off x="383932" y="1"/>
            <a:ext cx="191966" cy="6857999"/>
          </a:xfrm>
          <a:prstGeom prst="rect">
            <a:avLst/>
          </a:prstGeom>
          <a:solidFill>
            <a:srgbClr val="2A885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Rectangle 11">
            <a:extLst>
              <a:ext uri="{FF2B5EF4-FFF2-40B4-BE49-F238E27FC236}">
                <a16:creationId xmlns:a16="http://schemas.microsoft.com/office/drawing/2014/main" id="{7A297FF9-FAB7-4FCA-93F4-1DAD1BBD31B4}"/>
              </a:ext>
            </a:extLst>
          </p:cNvPr>
          <p:cNvSpPr/>
          <p:nvPr userDrawn="1"/>
        </p:nvSpPr>
        <p:spPr>
          <a:xfrm>
            <a:off x="191966" y="2"/>
            <a:ext cx="191966" cy="6857998"/>
          </a:xfrm>
          <a:prstGeom prst="rect">
            <a:avLst/>
          </a:prstGeom>
          <a:solidFill>
            <a:srgbClr val="CC0D2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58353505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EADB7A-C2F5-B6EB-8CAD-83F1C9230ECB}"/>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dirty="0"/>
          </a:p>
        </p:txBody>
      </p:sp>
      <p:sp>
        <p:nvSpPr>
          <p:cNvPr id="3" name="Text Placeholder 2">
            <a:extLst>
              <a:ext uri="{FF2B5EF4-FFF2-40B4-BE49-F238E27FC236}">
                <a16:creationId xmlns:a16="http://schemas.microsoft.com/office/drawing/2014/main" id="{142B6269-CA41-0A2D-3B7A-084794B0506A}"/>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pic>
        <p:nvPicPr>
          <p:cNvPr id="7" name="Picture 6" descr="A close up of a sign&#10;&#10;Description automatically generated">
            <a:extLst>
              <a:ext uri="{FF2B5EF4-FFF2-40B4-BE49-F238E27FC236}">
                <a16:creationId xmlns:a16="http://schemas.microsoft.com/office/drawing/2014/main" id="{4641D98D-7FDF-6D68-C47E-3380E65C6117}"/>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5309068" y="6266774"/>
            <a:ext cx="1303200" cy="443088"/>
          </a:xfrm>
          <a:prstGeom prst="rect">
            <a:avLst/>
          </a:prstGeom>
        </p:spPr>
      </p:pic>
      <p:pic>
        <p:nvPicPr>
          <p:cNvPr id="8" name="Picture 7" descr="A picture containing computer&#10;&#10;Description automatically generated">
            <a:extLst>
              <a:ext uri="{FF2B5EF4-FFF2-40B4-BE49-F238E27FC236}">
                <a16:creationId xmlns:a16="http://schemas.microsoft.com/office/drawing/2014/main" id="{3F5462B7-B63E-8807-A82C-FEA01F353802}"/>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767864" y="6160996"/>
            <a:ext cx="709740" cy="548866"/>
          </a:xfrm>
          <a:prstGeom prst="rect">
            <a:avLst/>
          </a:prstGeom>
        </p:spPr>
      </p:pic>
      <p:pic>
        <p:nvPicPr>
          <p:cNvPr id="9" name="Picture 8" descr="A close up of a logo&#10;&#10;Description automatically generated">
            <a:extLst>
              <a:ext uri="{FF2B5EF4-FFF2-40B4-BE49-F238E27FC236}">
                <a16:creationId xmlns:a16="http://schemas.microsoft.com/office/drawing/2014/main" id="{210AEBDB-562A-AC53-B5A9-D98EEEF7C1F7}"/>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0349679" y="6326023"/>
            <a:ext cx="1207583" cy="383839"/>
          </a:xfrm>
          <a:prstGeom prst="rect">
            <a:avLst/>
          </a:prstGeom>
        </p:spPr>
      </p:pic>
      <p:sp>
        <p:nvSpPr>
          <p:cNvPr id="10" name="Rectangle 9">
            <a:extLst>
              <a:ext uri="{FF2B5EF4-FFF2-40B4-BE49-F238E27FC236}">
                <a16:creationId xmlns:a16="http://schemas.microsoft.com/office/drawing/2014/main" id="{EBB53572-882B-19E3-5A3E-32026BD893B3}"/>
              </a:ext>
            </a:extLst>
          </p:cNvPr>
          <p:cNvSpPr/>
          <p:nvPr userDrawn="1"/>
        </p:nvSpPr>
        <p:spPr>
          <a:xfrm>
            <a:off x="0" y="0"/>
            <a:ext cx="191966" cy="6858000"/>
          </a:xfrm>
          <a:prstGeom prst="rect">
            <a:avLst/>
          </a:prstGeom>
          <a:solidFill>
            <a:srgbClr val="0364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1" name="Rectangle 10">
            <a:extLst>
              <a:ext uri="{FF2B5EF4-FFF2-40B4-BE49-F238E27FC236}">
                <a16:creationId xmlns:a16="http://schemas.microsoft.com/office/drawing/2014/main" id="{5E79D162-AB3F-26B4-11CF-5ECB1F50DDC7}"/>
              </a:ext>
            </a:extLst>
          </p:cNvPr>
          <p:cNvSpPr/>
          <p:nvPr userDrawn="1"/>
        </p:nvSpPr>
        <p:spPr>
          <a:xfrm>
            <a:off x="383932" y="1"/>
            <a:ext cx="191966" cy="6857999"/>
          </a:xfrm>
          <a:prstGeom prst="rect">
            <a:avLst/>
          </a:prstGeom>
          <a:solidFill>
            <a:srgbClr val="2A885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Rectangle 11">
            <a:extLst>
              <a:ext uri="{FF2B5EF4-FFF2-40B4-BE49-F238E27FC236}">
                <a16:creationId xmlns:a16="http://schemas.microsoft.com/office/drawing/2014/main" id="{51A2F9DB-4667-FBBD-4CB7-DC516F9F3044}"/>
              </a:ext>
            </a:extLst>
          </p:cNvPr>
          <p:cNvSpPr/>
          <p:nvPr userDrawn="1"/>
        </p:nvSpPr>
        <p:spPr>
          <a:xfrm>
            <a:off x="191966" y="2"/>
            <a:ext cx="191966" cy="6857998"/>
          </a:xfrm>
          <a:prstGeom prst="rect">
            <a:avLst/>
          </a:prstGeom>
          <a:solidFill>
            <a:srgbClr val="CC0D2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26839430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C50C04-91E3-2CF8-E0EA-41889522E578}"/>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397E877B-D4D9-B9A7-89B3-14D4CA22C9E1}"/>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B84B3968-8BA7-4A4B-0CF1-3AB2317042BB}"/>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pic>
        <p:nvPicPr>
          <p:cNvPr id="8" name="Picture 7" descr="A close up of a sign&#10;&#10;Description automatically generated">
            <a:extLst>
              <a:ext uri="{FF2B5EF4-FFF2-40B4-BE49-F238E27FC236}">
                <a16:creationId xmlns:a16="http://schemas.microsoft.com/office/drawing/2014/main" id="{6D97BA7C-53F1-A5D5-57FA-E671AB0533A5}"/>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5309068" y="6266774"/>
            <a:ext cx="1303200" cy="443088"/>
          </a:xfrm>
          <a:prstGeom prst="rect">
            <a:avLst/>
          </a:prstGeom>
        </p:spPr>
      </p:pic>
      <p:pic>
        <p:nvPicPr>
          <p:cNvPr id="9" name="Picture 8" descr="A picture containing computer&#10;&#10;Description automatically generated">
            <a:extLst>
              <a:ext uri="{FF2B5EF4-FFF2-40B4-BE49-F238E27FC236}">
                <a16:creationId xmlns:a16="http://schemas.microsoft.com/office/drawing/2014/main" id="{916E4A7E-57E8-C45C-7498-083A6F764840}"/>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767864" y="6160996"/>
            <a:ext cx="709740" cy="548866"/>
          </a:xfrm>
          <a:prstGeom prst="rect">
            <a:avLst/>
          </a:prstGeom>
        </p:spPr>
      </p:pic>
      <p:pic>
        <p:nvPicPr>
          <p:cNvPr id="10" name="Picture 9" descr="A close up of a logo&#10;&#10;Description automatically generated">
            <a:extLst>
              <a:ext uri="{FF2B5EF4-FFF2-40B4-BE49-F238E27FC236}">
                <a16:creationId xmlns:a16="http://schemas.microsoft.com/office/drawing/2014/main" id="{9AEAC44E-EC9A-AC6B-6703-E17A9D76F34E}"/>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0349679" y="6326023"/>
            <a:ext cx="1207583" cy="383839"/>
          </a:xfrm>
          <a:prstGeom prst="rect">
            <a:avLst/>
          </a:prstGeom>
        </p:spPr>
      </p:pic>
      <p:sp>
        <p:nvSpPr>
          <p:cNvPr id="11" name="Rectangle 10">
            <a:extLst>
              <a:ext uri="{FF2B5EF4-FFF2-40B4-BE49-F238E27FC236}">
                <a16:creationId xmlns:a16="http://schemas.microsoft.com/office/drawing/2014/main" id="{7063D1A9-C42D-3D59-A38D-1D4CAFA59F39}"/>
              </a:ext>
            </a:extLst>
          </p:cNvPr>
          <p:cNvSpPr/>
          <p:nvPr userDrawn="1"/>
        </p:nvSpPr>
        <p:spPr>
          <a:xfrm>
            <a:off x="0" y="0"/>
            <a:ext cx="191966" cy="6858000"/>
          </a:xfrm>
          <a:prstGeom prst="rect">
            <a:avLst/>
          </a:prstGeom>
          <a:solidFill>
            <a:srgbClr val="0364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2" name="Rectangle 11">
            <a:extLst>
              <a:ext uri="{FF2B5EF4-FFF2-40B4-BE49-F238E27FC236}">
                <a16:creationId xmlns:a16="http://schemas.microsoft.com/office/drawing/2014/main" id="{AF38CCEB-AFF4-152F-2DE7-2467A596455A}"/>
              </a:ext>
            </a:extLst>
          </p:cNvPr>
          <p:cNvSpPr/>
          <p:nvPr userDrawn="1"/>
        </p:nvSpPr>
        <p:spPr>
          <a:xfrm>
            <a:off x="383932" y="1"/>
            <a:ext cx="191966" cy="6857999"/>
          </a:xfrm>
          <a:prstGeom prst="rect">
            <a:avLst/>
          </a:prstGeom>
          <a:solidFill>
            <a:srgbClr val="2A885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Rectangle 12">
            <a:extLst>
              <a:ext uri="{FF2B5EF4-FFF2-40B4-BE49-F238E27FC236}">
                <a16:creationId xmlns:a16="http://schemas.microsoft.com/office/drawing/2014/main" id="{80E5925E-3DA3-3142-D9E8-35BA945D1D01}"/>
              </a:ext>
            </a:extLst>
          </p:cNvPr>
          <p:cNvSpPr/>
          <p:nvPr userDrawn="1"/>
        </p:nvSpPr>
        <p:spPr>
          <a:xfrm>
            <a:off x="191966" y="2"/>
            <a:ext cx="191966" cy="6857998"/>
          </a:xfrm>
          <a:prstGeom prst="rect">
            <a:avLst/>
          </a:prstGeom>
          <a:solidFill>
            <a:srgbClr val="CC0D2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23293696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F423A2-9A33-13DD-9E00-D398B0EF1DAE}"/>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B1D1DE3B-74D7-E616-79F8-AA71DF1F81F1}"/>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C1E145D2-616F-E341-9CFA-175E49FFF6A0}"/>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633EDEF4-6BEC-5E92-3695-F2AA2409351F}"/>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8698C96A-D369-CA26-EB37-32AF488422A8}"/>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pic>
        <p:nvPicPr>
          <p:cNvPr id="10" name="Picture 9" descr="A close up of a sign&#10;&#10;Description automatically generated">
            <a:extLst>
              <a:ext uri="{FF2B5EF4-FFF2-40B4-BE49-F238E27FC236}">
                <a16:creationId xmlns:a16="http://schemas.microsoft.com/office/drawing/2014/main" id="{272F1F92-DD18-2FF2-CC48-83B092951923}"/>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5309068" y="6266774"/>
            <a:ext cx="1303200" cy="443088"/>
          </a:xfrm>
          <a:prstGeom prst="rect">
            <a:avLst/>
          </a:prstGeom>
        </p:spPr>
      </p:pic>
      <p:pic>
        <p:nvPicPr>
          <p:cNvPr id="11" name="Picture 10" descr="A picture containing computer&#10;&#10;Description automatically generated">
            <a:extLst>
              <a:ext uri="{FF2B5EF4-FFF2-40B4-BE49-F238E27FC236}">
                <a16:creationId xmlns:a16="http://schemas.microsoft.com/office/drawing/2014/main" id="{FEDE800B-3BA2-A85B-6A7E-04338BCDA050}"/>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767864" y="6160996"/>
            <a:ext cx="709740" cy="548866"/>
          </a:xfrm>
          <a:prstGeom prst="rect">
            <a:avLst/>
          </a:prstGeom>
        </p:spPr>
      </p:pic>
      <p:pic>
        <p:nvPicPr>
          <p:cNvPr id="12" name="Picture 11" descr="A close up of a logo&#10;&#10;Description automatically generated">
            <a:extLst>
              <a:ext uri="{FF2B5EF4-FFF2-40B4-BE49-F238E27FC236}">
                <a16:creationId xmlns:a16="http://schemas.microsoft.com/office/drawing/2014/main" id="{4F74DFDC-E021-9F36-FC58-DABB5AD14D97}"/>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0349679" y="6326023"/>
            <a:ext cx="1207583" cy="383839"/>
          </a:xfrm>
          <a:prstGeom prst="rect">
            <a:avLst/>
          </a:prstGeom>
        </p:spPr>
      </p:pic>
      <p:sp>
        <p:nvSpPr>
          <p:cNvPr id="13" name="Rectangle 12">
            <a:extLst>
              <a:ext uri="{FF2B5EF4-FFF2-40B4-BE49-F238E27FC236}">
                <a16:creationId xmlns:a16="http://schemas.microsoft.com/office/drawing/2014/main" id="{0AA16D88-EF97-A766-019C-5398139A1E79}"/>
              </a:ext>
            </a:extLst>
          </p:cNvPr>
          <p:cNvSpPr/>
          <p:nvPr userDrawn="1"/>
        </p:nvSpPr>
        <p:spPr>
          <a:xfrm>
            <a:off x="0" y="0"/>
            <a:ext cx="191966" cy="6858000"/>
          </a:xfrm>
          <a:prstGeom prst="rect">
            <a:avLst/>
          </a:prstGeom>
          <a:solidFill>
            <a:srgbClr val="0364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4" name="Rectangle 13">
            <a:extLst>
              <a:ext uri="{FF2B5EF4-FFF2-40B4-BE49-F238E27FC236}">
                <a16:creationId xmlns:a16="http://schemas.microsoft.com/office/drawing/2014/main" id="{953EF4C9-26D2-DCCC-7CAB-AD6EA558E08A}"/>
              </a:ext>
            </a:extLst>
          </p:cNvPr>
          <p:cNvSpPr/>
          <p:nvPr userDrawn="1"/>
        </p:nvSpPr>
        <p:spPr>
          <a:xfrm>
            <a:off x="383932" y="1"/>
            <a:ext cx="191966" cy="6857999"/>
          </a:xfrm>
          <a:prstGeom prst="rect">
            <a:avLst/>
          </a:prstGeom>
          <a:solidFill>
            <a:srgbClr val="2A885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Rectangle 14">
            <a:extLst>
              <a:ext uri="{FF2B5EF4-FFF2-40B4-BE49-F238E27FC236}">
                <a16:creationId xmlns:a16="http://schemas.microsoft.com/office/drawing/2014/main" id="{05B1140D-DF20-2A26-8905-534BB694A676}"/>
              </a:ext>
            </a:extLst>
          </p:cNvPr>
          <p:cNvSpPr/>
          <p:nvPr userDrawn="1"/>
        </p:nvSpPr>
        <p:spPr>
          <a:xfrm>
            <a:off x="191966" y="2"/>
            <a:ext cx="191966" cy="6857998"/>
          </a:xfrm>
          <a:prstGeom prst="rect">
            <a:avLst/>
          </a:prstGeom>
          <a:solidFill>
            <a:srgbClr val="CC0D2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45973721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6428B7-B4EB-5E74-1FF1-0A405C75E112}"/>
              </a:ext>
            </a:extLst>
          </p:cNvPr>
          <p:cNvSpPr>
            <a:spLocks noGrp="1"/>
          </p:cNvSpPr>
          <p:nvPr>
            <p:ph type="title"/>
          </p:nvPr>
        </p:nvSpPr>
        <p:spPr/>
        <p:txBody>
          <a:bodyPr/>
          <a:lstStyle/>
          <a:p>
            <a:r>
              <a:rPr lang="en-US"/>
              <a:t>Click to edit Master title style</a:t>
            </a:r>
            <a:endParaRPr lang="en-GB"/>
          </a:p>
        </p:txBody>
      </p:sp>
      <p:sp>
        <p:nvSpPr>
          <p:cNvPr id="6" name="Rectangle 5">
            <a:extLst>
              <a:ext uri="{FF2B5EF4-FFF2-40B4-BE49-F238E27FC236}">
                <a16:creationId xmlns:a16="http://schemas.microsoft.com/office/drawing/2014/main" id="{9B32BFA6-97CF-76C9-48ED-123DD3B02210}"/>
              </a:ext>
            </a:extLst>
          </p:cNvPr>
          <p:cNvSpPr/>
          <p:nvPr userDrawn="1"/>
        </p:nvSpPr>
        <p:spPr>
          <a:xfrm>
            <a:off x="0" y="0"/>
            <a:ext cx="191966" cy="6858000"/>
          </a:xfrm>
          <a:prstGeom prst="rect">
            <a:avLst/>
          </a:prstGeom>
          <a:solidFill>
            <a:srgbClr val="0364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7" name="Rectangle 6">
            <a:extLst>
              <a:ext uri="{FF2B5EF4-FFF2-40B4-BE49-F238E27FC236}">
                <a16:creationId xmlns:a16="http://schemas.microsoft.com/office/drawing/2014/main" id="{B5FEF59B-7FB9-4415-70D9-6F81EF10C6A3}"/>
              </a:ext>
            </a:extLst>
          </p:cNvPr>
          <p:cNvSpPr/>
          <p:nvPr userDrawn="1"/>
        </p:nvSpPr>
        <p:spPr>
          <a:xfrm>
            <a:off x="383932" y="1"/>
            <a:ext cx="191966" cy="6857999"/>
          </a:xfrm>
          <a:prstGeom prst="rect">
            <a:avLst/>
          </a:prstGeom>
          <a:solidFill>
            <a:srgbClr val="2A885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Rectangle 7">
            <a:extLst>
              <a:ext uri="{FF2B5EF4-FFF2-40B4-BE49-F238E27FC236}">
                <a16:creationId xmlns:a16="http://schemas.microsoft.com/office/drawing/2014/main" id="{D9DAEBC9-8BB1-D2A9-4B38-685A2E48A3F3}"/>
              </a:ext>
            </a:extLst>
          </p:cNvPr>
          <p:cNvSpPr/>
          <p:nvPr userDrawn="1"/>
        </p:nvSpPr>
        <p:spPr>
          <a:xfrm>
            <a:off x="191966" y="2"/>
            <a:ext cx="191966" cy="6857998"/>
          </a:xfrm>
          <a:prstGeom prst="rect">
            <a:avLst/>
          </a:prstGeom>
          <a:solidFill>
            <a:srgbClr val="CC0D2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02887534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936209945"/>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C3930C-544E-6DBB-FB39-486886F22C15}"/>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7F5AC784-34BA-9BB9-294B-D00514904221}"/>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B7B07358-D38C-7407-5A22-316207E1D6E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Tree>
    <p:extLst>
      <p:ext uri="{BB962C8B-B14F-4D97-AF65-F5344CB8AC3E}">
        <p14:creationId xmlns:p14="http://schemas.microsoft.com/office/powerpoint/2010/main" val="656081995"/>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D654A0-0D5F-5987-1A72-E908E298E739}"/>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3ACF6AB2-A088-457D-BBDF-F4CAC6A4D66F}"/>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GB"/>
          </a:p>
        </p:txBody>
      </p:sp>
      <p:sp>
        <p:nvSpPr>
          <p:cNvPr id="4" name="Text Placeholder 3">
            <a:extLst>
              <a:ext uri="{FF2B5EF4-FFF2-40B4-BE49-F238E27FC236}">
                <a16:creationId xmlns:a16="http://schemas.microsoft.com/office/drawing/2014/main" id="{20D29990-059E-12C3-F0D9-7C65C01F58D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Tree>
    <p:extLst>
      <p:ext uri="{BB962C8B-B14F-4D97-AF65-F5344CB8AC3E}">
        <p14:creationId xmlns:p14="http://schemas.microsoft.com/office/powerpoint/2010/main" val="256106920"/>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3AA887-FF2F-C034-FE62-0BBC40918E14}"/>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F29A1CF7-9A69-8077-4334-9F72EB23568A}"/>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1602672988"/>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D5A90EE7-53C1-5987-0C36-7553F21A9F5C}"/>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1EF40566-BBE4-7875-DCC8-B85F9F690007}"/>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245605939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userDrawn="1">
  <p:cSld name="4_Content Slide">
    <p:spTree>
      <p:nvGrpSpPr>
        <p:cNvPr id="1" name=""/>
        <p:cNvGrpSpPr/>
        <p:nvPr/>
      </p:nvGrpSpPr>
      <p:grpSpPr>
        <a:xfrm>
          <a:off x="0" y="0"/>
          <a:ext cx="0" cy="0"/>
          <a:chOff x="0" y="0"/>
          <a:chExt cx="0" cy="0"/>
        </a:xfrm>
      </p:grpSpPr>
      <p:sp>
        <p:nvSpPr>
          <p:cNvPr id="5" name="Content Placeholder 3">
            <a:extLst>
              <a:ext uri="{FF2B5EF4-FFF2-40B4-BE49-F238E27FC236}">
                <a16:creationId xmlns:a16="http://schemas.microsoft.com/office/drawing/2014/main" id="{863CE433-2744-75F2-7F62-DC808DD5A1E5}"/>
              </a:ext>
            </a:extLst>
          </p:cNvPr>
          <p:cNvSpPr>
            <a:spLocks noGrp="1" noChangeAspect="1"/>
          </p:cNvSpPr>
          <p:nvPr>
            <p:ph sz="half" idx="18" hasCustomPrompt="1"/>
          </p:nvPr>
        </p:nvSpPr>
        <p:spPr>
          <a:xfrm>
            <a:off x="185264" y="142385"/>
            <a:ext cx="3271462" cy="436210"/>
          </a:xfrm>
        </p:spPr>
        <p:txBody>
          <a:bodyPr>
            <a:noAutofit/>
          </a:bodyPr>
          <a:lstStyle>
            <a:lvl1pPr marL="0" indent="0">
              <a:buNone/>
              <a:defRPr sz="3200">
                <a:solidFill>
                  <a:srgbClr val="01454C"/>
                </a:solidFill>
                <a:latin typeface="Arial" panose="020B0604020202020204" pitchFamily="34" charset="0"/>
                <a:cs typeface="Arial" panose="020B0604020202020204" pitchFamily="34" charset="0"/>
              </a:defRPr>
            </a:lvl1pPr>
            <a:lvl2pPr>
              <a:defRPr sz="1800"/>
            </a:lvl2pPr>
            <a:lvl3pPr>
              <a:defRPr sz="1800"/>
            </a:lvl3pPr>
            <a:lvl4pPr>
              <a:defRPr sz="1800"/>
            </a:lvl4pPr>
            <a:lvl5pPr>
              <a:defRPr sz="1800"/>
            </a:lvl5pPr>
          </a:lstStyle>
          <a:p>
            <a:pPr lvl="0"/>
            <a:r>
              <a:rPr lang="en-GB" dirty="0"/>
              <a:t>Title</a:t>
            </a:r>
          </a:p>
        </p:txBody>
      </p:sp>
      <p:grpSp>
        <p:nvGrpSpPr>
          <p:cNvPr id="27" name="Group"/>
          <p:cNvGrpSpPr/>
          <p:nvPr/>
        </p:nvGrpSpPr>
        <p:grpSpPr>
          <a:xfrm>
            <a:off x="198695" y="5886063"/>
            <a:ext cx="11707900" cy="250939"/>
            <a:chOff x="0" y="0"/>
            <a:chExt cx="11707898" cy="250937"/>
          </a:xfrm>
        </p:grpSpPr>
        <p:sp>
          <p:nvSpPr>
            <p:cNvPr id="25" name="Line"/>
            <p:cNvSpPr/>
            <p:nvPr/>
          </p:nvSpPr>
          <p:spPr>
            <a:xfrm>
              <a:off x="1399357" y="112768"/>
              <a:ext cx="10308542" cy="1"/>
            </a:xfrm>
            <a:prstGeom prst="line">
              <a:avLst/>
            </a:prstGeom>
            <a:noFill/>
            <a:ln w="12700" cap="flat">
              <a:solidFill>
                <a:schemeClr val="accent1"/>
              </a:solidFill>
              <a:prstDash val="solid"/>
              <a:miter lim="800000"/>
            </a:ln>
            <a:effectLst/>
          </p:spPr>
          <p:txBody>
            <a:bodyPr wrap="square" lIns="45719" tIns="45719" rIns="45719" bIns="45719" numCol="1" anchor="t">
              <a:noAutofit/>
            </a:bodyPr>
            <a:lstStyle/>
            <a:p>
              <a:endParaRPr dirty="0"/>
            </a:p>
          </p:txBody>
        </p:sp>
        <p:sp>
          <p:nvSpPr>
            <p:cNvPr id="26" name="Subtitle 2"/>
            <p:cNvSpPr txBox="1"/>
            <p:nvPr/>
          </p:nvSpPr>
          <p:spPr>
            <a:xfrm>
              <a:off x="0" y="0"/>
              <a:ext cx="1792854" cy="250938"/>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tIns="45719" rIns="45719" bIns="45719" numCol="1" anchor="t">
              <a:normAutofit/>
            </a:bodyPr>
            <a:lstStyle>
              <a:lvl1pPr>
                <a:lnSpc>
                  <a:spcPct val="81000"/>
                </a:lnSpc>
                <a:spcBef>
                  <a:spcPts val="1000"/>
                </a:spcBef>
                <a:defRPr sz="900">
                  <a:solidFill>
                    <a:srgbClr val="5C8469"/>
                  </a:solidFill>
                </a:defRPr>
              </a:lvl1pPr>
            </a:lstStyle>
            <a:p>
              <a:r>
                <a:t>Universal SEND Services</a:t>
              </a:r>
            </a:p>
          </p:txBody>
        </p:sp>
      </p:grpSp>
      <p:pic>
        <p:nvPicPr>
          <p:cNvPr id="28" name="Picture 12" descr="Picture 12"/>
          <p:cNvPicPr>
            <a:picLocks noChangeAspect="1"/>
          </p:cNvPicPr>
          <p:nvPr/>
        </p:nvPicPr>
        <p:blipFill>
          <a:blip r:embed="rId2"/>
          <a:stretch>
            <a:fillRect/>
          </a:stretch>
        </p:blipFill>
        <p:spPr>
          <a:xfrm>
            <a:off x="255376" y="6226909"/>
            <a:ext cx="1273645" cy="433040"/>
          </a:xfrm>
          <a:prstGeom prst="rect">
            <a:avLst/>
          </a:prstGeom>
          <a:ln w="12700">
            <a:miter lim="400000"/>
          </a:ln>
        </p:spPr>
      </p:pic>
      <p:pic>
        <p:nvPicPr>
          <p:cNvPr id="29" name="Picture 8" descr="Picture 8"/>
          <p:cNvPicPr>
            <a:picLocks noChangeAspect="1"/>
          </p:cNvPicPr>
          <p:nvPr/>
        </p:nvPicPr>
        <p:blipFill>
          <a:blip r:embed="rId3"/>
          <a:stretch>
            <a:fillRect/>
          </a:stretch>
        </p:blipFill>
        <p:spPr>
          <a:xfrm>
            <a:off x="3479107" y="6296628"/>
            <a:ext cx="1009506" cy="320879"/>
          </a:xfrm>
          <a:prstGeom prst="rect">
            <a:avLst/>
          </a:prstGeom>
          <a:ln w="12700">
            <a:miter lim="400000"/>
          </a:ln>
        </p:spPr>
      </p:pic>
      <p:pic>
        <p:nvPicPr>
          <p:cNvPr id="30" name="Picture 13" descr="Picture 13"/>
          <p:cNvPicPr>
            <a:picLocks noChangeAspect="1"/>
          </p:cNvPicPr>
          <p:nvPr/>
        </p:nvPicPr>
        <p:blipFill>
          <a:blip r:embed="rId4"/>
          <a:stretch>
            <a:fillRect/>
          </a:stretch>
        </p:blipFill>
        <p:spPr>
          <a:xfrm>
            <a:off x="2087316" y="6263922"/>
            <a:ext cx="701426" cy="372653"/>
          </a:xfrm>
          <a:prstGeom prst="rect">
            <a:avLst/>
          </a:prstGeom>
          <a:ln w="12700">
            <a:miter lim="400000"/>
          </a:ln>
        </p:spPr>
      </p:pic>
      <p:sp>
        <p:nvSpPr>
          <p:cNvPr id="31" name="Slide Number"/>
          <p:cNvSpPr txBox="1">
            <a:spLocks noGrp="1"/>
          </p:cNvSpPr>
          <p:nvPr>
            <p:ph type="sldNum" sz="quarter" idx="2"/>
          </p:nvPr>
        </p:nvSpPr>
        <p:spPr>
          <a:prstGeom prst="rect">
            <a:avLst/>
          </a:prstGeom>
        </p:spPr>
        <p:txBody>
          <a:bodyPr/>
          <a:lstStyle/>
          <a:p>
            <a:fld id="{86CB4B4D-7CA3-9044-876B-883B54F8677D}" type="slidenum">
              <a:t>‹#›</a:t>
            </a:fld>
            <a:endParaRPr/>
          </a:p>
        </p:txBody>
      </p:sp>
      <p:sp>
        <p:nvSpPr>
          <p:cNvPr id="2" name="Content Placeholder 3">
            <a:extLst>
              <a:ext uri="{FF2B5EF4-FFF2-40B4-BE49-F238E27FC236}">
                <a16:creationId xmlns:a16="http://schemas.microsoft.com/office/drawing/2014/main" id="{A6FB50D9-D28F-F150-2A46-832DEB96721B}"/>
              </a:ext>
            </a:extLst>
          </p:cNvPr>
          <p:cNvSpPr>
            <a:spLocks noGrp="1" noChangeAspect="1"/>
          </p:cNvSpPr>
          <p:nvPr>
            <p:ph sz="half" idx="10"/>
          </p:nvPr>
        </p:nvSpPr>
        <p:spPr>
          <a:xfrm>
            <a:off x="5927464" y="1043624"/>
            <a:ext cx="5426337" cy="4690119"/>
          </a:xfrm>
        </p:spPr>
        <p:txBody>
          <a:bodyPr>
            <a:noAutofit/>
          </a:bodyPr>
          <a:lstStyle>
            <a:lvl1pPr marL="0" indent="0">
              <a:buNone/>
              <a:defRPr/>
            </a:lvl1pPr>
          </a:lstStyle>
          <a:p>
            <a:pPr lvl="0"/>
            <a:endParaRPr lang="en-GB" dirty="0"/>
          </a:p>
        </p:txBody>
      </p:sp>
      <p:sp>
        <p:nvSpPr>
          <p:cNvPr id="3" name="Content Placeholder 4">
            <a:extLst>
              <a:ext uri="{FF2B5EF4-FFF2-40B4-BE49-F238E27FC236}">
                <a16:creationId xmlns:a16="http://schemas.microsoft.com/office/drawing/2014/main" id="{B9B6D8AE-4B77-3EDB-0238-F4FDF2698CB0}"/>
              </a:ext>
            </a:extLst>
          </p:cNvPr>
          <p:cNvSpPr>
            <a:spLocks noGrp="1"/>
          </p:cNvSpPr>
          <p:nvPr>
            <p:ph sz="quarter" idx="20"/>
          </p:nvPr>
        </p:nvSpPr>
        <p:spPr>
          <a:xfrm>
            <a:off x="187819" y="1232121"/>
            <a:ext cx="5158732" cy="4281204"/>
          </a:xfrm>
        </p:spPr>
        <p:txBody>
          <a:bodyPr>
            <a:noAutofit/>
          </a:bodyPr>
          <a:lstStyle>
            <a:lvl1pPr>
              <a:spcBef>
                <a:spcPts val="0"/>
              </a:spcBef>
              <a:spcAft>
                <a:spcPts val="600"/>
              </a:spcAft>
              <a:defRPr sz="1600">
                <a:solidFill>
                  <a:srgbClr val="01454C"/>
                </a:solidFill>
                <a:latin typeface="Arial" panose="020B0604020202020204" pitchFamily="34" charset="0"/>
                <a:cs typeface="Arial" panose="020B0604020202020204" pitchFamily="34" charset="0"/>
              </a:defRPr>
            </a:lvl1pPr>
          </a:lstStyle>
          <a:p>
            <a:pPr lvl="0"/>
            <a:r>
              <a:rPr lang="en-US" dirty="0"/>
              <a:t>Click to edit Master text styles</a:t>
            </a:r>
          </a:p>
        </p:txBody>
      </p:sp>
      <p:cxnSp>
        <p:nvCxnSpPr>
          <p:cNvPr id="4" name="Straight Connector 3">
            <a:extLst>
              <a:ext uri="{FF2B5EF4-FFF2-40B4-BE49-F238E27FC236}">
                <a16:creationId xmlns:a16="http://schemas.microsoft.com/office/drawing/2014/main" id="{0C04844B-8263-11B4-D343-64EE79342AB1}"/>
              </a:ext>
            </a:extLst>
          </p:cNvPr>
          <p:cNvCxnSpPr>
            <a:cxnSpLocks/>
          </p:cNvCxnSpPr>
          <p:nvPr userDrawn="1"/>
        </p:nvCxnSpPr>
        <p:spPr>
          <a:xfrm flipH="1" flipV="1">
            <a:off x="236812" y="667710"/>
            <a:ext cx="951383" cy="1"/>
          </a:xfrm>
          <a:prstGeom prst="line">
            <a:avLst/>
          </a:prstGeom>
          <a:ln w="38100" cap="rnd">
            <a:solidFill>
              <a:schemeClr val="accent1"/>
            </a:solidFill>
            <a:round/>
          </a:ln>
        </p:spPr>
        <p:style>
          <a:lnRef idx="1">
            <a:schemeClr val="accent1"/>
          </a:lnRef>
          <a:fillRef idx="0">
            <a:schemeClr val="accent1"/>
          </a:fillRef>
          <a:effectRef idx="0">
            <a:schemeClr val="accent1"/>
          </a:effectRef>
          <a:fontRef idx="minor">
            <a:schemeClr val="tx1"/>
          </a:fontRef>
        </p:style>
      </p:cxnSp>
      <p:pic>
        <p:nvPicPr>
          <p:cNvPr id="6" name="Picture 5" descr="Picture 5">
            <a:extLst>
              <a:ext uri="{FF2B5EF4-FFF2-40B4-BE49-F238E27FC236}">
                <a16:creationId xmlns:a16="http://schemas.microsoft.com/office/drawing/2014/main" id="{B0D0FBA9-BAA5-2ACF-4CB6-7FAF3DC13723}"/>
              </a:ext>
            </a:extLst>
          </p:cNvPr>
          <p:cNvPicPr>
            <a:picLocks noChangeAspect="1"/>
          </p:cNvPicPr>
          <p:nvPr userDrawn="1"/>
        </p:nvPicPr>
        <p:blipFill>
          <a:blip r:embed="rId5"/>
          <a:stretch>
            <a:fillRect/>
          </a:stretch>
        </p:blipFill>
        <p:spPr>
          <a:xfrm>
            <a:off x="11002617" y="0"/>
            <a:ext cx="1189383" cy="919792"/>
          </a:xfrm>
          <a:prstGeom prst="rect">
            <a:avLst/>
          </a:prstGeom>
          <a:ln w="12700">
            <a:miter lim="400000"/>
          </a:ln>
        </p:spPr>
      </p:pic>
      <p:sp>
        <p:nvSpPr>
          <p:cNvPr id="7" name="Content Placeholder 3">
            <a:extLst>
              <a:ext uri="{FF2B5EF4-FFF2-40B4-BE49-F238E27FC236}">
                <a16:creationId xmlns:a16="http://schemas.microsoft.com/office/drawing/2014/main" id="{890D3E52-C6FE-F2FF-D810-DD12FE1A05FF}"/>
              </a:ext>
            </a:extLst>
          </p:cNvPr>
          <p:cNvSpPr>
            <a:spLocks noGrp="1" noChangeAspect="1"/>
          </p:cNvSpPr>
          <p:nvPr>
            <p:ph sz="half" idx="19" hasCustomPrompt="1"/>
          </p:nvPr>
        </p:nvSpPr>
        <p:spPr>
          <a:xfrm>
            <a:off x="185264" y="706006"/>
            <a:ext cx="3271462" cy="436209"/>
          </a:xfrm>
        </p:spPr>
        <p:txBody>
          <a:bodyPr>
            <a:noAutofit/>
          </a:bodyPr>
          <a:lstStyle>
            <a:lvl1pPr marL="0" indent="0">
              <a:buNone/>
              <a:defRPr sz="3200" i="1">
                <a:solidFill>
                  <a:srgbClr val="01454C"/>
                </a:solidFill>
                <a:latin typeface="Arial" panose="020B0604020202020204" pitchFamily="34" charset="0"/>
                <a:cs typeface="Arial" panose="020B0604020202020204" pitchFamily="34" charset="0"/>
              </a:defRPr>
            </a:lvl1pPr>
            <a:lvl2pPr>
              <a:defRPr sz="1800"/>
            </a:lvl2pPr>
            <a:lvl3pPr>
              <a:defRPr sz="1800"/>
            </a:lvl3pPr>
            <a:lvl4pPr>
              <a:defRPr sz="1800"/>
            </a:lvl4pPr>
            <a:lvl5pPr>
              <a:defRPr sz="1800"/>
            </a:lvl5pPr>
          </a:lstStyle>
          <a:p>
            <a:pPr lvl="0"/>
            <a:r>
              <a:rPr lang="en-GB" i="1" dirty="0"/>
              <a:t>Subtitle</a:t>
            </a:r>
            <a:endParaRPr lang="en-GB" dirty="0"/>
          </a:p>
        </p:txBody>
      </p:sp>
    </p:spTree>
    <p:extLst>
      <p:ext uri="{BB962C8B-B14F-4D97-AF65-F5344CB8AC3E}">
        <p14:creationId xmlns:p14="http://schemas.microsoft.com/office/powerpoint/2010/main" val="986434718"/>
      </p:ext>
    </p:extLst>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x" preserve="1">
  <p:cSld name="2_Content Slide">
    <p:spTree>
      <p:nvGrpSpPr>
        <p:cNvPr id="1" name=""/>
        <p:cNvGrpSpPr/>
        <p:nvPr/>
      </p:nvGrpSpPr>
      <p:grpSpPr>
        <a:xfrm>
          <a:off x="0" y="0"/>
          <a:ext cx="0" cy="0"/>
          <a:chOff x="0" y="0"/>
          <a:chExt cx="0" cy="0"/>
        </a:xfrm>
      </p:grpSpPr>
      <p:grpSp>
        <p:nvGrpSpPr>
          <p:cNvPr id="32" name="Group"/>
          <p:cNvGrpSpPr/>
          <p:nvPr/>
        </p:nvGrpSpPr>
        <p:grpSpPr>
          <a:xfrm>
            <a:off x="242049" y="6455407"/>
            <a:ext cx="11707901" cy="250940"/>
            <a:chOff x="0" y="0"/>
            <a:chExt cx="11707899" cy="250938"/>
          </a:xfrm>
        </p:grpSpPr>
        <p:sp>
          <p:nvSpPr>
            <p:cNvPr id="30" name="Line"/>
            <p:cNvSpPr/>
            <p:nvPr/>
          </p:nvSpPr>
          <p:spPr>
            <a:xfrm>
              <a:off x="1399357" y="112768"/>
              <a:ext cx="10308542" cy="1"/>
            </a:xfrm>
            <a:prstGeom prst="line">
              <a:avLst/>
            </a:prstGeom>
            <a:noFill/>
            <a:ln w="12700" cap="flat">
              <a:solidFill>
                <a:schemeClr val="accent1"/>
              </a:solidFill>
              <a:prstDash val="solid"/>
              <a:miter lim="800000"/>
            </a:ln>
            <a:effectLst/>
          </p:spPr>
          <p:txBody>
            <a:bodyPr wrap="square" lIns="45719" tIns="45719" rIns="45719" bIns="45719" numCol="1" anchor="t">
              <a:noAutofit/>
            </a:bodyPr>
            <a:lstStyle/>
            <a:p>
              <a:endParaRPr/>
            </a:p>
          </p:txBody>
        </p:sp>
        <p:sp>
          <p:nvSpPr>
            <p:cNvPr id="31" name="Subtitle 2"/>
            <p:cNvSpPr txBox="1"/>
            <p:nvPr/>
          </p:nvSpPr>
          <p:spPr>
            <a:xfrm>
              <a:off x="0" y="0"/>
              <a:ext cx="1792854" cy="250938"/>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19" rIns="45719" bIns="45719" numCol="1" anchor="t">
              <a:normAutofit/>
            </a:bodyPr>
            <a:lstStyle>
              <a:lvl1pPr>
                <a:lnSpc>
                  <a:spcPct val="81000"/>
                </a:lnSpc>
                <a:spcBef>
                  <a:spcPts val="1000"/>
                </a:spcBef>
                <a:defRPr sz="900">
                  <a:solidFill>
                    <a:srgbClr val="5C8469"/>
                  </a:solidFill>
                </a:defRPr>
              </a:lvl1pPr>
            </a:lstStyle>
            <a:p>
              <a:r>
                <a:t>Universal SEND Services</a:t>
              </a:r>
            </a:p>
          </p:txBody>
        </p:sp>
      </p:grpSp>
    </p:spTree>
    <p:extLst>
      <p:ext uri="{BB962C8B-B14F-4D97-AF65-F5344CB8AC3E}">
        <p14:creationId xmlns:p14="http://schemas.microsoft.com/office/powerpoint/2010/main" val="4583855"/>
      </p:ext>
    </p:extLst>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B4A5566A-116E-7539-29C2-310635FEB145}"/>
              </a:ext>
            </a:extLst>
          </p:cNvPr>
          <p:cNvSpPr>
            <a:spLocks noGrp="1"/>
          </p:cNvSpPr>
          <p:nvPr>
            <p:ph type="dt" sz="half" idx="10"/>
          </p:nvPr>
        </p:nvSpPr>
        <p:spPr/>
        <p:txBody>
          <a:bodyPr/>
          <a:lstStyle/>
          <a:p>
            <a:fld id="{7A43F176-329B-42F9-B7AF-C1C6132C337A}" type="datetimeFigureOut">
              <a:rPr lang="en-GB" smtClean="0"/>
              <a:t>07/01/2026</a:t>
            </a:fld>
            <a:endParaRPr lang="en-GB"/>
          </a:p>
        </p:txBody>
      </p:sp>
      <p:sp>
        <p:nvSpPr>
          <p:cNvPr id="3" name="Footer Placeholder 2">
            <a:extLst>
              <a:ext uri="{FF2B5EF4-FFF2-40B4-BE49-F238E27FC236}">
                <a16:creationId xmlns:a16="http://schemas.microsoft.com/office/drawing/2014/main" id="{EC4A4892-BF7E-E82C-6044-419AADA717EC}"/>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986910C5-46C1-6C22-93C3-6DF3E893DFEA}"/>
              </a:ext>
            </a:extLst>
          </p:cNvPr>
          <p:cNvSpPr>
            <a:spLocks noGrp="1"/>
          </p:cNvSpPr>
          <p:nvPr>
            <p:ph type="sldNum" sz="quarter" idx="12"/>
          </p:nvPr>
        </p:nvSpPr>
        <p:spPr/>
        <p:txBody>
          <a:bodyPr/>
          <a:lstStyle/>
          <a:p>
            <a:fld id="{2197BA7F-83A5-4766-9108-55FD1BCFE0AC}" type="slidenum">
              <a:rPr lang="en-GB" smtClean="0"/>
              <a:t>‹#›</a:t>
            </a:fld>
            <a:endParaRPr lang="en-GB"/>
          </a:p>
        </p:txBody>
      </p:sp>
    </p:spTree>
    <p:extLst>
      <p:ext uri="{BB962C8B-B14F-4D97-AF65-F5344CB8AC3E}">
        <p14:creationId xmlns:p14="http://schemas.microsoft.com/office/powerpoint/2010/main" val="57231363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userDrawn="1">
  <p:cSld name="3_Content Slide">
    <p:spTree>
      <p:nvGrpSpPr>
        <p:cNvPr id="1" name=""/>
        <p:cNvGrpSpPr/>
        <p:nvPr/>
      </p:nvGrpSpPr>
      <p:grpSpPr>
        <a:xfrm>
          <a:off x="0" y="0"/>
          <a:ext cx="0" cy="0"/>
          <a:chOff x="0" y="0"/>
          <a:chExt cx="0" cy="0"/>
        </a:xfrm>
      </p:grpSpPr>
      <p:sp>
        <p:nvSpPr>
          <p:cNvPr id="5" name="Content Placeholder 3">
            <a:extLst>
              <a:ext uri="{FF2B5EF4-FFF2-40B4-BE49-F238E27FC236}">
                <a16:creationId xmlns:a16="http://schemas.microsoft.com/office/drawing/2014/main" id="{863CE433-2744-75F2-7F62-DC808DD5A1E5}"/>
              </a:ext>
            </a:extLst>
          </p:cNvPr>
          <p:cNvSpPr>
            <a:spLocks noGrp="1" noChangeAspect="1"/>
          </p:cNvSpPr>
          <p:nvPr>
            <p:ph sz="half" idx="18" hasCustomPrompt="1"/>
          </p:nvPr>
        </p:nvSpPr>
        <p:spPr>
          <a:xfrm>
            <a:off x="185264" y="131627"/>
            <a:ext cx="3271462" cy="436210"/>
          </a:xfrm>
        </p:spPr>
        <p:txBody>
          <a:bodyPr>
            <a:noAutofit/>
          </a:bodyPr>
          <a:lstStyle>
            <a:lvl1pPr marL="0" indent="0">
              <a:buNone/>
              <a:defRPr sz="3200">
                <a:solidFill>
                  <a:srgbClr val="01454C"/>
                </a:solidFill>
                <a:latin typeface="Arial" panose="020B0604020202020204" pitchFamily="34" charset="0"/>
                <a:cs typeface="Arial" panose="020B0604020202020204" pitchFamily="34" charset="0"/>
              </a:defRPr>
            </a:lvl1pPr>
            <a:lvl2pPr>
              <a:defRPr sz="1800"/>
            </a:lvl2pPr>
            <a:lvl3pPr>
              <a:defRPr sz="1800"/>
            </a:lvl3pPr>
            <a:lvl4pPr>
              <a:defRPr sz="1800"/>
            </a:lvl4pPr>
            <a:lvl5pPr>
              <a:defRPr sz="1800"/>
            </a:lvl5pPr>
          </a:lstStyle>
          <a:p>
            <a:pPr lvl="0"/>
            <a:r>
              <a:rPr lang="en-GB" dirty="0"/>
              <a:t>Title</a:t>
            </a:r>
          </a:p>
        </p:txBody>
      </p:sp>
      <p:grpSp>
        <p:nvGrpSpPr>
          <p:cNvPr id="27" name="Group"/>
          <p:cNvGrpSpPr/>
          <p:nvPr/>
        </p:nvGrpSpPr>
        <p:grpSpPr>
          <a:xfrm>
            <a:off x="198695" y="5886063"/>
            <a:ext cx="11707900" cy="250939"/>
            <a:chOff x="0" y="0"/>
            <a:chExt cx="11707898" cy="250937"/>
          </a:xfrm>
        </p:grpSpPr>
        <p:sp>
          <p:nvSpPr>
            <p:cNvPr id="25" name="Line"/>
            <p:cNvSpPr/>
            <p:nvPr/>
          </p:nvSpPr>
          <p:spPr>
            <a:xfrm>
              <a:off x="1399357" y="112768"/>
              <a:ext cx="10308542" cy="1"/>
            </a:xfrm>
            <a:prstGeom prst="line">
              <a:avLst/>
            </a:prstGeom>
            <a:noFill/>
            <a:ln w="12700" cap="flat">
              <a:solidFill>
                <a:schemeClr val="accent1"/>
              </a:solidFill>
              <a:prstDash val="solid"/>
              <a:miter lim="800000"/>
            </a:ln>
            <a:effectLst/>
          </p:spPr>
          <p:txBody>
            <a:bodyPr wrap="square" lIns="45719" tIns="45719" rIns="45719" bIns="45719" numCol="1" anchor="t">
              <a:noAutofit/>
            </a:bodyPr>
            <a:lstStyle/>
            <a:p>
              <a:endParaRPr dirty="0"/>
            </a:p>
          </p:txBody>
        </p:sp>
        <p:sp>
          <p:nvSpPr>
            <p:cNvPr id="26" name="Subtitle 2"/>
            <p:cNvSpPr txBox="1"/>
            <p:nvPr/>
          </p:nvSpPr>
          <p:spPr>
            <a:xfrm>
              <a:off x="0" y="0"/>
              <a:ext cx="1792854" cy="250938"/>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tIns="45719" rIns="45719" bIns="45719" numCol="1" anchor="t">
              <a:normAutofit/>
            </a:bodyPr>
            <a:lstStyle>
              <a:lvl1pPr>
                <a:lnSpc>
                  <a:spcPct val="81000"/>
                </a:lnSpc>
                <a:spcBef>
                  <a:spcPts val="1000"/>
                </a:spcBef>
                <a:defRPr sz="900">
                  <a:solidFill>
                    <a:srgbClr val="5C8469"/>
                  </a:solidFill>
                </a:defRPr>
              </a:lvl1pPr>
            </a:lstStyle>
            <a:p>
              <a:r>
                <a:t>Universal SEND Services</a:t>
              </a:r>
            </a:p>
          </p:txBody>
        </p:sp>
      </p:grpSp>
      <p:pic>
        <p:nvPicPr>
          <p:cNvPr id="28" name="Picture 12" descr="Picture 12"/>
          <p:cNvPicPr>
            <a:picLocks noChangeAspect="1"/>
          </p:cNvPicPr>
          <p:nvPr/>
        </p:nvPicPr>
        <p:blipFill>
          <a:blip r:embed="rId2"/>
          <a:stretch>
            <a:fillRect/>
          </a:stretch>
        </p:blipFill>
        <p:spPr>
          <a:xfrm>
            <a:off x="255376" y="6226909"/>
            <a:ext cx="1273645" cy="433040"/>
          </a:xfrm>
          <a:prstGeom prst="rect">
            <a:avLst/>
          </a:prstGeom>
          <a:ln w="12700">
            <a:miter lim="400000"/>
          </a:ln>
        </p:spPr>
      </p:pic>
      <p:pic>
        <p:nvPicPr>
          <p:cNvPr id="29" name="Picture 8" descr="Picture 8"/>
          <p:cNvPicPr>
            <a:picLocks noChangeAspect="1"/>
          </p:cNvPicPr>
          <p:nvPr/>
        </p:nvPicPr>
        <p:blipFill>
          <a:blip r:embed="rId3"/>
          <a:stretch>
            <a:fillRect/>
          </a:stretch>
        </p:blipFill>
        <p:spPr>
          <a:xfrm>
            <a:off x="3479107" y="6296628"/>
            <a:ext cx="1009506" cy="320879"/>
          </a:xfrm>
          <a:prstGeom prst="rect">
            <a:avLst/>
          </a:prstGeom>
          <a:ln w="12700">
            <a:miter lim="400000"/>
          </a:ln>
        </p:spPr>
      </p:pic>
      <p:pic>
        <p:nvPicPr>
          <p:cNvPr id="30" name="Picture 13" descr="Picture 13"/>
          <p:cNvPicPr>
            <a:picLocks noChangeAspect="1"/>
          </p:cNvPicPr>
          <p:nvPr/>
        </p:nvPicPr>
        <p:blipFill>
          <a:blip r:embed="rId4"/>
          <a:stretch>
            <a:fillRect/>
          </a:stretch>
        </p:blipFill>
        <p:spPr>
          <a:xfrm>
            <a:off x="2087316" y="6263922"/>
            <a:ext cx="701426" cy="372653"/>
          </a:xfrm>
          <a:prstGeom prst="rect">
            <a:avLst/>
          </a:prstGeom>
          <a:ln w="12700">
            <a:miter lim="400000"/>
          </a:ln>
        </p:spPr>
      </p:pic>
      <p:sp>
        <p:nvSpPr>
          <p:cNvPr id="31" name="Slide Number"/>
          <p:cNvSpPr txBox="1">
            <a:spLocks noGrp="1"/>
          </p:cNvSpPr>
          <p:nvPr>
            <p:ph type="sldNum" sz="quarter" idx="2"/>
          </p:nvPr>
        </p:nvSpPr>
        <p:spPr>
          <a:prstGeom prst="rect">
            <a:avLst/>
          </a:prstGeom>
        </p:spPr>
        <p:txBody>
          <a:bodyPr/>
          <a:lstStyle/>
          <a:p>
            <a:fld id="{86CB4B4D-7CA3-9044-876B-883B54F8677D}" type="slidenum">
              <a:t>‹#›</a:t>
            </a:fld>
            <a:endParaRPr/>
          </a:p>
        </p:txBody>
      </p:sp>
      <p:cxnSp>
        <p:nvCxnSpPr>
          <p:cNvPr id="4" name="Straight Connector 3">
            <a:extLst>
              <a:ext uri="{FF2B5EF4-FFF2-40B4-BE49-F238E27FC236}">
                <a16:creationId xmlns:a16="http://schemas.microsoft.com/office/drawing/2014/main" id="{0C04844B-8263-11B4-D343-64EE79342AB1}"/>
              </a:ext>
            </a:extLst>
          </p:cNvPr>
          <p:cNvCxnSpPr>
            <a:cxnSpLocks/>
          </p:cNvCxnSpPr>
          <p:nvPr userDrawn="1"/>
        </p:nvCxnSpPr>
        <p:spPr>
          <a:xfrm flipH="1" flipV="1">
            <a:off x="236812" y="627135"/>
            <a:ext cx="951383" cy="1"/>
          </a:xfrm>
          <a:prstGeom prst="line">
            <a:avLst/>
          </a:prstGeom>
          <a:ln w="38100" cap="rnd">
            <a:solidFill>
              <a:schemeClr val="accent1"/>
            </a:solidFill>
            <a:round/>
          </a:ln>
        </p:spPr>
        <p:style>
          <a:lnRef idx="1">
            <a:schemeClr val="accent1"/>
          </a:lnRef>
          <a:fillRef idx="0">
            <a:schemeClr val="accent1"/>
          </a:fillRef>
          <a:effectRef idx="0">
            <a:schemeClr val="accent1"/>
          </a:effectRef>
          <a:fontRef idx="minor">
            <a:schemeClr val="tx1"/>
          </a:fontRef>
        </p:style>
      </p:cxnSp>
      <p:sp>
        <p:nvSpPr>
          <p:cNvPr id="7" name="Content Placeholder 3">
            <a:extLst>
              <a:ext uri="{FF2B5EF4-FFF2-40B4-BE49-F238E27FC236}">
                <a16:creationId xmlns:a16="http://schemas.microsoft.com/office/drawing/2014/main" id="{6471FA07-741A-626A-935B-88ED59F1F002}"/>
              </a:ext>
            </a:extLst>
          </p:cNvPr>
          <p:cNvSpPr>
            <a:spLocks noGrp="1" noChangeAspect="1"/>
          </p:cNvSpPr>
          <p:nvPr>
            <p:ph sz="half" idx="21"/>
          </p:nvPr>
        </p:nvSpPr>
        <p:spPr>
          <a:xfrm>
            <a:off x="5927464" y="1043624"/>
            <a:ext cx="5426337" cy="4690119"/>
          </a:xfrm>
        </p:spPr>
        <p:txBody>
          <a:bodyPr>
            <a:noAutofit/>
          </a:bodyPr>
          <a:lstStyle>
            <a:lvl1pPr marL="0" indent="0">
              <a:buNone/>
              <a:defRPr/>
            </a:lvl1pPr>
          </a:lstStyle>
          <a:p>
            <a:pPr lvl="0"/>
            <a:endParaRPr lang="en-GB" dirty="0"/>
          </a:p>
        </p:txBody>
      </p:sp>
      <p:sp>
        <p:nvSpPr>
          <p:cNvPr id="8" name="Content Placeholder 4">
            <a:extLst>
              <a:ext uri="{FF2B5EF4-FFF2-40B4-BE49-F238E27FC236}">
                <a16:creationId xmlns:a16="http://schemas.microsoft.com/office/drawing/2014/main" id="{15A43710-E799-DE47-A94D-7B1D423346D3}"/>
              </a:ext>
            </a:extLst>
          </p:cNvPr>
          <p:cNvSpPr>
            <a:spLocks noGrp="1"/>
          </p:cNvSpPr>
          <p:nvPr>
            <p:ph sz="quarter" idx="20"/>
          </p:nvPr>
        </p:nvSpPr>
        <p:spPr>
          <a:xfrm>
            <a:off x="187819" y="1232121"/>
            <a:ext cx="5158732" cy="4281204"/>
          </a:xfrm>
        </p:spPr>
        <p:txBody>
          <a:bodyPr>
            <a:noAutofit/>
          </a:bodyPr>
          <a:lstStyle>
            <a:lvl1pPr>
              <a:spcBef>
                <a:spcPts val="0"/>
              </a:spcBef>
              <a:spcAft>
                <a:spcPts val="600"/>
              </a:spcAft>
              <a:defRPr sz="1600">
                <a:solidFill>
                  <a:srgbClr val="01454C"/>
                </a:solidFill>
                <a:latin typeface="Arial" panose="020B0604020202020204" pitchFamily="34" charset="0"/>
                <a:cs typeface="Arial" panose="020B0604020202020204" pitchFamily="34" charset="0"/>
              </a:defRPr>
            </a:lvl1pPr>
          </a:lstStyle>
          <a:p>
            <a:pPr lvl="0"/>
            <a:r>
              <a:rPr lang="en-US" dirty="0"/>
              <a:t>Click to edit Master text styles</a:t>
            </a:r>
          </a:p>
        </p:txBody>
      </p:sp>
      <p:sp>
        <p:nvSpPr>
          <p:cNvPr id="9" name="Content Placeholder 3">
            <a:extLst>
              <a:ext uri="{FF2B5EF4-FFF2-40B4-BE49-F238E27FC236}">
                <a16:creationId xmlns:a16="http://schemas.microsoft.com/office/drawing/2014/main" id="{C99A8985-B11C-7762-345F-7A35EEA78458}"/>
              </a:ext>
            </a:extLst>
          </p:cNvPr>
          <p:cNvSpPr>
            <a:spLocks noGrp="1" noChangeAspect="1"/>
          </p:cNvSpPr>
          <p:nvPr>
            <p:ph sz="half" idx="19" hasCustomPrompt="1"/>
          </p:nvPr>
        </p:nvSpPr>
        <p:spPr>
          <a:xfrm>
            <a:off x="185264" y="706006"/>
            <a:ext cx="3271462" cy="436209"/>
          </a:xfrm>
        </p:spPr>
        <p:txBody>
          <a:bodyPr>
            <a:noAutofit/>
          </a:bodyPr>
          <a:lstStyle>
            <a:lvl1pPr marL="0" indent="0">
              <a:buNone/>
              <a:defRPr sz="3200" i="1">
                <a:solidFill>
                  <a:srgbClr val="01454C"/>
                </a:solidFill>
                <a:latin typeface="Arial" panose="020B0604020202020204" pitchFamily="34" charset="0"/>
                <a:cs typeface="Arial" panose="020B0604020202020204" pitchFamily="34" charset="0"/>
              </a:defRPr>
            </a:lvl1pPr>
            <a:lvl2pPr>
              <a:defRPr sz="1800"/>
            </a:lvl2pPr>
            <a:lvl3pPr>
              <a:defRPr sz="1800"/>
            </a:lvl3pPr>
            <a:lvl4pPr>
              <a:defRPr sz="1800"/>
            </a:lvl4pPr>
            <a:lvl5pPr>
              <a:defRPr sz="1800"/>
            </a:lvl5pPr>
          </a:lstStyle>
          <a:p>
            <a:pPr lvl="0"/>
            <a:r>
              <a:rPr lang="en-GB" i="1" dirty="0"/>
              <a:t>Subtitle</a:t>
            </a:r>
            <a:endParaRPr lang="en-GB" dirty="0"/>
          </a:p>
        </p:txBody>
      </p:sp>
    </p:spTree>
    <p:extLst>
      <p:ext uri="{BB962C8B-B14F-4D97-AF65-F5344CB8AC3E}">
        <p14:creationId xmlns:p14="http://schemas.microsoft.com/office/powerpoint/2010/main" val="30685921"/>
      </p:ext>
    </p:extLst>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E8E02E-DE55-0964-4E7D-A5588D0EC0C4}"/>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2EF19E7C-4A99-7810-A00F-B2E54E38B51D}"/>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85670A58-1B2D-F8A7-39C8-7D31E4A717DF}"/>
              </a:ext>
            </a:extLst>
          </p:cNvPr>
          <p:cNvSpPr>
            <a:spLocks noGrp="1"/>
          </p:cNvSpPr>
          <p:nvPr>
            <p:ph type="dt" sz="half" idx="10"/>
          </p:nvPr>
        </p:nvSpPr>
        <p:spPr/>
        <p:txBody>
          <a:bodyPr/>
          <a:lstStyle/>
          <a:p>
            <a:fld id="{C8EF42A6-A0FA-49D3-AE83-4B5919D70DFB}" type="datetimeFigureOut">
              <a:rPr lang="en-GB" smtClean="0"/>
              <a:t>07/01/2026</a:t>
            </a:fld>
            <a:endParaRPr lang="en-GB"/>
          </a:p>
        </p:txBody>
      </p:sp>
      <p:sp>
        <p:nvSpPr>
          <p:cNvPr id="5" name="Footer Placeholder 4">
            <a:extLst>
              <a:ext uri="{FF2B5EF4-FFF2-40B4-BE49-F238E27FC236}">
                <a16:creationId xmlns:a16="http://schemas.microsoft.com/office/drawing/2014/main" id="{255D894A-71A7-2C80-A30E-06D7A39BC9FD}"/>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706A3FD2-86CF-0CF5-B402-6B66E4AC368F}"/>
              </a:ext>
            </a:extLst>
          </p:cNvPr>
          <p:cNvSpPr>
            <a:spLocks noGrp="1"/>
          </p:cNvSpPr>
          <p:nvPr>
            <p:ph type="sldNum" sz="quarter" idx="12"/>
          </p:nvPr>
        </p:nvSpPr>
        <p:spPr/>
        <p:txBody>
          <a:bodyPr/>
          <a:lstStyle/>
          <a:p>
            <a:fld id="{BDCD32C0-48E4-4806-B8EB-6378FE602CB2}" type="slidenum">
              <a:rPr lang="en-GB" smtClean="0"/>
              <a:t>‹#›</a:t>
            </a:fld>
            <a:endParaRPr lang="en-GB"/>
          </a:p>
        </p:txBody>
      </p:sp>
    </p:spTree>
    <p:extLst>
      <p:ext uri="{BB962C8B-B14F-4D97-AF65-F5344CB8AC3E}">
        <p14:creationId xmlns:p14="http://schemas.microsoft.com/office/powerpoint/2010/main" val="97039520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32AD2B-D7A7-4A82-D28C-6D1DE59381EB}"/>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51A914E4-3044-C085-0958-F0B5003A34DF}"/>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8B4A3D3E-3AB5-8A0B-E42D-33EF5148E0A8}"/>
              </a:ext>
            </a:extLst>
          </p:cNvPr>
          <p:cNvSpPr>
            <a:spLocks noGrp="1"/>
          </p:cNvSpPr>
          <p:nvPr>
            <p:ph type="dt" sz="half" idx="10"/>
          </p:nvPr>
        </p:nvSpPr>
        <p:spPr/>
        <p:txBody>
          <a:bodyPr/>
          <a:lstStyle/>
          <a:p>
            <a:fld id="{C8EF42A6-A0FA-49D3-AE83-4B5919D70DFB}" type="datetimeFigureOut">
              <a:rPr lang="en-GB" smtClean="0"/>
              <a:t>07/01/2026</a:t>
            </a:fld>
            <a:endParaRPr lang="en-GB"/>
          </a:p>
        </p:txBody>
      </p:sp>
      <p:sp>
        <p:nvSpPr>
          <p:cNvPr id="5" name="Footer Placeholder 4">
            <a:extLst>
              <a:ext uri="{FF2B5EF4-FFF2-40B4-BE49-F238E27FC236}">
                <a16:creationId xmlns:a16="http://schemas.microsoft.com/office/drawing/2014/main" id="{30B493B5-5C2E-4876-3B16-707BFDF54B61}"/>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B24C1EAE-8570-06BD-6E89-A66118F64138}"/>
              </a:ext>
            </a:extLst>
          </p:cNvPr>
          <p:cNvSpPr>
            <a:spLocks noGrp="1"/>
          </p:cNvSpPr>
          <p:nvPr>
            <p:ph type="sldNum" sz="quarter" idx="12"/>
          </p:nvPr>
        </p:nvSpPr>
        <p:spPr/>
        <p:txBody>
          <a:bodyPr/>
          <a:lstStyle/>
          <a:p>
            <a:fld id="{BDCD32C0-48E4-4806-B8EB-6378FE602CB2}" type="slidenum">
              <a:rPr lang="en-GB" smtClean="0"/>
              <a:t>‹#›</a:t>
            </a:fld>
            <a:endParaRPr lang="en-GB"/>
          </a:p>
        </p:txBody>
      </p:sp>
    </p:spTree>
    <p:extLst>
      <p:ext uri="{BB962C8B-B14F-4D97-AF65-F5344CB8AC3E}">
        <p14:creationId xmlns:p14="http://schemas.microsoft.com/office/powerpoint/2010/main" val="303299888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CD2254-8E13-57AD-A1AB-C5D7516AE0EE}"/>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7E590B28-34CF-BD7C-5278-62F56A438D7E}"/>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29597885-3543-7007-339A-D214EA506AC2}"/>
              </a:ext>
            </a:extLst>
          </p:cNvPr>
          <p:cNvSpPr>
            <a:spLocks noGrp="1"/>
          </p:cNvSpPr>
          <p:nvPr>
            <p:ph type="dt" sz="half" idx="10"/>
          </p:nvPr>
        </p:nvSpPr>
        <p:spPr/>
        <p:txBody>
          <a:bodyPr/>
          <a:lstStyle/>
          <a:p>
            <a:fld id="{C8EF42A6-A0FA-49D3-AE83-4B5919D70DFB}" type="datetimeFigureOut">
              <a:rPr lang="en-GB" smtClean="0"/>
              <a:t>07/01/2026</a:t>
            </a:fld>
            <a:endParaRPr lang="en-GB"/>
          </a:p>
        </p:txBody>
      </p:sp>
      <p:sp>
        <p:nvSpPr>
          <p:cNvPr id="5" name="Footer Placeholder 4">
            <a:extLst>
              <a:ext uri="{FF2B5EF4-FFF2-40B4-BE49-F238E27FC236}">
                <a16:creationId xmlns:a16="http://schemas.microsoft.com/office/drawing/2014/main" id="{7A356C8D-82B5-8767-A61C-3AD875E49A09}"/>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702F7110-C103-2AA6-2894-6625170ED9DB}"/>
              </a:ext>
            </a:extLst>
          </p:cNvPr>
          <p:cNvSpPr>
            <a:spLocks noGrp="1"/>
          </p:cNvSpPr>
          <p:nvPr>
            <p:ph type="sldNum" sz="quarter" idx="12"/>
          </p:nvPr>
        </p:nvSpPr>
        <p:spPr/>
        <p:txBody>
          <a:bodyPr/>
          <a:lstStyle/>
          <a:p>
            <a:fld id="{BDCD32C0-48E4-4806-B8EB-6378FE602CB2}" type="slidenum">
              <a:rPr lang="en-GB" smtClean="0"/>
              <a:t>‹#›</a:t>
            </a:fld>
            <a:endParaRPr lang="en-GB"/>
          </a:p>
        </p:txBody>
      </p:sp>
    </p:spTree>
    <p:extLst>
      <p:ext uri="{BB962C8B-B14F-4D97-AF65-F5344CB8AC3E}">
        <p14:creationId xmlns:p14="http://schemas.microsoft.com/office/powerpoint/2010/main" val="190975064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4.jpeg"/><Relationship Id="rId3" Type="http://schemas.openxmlformats.org/officeDocument/2006/relationships/slideLayout" Target="../slideLayouts/slideLayout3.xml"/><Relationship Id="rId7" Type="http://schemas.openxmlformats.org/officeDocument/2006/relationships/image" Target="../media/image3.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2.png"/><Relationship Id="rId5" Type="http://schemas.openxmlformats.org/officeDocument/2006/relationships/image" Target="../media/image1.png"/><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image" Target="../media/image4.jpeg"/><Relationship Id="rId3" Type="http://schemas.openxmlformats.org/officeDocument/2006/relationships/slideLayout" Target="../slideLayouts/slideLayout6.xml"/><Relationship Id="rId7" Type="http://schemas.openxmlformats.org/officeDocument/2006/relationships/image" Target="../media/image3.png"/><Relationship Id="rId2" Type="http://schemas.openxmlformats.org/officeDocument/2006/relationships/slideLayout" Target="../slideLayouts/slideLayout5.xml"/><Relationship Id="rId1" Type="http://schemas.openxmlformats.org/officeDocument/2006/relationships/slideLayout" Target="../slideLayouts/slideLayout4.xml"/><Relationship Id="rId6" Type="http://schemas.openxmlformats.org/officeDocument/2006/relationships/image" Target="../media/image2.png"/><Relationship Id="rId5" Type="http://schemas.openxmlformats.org/officeDocument/2006/relationships/image" Target="../media/image1.png"/><Relationship Id="rId4"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14.xml"/><Relationship Id="rId13" Type="http://schemas.openxmlformats.org/officeDocument/2006/relationships/theme" Target="../theme/theme3.xml"/><Relationship Id="rId3" Type="http://schemas.openxmlformats.org/officeDocument/2006/relationships/slideLayout" Target="../slideLayouts/slideLayout9.xml"/><Relationship Id="rId7" Type="http://schemas.openxmlformats.org/officeDocument/2006/relationships/slideLayout" Target="../slideLayouts/slideLayout13.xml"/><Relationship Id="rId12" Type="http://schemas.openxmlformats.org/officeDocument/2006/relationships/slideLayout" Target="../slideLayouts/slideLayout18.xml"/><Relationship Id="rId2" Type="http://schemas.openxmlformats.org/officeDocument/2006/relationships/slideLayout" Target="../slideLayouts/slideLayout8.xml"/><Relationship Id="rId1" Type="http://schemas.openxmlformats.org/officeDocument/2006/relationships/slideLayout" Target="../slideLayouts/slideLayout7.xml"/><Relationship Id="rId6" Type="http://schemas.openxmlformats.org/officeDocument/2006/relationships/slideLayout" Target="../slideLayouts/slideLayout12.xml"/><Relationship Id="rId11" Type="http://schemas.openxmlformats.org/officeDocument/2006/relationships/slideLayout" Target="../slideLayouts/slideLayout17.xml"/><Relationship Id="rId5" Type="http://schemas.openxmlformats.org/officeDocument/2006/relationships/slideLayout" Target="../slideLayouts/slideLayout11.xml"/><Relationship Id="rId10" Type="http://schemas.openxmlformats.org/officeDocument/2006/relationships/slideLayout" Target="../slideLayouts/slideLayout16.xml"/><Relationship Id="rId4" Type="http://schemas.openxmlformats.org/officeDocument/2006/relationships/slideLayout" Target="../slideLayouts/slideLayout10.xml"/><Relationship Id="rId9" Type="http://schemas.openxmlformats.org/officeDocument/2006/relationships/slideLayout" Target="../slideLayouts/slideLayout15.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26.xml"/><Relationship Id="rId3" Type="http://schemas.openxmlformats.org/officeDocument/2006/relationships/slideLayout" Target="../slideLayouts/slideLayout21.xml"/><Relationship Id="rId7" Type="http://schemas.openxmlformats.org/officeDocument/2006/relationships/slideLayout" Target="../slideLayouts/slideLayout25.xml"/><Relationship Id="rId12" Type="http://schemas.openxmlformats.org/officeDocument/2006/relationships/theme" Target="../theme/theme4.xml"/><Relationship Id="rId2" Type="http://schemas.openxmlformats.org/officeDocument/2006/relationships/slideLayout" Target="../slideLayouts/slideLayout20.xml"/><Relationship Id="rId1" Type="http://schemas.openxmlformats.org/officeDocument/2006/relationships/slideLayout" Target="../slideLayouts/slideLayout19.xml"/><Relationship Id="rId6" Type="http://schemas.openxmlformats.org/officeDocument/2006/relationships/slideLayout" Target="../slideLayouts/slideLayout24.xml"/><Relationship Id="rId11" Type="http://schemas.openxmlformats.org/officeDocument/2006/relationships/slideLayout" Target="../slideLayouts/slideLayout29.xml"/><Relationship Id="rId5" Type="http://schemas.openxmlformats.org/officeDocument/2006/relationships/slideLayout" Target="../slideLayouts/slideLayout23.xml"/><Relationship Id="rId10" Type="http://schemas.openxmlformats.org/officeDocument/2006/relationships/slideLayout" Target="../slideLayouts/slideLayout28.xml"/><Relationship Id="rId4" Type="http://schemas.openxmlformats.org/officeDocument/2006/relationships/slideLayout" Target="../slideLayouts/slideLayout22.xml"/><Relationship Id="rId9" Type="http://schemas.openxmlformats.org/officeDocument/2006/relationships/slideLayout" Target="../slideLayouts/slideLayout2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2" name="Picture 5" descr="Picture 5"/>
          <p:cNvPicPr>
            <a:picLocks noChangeAspect="1"/>
          </p:cNvPicPr>
          <p:nvPr/>
        </p:nvPicPr>
        <p:blipFill>
          <a:blip r:embed="rId5"/>
          <a:stretch>
            <a:fillRect/>
          </a:stretch>
        </p:blipFill>
        <p:spPr>
          <a:xfrm>
            <a:off x="344049" y="218809"/>
            <a:ext cx="1189383" cy="919792"/>
          </a:xfrm>
          <a:prstGeom prst="rect">
            <a:avLst/>
          </a:prstGeom>
          <a:ln w="12700">
            <a:miter lim="400000"/>
          </a:ln>
        </p:spPr>
      </p:pic>
      <p:pic>
        <p:nvPicPr>
          <p:cNvPr id="3" name="Picture 12" descr="Picture 12"/>
          <p:cNvPicPr>
            <a:picLocks noChangeAspect="1"/>
          </p:cNvPicPr>
          <p:nvPr/>
        </p:nvPicPr>
        <p:blipFill>
          <a:blip r:embed="rId6"/>
          <a:stretch>
            <a:fillRect/>
          </a:stretch>
        </p:blipFill>
        <p:spPr>
          <a:xfrm>
            <a:off x="255376" y="6226909"/>
            <a:ext cx="1273645" cy="433040"/>
          </a:xfrm>
          <a:prstGeom prst="rect">
            <a:avLst/>
          </a:prstGeom>
          <a:ln w="12700">
            <a:miter lim="400000"/>
          </a:ln>
        </p:spPr>
      </p:pic>
      <p:pic>
        <p:nvPicPr>
          <p:cNvPr id="4" name="Picture 8" descr="Picture 8"/>
          <p:cNvPicPr>
            <a:picLocks noChangeAspect="1"/>
          </p:cNvPicPr>
          <p:nvPr/>
        </p:nvPicPr>
        <p:blipFill>
          <a:blip r:embed="rId7"/>
          <a:stretch>
            <a:fillRect/>
          </a:stretch>
        </p:blipFill>
        <p:spPr>
          <a:xfrm>
            <a:off x="3479107" y="6296628"/>
            <a:ext cx="1009506" cy="320879"/>
          </a:xfrm>
          <a:prstGeom prst="rect">
            <a:avLst/>
          </a:prstGeom>
          <a:ln w="12700">
            <a:miter lim="400000"/>
          </a:ln>
        </p:spPr>
      </p:pic>
      <p:pic>
        <p:nvPicPr>
          <p:cNvPr id="5" name="Picture 13" descr="Picture 13"/>
          <p:cNvPicPr>
            <a:picLocks noChangeAspect="1"/>
          </p:cNvPicPr>
          <p:nvPr/>
        </p:nvPicPr>
        <p:blipFill>
          <a:blip r:embed="rId8"/>
          <a:stretch>
            <a:fillRect/>
          </a:stretch>
        </p:blipFill>
        <p:spPr>
          <a:xfrm>
            <a:off x="2087317" y="6263922"/>
            <a:ext cx="701425" cy="372653"/>
          </a:xfrm>
          <a:prstGeom prst="rect">
            <a:avLst/>
          </a:prstGeom>
          <a:ln w="12700">
            <a:miter lim="400000"/>
          </a:ln>
        </p:spPr>
      </p:pic>
      <p:grpSp>
        <p:nvGrpSpPr>
          <p:cNvPr id="8" name="Group"/>
          <p:cNvGrpSpPr/>
          <p:nvPr/>
        </p:nvGrpSpPr>
        <p:grpSpPr>
          <a:xfrm>
            <a:off x="198695" y="5886063"/>
            <a:ext cx="11707900" cy="250939"/>
            <a:chOff x="0" y="0"/>
            <a:chExt cx="11707898" cy="250937"/>
          </a:xfrm>
        </p:grpSpPr>
        <p:sp>
          <p:nvSpPr>
            <p:cNvPr id="6" name="Line"/>
            <p:cNvSpPr/>
            <p:nvPr/>
          </p:nvSpPr>
          <p:spPr>
            <a:xfrm>
              <a:off x="1399357" y="112768"/>
              <a:ext cx="10308542" cy="1"/>
            </a:xfrm>
            <a:prstGeom prst="line">
              <a:avLst/>
            </a:prstGeom>
            <a:noFill/>
            <a:ln w="12700" cap="flat">
              <a:solidFill>
                <a:schemeClr val="accent1"/>
              </a:solidFill>
              <a:prstDash val="solid"/>
              <a:miter lim="800000"/>
            </a:ln>
            <a:effectLst/>
          </p:spPr>
          <p:txBody>
            <a:bodyPr wrap="square" lIns="45719" tIns="45719" rIns="45719" bIns="45719" numCol="1" anchor="t">
              <a:noAutofit/>
            </a:bodyPr>
            <a:lstStyle/>
            <a:p>
              <a:endParaRPr/>
            </a:p>
          </p:txBody>
        </p:sp>
        <p:sp>
          <p:nvSpPr>
            <p:cNvPr id="7" name="Subtitle 2"/>
            <p:cNvSpPr txBox="1"/>
            <p:nvPr/>
          </p:nvSpPr>
          <p:spPr>
            <a:xfrm>
              <a:off x="0" y="0"/>
              <a:ext cx="1792854" cy="250938"/>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19" rIns="45719" bIns="45719" numCol="1" anchor="t">
              <a:normAutofit/>
            </a:bodyPr>
            <a:lstStyle>
              <a:lvl1pPr>
                <a:lnSpc>
                  <a:spcPct val="81000"/>
                </a:lnSpc>
                <a:spcBef>
                  <a:spcPts val="1000"/>
                </a:spcBef>
                <a:defRPr sz="900">
                  <a:solidFill>
                    <a:srgbClr val="5C8469"/>
                  </a:solidFill>
                </a:defRPr>
              </a:lvl1pPr>
            </a:lstStyle>
            <a:p>
              <a:r>
                <a:t>Universal SEND Services</a:t>
              </a:r>
            </a:p>
          </p:txBody>
        </p:sp>
      </p:grpSp>
      <p:sp>
        <p:nvSpPr>
          <p:cNvPr id="9" name="Title Text"/>
          <p:cNvSpPr txBox="1">
            <a:spLocks noGrp="1"/>
          </p:cNvSpPr>
          <p:nvPr>
            <p:ph type="title"/>
          </p:nvPr>
        </p:nvSpPr>
        <p:spPr>
          <a:xfrm>
            <a:off x="609600" y="92074"/>
            <a:ext cx="10972800" cy="150812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normAutofit/>
          </a:bodyPr>
          <a:lstStyle/>
          <a:p>
            <a:r>
              <a:t>Title Text</a:t>
            </a:r>
          </a:p>
        </p:txBody>
      </p:sp>
      <p:sp>
        <p:nvSpPr>
          <p:cNvPr id="10" name="Body Level One…"/>
          <p:cNvSpPr txBox="1">
            <a:spLocks noGrp="1"/>
          </p:cNvSpPr>
          <p:nvPr>
            <p:ph type="body" idx="1"/>
          </p:nvPr>
        </p:nvSpPr>
        <p:spPr>
          <a:xfrm>
            <a:off x="609600" y="1600200"/>
            <a:ext cx="10972800" cy="525780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ormAutofit/>
          </a:bodyPr>
          <a:lstStyle/>
          <a:p>
            <a:r>
              <a:t>Body Level One</a:t>
            </a:r>
          </a:p>
          <a:p>
            <a:pPr lvl="1"/>
            <a:r>
              <a:t>Body Level Two</a:t>
            </a:r>
          </a:p>
          <a:p>
            <a:pPr lvl="2"/>
            <a:r>
              <a:t>Body Level Three</a:t>
            </a:r>
          </a:p>
          <a:p>
            <a:pPr lvl="3"/>
            <a:r>
              <a:t>Body Level Four</a:t>
            </a:r>
          </a:p>
          <a:p>
            <a:pPr lvl="4"/>
            <a:r>
              <a:t>Body Level Five</a:t>
            </a:r>
          </a:p>
        </p:txBody>
      </p:sp>
      <p:sp>
        <p:nvSpPr>
          <p:cNvPr id="11" name="Slide Number"/>
          <p:cNvSpPr txBox="1">
            <a:spLocks noGrp="1"/>
          </p:cNvSpPr>
          <p:nvPr>
            <p:ph type="sldNum" sz="quarter" idx="2"/>
          </p:nvPr>
        </p:nvSpPr>
        <p:spPr>
          <a:xfrm>
            <a:off x="11080144" y="6406785"/>
            <a:ext cx="273657" cy="264255"/>
          </a:xfrm>
          <a:prstGeom prst="rect">
            <a:avLst/>
          </a:prstGeom>
          <a:ln w="12700">
            <a:miter lim="400000"/>
          </a:ln>
        </p:spPr>
        <p:txBody>
          <a:bodyPr wrap="none" lIns="45719" rIns="45719" anchor="ctr">
            <a:spAutoFit/>
          </a:bodyPr>
          <a:lstStyle>
            <a:lvl1pPr algn="r">
              <a:defRPr sz="1200">
                <a:solidFill>
                  <a:srgbClr val="889294"/>
                </a:solidFill>
              </a:defRPr>
            </a:lvl1pPr>
          </a:lstStyle>
          <a:p>
            <a:fld id="{86CB4B4D-7CA3-9044-876B-883B54F8677D}" type="slidenum">
              <a:t>‹#›</a:t>
            </a:fld>
            <a:endParaRPr/>
          </a:p>
        </p:txBody>
      </p:sp>
    </p:spTree>
  </p:cSld>
  <p:clrMap bg1="lt1" tx1="dk1" bg2="lt2" tx2="dk2" accent1="accent1" accent2="accent2" accent3="accent3" accent4="accent4" accent5="accent5" accent6="accent6" hlink="hlink" folHlink="folHlink"/>
  <p:sldLayoutIdLst>
    <p:sldLayoutId id="2147483650" r:id="rId1"/>
    <p:sldLayoutId id="2147483682" r:id="rId2"/>
    <p:sldLayoutId id="2147483683" r:id="rId3"/>
  </p:sldLayoutIdLst>
  <p:transition spd="med"/>
  <p:txStyles>
    <p:titleStyle>
      <a:lvl1pPr marL="0" marR="0" indent="0" algn="l" defTabSz="914400" rtl="0" latinLnBrk="0">
        <a:lnSpc>
          <a:spcPct val="90000"/>
        </a:lnSpc>
        <a:spcBef>
          <a:spcPts val="0"/>
        </a:spcBef>
        <a:spcAft>
          <a:spcPts val="0"/>
        </a:spcAft>
        <a:buClrTx/>
        <a:buSzTx/>
        <a:buFontTx/>
        <a:buNone/>
        <a:tabLst/>
        <a:defRPr sz="4400" b="0" i="0" u="none" strike="noStrike" cap="none" spc="0" baseline="0">
          <a:solidFill>
            <a:srgbClr val="01454C"/>
          </a:solidFill>
          <a:uFillTx/>
          <a:latin typeface="Arial"/>
          <a:ea typeface="Arial"/>
          <a:cs typeface="Arial"/>
          <a:sym typeface="Arial"/>
        </a:defRPr>
      </a:lvl1pPr>
      <a:lvl2pPr marL="0" marR="0" indent="0" algn="l" defTabSz="914400" rtl="0" latinLnBrk="0">
        <a:lnSpc>
          <a:spcPct val="90000"/>
        </a:lnSpc>
        <a:spcBef>
          <a:spcPts val="0"/>
        </a:spcBef>
        <a:spcAft>
          <a:spcPts val="0"/>
        </a:spcAft>
        <a:buClrTx/>
        <a:buSzTx/>
        <a:buFontTx/>
        <a:buNone/>
        <a:tabLst/>
        <a:defRPr sz="4400" b="0" i="0" u="none" strike="noStrike" cap="none" spc="0" baseline="0">
          <a:solidFill>
            <a:srgbClr val="01454C"/>
          </a:solidFill>
          <a:uFillTx/>
          <a:latin typeface="Arial"/>
          <a:ea typeface="Arial"/>
          <a:cs typeface="Arial"/>
          <a:sym typeface="Arial"/>
        </a:defRPr>
      </a:lvl2pPr>
      <a:lvl3pPr marL="0" marR="0" indent="0" algn="l" defTabSz="914400" rtl="0" latinLnBrk="0">
        <a:lnSpc>
          <a:spcPct val="90000"/>
        </a:lnSpc>
        <a:spcBef>
          <a:spcPts val="0"/>
        </a:spcBef>
        <a:spcAft>
          <a:spcPts val="0"/>
        </a:spcAft>
        <a:buClrTx/>
        <a:buSzTx/>
        <a:buFontTx/>
        <a:buNone/>
        <a:tabLst/>
        <a:defRPr sz="4400" b="0" i="0" u="none" strike="noStrike" cap="none" spc="0" baseline="0">
          <a:solidFill>
            <a:srgbClr val="01454C"/>
          </a:solidFill>
          <a:uFillTx/>
          <a:latin typeface="Arial"/>
          <a:ea typeface="Arial"/>
          <a:cs typeface="Arial"/>
          <a:sym typeface="Arial"/>
        </a:defRPr>
      </a:lvl3pPr>
      <a:lvl4pPr marL="0" marR="0" indent="0" algn="l" defTabSz="914400" rtl="0" latinLnBrk="0">
        <a:lnSpc>
          <a:spcPct val="90000"/>
        </a:lnSpc>
        <a:spcBef>
          <a:spcPts val="0"/>
        </a:spcBef>
        <a:spcAft>
          <a:spcPts val="0"/>
        </a:spcAft>
        <a:buClrTx/>
        <a:buSzTx/>
        <a:buFontTx/>
        <a:buNone/>
        <a:tabLst/>
        <a:defRPr sz="4400" b="0" i="0" u="none" strike="noStrike" cap="none" spc="0" baseline="0">
          <a:solidFill>
            <a:srgbClr val="01454C"/>
          </a:solidFill>
          <a:uFillTx/>
          <a:latin typeface="Arial"/>
          <a:ea typeface="Arial"/>
          <a:cs typeface="Arial"/>
          <a:sym typeface="Arial"/>
        </a:defRPr>
      </a:lvl4pPr>
      <a:lvl5pPr marL="0" marR="0" indent="0" algn="l" defTabSz="914400" rtl="0" latinLnBrk="0">
        <a:lnSpc>
          <a:spcPct val="90000"/>
        </a:lnSpc>
        <a:spcBef>
          <a:spcPts val="0"/>
        </a:spcBef>
        <a:spcAft>
          <a:spcPts val="0"/>
        </a:spcAft>
        <a:buClrTx/>
        <a:buSzTx/>
        <a:buFontTx/>
        <a:buNone/>
        <a:tabLst/>
        <a:defRPr sz="4400" b="0" i="0" u="none" strike="noStrike" cap="none" spc="0" baseline="0">
          <a:solidFill>
            <a:srgbClr val="01454C"/>
          </a:solidFill>
          <a:uFillTx/>
          <a:latin typeface="Arial"/>
          <a:ea typeface="Arial"/>
          <a:cs typeface="Arial"/>
          <a:sym typeface="Arial"/>
        </a:defRPr>
      </a:lvl5pPr>
      <a:lvl6pPr marL="0" marR="0" indent="0" algn="l" defTabSz="914400" rtl="0" latinLnBrk="0">
        <a:lnSpc>
          <a:spcPct val="90000"/>
        </a:lnSpc>
        <a:spcBef>
          <a:spcPts val="0"/>
        </a:spcBef>
        <a:spcAft>
          <a:spcPts val="0"/>
        </a:spcAft>
        <a:buClrTx/>
        <a:buSzTx/>
        <a:buFontTx/>
        <a:buNone/>
        <a:tabLst/>
        <a:defRPr sz="4400" b="0" i="0" u="none" strike="noStrike" cap="none" spc="0" baseline="0">
          <a:solidFill>
            <a:srgbClr val="01454C"/>
          </a:solidFill>
          <a:uFillTx/>
          <a:latin typeface="Arial"/>
          <a:ea typeface="Arial"/>
          <a:cs typeface="Arial"/>
          <a:sym typeface="Arial"/>
        </a:defRPr>
      </a:lvl6pPr>
      <a:lvl7pPr marL="0" marR="0" indent="0" algn="l" defTabSz="914400" rtl="0" latinLnBrk="0">
        <a:lnSpc>
          <a:spcPct val="90000"/>
        </a:lnSpc>
        <a:spcBef>
          <a:spcPts val="0"/>
        </a:spcBef>
        <a:spcAft>
          <a:spcPts val="0"/>
        </a:spcAft>
        <a:buClrTx/>
        <a:buSzTx/>
        <a:buFontTx/>
        <a:buNone/>
        <a:tabLst/>
        <a:defRPr sz="4400" b="0" i="0" u="none" strike="noStrike" cap="none" spc="0" baseline="0">
          <a:solidFill>
            <a:srgbClr val="01454C"/>
          </a:solidFill>
          <a:uFillTx/>
          <a:latin typeface="Arial"/>
          <a:ea typeface="Arial"/>
          <a:cs typeface="Arial"/>
          <a:sym typeface="Arial"/>
        </a:defRPr>
      </a:lvl7pPr>
      <a:lvl8pPr marL="0" marR="0" indent="0" algn="l" defTabSz="914400" rtl="0" latinLnBrk="0">
        <a:lnSpc>
          <a:spcPct val="90000"/>
        </a:lnSpc>
        <a:spcBef>
          <a:spcPts val="0"/>
        </a:spcBef>
        <a:spcAft>
          <a:spcPts val="0"/>
        </a:spcAft>
        <a:buClrTx/>
        <a:buSzTx/>
        <a:buFontTx/>
        <a:buNone/>
        <a:tabLst/>
        <a:defRPr sz="4400" b="0" i="0" u="none" strike="noStrike" cap="none" spc="0" baseline="0">
          <a:solidFill>
            <a:srgbClr val="01454C"/>
          </a:solidFill>
          <a:uFillTx/>
          <a:latin typeface="Arial"/>
          <a:ea typeface="Arial"/>
          <a:cs typeface="Arial"/>
          <a:sym typeface="Arial"/>
        </a:defRPr>
      </a:lvl8pPr>
      <a:lvl9pPr marL="0" marR="0" indent="0" algn="l" defTabSz="914400" rtl="0" latinLnBrk="0">
        <a:lnSpc>
          <a:spcPct val="90000"/>
        </a:lnSpc>
        <a:spcBef>
          <a:spcPts val="0"/>
        </a:spcBef>
        <a:spcAft>
          <a:spcPts val="0"/>
        </a:spcAft>
        <a:buClrTx/>
        <a:buSzTx/>
        <a:buFontTx/>
        <a:buNone/>
        <a:tabLst/>
        <a:defRPr sz="4400" b="0" i="0" u="none" strike="noStrike" cap="none" spc="0" baseline="0">
          <a:solidFill>
            <a:srgbClr val="01454C"/>
          </a:solidFill>
          <a:uFillTx/>
          <a:latin typeface="Arial"/>
          <a:ea typeface="Arial"/>
          <a:cs typeface="Arial"/>
          <a:sym typeface="Arial"/>
        </a:defRPr>
      </a:lvl9pPr>
    </p:titleStyle>
    <p:bodyStyle>
      <a:lvl1pPr marL="228600" marR="0" indent="-228600" algn="l" defTabSz="914400" rtl="0" latinLnBrk="0">
        <a:lnSpc>
          <a:spcPct val="90000"/>
        </a:lnSpc>
        <a:spcBef>
          <a:spcPts val="1000"/>
        </a:spcBef>
        <a:spcAft>
          <a:spcPts val="0"/>
        </a:spcAft>
        <a:buClrTx/>
        <a:buSzPct val="100000"/>
        <a:buFont typeface="Arial"/>
        <a:buChar char="•"/>
        <a:tabLst/>
        <a:defRPr sz="2800" b="0" i="0" u="none" strike="noStrike" cap="none" spc="0" baseline="0">
          <a:solidFill>
            <a:srgbClr val="01454C"/>
          </a:solidFill>
          <a:uFillTx/>
          <a:latin typeface="Arial"/>
          <a:ea typeface="Arial"/>
          <a:cs typeface="Arial"/>
          <a:sym typeface="Arial"/>
        </a:defRPr>
      </a:lvl1pPr>
      <a:lvl2pPr marL="723900" marR="0" indent="-266700" algn="l" defTabSz="914400" rtl="0" latinLnBrk="0">
        <a:lnSpc>
          <a:spcPct val="90000"/>
        </a:lnSpc>
        <a:spcBef>
          <a:spcPts val="1000"/>
        </a:spcBef>
        <a:spcAft>
          <a:spcPts val="0"/>
        </a:spcAft>
        <a:buClrTx/>
        <a:buSzPct val="100000"/>
        <a:buFont typeface="Arial"/>
        <a:buChar char="•"/>
        <a:tabLst/>
        <a:defRPr sz="2800" b="0" i="0" u="none" strike="noStrike" cap="none" spc="0" baseline="0">
          <a:solidFill>
            <a:srgbClr val="01454C"/>
          </a:solidFill>
          <a:uFillTx/>
          <a:latin typeface="Arial"/>
          <a:ea typeface="Arial"/>
          <a:cs typeface="Arial"/>
          <a:sym typeface="Arial"/>
        </a:defRPr>
      </a:lvl2pPr>
      <a:lvl3pPr marL="1234439" marR="0" indent="-320039" algn="l" defTabSz="914400" rtl="0" latinLnBrk="0">
        <a:lnSpc>
          <a:spcPct val="90000"/>
        </a:lnSpc>
        <a:spcBef>
          <a:spcPts val="1000"/>
        </a:spcBef>
        <a:spcAft>
          <a:spcPts val="0"/>
        </a:spcAft>
        <a:buClrTx/>
        <a:buSzPct val="100000"/>
        <a:buFont typeface="Arial"/>
        <a:buChar char="•"/>
        <a:tabLst/>
        <a:defRPr sz="2800" b="0" i="0" u="none" strike="noStrike" cap="none" spc="0" baseline="0">
          <a:solidFill>
            <a:srgbClr val="01454C"/>
          </a:solidFill>
          <a:uFillTx/>
          <a:latin typeface="Arial"/>
          <a:ea typeface="Arial"/>
          <a:cs typeface="Arial"/>
          <a:sym typeface="Arial"/>
        </a:defRPr>
      </a:lvl3pPr>
      <a:lvl4pPr marL="1727200" marR="0" indent="-355600" algn="l" defTabSz="914400" rtl="0" latinLnBrk="0">
        <a:lnSpc>
          <a:spcPct val="90000"/>
        </a:lnSpc>
        <a:spcBef>
          <a:spcPts val="1000"/>
        </a:spcBef>
        <a:spcAft>
          <a:spcPts val="0"/>
        </a:spcAft>
        <a:buClrTx/>
        <a:buSzPct val="100000"/>
        <a:buFont typeface="Arial"/>
        <a:buChar char="•"/>
        <a:tabLst/>
        <a:defRPr sz="2800" b="0" i="0" u="none" strike="noStrike" cap="none" spc="0" baseline="0">
          <a:solidFill>
            <a:srgbClr val="01454C"/>
          </a:solidFill>
          <a:uFillTx/>
          <a:latin typeface="Arial"/>
          <a:ea typeface="Arial"/>
          <a:cs typeface="Arial"/>
          <a:sym typeface="Arial"/>
        </a:defRPr>
      </a:lvl4pPr>
      <a:lvl5pPr marL="2184400" marR="0" indent="-355600" algn="l" defTabSz="914400" rtl="0" latinLnBrk="0">
        <a:lnSpc>
          <a:spcPct val="90000"/>
        </a:lnSpc>
        <a:spcBef>
          <a:spcPts val="1000"/>
        </a:spcBef>
        <a:spcAft>
          <a:spcPts val="0"/>
        </a:spcAft>
        <a:buClrTx/>
        <a:buSzPct val="100000"/>
        <a:buFont typeface="Arial"/>
        <a:buChar char="•"/>
        <a:tabLst/>
        <a:defRPr sz="2800" b="0" i="0" u="none" strike="noStrike" cap="none" spc="0" baseline="0">
          <a:solidFill>
            <a:srgbClr val="01454C"/>
          </a:solidFill>
          <a:uFillTx/>
          <a:latin typeface="Arial"/>
          <a:ea typeface="Arial"/>
          <a:cs typeface="Arial"/>
          <a:sym typeface="Arial"/>
        </a:defRPr>
      </a:lvl5pPr>
      <a:lvl6pPr marL="2641600" marR="0" indent="-355600" algn="l" defTabSz="914400" rtl="0" latinLnBrk="0">
        <a:lnSpc>
          <a:spcPct val="90000"/>
        </a:lnSpc>
        <a:spcBef>
          <a:spcPts val="1000"/>
        </a:spcBef>
        <a:spcAft>
          <a:spcPts val="0"/>
        </a:spcAft>
        <a:buClrTx/>
        <a:buSzPct val="100000"/>
        <a:buFont typeface="Arial"/>
        <a:buChar char="•"/>
        <a:tabLst/>
        <a:defRPr sz="2800" b="0" i="0" u="none" strike="noStrike" cap="none" spc="0" baseline="0">
          <a:solidFill>
            <a:srgbClr val="01454C"/>
          </a:solidFill>
          <a:uFillTx/>
          <a:latin typeface="Arial"/>
          <a:ea typeface="Arial"/>
          <a:cs typeface="Arial"/>
          <a:sym typeface="Arial"/>
        </a:defRPr>
      </a:lvl6pPr>
      <a:lvl7pPr marL="3098800" marR="0" indent="-355600" algn="l" defTabSz="914400" rtl="0" latinLnBrk="0">
        <a:lnSpc>
          <a:spcPct val="90000"/>
        </a:lnSpc>
        <a:spcBef>
          <a:spcPts val="1000"/>
        </a:spcBef>
        <a:spcAft>
          <a:spcPts val="0"/>
        </a:spcAft>
        <a:buClrTx/>
        <a:buSzPct val="100000"/>
        <a:buFont typeface="Arial"/>
        <a:buChar char="•"/>
        <a:tabLst/>
        <a:defRPr sz="2800" b="0" i="0" u="none" strike="noStrike" cap="none" spc="0" baseline="0">
          <a:solidFill>
            <a:srgbClr val="01454C"/>
          </a:solidFill>
          <a:uFillTx/>
          <a:latin typeface="Arial"/>
          <a:ea typeface="Arial"/>
          <a:cs typeface="Arial"/>
          <a:sym typeface="Arial"/>
        </a:defRPr>
      </a:lvl7pPr>
      <a:lvl8pPr marL="3556000" marR="0" indent="-355600" algn="l" defTabSz="914400" rtl="0" latinLnBrk="0">
        <a:lnSpc>
          <a:spcPct val="90000"/>
        </a:lnSpc>
        <a:spcBef>
          <a:spcPts val="1000"/>
        </a:spcBef>
        <a:spcAft>
          <a:spcPts val="0"/>
        </a:spcAft>
        <a:buClrTx/>
        <a:buSzPct val="100000"/>
        <a:buFont typeface="Arial"/>
        <a:buChar char="•"/>
        <a:tabLst/>
        <a:defRPr sz="2800" b="0" i="0" u="none" strike="noStrike" cap="none" spc="0" baseline="0">
          <a:solidFill>
            <a:srgbClr val="01454C"/>
          </a:solidFill>
          <a:uFillTx/>
          <a:latin typeface="Arial"/>
          <a:ea typeface="Arial"/>
          <a:cs typeface="Arial"/>
          <a:sym typeface="Arial"/>
        </a:defRPr>
      </a:lvl8pPr>
      <a:lvl9pPr marL="4013200" marR="0" indent="-355600" algn="l" defTabSz="914400" rtl="0" latinLnBrk="0">
        <a:lnSpc>
          <a:spcPct val="90000"/>
        </a:lnSpc>
        <a:spcBef>
          <a:spcPts val="1000"/>
        </a:spcBef>
        <a:spcAft>
          <a:spcPts val="0"/>
        </a:spcAft>
        <a:buClrTx/>
        <a:buSzPct val="100000"/>
        <a:buFont typeface="Arial"/>
        <a:buChar char="•"/>
        <a:tabLst/>
        <a:defRPr sz="2800" b="0" i="0" u="none" strike="noStrike" cap="none" spc="0" baseline="0">
          <a:solidFill>
            <a:srgbClr val="01454C"/>
          </a:solidFill>
          <a:uFillTx/>
          <a:latin typeface="Arial"/>
          <a:ea typeface="Arial"/>
          <a:cs typeface="Arial"/>
          <a:sym typeface="Arial"/>
        </a:defRPr>
      </a:lvl9pPr>
    </p:bodyStyle>
    <p:otherStyle>
      <a:lvl1pPr marL="0" marR="0" indent="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Arial"/>
        </a:defRPr>
      </a:lvl1pPr>
      <a:lvl2pPr marL="0" marR="0" indent="45720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Arial"/>
        </a:defRPr>
      </a:lvl2pPr>
      <a:lvl3pPr marL="0" marR="0" indent="91440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Arial"/>
        </a:defRPr>
      </a:lvl3pPr>
      <a:lvl4pPr marL="0" marR="0" indent="137160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Arial"/>
        </a:defRPr>
      </a:lvl4pPr>
      <a:lvl5pPr marL="0" marR="0" indent="182880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Arial"/>
        </a:defRPr>
      </a:lvl5pPr>
      <a:lvl6pPr marL="0" marR="0" indent="228600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Arial"/>
        </a:defRPr>
      </a:lvl6pPr>
      <a:lvl7pPr marL="0" marR="0" indent="274320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Arial"/>
        </a:defRPr>
      </a:lvl7pPr>
      <a:lvl8pPr marL="0" marR="0" indent="320040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Arial"/>
        </a:defRPr>
      </a:lvl8pPr>
      <a:lvl9pPr marL="0" marR="0" indent="365760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F2F2F2"/>
        </a:solidFill>
        <a:effectLst/>
      </p:bgPr>
    </p:bg>
    <p:spTree>
      <p:nvGrpSpPr>
        <p:cNvPr id="1" name=""/>
        <p:cNvGrpSpPr/>
        <p:nvPr/>
      </p:nvGrpSpPr>
      <p:grpSpPr>
        <a:xfrm>
          <a:off x="0" y="0"/>
          <a:ext cx="0" cy="0"/>
          <a:chOff x="0" y="0"/>
          <a:chExt cx="0" cy="0"/>
        </a:xfrm>
      </p:grpSpPr>
      <p:pic>
        <p:nvPicPr>
          <p:cNvPr id="2" name="Picture 5" descr="Picture 5"/>
          <p:cNvPicPr>
            <a:picLocks noChangeAspect="1"/>
          </p:cNvPicPr>
          <p:nvPr userDrawn="1"/>
        </p:nvPicPr>
        <p:blipFill>
          <a:blip r:embed="rId5"/>
          <a:stretch>
            <a:fillRect/>
          </a:stretch>
        </p:blipFill>
        <p:spPr>
          <a:xfrm>
            <a:off x="344049" y="218809"/>
            <a:ext cx="1189383" cy="919792"/>
          </a:xfrm>
          <a:prstGeom prst="rect">
            <a:avLst/>
          </a:prstGeom>
          <a:ln w="12700">
            <a:miter lim="400000"/>
          </a:ln>
        </p:spPr>
      </p:pic>
      <p:pic>
        <p:nvPicPr>
          <p:cNvPr id="3" name="Picture 12" descr="Picture 12"/>
          <p:cNvPicPr>
            <a:picLocks noChangeAspect="1"/>
          </p:cNvPicPr>
          <p:nvPr userDrawn="1"/>
        </p:nvPicPr>
        <p:blipFill>
          <a:blip r:embed="rId6"/>
          <a:stretch>
            <a:fillRect/>
          </a:stretch>
        </p:blipFill>
        <p:spPr>
          <a:xfrm>
            <a:off x="470019" y="6226909"/>
            <a:ext cx="1273644" cy="433040"/>
          </a:xfrm>
          <a:prstGeom prst="rect">
            <a:avLst/>
          </a:prstGeom>
          <a:ln w="12700">
            <a:miter lim="400000"/>
          </a:ln>
        </p:spPr>
      </p:pic>
      <p:pic>
        <p:nvPicPr>
          <p:cNvPr id="4" name="Picture 8" descr="Picture 8"/>
          <p:cNvPicPr>
            <a:picLocks noChangeAspect="1"/>
          </p:cNvPicPr>
          <p:nvPr userDrawn="1"/>
        </p:nvPicPr>
        <p:blipFill>
          <a:blip r:embed="rId7"/>
          <a:stretch>
            <a:fillRect/>
          </a:stretch>
        </p:blipFill>
        <p:spPr>
          <a:xfrm>
            <a:off x="10599165" y="6296628"/>
            <a:ext cx="1009507" cy="320879"/>
          </a:xfrm>
          <a:prstGeom prst="rect">
            <a:avLst/>
          </a:prstGeom>
          <a:ln w="12700">
            <a:miter lim="400000"/>
          </a:ln>
        </p:spPr>
      </p:pic>
      <p:pic>
        <p:nvPicPr>
          <p:cNvPr id="5" name="Picture 13" descr="Picture 13"/>
          <p:cNvPicPr>
            <a:picLocks noChangeAspect="1"/>
          </p:cNvPicPr>
          <p:nvPr userDrawn="1"/>
        </p:nvPicPr>
        <p:blipFill>
          <a:blip r:embed="rId8"/>
          <a:stretch>
            <a:fillRect/>
          </a:stretch>
        </p:blipFill>
        <p:spPr>
          <a:xfrm>
            <a:off x="5820701" y="6226909"/>
            <a:ext cx="701425" cy="372652"/>
          </a:xfrm>
          <a:prstGeom prst="rect">
            <a:avLst/>
          </a:prstGeom>
          <a:ln w="12700">
            <a:miter lim="400000"/>
          </a:ln>
        </p:spPr>
      </p:pic>
      <p:grpSp>
        <p:nvGrpSpPr>
          <p:cNvPr id="9" name="Group"/>
          <p:cNvGrpSpPr/>
          <p:nvPr/>
        </p:nvGrpSpPr>
        <p:grpSpPr>
          <a:xfrm>
            <a:off x="198695" y="5886063"/>
            <a:ext cx="11707900" cy="250939"/>
            <a:chOff x="0" y="0"/>
            <a:chExt cx="11707898" cy="250937"/>
          </a:xfrm>
        </p:grpSpPr>
        <p:sp>
          <p:nvSpPr>
            <p:cNvPr id="7" name="Line"/>
            <p:cNvSpPr/>
            <p:nvPr/>
          </p:nvSpPr>
          <p:spPr>
            <a:xfrm>
              <a:off x="1399357" y="112768"/>
              <a:ext cx="10308542" cy="1"/>
            </a:xfrm>
            <a:prstGeom prst="line">
              <a:avLst/>
            </a:prstGeom>
            <a:noFill/>
            <a:ln w="12700" cap="flat">
              <a:solidFill>
                <a:schemeClr val="accent1"/>
              </a:solidFill>
              <a:prstDash val="solid"/>
              <a:miter lim="800000"/>
            </a:ln>
            <a:effectLst/>
          </p:spPr>
          <p:txBody>
            <a:bodyPr wrap="square" lIns="45719" tIns="45719" rIns="45719" bIns="45719" numCol="1" anchor="t">
              <a:noAutofit/>
            </a:bodyPr>
            <a:lstStyle/>
            <a:p>
              <a:endParaRPr/>
            </a:p>
          </p:txBody>
        </p:sp>
        <p:sp>
          <p:nvSpPr>
            <p:cNvPr id="8" name="Subtitle 2"/>
            <p:cNvSpPr txBox="1"/>
            <p:nvPr/>
          </p:nvSpPr>
          <p:spPr>
            <a:xfrm>
              <a:off x="0" y="0"/>
              <a:ext cx="1792854" cy="250938"/>
            </a:xfrm>
            <a:prstGeom prst="rect">
              <a:avLst/>
            </a:prstGeom>
            <a:noFill/>
            <a:ln w="12700" cap="flat">
              <a:noFill/>
              <a:miter lim="400000"/>
            </a:ln>
            <a:effectLst/>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wrap="square" lIns="45719" tIns="45719" rIns="45719" bIns="45719" numCol="1" anchor="t">
              <a:normAutofit/>
            </a:bodyPr>
            <a:lstStyle>
              <a:lvl1pPr>
                <a:lnSpc>
                  <a:spcPct val="81000"/>
                </a:lnSpc>
                <a:spcBef>
                  <a:spcPts val="1000"/>
                </a:spcBef>
                <a:defRPr sz="900">
                  <a:solidFill>
                    <a:srgbClr val="5C8469"/>
                  </a:solidFill>
                </a:defRPr>
              </a:lvl1pPr>
            </a:lstStyle>
            <a:p>
              <a:r>
                <a:t>Universal SEND Services</a:t>
              </a:r>
            </a:p>
          </p:txBody>
        </p:sp>
      </p:grpSp>
      <p:sp>
        <p:nvSpPr>
          <p:cNvPr id="10" name="Title Text"/>
          <p:cNvSpPr txBox="1">
            <a:spLocks noGrp="1"/>
          </p:cNvSpPr>
          <p:nvPr>
            <p:ph type="title"/>
          </p:nvPr>
        </p:nvSpPr>
        <p:spPr>
          <a:xfrm>
            <a:off x="609600" y="92074"/>
            <a:ext cx="10972800" cy="1508126"/>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nchor="ctr">
            <a:normAutofit/>
          </a:bodyPr>
          <a:lstStyle/>
          <a:p>
            <a:r>
              <a:t>Title Text</a:t>
            </a:r>
          </a:p>
        </p:txBody>
      </p:sp>
      <p:sp>
        <p:nvSpPr>
          <p:cNvPr id="11" name="Body Level One…"/>
          <p:cNvSpPr txBox="1">
            <a:spLocks noGrp="1"/>
          </p:cNvSpPr>
          <p:nvPr>
            <p:ph type="body" idx="1"/>
          </p:nvPr>
        </p:nvSpPr>
        <p:spPr>
          <a:xfrm>
            <a:off x="609600" y="1600200"/>
            <a:ext cx="10972800" cy="5257800"/>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normAutofit/>
          </a:bodyPr>
          <a:lstStyle/>
          <a:p>
            <a:r>
              <a:t>Body Level One</a:t>
            </a:r>
          </a:p>
          <a:p>
            <a:pPr lvl="1"/>
            <a:r>
              <a:t>Body Level Two</a:t>
            </a:r>
          </a:p>
          <a:p>
            <a:pPr lvl="2"/>
            <a:r>
              <a:t>Body Level Three</a:t>
            </a:r>
          </a:p>
          <a:p>
            <a:pPr lvl="3"/>
            <a:r>
              <a:t>Body Level Four</a:t>
            </a:r>
          </a:p>
          <a:p>
            <a:pPr lvl="4"/>
            <a:r>
              <a:t>Body Level Fi</a:t>
            </a:r>
            <a:r>
              <a:rPr lang="en-GB" err="1"/>
              <a:t>ve</a:t>
            </a:r>
            <a:endParaRPr/>
          </a:p>
        </p:txBody>
      </p:sp>
      <p:sp>
        <p:nvSpPr>
          <p:cNvPr id="12" name="Slide Number"/>
          <p:cNvSpPr txBox="1">
            <a:spLocks noGrp="1"/>
          </p:cNvSpPr>
          <p:nvPr>
            <p:ph type="sldNum" sz="quarter" idx="2"/>
          </p:nvPr>
        </p:nvSpPr>
        <p:spPr>
          <a:xfrm>
            <a:off x="11080144" y="6406785"/>
            <a:ext cx="273657" cy="264255"/>
          </a:xfrm>
          <a:prstGeom prst="rect">
            <a:avLst/>
          </a:prstGeom>
          <a:ln w="12700">
            <a:miter lim="400000"/>
          </a:ln>
        </p:spPr>
        <p:txBody>
          <a:bodyPr wrap="none" lIns="45719" rIns="45719" anchor="ctr">
            <a:spAutoFit/>
          </a:bodyPr>
          <a:lstStyle>
            <a:lvl1pPr algn="r">
              <a:defRPr sz="1200">
                <a:solidFill>
                  <a:srgbClr val="889294"/>
                </a:solidFill>
              </a:defRPr>
            </a:lvl1pPr>
          </a:lstStyle>
          <a:p>
            <a:fld id="{86CB4B4D-7CA3-9044-876B-883B54F8677D}" type="slidenum">
              <a:rPr lang="en-GB" smtClean="0"/>
              <a:t>‹#›</a:t>
            </a:fld>
            <a:endParaRPr/>
          </a:p>
        </p:txBody>
      </p:sp>
    </p:spTree>
    <p:extLst>
      <p:ext uri="{BB962C8B-B14F-4D97-AF65-F5344CB8AC3E}">
        <p14:creationId xmlns:p14="http://schemas.microsoft.com/office/powerpoint/2010/main" val="3759362584"/>
      </p:ext>
    </p:extLst>
  </p:cSld>
  <p:clrMap bg1="lt1" tx1="dk1" bg2="lt2" tx2="dk2" accent1="accent1" accent2="accent2" accent3="accent3" accent4="accent4" accent5="accent5" accent6="accent6" hlink="hlink" folHlink="folHlink"/>
  <p:sldLayoutIdLst>
    <p:sldLayoutId id="2147483655" r:id="rId1"/>
    <p:sldLayoutId id="2147483656" r:id="rId2"/>
    <p:sldLayoutId id="2147483684" r:id="rId3"/>
  </p:sldLayoutIdLst>
  <p:transition spd="med"/>
  <p:txStyles>
    <p:titleStyle>
      <a:lvl1pPr marL="0" marR="0" indent="0" algn="l" defTabSz="914400" rtl="0" latinLnBrk="0">
        <a:lnSpc>
          <a:spcPct val="90000"/>
        </a:lnSpc>
        <a:spcBef>
          <a:spcPts val="0"/>
        </a:spcBef>
        <a:spcAft>
          <a:spcPts val="0"/>
        </a:spcAft>
        <a:buClrTx/>
        <a:buSzTx/>
        <a:buFontTx/>
        <a:buNone/>
        <a:tabLst/>
        <a:defRPr sz="4400" b="0" i="0" u="none" strike="noStrike" cap="none" spc="0" baseline="0">
          <a:solidFill>
            <a:srgbClr val="01454C"/>
          </a:solidFill>
          <a:uFillTx/>
          <a:latin typeface="Arial"/>
          <a:ea typeface="Arial"/>
          <a:cs typeface="Arial"/>
          <a:sym typeface="Arial"/>
        </a:defRPr>
      </a:lvl1pPr>
      <a:lvl2pPr marL="0" marR="0" indent="0" algn="l" defTabSz="914400" rtl="0" latinLnBrk="0">
        <a:lnSpc>
          <a:spcPct val="90000"/>
        </a:lnSpc>
        <a:spcBef>
          <a:spcPts val="0"/>
        </a:spcBef>
        <a:spcAft>
          <a:spcPts val="0"/>
        </a:spcAft>
        <a:buClrTx/>
        <a:buSzTx/>
        <a:buFontTx/>
        <a:buNone/>
        <a:tabLst/>
        <a:defRPr sz="4400" b="0" i="0" u="none" strike="noStrike" cap="none" spc="0" baseline="0">
          <a:solidFill>
            <a:srgbClr val="01454C"/>
          </a:solidFill>
          <a:uFillTx/>
          <a:latin typeface="Arial"/>
          <a:ea typeface="Arial"/>
          <a:cs typeface="Arial"/>
          <a:sym typeface="Arial"/>
        </a:defRPr>
      </a:lvl2pPr>
      <a:lvl3pPr marL="0" marR="0" indent="0" algn="l" defTabSz="914400" rtl="0" latinLnBrk="0">
        <a:lnSpc>
          <a:spcPct val="90000"/>
        </a:lnSpc>
        <a:spcBef>
          <a:spcPts val="0"/>
        </a:spcBef>
        <a:spcAft>
          <a:spcPts val="0"/>
        </a:spcAft>
        <a:buClrTx/>
        <a:buSzTx/>
        <a:buFontTx/>
        <a:buNone/>
        <a:tabLst/>
        <a:defRPr sz="4400" b="0" i="0" u="none" strike="noStrike" cap="none" spc="0" baseline="0">
          <a:solidFill>
            <a:srgbClr val="01454C"/>
          </a:solidFill>
          <a:uFillTx/>
          <a:latin typeface="Arial"/>
          <a:ea typeface="Arial"/>
          <a:cs typeface="Arial"/>
          <a:sym typeface="Arial"/>
        </a:defRPr>
      </a:lvl3pPr>
      <a:lvl4pPr marL="0" marR="0" indent="0" algn="l" defTabSz="914400" rtl="0" latinLnBrk="0">
        <a:lnSpc>
          <a:spcPct val="90000"/>
        </a:lnSpc>
        <a:spcBef>
          <a:spcPts val="0"/>
        </a:spcBef>
        <a:spcAft>
          <a:spcPts val="0"/>
        </a:spcAft>
        <a:buClrTx/>
        <a:buSzTx/>
        <a:buFontTx/>
        <a:buNone/>
        <a:tabLst/>
        <a:defRPr sz="4400" b="0" i="0" u="none" strike="noStrike" cap="none" spc="0" baseline="0">
          <a:solidFill>
            <a:srgbClr val="01454C"/>
          </a:solidFill>
          <a:uFillTx/>
          <a:latin typeface="Arial"/>
          <a:ea typeface="Arial"/>
          <a:cs typeface="Arial"/>
          <a:sym typeface="Arial"/>
        </a:defRPr>
      </a:lvl4pPr>
      <a:lvl5pPr marL="0" marR="0" indent="0" algn="l" defTabSz="914400" rtl="0" latinLnBrk="0">
        <a:lnSpc>
          <a:spcPct val="90000"/>
        </a:lnSpc>
        <a:spcBef>
          <a:spcPts val="0"/>
        </a:spcBef>
        <a:spcAft>
          <a:spcPts val="0"/>
        </a:spcAft>
        <a:buClrTx/>
        <a:buSzTx/>
        <a:buFontTx/>
        <a:buNone/>
        <a:tabLst/>
        <a:defRPr sz="4400" b="0" i="0" u="none" strike="noStrike" cap="none" spc="0" baseline="0">
          <a:solidFill>
            <a:srgbClr val="01454C"/>
          </a:solidFill>
          <a:uFillTx/>
          <a:latin typeface="Arial"/>
          <a:ea typeface="Arial"/>
          <a:cs typeface="Arial"/>
          <a:sym typeface="Arial"/>
        </a:defRPr>
      </a:lvl5pPr>
      <a:lvl6pPr marL="0" marR="0" indent="0" algn="l" defTabSz="914400" rtl="0" latinLnBrk="0">
        <a:lnSpc>
          <a:spcPct val="90000"/>
        </a:lnSpc>
        <a:spcBef>
          <a:spcPts val="0"/>
        </a:spcBef>
        <a:spcAft>
          <a:spcPts val="0"/>
        </a:spcAft>
        <a:buClrTx/>
        <a:buSzTx/>
        <a:buFontTx/>
        <a:buNone/>
        <a:tabLst/>
        <a:defRPr sz="4400" b="0" i="0" u="none" strike="noStrike" cap="none" spc="0" baseline="0">
          <a:solidFill>
            <a:srgbClr val="01454C"/>
          </a:solidFill>
          <a:uFillTx/>
          <a:latin typeface="Arial"/>
          <a:ea typeface="Arial"/>
          <a:cs typeface="Arial"/>
          <a:sym typeface="Arial"/>
        </a:defRPr>
      </a:lvl6pPr>
      <a:lvl7pPr marL="0" marR="0" indent="0" algn="l" defTabSz="914400" rtl="0" latinLnBrk="0">
        <a:lnSpc>
          <a:spcPct val="90000"/>
        </a:lnSpc>
        <a:spcBef>
          <a:spcPts val="0"/>
        </a:spcBef>
        <a:spcAft>
          <a:spcPts val="0"/>
        </a:spcAft>
        <a:buClrTx/>
        <a:buSzTx/>
        <a:buFontTx/>
        <a:buNone/>
        <a:tabLst/>
        <a:defRPr sz="4400" b="0" i="0" u="none" strike="noStrike" cap="none" spc="0" baseline="0">
          <a:solidFill>
            <a:srgbClr val="01454C"/>
          </a:solidFill>
          <a:uFillTx/>
          <a:latin typeface="Arial"/>
          <a:ea typeface="Arial"/>
          <a:cs typeface="Arial"/>
          <a:sym typeface="Arial"/>
        </a:defRPr>
      </a:lvl7pPr>
      <a:lvl8pPr marL="0" marR="0" indent="0" algn="l" defTabSz="914400" rtl="0" latinLnBrk="0">
        <a:lnSpc>
          <a:spcPct val="90000"/>
        </a:lnSpc>
        <a:spcBef>
          <a:spcPts val="0"/>
        </a:spcBef>
        <a:spcAft>
          <a:spcPts val="0"/>
        </a:spcAft>
        <a:buClrTx/>
        <a:buSzTx/>
        <a:buFontTx/>
        <a:buNone/>
        <a:tabLst/>
        <a:defRPr sz="4400" b="0" i="0" u="none" strike="noStrike" cap="none" spc="0" baseline="0">
          <a:solidFill>
            <a:srgbClr val="01454C"/>
          </a:solidFill>
          <a:uFillTx/>
          <a:latin typeface="Arial"/>
          <a:ea typeface="Arial"/>
          <a:cs typeface="Arial"/>
          <a:sym typeface="Arial"/>
        </a:defRPr>
      </a:lvl8pPr>
      <a:lvl9pPr marL="0" marR="0" indent="0" algn="l" defTabSz="914400" rtl="0" latinLnBrk="0">
        <a:lnSpc>
          <a:spcPct val="90000"/>
        </a:lnSpc>
        <a:spcBef>
          <a:spcPts val="0"/>
        </a:spcBef>
        <a:spcAft>
          <a:spcPts val="0"/>
        </a:spcAft>
        <a:buClrTx/>
        <a:buSzTx/>
        <a:buFontTx/>
        <a:buNone/>
        <a:tabLst/>
        <a:defRPr sz="4400" b="0" i="0" u="none" strike="noStrike" cap="none" spc="0" baseline="0">
          <a:solidFill>
            <a:srgbClr val="01454C"/>
          </a:solidFill>
          <a:uFillTx/>
          <a:latin typeface="Arial"/>
          <a:ea typeface="Arial"/>
          <a:cs typeface="Arial"/>
          <a:sym typeface="Arial"/>
        </a:defRPr>
      </a:lvl9pPr>
    </p:titleStyle>
    <p:bodyStyle>
      <a:lvl1pPr marL="228600" marR="0" indent="-228600" algn="l" defTabSz="914400" rtl="0" latinLnBrk="0">
        <a:lnSpc>
          <a:spcPct val="90000"/>
        </a:lnSpc>
        <a:spcBef>
          <a:spcPts val="1000"/>
        </a:spcBef>
        <a:spcAft>
          <a:spcPts val="0"/>
        </a:spcAft>
        <a:buClrTx/>
        <a:buSzPct val="100000"/>
        <a:buFont typeface="Arial"/>
        <a:buChar char="•"/>
        <a:tabLst/>
        <a:defRPr sz="2800" b="0" i="0" u="none" strike="noStrike" cap="none" spc="0" baseline="0">
          <a:solidFill>
            <a:srgbClr val="01454C"/>
          </a:solidFill>
          <a:uFillTx/>
          <a:latin typeface="Arial"/>
          <a:ea typeface="Arial"/>
          <a:cs typeface="Arial"/>
          <a:sym typeface="Arial"/>
        </a:defRPr>
      </a:lvl1pPr>
      <a:lvl2pPr marL="723900" marR="0" indent="-266700" algn="l" defTabSz="914400" rtl="0" latinLnBrk="0">
        <a:lnSpc>
          <a:spcPct val="90000"/>
        </a:lnSpc>
        <a:spcBef>
          <a:spcPts val="1000"/>
        </a:spcBef>
        <a:spcAft>
          <a:spcPts val="0"/>
        </a:spcAft>
        <a:buClrTx/>
        <a:buSzPct val="100000"/>
        <a:buFont typeface="Arial"/>
        <a:buChar char="•"/>
        <a:tabLst/>
        <a:defRPr sz="2800" b="0" i="0" u="none" strike="noStrike" cap="none" spc="0" baseline="0">
          <a:solidFill>
            <a:srgbClr val="01454C"/>
          </a:solidFill>
          <a:uFillTx/>
          <a:latin typeface="Arial"/>
          <a:ea typeface="Arial"/>
          <a:cs typeface="Arial"/>
          <a:sym typeface="Arial"/>
        </a:defRPr>
      </a:lvl2pPr>
      <a:lvl3pPr marL="1234439" marR="0" indent="-320039" algn="l" defTabSz="914400" rtl="0" latinLnBrk="0">
        <a:lnSpc>
          <a:spcPct val="90000"/>
        </a:lnSpc>
        <a:spcBef>
          <a:spcPts val="1000"/>
        </a:spcBef>
        <a:spcAft>
          <a:spcPts val="0"/>
        </a:spcAft>
        <a:buClrTx/>
        <a:buSzPct val="100000"/>
        <a:buFont typeface="Arial"/>
        <a:buChar char="•"/>
        <a:tabLst/>
        <a:defRPr sz="2800" b="0" i="0" u="none" strike="noStrike" cap="none" spc="0" baseline="0">
          <a:solidFill>
            <a:srgbClr val="01454C"/>
          </a:solidFill>
          <a:uFillTx/>
          <a:latin typeface="Arial"/>
          <a:ea typeface="Arial"/>
          <a:cs typeface="Arial"/>
          <a:sym typeface="Arial"/>
        </a:defRPr>
      </a:lvl3pPr>
      <a:lvl4pPr marL="1727200" marR="0" indent="-355600" algn="l" defTabSz="914400" rtl="0" latinLnBrk="0">
        <a:lnSpc>
          <a:spcPct val="90000"/>
        </a:lnSpc>
        <a:spcBef>
          <a:spcPts val="1000"/>
        </a:spcBef>
        <a:spcAft>
          <a:spcPts val="0"/>
        </a:spcAft>
        <a:buClrTx/>
        <a:buSzPct val="100000"/>
        <a:buFont typeface="Arial"/>
        <a:buChar char="•"/>
        <a:tabLst/>
        <a:defRPr sz="2800" b="0" i="0" u="none" strike="noStrike" cap="none" spc="0" baseline="0">
          <a:solidFill>
            <a:srgbClr val="01454C"/>
          </a:solidFill>
          <a:uFillTx/>
          <a:latin typeface="Arial"/>
          <a:ea typeface="Arial"/>
          <a:cs typeface="Arial"/>
          <a:sym typeface="Arial"/>
        </a:defRPr>
      </a:lvl4pPr>
      <a:lvl5pPr marL="2184400" marR="0" indent="-355600" algn="l" defTabSz="914400" rtl="0" latinLnBrk="0">
        <a:lnSpc>
          <a:spcPct val="90000"/>
        </a:lnSpc>
        <a:spcBef>
          <a:spcPts val="1000"/>
        </a:spcBef>
        <a:spcAft>
          <a:spcPts val="0"/>
        </a:spcAft>
        <a:buClrTx/>
        <a:buSzPct val="100000"/>
        <a:buFont typeface="Arial"/>
        <a:buChar char="•"/>
        <a:tabLst/>
        <a:defRPr sz="2800" b="0" i="0" u="none" strike="noStrike" cap="none" spc="0" baseline="0">
          <a:solidFill>
            <a:srgbClr val="01454C"/>
          </a:solidFill>
          <a:uFillTx/>
          <a:latin typeface="Arial"/>
          <a:ea typeface="Arial"/>
          <a:cs typeface="Arial"/>
          <a:sym typeface="Arial"/>
        </a:defRPr>
      </a:lvl5pPr>
      <a:lvl6pPr marL="2641600" marR="0" indent="-355600" algn="l" defTabSz="914400" rtl="0" latinLnBrk="0">
        <a:lnSpc>
          <a:spcPct val="90000"/>
        </a:lnSpc>
        <a:spcBef>
          <a:spcPts val="1000"/>
        </a:spcBef>
        <a:spcAft>
          <a:spcPts val="0"/>
        </a:spcAft>
        <a:buClrTx/>
        <a:buSzPct val="100000"/>
        <a:buFont typeface="Arial"/>
        <a:buChar char="•"/>
        <a:tabLst/>
        <a:defRPr sz="2800" b="0" i="0" u="none" strike="noStrike" cap="none" spc="0" baseline="0">
          <a:solidFill>
            <a:srgbClr val="01454C"/>
          </a:solidFill>
          <a:uFillTx/>
          <a:latin typeface="Arial"/>
          <a:ea typeface="Arial"/>
          <a:cs typeface="Arial"/>
          <a:sym typeface="Arial"/>
        </a:defRPr>
      </a:lvl6pPr>
      <a:lvl7pPr marL="3098800" marR="0" indent="-355600" algn="l" defTabSz="914400" rtl="0" latinLnBrk="0">
        <a:lnSpc>
          <a:spcPct val="90000"/>
        </a:lnSpc>
        <a:spcBef>
          <a:spcPts val="1000"/>
        </a:spcBef>
        <a:spcAft>
          <a:spcPts val="0"/>
        </a:spcAft>
        <a:buClrTx/>
        <a:buSzPct val="100000"/>
        <a:buFont typeface="Arial"/>
        <a:buChar char="•"/>
        <a:tabLst/>
        <a:defRPr sz="2800" b="0" i="0" u="none" strike="noStrike" cap="none" spc="0" baseline="0">
          <a:solidFill>
            <a:srgbClr val="01454C"/>
          </a:solidFill>
          <a:uFillTx/>
          <a:latin typeface="Arial"/>
          <a:ea typeface="Arial"/>
          <a:cs typeface="Arial"/>
          <a:sym typeface="Arial"/>
        </a:defRPr>
      </a:lvl7pPr>
      <a:lvl8pPr marL="3556000" marR="0" indent="-355600" algn="l" defTabSz="914400" rtl="0" latinLnBrk="0">
        <a:lnSpc>
          <a:spcPct val="90000"/>
        </a:lnSpc>
        <a:spcBef>
          <a:spcPts val="1000"/>
        </a:spcBef>
        <a:spcAft>
          <a:spcPts val="0"/>
        </a:spcAft>
        <a:buClrTx/>
        <a:buSzPct val="100000"/>
        <a:buFont typeface="Arial"/>
        <a:buChar char="•"/>
        <a:tabLst/>
        <a:defRPr sz="2800" b="0" i="0" u="none" strike="noStrike" cap="none" spc="0" baseline="0">
          <a:solidFill>
            <a:srgbClr val="01454C"/>
          </a:solidFill>
          <a:uFillTx/>
          <a:latin typeface="Arial"/>
          <a:ea typeface="Arial"/>
          <a:cs typeface="Arial"/>
          <a:sym typeface="Arial"/>
        </a:defRPr>
      </a:lvl8pPr>
      <a:lvl9pPr marL="4013200" marR="0" indent="-355600" algn="l" defTabSz="914400" rtl="0" latinLnBrk="0">
        <a:lnSpc>
          <a:spcPct val="90000"/>
        </a:lnSpc>
        <a:spcBef>
          <a:spcPts val="1000"/>
        </a:spcBef>
        <a:spcAft>
          <a:spcPts val="0"/>
        </a:spcAft>
        <a:buClrTx/>
        <a:buSzPct val="100000"/>
        <a:buFont typeface="Arial"/>
        <a:buChar char="•"/>
        <a:tabLst/>
        <a:defRPr sz="2800" b="0" i="0" u="none" strike="noStrike" cap="none" spc="0" baseline="0">
          <a:solidFill>
            <a:srgbClr val="01454C"/>
          </a:solidFill>
          <a:uFillTx/>
          <a:latin typeface="Arial"/>
          <a:ea typeface="Arial"/>
          <a:cs typeface="Arial"/>
          <a:sym typeface="Arial"/>
        </a:defRPr>
      </a:lvl9pPr>
    </p:bodyStyle>
    <p:otherStyle>
      <a:lvl1pPr marL="0" marR="0" indent="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Arial"/>
        </a:defRPr>
      </a:lvl1pPr>
      <a:lvl2pPr marL="0" marR="0" indent="45720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Arial"/>
        </a:defRPr>
      </a:lvl2pPr>
      <a:lvl3pPr marL="0" marR="0" indent="91440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Arial"/>
        </a:defRPr>
      </a:lvl3pPr>
      <a:lvl4pPr marL="0" marR="0" indent="137160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Arial"/>
        </a:defRPr>
      </a:lvl4pPr>
      <a:lvl5pPr marL="0" marR="0" indent="182880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Arial"/>
        </a:defRPr>
      </a:lvl5pPr>
      <a:lvl6pPr marL="0" marR="0" indent="228600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Arial"/>
        </a:defRPr>
      </a:lvl6pPr>
      <a:lvl7pPr marL="0" marR="0" indent="274320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Arial"/>
        </a:defRPr>
      </a:lvl7pPr>
      <a:lvl8pPr marL="0" marR="0" indent="320040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Arial"/>
        </a:defRPr>
      </a:lvl8pPr>
      <a:lvl9pPr marL="0" marR="0" indent="365760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Arial"/>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229A6060-733F-42B1-A8B5-4B20199B016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0C39DE04-5275-4306-D238-54A94844FFE3}"/>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E4548DB5-A73B-8EDE-B126-BD92C6EBDA70}"/>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C8EF42A6-A0FA-49D3-AE83-4B5919D70DFB}" type="datetimeFigureOut">
              <a:rPr lang="en-GB" smtClean="0"/>
              <a:t>07/01/2026</a:t>
            </a:fld>
            <a:endParaRPr lang="en-GB"/>
          </a:p>
        </p:txBody>
      </p:sp>
      <p:sp>
        <p:nvSpPr>
          <p:cNvPr id="5" name="Footer Placeholder 4">
            <a:extLst>
              <a:ext uri="{FF2B5EF4-FFF2-40B4-BE49-F238E27FC236}">
                <a16:creationId xmlns:a16="http://schemas.microsoft.com/office/drawing/2014/main" id="{3F1061DC-71D5-4798-83E9-6042AB9ECF16}"/>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GB"/>
          </a:p>
        </p:txBody>
      </p:sp>
      <p:sp>
        <p:nvSpPr>
          <p:cNvPr id="6" name="Slide Number Placeholder 5">
            <a:extLst>
              <a:ext uri="{FF2B5EF4-FFF2-40B4-BE49-F238E27FC236}">
                <a16:creationId xmlns:a16="http://schemas.microsoft.com/office/drawing/2014/main" id="{A09AA377-036F-3294-8928-8C4BEEB68D36}"/>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BDCD32C0-48E4-4806-B8EB-6378FE602CB2}" type="slidenum">
              <a:rPr lang="en-GB" smtClean="0"/>
              <a:t>‹#›</a:t>
            </a:fld>
            <a:endParaRPr lang="en-GB"/>
          </a:p>
        </p:txBody>
      </p:sp>
    </p:spTree>
    <p:extLst>
      <p:ext uri="{BB962C8B-B14F-4D97-AF65-F5344CB8AC3E}">
        <p14:creationId xmlns:p14="http://schemas.microsoft.com/office/powerpoint/2010/main" val="1581337626"/>
      </p:ext>
    </p:extLst>
  </p:cSld>
  <p:clrMap bg1="lt1" tx1="dk1" bg2="lt2" tx2="dk2" accent1="accent1" accent2="accent2" accent3="accent3" accent4="accent4" accent5="accent5" accent6="accent6" hlink="hlink" folHlink="folHlink"/>
  <p:sldLayoutIdLst>
    <p:sldLayoutId id="2147483658" r:id="rId1"/>
    <p:sldLayoutId id="2147483659" r:id="rId2"/>
    <p:sldLayoutId id="2147483660" r:id="rId3"/>
    <p:sldLayoutId id="2147483661" r:id="rId4"/>
    <p:sldLayoutId id="2147483662" r:id="rId5"/>
    <p:sldLayoutId id="2147483663" r:id="rId6"/>
    <p:sldLayoutId id="2147483664" r:id="rId7"/>
    <p:sldLayoutId id="2147483665" r:id="rId8"/>
    <p:sldLayoutId id="2147483666" r:id="rId9"/>
    <p:sldLayoutId id="2147483667" r:id="rId10"/>
    <p:sldLayoutId id="2147483668" r:id="rId11"/>
    <p:sldLayoutId id="2147483681"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8FFFA917-556B-09E0-99B1-48757A789B26}"/>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F693B159-853E-0708-F8AE-7E545DD93C8D}"/>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Slide Number Placeholder 5">
            <a:extLst>
              <a:ext uri="{FF2B5EF4-FFF2-40B4-BE49-F238E27FC236}">
                <a16:creationId xmlns:a16="http://schemas.microsoft.com/office/drawing/2014/main" id="{FB00F30D-0881-C0B2-1588-6446BF8B3881}"/>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BADE00E-8745-4564-857B-A06E93E44804}" type="slidenum">
              <a:rPr lang="en-GB" smtClean="0"/>
              <a:t>‹#›</a:t>
            </a:fld>
            <a:endParaRPr lang="en-GB"/>
          </a:p>
        </p:txBody>
      </p:sp>
    </p:spTree>
    <p:extLst>
      <p:ext uri="{BB962C8B-B14F-4D97-AF65-F5344CB8AC3E}">
        <p14:creationId xmlns:p14="http://schemas.microsoft.com/office/powerpoint/2010/main" val="1333860144"/>
      </p:ext>
    </p:extLst>
  </p:cSld>
  <p:clrMap bg1="lt1" tx1="dk1" bg2="lt2" tx2="dk2" accent1="accent1" accent2="accent2" accent3="accent3" accent4="accent4" accent5="accent5" accent6="accent6" hlink="hlink" folHlink="folHlink"/>
  <p:sldLayoutIdLst>
    <p:sldLayoutId id="2147483670" r:id="rId1"/>
    <p:sldLayoutId id="2147483671" r:id="rId2"/>
    <p:sldLayoutId id="2147483672" r:id="rId3"/>
    <p:sldLayoutId id="2147483673" r:id="rId4"/>
    <p:sldLayoutId id="2147483674" r:id="rId5"/>
    <p:sldLayoutId id="2147483675" r:id="rId6"/>
    <p:sldLayoutId id="2147483676" r:id="rId7"/>
    <p:sldLayoutId id="2147483677" r:id="rId8"/>
    <p:sldLayoutId id="2147483678" r:id="rId9"/>
    <p:sldLayoutId id="2147483679" r:id="rId10"/>
    <p:sldLayoutId id="2147483680"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xml"/><Relationship Id="rId1" Type="http://schemas.openxmlformats.org/officeDocument/2006/relationships/slideLayout" Target="../slideLayouts/slideLayout8.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8" Type="http://schemas.openxmlformats.org/officeDocument/2006/relationships/image" Target="../media/image21.png"/><Relationship Id="rId13" Type="http://schemas.openxmlformats.org/officeDocument/2006/relationships/image" Target="../media/image26.svg"/><Relationship Id="rId3" Type="http://schemas.openxmlformats.org/officeDocument/2006/relationships/image" Target="../media/image16.png"/><Relationship Id="rId7" Type="http://schemas.openxmlformats.org/officeDocument/2006/relationships/image" Target="../media/image20.png"/><Relationship Id="rId12" Type="http://schemas.openxmlformats.org/officeDocument/2006/relationships/image" Target="../media/image25.png"/><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image" Target="../media/image19.jpeg"/><Relationship Id="rId11" Type="http://schemas.openxmlformats.org/officeDocument/2006/relationships/image" Target="../media/image24.png"/><Relationship Id="rId5" Type="http://schemas.openxmlformats.org/officeDocument/2006/relationships/image" Target="../media/image18.png"/><Relationship Id="rId10" Type="http://schemas.openxmlformats.org/officeDocument/2006/relationships/image" Target="../media/image23.png"/><Relationship Id="rId4" Type="http://schemas.openxmlformats.org/officeDocument/2006/relationships/image" Target="../media/image17.png"/><Relationship Id="rId9" Type="http://schemas.openxmlformats.org/officeDocument/2006/relationships/image" Target="../media/image22.png"/></Relationships>
</file>

<file path=ppt/slides/_rels/slide12.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2.xml"/><Relationship Id="rId1" Type="http://schemas.openxmlformats.org/officeDocument/2006/relationships/slideLayout" Target="../slideLayouts/slideLayout2.xml"/><Relationship Id="rId5" Type="http://schemas.openxmlformats.org/officeDocument/2006/relationships/image" Target="../media/image27.png"/><Relationship Id="rId4" Type="http://schemas.openxmlformats.org/officeDocument/2006/relationships/image" Target="../media/image26.svg"/></Relationships>
</file>

<file path=ppt/slides/_rels/slide13.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3.xml"/><Relationship Id="rId1" Type="http://schemas.openxmlformats.org/officeDocument/2006/relationships/slideLayout" Target="../slideLayouts/slideLayout2.xml"/><Relationship Id="rId5" Type="http://schemas.openxmlformats.org/officeDocument/2006/relationships/image" Target="../media/image26.svg"/><Relationship Id="rId4" Type="http://schemas.openxmlformats.org/officeDocument/2006/relationships/image" Target="../media/image25.png"/></Relationships>
</file>

<file path=ppt/slides/_rels/slide14.xml.rels><?xml version="1.0" encoding="UTF-8" standalone="yes"?>
<Relationships xmlns="http://schemas.openxmlformats.org/package/2006/relationships"><Relationship Id="rId3" Type="http://schemas.openxmlformats.org/officeDocument/2006/relationships/hyperlink" Target="https://www.gov.uk/government/publications/equality-act-2010-advice-for-schools" TargetMode="External"/><Relationship Id="rId2" Type="http://schemas.openxmlformats.org/officeDocument/2006/relationships/notesSlide" Target="../notesSlides/notesSlide14.xml"/><Relationship Id="rId1" Type="http://schemas.openxmlformats.org/officeDocument/2006/relationships/slideLayout" Target="../slideLayouts/slideLayout2.xml"/><Relationship Id="rId5" Type="http://schemas.openxmlformats.org/officeDocument/2006/relationships/image" Target="../media/image26.svg"/><Relationship Id="rId4" Type="http://schemas.openxmlformats.org/officeDocument/2006/relationships/image" Target="../media/image25.png"/></Relationships>
</file>

<file path=ppt/slides/_rels/slide15.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image" Target="../media/image26.sv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hyperlink" Target="https://www.gov.uk/government/publications/send-code-of-practice-0-to-25" TargetMode="External"/><Relationship Id="rId2" Type="http://schemas.openxmlformats.org/officeDocument/2006/relationships/notesSlide" Target="../notesSlides/notesSlide17.xml"/><Relationship Id="rId1" Type="http://schemas.openxmlformats.org/officeDocument/2006/relationships/slideLayout" Target="../slideLayouts/slideLayout2.xml"/><Relationship Id="rId5" Type="http://schemas.openxmlformats.org/officeDocument/2006/relationships/image" Target="../media/image26.svg"/><Relationship Id="rId4" Type="http://schemas.openxmlformats.org/officeDocument/2006/relationships/image" Target="../media/image25.png"/></Relationships>
</file>

<file path=ppt/slides/_rels/slide18.xml.rels><?xml version="1.0" encoding="UTF-8" standalone="yes"?>
<Relationships xmlns="http://schemas.openxmlformats.org/package/2006/relationships"><Relationship Id="rId3" Type="http://schemas.openxmlformats.org/officeDocument/2006/relationships/hyperlink" Target="https://assets.publishing.service.gov.uk/media/686bd62a10d550c668de3be7/Giving_every_child_the_best_start_in_life.pdf" TargetMode="External"/><Relationship Id="rId2" Type="http://schemas.openxmlformats.org/officeDocument/2006/relationships/notesSlide" Target="../notesSlides/notesSlide18.xml"/><Relationship Id="rId1" Type="http://schemas.openxmlformats.org/officeDocument/2006/relationships/slideLayout" Target="../slideLayouts/slideLayout2.xml"/><Relationship Id="rId5" Type="http://schemas.openxmlformats.org/officeDocument/2006/relationships/image" Target="../media/image14.svg"/><Relationship Id="rId4" Type="http://schemas.openxmlformats.org/officeDocument/2006/relationships/image" Target="../media/image13.png"/></Relationships>
</file>

<file path=ppt/slides/_rels/slide19.xml.rels><?xml version="1.0" encoding="UTF-8" standalone="yes"?>
<Relationships xmlns="http://schemas.openxmlformats.org/package/2006/relationships"><Relationship Id="rId8" Type="http://schemas.openxmlformats.org/officeDocument/2006/relationships/hyperlink" Target="https://educationendowmentfoundation.org.uk/education-evidence/guidance-reports/behaviour" TargetMode="External"/><Relationship Id="rId3" Type="http://schemas.openxmlformats.org/officeDocument/2006/relationships/hyperlink" Target="https://educationendowmentfoundation.org.uk/education-evidence/guidance-reports/implementation" TargetMode="External"/><Relationship Id="rId7" Type="http://schemas.openxmlformats.org/officeDocument/2006/relationships/hyperlink" Target="https://educationendowmentfoundation.org.uk/education-evidence/guidance-reports/teaching-assistants" TargetMode="External"/><Relationship Id="rId2" Type="http://schemas.openxmlformats.org/officeDocument/2006/relationships/notesSlide" Target="../notesSlides/notesSlide19.xml"/><Relationship Id="rId1" Type="http://schemas.openxmlformats.org/officeDocument/2006/relationships/slideLayout" Target="../slideLayouts/slideLayout2.xml"/><Relationship Id="rId6" Type="http://schemas.openxmlformats.org/officeDocument/2006/relationships/image" Target="../media/image31.svg"/><Relationship Id="rId5" Type="http://schemas.openxmlformats.org/officeDocument/2006/relationships/image" Target="../media/image30.png"/><Relationship Id="rId4" Type="http://schemas.openxmlformats.org/officeDocument/2006/relationships/image" Target="../media/image29.png"/></Relationships>
</file>

<file path=ppt/slides/_rels/slide2.xml.rels><?xml version="1.0" encoding="UTF-8" standalone="yes"?>
<Relationships xmlns="http://schemas.openxmlformats.org/package/2006/relationships"><Relationship Id="rId3" Type="http://schemas.openxmlformats.org/officeDocument/2006/relationships/hyperlink" Target="https://www.wholeschoolsend.org.uk/" TargetMode="External"/><Relationship Id="rId2" Type="http://schemas.openxmlformats.org/officeDocument/2006/relationships/notesSlide" Target="../notesSlides/notesSlide2.xml"/><Relationship Id="rId1" Type="http://schemas.openxmlformats.org/officeDocument/2006/relationships/slideLayout" Target="../slideLayouts/slideLayout18.xml"/></Relationships>
</file>

<file path=ppt/slides/_rels/slide20.xml.rels><?xml version="1.0" encoding="UTF-8" standalone="yes"?>
<Relationships xmlns="http://schemas.openxmlformats.org/package/2006/relationships"><Relationship Id="rId8" Type="http://schemas.openxmlformats.org/officeDocument/2006/relationships/image" Target="../media/image37.png"/><Relationship Id="rId13" Type="http://schemas.openxmlformats.org/officeDocument/2006/relationships/image" Target="../media/image1.png"/><Relationship Id="rId3" Type="http://schemas.openxmlformats.org/officeDocument/2006/relationships/image" Target="../media/image32.png"/><Relationship Id="rId7" Type="http://schemas.openxmlformats.org/officeDocument/2006/relationships/image" Target="../media/image36.png"/><Relationship Id="rId12" Type="http://schemas.openxmlformats.org/officeDocument/2006/relationships/image" Target="../media/image41.png"/><Relationship Id="rId17" Type="http://schemas.openxmlformats.org/officeDocument/2006/relationships/image" Target="../media/image31.svg"/><Relationship Id="rId2" Type="http://schemas.openxmlformats.org/officeDocument/2006/relationships/notesSlide" Target="../notesSlides/notesSlide20.xml"/><Relationship Id="rId16" Type="http://schemas.openxmlformats.org/officeDocument/2006/relationships/image" Target="../media/image30.png"/><Relationship Id="rId1" Type="http://schemas.openxmlformats.org/officeDocument/2006/relationships/slideLayout" Target="../slideLayouts/slideLayout4.xml"/><Relationship Id="rId6" Type="http://schemas.openxmlformats.org/officeDocument/2006/relationships/image" Target="../media/image35.png"/><Relationship Id="rId11" Type="http://schemas.openxmlformats.org/officeDocument/2006/relationships/image" Target="../media/image40.png"/><Relationship Id="rId5" Type="http://schemas.openxmlformats.org/officeDocument/2006/relationships/image" Target="../media/image34.png"/><Relationship Id="rId15" Type="http://schemas.openxmlformats.org/officeDocument/2006/relationships/image" Target="../media/image42.png"/><Relationship Id="rId10" Type="http://schemas.openxmlformats.org/officeDocument/2006/relationships/image" Target="../media/image39.png"/><Relationship Id="rId4" Type="http://schemas.openxmlformats.org/officeDocument/2006/relationships/image" Target="../media/image33.png"/><Relationship Id="rId9" Type="http://schemas.openxmlformats.org/officeDocument/2006/relationships/image" Target="../media/image38.png"/><Relationship Id="rId14" Type="http://schemas.openxmlformats.org/officeDocument/2006/relationships/hyperlink" Target="https://www.wholeschoolsend.org.uk/page/wss-review-guides" TargetMode="External"/></Relationships>
</file>

<file path=ppt/slides/_rels/slide21.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21.xml"/><Relationship Id="rId1" Type="http://schemas.openxmlformats.org/officeDocument/2006/relationships/slideLayout" Target="../slideLayouts/slideLayout2.xml"/><Relationship Id="rId5" Type="http://schemas.openxmlformats.org/officeDocument/2006/relationships/image" Target="../media/image31.svg"/><Relationship Id="rId4" Type="http://schemas.openxmlformats.org/officeDocument/2006/relationships/image" Target="../media/image30.png"/></Relationships>
</file>

<file path=ppt/slides/_rels/slide22.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22.xml"/><Relationship Id="rId1" Type="http://schemas.openxmlformats.org/officeDocument/2006/relationships/slideLayout" Target="../slideLayouts/slideLayout2.xml"/><Relationship Id="rId5" Type="http://schemas.openxmlformats.org/officeDocument/2006/relationships/image" Target="../media/image31.svg"/><Relationship Id="rId4" Type="http://schemas.openxmlformats.org/officeDocument/2006/relationships/image" Target="../media/image30.png"/></Relationships>
</file>

<file path=ppt/slides/_rels/slide23.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23.xml"/><Relationship Id="rId1" Type="http://schemas.openxmlformats.org/officeDocument/2006/relationships/slideLayout" Target="../slideLayouts/slideLayout2.xml"/><Relationship Id="rId5" Type="http://schemas.openxmlformats.org/officeDocument/2006/relationships/image" Target="../media/image47.png"/><Relationship Id="rId4" Type="http://schemas.openxmlformats.org/officeDocument/2006/relationships/image" Target="../media/image46.svg"/></Relationships>
</file>

<file path=ppt/slides/_rels/slide24.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24.xml"/><Relationship Id="rId1" Type="http://schemas.openxmlformats.org/officeDocument/2006/relationships/slideLayout" Target="../slideLayouts/slideLayout2.xml"/><Relationship Id="rId4" Type="http://schemas.openxmlformats.org/officeDocument/2006/relationships/image" Target="../media/image46.svg"/></Relationships>
</file>

<file path=ppt/slides/_rels/slide25.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25.xml"/><Relationship Id="rId1" Type="http://schemas.openxmlformats.org/officeDocument/2006/relationships/slideLayout" Target="../slideLayouts/slideLayout6.xml"/><Relationship Id="rId4" Type="http://schemas.openxmlformats.org/officeDocument/2006/relationships/image" Target="../media/image46.svg"/></Relationships>
</file>

<file path=ppt/slides/_rels/slide26.xml.rels><?xml version="1.0" encoding="UTF-8" standalone="yes"?>
<Relationships xmlns="http://schemas.openxmlformats.org/package/2006/relationships"><Relationship Id="rId8" Type="http://schemas.openxmlformats.org/officeDocument/2006/relationships/hyperlink" Target="https://www.wholeschoolsend.org.uk/teacher-handbook" TargetMode="External"/><Relationship Id="rId3" Type="http://schemas.openxmlformats.org/officeDocument/2006/relationships/image" Target="../media/image48.png"/><Relationship Id="rId7" Type="http://schemas.openxmlformats.org/officeDocument/2006/relationships/image" Target="../media/image46.svg"/><Relationship Id="rId2" Type="http://schemas.openxmlformats.org/officeDocument/2006/relationships/notesSlide" Target="../notesSlides/notesSlide26.xml"/><Relationship Id="rId1" Type="http://schemas.openxmlformats.org/officeDocument/2006/relationships/slideLayout" Target="../slideLayouts/slideLayout2.xml"/><Relationship Id="rId6" Type="http://schemas.openxmlformats.org/officeDocument/2006/relationships/image" Target="../media/image45.png"/><Relationship Id="rId5" Type="http://schemas.openxmlformats.org/officeDocument/2006/relationships/image" Target="../media/image50.png"/><Relationship Id="rId4" Type="http://schemas.openxmlformats.org/officeDocument/2006/relationships/image" Target="../media/image49.png"/></Relationships>
</file>

<file path=ppt/slides/_rels/slide27.xml.rels><?xml version="1.0" encoding="UTF-8" standalone="yes"?>
<Relationships xmlns="http://schemas.openxmlformats.org/package/2006/relationships"><Relationship Id="rId8" Type="http://schemas.openxmlformats.org/officeDocument/2006/relationships/diagramData" Target="../diagrams/data2.xml"/><Relationship Id="rId13" Type="http://schemas.openxmlformats.org/officeDocument/2006/relationships/image" Target="../media/image63.png"/><Relationship Id="rId18" Type="http://schemas.openxmlformats.org/officeDocument/2006/relationships/image" Target="../media/image46.svg"/><Relationship Id="rId3" Type="http://schemas.openxmlformats.org/officeDocument/2006/relationships/diagramData" Target="../diagrams/data1.xml"/><Relationship Id="rId7" Type="http://schemas.microsoft.com/office/2007/relationships/diagramDrawing" Target="../diagrams/drawing1.xml"/><Relationship Id="rId12" Type="http://schemas.microsoft.com/office/2007/relationships/diagramDrawing" Target="../diagrams/drawing2.xml"/><Relationship Id="rId17" Type="http://schemas.openxmlformats.org/officeDocument/2006/relationships/image" Target="../media/image45.png"/><Relationship Id="rId2" Type="http://schemas.openxmlformats.org/officeDocument/2006/relationships/notesSlide" Target="../notesSlides/notesSlide27.xml"/><Relationship Id="rId16" Type="http://schemas.openxmlformats.org/officeDocument/2006/relationships/hyperlink" Target="https://www.wholeschoolsend.org.uk/page/online-cpd-units" TargetMode="External"/><Relationship Id="rId1" Type="http://schemas.openxmlformats.org/officeDocument/2006/relationships/slideLayout" Target="../slideLayouts/slideLayout6.xml"/><Relationship Id="rId6" Type="http://schemas.openxmlformats.org/officeDocument/2006/relationships/diagramColors" Target="../diagrams/colors1.xml"/><Relationship Id="rId11" Type="http://schemas.openxmlformats.org/officeDocument/2006/relationships/diagramColors" Target="../diagrams/colors2.xml"/><Relationship Id="rId5" Type="http://schemas.openxmlformats.org/officeDocument/2006/relationships/diagramQuickStyle" Target="../diagrams/quickStyle1.xml"/><Relationship Id="rId15" Type="http://schemas.openxmlformats.org/officeDocument/2006/relationships/image" Target="../media/image65.png"/><Relationship Id="rId10" Type="http://schemas.openxmlformats.org/officeDocument/2006/relationships/diagramQuickStyle" Target="../diagrams/quickStyle2.xml"/><Relationship Id="rId4" Type="http://schemas.openxmlformats.org/officeDocument/2006/relationships/diagramLayout" Target="../diagrams/layout1.xml"/><Relationship Id="rId9" Type="http://schemas.openxmlformats.org/officeDocument/2006/relationships/diagramLayout" Target="../diagrams/layout2.xml"/><Relationship Id="rId14" Type="http://schemas.openxmlformats.org/officeDocument/2006/relationships/image" Target="../media/image64.png"/></Relationships>
</file>

<file path=ppt/slides/_rels/slide28.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notesSlide" Target="../notesSlides/notesSlide28.xml"/><Relationship Id="rId1" Type="http://schemas.openxmlformats.org/officeDocument/2006/relationships/slideLayout" Target="../slideLayouts/slideLayout2.xml"/><Relationship Id="rId4" Type="http://schemas.openxmlformats.org/officeDocument/2006/relationships/image" Target="../media/image67.svg"/></Relationships>
</file>

<file path=ppt/slides/_rels/slide29.xml.rels><?xml version="1.0" encoding="UTF-8" standalone="yes"?>
<Relationships xmlns="http://schemas.openxmlformats.org/package/2006/relationships"><Relationship Id="rId3" Type="http://schemas.openxmlformats.org/officeDocument/2006/relationships/hyperlink" Target="https://assets.childrenscommissioner.gov.uk/wpuploads/2025/09/cc-the-childrens-plan-the-childrens-commissioners-school-census.pdf" TargetMode="External"/><Relationship Id="rId2" Type="http://schemas.openxmlformats.org/officeDocument/2006/relationships/notesSlide" Target="../notesSlides/notesSlide29.xml"/><Relationship Id="rId1" Type="http://schemas.openxmlformats.org/officeDocument/2006/relationships/slideLayout" Target="../slideLayouts/slideLayout1.xml"/><Relationship Id="rId4" Type="http://schemas.openxmlformats.org/officeDocument/2006/relationships/image" Target="../media/image68.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69.png"/><Relationship Id="rId2" Type="http://schemas.openxmlformats.org/officeDocument/2006/relationships/notesSlide" Target="../notesSlides/notesSlide30.xml"/><Relationship Id="rId1" Type="http://schemas.openxmlformats.org/officeDocument/2006/relationships/slideLayout" Target="../slideLayouts/slideLayout2.xml"/><Relationship Id="rId4" Type="http://schemas.openxmlformats.org/officeDocument/2006/relationships/image" Target="../media/image70.svg"/></Relationships>
</file>

<file path=ppt/slides/_rels/slide31.xml.rels><?xml version="1.0" encoding="UTF-8" standalone="yes"?>
<Relationships xmlns="http://schemas.openxmlformats.org/package/2006/relationships"><Relationship Id="rId3" Type="http://schemas.openxmlformats.org/officeDocument/2006/relationships/hyperlink" Target="https://www.youtube.com/watch?v=q3xoZXSW5yc" TargetMode="External"/><Relationship Id="rId2" Type="http://schemas.openxmlformats.org/officeDocument/2006/relationships/notesSlide" Target="../notesSlides/notesSlide31.xml"/><Relationship Id="rId1" Type="http://schemas.openxmlformats.org/officeDocument/2006/relationships/slideLayout" Target="../slideLayouts/slideLayout1.xml"/><Relationship Id="rId4" Type="http://schemas.openxmlformats.org/officeDocument/2006/relationships/image" Target="../media/image71.png"/></Relationships>
</file>

<file path=ppt/slides/_rels/slide3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2.xml"/><Relationship Id="rId1" Type="http://schemas.openxmlformats.org/officeDocument/2006/relationships/slideLayout" Target="../slideLayouts/slideLayout20.xml"/><Relationship Id="rId4" Type="http://schemas.openxmlformats.org/officeDocument/2006/relationships/image" Target="../media/image3.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8.xml"/><Relationship Id="rId1" Type="http://schemas.openxmlformats.org/officeDocument/2006/relationships/slideLayout" Target="../slideLayouts/slideLayout1.xml"/><Relationship Id="rId4" Type="http://schemas.openxmlformats.org/officeDocument/2006/relationships/image" Target="../media/image12.png"/></Relationships>
</file>

<file path=ppt/slides/_rels/slide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14.sv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4E0870CF-CA98-7A5E-8207-9BDA10F61BF1}"/>
              </a:ext>
            </a:extLst>
          </p:cNvPr>
          <p:cNvSpPr/>
          <p:nvPr/>
        </p:nvSpPr>
        <p:spPr>
          <a:xfrm rot="16200000">
            <a:off x="2476938" y="-2857062"/>
            <a:ext cx="7095067" cy="12335056"/>
          </a:xfrm>
          <a:prstGeom prst="rect">
            <a:avLst/>
          </a:prstGeom>
          <a:solidFill>
            <a:srgbClr val="03646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2" name="Flowchart: Document 1">
            <a:extLst>
              <a:ext uri="{FF2B5EF4-FFF2-40B4-BE49-F238E27FC236}">
                <a16:creationId xmlns:a16="http://schemas.microsoft.com/office/drawing/2014/main" id="{243CC66B-D633-D95B-E2E8-7F4000F46B12}"/>
              </a:ext>
            </a:extLst>
          </p:cNvPr>
          <p:cNvSpPr/>
          <p:nvPr/>
        </p:nvSpPr>
        <p:spPr>
          <a:xfrm rot="16200000">
            <a:off x="-2448197" y="44044"/>
            <a:ext cx="7095067" cy="7006976"/>
          </a:xfrm>
          <a:prstGeom prst="roundRect">
            <a:avLst>
              <a:gd name="adj" fmla="val 30279"/>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pic>
        <p:nvPicPr>
          <p:cNvPr id="13" name="Picture 12">
            <a:extLst>
              <a:ext uri="{FF2B5EF4-FFF2-40B4-BE49-F238E27FC236}">
                <a16:creationId xmlns:a16="http://schemas.microsoft.com/office/drawing/2014/main" id="{561157E1-29BC-41E3-D761-B256A0091A3F}"/>
              </a:ext>
            </a:extLst>
          </p:cNvPr>
          <p:cNvPicPr>
            <a:picLocks noChangeAspect="1"/>
          </p:cNvPicPr>
          <p:nvPr/>
        </p:nvPicPr>
        <p:blipFill>
          <a:blip r:embed="rId3"/>
          <a:stretch>
            <a:fillRect/>
          </a:stretch>
        </p:blipFill>
        <p:spPr>
          <a:xfrm>
            <a:off x="203966" y="1922146"/>
            <a:ext cx="4015320" cy="1506854"/>
          </a:xfrm>
          <a:prstGeom prst="rect">
            <a:avLst/>
          </a:prstGeom>
        </p:spPr>
      </p:pic>
      <p:sp>
        <p:nvSpPr>
          <p:cNvPr id="6" name="TextBox 5">
            <a:extLst>
              <a:ext uri="{FF2B5EF4-FFF2-40B4-BE49-F238E27FC236}">
                <a16:creationId xmlns:a16="http://schemas.microsoft.com/office/drawing/2014/main" id="{D36C2951-8D60-B177-8987-5DE76EC6BDC2}"/>
              </a:ext>
            </a:extLst>
          </p:cNvPr>
          <p:cNvSpPr txBox="1"/>
          <p:nvPr/>
        </p:nvSpPr>
        <p:spPr>
          <a:xfrm>
            <a:off x="4959299" y="3855967"/>
            <a:ext cx="5259756" cy="2805063"/>
          </a:xfrm>
          <a:prstGeom prst="rect">
            <a:avLst/>
          </a:prstGeom>
          <a:noFill/>
        </p:spPr>
        <p:txBody>
          <a:bodyPr wrap="square">
            <a:spAutoFit/>
          </a:bodyPr>
          <a:lstStyle/>
          <a:p>
            <a:pPr marL="0" marR="0" lvl="0" indent="0" algn="ctr" defTabSz="914400" rtl="0" eaLnBrk="1" fontAlgn="auto" latinLnBrk="0" hangingPunct="1">
              <a:lnSpc>
                <a:spcPct val="150000"/>
              </a:lnSpc>
              <a:spcBef>
                <a:spcPts val="0"/>
              </a:spcBef>
              <a:spcAft>
                <a:spcPts val="0"/>
              </a:spcAft>
              <a:buClrTx/>
              <a:buSzTx/>
              <a:buFontTx/>
              <a:buNone/>
              <a:tabLst/>
              <a:defRPr/>
            </a:pPr>
            <a:endParaRPr kumimoji="0" lang="en-GB" sz="3600" b="0" i="0" u="none" strike="noStrike" kern="1200" cap="none" spc="0" normalizeH="0" baseline="0" noProof="0" dirty="0">
              <a:ln>
                <a:noFill/>
              </a:ln>
              <a:solidFill>
                <a:prstClr val="white"/>
              </a:solidFill>
              <a:effectLst/>
              <a:uLnTx/>
              <a:uFillTx/>
              <a:latin typeface="Calibri" panose="020F0502020204030204" pitchFamily="34" charset="0"/>
              <a:ea typeface="Times New Roman" panose="02020603050405020304" pitchFamily="18" charset="0"/>
              <a:cs typeface="Times New Roman" panose="02020603050405020304" pitchFamily="18" charset="0"/>
            </a:endParaRPr>
          </a:p>
          <a:p>
            <a:pPr marL="0" marR="0" lvl="0" indent="0" algn="ctr" defTabSz="914400" rtl="0" eaLnBrk="1" fontAlgn="auto" latinLnBrk="0" hangingPunct="1">
              <a:lnSpc>
                <a:spcPct val="150000"/>
              </a:lnSpc>
              <a:spcBef>
                <a:spcPts val="0"/>
              </a:spcBef>
              <a:spcAft>
                <a:spcPts val="0"/>
              </a:spcAft>
              <a:buClrTx/>
              <a:buSzTx/>
              <a:buFontTx/>
              <a:buNone/>
              <a:tabLst/>
              <a:defRPr/>
            </a:pPr>
            <a:r>
              <a:rPr kumimoji="0" lang="en-GB" sz="3600" b="0" i="0" u="none" strike="noStrike" kern="1200" cap="none" spc="0" normalizeH="0" baseline="0" noProof="0" dirty="0">
                <a:ln>
                  <a:noFill/>
                </a:ln>
                <a:solidFill>
                  <a:prstClr val="white"/>
                </a:solidFill>
                <a:effectLst/>
                <a:uLnTx/>
                <a:uFillTx/>
                <a:latin typeface="Calibri" panose="020F0502020204030204" pitchFamily="34" charset="0"/>
                <a:ea typeface="Times New Roman" panose="02020603050405020304" pitchFamily="18" charset="0"/>
                <a:cs typeface="Times New Roman" panose="02020603050405020304" pitchFamily="18" charset="0"/>
              </a:rPr>
              <a:t>Alison Betts</a:t>
            </a:r>
          </a:p>
          <a:p>
            <a:pPr marL="0" marR="0" lvl="0" indent="0" algn="ctr" defTabSz="914400" rtl="0" eaLnBrk="1" fontAlgn="auto" latinLnBrk="0" hangingPunct="1">
              <a:lnSpc>
                <a:spcPct val="150000"/>
              </a:lnSpc>
              <a:spcBef>
                <a:spcPts val="0"/>
              </a:spcBef>
              <a:spcAft>
                <a:spcPts val="0"/>
              </a:spcAft>
              <a:buClrTx/>
              <a:buSzTx/>
              <a:buFontTx/>
              <a:buNone/>
              <a:tabLst/>
              <a:defRPr/>
            </a:pPr>
            <a:r>
              <a:rPr lang="en-GB" sz="2400" kern="1200" dirty="0">
                <a:solidFill>
                  <a:prstClr val="white"/>
                </a:solidFill>
                <a:latin typeface="Calibri" panose="020F0502020204030204" pitchFamily="34" charset="0"/>
                <a:ea typeface="Times New Roman" panose="02020603050405020304" pitchFamily="18" charset="0"/>
                <a:cs typeface="Times New Roman" panose="02020603050405020304" pitchFamily="18" charset="0"/>
              </a:rPr>
              <a:t>National Coordinator</a:t>
            </a:r>
          </a:p>
          <a:p>
            <a:pPr marL="0" marR="0" lvl="0" indent="0" algn="ctr" defTabSz="914400" rtl="0" eaLnBrk="1" fontAlgn="auto" latinLnBrk="0" hangingPunct="1">
              <a:lnSpc>
                <a:spcPct val="150000"/>
              </a:lnSpc>
              <a:spcBef>
                <a:spcPts val="0"/>
              </a:spcBef>
              <a:spcAft>
                <a:spcPts val="0"/>
              </a:spcAft>
              <a:buClrTx/>
              <a:buSzTx/>
              <a:buFontTx/>
              <a:buNone/>
              <a:tabLst/>
              <a:defRPr/>
            </a:pPr>
            <a:r>
              <a:rPr kumimoji="0" lang="en-GB" sz="2400" b="0" i="0" u="none" strike="noStrike" kern="1200" cap="none" spc="0" normalizeH="0" baseline="0" noProof="0" dirty="0">
                <a:ln>
                  <a:noFill/>
                </a:ln>
                <a:solidFill>
                  <a:prstClr val="white"/>
                </a:solidFill>
                <a:effectLst/>
                <a:uLnTx/>
                <a:uFillTx/>
                <a:latin typeface="Calibri" panose="020F0502020204030204" pitchFamily="34" charset="0"/>
                <a:ea typeface="Times New Roman" panose="02020603050405020304" pitchFamily="18" charset="0"/>
                <a:cs typeface="Times New Roman" panose="02020603050405020304" pitchFamily="18" charset="0"/>
              </a:rPr>
              <a:t> Whole School SEND</a:t>
            </a:r>
          </a:p>
        </p:txBody>
      </p:sp>
      <p:pic>
        <p:nvPicPr>
          <p:cNvPr id="16" name="Picture 15" descr="A close up of a logo&#10;&#10;Description automatically generated">
            <a:extLst>
              <a:ext uri="{FF2B5EF4-FFF2-40B4-BE49-F238E27FC236}">
                <a16:creationId xmlns:a16="http://schemas.microsoft.com/office/drawing/2014/main" id="{C9E6FBFA-67F0-36E2-4EC5-2BA23D6AA60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20768" y="4276247"/>
            <a:ext cx="3381715" cy="1074901"/>
          </a:xfrm>
          <a:prstGeom prst="rect">
            <a:avLst/>
          </a:prstGeom>
        </p:spPr>
      </p:pic>
      <p:sp>
        <p:nvSpPr>
          <p:cNvPr id="3" name="TextBox 2">
            <a:extLst>
              <a:ext uri="{FF2B5EF4-FFF2-40B4-BE49-F238E27FC236}">
                <a16:creationId xmlns:a16="http://schemas.microsoft.com/office/drawing/2014/main" id="{30BA0D55-AE1D-5427-4B04-3D86EFAB46B8}"/>
              </a:ext>
            </a:extLst>
          </p:cNvPr>
          <p:cNvSpPr txBox="1"/>
          <p:nvPr/>
        </p:nvSpPr>
        <p:spPr>
          <a:xfrm>
            <a:off x="5403396" y="1028045"/>
            <a:ext cx="6788604" cy="3785652"/>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r>
              <a:rPr lang="en-GB" sz="4800" b="1" kern="0" dirty="0">
                <a:solidFill>
                  <a:schemeClr val="bg1"/>
                </a:solidFill>
                <a:effectLst/>
                <a:latin typeface="Calibri" panose="020F0502020204030204" pitchFamily="34" charset="0"/>
                <a:ea typeface="Times New Roman" panose="02020603050405020304" pitchFamily="18" charset="0"/>
              </a:rPr>
              <a:t>Building an Inclusive Culture: Fostering Belonging and Equity for Children and Young People</a:t>
            </a:r>
            <a:endParaRPr lang="en-GB" sz="4800" dirty="0">
              <a:solidFill>
                <a:schemeClr val="bg1"/>
              </a:solidFill>
            </a:endParaRPr>
          </a:p>
        </p:txBody>
      </p:sp>
    </p:spTree>
    <p:extLst>
      <p:ext uri="{BB962C8B-B14F-4D97-AF65-F5344CB8AC3E}">
        <p14:creationId xmlns:p14="http://schemas.microsoft.com/office/powerpoint/2010/main" val="186614586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5078BF4-BA67-6E4C-0E70-A39C9D7A8E40}"/>
            </a:ext>
          </a:extLst>
        </p:cNvPr>
        <p:cNvGrpSpPr/>
        <p:nvPr/>
      </p:nvGrpSpPr>
      <p:grpSpPr>
        <a:xfrm>
          <a:off x="0" y="0"/>
          <a:ext cx="0" cy="0"/>
          <a:chOff x="0" y="0"/>
          <a:chExt cx="0" cy="0"/>
        </a:xfrm>
      </p:grpSpPr>
      <p:pic>
        <p:nvPicPr>
          <p:cNvPr id="6" name="Picture 5">
            <a:extLst>
              <a:ext uri="{FF2B5EF4-FFF2-40B4-BE49-F238E27FC236}">
                <a16:creationId xmlns:a16="http://schemas.microsoft.com/office/drawing/2014/main" id="{F55F8E8C-B89A-4F6E-D43C-4EA71912CAC1}"/>
              </a:ext>
            </a:extLst>
          </p:cNvPr>
          <p:cNvPicPr>
            <a:picLocks noChangeAspect="1"/>
          </p:cNvPicPr>
          <p:nvPr/>
        </p:nvPicPr>
        <p:blipFill>
          <a:blip r:embed="rId3"/>
          <a:stretch>
            <a:fillRect/>
          </a:stretch>
        </p:blipFill>
        <p:spPr>
          <a:xfrm>
            <a:off x="7657346" y="1059507"/>
            <a:ext cx="3324456" cy="4097245"/>
          </a:xfrm>
          <a:prstGeom prst="rect">
            <a:avLst/>
          </a:prstGeom>
        </p:spPr>
      </p:pic>
      <p:sp>
        <p:nvSpPr>
          <p:cNvPr id="7" name="Oval 6">
            <a:extLst>
              <a:ext uri="{FF2B5EF4-FFF2-40B4-BE49-F238E27FC236}">
                <a16:creationId xmlns:a16="http://schemas.microsoft.com/office/drawing/2014/main" id="{D0A2EFCC-77AB-8AB9-1F2D-6606EDF9A7EE}"/>
              </a:ext>
            </a:extLst>
          </p:cNvPr>
          <p:cNvSpPr/>
          <p:nvPr/>
        </p:nvSpPr>
        <p:spPr>
          <a:xfrm>
            <a:off x="1210199" y="869605"/>
            <a:ext cx="4320000" cy="4320000"/>
          </a:xfrm>
          <a:prstGeom prst="ellipse">
            <a:avLst/>
          </a:prstGeom>
          <a:solidFill>
            <a:srgbClr val="2E955A"/>
          </a:solidFill>
          <a:ln w="28575" cap="flat">
            <a:solidFill>
              <a:srgbClr val="FFFFFF"/>
            </a:solidFill>
            <a:prstDash val="solid"/>
            <a:miter lim="800000"/>
          </a:ln>
          <a:effectLst>
            <a:outerShdw blurRad="50800" dist="38100" dir="2700000" algn="tl" rotWithShape="0">
              <a:prstClr val="black">
                <a:alpha val="40000"/>
              </a:prst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r>
              <a:rPr kumimoji="0" lang="en-US" sz="3200" b="0" i="0" u="none" strike="noStrike" cap="none" spc="0" normalizeH="0" baseline="0" dirty="0">
                <a:ln>
                  <a:noFill/>
                </a:ln>
                <a:solidFill>
                  <a:srgbClr val="FFFFFF"/>
                </a:solidFill>
                <a:effectLst/>
                <a:uFillTx/>
                <a:latin typeface="Arial"/>
                <a:ea typeface="Arial"/>
                <a:cs typeface="Arial"/>
                <a:sym typeface="Arial"/>
              </a:rPr>
              <a:t>Do we need to sweat the small stuff?</a:t>
            </a:r>
            <a:endParaRPr kumimoji="0" lang="en-GB" sz="3200" b="0" i="0" u="none" strike="noStrike" cap="none" spc="0" normalizeH="0" baseline="0" dirty="0">
              <a:ln>
                <a:noFill/>
              </a:ln>
              <a:solidFill>
                <a:srgbClr val="FFFFFF"/>
              </a:solidFill>
              <a:effectLst/>
              <a:uFillTx/>
              <a:latin typeface="Arial"/>
              <a:ea typeface="Arial"/>
              <a:cs typeface="Arial"/>
              <a:sym typeface="Arial"/>
            </a:endParaRPr>
          </a:p>
        </p:txBody>
      </p:sp>
    </p:spTree>
    <p:extLst>
      <p:ext uri="{BB962C8B-B14F-4D97-AF65-F5344CB8AC3E}">
        <p14:creationId xmlns:p14="http://schemas.microsoft.com/office/powerpoint/2010/main" val="818411418"/>
      </p:ext>
    </p:extLst>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412"/>
        <p:cNvGrpSpPr/>
        <p:nvPr/>
      </p:nvGrpSpPr>
      <p:grpSpPr>
        <a:xfrm>
          <a:off x="0" y="0"/>
          <a:ext cx="0" cy="0"/>
          <a:chOff x="0" y="0"/>
          <a:chExt cx="0" cy="0"/>
        </a:xfrm>
      </p:grpSpPr>
      <p:pic>
        <p:nvPicPr>
          <p:cNvPr id="26" name="Google Shape;414;p12">
            <a:extLst>
              <a:ext uri="{FF2B5EF4-FFF2-40B4-BE49-F238E27FC236}">
                <a16:creationId xmlns:a16="http://schemas.microsoft.com/office/drawing/2014/main" id="{AEA2E9FD-303B-4784-84C4-D041515A3D6A}"/>
              </a:ext>
            </a:extLst>
          </p:cNvPr>
          <p:cNvPicPr preferRelativeResize="0"/>
          <p:nvPr/>
        </p:nvPicPr>
        <p:blipFill rotWithShape="1">
          <a:blip r:embed="rId3">
            <a:alphaModFix/>
          </a:blip>
          <a:srcRect/>
          <a:stretch/>
        </p:blipFill>
        <p:spPr>
          <a:xfrm>
            <a:off x="1028544" y="1463251"/>
            <a:ext cx="2109682" cy="2327275"/>
          </a:xfrm>
          <a:prstGeom prst="rect">
            <a:avLst/>
          </a:prstGeom>
          <a:noFill/>
          <a:ln>
            <a:solidFill>
              <a:schemeClr val="tx2">
                <a:lumMod val="40000"/>
                <a:lumOff val="60000"/>
              </a:schemeClr>
            </a:solidFill>
          </a:ln>
          <a:effectLst>
            <a:outerShdw blurRad="50800" dist="38100" dir="2700000" algn="tl" rotWithShape="0">
              <a:prstClr val="black">
                <a:alpha val="40000"/>
              </a:prstClr>
            </a:outerShdw>
          </a:effectLst>
        </p:spPr>
      </p:pic>
      <p:pic>
        <p:nvPicPr>
          <p:cNvPr id="27" name="Google Shape;415;p12">
            <a:extLst>
              <a:ext uri="{FF2B5EF4-FFF2-40B4-BE49-F238E27FC236}">
                <a16:creationId xmlns:a16="http://schemas.microsoft.com/office/drawing/2014/main" id="{D427A594-0F1D-7704-EC96-7C1B0D2C8BC5}"/>
              </a:ext>
            </a:extLst>
          </p:cNvPr>
          <p:cNvPicPr preferRelativeResize="0"/>
          <p:nvPr/>
        </p:nvPicPr>
        <p:blipFill rotWithShape="1">
          <a:blip r:embed="rId4">
            <a:alphaModFix/>
          </a:blip>
          <a:srcRect/>
          <a:stretch/>
        </p:blipFill>
        <p:spPr>
          <a:xfrm rot="858116">
            <a:off x="9400034" y="1701936"/>
            <a:ext cx="1968350" cy="3050295"/>
          </a:xfrm>
          <a:prstGeom prst="rect">
            <a:avLst/>
          </a:prstGeom>
          <a:noFill/>
          <a:ln>
            <a:solidFill>
              <a:schemeClr val="tx2">
                <a:lumMod val="40000"/>
                <a:lumOff val="60000"/>
              </a:schemeClr>
            </a:solidFill>
          </a:ln>
          <a:effectLst>
            <a:outerShdw blurRad="50800" dist="38100" dir="2700000" algn="tl" rotWithShape="0">
              <a:prstClr val="black">
                <a:alpha val="40000"/>
              </a:prstClr>
            </a:outerShdw>
          </a:effectLst>
        </p:spPr>
      </p:pic>
      <p:pic>
        <p:nvPicPr>
          <p:cNvPr id="28" name="Google Shape;416;p12">
            <a:extLst>
              <a:ext uri="{FF2B5EF4-FFF2-40B4-BE49-F238E27FC236}">
                <a16:creationId xmlns:a16="http://schemas.microsoft.com/office/drawing/2014/main" id="{D65F9EB1-4B3D-E8F5-4FA5-146F399CDF53}"/>
              </a:ext>
            </a:extLst>
          </p:cNvPr>
          <p:cNvPicPr preferRelativeResize="0"/>
          <p:nvPr/>
        </p:nvPicPr>
        <p:blipFill rotWithShape="1">
          <a:blip r:embed="rId5">
            <a:alphaModFix/>
          </a:blip>
          <a:srcRect/>
          <a:stretch/>
        </p:blipFill>
        <p:spPr>
          <a:xfrm>
            <a:off x="7699826" y="2334651"/>
            <a:ext cx="1662471" cy="2697640"/>
          </a:xfrm>
          <a:prstGeom prst="rect">
            <a:avLst/>
          </a:prstGeom>
          <a:noFill/>
          <a:ln>
            <a:solidFill>
              <a:schemeClr val="tx2">
                <a:lumMod val="40000"/>
                <a:lumOff val="60000"/>
              </a:schemeClr>
            </a:solidFill>
          </a:ln>
          <a:effectLst>
            <a:outerShdw blurRad="50800" dist="38100" dir="2700000" algn="tl" rotWithShape="0">
              <a:prstClr val="black">
                <a:alpha val="40000"/>
              </a:prstClr>
            </a:outerShdw>
          </a:effectLst>
        </p:spPr>
      </p:pic>
      <p:pic>
        <p:nvPicPr>
          <p:cNvPr id="29" name="Google Shape;418;p12" descr="The Equality Act 2010 (Previously known as DDA)">
            <a:extLst>
              <a:ext uri="{FF2B5EF4-FFF2-40B4-BE49-F238E27FC236}">
                <a16:creationId xmlns:a16="http://schemas.microsoft.com/office/drawing/2014/main" id="{7D221843-62A3-CFAA-AD86-0A25340EC68D}"/>
              </a:ext>
            </a:extLst>
          </p:cNvPr>
          <p:cNvPicPr preferRelativeResize="0"/>
          <p:nvPr/>
        </p:nvPicPr>
        <p:blipFill rotWithShape="1">
          <a:blip r:embed="rId6">
            <a:alphaModFix/>
          </a:blip>
          <a:srcRect/>
          <a:stretch/>
        </p:blipFill>
        <p:spPr>
          <a:xfrm>
            <a:off x="3574022" y="1486272"/>
            <a:ext cx="2516830" cy="913530"/>
          </a:xfrm>
          <a:prstGeom prst="rect">
            <a:avLst/>
          </a:prstGeom>
          <a:noFill/>
          <a:ln>
            <a:solidFill>
              <a:schemeClr val="tx2">
                <a:lumMod val="40000"/>
                <a:lumOff val="60000"/>
              </a:schemeClr>
            </a:solidFill>
          </a:ln>
          <a:effectLst>
            <a:outerShdw blurRad="50800" dist="38100" dir="2700000" algn="tl" rotWithShape="0">
              <a:prstClr val="black">
                <a:alpha val="40000"/>
              </a:prstClr>
            </a:outerShdw>
          </a:effectLst>
        </p:spPr>
      </p:pic>
      <p:pic>
        <p:nvPicPr>
          <p:cNvPr id="30" name="Google Shape;419;p12">
            <a:extLst>
              <a:ext uri="{FF2B5EF4-FFF2-40B4-BE49-F238E27FC236}">
                <a16:creationId xmlns:a16="http://schemas.microsoft.com/office/drawing/2014/main" id="{B3993E61-2251-3FD9-0B99-09BB11309CE0}"/>
              </a:ext>
            </a:extLst>
          </p:cNvPr>
          <p:cNvPicPr preferRelativeResize="0"/>
          <p:nvPr/>
        </p:nvPicPr>
        <p:blipFill rotWithShape="1">
          <a:blip r:embed="rId7">
            <a:alphaModFix/>
          </a:blip>
          <a:srcRect/>
          <a:stretch/>
        </p:blipFill>
        <p:spPr>
          <a:xfrm>
            <a:off x="2829703" y="4281464"/>
            <a:ext cx="1826807" cy="726061"/>
          </a:xfrm>
          <a:prstGeom prst="rect">
            <a:avLst/>
          </a:prstGeom>
          <a:noFill/>
          <a:ln>
            <a:solidFill>
              <a:schemeClr val="tx2">
                <a:lumMod val="40000"/>
                <a:lumOff val="60000"/>
              </a:schemeClr>
            </a:solidFill>
          </a:ln>
          <a:effectLst>
            <a:outerShdw blurRad="50800" dist="38100" dir="2700000" algn="tl" rotWithShape="0">
              <a:prstClr val="black">
                <a:alpha val="40000"/>
              </a:prstClr>
            </a:outerShdw>
          </a:effectLst>
        </p:spPr>
      </p:pic>
      <p:pic>
        <p:nvPicPr>
          <p:cNvPr id="31" name="Picture 30">
            <a:extLst>
              <a:ext uri="{FF2B5EF4-FFF2-40B4-BE49-F238E27FC236}">
                <a16:creationId xmlns:a16="http://schemas.microsoft.com/office/drawing/2014/main" id="{15521BA5-49AE-5DE3-7171-59E89D9EBCC3}"/>
              </a:ext>
            </a:extLst>
          </p:cNvPr>
          <p:cNvPicPr>
            <a:picLocks noChangeAspect="1"/>
          </p:cNvPicPr>
          <p:nvPr/>
        </p:nvPicPr>
        <p:blipFill>
          <a:blip r:embed="rId8"/>
          <a:stretch>
            <a:fillRect/>
          </a:stretch>
        </p:blipFill>
        <p:spPr>
          <a:xfrm>
            <a:off x="6807939" y="1599754"/>
            <a:ext cx="2245837" cy="523003"/>
          </a:xfrm>
          <a:prstGeom prst="rect">
            <a:avLst/>
          </a:prstGeom>
          <a:ln>
            <a:solidFill>
              <a:schemeClr val="tx2">
                <a:lumMod val="40000"/>
                <a:lumOff val="60000"/>
              </a:schemeClr>
            </a:solidFill>
          </a:ln>
          <a:effectLst>
            <a:outerShdw blurRad="50800" dist="38100" dir="2700000" algn="tl" rotWithShape="0">
              <a:prstClr val="black">
                <a:alpha val="40000"/>
              </a:prstClr>
            </a:outerShdw>
          </a:effectLst>
        </p:spPr>
      </p:pic>
      <p:pic>
        <p:nvPicPr>
          <p:cNvPr id="384" name="Picture 383">
            <a:extLst>
              <a:ext uri="{FF2B5EF4-FFF2-40B4-BE49-F238E27FC236}">
                <a16:creationId xmlns:a16="http://schemas.microsoft.com/office/drawing/2014/main" id="{8D6F6559-86DD-5EF6-F264-AA25A855A866}"/>
              </a:ext>
            </a:extLst>
          </p:cNvPr>
          <p:cNvPicPr>
            <a:picLocks noChangeAspect="1"/>
          </p:cNvPicPr>
          <p:nvPr/>
        </p:nvPicPr>
        <p:blipFill>
          <a:blip r:embed="rId9"/>
          <a:stretch>
            <a:fillRect/>
          </a:stretch>
        </p:blipFill>
        <p:spPr>
          <a:xfrm rot="21213933">
            <a:off x="4221299" y="2560242"/>
            <a:ext cx="2957821" cy="1681603"/>
          </a:xfrm>
          <a:prstGeom prst="rect">
            <a:avLst/>
          </a:prstGeom>
          <a:ln>
            <a:solidFill>
              <a:schemeClr val="tx2">
                <a:lumMod val="40000"/>
                <a:lumOff val="60000"/>
              </a:schemeClr>
            </a:solidFill>
          </a:ln>
          <a:effectLst>
            <a:outerShdw blurRad="50800" dist="38100" dir="2700000" algn="tl" rotWithShape="0">
              <a:prstClr val="black">
                <a:alpha val="40000"/>
              </a:prstClr>
            </a:outerShdw>
          </a:effectLst>
        </p:spPr>
      </p:pic>
      <p:pic>
        <p:nvPicPr>
          <p:cNvPr id="385" name="Picture 384">
            <a:extLst>
              <a:ext uri="{FF2B5EF4-FFF2-40B4-BE49-F238E27FC236}">
                <a16:creationId xmlns:a16="http://schemas.microsoft.com/office/drawing/2014/main" id="{5459EB95-931A-7E5E-1ECD-6809CB649FD0}"/>
              </a:ext>
            </a:extLst>
          </p:cNvPr>
          <p:cNvPicPr>
            <a:picLocks noChangeAspect="1"/>
          </p:cNvPicPr>
          <p:nvPr/>
        </p:nvPicPr>
        <p:blipFill>
          <a:blip r:embed="rId10"/>
          <a:stretch>
            <a:fillRect/>
          </a:stretch>
        </p:blipFill>
        <p:spPr>
          <a:xfrm>
            <a:off x="568075" y="3894870"/>
            <a:ext cx="1826807" cy="1037507"/>
          </a:xfrm>
          <a:prstGeom prst="rect">
            <a:avLst/>
          </a:prstGeom>
          <a:ln>
            <a:solidFill>
              <a:schemeClr val="tx2">
                <a:lumMod val="40000"/>
                <a:lumOff val="60000"/>
              </a:schemeClr>
            </a:solidFill>
          </a:ln>
          <a:effectLst>
            <a:outerShdw blurRad="50800" dist="38100" dir="2700000" algn="tl" rotWithShape="0">
              <a:prstClr val="black">
                <a:alpha val="40000"/>
              </a:prstClr>
            </a:outerShdw>
          </a:effectLst>
        </p:spPr>
      </p:pic>
      <p:pic>
        <p:nvPicPr>
          <p:cNvPr id="386" name="Picture 385">
            <a:extLst>
              <a:ext uri="{FF2B5EF4-FFF2-40B4-BE49-F238E27FC236}">
                <a16:creationId xmlns:a16="http://schemas.microsoft.com/office/drawing/2014/main" id="{BB095CB2-577E-1469-DF45-706C76A8DD3E}"/>
              </a:ext>
            </a:extLst>
          </p:cNvPr>
          <p:cNvPicPr>
            <a:picLocks noChangeAspect="1"/>
          </p:cNvPicPr>
          <p:nvPr/>
        </p:nvPicPr>
        <p:blipFill>
          <a:blip r:embed="rId11"/>
          <a:stretch>
            <a:fillRect/>
          </a:stretch>
        </p:blipFill>
        <p:spPr>
          <a:xfrm rot="268528">
            <a:off x="5392952" y="4407937"/>
            <a:ext cx="2355262" cy="840036"/>
          </a:xfrm>
          <a:prstGeom prst="rect">
            <a:avLst/>
          </a:prstGeom>
          <a:ln>
            <a:solidFill>
              <a:schemeClr val="tx2">
                <a:lumMod val="40000"/>
                <a:lumOff val="60000"/>
              </a:schemeClr>
            </a:solidFill>
          </a:ln>
          <a:effectLst>
            <a:outerShdw blurRad="50800" dist="38100" dir="2700000" algn="tl" rotWithShape="0">
              <a:prstClr val="black">
                <a:alpha val="40000"/>
              </a:prstClr>
            </a:outerShdw>
          </a:effectLst>
        </p:spPr>
      </p:pic>
      <p:sp>
        <p:nvSpPr>
          <p:cNvPr id="3" name="Content Placeholder 2">
            <a:extLst>
              <a:ext uri="{FF2B5EF4-FFF2-40B4-BE49-F238E27FC236}">
                <a16:creationId xmlns:a16="http://schemas.microsoft.com/office/drawing/2014/main" id="{EBB7FDAC-FE7F-A0DF-F442-331686170A13}"/>
              </a:ext>
            </a:extLst>
          </p:cNvPr>
          <p:cNvSpPr>
            <a:spLocks noGrp="1"/>
          </p:cNvSpPr>
          <p:nvPr>
            <p:ph sz="half" idx="18"/>
          </p:nvPr>
        </p:nvSpPr>
        <p:spPr>
          <a:xfrm>
            <a:off x="185264" y="142385"/>
            <a:ext cx="6152906" cy="436210"/>
          </a:xfrm>
        </p:spPr>
        <p:txBody>
          <a:bodyPr/>
          <a:lstStyle/>
          <a:p>
            <a:r>
              <a:rPr lang="en-GB" dirty="0"/>
              <a:t>The Current Education System</a:t>
            </a:r>
          </a:p>
          <a:p>
            <a:endParaRPr lang="en-GB" dirty="0"/>
          </a:p>
        </p:txBody>
      </p:sp>
      <p:pic>
        <p:nvPicPr>
          <p:cNvPr id="6" name="Graphic 5">
            <a:extLst>
              <a:ext uri="{FF2B5EF4-FFF2-40B4-BE49-F238E27FC236}">
                <a16:creationId xmlns:a16="http://schemas.microsoft.com/office/drawing/2014/main" id="{5A3DE624-CF4D-6284-6ABB-091169EDF0CE}"/>
              </a:ext>
            </a:extLst>
          </p:cNvPr>
          <p:cNvPicPr>
            <a:picLocks noChangeAspect="1"/>
          </p:cNvPicPr>
          <p:nvPr/>
        </p:nvPicPr>
        <p:blipFill>
          <a:blip r:embed="rId12">
            <a:extLst>
              <a:ext uri="{96DAC541-7B7A-43D3-8B79-37D633B846F1}">
                <asvg:svgBlip xmlns:asvg="http://schemas.microsoft.com/office/drawing/2016/SVG/main" r:embed="rId13"/>
              </a:ext>
            </a:extLst>
          </a:blip>
          <a:srcRect/>
          <a:stretch/>
        </p:blipFill>
        <p:spPr>
          <a:xfrm>
            <a:off x="11173329" y="20038"/>
            <a:ext cx="1018671" cy="918570"/>
          </a:xfrm>
          <a:prstGeom prst="rect">
            <a:avLst/>
          </a:prstGeom>
        </p:spPr>
      </p:pic>
    </p:spTree>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F427C57-70AC-A218-2160-4E58A5B6DD97}"/>
            </a:ext>
          </a:extLst>
        </p:cNvPr>
        <p:cNvGrpSpPr/>
        <p:nvPr/>
      </p:nvGrpSpPr>
      <p:grpSpPr>
        <a:xfrm>
          <a:off x="0" y="0"/>
          <a:ext cx="0" cy="0"/>
          <a:chOff x="0" y="0"/>
          <a:chExt cx="0" cy="0"/>
        </a:xfrm>
      </p:grpSpPr>
      <p:sp>
        <p:nvSpPr>
          <p:cNvPr id="9" name="Content Placeholder 3">
            <a:extLst>
              <a:ext uri="{FF2B5EF4-FFF2-40B4-BE49-F238E27FC236}">
                <a16:creationId xmlns:a16="http://schemas.microsoft.com/office/drawing/2014/main" id="{D77BF82E-B400-0C1E-D509-107FA3B59EF2}"/>
              </a:ext>
            </a:extLst>
          </p:cNvPr>
          <p:cNvSpPr txBox="1">
            <a:spLocks/>
          </p:cNvSpPr>
          <p:nvPr/>
        </p:nvSpPr>
        <p:spPr>
          <a:xfrm>
            <a:off x="187818" y="1232121"/>
            <a:ext cx="12004181" cy="428120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oAutofit/>
          </a:bodyPr>
          <a:lstStyle>
            <a:lvl1pPr marL="228600" marR="0" indent="-228600" algn="l" defTabSz="914400" rtl="0" latinLnBrk="0">
              <a:lnSpc>
                <a:spcPct val="90000"/>
              </a:lnSpc>
              <a:spcBef>
                <a:spcPts val="0"/>
              </a:spcBef>
              <a:spcAft>
                <a:spcPts val="600"/>
              </a:spcAft>
              <a:buClrTx/>
              <a:buSzPct val="100000"/>
              <a:buFont typeface="Arial"/>
              <a:buChar char="•"/>
              <a:tabLst/>
              <a:defRPr sz="1600" b="0" i="0" u="none" strike="noStrike" cap="none" spc="0" baseline="0">
                <a:solidFill>
                  <a:srgbClr val="01454C"/>
                </a:solidFill>
                <a:uFillTx/>
                <a:latin typeface="Arial" panose="020B0604020202020204" pitchFamily="34" charset="0"/>
                <a:ea typeface="Arial"/>
                <a:cs typeface="Arial" panose="020B0604020202020204" pitchFamily="34" charset="0"/>
                <a:sym typeface="Arial"/>
              </a:defRPr>
            </a:lvl1pPr>
            <a:lvl2pPr marL="723900" marR="0" indent="-266700" algn="l" defTabSz="914400" rtl="0" latinLnBrk="0">
              <a:lnSpc>
                <a:spcPct val="90000"/>
              </a:lnSpc>
              <a:spcBef>
                <a:spcPts val="1000"/>
              </a:spcBef>
              <a:spcAft>
                <a:spcPts val="0"/>
              </a:spcAft>
              <a:buClrTx/>
              <a:buSzPct val="100000"/>
              <a:buFont typeface="Arial"/>
              <a:buChar char="•"/>
              <a:tabLst/>
              <a:defRPr sz="2800" b="0" i="0" u="none" strike="noStrike" cap="none" spc="0" baseline="0">
                <a:solidFill>
                  <a:srgbClr val="01454C"/>
                </a:solidFill>
                <a:uFillTx/>
                <a:latin typeface="Arial"/>
                <a:ea typeface="Arial"/>
                <a:cs typeface="Arial"/>
                <a:sym typeface="Arial"/>
              </a:defRPr>
            </a:lvl2pPr>
            <a:lvl3pPr marL="1234439" marR="0" indent="-320039" algn="l" defTabSz="914400" rtl="0" latinLnBrk="0">
              <a:lnSpc>
                <a:spcPct val="90000"/>
              </a:lnSpc>
              <a:spcBef>
                <a:spcPts val="1000"/>
              </a:spcBef>
              <a:spcAft>
                <a:spcPts val="0"/>
              </a:spcAft>
              <a:buClrTx/>
              <a:buSzPct val="100000"/>
              <a:buFont typeface="Arial"/>
              <a:buChar char="•"/>
              <a:tabLst/>
              <a:defRPr sz="2800" b="0" i="0" u="none" strike="noStrike" cap="none" spc="0" baseline="0">
                <a:solidFill>
                  <a:srgbClr val="01454C"/>
                </a:solidFill>
                <a:uFillTx/>
                <a:latin typeface="Arial"/>
                <a:ea typeface="Arial"/>
                <a:cs typeface="Arial"/>
                <a:sym typeface="Arial"/>
              </a:defRPr>
            </a:lvl3pPr>
            <a:lvl4pPr marL="1727200" marR="0" indent="-355600" algn="l" defTabSz="914400" rtl="0" latinLnBrk="0">
              <a:lnSpc>
                <a:spcPct val="90000"/>
              </a:lnSpc>
              <a:spcBef>
                <a:spcPts val="1000"/>
              </a:spcBef>
              <a:spcAft>
                <a:spcPts val="0"/>
              </a:spcAft>
              <a:buClrTx/>
              <a:buSzPct val="100000"/>
              <a:buFont typeface="Arial"/>
              <a:buChar char="•"/>
              <a:tabLst/>
              <a:defRPr sz="2800" b="0" i="0" u="none" strike="noStrike" cap="none" spc="0" baseline="0">
                <a:solidFill>
                  <a:srgbClr val="01454C"/>
                </a:solidFill>
                <a:uFillTx/>
                <a:latin typeface="Arial"/>
                <a:ea typeface="Arial"/>
                <a:cs typeface="Arial"/>
                <a:sym typeface="Arial"/>
              </a:defRPr>
            </a:lvl4pPr>
            <a:lvl5pPr marL="2184400" marR="0" indent="-355600" algn="l" defTabSz="914400" rtl="0" latinLnBrk="0">
              <a:lnSpc>
                <a:spcPct val="90000"/>
              </a:lnSpc>
              <a:spcBef>
                <a:spcPts val="1000"/>
              </a:spcBef>
              <a:spcAft>
                <a:spcPts val="0"/>
              </a:spcAft>
              <a:buClrTx/>
              <a:buSzPct val="100000"/>
              <a:buFont typeface="Arial"/>
              <a:buChar char="•"/>
              <a:tabLst/>
              <a:defRPr sz="2800" b="0" i="0" u="none" strike="noStrike" cap="none" spc="0" baseline="0">
                <a:solidFill>
                  <a:srgbClr val="01454C"/>
                </a:solidFill>
                <a:uFillTx/>
                <a:latin typeface="Arial"/>
                <a:ea typeface="Arial"/>
                <a:cs typeface="Arial"/>
                <a:sym typeface="Arial"/>
              </a:defRPr>
            </a:lvl5pPr>
            <a:lvl6pPr marL="2641600" marR="0" indent="-355600" algn="l" defTabSz="914400" rtl="0" latinLnBrk="0">
              <a:lnSpc>
                <a:spcPct val="90000"/>
              </a:lnSpc>
              <a:spcBef>
                <a:spcPts val="1000"/>
              </a:spcBef>
              <a:spcAft>
                <a:spcPts val="0"/>
              </a:spcAft>
              <a:buClrTx/>
              <a:buSzPct val="100000"/>
              <a:buFont typeface="Arial"/>
              <a:buChar char="•"/>
              <a:tabLst/>
              <a:defRPr sz="2800" b="0" i="0" u="none" strike="noStrike" cap="none" spc="0" baseline="0">
                <a:solidFill>
                  <a:srgbClr val="01454C"/>
                </a:solidFill>
                <a:uFillTx/>
                <a:latin typeface="Arial"/>
                <a:ea typeface="Arial"/>
                <a:cs typeface="Arial"/>
                <a:sym typeface="Arial"/>
              </a:defRPr>
            </a:lvl6pPr>
            <a:lvl7pPr marL="3098800" marR="0" indent="-355600" algn="l" defTabSz="914400" rtl="0" latinLnBrk="0">
              <a:lnSpc>
                <a:spcPct val="90000"/>
              </a:lnSpc>
              <a:spcBef>
                <a:spcPts val="1000"/>
              </a:spcBef>
              <a:spcAft>
                <a:spcPts val="0"/>
              </a:spcAft>
              <a:buClrTx/>
              <a:buSzPct val="100000"/>
              <a:buFont typeface="Arial"/>
              <a:buChar char="•"/>
              <a:tabLst/>
              <a:defRPr sz="2800" b="0" i="0" u="none" strike="noStrike" cap="none" spc="0" baseline="0">
                <a:solidFill>
                  <a:srgbClr val="01454C"/>
                </a:solidFill>
                <a:uFillTx/>
                <a:latin typeface="Arial"/>
                <a:ea typeface="Arial"/>
                <a:cs typeface="Arial"/>
                <a:sym typeface="Arial"/>
              </a:defRPr>
            </a:lvl7pPr>
            <a:lvl8pPr marL="3556000" marR="0" indent="-355600" algn="l" defTabSz="914400" rtl="0" latinLnBrk="0">
              <a:lnSpc>
                <a:spcPct val="90000"/>
              </a:lnSpc>
              <a:spcBef>
                <a:spcPts val="1000"/>
              </a:spcBef>
              <a:spcAft>
                <a:spcPts val="0"/>
              </a:spcAft>
              <a:buClrTx/>
              <a:buSzPct val="100000"/>
              <a:buFont typeface="Arial"/>
              <a:buChar char="•"/>
              <a:tabLst/>
              <a:defRPr sz="2800" b="0" i="0" u="none" strike="noStrike" cap="none" spc="0" baseline="0">
                <a:solidFill>
                  <a:srgbClr val="01454C"/>
                </a:solidFill>
                <a:uFillTx/>
                <a:latin typeface="Arial"/>
                <a:ea typeface="Arial"/>
                <a:cs typeface="Arial"/>
                <a:sym typeface="Arial"/>
              </a:defRPr>
            </a:lvl8pPr>
            <a:lvl9pPr marL="4013200" marR="0" indent="-355600" algn="l" defTabSz="914400" rtl="0" latinLnBrk="0">
              <a:lnSpc>
                <a:spcPct val="90000"/>
              </a:lnSpc>
              <a:spcBef>
                <a:spcPts val="1000"/>
              </a:spcBef>
              <a:spcAft>
                <a:spcPts val="0"/>
              </a:spcAft>
              <a:buClrTx/>
              <a:buSzPct val="100000"/>
              <a:buFont typeface="Arial"/>
              <a:buChar char="•"/>
              <a:tabLst/>
              <a:defRPr sz="2800" b="0" i="0" u="none" strike="noStrike" cap="none" spc="0" baseline="0">
                <a:solidFill>
                  <a:srgbClr val="01454C"/>
                </a:solidFill>
                <a:uFillTx/>
                <a:latin typeface="Arial"/>
                <a:ea typeface="Arial"/>
                <a:cs typeface="Arial"/>
                <a:sym typeface="Arial"/>
              </a:defRPr>
            </a:lvl9pPr>
          </a:lstStyle>
          <a:p>
            <a:pPr>
              <a:spcAft>
                <a:spcPts val="3750"/>
              </a:spcAft>
            </a:pPr>
            <a:r>
              <a:rPr lang="en-GB" sz="2400" b="1" dirty="0"/>
              <a:t>9</a:t>
            </a:r>
            <a:r>
              <a:rPr lang="en-GB" sz="2400" b="1" baseline="30000" dirty="0"/>
              <a:t>th</a:t>
            </a:r>
            <a:r>
              <a:rPr lang="en-GB" sz="2400" b="1" dirty="0"/>
              <a:t> September: Ofsted confirms changes to education inspection and unveils new-look report cards</a:t>
            </a:r>
          </a:p>
          <a:p>
            <a:pPr marL="0" indent="0">
              <a:spcAft>
                <a:spcPts val="3750"/>
              </a:spcAft>
              <a:buNone/>
            </a:pPr>
            <a:endParaRPr lang="en-GB" sz="2400" b="1" dirty="0"/>
          </a:p>
          <a:p>
            <a:pPr marL="0" indent="0">
              <a:spcAft>
                <a:spcPts val="3750"/>
              </a:spcAft>
              <a:buNone/>
            </a:pPr>
            <a:endParaRPr lang="en-GB" sz="2400" b="1" dirty="0"/>
          </a:p>
          <a:p>
            <a:pPr marL="0" indent="0">
              <a:spcAft>
                <a:spcPts val="3750"/>
              </a:spcAft>
              <a:buNone/>
            </a:pPr>
            <a:endParaRPr lang="en-GB" sz="2400" b="1" dirty="0"/>
          </a:p>
          <a:p>
            <a:pPr>
              <a:spcAft>
                <a:spcPts val="3750"/>
              </a:spcAft>
            </a:pPr>
            <a:r>
              <a:rPr lang="en-GB" sz="2400" dirty="0"/>
              <a:t>Disadvantaged and vulnerable children at the heart of reforms, with a focus on ‘inclusion’ in every inspection.</a:t>
            </a:r>
          </a:p>
          <a:p>
            <a:pPr hangingPunct="1"/>
            <a:endParaRPr lang="en-GB" dirty="0"/>
          </a:p>
        </p:txBody>
      </p:sp>
      <p:pic>
        <p:nvPicPr>
          <p:cNvPr id="2" name="Graphic 1">
            <a:extLst>
              <a:ext uri="{FF2B5EF4-FFF2-40B4-BE49-F238E27FC236}">
                <a16:creationId xmlns:a16="http://schemas.microsoft.com/office/drawing/2014/main" id="{1402D2FA-22C3-7C82-632F-AD3CE62FE5EA}"/>
              </a:ext>
            </a:extLst>
          </p:cNvPr>
          <p:cNvPicPr>
            <a:picLocks noChangeAspect="1"/>
          </p:cNvPicPr>
          <p:nvPr/>
        </p:nvPicPr>
        <p:blipFill>
          <a:blip r:embed="rId3">
            <a:extLst>
              <a:ext uri="{96DAC541-7B7A-43D3-8B79-37D633B846F1}">
                <asvg:svgBlip xmlns:asvg="http://schemas.microsoft.com/office/drawing/2016/SVG/main" r:embed="rId4"/>
              </a:ext>
            </a:extLst>
          </a:blip>
          <a:srcRect/>
          <a:stretch/>
        </p:blipFill>
        <p:spPr>
          <a:xfrm>
            <a:off x="11173329" y="20038"/>
            <a:ext cx="1018671" cy="918570"/>
          </a:xfrm>
          <a:prstGeom prst="rect">
            <a:avLst/>
          </a:prstGeom>
        </p:spPr>
      </p:pic>
      <p:sp>
        <p:nvSpPr>
          <p:cNvPr id="6" name="Content Placeholder 5">
            <a:extLst>
              <a:ext uri="{FF2B5EF4-FFF2-40B4-BE49-F238E27FC236}">
                <a16:creationId xmlns:a16="http://schemas.microsoft.com/office/drawing/2014/main" id="{1A9F7507-C092-E999-2451-DAC4F8C5BC0C}"/>
              </a:ext>
            </a:extLst>
          </p:cNvPr>
          <p:cNvSpPr>
            <a:spLocks noGrp="1"/>
          </p:cNvSpPr>
          <p:nvPr>
            <p:ph sz="half" idx="18"/>
          </p:nvPr>
        </p:nvSpPr>
        <p:spPr>
          <a:xfrm>
            <a:off x="185264" y="142385"/>
            <a:ext cx="9134100" cy="436210"/>
          </a:xfrm>
        </p:spPr>
        <p:txBody>
          <a:bodyPr/>
          <a:lstStyle/>
          <a:p>
            <a:r>
              <a:rPr lang="en-GB" dirty="0"/>
              <a:t>What do OFSTED say about Inclusion? </a:t>
            </a:r>
            <a:endParaRPr lang="en-GB" dirty="0">
              <a:latin typeface="Arial"/>
              <a:cs typeface="Arial"/>
            </a:endParaRPr>
          </a:p>
          <a:p>
            <a:endParaRPr lang="en-GB" dirty="0"/>
          </a:p>
        </p:txBody>
      </p:sp>
      <p:pic>
        <p:nvPicPr>
          <p:cNvPr id="4" name="Picture 3">
            <a:extLst>
              <a:ext uri="{FF2B5EF4-FFF2-40B4-BE49-F238E27FC236}">
                <a16:creationId xmlns:a16="http://schemas.microsoft.com/office/drawing/2014/main" id="{01748C31-1D93-D4C1-2003-EE5E23336CE2}"/>
              </a:ext>
            </a:extLst>
          </p:cNvPr>
          <p:cNvPicPr>
            <a:picLocks noChangeAspect="1"/>
          </p:cNvPicPr>
          <p:nvPr/>
        </p:nvPicPr>
        <p:blipFill>
          <a:blip r:embed="rId5"/>
          <a:stretch>
            <a:fillRect/>
          </a:stretch>
        </p:blipFill>
        <p:spPr>
          <a:xfrm>
            <a:off x="4241800" y="1690436"/>
            <a:ext cx="5215506" cy="3007303"/>
          </a:xfrm>
          <a:prstGeom prst="rect">
            <a:avLst/>
          </a:prstGeom>
        </p:spPr>
      </p:pic>
    </p:spTree>
    <p:extLst>
      <p:ext uri="{BB962C8B-B14F-4D97-AF65-F5344CB8AC3E}">
        <p14:creationId xmlns:p14="http://schemas.microsoft.com/office/powerpoint/2010/main" val="74446251"/>
      </p:ext>
    </p:extLst>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B8024B5-9DBC-5419-8CE7-573CE6B9A57A}"/>
            </a:ext>
          </a:extLst>
        </p:cNvPr>
        <p:cNvGrpSpPr/>
        <p:nvPr/>
      </p:nvGrpSpPr>
      <p:grpSpPr>
        <a:xfrm>
          <a:off x="0" y="0"/>
          <a:ext cx="0" cy="0"/>
          <a:chOff x="0" y="0"/>
          <a:chExt cx="0" cy="0"/>
        </a:xfrm>
      </p:grpSpPr>
      <p:pic>
        <p:nvPicPr>
          <p:cNvPr id="8" name="Content Placeholder 7">
            <a:extLst>
              <a:ext uri="{FF2B5EF4-FFF2-40B4-BE49-F238E27FC236}">
                <a16:creationId xmlns:a16="http://schemas.microsoft.com/office/drawing/2014/main" id="{5BEAA264-7ED9-4310-AE0A-D5E771E83BAD}"/>
              </a:ext>
            </a:extLst>
          </p:cNvPr>
          <p:cNvPicPr>
            <a:picLocks noGrp="1" noChangeAspect="1"/>
          </p:cNvPicPr>
          <p:nvPr>
            <p:ph sz="half" idx="21"/>
          </p:nvPr>
        </p:nvPicPr>
        <p:blipFill>
          <a:blip r:embed="rId3"/>
          <a:stretch>
            <a:fillRect/>
          </a:stretch>
        </p:blipFill>
        <p:spPr>
          <a:xfrm>
            <a:off x="5251250" y="1149313"/>
            <a:ext cx="6940750" cy="4697276"/>
          </a:xfrm>
          <a:prstGeom prst="rect">
            <a:avLst/>
          </a:prstGeom>
        </p:spPr>
      </p:pic>
      <p:sp>
        <p:nvSpPr>
          <p:cNvPr id="3" name="Content Placeholder 2">
            <a:extLst>
              <a:ext uri="{FF2B5EF4-FFF2-40B4-BE49-F238E27FC236}">
                <a16:creationId xmlns:a16="http://schemas.microsoft.com/office/drawing/2014/main" id="{16D477D3-7CC4-9620-8D41-50551246ECE0}"/>
              </a:ext>
            </a:extLst>
          </p:cNvPr>
          <p:cNvSpPr>
            <a:spLocks noGrp="1"/>
          </p:cNvSpPr>
          <p:nvPr>
            <p:ph sz="half" idx="18"/>
          </p:nvPr>
        </p:nvSpPr>
        <p:spPr>
          <a:xfrm>
            <a:off x="185264" y="142385"/>
            <a:ext cx="6940750" cy="436210"/>
          </a:xfrm>
        </p:spPr>
        <p:txBody>
          <a:bodyPr/>
          <a:lstStyle/>
          <a:p>
            <a:r>
              <a:rPr lang="en-GB" dirty="0"/>
              <a:t>Gathering evidence about inclusion</a:t>
            </a:r>
          </a:p>
          <a:p>
            <a:endParaRPr lang="en-GB" dirty="0"/>
          </a:p>
        </p:txBody>
      </p:sp>
      <p:sp>
        <p:nvSpPr>
          <p:cNvPr id="4" name="Content Placeholder 3">
            <a:extLst>
              <a:ext uri="{FF2B5EF4-FFF2-40B4-BE49-F238E27FC236}">
                <a16:creationId xmlns:a16="http://schemas.microsoft.com/office/drawing/2014/main" id="{E4D83172-98B5-309C-4553-B715138BFED9}"/>
              </a:ext>
            </a:extLst>
          </p:cNvPr>
          <p:cNvSpPr>
            <a:spLocks noGrp="1"/>
          </p:cNvSpPr>
          <p:nvPr>
            <p:ph sz="quarter" idx="20"/>
          </p:nvPr>
        </p:nvSpPr>
        <p:spPr/>
        <p:txBody>
          <a:bodyPr/>
          <a:lstStyle/>
          <a:p>
            <a:pPr>
              <a:lnSpc>
                <a:spcPct val="100000"/>
              </a:lnSpc>
            </a:pPr>
            <a:r>
              <a:rPr lang="en-US" sz="2000" dirty="0"/>
              <a:t>Identifying, assessing and meeting needs, and reducing barriers</a:t>
            </a:r>
          </a:p>
          <a:p>
            <a:pPr>
              <a:lnSpc>
                <a:spcPct val="100000"/>
              </a:lnSpc>
            </a:pPr>
            <a:endParaRPr lang="en-US" sz="2000" dirty="0"/>
          </a:p>
          <a:p>
            <a:pPr>
              <a:lnSpc>
                <a:spcPct val="100000"/>
              </a:lnSpc>
            </a:pPr>
            <a:r>
              <a:rPr lang="en-US" sz="2000" dirty="0"/>
              <a:t>Supporting disadvantaged pupils</a:t>
            </a:r>
          </a:p>
          <a:p>
            <a:pPr>
              <a:lnSpc>
                <a:spcPct val="100000"/>
              </a:lnSpc>
            </a:pPr>
            <a:endParaRPr lang="en-US" sz="2000" dirty="0"/>
          </a:p>
          <a:p>
            <a:pPr>
              <a:lnSpc>
                <a:spcPct val="100000"/>
              </a:lnSpc>
            </a:pPr>
            <a:r>
              <a:rPr lang="en-US" sz="2000" dirty="0"/>
              <a:t>Supporting pupils with SEND</a:t>
            </a:r>
          </a:p>
          <a:p>
            <a:pPr>
              <a:lnSpc>
                <a:spcPct val="100000"/>
              </a:lnSpc>
            </a:pPr>
            <a:endParaRPr lang="en-US" sz="2000" dirty="0"/>
          </a:p>
          <a:p>
            <a:pPr>
              <a:lnSpc>
                <a:spcPct val="100000"/>
              </a:lnSpc>
            </a:pPr>
            <a:r>
              <a:rPr lang="en-US" sz="2000" dirty="0"/>
              <a:t>Supporting pupils who are known (or previously known) to children’s social care</a:t>
            </a:r>
          </a:p>
          <a:p>
            <a:endParaRPr lang="en-US" dirty="0"/>
          </a:p>
          <a:p>
            <a:endParaRPr lang="en-US" dirty="0"/>
          </a:p>
          <a:p>
            <a:endParaRPr lang="en-US" dirty="0"/>
          </a:p>
          <a:p>
            <a:endParaRPr lang="en-GB" dirty="0"/>
          </a:p>
        </p:txBody>
      </p:sp>
      <p:pic>
        <p:nvPicPr>
          <p:cNvPr id="5" name="Graphic 4">
            <a:extLst>
              <a:ext uri="{FF2B5EF4-FFF2-40B4-BE49-F238E27FC236}">
                <a16:creationId xmlns:a16="http://schemas.microsoft.com/office/drawing/2014/main" id="{6D9FC3B0-EED7-DEB9-0353-8B97D0A2E29A}"/>
              </a:ext>
            </a:extLst>
          </p:cNvPr>
          <p:cNvPicPr>
            <a:picLocks noChangeAspect="1"/>
          </p:cNvPicPr>
          <p:nvPr/>
        </p:nvPicPr>
        <p:blipFill>
          <a:blip r:embed="rId4">
            <a:extLst>
              <a:ext uri="{96DAC541-7B7A-43D3-8B79-37D633B846F1}">
                <asvg:svgBlip xmlns:asvg="http://schemas.microsoft.com/office/drawing/2016/SVG/main" r:embed="rId5"/>
              </a:ext>
            </a:extLst>
          </a:blip>
          <a:srcRect/>
          <a:stretch/>
        </p:blipFill>
        <p:spPr>
          <a:xfrm>
            <a:off x="11173329" y="20038"/>
            <a:ext cx="1018671" cy="918570"/>
          </a:xfrm>
          <a:prstGeom prst="rect">
            <a:avLst/>
          </a:prstGeom>
        </p:spPr>
      </p:pic>
    </p:spTree>
    <p:extLst>
      <p:ext uri="{BB962C8B-B14F-4D97-AF65-F5344CB8AC3E}">
        <p14:creationId xmlns:p14="http://schemas.microsoft.com/office/powerpoint/2010/main" val="1864230757"/>
      </p:ext>
    </p:extLst>
  </p:cSld>
  <p:clrMapOvr>
    <a:masterClrMapping/>
  </p:clrMapOvr>
  <p:transition spd="med"/>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9FC0473-4142-C26C-2D88-00FB95B925B4}"/>
            </a:ext>
          </a:extLst>
        </p:cNvPr>
        <p:cNvGrpSpPr/>
        <p:nvPr/>
      </p:nvGrpSpPr>
      <p:grpSpPr>
        <a:xfrm>
          <a:off x="0" y="0"/>
          <a:ext cx="0" cy="0"/>
          <a:chOff x="0" y="0"/>
          <a:chExt cx="0" cy="0"/>
        </a:xfrm>
      </p:grpSpPr>
      <p:sp>
        <p:nvSpPr>
          <p:cNvPr id="10" name="Content Placeholder 9">
            <a:extLst>
              <a:ext uri="{FF2B5EF4-FFF2-40B4-BE49-F238E27FC236}">
                <a16:creationId xmlns:a16="http://schemas.microsoft.com/office/drawing/2014/main" id="{C5897E41-B7FB-44BC-77BF-EBF3AD8DA7F5}"/>
              </a:ext>
            </a:extLst>
          </p:cNvPr>
          <p:cNvSpPr>
            <a:spLocks noGrp="1"/>
          </p:cNvSpPr>
          <p:nvPr>
            <p:ph sz="half" idx="18"/>
          </p:nvPr>
        </p:nvSpPr>
        <p:spPr>
          <a:xfrm>
            <a:off x="185264" y="142385"/>
            <a:ext cx="7280248" cy="436210"/>
          </a:xfrm>
        </p:spPr>
        <p:txBody>
          <a:bodyPr/>
          <a:lstStyle/>
          <a:p>
            <a:r>
              <a:rPr lang="en-US" dirty="0"/>
              <a:t>What does the Equality Act say? </a:t>
            </a:r>
          </a:p>
          <a:p>
            <a:r>
              <a:rPr lang="en-GB" i="1" dirty="0"/>
              <a:t>Protected characteristics</a:t>
            </a:r>
          </a:p>
        </p:txBody>
      </p:sp>
      <p:sp>
        <p:nvSpPr>
          <p:cNvPr id="4" name="TextBox 3">
            <a:extLst>
              <a:ext uri="{FF2B5EF4-FFF2-40B4-BE49-F238E27FC236}">
                <a16:creationId xmlns:a16="http://schemas.microsoft.com/office/drawing/2014/main" id="{05A43117-F96C-ABF3-C1E5-EE6305D8256C}"/>
              </a:ext>
            </a:extLst>
          </p:cNvPr>
          <p:cNvSpPr txBox="1"/>
          <p:nvPr/>
        </p:nvSpPr>
        <p:spPr>
          <a:xfrm>
            <a:off x="6798533" y="5513324"/>
            <a:ext cx="5393466" cy="369332"/>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pPr algn="r"/>
            <a:r>
              <a:rPr lang="en-GB" dirty="0">
                <a:hlinkClick r:id="rId3"/>
              </a:rPr>
              <a:t>Equality Act 2010: advice for schools - GOV.UK</a:t>
            </a:r>
            <a:endParaRPr lang="en-GB" i="1" dirty="0"/>
          </a:p>
        </p:txBody>
      </p:sp>
      <p:sp>
        <p:nvSpPr>
          <p:cNvPr id="6" name="TextBox 5">
            <a:extLst>
              <a:ext uri="{FF2B5EF4-FFF2-40B4-BE49-F238E27FC236}">
                <a16:creationId xmlns:a16="http://schemas.microsoft.com/office/drawing/2014/main" id="{B7040BB1-7BAF-8036-3F04-318A55D0CD15}"/>
              </a:ext>
            </a:extLst>
          </p:cNvPr>
          <p:cNvSpPr txBox="1"/>
          <p:nvPr/>
        </p:nvSpPr>
        <p:spPr>
          <a:xfrm>
            <a:off x="320430" y="2466337"/>
            <a:ext cx="5880674" cy="304698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r>
              <a:rPr lang="en-GB" sz="2400" dirty="0"/>
              <a:t> sex </a:t>
            </a:r>
          </a:p>
          <a:p>
            <a:r>
              <a:rPr lang="en-GB" sz="2400" dirty="0"/>
              <a:t> race </a:t>
            </a:r>
          </a:p>
          <a:p>
            <a:r>
              <a:rPr lang="en-GB" sz="2400" dirty="0"/>
              <a:t> disability</a:t>
            </a:r>
          </a:p>
          <a:p>
            <a:r>
              <a:rPr lang="en-GB" sz="2400" dirty="0"/>
              <a:t> religion or belief</a:t>
            </a:r>
          </a:p>
          <a:p>
            <a:r>
              <a:rPr lang="en-GB" sz="2400" dirty="0"/>
              <a:t> sexual orientation </a:t>
            </a:r>
          </a:p>
          <a:p>
            <a:r>
              <a:rPr lang="en-GB" sz="2400" dirty="0"/>
              <a:t> gender reassignment </a:t>
            </a:r>
          </a:p>
          <a:p>
            <a:r>
              <a:rPr lang="en-GB" sz="2400" dirty="0"/>
              <a:t> pregnancy or maternity</a:t>
            </a:r>
          </a:p>
          <a:p>
            <a:r>
              <a:rPr lang="en-GB" sz="2400" dirty="0"/>
              <a:t> marriage and civil partnership</a:t>
            </a:r>
          </a:p>
        </p:txBody>
      </p:sp>
      <p:sp>
        <p:nvSpPr>
          <p:cNvPr id="7" name="Content Placeholder 3">
            <a:extLst>
              <a:ext uri="{FF2B5EF4-FFF2-40B4-BE49-F238E27FC236}">
                <a16:creationId xmlns:a16="http://schemas.microsoft.com/office/drawing/2014/main" id="{6BFC6EC4-F07D-B421-F099-8DD81DCF6D91}"/>
              </a:ext>
            </a:extLst>
          </p:cNvPr>
          <p:cNvSpPr txBox="1">
            <a:spLocks/>
          </p:cNvSpPr>
          <p:nvPr/>
        </p:nvSpPr>
        <p:spPr>
          <a:xfrm>
            <a:off x="187818" y="1640909"/>
            <a:ext cx="12004181" cy="387241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oAutofit/>
          </a:bodyPr>
          <a:lstStyle>
            <a:lvl1pPr marL="228600" marR="0" indent="-228600" algn="l" defTabSz="914400" rtl="0" latinLnBrk="0">
              <a:lnSpc>
                <a:spcPct val="90000"/>
              </a:lnSpc>
              <a:spcBef>
                <a:spcPts val="0"/>
              </a:spcBef>
              <a:spcAft>
                <a:spcPts val="600"/>
              </a:spcAft>
              <a:buClrTx/>
              <a:buSzPct val="100000"/>
              <a:buFont typeface="Arial"/>
              <a:buChar char="•"/>
              <a:tabLst/>
              <a:defRPr sz="1600" b="0" i="0" u="none" strike="noStrike" cap="none" spc="0" baseline="0">
                <a:solidFill>
                  <a:srgbClr val="01454C"/>
                </a:solidFill>
                <a:uFillTx/>
                <a:latin typeface="Arial" panose="020B0604020202020204" pitchFamily="34" charset="0"/>
                <a:ea typeface="Arial"/>
                <a:cs typeface="Arial" panose="020B0604020202020204" pitchFamily="34" charset="0"/>
                <a:sym typeface="Arial"/>
              </a:defRPr>
            </a:lvl1pPr>
            <a:lvl2pPr marL="723900" marR="0" indent="-266700" algn="l" defTabSz="914400" rtl="0" latinLnBrk="0">
              <a:lnSpc>
                <a:spcPct val="90000"/>
              </a:lnSpc>
              <a:spcBef>
                <a:spcPts val="1000"/>
              </a:spcBef>
              <a:spcAft>
                <a:spcPts val="0"/>
              </a:spcAft>
              <a:buClrTx/>
              <a:buSzPct val="100000"/>
              <a:buFont typeface="Arial"/>
              <a:buChar char="•"/>
              <a:tabLst/>
              <a:defRPr sz="2800" b="0" i="0" u="none" strike="noStrike" cap="none" spc="0" baseline="0">
                <a:solidFill>
                  <a:srgbClr val="01454C"/>
                </a:solidFill>
                <a:uFillTx/>
                <a:latin typeface="Arial"/>
                <a:ea typeface="Arial"/>
                <a:cs typeface="Arial"/>
                <a:sym typeface="Arial"/>
              </a:defRPr>
            </a:lvl2pPr>
            <a:lvl3pPr marL="1234439" marR="0" indent="-320039" algn="l" defTabSz="914400" rtl="0" latinLnBrk="0">
              <a:lnSpc>
                <a:spcPct val="90000"/>
              </a:lnSpc>
              <a:spcBef>
                <a:spcPts val="1000"/>
              </a:spcBef>
              <a:spcAft>
                <a:spcPts val="0"/>
              </a:spcAft>
              <a:buClrTx/>
              <a:buSzPct val="100000"/>
              <a:buFont typeface="Arial"/>
              <a:buChar char="•"/>
              <a:tabLst/>
              <a:defRPr sz="2800" b="0" i="0" u="none" strike="noStrike" cap="none" spc="0" baseline="0">
                <a:solidFill>
                  <a:srgbClr val="01454C"/>
                </a:solidFill>
                <a:uFillTx/>
                <a:latin typeface="Arial"/>
                <a:ea typeface="Arial"/>
                <a:cs typeface="Arial"/>
                <a:sym typeface="Arial"/>
              </a:defRPr>
            </a:lvl3pPr>
            <a:lvl4pPr marL="1727200" marR="0" indent="-355600" algn="l" defTabSz="914400" rtl="0" latinLnBrk="0">
              <a:lnSpc>
                <a:spcPct val="90000"/>
              </a:lnSpc>
              <a:spcBef>
                <a:spcPts val="1000"/>
              </a:spcBef>
              <a:spcAft>
                <a:spcPts val="0"/>
              </a:spcAft>
              <a:buClrTx/>
              <a:buSzPct val="100000"/>
              <a:buFont typeface="Arial"/>
              <a:buChar char="•"/>
              <a:tabLst/>
              <a:defRPr sz="2800" b="0" i="0" u="none" strike="noStrike" cap="none" spc="0" baseline="0">
                <a:solidFill>
                  <a:srgbClr val="01454C"/>
                </a:solidFill>
                <a:uFillTx/>
                <a:latin typeface="Arial"/>
                <a:ea typeface="Arial"/>
                <a:cs typeface="Arial"/>
                <a:sym typeface="Arial"/>
              </a:defRPr>
            </a:lvl4pPr>
            <a:lvl5pPr marL="2184400" marR="0" indent="-355600" algn="l" defTabSz="914400" rtl="0" latinLnBrk="0">
              <a:lnSpc>
                <a:spcPct val="90000"/>
              </a:lnSpc>
              <a:spcBef>
                <a:spcPts val="1000"/>
              </a:spcBef>
              <a:spcAft>
                <a:spcPts val="0"/>
              </a:spcAft>
              <a:buClrTx/>
              <a:buSzPct val="100000"/>
              <a:buFont typeface="Arial"/>
              <a:buChar char="•"/>
              <a:tabLst/>
              <a:defRPr sz="2800" b="0" i="0" u="none" strike="noStrike" cap="none" spc="0" baseline="0">
                <a:solidFill>
                  <a:srgbClr val="01454C"/>
                </a:solidFill>
                <a:uFillTx/>
                <a:latin typeface="Arial"/>
                <a:ea typeface="Arial"/>
                <a:cs typeface="Arial"/>
                <a:sym typeface="Arial"/>
              </a:defRPr>
            </a:lvl5pPr>
            <a:lvl6pPr marL="2641600" marR="0" indent="-355600" algn="l" defTabSz="914400" rtl="0" latinLnBrk="0">
              <a:lnSpc>
                <a:spcPct val="90000"/>
              </a:lnSpc>
              <a:spcBef>
                <a:spcPts val="1000"/>
              </a:spcBef>
              <a:spcAft>
                <a:spcPts val="0"/>
              </a:spcAft>
              <a:buClrTx/>
              <a:buSzPct val="100000"/>
              <a:buFont typeface="Arial"/>
              <a:buChar char="•"/>
              <a:tabLst/>
              <a:defRPr sz="2800" b="0" i="0" u="none" strike="noStrike" cap="none" spc="0" baseline="0">
                <a:solidFill>
                  <a:srgbClr val="01454C"/>
                </a:solidFill>
                <a:uFillTx/>
                <a:latin typeface="Arial"/>
                <a:ea typeface="Arial"/>
                <a:cs typeface="Arial"/>
                <a:sym typeface="Arial"/>
              </a:defRPr>
            </a:lvl6pPr>
            <a:lvl7pPr marL="3098800" marR="0" indent="-355600" algn="l" defTabSz="914400" rtl="0" latinLnBrk="0">
              <a:lnSpc>
                <a:spcPct val="90000"/>
              </a:lnSpc>
              <a:spcBef>
                <a:spcPts val="1000"/>
              </a:spcBef>
              <a:spcAft>
                <a:spcPts val="0"/>
              </a:spcAft>
              <a:buClrTx/>
              <a:buSzPct val="100000"/>
              <a:buFont typeface="Arial"/>
              <a:buChar char="•"/>
              <a:tabLst/>
              <a:defRPr sz="2800" b="0" i="0" u="none" strike="noStrike" cap="none" spc="0" baseline="0">
                <a:solidFill>
                  <a:srgbClr val="01454C"/>
                </a:solidFill>
                <a:uFillTx/>
                <a:latin typeface="Arial"/>
                <a:ea typeface="Arial"/>
                <a:cs typeface="Arial"/>
                <a:sym typeface="Arial"/>
              </a:defRPr>
            </a:lvl7pPr>
            <a:lvl8pPr marL="3556000" marR="0" indent="-355600" algn="l" defTabSz="914400" rtl="0" latinLnBrk="0">
              <a:lnSpc>
                <a:spcPct val="90000"/>
              </a:lnSpc>
              <a:spcBef>
                <a:spcPts val="1000"/>
              </a:spcBef>
              <a:spcAft>
                <a:spcPts val="0"/>
              </a:spcAft>
              <a:buClrTx/>
              <a:buSzPct val="100000"/>
              <a:buFont typeface="Arial"/>
              <a:buChar char="•"/>
              <a:tabLst/>
              <a:defRPr sz="2800" b="0" i="0" u="none" strike="noStrike" cap="none" spc="0" baseline="0">
                <a:solidFill>
                  <a:srgbClr val="01454C"/>
                </a:solidFill>
                <a:uFillTx/>
                <a:latin typeface="Arial"/>
                <a:ea typeface="Arial"/>
                <a:cs typeface="Arial"/>
                <a:sym typeface="Arial"/>
              </a:defRPr>
            </a:lvl8pPr>
            <a:lvl9pPr marL="4013200" marR="0" indent="-355600" algn="l" defTabSz="914400" rtl="0" latinLnBrk="0">
              <a:lnSpc>
                <a:spcPct val="90000"/>
              </a:lnSpc>
              <a:spcBef>
                <a:spcPts val="1000"/>
              </a:spcBef>
              <a:spcAft>
                <a:spcPts val="0"/>
              </a:spcAft>
              <a:buClrTx/>
              <a:buSzPct val="100000"/>
              <a:buFont typeface="Arial"/>
              <a:buChar char="•"/>
              <a:tabLst/>
              <a:defRPr sz="2800" b="0" i="0" u="none" strike="noStrike" cap="none" spc="0" baseline="0">
                <a:solidFill>
                  <a:srgbClr val="01454C"/>
                </a:solidFill>
                <a:uFillTx/>
                <a:latin typeface="Arial"/>
                <a:ea typeface="Arial"/>
                <a:cs typeface="Arial"/>
                <a:sym typeface="Arial"/>
              </a:defRPr>
            </a:lvl9pPr>
          </a:lstStyle>
          <a:p>
            <a:pPr marL="0" indent="0">
              <a:buNone/>
            </a:pPr>
            <a:r>
              <a:rPr lang="en-US" sz="2400" dirty="0"/>
              <a:t>1.9 </a:t>
            </a:r>
            <a:r>
              <a:rPr lang="en-GB" sz="2400" dirty="0"/>
              <a:t>It is unlawful for a school to discriminate against a pupil or prospective pupil by treating them less favourably because of their: </a:t>
            </a:r>
          </a:p>
        </p:txBody>
      </p:sp>
      <p:pic>
        <p:nvPicPr>
          <p:cNvPr id="8" name="Graphic 7">
            <a:extLst>
              <a:ext uri="{FF2B5EF4-FFF2-40B4-BE49-F238E27FC236}">
                <a16:creationId xmlns:a16="http://schemas.microsoft.com/office/drawing/2014/main" id="{CA9E3D86-321A-25A0-FB87-37E662D77710}"/>
              </a:ext>
            </a:extLst>
          </p:cNvPr>
          <p:cNvPicPr>
            <a:picLocks noChangeAspect="1"/>
          </p:cNvPicPr>
          <p:nvPr/>
        </p:nvPicPr>
        <p:blipFill>
          <a:blip r:embed="rId4">
            <a:extLst>
              <a:ext uri="{96DAC541-7B7A-43D3-8B79-37D633B846F1}">
                <asvg:svgBlip xmlns:asvg="http://schemas.microsoft.com/office/drawing/2016/SVG/main" r:embed="rId5"/>
              </a:ext>
            </a:extLst>
          </a:blip>
          <a:srcRect/>
          <a:stretch/>
        </p:blipFill>
        <p:spPr>
          <a:xfrm>
            <a:off x="11173329" y="20038"/>
            <a:ext cx="1018671" cy="918570"/>
          </a:xfrm>
          <a:prstGeom prst="rect">
            <a:avLst/>
          </a:prstGeom>
        </p:spPr>
      </p:pic>
    </p:spTree>
    <p:extLst>
      <p:ext uri="{BB962C8B-B14F-4D97-AF65-F5344CB8AC3E}">
        <p14:creationId xmlns:p14="http://schemas.microsoft.com/office/powerpoint/2010/main" val="610914842"/>
      </p:ext>
    </p:extLst>
  </p:cSld>
  <p:clrMapOvr>
    <a:masterClrMapping/>
  </p:clrMapOvr>
  <p:transition spd="med"/>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4F742E7-91E7-886D-64AD-BE3E8A9EFFDE}"/>
            </a:ext>
          </a:extLst>
        </p:cNvPr>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AF12A68-0A4D-799C-D847-DED07700F159}"/>
              </a:ext>
            </a:extLst>
          </p:cNvPr>
          <p:cNvSpPr>
            <a:spLocks noGrp="1"/>
          </p:cNvSpPr>
          <p:nvPr>
            <p:ph sz="half" idx="18"/>
          </p:nvPr>
        </p:nvSpPr>
        <p:spPr>
          <a:xfrm>
            <a:off x="185264" y="142385"/>
            <a:ext cx="8769550" cy="436210"/>
          </a:xfrm>
        </p:spPr>
        <p:txBody>
          <a:bodyPr/>
          <a:lstStyle/>
          <a:p>
            <a:r>
              <a:rPr lang="en-US" dirty="0"/>
              <a:t>Under the </a:t>
            </a:r>
            <a:r>
              <a:rPr lang="en-US" b="1" dirty="0"/>
              <a:t>Equality Act 2010</a:t>
            </a:r>
            <a:r>
              <a:rPr lang="en-US" dirty="0"/>
              <a:t>:</a:t>
            </a:r>
          </a:p>
          <a:p>
            <a:endParaRPr lang="en-GB" dirty="0"/>
          </a:p>
        </p:txBody>
      </p:sp>
      <p:sp>
        <p:nvSpPr>
          <p:cNvPr id="4" name="Content Placeholder 3">
            <a:extLst>
              <a:ext uri="{FF2B5EF4-FFF2-40B4-BE49-F238E27FC236}">
                <a16:creationId xmlns:a16="http://schemas.microsoft.com/office/drawing/2014/main" id="{3A1895C5-43BB-B9A3-AB4B-8EDE38DADB00}"/>
              </a:ext>
            </a:extLst>
          </p:cNvPr>
          <p:cNvSpPr>
            <a:spLocks noGrp="1"/>
          </p:cNvSpPr>
          <p:nvPr>
            <p:ph sz="quarter" idx="20"/>
          </p:nvPr>
        </p:nvSpPr>
        <p:spPr>
          <a:xfrm>
            <a:off x="187818" y="1232121"/>
            <a:ext cx="12004181" cy="4281204"/>
          </a:xfrm>
        </p:spPr>
        <p:txBody>
          <a:bodyPr/>
          <a:lstStyle/>
          <a:p>
            <a:pPr marL="0" indent="0">
              <a:buNone/>
            </a:pPr>
            <a:r>
              <a:rPr lang="en-US" sz="2400" dirty="0"/>
              <a:t>The duty to make </a:t>
            </a:r>
            <a:r>
              <a:rPr lang="en-US" sz="2400" b="1" dirty="0"/>
              <a:t>reasonable adjustments </a:t>
            </a:r>
            <a:r>
              <a:rPr lang="en-US" sz="2400" dirty="0"/>
              <a:t>is a legal requirement</a:t>
            </a:r>
          </a:p>
          <a:p>
            <a:endParaRPr lang="en-US" sz="2400" dirty="0"/>
          </a:p>
          <a:p>
            <a:pPr marL="0" indent="0">
              <a:buNone/>
            </a:pPr>
            <a:r>
              <a:rPr lang="en-US" sz="2400" dirty="0"/>
              <a:t>The Act outlines three types of reasonable adjustments that may be required:</a:t>
            </a:r>
          </a:p>
          <a:p>
            <a:endParaRPr lang="en-US" sz="2400" dirty="0"/>
          </a:p>
          <a:p>
            <a:pPr marL="342900" indent="-342900">
              <a:buFont typeface="+mj-lt"/>
              <a:buAutoNum type="arabicParenR"/>
            </a:pPr>
            <a:r>
              <a:rPr lang="en-US" sz="2400" b="1" dirty="0"/>
              <a:t>Changing provisions, criteria, or practices </a:t>
            </a:r>
            <a:r>
              <a:rPr lang="en-US" sz="2400" dirty="0"/>
              <a:t>that disadvantage disabled people.</a:t>
            </a:r>
          </a:p>
          <a:p>
            <a:pPr marL="342900" indent="-342900">
              <a:buFont typeface="+mj-lt"/>
              <a:buAutoNum type="arabicParenR"/>
            </a:pPr>
            <a:endParaRPr lang="en-US" sz="2400" dirty="0"/>
          </a:p>
          <a:p>
            <a:pPr marL="342900" indent="-342900">
              <a:buFont typeface="+mj-lt"/>
              <a:buAutoNum type="arabicParenR"/>
            </a:pPr>
            <a:r>
              <a:rPr lang="en-US" sz="2400" b="1" dirty="0"/>
              <a:t>Altering physical features </a:t>
            </a:r>
            <a:r>
              <a:rPr lang="en-US" sz="2400" dirty="0"/>
              <a:t>of premises (e.g. installing ramps or lifts).</a:t>
            </a:r>
          </a:p>
          <a:p>
            <a:pPr marL="342900" indent="-342900">
              <a:buFont typeface="+mj-lt"/>
              <a:buAutoNum type="arabicParenR"/>
            </a:pPr>
            <a:endParaRPr lang="en-US" sz="2400" dirty="0"/>
          </a:p>
          <a:p>
            <a:pPr marL="342900" indent="-342900">
              <a:buFont typeface="+mj-lt"/>
              <a:buAutoNum type="arabicParenR"/>
            </a:pPr>
            <a:r>
              <a:rPr lang="en-US" sz="2400" b="1" dirty="0"/>
              <a:t>Providing auxiliary aids or services</a:t>
            </a:r>
            <a:r>
              <a:rPr lang="en-US" sz="2400" dirty="0"/>
              <a:t>, such as accessible formats or support workers.</a:t>
            </a:r>
          </a:p>
          <a:p>
            <a:endParaRPr lang="en-GB" dirty="0"/>
          </a:p>
        </p:txBody>
      </p:sp>
      <p:pic>
        <p:nvPicPr>
          <p:cNvPr id="5" name="Graphic 4">
            <a:extLst>
              <a:ext uri="{FF2B5EF4-FFF2-40B4-BE49-F238E27FC236}">
                <a16:creationId xmlns:a16="http://schemas.microsoft.com/office/drawing/2014/main" id="{A4ADD256-78FE-E03E-A1BA-0B20F3581D36}"/>
              </a:ext>
            </a:extLst>
          </p:cNvPr>
          <p:cNvPicPr>
            <a:picLocks noChangeAspect="1"/>
          </p:cNvPicPr>
          <p:nvPr/>
        </p:nvPicPr>
        <p:blipFill>
          <a:blip r:embed="rId3">
            <a:extLst>
              <a:ext uri="{96DAC541-7B7A-43D3-8B79-37D633B846F1}">
                <asvg:svgBlip xmlns:asvg="http://schemas.microsoft.com/office/drawing/2016/SVG/main" r:embed="rId4"/>
              </a:ext>
            </a:extLst>
          </a:blip>
          <a:srcRect/>
          <a:stretch/>
        </p:blipFill>
        <p:spPr>
          <a:xfrm>
            <a:off x="11173329" y="20038"/>
            <a:ext cx="1018671" cy="918570"/>
          </a:xfrm>
          <a:prstGeom prst="rect">
            <a:avLst/>
          </a:prstGeom>
        </p:spPr>
      </p:pic>
    </p:spTree>
    <p:extLst>
      <p:ext uri="{BB962C8B-B14F-4D97-AF65-F5344CB8AC3E}">
        <p14:creationId xmlns:p14="http://schemas.microsoft.com/office/powerpoint/2010/main" val="3293984622"/>
      </p:ext>
    </p:extLst>
  </p:cSld>
  <p:clrMapOvr>
    <a:masterClrMapping/>
  </p:clrMapOvr>
  <p:transition spd="med"/>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9C03AE1-7577-43B9-F154-0297870E9D45}"/>
            </a:ext>
          </a:extLst>
        </p:cNvPr>
        <p:cNvGrpSpPr/>
        <p:nvPr/>
      </p:nvGrpSpPr>
      <p:grpSpPr>
        <a:xfrm>
          <a:off x="0" y="0"/>
          <a:ext cx="0" cy="0"/>
          <a:chOff x="0" y="0"/>
          <a:chExt cx="0" cy="0"/>
        </a:xfrm>
      </p:grpSpPr>
      <p:sp>
        <p:nvSpPr>
          <p:cNvPr id="3" name="Rectangle: Rounded Corners 2">
            <a:extLst>
              <a:ext uri="{FF2B5EF4-FFF2-40B4-BE49-F238E27FC236}">
                <a16:creationId xmlns:a16="http://schemas.microsoft.com/office/drawing/2014/main" id="{3921FD53-F1A0-4BE5-47C8-F7669FEBB3E3}"/>
              </a:ext>
            </a:extLst>
          </p:cNvPr>
          <p:cNvSpPr/>
          <p:nvPr/>
        </p:nvSpPr>
        <p:spPr>
          <a:xfrm>
            <a:off x="9250108" y="3056046"/>
            <a:ext cx="1548000" cy="1022400"/>
          </a:xfrm>
          <a:prstGeom prst="roundRect">
            <a:avLst/>
          </a:prstGeom>
          <a:solidFill>
            <a:srgbClr val="2E955A"/>
          </a:solidFill>
          <a:ln w="28575" cap="flat">
            <a:solidFill>
              <a:srgbClr val="FFFFFF"/>
            </a:solidFill>
            <a:prstDash val="solid"/>
            <a:miter lim="800000"/>
          </a:ln>
          <a:effectLst>
            <a:outerShdw blurRad="50800" dist="38100" dir="2700000" algn="tl" rotWithShape="0">
              <a:prstClr val="black">
                <a:alpha val="40000"/>
              </a:prst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ctr" defTabSz="914400" rtl="0" fontAlgn="auto" latinLnBrk="0" hangingPunct="0">
              <a:lnSpc>
                <a:spcPct val="100000"/>
              </a:lnSpc>
              <a:spcBef>
                <a:spcPts val="0"/>
              </a:spcBef>
              <a:spcAft>
                <a:spcPts val="0"/>
              </a:spcAft>
              <a:buClrTx/>
              <a:buSzTx/>
              <a:buFontTx/>
              <a:buNone/>
              <a:tabLst/>
            </a:pPr>
            <a:r>
              <a:rPr kumimoji="0" lang="en-GB" sz="1800" i="0" u="none" strike="noStrike" cap="none" spc="0" normalizeH="0" baseline="0" dirty="0">
                <a:ln>
                  <a:noFill/>
                </a:ln>
                <a:solidFill>
                  <a:srgbClr val="FFFFFF"/>
                </a:solidFill>
                <a:effectLst/>
                <a:uFillTx/>
                <a:latin typeface="Arial"/>
                <a:ea typeface="Arial"/>
                <a:cs typeface="Arial"/>
                <a:sym typeface="Arial"/>
              </a:rPr>
              <a:t>Choice based tasks</a:t>
            </a:r>
          </a:p>
        </p:txBody>
      </p:sp>
      <p:sp>
        <p:nvSpPr>
          <p:cNvPr id="4" name="Rectangle: Rounded Corners 3">
            <a:extLst>
              <a:ext uri="{FF2B5EF4-FFF2-40B4-BE49-F238E27FC236}">
                <a16:creationId xmlns:a16="http://schemas.microsoft.com/office/drawing/2014/main" id="{6E77F4A4-D9BD-8AC4-F5C4-8DF88F2DE4D9}"/>
              </a:ext>
            </a:extLst>
          </p:cNvPr>
          <p:cNvSpPr/>
          <p:nvPr/>
        </p:nvSpPr>
        <p:spPr>
          <a:xfrm>
            <a:off x="3948302" y="4764212"/>
            <a:ext cx="1548000" cy="1022400"/>
          </a:xfrm>
          <a:prstGeom prst="roundRect">
            <a:avLst/>
          </a:prstGeom>
          <a:solidFill>
            <a:srgbClr val="2E955A"/>
          </a:solidFill>
          <a:ln w="28575" cap="flat">
            <a:solidFill>
              <a:srgbClr val="FFFFFF"/>
            </a:solidFill>
            <a:prstDash val="solid"/>
            <a:miter lim="800000"/>
          </a:ln>
          <a:effectLst>
            <a:outerShdw blurRad="50800" dist="38100" dir="2700000" algn="tl" rotWithShape="0">
              <a:prstClr val="black">
                <a:alpha val="40000"/>
              </a:prst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algn="ctr"/>
            <a:r>
              <a:rPr lang="en-GB" dirty="0">
                <a:solidFill>
                  <a:srgbClr val="FFFFFF"/>
                </a:solidFill>
              </a:rPr>
              <a:t>Traffic light cards </a:t>
            </a:r>
            <a:endParaRPr kumimoji="0" lang="en-GB" sz="1800" i="0" u="none" strike="noStrike" cap="none" spc="0" normalizeH="0" baseline="0" dirty="0">
              <a:ln>
                <a:noFill/>
              </a:ln>
              <a:solidFill>
                <a:srgbClr val="FFFFFF"/>
              </a:solidFill>
              <a:effectLst/>
              <a:uFillTx/>
              <a:latin typeface="Arial"/>
              <a:ea typeface="Arial"/>
              <a:cs typeface="Arial"/>
              <a:sym typeface="Arial"/>
            </a:endParaRPr>
          </a:p>
        </p:txBody>
      </p:sp>
      <p:sp>
        <p:nvSpPr>
          <p:cNvPr id="6" name="Rectangle: Rounded Corners 5">
            <a:extLst>
              <a:ext uri="{FF2B5EF4-FFF2-40B4-BE49-F238E27FC236}">
                <a16:creationId xmlns:a16="http://schemas.microsoft.com/office/drawing/2014/main" id="{22C82766-5167-0963-C389-D742E011C958}"/>
              </a:ext>
            </a:extLst>
          </p:cNvPr>
          <p:cNvSpPr/>
          <p:nvPr/>
        </p:nvSpPr>
        <p:spPr>
          <a:xfrm>
            <a:off x="6831817" y="2349236"/>
            <a:ext cx="1548000" cy="1022400"/>
          </a:xfrm>
          <a:prstGeom prst="roundRect">
            <a:avLst/>
          </a:prstGeom>
          <a:solidFill>
            <a:srgbClr val="2E955A"/>
          </a:solidFill>
          <a:ln w="28575" cap="flat">
            <a:solidFill>
              <a:srgbClr val="FFFFFF"/>
            </a:solidFill>
            <a:prstDash val="solid"/>
            <a:miter lim="800000"/>
          </a:ln>
          <a:effectLst>
            <a:outerShdw blurRad="50800" dist="38100" dir="2700000" algn="tl" rotWithShape="0">
              <a:prstClr val="black">
                <a:alpha val="40000"/>
              </a:prst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algn="ctr"/>
            <a:r>
              <a:rPr lang="en-GB" dirty="0">
                <a:solidFill>
                  <a:srgbClr val="FFFFFF"/>
                </a:solidFill>
              </a:rPr>
              <a:t>Uniform flexibility</a:t>
            </a:r>
            <a:endParaRPr kumimoji="0" lang="en-GB" sz="1800" i="0" u="none" strike="noStrike" cap="none" spc="0" normalizeH="0" baseline="0" dirty="0">
              <a:ln>
                <a:noFill/>
              </a:ln>
              <a:solidFill>
                <a:srgbClr val="FFFFFF"/>
              </a:solidFill>
              <a:effectLst/>
              <a:uFillTx/>
              <a:latin typeface="Arial"/>
              <a:ea typeface="Arial"/>
              <a:cs typeface="Arial"/>
              <a:sym typeface="Arial"/>
            </a:endParaRPr>
          </a:p>
        </p:txBody>
      </p:sp>
      <p:sp>
        <p:nvSpPr>
          <p:cNvPr id="10" name="Rectangle: Rounded Corners 9">
            <a:extLst>
              <a:ext uri="{FF2B5EF4-FFF2-40B4-BE49-F238E27FC236}">
                <a16:creationId xmlns:a16="http://schemas.microsoft.com/office/drawing/2014/main" id="{7B94E482-2AE0-7266-DDBD-C96EBD67412A}"/>
              </a:ext>
            </a:extLst>
          </p:cNvPr>
          <p:cNvSpPr/>
          <p:nvPr/>
        </p:nvSpPr>
        <p:spPr>
          <a:xfrm>
            <a:off x="549267" y="4300894"/>
            <a:ext cx="1548000" cy="1022400"/>
          </a:xfrm>
          <a:prstGeom prst="roundRect">
            <a:avLst/>
          </a:prstGeom>
          <a:solidFill>
            <a:srgbClr val="2E955A"/>
          </a:solidFill>
          <a:ln w="28575" cap="flat">
            <a:solidFill>
              <a:srgbClr val="FFFFFF"/>
            </a:solidFill>
            <a:prstDash val="solid"/>
            <a:miter lim="800000"/>
          </a:ln>
          <a:effectLst>
            <a:outerShdw blurRad="50800" dist="38100" dir="2700000" algn="tl" rotWithShape="0">
              <a:prstClr val="black">
                <a:alpha val="40000"/>
              </a:prst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algn="ctr"/>
            <a:r>
              <a:rPr lang="en-GB" dirty="0">
                <a:solidFill>
                  <a:srgbClr val="FFFFFF"/>
                </a:solidFill>
              </a:rPr>
              <a:t>Healthy snack policy</a:t>
            </a:r>
            <a:endParaRPr kumimoji="0" lang="en-GB" sz="1800" i="0" u="none" strike="noStrike" cap="none" spc="0" normalizeH="0" baseline="0" dirty="0">
              <a:ln>
                <a:noFill/>
              </a:ln>
              <a:solidFill>
                <a:srgbClr val="FFFFFF"/>
              </a:solidFill>
              <a:effectLst/>
              <a:uFillTx/>
              <a:latin typeface="Arial"/>
              <a:ea typeface="Arial"/>
              <a:cs typeface="Arial"/>
              <a:sym typeface="Arial"/>
            </a:endParaRPr>
          </a:p>
        </p:txBody>
      </p:sp>
      <p:sp>
        <p:nvSpPr>
          <p:cNvPr id="12" name="Rectangle: Rounded Corners 11">
            <a:extLst>
              <a:ext uri="{FF2B5EF4-FFF2-40B4-BE49-F238E27FC236}">
                <a16:creationId xmlns:a16="http://schemas.microsoft.com/office/drawing/2014/main" id="{812721B9-7997-22B4-B835-4FE09A3AB362}"/>
              </a:ext>
            </a:extLst>
          </p:cNvPr>
          <p:cNvSpPr/>
          <p:nvPr/>
        </p:nvSpPr>
        <p:spPr>
          <a:xfrm>
            <a:off x="1259024" y="2816346"/>
            <a:ext cx="1548000" cy="1022400"/>
          </a:xfrm>
          <a:prstGeom prst="roundRect">
            <a:avLst/>
          </a:prstGeom>
          <a:solidFill>
            <a:srgbClr val="2E955A"/>
          </a:solidFill>
          <a:ln w="28575" cap="flat">
            <a:solidFill>
              <a:srgbClr val="FFFFFF"/>
            </a:solidFill>
            <a:prstDash val="solid"/>
            <a:miter lim="800000"/>
          </a:ln>
          <a:effectLst>
            <a:outerShdw blurRad="50800" dist="38100" dir="2700000" algn="tl" rotWithShape="0">
              <a:prstClr val="black">
                <a:alpha val="40000"/>
              </a:prst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ctr" defTabSz="914400" rtl="0" fontAlgn="auto" latinLnBrk="0" hangingPunct="0">
              <a:lnSpc>
                <a:spcPct val="100000"/>
              </a:lnSpc>
              <a:spcBef>
                <a:spcPts val="0"/>
              </a:spcBef>
              <a:spcAft>
                <a:spcPts val="0"/>
              </a:spcAft>
              <a:buClrTx/>
              <a:buSzTx/>
              <a:buFontTx/>
              <a:buNone/>
              <a:tabLst/>
            </a:pPr>
            <a:r>
              <a:rPr lang="en-GB" dirty="0">
                <a:solidFill>
                  <a:srgbClr val="FFFFFF"/>
                </a:solidFill>
              </a:rPr>
              <a:t>Multi-model input strategies</a:t>
            </a:r>
            <a:endParaRPr kumimoji="0" lang="en-GB" sz="1800" i="0" u="none" strike="noStrike" cap="none" spc="0" normalizeH="0" baseline="0" dirty="0">
              <a:ln>
                <a:noFill/>
              </a:ln>
              <a:solidFill>
                <a:srgbClr val="FFFFFF"/>
              </a:solidFill>
              <a:effectLst/>
              <a:uFillTx/>
              <a:latin typeface="Arial"/>
              <a:ea typeface="Arial"/>
              <a:cs typeface="Arial"/>
              <a:sym typeface="Arial"/>
            </a:endParaRPr>
          </a:p>
        </p:txBody>
      </p:sp>
      <p:sp>
        <p:nvSpPr>
          <p:cNvPr id="14" name="Rectangle: Rounded Corners 13">
            <a:extLst>
              <a:ext uri="{FF2B5EF4-FFF2-40B4-BE49-F238E27FC236}">
                <a16:creationId xmlns:a16="http://schemas.microsoft.com/office/drawing/2014/main" id="{5E539793-6B39-2B99-FBB7-7343ABC6D0FE}"/>
              </a:ext>
            </a:extLst>
          </p:cNvPr>
          <p:cNvSpPr/>
          <p:nvPr/>
        </p:nvSpPr>
        <p:spPr>
          <a:xfrm>
            <a:off x="5077073" y="907241"/>
            <a:ext cx="1548000" cy="1022400"/>
          </a:xfrm>
          <a:prstGeom prst="roundRect">
            <a:avLst/>
          </a:prstGeom>
          <a:solidFill>
            <a:srgbClr val="2E955A"/>
          </a:solidFill>
          <a:ln w="28575" cap="flat">
            <a:solidFill>
              <a:srgbClr val="FFFFFF"/>
            </a:solidFill>
            <a:prstDash val="solid"/>
            <a:miter lim="800000"/>
          </a:ln>
          <a:effectLst>
            <a:outerShdw blurRad="50800" dist="38100" dir="2700000" algn="tl" rotWithShape="0">
              <a:prstClr val="black">
                <a:alpha val="40000"/>
              </a:prst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ctr" defTabSz="914400" rtl="0" fontAlgn="auto" latinLnBrk="0" hangingPunct="0">
              <a:lnSpc>
                <a:spcPct val="100000"/>
              </a:lnSpc>
              <a:spcBef>
                <a:spcPts val="0"/>
              </a:spcBef>
              <a:spcAft>
                <a:spcPts val="0"/>
              </a:spcAft>
              <a:buClrTx/>
              <a:buSzTx/>
              <a:buFontTx/>
              <a:buNone/>
              <a:tabLst/>
            </a:pPr>
            <a:r>
              <a:rPr kumimoji="0" lang="en-GB" sz="1800" i="0" u="none" strike="noStrike" cap="none" spc="0" normalizeH="0" baseline="0" dirty="0">
                <a:ln>
                  <a:noFill/>
                </a:ln>
                <a:solidFill>
                  <a:srgbClr val="FFFFFF"/>
                </a:solidFill>
                <a:effectLst/>
                <a:uFillTx/>
                <a:latin typeface="Arial"/>
                <a:ea typeface="Arial"/>
                <a:cs typeface="Arial"/>
                <a:sym typeface="Arial"/>
              </a:rPr>
              <a:t>Alternative seating</a:t>
            </a:r>
          </a:p>
        </p:txBody>
      </p:sp>
      <p:sp>
        <p:nvSpPr>
          <p:cNvPr id="15" name="Rectangle: Rounded Corners 14">
            <a:extLst>
              <a:ext uri="{FF2B5EF4-FFF2-40B4-BE49-F238E27FC236}">
                <a16:creationId xmlns:a16="http://schemas.microsoft.com/office/drawing/2014/main" id="{1B9A1B74-F940-A50C-A434-D852FFEFC4B7}"/>
              </a:ext>
            </a:extLst>
          </p:cNvPr>
          <p:cNvSpPr/>
          <p:nvPr/>
        </p:nvSpPr>
        <p:spPr>
          <a:xfrm>
            <a:off x="2874846" y="1418441"/>
            <a:ext cx="1548000" cy="1022400"/>
          </a:xfrm>
          <a:prstGeom prst="roundRect">
            <a:avLst/>
          </a:prstGeom>
          <a:solidFill>
            <a:srgbClr val="2E955A"/>
          </a:solidFill>
          <a:ln w="28575" cap="flat">
            <a:solidFill>
              <a:srgbClr val="FFFFFF"/>
            </a:solidFill>
            <a:prstDash val="solid"/>
            <a:miter lim="800000"/>
          </a:ln>
          <a:effectLst>
            <a:outerShdw blurRad="50800" dist="38100" dir="2700000" algn="tl" rotWithShape="0">
              <a:prstClr val="black">
                <a:alpha val="40000"/>
              </a:prst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ctr" defTabSz="914400" rtl="0" fontAlgn="auto" latinLnBrk="0" hangingPunct="0">
              <a:lnSpc>
                <a:spcPct val="100000"/>
              </a:lnSpc>
              <a:spcBef>
                <a:spcPts val="0"/>
              </a:spcBef>
              <a:spcAft>
                <a:spcPts val="0"/>
              </a:spcAft>
              <a:buClrTx/>
              <a:buSzTx/>
              <a:buFontTx/>
              <a:buNone/>
              <a:tabLst/>
            </a:pPr>
            <a:r>
              <a:rPr lang="en-GB" dirty="0">
                <a:solidFill>
                  <a:srgbClr val="FFFFFF"/>
                </a:solidFill>
              </a:rPr>
              <a:t>Staff/pupil co-reflection journal </a:t>
            </a:r>
            <a:endParaRPr kumimoji="0" lang="en-GB" sz="1800" i="0" u="none" strike="noStrike" cap="none" spc="0" normalizeH="0" baseline="0" dirty="0">
              <a:ln>
                <a:noFill/>
              </a:ln>
              <a:solidFill>
                <a:srgbClr val="FFFFFF"/>
              </a:solidFill>
              <a:effectLst/>
              <a:uFillTx/>
              <a:latin typeface="Arial"/>
              <a:ea typeface="Arial"/>
              <a:cs typeface="Arial"/>
              <a:sym typeface="Arial"/>
            </a:endParaRPr>
          </a:p>
        </p:txBody>
      </p:sp>
      <p:sp>
        <p:nvSpPr>
          <p:cNvPr id="16" name="Rectangle: Rounded Corners 15">
            <a:extLst>
              <a:ext uri="{FF2B5EF4-FFF2-40B4-BE49-F238E27FC236}">
                <a16:creationId xmlns:a16="http://schemas.microsoft.com/office/drawing/2014/main" id="{45CFC514-A28C-ACDD-982A-2FD1B538B8BA}"/>
              </a:ext>
            </a:extLst>
          </p:cNvPr>
          <p:cNvSpPr/>
          <p:nvPr/>
        </p:nvSpPr>
        <p:spPr>
          <a:xfrm>
            <a:off x="6625073" y="4417160"/>
            <a:ext cx="1548000" cy="1022400"/>
          </a:xfrm>
          <a:prstGeom prst="roundRect">
            <a:avLst/>
          </a:prstGeom>
          <a:solidFill>
            <a:srgbClr val="2E955A"/>
          </a:solidFill>
          <a:ln w="28575" cap="flat">
            <a:solidFill>
              <a:srgbClr val="FFFFFF"/>
            </a:solidFill>
            <a:prstDash val="solid"/>
            <a:miter lim="800000"/>
          </a:ln>
          <a:effectLst>
            <a:outerShdw blurRad="50800" dist="38100" dir="2700000" algn="tl" rotWithShape="0">
              <a:prstClr val="black">
                <a:alpha val="40000"/>
              </a:prst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ctr" defTabSz="914400" rtl="0" fontAlgn="auto" latinLnBrk="0" hangingPunct="0">
              <a:lnSpc>
                <a:spcPct val="100000"/>
              </a:lnSpc>
              <a:spcBef>
                <a:spcPts val="0"/>
              </a:spcBef>
              <a:spcAft>
                <a:spcPts val="0"/>
              </a:spcAft>
              <a:buClrTx/>
              <a:buSzTx/>
              <a:buFontTx/>
              <a:buNone/>
              <a:tabLst/>
            </a:pPr>
            <a:r>
              <a:rPr lang="en-GB" dirty="0">
                <a:solidFill>
                  <a:srgbClr val="FFFFFF"/>
                </a:solidFill>
              </a:rPr>
              <a:t>Micro transitions</a:t>
            </a:r>
            <a:endParaRPr kumimoji="0" lang="en-GB" sz="1800" i="0" u="none" strike="noStrike" cap="none" spc="0" normalizeH="0" baseline="0" dirty="0">
              <a:ln>
                <a:noFill/>
              </a:ln>
              <a:solidFill>
                <a:srgbClr val="FFFFFF"/>
              </a:solidFill>
              <a:effectLst/>
              <a:uFillTx/>
              <a:latin typeface="Arial"/>
              <a:ea typeface="Arial"/>
              <a:cs typeface="Arial"/>
              <a:sym typeface="Arial"/>
            </a:endParaRPr>
          </a:p>
        </p:txBody>
      </p:sp>
      <p:sp>
        <p:nvSpPr>
          <p:cNvPr id="17" name="Rectangle: Rounded Corners 16">
            <a:extLst>
              <a:ext uri="{FF2B5EF4-FFF2-40B4-BE49-F238E27FC236}">
                <a16:creationId xmlns:a16="http://schemas.microsoft.com/office/drawing/2014/main" id="{1B6BAEB2-0B83-AD55-A872-68AA2957DA05}"/>
              </a:ext>
            </a:extLst>
          </p:cNvPr>
          <p:cNvSpPr/>
          <p:nvPr/>
        </p:nvSpPr>
        <p:spPr>
          <a:xfrm>
            <a:off x="7769154" y="475808"/>
            <a:ext cx="1548000" cy="1022400"/>
          </a:xfrm>
          <a:prstGeom prst="roundRect">
            <a:avLst/>
          </a:prstGeom>
          <a:solidFill>
            <a:srgbClr val="2E955A"/>
          </a:solidFill>
          <a:ln w="28575" cap="flat">
            <a:solidFill>
              <a:srgbClr val="FFFFFF"/>
            </a:solidFill>
            <a:prstDash val="solid"/>
            <a:miter lim="800000"/>
          </a:ln>
          <a:effectLst>
            <a:outerShdw blurRad="50800" dist="38100" dir="2700000" algn="tl" rotWithShape="0">
              <a:prstClr val="black">
                <a:alpha val="40000"/>
              </a:prst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ctr" defTabSz="914400" rtl="0" fontAlgn="auto" latinLnBrk="0" hangingPunct="0">
              <a:lnSpc>
                <a:spcPct val="100000"/>
              </a:lnSpc>
              <a:spcBef>
                <a:spcPts val="0"/>
              </a:spcBef>
              <a:spcAft>
                <a:spcPts val="0"/>
              </a:spcAft>
              <a:buClrTx/>
              <a:buSzTx/>
              <a:buFontTx/>
              <a:buNone/>
              <a:tabLst/>
            </a:pPr>
            <a:r>
              <a:rPr lang="en-GB" dirty="0">
                <a:solidFill>
                  <a:srgbClr val="FFFFFF"/>
                </a:solidFill>
              </a:rPr>
              <a:t>Emotional regulation stations </a:t>
            </a:r>
            <a:endParaRPr kumimoji="0" lang="en-GB" sz="1800" i="0" u="none" strike="noStrike" cap="none" spc="0" normalizeH="0" baseline="0" dirty="0">
              <a:ln>
                <a:noFill/>
              </a:ln>
              <a:solidFill>
                <a:srgbClr val="FFFFFF"/>
              </a:solidFill>
              <a:effectLst/>
              <a:uFillTx/>
              <a:latin typeface="Arial"/>
              <a:ea typeface="Arial"/>
              <a:cs typeface="Arial"/>
              <a:sym typeface="Arial"/>
            </a:endParaRPr>
          </a:p>
        </p:txBody>
      </p:sp>
      <p:sp>
        <p:nvSpPr>
          <p:cNvPr id="5" name="Rectangle: Rounded Corners 4">
            <a:extLst>
              <a:ext uri="{FF2B5EF4-FFF2-40B4-BE49-F238E27FC236}">
                <a16:creationId xmlns:a16="http://schemas.microsoft.com/office/drawing/2014/main" id="{F1833D8B-C04E-A6EA-4C78-908B568F8A9B}"/>
              </a:ext>
            </a:extLst>
          </p:cNvPr>
          <p:cNvSpPr/>
          <p:nvPr/>
        </p:nvSpPr>
        <p:spPr>
          <a:xfrm>
            <a:off x="4303073" y="3099652"/>
            <a:ext cx="1548000" cy="1022400"/>
          </a:xfrm>
          <a:prstGeom prst="roundRect">
            <a:avLst/>
          </a:prstGeom>
          <a:solidFill>
            <a:srgbClr val="2E955A"/>
          </a:solidFill>
          <a:ln w="28575" cap="flat">
            <a:solidFill>
              <a:srgbClr val="FFFFFF"/>
            </a:solidFill>
            <a:prstDash val="solid"/>
            <a:miter lim="800000"/>
          </a:ln>
          <a:effectLst>
            <a:outerShdw blurRad="50800" dist="38100" dir="2700000" algn="tl" rotWithShape="0">
              <a:prstClr val="black">
                <a:alpha val="40000"/>
              </a:prst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algn="ctr"/>
            <a:r>
              <a:rPr lang="en-GB" dirty="0">
                <a:solidFill>
                  <a:srgbClr val="FFFFFF"/>
                </a:solidFill>
              </a:rPr>
              <a:t>Visual timetables</a:t>
            </a:r>
            <a:endParaRPr kumimoji="0" lang="en-GB" sz="1800" i="0" u="none" strike="noStrike" cap="none" spc="0" normalizeH="0" baseline="0" dirty="0">
              <a:ln>
                <a:noFill/>
              </a:ln>
              <a:solidFill>
                <a:srgbClr val="FFFFFF"/>
              </a:solidFill>
              <a:effectLst/>
              <a:uFillTx/>
              <a:latin typeface="Arial"/>
              <a:ea typeface="Arial"/>
              <a:cs typeface="Arial"/>
              <a:sym typeface="Arial"/>
            </a:endParaRPr>
          </a:p>
        </p:txBody>
      </p:sp>
      <p:sp>
        <p:nvSpPr>
          <p:cNvPr id="8" name="Rectangle: Rounded Corners 7">
            <a:extLst>
              <a:ext uri="{FF2B5EF4-FFF2-40B4-BE49-F238E27FC236}">
                <a16:creationId xmlns:a16="http://schemas.microsoft.com/office/drawing/2014/main" id="{13B88F69-E043-F951-8AF3-F5897071A2E4}"/>
              </a:ext>
            </a:extLst>
          </p:cNvPr>
          <p:cNvSpPr/>
          <p:nvPr/>
        </p:nvSpPr>
        <p:spPr>
          <a:xfrm>
            <a:off x="10024108" y="4669619"/>
            <a:ext cx="1548000" cy="1022400"/>
          </a:xfrm>
          <a:prstGeom prst="roundRect">
            <a:avLst/>
          </a:prstGeom>
          <a:solidFill>
            <a:srgbClr val="2E955A"/>
          </a:solidFill>
          <a:ln w="28575" cap="flat">
            <a:solidFill>
              <a:srgbClr val="FFFFFF"/>
            </a:solidFill>
            <a:prstDash val="solid"/>
            <a:miter lim="800000"/>
          </a:ln>
          <a:effectLst>
            <a:outerShdw blurRad="50800" dist="38100" dir="2700000" algn="tl" rotWithShape="0">
              <a:prstClr val="black">
                <a:alpha val="40000"/>
              </a:prst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algn="ctr"/>
            <a:r>
              <a:rPr lang="en-GB" dirty="0">
                <a:solidFill>
                  <a:srgbClr val="FFFFFF"/>
                </a:solidFill>
              </a:rPr>
              <a:t>Modified seating</a:t>
            </a:r>
            <a:endParaRPr kumimoji="0" lang="en-GB" sz="1800" i="0" u="none" strike="noStrike" cap="none" spc="0" normalizeH="0" baseline="0" dirty="0">
              <a:ln>
                <a:noFill/>
              </a:ln>
              <a:solidFill>
                <a:srgbClr val="FFFFFF"/>
              </a:solidFill>
              <a:effectLst/>
              <a:uFillTx/>
              <a:latin typeface="Arial"/>
              <a:ea typeface="Arial"/>
              <a:cs typeface="Arial"/>
              <a:sym typeface="Arial"/>
            </a:endParaRPr>
          </a:p>
        </p:txBody>
      </p:sp>
      <p:sp>
        <p:nvSpPr>
          <p:cNvPr id="13" name="Rectangle: Rounded Corners 12">
            <a:extLst>
              <a:ext uri="{FF2B5EF4-FFF2-40B4-BE49-F238E27FC236}">
                <a16:creationId xmlns:a16="http://schemas.microsoft.com/office/drawing/2014/main" id="{8542E938-4E99-BADE-C36E-F93D8FE96342}"/>
              </a:ext>
            </a:extLst>
          </p:cNvPr>
          <p:cNvSpPr/>
          <p:nvPr/>
        </p:nvSpPr>
        <p:spPr>
          <a:xfrm>
            <a:off x="10314924" y="1162977"/>
            <a:ext cx="1548000" cy="1022400"/>
          </a:xfrm>
          <a:prstGeom prst="roundRect">
            <a:avLst/>
          </a:prstGeom>
          <a:solidFill>
            <a:srgbClr val="2E955A"/>
          </a:solidFill>
          <a:ln w="28575" cap="flat">
            <a:solidFill>
              <a:srgbClr val="FFFFFF"/>
            </a:solidFill>
            <a:prstDash val="solid"/>
            <a:miter lim="800000"/>
          </a:ln>
          <a:effectLst>
            <a:outerShdw blurRad="50800" dist="38100" dir="2700000" algn="tl" rotWithShape="0">
              <a:prstClr val="black">
                <a:alpha val="40000"/>
              </a:prst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ctr" defTabSz="914400" rtl="0" fontAlgn="auto" latinLnBrk="0" hangingPunct="0">
              <a:lnSpc>
                <a:spcPct val="100000"/>
              </a:lnSpc>
              <a:spcBef>
                <a:spcPts val="0"/>
              </a:spcBef>
              <a:spcAft>
                <a:spcPts val="0"/>
              </a:spcAft>
              <a:buClrTx/>
              <a:buSzTx/>
              <a:buFontTx/>
              <a:buNone/>
              <a:tabLst/>
            </a:pPr>
            <a:r>
              <a:rPr lang="en-GB" dirty="0">
                <a:solidFill>
                  <a:srgbClr val="FFFFFF"/>
                </a:solidFill>
              </a:rPr>
              <a:t>Sensory toolkits</a:t>
            </a:r>
            <a:endParaRPr kumimoji="0" lang="en-GB" sz="1800" i="0" u="none" strike="noStrike" cap="none" spc="0" normalizeH="0" baseline="0" dirty="0">
              <a:ln>
                <a:noFill/>
              </a:ln>
              <a:solidFill>
                <a:srgbClr val="FFFFFF"/>
              </a:solidFill>
              <a:effectLst/>
              <a:uFillTx/>
              <a:latin typeface="Arial"/>
              <a:ea typeface="Arial"/>
              <a:cs typeface="Arial"/>
              <a:sym typeface="Arial"/>
            </a:endParaRPr>
          </a:p>
        </p:txBody>
      </p:sp>
      <p:sp>
        <p:nvSpPr>
          <p:cNvPr id="18" name="Rectangle: Rounded Corners 17">
            <a:extLst>
              <a:ext uri="{FF2B5EF4-FFF2-40B4-BE49-F238E27FC236}">
                <a16:creationId xmlns:a16="http://schemas.microsoft.com/office/drawing/2014/main" id="{688C7120-41D8-28BA-18E7-97902480B970}"/>
              </a:ext>
            </a:extLst>
          </p:cNvPr>
          <p:cNvSpPr/>
          <p:nvPr/>
        </p:nvSpPr>
        <p:spPr>
          <a:xfrm>
            <a:off x="427000" y="1165981"/>
            <a:ext cx="1548000" cy="1022400"/>
          </a:xfrm>
          <a:prstGeom prst="roundRect">
            <a:avLst/>
          </a:prstGeom>
          <a:solidFill>
            <a:srgbClr val="2E955A"/>
          </a:solidFill>
          <a:ln w="28575" cap="flat">
            <a:solidFill>
              <a:srgbClr val="FFFFFF"/>
            </a:solidFill>
            <a:prstDash val="solid"/>
            <a:miter lim="800000"/>
          </a:ln>
          <a:effectLst>
            <a:outerShdw blurRad="50800" dist="38100" dir="2700000" algn="tl" rotWithShape="0">
              <a:prstClr val="black">
                <a:alpha val="40000"/>
              </a:prst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ctr" defTabSz="914400" rtl="0" fontAlgn="auto" latinLnBrk="0" hangingPunct="0">
              <a:lnSpc>
                <a:spcPct val="100000"/>
              </a:lnSpc>
              <a:spcBef>
                <a:spcPts val="0"/>
              </a:spcBef>
              <a:spcAft>
                <a:spcPts val="0"/>
              </a:spcAft>
              <a:buClrTx/>
              <a:buSzTx/>
              <a:buFontTx/>
              <a:buNone/>
              <a:tabLst/>
            </a:pPr>
            <a:r>
              <a:rPr kumimoji="0" lang="en-GB" sz="1800" i="0" u="none" strike="noStrike" cap="none" spc="0" normalizeH="0" baseline="0" dirty="0">
                <a:ln>
                  <a:noFill/>
                </a:ln>
                <a:solidFill>
                  <a:srgbClr val="FFFFFF"/>
                </a:solidFill>
                <a:effectLst/>
                <a:uFillTx/>
                <a:latin typeface="Arial"/>
                <a:ea typeface="Arial"/>
                <a:cs typeface="Arial"/>
                <a:sym typeface="Arial"/>
              </a:rPr>
              <a:t>Alternative formats</a:t>
            </a:r>
          </a:p>
        </p:txBody>
      </p:sp>
      <p:sp>
        <p:nvSpPr>
          <p:cNvPr id="7" name="Content Placeholder 6">
            <a:extLst>
              <a:ext uri="{FF2B5EF4-FFF2-40B4-BE49-F238E27FC236}">
                <a16:creationId xmlns:a16="http://schemas.microsoft.com/office/drawing/2014/main" id="{BDBE0058-4092-5A6D-5353-0191056A76C2}"/>
              </a:ext>
            </a:extLst>
          </p:cNvPr>
          <p:cNvSpPr>
            <a:spLocks noGrp="1"/>
          </p:cNvSpPr>
          <p:nvPr>
            <p:ph sz="half" idx="18"/>
          </p:nvPr>
        </p:nvSpPr>
        <p:spPr>
          <a:xfrm>
            <a:off x="185263" y="142385"/>
            <a:ext cx="5763591" cy="436210"/>
          </a:xfrm>
        </p:spPr>
        <p:txBody>
          <a:bodyPr/>
          <a:lstStyle/>
          <a:p>
            <a:r>
              <a:rPr lang="en-GB" dirty="0"/>
              <a:t>Reasonable Adjustments </a:t>
            </a:r>
          </a:p>
          <a:p>
            <a:endParaRPr lang="en-GB" dirty="0"/>
          </a:p>
        </p:txBody>
      </p:sp>
    </p:spTree>
    <p:extLst>
      <p:ext uri="{BB962C8B-B14F-4D97-AF65-F5344CB8AC3E}">
        <p14:creationId xmlns:p14="http://schemas.microsoft.com/office/powerpoint/2010/main" val="4187031775"/>
      </p:ext>
    </p:extLst>
  </p:cSld>
  <p:clrMapOvr>
    <a:masterClrMapping/>
  </p:clrMapOvr>
  <p:transition spd="med"/>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EF118E9-E3BE-E241-482F-5F03B402589E}"/>
            </a:ext>
          </a:extLst>
        </p:cNvPr>
        <p:cNvGrpSpPr/>
        <p:nvPr/>
      </p:nvGrpSpPr>
      <p:grpSpPr>
        <a:xfrm>
          <a:off x="0" y="0"/>
          <a:ext cx="0" cy="0"/>
          <a:chOff x="0" y="0"/>
          <a:chExt cx="0" cy="0"/>
        </a:xfrm>
      </p:grpSpPr>
      <p:sp>
        <p:nvSpPr>
          <p:cNvPr id="4" name="TextBox 3">
            <a:extLst>
              <a:ext uri="{FF2B5EF4-FFF2-40B4-BE49-F238E27FC236}">
                <a16:creationId xmlns:a16="http://schemas.microsoft.com/office/drawing/2014/main" id="{3E0FC61E-3932-E5A9-A4BB-46E7722A97AF}"/>
              </a:ext>
            </a:extLst>
          </p:cNvPr>
          <p:cNvSpPr txBox="1"/>
          <p:nvPr/>
        </p:nvSpPr>
        <p:spPr>
          <a:xfrm>
            <a:off x="6189908" y="6041483"/>
            <a:ext cx="6096000" cy="369332"/>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r>
              <a:rPr lang="en-GB" dirty="0">
                <a:latin typeface="Arial" panose="020B0604020202020204" pitchFamily="34" charset="0"/>
                <a:cs typeface="Arial" panose="020B0604020202020204" pitchFamily="34" charset="0"/>
                <a:hlinkClick r:id="rId3"/>
              </a:rPr>
              <a:t>SEND code of practice: 0 to 25 years - GOV.UK</a:t>
            </a:r>
            <a:endParaRPr lang="en-GB" dirty="0">
              <a:latin typeface="Arial" panose="020B0604020202020204" pitchFamily="34" charset="0"/>
              <a:cs typeface="Arial" panose="020B0604020202020204" pitchFamily="34" charset="0"/>
            </a:endParaRPr>
          </a:p>
        </p:txBody>
      </p:sp>
      <p:sp>
        <p:nvSpPr>
          <p:cNvPr id="3" name="Content Placeholder 2">
            <a:extLst>
              <a:ext uri="{FF2B5EF4-FFF2-40B4-BE49-F238E27FC236}">
                <a16:creationId xmlns:a16="http://schemas.microsoft.com/office/drawing/2014/main" id="{47419524-DFC1-3B94-8B52-CEF36E9FED72}"/>
              </a:ext>
            </a:extLst>
          </p:cNvPr>
          <p:cNvSpPr>
            <a:spLocks noGrp="1"/>
          </p:cNvSpPr>
          <p:nvPr>
            <p:ph sz="half" idx="18"/>
          </p:nvPr>
        </p:nvSpPr>
        <p:spPr>
          <a:xfrm>
            <a:off x="185263" y="142385"/>
            <a:ext cx="6310129" cy="436210"/>
          </a:xfrm>
        </p:spPr>
        <p:txBody>
          <a:bodyPr/>
          <a:lstStyle/>
          <a:p>
            <a:r>
              <a:rPr lang="en-GB" dirty="0"/>
              <a:t>SEND Code of Practice</a:t>
            </a:r>
          </a:p>
          <a:p>
            <a:endParaRPr lang="en-GB" dirty="0"/>
          </a:p>
        </p:txBody>
      </p:sp>
      <p:sp>
        <p:nvSpPr>
          <p:cNvPr id="5" name="Content Placeholder 4">
            <a:extLst>
              <a:ext uri="{FF2B5EF4-FFF2-40B4-BE49-F238E27FC236}">
                <a16:creationId xmlns:a16="http://schemas.microsoft.com/office/drawing/2014/main" id="{DC2F773E-1975-88C3-ABE2-1180D5333668}"/>
              </a:ext>
            </a:extLst>
          </p:cNvPr>
          <p:cNvSpPr>
            <a:spLocks noGrp="1"/>
          </p:cNvSpPr>
          <p:nvPr>
            <p:ph sz="quarter" idx="20"/>
          </p:nvPr>
        </p:nvSpPr>
        <p:spPr>
          <a:xfrm>
            <a:off x="187818" y="1011411"/>
            <a:ext cx="12004181" cy="4281204"/>
          </a:xfrm>
        </p:spPr>
        <p:txBody>
          <a:bodyPr/>
          <a:lstStyle/>
          <a:p>
            <a:pPr marL="0" indent="0">
              <a:buNone/>
            </a:pPr>
            <a:r>
              <a:rPr lang="en-US" sz="2400" dirty="0"/>
              <a:t>A child or young person has SEN if they have a learning difficulty or disability which calls for special educational provision to be made for him or her.</a:t>
            </a:r>
          </a:p>
          <a:p>
            <a:endParaRPr lang="en-US" sz="2400" dirty="0"/>
          </a:p>
          <a:p>
            <a:pPr marL="0" indent="0">
              <a:buNone/>
            </a:pPr>
            <a:r>
              <a:rPr lang="en-US" sz="2400" dirty="0"/>
              <a:t>A child of compulsory school age or a young person has a learning difficulty or disability if he or she: </a:t>
            </a:r>
          </a:p>
          <a:p>
            <a:endParaRPr lang="en-US" sz="2400" dirty="0"/>
          </a:p>
          <a:p>
            <a:pPr lvl="1"/>
            <a:r>
              <a:rPr lang="en-US" sz="2400" dirty="0"/>
              <a:t>has a significantly greater difficulty in learning than the majority of others of the same age, or </a:t>
            </a:r>
          </a:p>
          <a:p>
            <a:endParaRPr lang="en-US" sz="2400" dirty="0"/>
          </a:p>
          <a:p>
            <a:pPr lvl="1"/>
            <a:r>
              <a:rPr lang="en-US" sz="2400" dirty="0"/>
              <a:t>has a disability which prevents or hinders him or her from making use of facilities of a kind generally provided for others of the same age in mainstream schools or mainstream post-16 institutions</a:t>
            </a:r>
          </a:p>
          <a:p>
            <a:pPr marL="0" indent="0">
              <a:buNone/>
            </a:pPr>
            <a:endParaRPr lang="en-GB" dirty="0"/>
          </a:p>
        </p:txBody>
      </p:sp>
      <p:sp>
        <p:nvSpPr>
          <p:cNvPr id="8" name="Oval 7">
            <a:extLst>
              <a:ext uri="{FF2B5EF4-FFF2-40B4-BE49-F238E27FC236}">
                <a16:creationId xmlns:a16="http://schemas.microsoft.com/office/drawing/2014/main" id="{DA68DD48-65CB-5202-54A0-16B8475EDF8A}"/>
              </a:ext>
            </a:extLst>
          </p:cNvPr>
          <p:cNvSpPr/>
          <p:nvPr/>
        </p:nvSpPr>
        <p:spPr>
          <a:xfrm>
            <a:off x="342163" y="3397128"/>
            <a:ext cx="513854" cy="513854"/>
          </a:xfrm>
          <a:prstGeom prst="ellipse">
            <a:avLst/>
          </a:prstGeom>
          <a:solidFill>
            <a:srgbClr val="2E955A"/>
          </a:solidFill>
          <a:ln w="12700" cap="flat">
            <a:no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n-GB" sz="1800" b="0" i="0" u="none" strike="noStrike" cap="none" spc="0" normalizeH="0" baseline="0">
              <a:ln>
                <a:noFill/>
              </a:ln>
              <a:solidFill>
                <a:srgbClr val="01454C"/>
              </a:solidFill>
              <a:effectLst/>
              <a:uFillTx/>
              <a:latin typeface="Arial"/>
              <a:ea typeface="Arial"/>
              <a:cs typeface="Arial"/>
              <a:sym typeface="Arial"/>
            </a:endParaRPr>
          </a:p>
        </p:txBody>
      </p:sp>
      <p:sp>
        <p:nvSpPr>
          <p:cNvPr id="9" name="Oval 8">
            <a:extLst>
              <a:ext uri="{FF2B5EF4-FFF2-40B4-BE49-F238E27FC236}">
                <a16:creationId xmlns:a16="http://schemas.microsoft.com/office/drawing/2014/main" id="{77EAACF0-DBA8-A4F7-1A9A-9F5457A03E5B}"/>
              </a:ext>
            </a:extLst>
          </p:cNvPr>
          <p:cNvSpPr/>
          <p:nvPr/>
        </p:nvSpPr>
        <p:spPr>
          <a:xfrm>
            <a:off x="341690" y="4591750"/>
            <a:ext cx="514800" cy="514800"/>
          </a:xfrm>
          <a:prstGeom prst="ellipse">
            <a:avLst/>
          </a:prstGeom>
          <a:solidFill>
            <a:srgbClr val="057078"/>
          </a:solidFill>
          <a:ln w="12700" cap="flat">
            <a:no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n-GB" sz="1800" b="0" i="0" u="none" strike="noStrike" cap="none" spc="0" normalizeH="0" baseline="0">
              <a:ln>
                <a:noFill/>
              </a:ln>
              <a:solidFill>
                <a:srgbClr val="01454C"/>
              </a:solidFill>
              <a:effectLst/>
              <a:uFillTx/>
              <a:latin typeface="Arial"/>
              <a:ea typeface="Arial"/>
              <a:cs typeface="Arial"/>
              <a:sym typeface="Arial"/>
            </a:endParaRPr>
          </a:p>
        </p:txBody>
      </p:sp>
      <p:pic>
        <p:nvPicPr>
          <p:cNvPr id="7" name="Graphic 6">
            <a:extLst>
              <a:ext uri="{FF2B5EF4-FFF2-40B4-BE49-F238E27FC236}">
                <a16:creationId xmlns:a16="http://schemas.microsoft.com/office/drawing/2014/main" id="{4904CDDE-D69D-62F2-79E4-1E87F48B99AF}"/>
              </a:ext>
            </a:extLst>
          </p:cNvPr>
          <p:cNvPicPr>
            <a:picLocks noChangeAspect="1"/>
          </p:cNvPicPr>
          <p:nvPr/>
        </p:nvPicPr>
        <p:blipFill>
          <a:blip r:embed="rId4">
            <a:extLst>
              <a:ext uri="{96DAC541-7B7A-43D3-8B79-37D633B846F1}">
                <asvg:svgBlip xmlns:asvg="http://schemas.microsoft.com/office/drawing/2016/SVG/main" r:embed="rId5"/>
              </a:ext>
            </a:extLst>
          </a:blip>
          <a:srcRect/>
          <a:stretch/>
        </p:blipFill>
        <p:spPr>
          <a:xfrm>
            <a:off x="11173329" y="20038"/>
            <a:ext cx="1018671" cy="918570"/>
          </a:xfrm>
          <a:prstGeom prst="rect">
            <a:avLst/>
          </a:prstGeom>
        </p:spPr>
      </p:pic>
    </p:spTree>
    <p:extLst>
      <p:ext uri="{BB962C8B-B14F-4D97-AF65-F5344CB8AC3E}">
        <p14:creationId xmlns:p14="http://schemas.microsoft.com/office/powerpoint/2010/main" val="1568689198"/>
      </p:ext>
    </p:extLst>
  </p:cSld>
  <p:clrMapOvr>
    <a:masterClrMapping/>
  </p:clrMapOvr>
  <p:transition spd="med"/>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FB31AAE-0DD2-3E38-7397-695DF6567002}"/>
            </a:ext>
          </a:extLst>
        </p:cNvPr>
        <p:cNvGrpSpPr/>
        <p:nvPr/>
      </p:nvGrpSpPr>
      <p:grpSpPr>
        <a:xfrm>
          <a:off x="0" y="0"/>
          <a:ext cx="0" cy="0"/>
          <a:chOff x="0" y="0"/>
          <a:chExt cx="0" cy="0"/>
        </a:xfrm>
      </p:grpSpPr>
      <p:sp>
        <p:nvSpPr>
          <p:cNvPr id="4" name="Speech Bubble: Oval 3">
            <a:extLst>
              <a:ext uri="{FF2B5EF4-FFF2-40B4-BE49-F238E27FC236}">
                <a16:creationId xmlns:a16="http://schemas.microsoft.com/office/drawing/2014/main" id="{184D933C-B7BA-0383-6885-87EE5066E009}"/>
              </a:ext>
            </a:extLst>
          </p:cNvPr>
          <p:cNvSpPr/>
          <p:nvPr/>
        </p:nvSpPr>
        <p:spPr>
          <a:xfrm>
            <a:off x="6477712" y="1647336"/>
            <a:ext cx="4996128" cy="3245939"/>
          </a:xfrm>
          <a:prstGeom prst="wedgeEllipseCallout">
            <a:avLst/>
          </a:prstGeom>
          <a:solidFill>
            <a:srgbClr val="00B050"/>
          </a:solidFill>
          <a:ln w="38100" cap="flat">
            <a:solidFill>
              <a:srgbClr val="FFFFFF"/>
            </a:solidFill>
            <a:prstDash val="solid"/>
            <a:miter lim="800000"/>
          </a:ln>
          <a:effectLst>
            <a:outerShdw blurRad="50800" dist="38100" dir="2700000" algn="tl" rotWithShape="0">
              <a:prstClr val="black">
                <a:alpha val="40000"/>
              </a:prst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algn="ctr"/>
            <a:r>
              <a:rPr lang="en-GB" sz="2400" dirty="0">
                <a:solidFill>
                  <a:srgbClr val="FFFFFF"/>
                </a:solidFill>
              </a:rPr>
              <a:t>That’s why thriving and belonging will feature so prominently in our work in the opportunity mission, hand in hand with attainment. </a:t>
            </a:r>
            <a:endParaRPr kumimoji="0" lang="en-GB" sz="2400" b="0" i="0" u="none" strike="noStrike" cap="none" spc="0" normalizeH="0" baseline="0" dirty="0">
              <a:ln>
                <a:noFill/>
              </a:ln>
              <a:solidFill>
                <a:srgbClr val="FFFFFF"/>
              </a:solidFill>
              <a:effectLst/>
              <a:uFillTx/>
              <a:sym typeface="Arial"/>
            </a:endParaRPr>
          </a:p>
        </p:txBody>
      </p:sp>
      <p:sp>
        <p:nvSpPr>
          <p:cNvPr id="6" name="TextBox 5">
            <a:extLst>
              <a:ext uri="{FF2B5EF4-FFF2-40B4-BE49-F238E27FC236}">
                <a16:creationId xmlns:a16="http://schemas.microsoft.com/office/drawing/2014/main" id="{B2B7D005-1C2B-A3A7-B7C2-76B79DE753FE}"/>
              </a:ext>
            </a:extLst>
          </p:cNvPr>
          <p:cNvSpPr txBox="1"/>
          <p:nvPr/>
        </p:nvSpPr>
        <p:spPr>
          <a:xfrm>
            <a:off x="8046007" y="5592684"/>
            <a:ext cx="4145993" cy="369332"/>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r>
              <a:rPr lang="en-GB" b="1" dirty="0">
                <a:solidFill>
                  <a:srgbClr val="0070C0"/>
                </a:solidFill>
                <a:latin typeface="+mn-lt"/>
                <a:hlinkClick r:id="rId3">
                  <a:extLst>
                    <a:ext uri="{A12FA001-AC4F-418D-AE19-62706E023703}">
                      <ahyp:hlinkClr xmlns:ahyp="http://schemas.microsoft.com/office/drawing/2018/hyperlinkcolor" val="tx"/>
                    </a:ext>
                  </a:extLst>
                </a:hlinkClick>
              </a:rPr>
              <a:t>Giving every child the best start in life</a:t>
            </a:r>
            <a:endParaRPr lang="en-GB" b="1" dirty="0">
              <a:solidFill>
                <a:srgbClr val="0070C0"/>
              </a:solidFill>
              <a:latin typeface="+mn-lt"/>
            </a:endParaRPr>
          </a:p>
        </p:txBody>
      </p:sp>
      <p:pic>
        <p:nvPicPr>
          <p:cNvPr id="9" name="Graphic 8">
            <a:extLst>
              <a:ext uri="{FF2B5EF4-FFF2-40B4-BE49-F238E27FC236}">
                <a16:creationId xmlns:a16="http://schemas.microsoft.com/office/drawing/2014/main" id="{5CC86594-63DC-9C5B-CB94-C5235D803761}"/>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368008" y="1071393"/>
            <a:ext cx="4868182" cy="4397826"/>
          </a:xfrm>
          <a:prstGeom prst="rect">
            <a:avLst/>
          </a:prstGeom>
        </p:spPr>
      </p:pic>
      <p:sp>
        <p:nvSpPr>
          <p:cNvPr id="2" name="Content Placeholder 1">
            <a:extLst>
              <a:ext uri="{FF2B5EF4-FFF2-40B4-BE49-F238E27FC236}">
                <a16:creationId xmlns:a16="http://schemas.microsoft.com/office/drawing/2014/main" id="{E5268C3D-3531-91DD-DB46-DBDA7DFB21A4}"/>
              </a:ext>
            </a:extLst>
          </p:cNvPr>
          <p:cNvSpPr>
            <a:spLocks noGrp="1"/>
          </p:cNvSpPr>
          <p:nvPr>
            <p:ph sz="half" idx="18"/>
          </p:nvPr>
        </p:nvSpPr>
        <p:spPr>
          <a:xfrm>
            <a:off x="185264" y="142385"/>
            <a:ext cx="10098604" cy="436210"/>
          </a:xfrm>
        </p:spPr>
        <p:txBody>
          <a:bodyPr/>
          <a:lstStyle/>
          <a:p>
            <a:r>
              <a:rPr lang="en-US" dirty="0"/>
              <a:t>Developing a sense of Belonging and Inclusion</a:t>
            </a:r>
          </a:p>
          <a:p>
            <a:endParaRPr lang="en-GB" dirty="0"/>
          </a:p>
        </p:txBody>
      </p:sp>
    </p:spTree>
    <p:extLst>
      <p:ext uri="{BB962C8B-B14F-4D97-AF65-F5344CB8AC3E}">
        <p14:creationId xmlns:p14="http://schemas.microsoft.com/office/powerpoint/2010/main" val="2825416284"/>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15EF8E4-F9FA-4EE1-5AE5-ABEFB4104930}"/>
            </a:ext>
          </a:extLst>
        </p:cNvPr>
        <p:cNvGrpSpPr/>
        <p:nvPr/>
      </p:nvGrpSpPr>
      <p:grpSpPr>
        <a:xfrm>
          <a:off x="0" y="0"/>
          <a:ext cx="0" cy="0"/>
          <a:chOff x="0" y="0"/>
          <a:chExt cx="0" cy="0"/>
        </a:xfrm>
      </p:grpSpPr>
      <p:sp>
        <p:nvSpPr>
          <p:cNvPr id="12" name="TextBox 11">
            <a:extLst>
              <a:ext uri="{FF2B5EF4-FFF2-40B4-BE49-F238E27FC236}">
                <a16:creationId xmlns:a16="http://schemas.microsoft.com/office/drawing/2014/main" id="{11F2D7B0-79B2-57C2-A2F4-B344BD7260BB}"/>
              </a:ext>
            </a:extLst>
          </p:cNvPr>
          <p:cNvSpPr txBox="1"/>
          <p:nvPr/>
        </p:nvSpPr>
        <p:spPr>
          <a:xfrm>
            <a:off x="320675" y="5300947"/>
            <a:ext cx="4626044" cy="369332"/>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r>
              <a:rPr lang="en-GB" dirty="0">
                <a:latin typeface="Arial" panose="020B0604020202020204" pitchFamily="34" charset="0"/>
                <a:cs typeface="Arial" panose="020B0604020202020204" pitchFamily="34" charset="0"/>
                <a:sym typeface="Calibri"/>
                <a:hlinkClick r:id="rId3"/>
              </a:rPr>
              <a:t>A School’s Guide to Implementation</a:t>
            </a:r>
            <a:endParaRPr lang="en-GB" dirty="0">
              <a:latin typeface="Arial" panose="020B0604020202020204" pitchFamily="34" charset="0"/>
              <a:cs typeface="Arial" panose="020B0604020202020204" pitchFamily="34" charset="0"/>
              <a:sym typeface="Calibri"/>
            </a:endParaRPr>
          </a:p>
        </p:txBody>
      </p:sp>
      <p:sp>
        <p:nvSpPr>
          <p:cNvPr id="11" name="Content Placeholder 10">
            <a:extLst>
              <a:ext uri="{FF2B5EF4-FFF2-40B4-BE49-F238E27FC236}">
                <a16:creationId xmlns:a16="http://schemas.microsoft.com/office/drawing/2014/main" id="{3A1B3BBD-3B5B-999F-28F6-6EB4B472A568}"/>
              </a:ext>
            </a:extLst>
          </p:cNvPr>
          <p:cNvSpPr>
            <a:spLocks noGrp="1"/>
          </p:cNvSpPr>
          <p:nvPr>
            <p:ph sz="half" idx="18"/>
          </p:nvPr>
        </p:nvSpPr>
        <p:spPr>
          <a:xfrm>
            <a:off x="185264" y="142385"/>
            <a:ext cx="8096888" cy="436210"/>
          </a:xfrm>
        </p:spPr>
        <p:txBody>
          <a:bodyPr/>
          <a:lstStyle/>
          <a:p>
            <a:r>
              <a:rPr lang="en-GB" dirty="0"/>
              <a:t>The School Culture</a:t>
            </a:r>
          </a:p>
          <a:p>
            <a:endParaRPr lang="en-GB" dirty="0"/>
          </a:p>
        </p:txBody>
      </p:sp>
      <p:sp>
        <p:nvSpPr>
          <p:cNvPr id="13" name="Content Placeholder 12">
            <a:extLst>
              <a:ext uri="{FF2B5EF4-FFF2-40B4-BE49-F238E27FC236}">
                <a16:creationId xmlns:a16="http://schemas.microsoft.com/office/drawing/2014/main" id="{EDC9622E-811E-5DBE-E68D-8140EEFF11B5}"/>
              </a:ext>
            </a:extLst>
          </p:cNvPr>
          <p:cNvSpPr>
            <a:spLocks noGrp="1"/>
          </p:cNvSpPr>
          <p:nvPr>
            <p:ph sz="quarter" idx="20"/>
          </p:nvPr>
        </p:nvSpPr>
        <p:spPr>
          <a:xfrm>
            <a:off x="187819" y="1011411"/>
            <a:ext cx="5158732" cy="3035072"/>
          </a:xfrm>
        </p:spPr>
        <p:txBody>
          <a:bodyPr/>
          <a:lstStyle/>
          <a:p>
            <a:pPr marL="342900" indent="-342900">
              <a:buFont typeface="+mj-lt"/>
              <a:buAutoNum type="arabicParenR"/>
            </a:pPr>
            <a:r>
              <a:rPr lang="en-US" sz="2000" dirty="0"/>
              <a:t>Create a positive and supportive environment for all pupils without exception</a:t>
            </a:r>
          </a:p>
          <a:p>
            <a:pPr marL="342900" indent="-342900">
              <a:buFont typeface="+mj-lt"/>
              <a:buAutoNum type="arabicParenR"/>
            </a:pPr>
            <a:r>
              <a:rPr lang="en-US" sz="2000" dirty="0"/>
              <a:t>Build an ongoing, holistic understanding of your pupils and their needs</a:t>
            </a:r>
          </a:p>
          <a:p>
            <a:pPr marL="342900" indent="-342900">
              <a:buFont typeface="+mj-lt"/>
              <a:buAutoNum type="arabicParenR"/>
            </a:pPr>
            <a:r>
              <a:rPr lang="en-US" sz="2000" dirty="0"/>
              <a:t>Ensure all pupils have access to high quality teaching</a:t>
            </a:r>
          </a:p>
          <a:p>
            <a:pPr marL="342900" indent="-342900">
              <a:buFont typeface="+mj-lt"/>
              <a:buAutoNum type="arabicParenR"/>
            </a:pPr>
            <a:r>
              <a:rPr lang="en-US" sz="2000" dirty="0"/>
              <a:t>Complement high quality teaching with carefully selected small-group and one-to-one interventions</a:t>
            </a:r>
          </a:p>
          <a:p>
            <a:pPr marL="342900" indent="-342900">
              <a:buFont typeface="+mj-lt"/>
              <a:buAutoNum type="arabicParenR"/>
            </a:pPr>
            <a:r>
              <a:rPr lang="en-US" sz="2000" dirty="0"/>
              <a:t>Work effectively with teaching assistants</a:t>
            </a:r>
          </a:p>
          <a:p>
            <a:pPr marL="342900" indent="-342900">
              <a:buFont typeface="+mj-lt"/>
              <a:buAutoNum type="arabicParenR"/>
            </a:pPr>
            <a:endParaRPr lang="en-US" dirty="0"/>
          </a:p>
          <a:p>
            <a:endParaRPr lang="en-GB" dirty="0"/>
          </a:p>
        </p:txBody>
      </p:sp>
      <p:pic>
        <p:nvPicPr>
          <p:cNvPr id="29" name="Content Placeholder 28">
            <a:extLst>
              <a:ext uri="{FF2B5EF4-FFF2-40B4-BE49-F238E27FC236}">
                <a16:creationId xmlns:a16="http://schemas.microsoft.com/office/drawing/2014/main" id="{CDB0463A-6757-F6D4-2766-14574F5ED57E}"/>
              </a:ext>
            </a:extLst>
          </p:cNvPr>
          <p:cNvPicPr>
            <a:picLocks noGrp="1" noChangeAspect="1"/>
          </p:cNvPicPr>
          <p:nvPr>
            <p:ph sz="half" idx="21"/>
          </p:nvPr>
        </p:nvPicPr>
        <p:blipFill>
          <a:blip r:embed="rId4"/>
          <a:stretch>
            <a:fillRect/>
          </a:stretch>
        </p:blipFill>
        <p:spPr>
          <a:xfrm>
            <a:off x="5927725" y="1476091"/>
            <a:ext cx="5426075" cy="3824856"/>
          </a:xfrm>
          <a:prstGeom prst="rect">
            <a:avLst/>
          </a:prstGeom>
        </p:spPr>
      </p:pic>
      <p:pic>
        <p:nvPicPr>
          <p:cNvPr id="2" name="Graphic 1">
            <a:extLst>
              <a:ext uri="{FF2B5EF4-FFF2-40B4-BE49-F238E27FC236}">
                <a16:creationId xmlns:a16="http://schemas.microsoft.com/office/drawing/2014/main" id="{F32F057F-E39D-12D5-D08A-DFD04DEF2054}"/>
              </a:ext>
            </a:extLst>
          </p:cNvPr>
          <p:cNvPicPr>
            <a:picLocks noChangeAspect="1"/>
          </p:cNvPicPr>
          <p:nvPr/>
        </p:nvPicPr>
        <p:blipFill>
          <a:blip r:embed="rId5">
            <a:extLst>
              <a:ext uri="{96DAC541-7B7A-43D3-8B79-37D633B846F1}">
                <asvg:svgBlip xmlns:asvg="http://schemas.microsoft.com/office/drawing/2016/SVG/main" r:embed="rId6"/>
              </a:ext>
            </a:extLst>
          </a:blip>
          <a:srcRect/>
          <a:stretch/>
        </p:blipFill>
        <p:spPr>
          <a:xfrm>
            <a:off x="11173329" y="19199"/>
            <a:ext cx="1018671" cy="920248"/>
          </a:xfrm>
          <a:prstGeom prst="rect">
            <a:avLst/>
          </a:prstGeom>
        </p:spPr>
      </p:pic>
      <p:sp>
        <p:nvSpPr>
          <p:cNvPr id="6" name="TextBox 5">
            <a:extLst>
              <a:ext uri="{FF2B5EF4-FFF2-40B4-BE49-F238E27FC236}">
                <a16:creationId xmlns:a16="http://schemas.microsoft.com/office/drawing/2014/main" id="{A542D5AF-3691-52DE-5773-700A07E2620F}"/>
              </a:ext>
            </a:extLst>
          </p:cNvPr>
          <p:cNvSpPr txBox="1"/>
          <p:nvPr/>
        </p:nvSpPr>
        <p:spPr>
          <a:xfrm>
            <a:off x="4621212" y="5323117"/>
            <a:ext cx="3603625" cy="646331"/>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r>
              <a:rPr lang="en-GB" sz="1800" i="0" dirty="0">
                <a:effectLst/>
                <a:latin typeface="Arial" panose="020B0604020202020204" pitchFamily="34" charset="0"/>
                <a:ea typeface="+mn-ea"/>
                <a:cs typeface="Arial" panose="020B0604020202020204" pitchFamily="34" charset="0"/>
                <a:sym typeface="Calibri"/>
                <a:hlinkClick r:id="rId3"/>
              </a:rPr>
              <a:t>A School’s Guide to Implementation</a:t>
            </a:r>
            <a:endParaRPr lang="en-GB" dirty="0">
              <a:latin typeface="Arial" panose="020B0604020202020204" pitchFamily="34" charset="0"/>
              <a:cs typeface="Arial" panose="020B0604020202020204" pitchFamily="34" charset="0"/>
            </a:endParaRPr>
          </a:p>
        </p:txBody>
      </p:sp>
      <p:sp>
        <p:nvSpPr>
          <p:cNvPr id="8" name="TextBox 7">
            <a:extLst>
              <a:ext uri="{FF2B5EF4-FFF2-40B4-BE49-F238E27FC236}">
                <a16:creationId xmlns:a16="http://schemas.microsoft.com/office/drawing/2014/main" id="{457AF84F-1180-282F-8C39-EE8909DA37E9}"/>
              </a:ext>
            </a:extLst>
          </p:cNvPr>
          <p:cNvSpPr txBox="1"/>
          <p:nvPr/>
        </p:nvSpPr>
        <p:spPr>
          <a:xfrm>
            <a:off x="7947025" y="5606758"/>
            <a:ext cx="4244975" cy="369332"/>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r>
              <a:rPr lang="en-GB" sz="1800" i="0" dirty="0">
                <a:effectLst/>
                <a:latin typeface="Arial" panose="020B0604020202020204" pitchFamily="34" charset="0"/>
                <a:ea typeface="+mn-ea"/>
                <a:cs typeface="Arial" panose="020B0604020202020204" pitchFamily="34" charset="0"/>
                <a:sym typeface="Calibri"/>
                <a:hlinkClick r:id="rId7"/>
              </a:rPr>
              <a:t>Deployment of Teaching Assistants</a:t>
            </a:r>
            <a:r>
              <a:rPr lang="en-GB" sz="1800" i="0" dirty="0">
                <a:effectLst/>
                <a:latin typeface="Arial" panose="020B0604020202020204" pitchFamily="34" charset="0"/>
                <a:ea typeface="+mn-ea"/>
                <a:cs typeface="Arial" panose="020B0604020202020204" pitchFamily="34" charset="0"/>
                <a:sym typeface="Calibri"/>
              </a:rPr>
              <a:t> </a:t>
            </a:r>
            <a:endParaRPr lang="en-GB" dirty="0">
              <a:latin typeface="Arial" panose="020B0604020202020204" pitchFamily="34" charset="0"/>
              <a:cs typeface="Arial" panose="020B0604020202020204" pitchFamily="34" charset="0"/>
            </a:endParaRPr>
          </a:p>
        </p:txBody>
      </p:sp>
      <p:sp>
        <p:nvSpPr>
          <p:cNvPr id="5" name="TextBox 4">
            <a:extLst>
              <a:ext uri="{FF2B5EF4-FFF2-40B4-BE49-F238E27FC236}">
                <a16:creationId xmlns:a16="http://schemas.microsoft.com/office/drawing/2014/main" id="{030966C0-8600-B66A-9F24-75C7034E9062}"/>
              </a:ext>
            </a:extLst>
          </p:cNvPr>
          <p:cNvSpPr txBox="1"/>
          <p:nvPr/>
        </p:nvSpPr>
        <p:spPr>
          <a:xfrm>
            <a:off x="191683" y="4667533"/>
            <a:ext cx="6102350" cy="369332"/>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r>
              <a:rPr lang="en-GB" dirty="0">
                <a:hlinkClick r:id="rId8"/>
              </a:rPr>
              <a:t>Improving Behaviour in Schools | EEF</a:t>
            </a:r>
            <a:endParaRPr lang="en-GB" dirty="0"/>
          </a:p>
        </p:txBody>
      </p:sp>
    </p:spTree>
    <p:extLst>
      <p:ext uri="{BB962C8B-B14F-4D97-AF65-F5344CB8AC3E}">
        <p14:creationId xmlns:p14="http://schemas.microsoft.com/office/powerpoint/2010/main" val="2989355169"/>
      </p:ext>
    </p:extLst>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6926DEA-3FC3-F35B-A424-977D792A9ADD}"/>
            </a:ext>
          </a:extLst>
        </p:cNvPr>
        <p:cNvGrpSpPr/>
        <p:nvPr/>
      </p:nvGrpSpPr>
      <p:grpSpPr>
        <a:xfrm>
          <a:off x="0" y="0"/>
          <a:ext cx="0" cy="0"/>
          <a:chOff x="0" y="0"/>
          <a:chExt cx="0" cy="0"/>
        </a:xfrm>
      </p:grpSpPr>
      <p:sp>
        <p:nvSpPr>
          <p:cNvPr id="7" name="Rectangle: Rounded Corners 6">
            <a:extLst>
              <a:ext uri="{FF2B5EF4-FFF2-40B4-BE49-F238E27FC236}">
                <a16:creationId xmlns:a16="http://schemas.microsoft.com/office/drawing/2014/main" id="{4D5106CA-26D6-9419-5958-F6C7DD5CA98E}"/>
              </a:ext>
            </a:extLst>
          </p:cNvPr>
          <p:cNvSpPr/>
          <p:nvPr/>
        </p:nvSpPr>
        <p:spPr>
          <a:xfrm>
            <a:off x="957466" y="1435955"/>
            <a:ext cx="10430435" cy="1620000"/>
          </a:xfrm>
          <a:prstGeom prst="roundRect">
            <a:avLst/>
          </a:prstGeom>
          <a:solidFill>
            <a:srgbClr val="2E955A"/>
          </a:solidFill>
          <a:ln w="28575" cap="flat" cmpd="sng" algn="ctr">
            <a:solidFill>
              <a:srgbClr val="FFFFFF"/>
            </a:solidFill>
            <a:prstDash val="solid"/>
            <a:miter lim="800000"/>
          </a:ln>
          <a:effectLst>
            <a:outerShdw blurRad="50800" dist="38100" dir="2700000" algn="tl" rotWithShape="0">
              <a:prstClr val="black">
                <a:alpha val="40000"/>
              </a:prstClr>
            </a:outerShdw>
          </a:effectLst>
        </p:spPr>
        <p:txBody>
          <a:bodyPr anchor="ctr"/>
          <a:lstStyle/>
          <a:p>
            <a:pPr algn="ctr"/>
            <a:r>
              <a:rPr lang="en-US" sz="2400" kern="1200" dirty="0">
                <a:solidFill>
                  <a:sysClr val="window" lastClr="FFFFFF"/>
                </a:solidFill>
                <a:latin typeface="Arial" panose="020B0604020202020204" pitchFamily="34" charset="0"/>
                <a:cs typeface="Arial" panose="020B0604020202020204" pitchFamily="34" charset="0"/>
              </a:rPr>
              <a:t>To improve the quality of teaching to children and young people with SEND, particularly in mainstream settings (both schools and further education).</a:t>
            </a:r>
          </a:p>
        </p:txBody>
      </p:sp>
      <p:sp>
        <p:nvSpPr>
          <p:cNvPr id="13" name="Rectangle: Rounded Corners 12">
            <a:extLst>
              <a:ext uri="{FF2B5EF4-FFF2-40B4-BE49-F238E27FC236}">
                <a16:creationId xmlns:a16="http://schemas.microsoft.com/office/drawing/2014/main" id="{BC0B64CE-D619-5598-7CE0-80E6CC3BFB5C}"/>
              </a:ext>
            </a:extLst>
          </p:cNvPr>
          <p:cNvSpPr/>
          <p:nvPr/>
        </p:nvSpPr>
        <p:spPr>
          <a:xfrm>
            <a:off x="957466" y="3514045"/>
            <a:ext cx="10430435" cy="1908000"/>
          </a:xfrm>
          <a:prstGeom prst="roundRect">
            <a:avLst/>
          </a:prstGeom>
          <a:solidFill>
            <a:srgbClr val="057078"/>
          </a:solidFill>
          <a:ln w="28575" cap="flat" cmpd="sng" algn="ctr">
            <a:solidFill>
              <a:srgbClr val="FFFFFF"/>
            </a:solidFill>
            <a:prstDash val="solid"/>
            <a:miter lim="800000"/>
          </a:ln>
          <a:effectLst>
            <a:outerShdw blurRad="50800" dist="38100" dir="2700000" algn="tl" rotWithShape="0">
              <a:prstClr val="black">
                <a:alpha val="40000"/>
              </a:prstClr>
            </a:outerShdw>
          </a:effectLst>
        </p:spPr>
        <p:txBody>
          <a:bodyPr anchor="ctr"/>
          <a:lstStyle/>
          <a:p>
            <a:pPr algn="ctr"/>
            <a:r>
              <a:rPr lang="en-GB" sz="2400" kern="1200" dirty="0">
                <a:solidFill>
                  <a:sysClr val="window" lastClr="FFFFFF"/>
                </a:solidFill>
                <a:latin typeface="Arial" panose="020B0604020202020204" pitchFamily="34" charset="0"/>
                <a:cs typeface="Arial" panose="020B0604020202020204" pitchFamily="34" charset="0"/>
              </a:rPr>
              <a:t>To ensure needs are identified and met earlier and more effectively, and that preparation for adulthood is delivered from the earliest stages, to support effective transitions, including into employment.</a:t>
            </a:r>
            <a:endParaRPr lang="en-US" sz="2400" kern="1200" dirty="0">
              <a:solidFill>
                <a:sysClr val="window" lastClr="FFFFFF"/>
              </a:solidFill>
              <a:latin typeface="Arial" panose="020B0604020202020204" pitchFamily="34" charset="0"/>
              <a:cs typeface="Arial" panose="020B0604020202020204" pitchFamily="34" charset="0"/>
            </a:endParaRPr>
          </a:p>
        </p:txBody>
      </p:sp>
      <p:sp>
        <p:nvSpPr>
          <p:cNvPr id="10" name="Content Placeholder 9">
            <a:extLst>
              <a:ext uri="{FF2B5EF4-FFF2-40B4-BE49-F238E27FC236}">
                <a16:creationId xmlns:a16="http://schemas.microsoft.com/office/drawing/2014/main" id="{0BFBA31D-B952-1E5B-6E93-5A182B73DEAE}"/>
              </a:ext>
            </a:extLst>
          </p:cNvPr>
          <p:cNvSpPr>
            <a:spLocks noGrp="1"/>
          </p:cNvSpPr>
          <p:nvPr>
            <p:ph sz="half" idx="18"/>
          </p:nvPr>
        </p:nvSpPr>
        <p:spPr>
          <a:xfrm>
            <a:off x="185263" y="142385"/>
            <a:ext cx="9545145" cy="436210"/>
          </a:xfrm>
        </p:spPr>
        <p:txBody>
          <a:bodyPr/>
          <a:lstStyle/>
          <a:p>
            <a:r>
              <a:rPr lang="en-GB" dirty="0"/>
              <a:t>Universal SEND Services programme: </a:t>
            </a:r>
          </a:p>
        </p:txBody>
      </p:sp>
      <p:sp>
        <p:nvSpPr>
          <p:cNvPr id="11" name="Content Placeholder 10">
            <a:extLst>
              <a:ext uri="{FF2B5EF4-FFF2-40B4-BE49-F238E27FC236}">
                <a16:creationId xmlns:a16="http://schemas.microsoft.com/office/drawing/2014/main" id="{AE4D485D-4B42-071D-8311-B8C3421D7EA8}"/>
              </a:ext>
            </a:extLst>
          </p:cNvPr>
          <p:cNvSpPr>
            <a:spLocks noGrp="1"/>
          </p:cNvSpPr>
          <p:nvPr>
            <p:ph sz="half" idx="19"/>
          </p:nvPr>
        </p:nvSpPr>
        <p:spPr/>
        <p:txBody>
          <a:bodyPr/>
          <a:lstStyle/>
          <a:p>
            <a:r>
              <a:rPr lang="en-GB" sz="3200" dirty="0"/>
              <a:t>aims</a:t>
            </a:r>
          </a:p>
          <a:p>
            <a:endParaRPr lang="en-GB" dirty="0"/>
          </a:p>
        </p:txBody>
      </p:sp>
      <p:sp>
        <p:nvSpPr>
          <p:cNvPr id="2" name="TextBox 1">
            <a:extLst>
              <a:ext uri="{FF2B5EF4-FFF2-40B4-BE49-F238E27FC236}">
                <a16:creationId xmlns:a16="http://schemas.microsoft.com/office/drawing/2014/main" id="{21A76F86-2443-FBF0-BE13-3455301BE35E}"/>
              </a:ext>
            </a:extLst>
          </p:cNvPr>
          <p:cNvSpPr txBox="1"/>
          <p:nvPr/>
        </p:nvSpPr>
        <p:spPr>
          <a:xfrm>
            <a:off x="6413500" y="6088965"/>
            <a:ext cx="5359400" cy="646331"/>
          </a:xfrm>
          <a:prstGeom prst="rect">
            <a:avLst/>
          </a:prstGeom>
          <a:noFill/>
        </p:spPr>
        <p:txBody>
          <a:bodyPr wrap="square" rtlCol="0">
            <a:spAutoFit/>
          </a:bodyPr>
          <a:lstStyle/>
          <a:p>
            <a:r>
              <a:rPr lang="en-GB">
                <a:hlinkClick r:id="rId3"/>
              </a:rPr>
              <a:t>Whole School SEND Home Page | Whole School SEND</a:t>
            </a:r>
            <a:endParaRPr lang="en-GB" dirty="0"/>
          </a:p>
        </p:txBody>
      </p:sp>
    </p:spTree>
    <p:extLst>
      <p:ext uri="{BB962C8B-B14F-4D97-AF65-F5344CB8AC3E}">
        <p14:creationId xmlns:p14="http://schemas.microsoft.com/office/powerpoint/2010/main" val="1320610925"/>
      </p:ext>
    </p:extLst>
  </p:cSld>
  <p:clrMapOvr>
    <a:masterClrMapping/>
  </p:clrMapOvr>
  <p:transition spd="med"/>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A close-up of a couple of girls&#10;&#10;AI-generated content may be incorrect.">
            <a:extLst>
              <a:ext uri="{FF2B5EF4-FFF2-40B4-BE49-F238E27FC236}">
                <a16:creationId xmlns:a16="http://schemas.microsoft.com/office/drawing/2014/main" id="{15C6B47D-0B9B-144D-CA90-09D0AD2A66F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170135" y="3516631"/>
            <a:ext cx="1935319" cy="1366315"/>
          </a:xfrm>
          <a:prstGeom prst="rect">
            <a:avLst/>
          </a:prstGeom>
          <a:ln>
            <a:noFill/>
          </a:ln>
          <a:effectLst>
            <a:outerShdw blurRad="127000" dist="12700" dir="4800000" sx="110000" sy="110000" algn="ctr" rotWithShape="0">
              <a:srgbClr val="FFFF00">
                <a:alpha val="40000"/>
              </a:srgbClr>
            </a:outerShdw>
          </a:effectLst>
        </p:spPr>
      </p:pic>
      <p:pic>
        <p:nvPicPr>
          <p:cNvPr id="4" name="Picture 3" descr="A young person and person looking at a tablet&#10;&#10;AI-generated content may be incorrect.">
            <a:extLst>
              <a:ext uri="{FF2B5EF4-FFF2-40B4-BE49-F238E27FC236}">
                <a16:creationId xmlns:a16="http://schemas.microsoft.com/office/drawing/2014/main" id="{B4BE11D2-A382-5CFE-2773-EF2507194718}"/>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604577" y="5039133"/>
            <a:ext cx="1066431" cy="749019"/>
          </a:xfrm>
          <a:prstGeom prst="rect">
            <a:avLst/>
          </a:prstGeom>
          <a:ln>
            <a:noFill/>
          </a:ln>
          <a:effectLst/>
        </p:spPr>
      </p:pic>
      <p:pic>
        <p:nvPicPr>
          <p:cNvPr id="7" name="Picture 6" descr="A young child holding pencils&#10;&#10;AI-generated content may be incorrect.">
            <a:extLst>
              <a:ext uri="{FF2B5EF4-FFF2-40B4-BE49-F238E27FC236}">
                <a16:creationId xmlns:a16="http://schemas.microsoft.com/office/drawing/2014/main" id="{856694A0-4B9C-4325-3F69-BA3DA929941F}"/>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9326558" y="3831767"/>
            <a:ext cx="1066431" cy="750382"/>
          </a:xfrm>
          <a:prstGeom prst="rect">
            <a:avLst/>
          </a:prstGeom>
          <a:ln>
            <a:noFill/>
          </a:ln>
          <a:effectLst/>
        </p:spPr>
      </p:pic>
      <p:pic>
        <p:nvPicPr>
          <p:cNvPr id="8" name="Picture 7" descr="A couple of girls sitting at a table&#10;&#10;AI-generated content may be incorrect.">
            <a:extLst>
              <a:ext uri="{FF2B5EF4-FFF2-40B4-BE49-F238E27FC236}">
                <a16:creationId xmlns:a16="http://schemas.microsoft.com/office/drawing/2014/main" id="{8148790D-0F3C-9262-353D-2CF270487CFB}"/>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5882600" y="3831767"/>
            <a:ext cx="1066431" cy="743213"/>
          </a:xfrm>
          <a:prstGeom prst="rect">
            <a:avLst/>
          </a:prstGeom>
          <a:ln>
            <a:noFill/>
          </a:ln>
          <a:effectLst/>
        </p:spPr>
      </p:pic>
      <p:pic>
        <p:nvPicPr>
          <p:cNvPr id="1026" name="Picture 2" descr="Front cover for Early Years SEND Review Guide">
            <a:extLst>
              <a:ext uri="{FF2B5EF4-FFF2-40B4-BE49-F238E27FC236}">
                <a16:creationId xmlns:a16="http://schemas.microsoft.com/office/drawing/2014/main" id="{6B68503D-043B-12DE-C89E-E21C69A6B12D}"/>
              </a:ext>
            </a:extLst>
          </p:cNvPr>
          <p:cNvPicPr>
            <a:picLocks noChangeAspect="1" noChangeArrowheads="1"/>
          </p:cNvPicPr>
          <p:nvPr/>
        </p:nvPicPr>
        <p:blipFill rotWithShape="1">
          <a:blip r:embed="rId7">
            <a:extLst>
              <a:ext uri="{28A0092B-C50C-407E-A947-70E740481C1C}">
                <a14:useLocalDpi xmlns:a14="http://schemas.microsoft.com/office/drawing/2010/main" val="0"/>
              </a:ext>
            </a:extLst>
          </a:blip>
          <a:srcRect l="25216" t="3309" r="25532" b="4700"/>
          <a:stretch/>
        </p:blipFill>
        <p:spPr bwMode="auto">
          <a:xfrm>
            <a:off x="1379771" y="2409611"/>
            <a:ext cx="1791275" cy="1212193"/>
          </a:xfrm>
          <a:prstGeom prst="rect">
            <a:avLst/>
          </a:prstGeom>
          <a:ln>
            <a:noFill/>
          </a:ln>
          <a:effectLst/>
          <a:extLst>
            <a:ext uri="{909E8E84-426E-40DD-AFC4-6F175D3DCCD1}">
              <a14:hiddenFill xmlns:a14="http://schemas.microsoft.com/office/drawing/2010/main">
                <a:solidFill>
                  <a:srgbClr val="FFFFFF"/>
                </a:solidFill>
              </a14:hiddenFill>
            </a:ext>
          </a:extLst>
        </p:spPr>
      </p:pic>
      <p:pic>
        <p:nvPicPr>
          <p:cNvPr id="1028" name="Picture 4" descr="College SEND Review Guide Cover">
            <a:extLst>
              <a:ext uri="{FF2B5EF4-FFF2-40B4-BE49-F238E27FC236}">
                <a16:creationId xmlns:a16="http://schemas.microsoft.com/office/drawing/2014/main" id="{0CCA40F5-CF51-674E-9E01-CEEEDB4A5578}"/>
              </a:ext>
            </a:extLst>
          </p:cNvPr>
          <p:cNvPicPr>
            <a:picLocks noChangeAspect="1" noChangeArrowheads="1"/>
          </p:cNvPicPr>
          <p:nvPr/>
        </p:nvPicPr>
        <p:blipFill rotWithShape="1">
          <a:blip r:embed="rId8">
            <a:extLst>
              <a:ext uri="{28A0092B-C50C-407E-A947-70E740481C1C}">
                <a14:useLocalDpi xmlns:a14="http://schemas.microsoft.com/office/drawing/2010/main" val="0"/>
              </a:ext>
            </a:extLst>
          </a:blip>
          <a:srcRect l="25018" t="936" r="25173" b="2297"/>
          <a:stretch/>
        </p:blipFill>
        <p:spPr bwMode="auto">
          <a:xfrm>
            <a:off x="1379771" y="4129158"/>
            <a:ext cx="1791275" cy="1260897"/>
          </a:xfrm>
          <a:prstGeom prst="rect">
            <a:avLst/>
          </a:prstGeom>
          <a:ln>
            <a:noFill/>
          </a:ln>
          <a:effectLst/>
          <a:extLst>
            <a:ext uri="{909E8E84-426E-40DD-AFC4-6F175D3DCCD1}">
              <a14:hiddenFill xmlns:a14="http://schemas.microsoft.com/office/drawing/2010/main">
                <a:solidFill>
                  <a:srgbClr val="FFFFFF"/>
                </a:solidFill>
              </a14:hiddenFill>
            </a:ext>
          </a:extLst>
        </p:spPr>
      </p:pic>
      <p:pic>
        <p:nvPicPr>
          <p:cNvPr id="10" name="Picture 9">
            <a:extLst>
              <a:ext uri="{FF2B5EF4-FFF2-40B4-BE49-F238E27FC236}">
                <a16:creationId xmlns:a16="http://schemas.microsoft.com/office/drawing/2014/main" id="{7B07105C-8105-9CAC-17E2-BE507F56A674}"/>
              </a:ext>
            </a:extLst>
          </p:cNvPr>
          <p:cNvPicPr>
            <a:picLocks noChangeAspect="1"/>
          </p:cNvPicPr>
          <p:nvPr/>
        </p:nvPicPr>
        <p:blipFill>
          <a:blip r:embed="rId9"/>
          <a:srcRect l="726" t="2003" r="2156"/>
          <a:stretch/>
        </p:blipFill>
        <p:spPr>
          <a:xfrm>
            <a:off x="7604577" y="1774772"/>
            <a:ext cx="1066431" cy="755537"/>
          </a:xfrm>
          <a:prstGeom prst="rect">
            <a:avLst/>
          </a:prstGeom>
          <a:ln>
            <a:noFill/>
          </a:ln>
          <a:effectLst/>
        </p:spPr>
      </p:pic>
      <p:pic>
        <p:nvPicPr>
          <p:cNvPr id="12" name="Picture 11">
            <a:extLst>
              <a:ext uri="{FF2B5EF4-FFF2-40B4-BE49-F238E27FC236}">
                <a16:creationId xmlns:a16="http://schemas.microsoft.com/office/drawing/2014/main" id="{52E45D42-7243-176E-434A-B013FA8061B9}"/>
              </a:ext>
            </a:extLst>
          </p:cNvPr>
          <p:cNvPicPr>
            <a:picLocks noChangeAspect="1"/>
          </p:cNvPicPr>
          <p:nvPr/>
        </p:nvPicPr>
        <p:blipFill>
          <a:blip r:embed="rId10"/>
          <a:stretch>
            <a:fillRect/>
          </a:stretch>
        </p:blipFill>
        <p:spPr>
          <a:xfrm>
            <a:off x="6636919" y="2624279"/>
            <a:ext cx="1066431" cy="754529"/>
          </a:xfrm>
          <a:prstGeom prst="rect">
            <a:avLst/>
          </a:prstGeom>
          <a:ln>
            <a:noFill/>
          </a:ln>
          <a:effectLst/>
        </p:spPr>
      </p:pic>
      <p:pic>
        <p:nvPicPr>
          <p:cNvPr id="14" name="Picture 13">
            <a:extLst>
              <a:ext uri="{FF2B5EF4-FFF2-40B4-BE49-F238E27FC236}">
                <a16:creationId xmlns:a16="http://schemas.microsoft.com/office/drawing/2014/main" id="{08CAE19E-05EC-61FC-84FC-53CE86D640B3}"/>
              </a:ext>
            </a:extLst>
          </p:cNvPr>
          <p:cNvPicPr>
            <a:picLocks noChangeAspect="1"/>
          </p:cNvPicPr>
          <p:nvPr/>
        </p:nvPicPr>
        <p:blipFill>
          <a:blip r:embed="rId11"/>
          <a:stretch>
            <a:fillRect/>
          </a:stretch>
        </p:blipFill>
        <p:spPr>
          <a:xfrm>
            <a:off x="8513796" y="2616474"/>
            <a:ext cx="1066431" cy="751360"/>
          </a:xfrm>
          <a:prstGeom prst="rect">
            <a:avLst/>
          </a:prstGeom>
          <a:ln>
            <a:noFill/>
          </a:ln>
          <a:effectLst/>
        </p:spPr>
      </p:pic>
      <p:pic>
        <p:nvPicPr>
          <p:cNvPr id="16" name="Picture 15">
            <a:extLst>
              <a:ext uri="{FF2B5EF4-FFF2-40B4-BE49-F238E27FC236}">
                <a16:creationId xmlns:a16="http://schemas.microsoft.com/office/drawing/2014/main" id="{11460F8E-DFF1-35A9-82C5-CC94FDBAC0CF}"/>
              </a:ext>
            </a:extLst>
          </p:cNvPr>
          <p:cNvPicPr>
            <a:picLocks noChangeAspect="1"/>
          </p:cNvPicPr>
          <p:nvPr/>
        </p:nvPicPr>
        <p:blipFill>
          <a:blip r:embed="rId12"/>
          <a:stretch>
            <a:fillRect/>
          </a:stretch>
        </p:blipFill>
        <p:spPr>
          <a:xfrm>
            <a:off x="7604577" y="923392"/>
            <a:ext cx="1066431" cy="745702"/>
          </a:xfrm>
          <a:prstGeom prst="rect">
            <a:avLst/>
          </a:prstGeom>
          <a:ln>
            <a:noFill/>
          </a:ln>
          <a:effectLst/>
        </p:spPr>
      </p:pic>
      <p:sp>
        <p:nvSpPr>
          <p:cNvPr id="17" name="Title 1">
            <a:extLst>
              <a:ext uri="{FF2B5EF4-FFF2-40B4-BE49-F238E27FC236}">
                <a16:creationId xmlns:a16="http://schemas.microsoft.com/office/drawing/2014/main" id="{7F11D0A7-1775-476E-87BE-7258BB9C70F8}"/>
              </a:ext>
            </a:extLst>
          </p:cNvPr>
          <p:cNvSpPr txBox="1">
            <a:spLocks/>
          </p:cNvSpPr>
          <p:nvPr/>
        </p:nvSpPr>
        <p:spPr>
          <a:xfrm>
            <a:off x="1487054" y="260611"/>
            <a:ext cx="10583678"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GB" sz="4400" b="1" i="0" u="none" strike="noStrike" kern="1200" cap="none" spc="0" normalizeH="0" baseline="0" noProof="0" dirty="0">
                <a:ln>
                  <a:noFill/>
                </a:ln>
                <a:solidFill>
                  <a:srgbClr val="026973"/>
                </a:solidFill>
                <a:effectLst/>
                <a:uLnTx/>
                <a:uFillTx/>
                <a:latin typeface="Arial" panose="020B0604020202020204" pitchFamily="34" charset="0"/>
                <a:cs typeface="Arial" panose="020B0604020202020204" pitchFamily="34" charset="0"/>
              </a:rPr>
              <a:t>Review Guides</a:t>
            </a:r>
            <a:endParaRPr kumimoji="0" lang="en-GB" sz="3600" b="1" i="0" u="none" strike="noStrike" kern="1200" cap="none" spc="0" normalizeH="0" baseline="0" noProof="0" dirty="0">
              <a:ln>
                <a:noFill/>
              </a:ln>
              <a:solidFill>
                <a:srgbClr val="026973"/>
              </a:solidFill>
              <a:effectLst/>
              <a:uLnTx/>
              <a:uFillTx/>
              <a:latin typeface="Arial" panose="020B0604020202020204" pitchFamily="34" charset="0"/>
              <a:cs typeface="Arial" panose="020B0604020202020204" pitchFamily="34" charset="0"/>
            </a:endParaRPr>
          </a:p>
        </p:txBody>
      </p:sp>
      <p:pic>
        <p:nvPicPr>
          <p:cNvPr id="18" name="Picture 17">
            <a:extLst>
              <a:ext uri="{FF2B5EF4-FFF2-40B4-BE49-F238E27FC236}">
                <a16:creationId xmlns:a16="http://schemas.microsoft.com/office/drawing/2014/main" id="{50B916BC-3C89-F71C-7911-2C1F692CE800}"/>
              </a:ext>
            </a:extLst>
          </p:cNvPr>
          <p:cNvPicPr>
            <a:picLocks noChangeAspect="1"/>
          </p:cNvPicPr>
          <p:nvPr/>
        </p:nvPicPr>
        <p:blipFill>
          <a:blip r:embed="rId13">
            <a:extLst>
              <a:ext uri="{28A0092B-C50C-407E-A947-70E740481C1C}">
                <a14:useLocalDpi xmlns:a14="http://schemas.microsoft.com/office/drawing/2010/main" val="0"/>
              </a:ext>
            </a:extLst>
          </a:blip>
          <a:srcRect/>
          <a:stretch>
            <a:fillRect/>
          </a:stretch>
        </p:blipFill>
        <p:spPr bwMode="auto">
          <a:xfrm>
            <a:off x="331064" y="210275"/>
            <a:ext cx="1155989" cy="893745"/>
          </a:xfrm>
          <a:prstGeom prst="rect">
            <a:avLst/>
          </a:prstGeom>
          <a:noFill/>
          <a:ln>
            <a:noFill/>
          </a:ln>
        </p:spPr>
      </p:pic>
      <p:sp>
        <p:nvSpPr>
          <p:cNvPr id="19" name="TextBox 18">
            <a:extLst>
              <a:ext uri="{FF2B5EF4-FFF2-40B4-BE49-F238E27FC236}">
                <a16:creationId xmlns:a16="http://schemas.microsoft.com/office/drawing/2014/main" id="{46A8988A-2592-8F0E-67F8-FF1F7F85D02A}"/>
              </a:ext>
            </a:extLst>
          </p:cNvPr>
          <p:cNvSpPr txBox="1"/>
          <p:nvPr/>
        </p:nvSpPr>
        <p:spPr>
          <a:xfrm>
            <a:off x="8739086" y="1120964"/>
            <a:ext cx="1963924" cy="40010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lvl="0" indent="0" algn="l" defTabSz="914400" rtl="0" eaLnBrk="1" fontAlgn="auto" latinLnBrk="0" hangingPunct="0">
              <a:lnSpc>
                <a:spcPct val="100000"/>
              </a:lnSpc>
              <a:spcBef>
                <a:spcPts val="0"/>
              </a:spcBef>
              <a:spcAft>
                <a:spcPts val="0"/>
              </a:spcAft>
              <a:buClrTx/>
              <a:buSzTx/>
              <a:buFontTx/>
              <a:buNone/>
              <a:tabLst/>
              <a:defRPr/>
            </a:pPr>
            <a:r>
              <a:rPr kumimoji="0" lang="en-GB" sz="1000" b="0" i="0" u="none" strike="noStrike" kern="1200" cap="none" spc="0" normalizeH="0" baseline="0" noProof="0" dirty="0">
                <a:ln>
                  <a:noFill/>
                </a:ln>
                <a:solidFill>
                  <a:srgbClr val="4C4B4B"/>
                </a:solidFill>
                <a:effectLst/>
                <a:uLnTx/>
                <a:uFillTx/>
                <a:latin typeface="Arial"/>
                <a:ea typeface="Arial"/>
                <a:cs typeface="Arial"/>
                <a:sym typeface="Arial"/>
              </a:rPr>
              <a:t>Executive Headteachers, MAT SEND Leaders, Trust Boards</a:t>
            </a:r>
          </a:p>
        </p:txBody>
      </p:sp>
      <p:sp>
        <p:nvSpPr>
          <p:cNvPr id="20" name="TextBox 19">
            <a:extLst>
              <a:ext uri="{FF2B5EF4-FFF2-40B4-BE49-F238E27FC236}">
                <a16:creationId xmlns:a16="http://schemas.microsoft.com/office/drawing/2014/main" id="{DB360CD3-7DB2-5B09-1558-A109A3E9E111}"/>
              </a:ext>
            </a:extLst>
          </p:cNvPr>
          <p:cNvSpPr txBox="1"/>
          <p:nvPr/>
        </p:nvSpPr>
        <p:spPr>
          <a:xfrm>
            <a:off x="8739086" y="2033457"/>
            <a:ext cx="1687938" cy="24621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lvl="0" indent="0" algn="l" defTabSz="914400" rtl="0" eaLnBrk="1" fontAlgn="auto" latinLnBrk="0" hangingPunct="0">
              <a:lnSpc>
                <a:spcPct val="100000"/>
              </a:lnSpc>
              <a:spcBef>
                <a:spcPts val="0"/>
              </a:spcBef>
              <a:spcAft>
                <a:spcPts val="0"/>
              </a:spcAft>
              <a:buClrTx/>
              <a:buSzTx/>
              <a:buFontTx/>
              <a:buNone/>
              <a:tabLst/>
              <a:defRPr/>
            </a:pPr>
            <a:r>
              <a:rPr kumimoji="0" lang="en-GB" sz="1000" b="0" i="0" u="none" strike="noStrike" kern="1200" cap="none" spc="0" normalizeH="0" baseline="0" noProof="0" dirty="0">
                <a:ln>
                  <a:noFill/>
                </a:ln>
                <a:solidFill>
                  <a:srgbClr val="4C4B4B"/>
                </a:solidFill>
                <a:effectLst/>
                <a:uLnTx/>
                <a:uFillTx/>
                <a:latin typeface="Arial"/>
                <a:ea typeface="Arial"/>
                <a:cs typeface="Arial"/>
                <a:sym typeface="Arial"/>
              </a:rPr>
              <a:t>Governors in all schools</a:t>
            </a:r>
          </a:p>
        </p:txBody>
      </p:sp>
      <p:sp>
        <p:nvSpPr>
          <p:cNvPr id="21" name="TextBox 20">
            <a:extLst>
              <a:ext uri="{FF2B5EF4-FFF2-40B4-BE49-F238E27FC236}">
                <a16:creationId xmlns:a16="http://schemas.microsoft.com/office/drawing/2014/main" id="{673DF0E4-934C-5307-FFCD-B352082C3979}"/>
              </a:ext>
            </a:extLst>
          </p:cNvPr>
          <p:cNvSpPr txBox="1"/>
          <p:nvPr/>
        </p:nvSpPr>
        <p:spPr>
          <a:xfrm>
            <a:off x="9636579" y="2842013"/>
            <a:ext cx="1066431" cy="24621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lvl="0" indent="0" algn="l" defTabSz="914400" rtl="0" eaLnBrk="1" fontAlgn="auto" latinLnBrk="0" hangingPunct="0">
              <a:lnSpc>
                <a:spcPct val="100000"/>
              </a:lnSpc>
              <a:spcBef>
                <a:spcPts val="0"/>
              </a:spcBef>
              <a:spcAft>
                <a:spcPts val="0"/>
              </a:spcAft>
              <a:buClrTx/>
              <a:buSzTx/>
              <a:buFontTx/>
              <a:buNone/>
              <a:tabLst/>
              <a:defRPr/>
            </a:pPr>
            <a:r>
              <a:rPr kumimoji="0" lang="en-GB" sz="1000" b="0" i="0" u="none" strike="noStrike" kern="1200" cap="none" spc="0" normalizeH="0" baseline="0" noProof="0" dirty="0">
                <a:ln>
                  <a:noFill/>
                </a:ln>
                <a:solidFill>
                  <a:srgbClr val="4C4B4B"/>
                </a:solidFill>
                <a:effectLst/>
                <a:uLnTx/>
                <a:uFillTx/>
                <a:latin typeface="Arial"/>
                <a:ea typeface="Arial"/>
                <a:cs typeface="Arial"/>
                <a:sym typeface="Arial"/>
              </a:rPr>
              <a:t>Headteachers</a:t>
            </a:r>
          </a:p>
        </p:txBody>
      </p:sp>
      <p:sp>
        <p:nvSpPr>
          <p:cNvPr id="22" name="TextBox 21">
            <a:extLst>
              <a:ext uri="{FF2B5EF4-FFF2-40B4-BE49-F238E27FC236}">
                <a16:creationId xmlns:a16="http://schemas.microsoft.com/office/drawing/2014/main" id="{BDAC3EC0-0775-4636-A409-19B29BF6C3D1}"/>
              </a:ext>
            </a:extLst>
          </p:cNvPr>
          <p:cNvSpPr txBox="1"/>
          <p:nvPr/>
        </p:nvSpPr>
        <p:spPr>
          <a:xfrm>
            <a:off x="10427024" y="4009065"/>
            <a:ext cx="1433912" cy="40010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lvl="0" indent="0" algn="l" defTabSz="914400" rtl="0" eaLnBrk="1" fontAlgn="auto" latinLnBrk="0" hangingPunct="0">
              <a:lnSpc>
                <a:spcPct val="100000"/>
              </a:lnSpc>
              <a:spcBef>
                <a:spcPts val="0"/>
              </a:spcBef>
              <a:spcAft>
                <a:spcPts val="0"/>
              </a:spcAft>
              <a:buClrTx/>
              <a:buSzTx/>
              <a:buFontTx/>
              <a:buNone/>
              <a:tabLst/>
              <a:defRPr/>
            </a:pPr>
            <a:r>
              <a:rPr kumimoji="0" lang="en-GB" sz="1000" b="0" i="0" u="none" strike="noStrike" kern="1200" cap="none" spc="0" normalizeH="0" baseline="0" noProof="0" dirty="0">
                <a:ln>
                  <a:noFill/>
                </a:ln>
                <a:solidFill>
                  <a:srgbClr val="4C4B4B"/>
                </a:solidFill>
                <a:effectLst/>
                <a:uLnTx/>
                <a:uFillTx/>
                <a:latin typeface="Arial"/>
                <a:ea typeface="Arial"/>
                <a:cs typeface="Arial"/>
                <a:sym typeface="Arial"/>
              </a:rPr>
              <a:t>SENCOs, other Senior Leaders</a:t>
            </a:r>
          </a:p>
        </p:txBody>
      </p:sp>
      <p:sp>
        <p:nvSpPr>
          <p:cNvPr id="23" name="TextBox 22">
            <a:extLst>
              <a:ext uri="{FF2B5EF4-FFF2-40B4-BE49-F238E27FC236}">
                <a16:creationId xmlns:a16="http://schemas.microsoft.com/office/drawing/2014/main" id="{241E4D5D-B5BA-16FF-6F09-5FF149ED6114}"/>
              </a:ext>
            </a:extLst>
          </p:cNvPr>
          <p:cNvSpPr txBox="1"/>
          <p:nvPr/>
        </p:nvSpPr>
        <p:spPr>
          <a:xfrm>
            <a:off x="8671008" y="5374840"/>
            <a:ext cx="2290099" cy="24621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lvl="0" indent="0" algn="l" defTabSz="914400" rtl="0" eaLnBrk="1" fontAlgn="auto" latinLnBrk="0" hangingPunct="0">
              <a:lnSpc>
                <a:spcPct val="100000"/>
              </a:lnSpc>
              <a:spcBef>
                <a:spcPts val="0"/>
              </a:spcBef>
              <a:spcAft>
                <a:spcPts val="0"/>
              </a:spcAft>
              <a:buClrTx/>
              <a:buSzTx/>
              <a:buFontTx/>
              <a:buNone/>
              <a:tabLst/>
              <a:defRPr/>
            </a:pPr>
            <a:r>
              <a:rPr kumimoji="0" lang="en-GB" sz="1000" b="0" i="0" u="none" strike="noStrike" kern="1200" cap="none" spc="0" normalizeH="0" baseline="0" noProof="0" dirty="0">
                <a:ln>
                  <a:noFill/>
                </a:ln>
                <a:solidFill>
                  <a:srgbClr val="4C4B4B"/>
                </a:solidFill>
                <a:effectLst/>
                <a:uLnTx/>
                <a:uFillTx/>
                <a:latin typeface="Arial"/>
                <a:ea typeface="Arial"/>
                <a:cs typeface="Arial"/>
                <a:sym typeface="Arial"/>
              </a:rPr>
              <a:t>Individuals or whole staff in all schools</a:t>
            </a:r>
          </a:p>
        </p:txBody>
      </p:sp>
      <p:sp>
        <p:nvSpPr>
          <p:cNvPr id="24" name="TextBox 23">
            <a:extLst>
              <a:ext uri="{FF2B5EF4-FFF2-40B4-BE49-F238E27FC236}">
                <a16:creationId xmlns:a16="http://schemas.microsoft.com/office/drawing/2014/main" id="{55A8131A-E107-A492-9BEA-9A93D78FA719}"/>
              </a:ext>
            </a:extLst>
          </p:cNvPr>
          <p:cNvSpPr txBox="1"/>
          <p:nvPr/>
        </p:nvSpPr>
        <p:spPr>
          <a:xfrm>
            <a:off x="762342" y="1842433"/>
            <a:ext cx="3026132" cy="40010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lvl="0" indent="0" algn="ctr" defTabSz="914400" rtl="0" eaLnBrk="1" fontAlgn="auto" latinLnBrk="0" hangingPunct="0">
              <a:lnSpc>
                <a:spcPct val="100000"/>
              </a:lnSpc>
              <a:spcBef>
                <a:spcPts val="0"/>
              </a:spcBef>
              <a:spcAft>
                <a:spcPts val="0"/>
              </a:spcAft>
              <a:buClrTx/>
              <a:buSzTx/>
              <a:buFontTx/>
              <a:buNone/>
              <a:tabLst/>
              <a:defRPr/>
            </a:pPr>
            <a:r>
              <a:rPr kumimoji="0" lang="en-GB" sz="2000" b="1" i="0" u="none" strike="noStrike" kern="1200" cap="none" spc="0" normalizeH="0" baseline="0" noProof="0" dirty="0">
                <a:ln>
                  <a:noFill/>
                </a:ln>
                <a:solidFill>
                  <a:srgbClr val="4C4B4B"/>
                </a:solidFill>
                <a:effectLst/>
                <a:uLnTx/>
                <a:uFillTx/>
                <a:latin typeface="Arial"/>
                <a:ea typeface="Arial"/>
                <a:cs typeface="Arial"/>
                <a:sym typeface="Arial"/>
              </a:rPr>
              <a:t>Early Years, FE Settings</a:t>
            </a:r>
          </a:p>
        </p:txBody>
      </p:sp>
      <p:sp>
        <p:nvSpPr>
          <p:cNvPr id="25" name="TextBox 24">
            <a:extLst>
              <a:ext uri="{FF2B5EF4-FFF2-40B4-BE49-F238E27FC236}">
                <a16:creationId xmlns:a16="http://schemas.microsoft.com/office/drawing/2014/main" id="{3575C6F2-DD06-0BC6-7FDC-CDE58A49057D}"/>
              </a:ext>
            </a:extLst>
          </p:cNvPr>
          <p:cNvSpPr txBox="1"/>
          <p:nvPr/>
        </p:nvSpPr>
        <p:spPr>
          <a:xfrm>
            <a:off x="242830" y="6046422"/>
            <a:ext cx="10990971" cy="369332"/>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srgbClr val="016C76"/>
                </a:solidFill>
                <a:effectLst/>
                <a:uLnTx/>
                <a:uFillTx/>
                <a:latin typeface="Arial" panose="020B0604020202020204" pitchFamily="34" charset="0"/>
                <a:ea typeface="Calibri" panose="020F0502020204030204" pitchFamily="34" charset="0"/>
                <a:cs typeface="Times New Roman" panose="02020603050405020304" pitchFamily="18" charset="0"/>
              </a:rPr>
              <a:t>Find out more here</a:t>
            </a:r>
            <a:r>
              <a:rPr kumimoji="0" lang="en-GB" sz="1800" b="0" i="0" u="none" strike="noStrike" kern="1200" cap="none" spc="0" normalizeH="0" baseline="0" noProof="0" dirty="0">
                <a:ln>
                  <a:noFill/>
                </a:ln>
                <a:solidFill>
                  <a:srgbClr val="016C76"/>
                </a:solidFill>
                <a:effectLst/>
                <a:uLnTx/>
                <a:uFillTx/>
                <a:latin typeface="Arial" panose="020B0604020202020204" pitchFamily="34" charset="0"/>
                <a:ea typeface="Calibri" panose="020F0502020204030204" pitchFamily="34" charset="0"/>
                <a:cs typeface="Times New Roman" panose="02020603050405020304" pitchFamily="18" charset="0"/>
              </a:rPr>
              <a:t>:  </a:t>
            </a:r>
            <a:r>
              <a:rPr kumimoji="0" lang="en-GB" sz="1600" b="0" i="0" u="none" strike="noStrike" kern="1200" cap="none" spc="0" normalizeH="0" baseline="0" noProof="0" dirty="0">
                <a:ln>
                  <a:noFill/>
                </a:ln>
                <a:solidFill>
                  <a:srgbClr val="016C76"/>
                </a:solidFill>
                <a:effectLst/>
                <a:uLnTx/>
                <a:uFillTx/>
                <a:latin typeface="Arial" panose="020B0604020202020204" pitchFamily="34" charset="0"/>
                <a:ea typeface="Calibri" panose="020F0502020204030204" pitchFamily="34" charset="0"/>
                <a:cs typeface="Times New Roman" panose="02020603050405020304" pitchFamily="18" charset="0"/>
                <a:hlinkClick r:id="rId14"/>
              </a:rPr>
              <a:t>https://www.wholeschoolsend.org.uk/page/wss-review-guides</a:t>
            </a:r>
            <a:r>
              <a:rPr kumimoji="0" lang="en-GB" sz="1600" b="0" i="0" u="none" strike="noStrike" kern="1200" cap="none" spc="0" normalizeH="0" baseline="0" noProof="0" dirty="0">
                <a:ln>
                  <a:noFill/>
                </a:ln>
                <a:solidFill>
                  <a:srgbClr val="016C76"/>
                </a:solidFill>
                <a:effectLst/>
                <a:uLnTx/>
                <a:uFillTx/>
                <a:latin typeface="Arial" panose="020B0604020202020204" pitchFamily="34" charset="0"/>
                <a:ea typeface="Calibri" panose="020F0502020204030204" pitchFamily="34" charset="0"/>
                <a:cs typeface="Times New Roman" panose="02020603050405020304" pitchFamily="18" charset="0"/>
              </a:rPr>
              <a:t>  </a:t>
            </a:r>
            <a:endParaRPr kumimoji="0" lang="en-GB" sz="1600" b="0" i="0" u="none" strike="noStrike" kern="1200" cap="none" spc="0" normalizeH="0" baseline="0" noProof="0" dirty="0">
              <a:ln>
                <a:noFill/>
              </a:ln>
              <a:solidFill>
                <a:srgbClr val="01454C"/>
              </a:solidFill>
              <a:effectLst/>
              <a:uLnTx/>
              <a:uFillTx/>
              <a:latin typeface="Arial" panose="020B0604020202020204" pitchFamily="34" charset="0"/>
              <a:ea typeface="Calibri"/>
              <a:cs typeface="Arial" panose="020B0604020202020204" pitchFamily="34" charset="0"/>
            </a:endParaRPr>
          </a:p>
        </p:txBody>
      </p:sp>
      <p:pic>
        <p:nvPicPr>
          <p:cNvPr id="27" name="Picture 26">
            <a:extLst>
              <a:ext uri="{FF2B5EF4-FFF2-40B4-BE49-F238E27FC236}">
                <a16:creationId xmlns:a16="http://schemas.microsoft.com/office/drawing/2014/main" id="{9F2B5747-AC5E-E2F9-21BA-E8E8D18D2AB2}"/>
              </a:ext>
            </a:extLst>
          </p:cNvPr>
          <p:cNvPicPr>
            <a:picLocks noChangeAspect="1"/>
          </p:cNvPicPr>
          <p:nvPr/>
        </p:nvPicPr>
        <p:blipFill>
          <a:blip r:embed="rId15"/>
          <a:stretch>
            <a:fillRect/>
          </a:stretch>
        </p:blipFill>
        <p:spPr>
          <a:xfrm>
            <a:off x="11143980" y="5616257"/>
            <a:ext cx="767540" cy="795075"/>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3" name="Graphic 2">
            <a:extLst>
              <a:ext uri="{FF2B5EF4-FFF2-40B4-BE49-F238E27FC236}">
                <a16:creationId xmlns:a16="http://schemas.microsoft.com/office/drawing/2014/main" id="{7297A579-4F4D-4B2F-E2E2-C69612BE0658}"/>
              </a:ext>
            </a:extLst>
          </p:cNvPr>
          <p:cNvPicPr>
            <a:picLocks noChangeAspect="1"/>
          </p:cNvPicPr>
          <p:nvPr/>
        </p:nvPicPr>
        <p:blipFill>
          <a:blip r:embed="rId16">
            <a:extLst>
              <a:ext uri="{96DAC541-7B7A-43D3-8B79-37D633B846F1}">
                <asvg:svgBlip xmlns:asvg="http://schemas.microsoft.com/office/drawing/2016/SVG/main" r:embed="rId17"/>
              </a:ext>
            </a:extLst>
          </a:blip>
          <a:srcRect/>
          <a:stretch/>
        </p:blipFill>
        <p:spPr>
          <a:xfrm>
            <a:off x="11173329" y="19199"/>
            <a:ext cx="1018671" cy="920248"/>
          </a:xfrm>
          <a:prstGeom prst="rect">
            <a:avLst/>
          </a:prstGeom>
        </p:spPr>
      </p:pic>
    </p:spTree>
    <p:extLst>
      <p:ext uri="{BB962C8B-B14F-4D97-AF65-F5344CB8AC3E}">
        <p14:creationId xmlns:p14="http://schemas.microsoft.com/office/powerpoint/2010/main" val="3182530229"/>
      </p:ext>
    </p:extLst>
  </p:cSld>
  <p:clrMapOvr>
    <a:masterClrMapping/>
  </p:clrMapOvr>
  <p:transition spd="med"/>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BDBF9DF-8ED6-AF5E-509F-C7EED0CEDB97}"/>
            </a:ext>
          </a:extLst>
        </p:cNvPr>
        <p:cNvGrpSpPr/>
        <p:nvPr/>
      </p:nvGrpSpPr>
      <p:grpSpPr>
        <a:xfrm>
          <a:off x="0" y="0"/>
          <a:ext cx="0" cy="0"/>
          <a:chOff x="0" y="0"/>
          <a:chExt cx="0" cy="0"/>
        </a:xfrm>
      </p:grpSpPr>
      <p:sp>
        <p:nvSpPr>
          <p:cNvPr id="9" name="Content Placeholder 8">
            <a:extLst>
              <a:ext uri="{FF2B5EF4-FFF2-40B4-BE49-F238E27FC236}">
                <a16:creationId xmlns:a16="http://schemas.microsoft.com/office/drawing/2014/main" id="{206BBB34-E7B0-4ACB-1DF9-736CFC8CB629}"/>
              </a:ext>
            </a:extLst>
          </p:cNvPr>
          <p:cNvSpPr>
            <a:spLocks noGrp="1"/>
          </p:cNvSpPr>
          <p:nvPr>
            <p:ph sz="half" idx="21"/>
          </p:nvPr>
        </p:nvSpPr>
        <p:spPr>
          <a:xfrm>
            <a:off x="6096000" y="1043624"/>
            <a:ext cx="5257801" cy="4690119"/>
          </a:xfrm>
        </p:spPr>
        <p:txBody>
          <a:bodyPr/>
          <a:lstStyle/>
          <a:p>
            <a:r>
              <a:rPr lang="en-US" dirty="0"/>
              <a:t>• Leadership of SEND</a:t>
            </a:r>
          </a:p>
          <a:p>
            <a:endParaRPr lang="en-US" dirty="0"/>
          </a:p>
          <a:p>
            <a:r>
              <a:rPr lang="en-US" dirty="0"/>
              <a:t>• High Quality Adaptive Teaching </a:t>
            </a:r>
          </a:p>
          <a:p>
            <a:endParaRPr lang="en-US" dirty="0"/>
          </a:p>
          <a:p>
            <a:r>
              <a:rPr lang="en-US" dirty="0"/>
              <a:t>• Implementation of the Graduated Approach</a:t>
            </a:r>
          </a:p>
          <a:p>
            <a:r>
              <a:rPr lang="en-US" dirty="0"/>
              <a:t> </a:t>
            </a:r>
          </a:p>
          <a:p>
            <a:r>
              <a:rPr lang="en-US" dirty="0"/>
              <a:t>• Identification, Assessment and Outcomes</a:t>
            </a:r>
          </a:p>
          <a:p>
            <a:endParaRPr lang="en-GB" dirty="0"/>
          </a:p>
        </p:txBody>
      </p:sp>
      <p:sp>
        <p:nvSpPr>
          <p:cNvPr id="7" name="Content Placeholder 6">
            <a:extLst>
              <a:ext uri="{FF2B5EF4-FFF2-40B4-BE49-F238E27FC236}">
                <a16:creationId xmlns:a16="http://schemas.microsoft.com/office/drawing/2014/main" id="{C159987F-D4CF-2C75-03A9-810BD13AB12E}"/>
              </a:ext>
            </a:extLst>
          </p:cNvPr>
          <p:cNvSpPr>
            <a:spLocks noGrp="1"/>
          </p:cNvSpPr>
          <p:nvPr>
            <p:ph sz="half" idx="18"/>
          </p:nvPr>
        </p:nvSpPr>
        <p:spPr/>
        <p:txBody>
          <a:bodyPr/>
          <a:lstStyle/>
          <a:p>
            <a:r>
              <a:rPr lang="en-GB" dirty="0"/>
              <a:t>School Culture</a:t>
            </a:r>
          </a:p>
          <a:p>
            <a:endParaRPr lang="en-GB" dirty="0"/>
          </a:p>
        </p:txBody>
      </p:sp>
      <p:pic>
        <p:nvPicPr>
          <p:cNvPr id="5" name="Picture 4">
            <a:extLst>
              <a:ext uri="{FF2B5EF4-FFF2-40B4-BE49-F238E27FC236}">
                <a16:creationId xmlns:a16="http://schemas.microsoft.com/office/drawing/2014/main" id="{E140A088-EEC7-D1B1-96AD-E36E09440F5C}"/>
              </a:ext>
            </a:extLst>
          </p:cNvPr>
          <p:cNvPicPr>
            <a:picLocks noChangeAspect="1"/>
          </p:cNvPicPr>
          <p:nvPr/>
        </p:nvPicPr>
        <p:blipFill>
          <a:blip r:embed="rId3"/>
          <a:stretch>
            <a:fillRect/>
          </a:stretch>
        </p:blipFill>
        <p:spPr>
          <a:xfrm>
            <a:off x="254957" y="1232865"/>
            <a:ext cx="5608300" cy="3971314"/>
          </a:xfrm>
          <a:prstGeom prst="rect">
            <a:avLst/>
          </a:prstGeom>
        </p:spPr>
      </p:pic>
      <p:pic>
        <p:nvPicPr>
          <p:cNvPr id="6" name="Graphic 5">
            <a:extLst>
              <a:ext uri="{FF2B5EF4-FFF2-40B4-BE49-F238E27FC236}">
                <a16:creationId xmlns:a16="http://schemas.microsoft.com/office/drawing/2014/main" id="{8F60B4FD-A0A6-B0B3-BFD9-2232CBB4F3AD}"/>
              </a:ext>
            </a:extLst>
          </p:cNvPr>
          <p:cNvPicPr>
            <a:picLocks noChangeAspect="1"/>
          </p:cNvPicPr>
          <p:nvPr/>
        </p:nvPicPr>
        <p:blipFill>
          <a:blip r:embed="rId4">
            <a:extLst>
              <a:ext uri="{96DAC541-7B7A-43D3-8B79-37D633B846F1}">
                <asvg:svgBlip xmlns:asvg="http://schemas.microsoft.com/office/drawing/2016/SVG/main" r:embed="rId5"/>
              </a:ext>
            </a:extLst>
          </a:blip>
          <a:srcRect/>
          <a:stretch/>
        </p:blipFill>
        <p:spPr>
          <a:xfrm>
            <a:off x="11173329" y="19199"/>
            <a:ext cx="1018671" cy="920248"/>
          </a:xfrm>
          <a:prstGeom prst="rect">
            <a:avLst/>
          </a:prstGeom>
        </p:spPr>
      </p:pic>
    </p:spTree>
    <p:extLst>
      <p:ext uri="{BB962C8B-B14F-4D97-AF65-F5344CB8AC3E}">
        <p14:creationId xmlns:p14="http://schemas.microsoft.com/office/powerpoint/2010/main" val="1703546090"/>
      </p:ext>
    </p:extLst>
  </p:cSld>
  <p:clrMapOvr>
    <a:masterClrMapping/>
  </p:clrMapOvr>
  <p:transition spd="med"/>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49B3098-7A8A-F0D0-F030-B442EA4B2378}"/>
            </a:ext>
          </a:extLst>
        </p:cNvPr>
        <p:cNvGrpSpPr/>
        <p:nvPr/>
      </p:nvGrpSpPr>
      <p:grpSpPr>
        <a:xfrm>
          <a:off x="0" y="0"/>
          <a:ext cx="0" cy="0"/>
          <a:chOff x="0" y="0"/>
          <a:chExt cx="0" cy="0"/>
        </a:xfrm>
      </p:grpSpPr>
      <p:sp>
        <p:nvSpPr>
          <p:cNvPr id="5" name="Content Placeholder 4">
            <a:extLst>
              <a:ext uri="{FF2B5EF4-FFF2-40B4-BE49-F238E27FC236}">
                <a16:creationId xmlns:a16="http://schemas.microsoft.com/office/drawing/2014/main" id="{D701783E-6459-2E19-9B3C-52705B3A5CCB}"/>
              </a:ext>
            </a:extLst>
          </p:cNvPr>
          <p:cNvSpPr>
            <a:spLocks noGrp="1"/>
          </p:cNvSpPr>
          <p:nvPr>
            <p:ph sz="half" idx="18"/>
          </p:nvPr>
        </p:nvSpPr>
        <p:spPr/>
        <p:txBody>
          <a:bodyPr/>
          <a:lstStyle/>
          <a:p>
            <a:r>
              <a:rPr lang="en-GB" dirty="0"/>
              <a:t>School Culture </a:t>
            </a:r>
          </a:p>
          <a:p>
            <a:endParaRPr lang="en-GB" dirty="0"/>
          </a:p>
        </p:txBody>
      </p:sp>
      <p:pic>
        <p:nvPicPr>
          <p:cNvPr id="6" name="Picture 5">
            <a:extLst>
              <a:ext uri="{FF2B5EF4-FFF2-40B4-BE49-F238E27FC236}">
                <a16:creationId xmlns:a16="http://schemas.microsoft.com/office/drawing/2014/main" id="{EBCFE211-3B0C-7807-F18E-B9541435209F}"/>
              </a:ext>
            </a:extLst>
          </p:cNvPr>
          <p:cNvPicPr>
            <a:picLocks noChangeAspect="1"/>
          </p:cNvPicPr>
          <p:nvPr/>
        </p:nvPicPr>
        <p:blipFill>
          <a:blip r:embed="rId3"/>
          <a:stretch>
            <a:fillRect/>
          </a:stretch>
        </p:blipFill>
        <p:spPr>
          <a:xfrm>
            <a:off x="2046572" y="763900"/>
            <a:ext cx="8098855" cy="5104732"/>
          </a:xfrm>
          <a:prstGeom prst="rect">
            <a:avLst/>
          </a:prstGeom>
        </p:spPr>
      </p:pic>
      <p:pic>
        <p:nvPicPr>
          <p:cNvPr id="4" name="Graphic 3">
            <a:extLst>
              <a:ext uri="{FF2B5EF4-FFF2-40B4-BE49-F238E27FC236}">
                <a16:creationId xmlns:a16="http://schemas.microsoft.com/office/drawing/2014/main" id="{34778017-C44D-6C65-709F-81629A730DEA}"/>
              </a:ext>
            </a:extLst>
          </p:cNvPr>
          <p:cNvPicPr>
            <a:picLocks noChangeAspect="1"/>
          </p:cNvPicPr>
          <p:nvPr/>
        </p:nvPicPr>
        <p:blipFill>
          <a:blip r:embed="rId4">
            <a:extLst>
              <a:ext uri="{96DAC541-7B7A-43D3-8B79-37D633B846F1}">
                <asvg:svgBlip xmlns:asvg="http://schemas.microsoft.com/office/drawing/2016/SVG/main" r:embed="rId5"/>
              </a:ext>
            </a:extLst>
          </a:blip>
          <a:srcRect/>
          <a:stretch/>
        </p:blipFill>
        <p:spPr>
          <a:xfrm>
            <a:off x="11173329" y="19199"/>
            <a:ext cx="1018671" cy="920248"/>
          </a:xfrm>
          <a:prstGeom prst="rect">
            <a:avLst/>
          </a:prstGeom>
        </p:spPr>
      </p:pic>
    </p:spTree>
    <p:extLst>
      <p:ext uri="{BB962C8B-B14F-4D97-AF65-F5344CB8AC3E}">
        <p14:creationId xmlns:p14="http://schemas.microsoft.com/office/powerpoint/2010/main" val="1233603906"/>
      </p:ext>
    </p:extLst>
  </p:cSld>
  <p:clrMapOvr>
    <a:masterClrMapping/>
  </p:clrMapOvr>
  <p:transition spd="med"/>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B8DD278-E05E-2F71-F683-6ADD1D050AE4}"/>
            </a:ext>
          </a:extLst>
        </p:cNvPr>
        <p:cNvGrpSpPr/>
        <p:nvPr/>
      </p:nvGrpSpPr>
      <p:grpSpPr>
        <a:xfrm>
          <a:off x="0" y="0"/>
          <a:ext cx="0" cy="0"/>
          <a:chOff x="0" y="0"/>
          <a:chExt cx="0" cy="0"/>
        </a:xfrm>
      </p:grpSpPr>
      <p:pic>
        <p:nvPicPr>
          <p:cNvPr id="2" name="Graphic 1">
            <a:extLst>
              <a:ext uri="{FF2B5EF4-FFF2-40B4-BE49-F238E27FC236}">
                <a16:creationId xmlns:a16="http://schemas.microsoft.com/office/drawing/2014/main" id="{9815D047-288B-2AE3-AE3C-012E291669FB}"/>
              </a:ext>
            </a:extLst>
          </p:cNvPr>
          <p:cNvPicPr>
            <a:picLocks noChangeAspect="1"/>
          </p:cNvPicPr>
          <p:nvPr/>
        </p:nvPicPr>
        <p:blipFill>
          <a:blip r:embed="rId3">
            <a:extLst>
              <a:ext uri="{96DAC541-7B7A-43D3-8B79-37D633B846F1}">
                <asvg:svgBlip xmlns:asvg="http://schemas.microsoft.com/office/drawing/2016/SVG/main" r:embed="rId4"/>
              </a:ext>
            </a:extLst>
          </a:blip>
          <a:srcRect/>
          <a:stretch/>
        </p:blipFill>
        <p:spPr>
          <a:xfrm>
            <a:off x="11173329" y="19199"/>
            <a:ext cx="1018670" cy="920248"/>
          </a:xfrm>
          <a:prstGeom prst="rect">
            <a:avLst/>
          </a:prstGeom>
        </p:spPr>
      </p:pic>
      <p:sp>
        <p:nvSpPr>
          <p:cNvPr id="3" name="Content Placeholder 2">
            <a:extLst>
              <a:ext uri="{FF2B5EF4-FFF2-40B4-BE49-F238E27FC236}">
                <a16:creationId xmlns:a16="http://schemas.microsoft.com/office/drawing/2014/main" id="{2F1C6A80-9481-202A-CE68-1E6A15990150}"/>
              </a:ext>
            </a:extLst>
          </p:cNvPr>
          <p:cNvSpPr>
            <a:spLocks noGrp="1"/>
          </p:cNvSpPr>
          <p:nvPr>
            <p:ph sz="half" idx="18"/>
          </p:nvPr>
        </p:nvSpPr>
        <p:spPr>
          <a:xfrm>
            <a:off x="185263" y="142385"/>
            <a:ext cx="7630977" cy="436210"/>
          </a:xfrm>
        </p:spPr>
        <p:txBody>
          <a:bodyPr/>
          <a:lstStyle/>
          <a:p>
            <a:r>
              <a:rPr lang="en-GB" dirty="0"/>
              <a:t>Classroom Practice</a:t>
            </a:r>
          </a:p>
        </p:txBody>
      </p:sp>
      <p:sp>
        <p:nvSpPr>
          <p:cNvPr id="5" name="Content Placeholder 4">
            <a:extLst>
              <a:ext uri="{FF2B5EF4-FFF2-40B4-BE49-F238E27FC236}">
                <a16:creationId xmlns:a16="http://schemas.microsoft.com/office/drawing/2014/main" id="{92AF8443-D192-79D8-754F-21CA6CDA2DD6}"/>
              </a:ext>
            </a:extLst>
          </p:cNvPr>
          <p:cNvSpPr>
            <a:spLocks noGrp="1"/>
          </p:cNvSpPr>
          <p:nvPr>
            <p:ph sz="half" idx="21"/>
          </p:nvPr>
        </p:nvSpPr>
        <p:spPr/>
        <p:txBody>
          <a:bodyPr/>
          <a:lstStyle/>
          <a:p>
            <a:r>
              <a:rPr lang="en-GB" dirty="0"/>
              <a:t>It is divided into 30 statements across three aspects:</a:t>
            </a:r>
          </a:p>
          <a:p>
            <a:endParaRPr lang="en-GB" dirty="0"/>
          </a:p>
          <a:p>
            <a:r>
              <a:rPr lang="en-GB" dirty="0"/>
              <a:t>• Knowledge of the learner</a:t>
            </a:r>
          </a:p>
          <a:p>
            <a:r>
              <a:rPr lang="en-GB" dirty="0"/>
              <a:t> </a:t>
            </a:r>
          </a:p>
          <a:p>
            <a:r>
              <a:rPr lang="en-GB" dirty="0"/>
              <a:t> High quality adaptive teaching </a:t>
            </a:r>
          </a:p>
          <a:p>
            <a:endParaRPr lang="en-GB" dirty="0"/>
          </a:p>
          <a:p>
            <a:r>
              <a:rPr lang="en-GB" dirty="0"/>
              <a:t>• Creating an inclusive environment</a:t>
            </a:r>
          </a:p>
        </p:txBody>
      </p:sp>
      <p:pic>
        <p:nvPicPr>
          <p:cNvPr id="9" name="Content Placeholder 8">
            <a:extLst>
              <a:ext uri="{FF2B5EF4-FFF2-40B4-BE49-F238E27FC236}">
                <a16:creationId xmlns:a16="http://schemas.microsoft.com/office/drawing/2014/main" id="{FAA77D1D-7608-288C-CB22-C707B9930AA3}"/>
              </a:ext>
            </a:extLst>
          </p:cNvPr>
          <p:cNvPicPr>
            <a:picLocks noGrp="1" noChangeAspect="1"/>
          </p:cNvPicPr>
          <p:nvPr>
            <p:ph sz="quarter" idx="20"/>
          </p:nvPr>
        </p:nvPicPr>
        <p:blipFill>
          <a:blip r:embed="rId5"/>
          <a:stretch>
            <a:fillRect/>
          </a:stretch>
        </p:blipFill>
        <p:spPr>
          <a:xfrm>
            <a:off x="187325" y="1328170"/>
            <a:ext cx="5159375" cy="364762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pic>
    </p:spTree>
    <p:extLst>
      <p:ext uri="{BB962C8B-B14F-4D97-AF65-F5344CB8AC3E}">
        <p14:creationId xmlns:p14="http://schemas.microsoft.com/office/powerpoint/2010/main" val="1163409744"/>
      </p:ext>
    </p:extLst>
  </p:cSld>
  <p:clrMapOvr>
    <a:masterClrMapping/>
  </p:clrMapOvr>
  <p:transition spd="med"/>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2D18D1E-E4B8-D1B6-5872-4FB2F127BB22}"/>
            </a:ext>
          </a:extLst>
        </p:cNvPr>
        <p:cNvGrpSpPr/>
        <p:nvPr/>
      </p:nvGrpSpPr>
      <p:grpSpPr>
        <a:xfrm>
          <a:off x="0" y="0"/>
          <a:ext cx="0" cy="0"/>
          <a:chOff x="0" y="0"/>
          <a:chExt cx="0" cy="0"/>
        </a:xfrm>
      </p:grpSpPr>
      <p:pic>
        <p:nvPicPr>
          <p:cNvPr id="2" name="Graphic 1">
            <a:extLst>
              <a:ext uri="{FF2B5EF4-FFF2-40B4-BE49-F238E27FC236}">
                <a16:creationId xmlns:a16="http://schemas.microsoft.com/office/drawing/2014/main" id="{3EA8E0D5-89A7-CDAC-19A5-264A88726C80}"/>
              </a:ext>
            </a:extLst>
          </p:cNvPr>
          <p:cNvPicPr>
            <a:picLocks noChangeAspect="1"/>
          </p:cNvPicPr>
          <p:nvPr/>
        </p:nvPicPr>
        <p:blipFill>
          <a:blip r:embed="rId3">
            <a:extLst>
              <a:ext uri="{96DAC541-7B7A-43D3-8B79-37D633B846F1}">
                <asvg:svgBlip xmlns:asvg="http://schemas.microsoft.com/office/drawing/2016/SVG/main" r:embed="rId4"/>
              </a:ext>
            </a:extLst>
          </a:blip>
          <a:srcRect/>
          <a:stretch/>
        </p:blipFill>
        <p:spPr>
          <a:xfrm>
            <a:off x="11173329" y="19199"/>
            <a:ext cx="1018670" cy="920248"/>
          </a:xfrm>
          <a:prstGeom prst="rect">
            <a:avLst/>
          </a:prstGeom>
        </p:spPr>
      </p:pic>
      <p:sp>
        <p:nvSpPr>
          <p:cNvPr id="3" name="Content Placeholder 2">
            <a:extLst>
              <a:ext uri="{FF2B5EF4-FFF2-40B4-BE49-F238E27FC236}">
                <a16:creationId xmlns:a16="http://schemas.microsoft.com/office/drawing/2014/main" id="{BFFEBA00-919B-06E8-59B2-CB185BA09F85}"/>
              </a:ext>
            </a:extLst>
          </p:cNvPr>
          <p:cNvSpPr>
            <a:spLocks noGrp="1"/>
          </p:cNvSpPr>
          <p:nvPr>
            <p:ph sz="half" idx="18"/>
          </p:nvPr>
        </p:nvSpPr>
        <p:spPr>
          <a:xfrm>
            <a:off x="185263" y="142385"/>
            <a:ext cx="7630977" cy="436210"/>
          </a:xfrm>
        </p:spPr>
        <p:txBody>
          <a:bodyPr/>
          <a:lstStyle/>
          <a:p>
            <a:r>
              <a:rPr lang="en-US" dirty="0"/>
              <a:t>My Top Ten Tips for the Classroom</a:t>
            </a:r>
          </a:p>
          <a:p>
            <a:endParaRPr lang="en-GB" dirty="0"/>
          </a:p>
        </p:txBody>
      </p:sp>
      <p:sp>
        <p:nvSpPr>
          <p:cNvPr id="11" name="Content Placeholder 10">
            <a:extLst>
              <a:ext uri="{FF2B5EF4-FFF2-40B4-BE49-F238E27FC236}">
                <a16:creationId xmlns:a16="http://schemas.microsoft.com/office/drawing/2014/main" id="{8E3425FD-0116-0E84-D4D7-D7960E42AA8A}"/>
              </a:ext>
            </a:extLst>
          </p:cNvPr>
          <p:cNvSpPr>
            <a:spLocks noGrp="1"/>
          </p:cNvSpPr>
          <p:nvPr>
            <p:ph sz="half" idx="21"/>
          </p:nvPr>
        </p:nvSpPr>
        <p:spPr>
          <a:xfrm>
            <a:off x="6393056" y="1232121"/>
            <a:ext cx="5426337" cy="4501622"/>
          </a:xfrm>
        </p:spPr>
        <p:txBody>
          <a:bodyPr/>
          <a:lstStyle/>
          <a:p>
            <a:r>
              <a:rPr lang="en-US" sz="2000" dirty="0"/>
              <a:t>🤝 6. Build Meaningful Co-Production</a:t>
            </a:r>
          </a:p>
          <a:p>
            <a:endParaRPr lang="en-US" sz="2000" dirty="0"/>
          </a:p>
          <a:p>
            <a:r>
              <a:rPr lang="en-US" sz="2000" dirty="0"/>
              <a:t>🧘 7.  Prioritise Emotional Safety</a:t>
            </a:r>
          </a:p>
          <a:p>
            <a:endParaRPr lang="en-US" sz="2000" dirty="0"/>
          </a:p>
          <a:p>
            <a:r>
              <a:rPr lang="en-US" sz="2000" dirty="0"/>
              <a:t>🤝 8. Collaborate Across Roles</a:t>
            </a:r>
          </a:p>
          <a:p>
            <a:endParaRPr lang="en-US" sz="2000" dirty="0"/>
          </a:p>
          <a:p>
            <a:r>
              <a:rPr lang="en-US" sz="2000" dirty="0"/>
              <a:t>🫶 9. Develop a Classroom Culture of Respect</a:t>
            </a:r>
          </a:p>
          <a:p>
            <a:endParaRPr lang="en-US" sz="2000" dirty="0"/>
          </a:p>
          <a:p>
            <a:r>
              <a:rPr lang="en-US" sz="2000" dirty="0"/>
              <a:t>🔁  10.Be Reflective</a:t>
            </a:r>
          </a:p>
          <a:p>
            <a:endParaRPr lang="en-GB" dirty="0"/>
          </a:p>
        </p:txBody>
      </p:sp>
      <p:sp>
        <p:nvSpPr>
          <p:cNvPr id="10" name="Content Placeholder 9">
            <a:extLst>
              <a:ext uri="{FF2B5EF4-FFF2-40B4-BE49-F238E27FC236}">
                <a16:creationId xmlns:a16="http://schemas.microsoft.com/office/drawing/2014/main" id="{086AE4D8-BB49-505B-BCD1-FFBA0741E9FA}"/>
              </a:ext>
            </a:extLst>
          </p:cNvPr>
          <p:cNvSpPr>
            <a:spLocks noGrp="1"/>
          </p:cNvSpPr>
          <p:nvPr>
            <p:ph sz="quarter" idx="20"/>
          </p:nvPr>
        </p:nvSpPr>
        <p:spPr>
          <a:xfrm>
            <a:off x="187818" y="1232121"/>
            <a:ext cx="6135313" cy="4060494"/>
          </a:xfrm>
        </p:spPr>
        <p:txBody>
          <a:bodyPr/>
          <a:lstStyle/>
          <a:p>
            <a:pPr marL="0" indent="0">
              <a:buNone/>
            </a:pPr>
            <a:r>
              <a:rPr lang="en-US" sz="2000" dirty="0"/>
              <a:t>🌱 1. Start with Belonging</a:t>
            </a:r>
          </a:p>
          <a:p>
            <a:pPr marL="0" indent="0">
              <a:buNone/>
            </a:pPr>
            <a:endParaRPr lang="en-US" sz="2000" dirty="0"/>
          </a:p>
          <a:p>
            <a:pPr marL="0" indent="0">
              <a:buNone/>
            </a:pPr>
            <a:r>
              <a:rPr lang="en-US" sz="2000" dirty="0"/>
              <a:t>🧠 2. Know Every Learner’s Story</a:t>
            </a:r>
          </a:p>
          <a:p>
            <a:pPr marL="0" indent="0">
              <a:buNone/>
            </a:pPr>
            <a:endParaRPr lang="en-US" sz="2000" dirty="0"/>
          </a:p>
          <a:p>
            <a:pPr marL="0" indent="0">
              <a:buNone/>
            </a:pPr>
            <a:r>
              <a:rPr lang="en-US" sz="2000" dirty="0"/>
              <a:t>🚪 3. Actively Remove Barriers to Learning</a:t>
            </a:r>
          </a:p>
          <a:p>
            <a:pPr marL="0" indent="0">
              <a:buNone/>
            </a:pPr>
            <a:endParaRPr lang="en-US" sz="2000" dirty="0"/>
          </a:p>
          <a:p>
            <a:pPr marL="0" indent="0">
              <a:buNone/>
            </a:pPr>
            <a:r>
              <a:rPr lang="en-US" sz="2000" dirty="0"/>
              <a:t>🧑‍🏫4. Use Strategic Teacher Movement</a:t>
            </a:r>
          </a:p>
          <a:p>
            <a:pPr marL="0" indent="0">
              <a:buNone/>
            </a:pPr>
            <a:endParaRPr lang="en-US" sz="2000" dirty="0"/>
          </a:p>
          <a:p>
            <a:pPr marL="0" indent="0">
              <a:buNone/>
            </a:pPr>
            <a:r>
              <a:rPr lang="en-US" sz="2000" dirty="0"/>
              <a:t>📅 5. Use Visual Anchors and Predictable Structures</a:t>
            </a:r>
          </a:p>
          <a:p>
            <a:pPr marL="0" indent="0">
              <a:buNone/>
            </a:pPr>
            <a:endParaRPr lang="en-GB" dirty="0"/>
          </a:p>
        </p:txBody>
      </p:sp>
    </p:spTree>
    <p:extLst>
      <p:ext uri="{BB962C8B-B14F-4D97-AF65-F5344CB8AC3E}">
        <p14:creationId xmlns:p14="http://schemas.microsoft.com/office/powerpoint/2010/main" val="3403205119"/>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0">
                                            <p:txEl>
                                              <p:pRg st="0" end="0"/>
                                            </p:txEl>
                                          </p:spTgt>
                                        </p:tgtEl>
                                        <p:attrNameLst>
                                          <p:attrName>style.visibility</p:attrName>
                                        </p:attrNameLst>
                                      </p:cBhvr>
                                      <p:to>
                                        <p:strVal val="visible"/>
                                      </p:to>
                                    </p:set>
                                    <p:animEffect transition="in" filter="fade">
                                      <p:cBhvr>
                                        <p:cTn id="7" dur="1000"/>
                                        <p:tgtEl>
                                          <p:spTgt spid="10">
                                            <p:txEl>
                                              <p:pRg st="0" end="0"/>
                                            </p:txEl>
                                          </p:spTgt>
                                        </p:tgtEl>
                                      </p:cBhvr>
                                    </p:animEffect>
                                    <p:anim calcmode="lin" valueType="num">
                                      <p:cBhvr>
                                        <p:cTn id="8" dur="1000" fill="hold"/>
                                        <p:tgtEl>
                                          <p:spTgt spid="10">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10">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10">
                                            <p:txEl>
                                              <p:pRg st="2" end="2"/>
                                            </p:txEl>
                                          </p:spTgt>
                                        </p:tgtEl>
                                        <p:attrNameLst>
                                          <p:attrName>style.visibility</p:attrName>
                                        </p:attrNameLst>
                                      </p:cBhvr>
                                      <p:to>
                                        <p:strVal val="visible"/>
                                      </p:to>
                                    </p:set>
                                    <p:animEffect transition="in" filter="fade">
                                      <p:cBhvr>
                                        <p:cTn id="14" dur="1000"/>
                                        <p:tgtEl>
                                          <p:spTgt spid="10">
                                            <p:txEl>
                                              <p:pRg st="2" end="2"/>
                                            </p:txEl>
                                          </p:spTgt>
                                        </p:tgtEl>
                                      </p:cBhvr>
                                    </p:animEffect>
                                    <p:anim calcmode="lin" valueType="num">
                                      <p:cBhvr>
                                        <p:cTn id="15" dur="1000" fill="hold"/>
                                        <p:tgtEl>
                                          <p:spTgt spid="10">
                                            <p:txEl>
                                              <p:pRg st="2" end="2"/>
                                            </p:txEl>
                                          </p:spTgt>
                                        </p:tgtEl>
                                        <p:attrNameLst>
                                          <p:attrName>ppt_x</p:attrName>
                                        </p:attrNameLst>
                                      </p:cBhvr>
                                      <p:tavLst>
                                        <p:tav tm="0">
                                          <p:val>
                                            <p:strVal val="#ppt_x"/>
                                          </p:val>
                                        </p:tav>
                                        <p:tav tm="100000">
                                          <p:val>
                                            <p:strVal val="#ppt_x"/>
                                          </p:val>
                                        </p:tav>
                                      </p:tavLst>
                                    </p:anim>
                                    <p:anim calcmode="lin" valueType="num">
                                      <p:cBhvr>
                                        <p:cTn id="16" dur="1000" fill="hold"/>
                                        <p:tgtEl>
                                          <p:spTgt spid="10">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10">
                                            <p:txEl>
                                              <p:pRg st="4" end="4"/>
                                            </p:txEl>
                                          </p:spTgt>
                                        </p:tgtEl>
                                        <p:attrNameLst>
                                          <p:attrName>style.visibility</p:attrName>
                                        </p:attrNameLst>
                                      </p:cBhvr>
                                      <p:to>
                                        <p:strVal val="visible"/>
                                      </p:to>
                                    </p:set>
                                    <p:animEffect transition="in" filter="fade">
                                      <p:cBhvr>
                                        <p:cTn id="21" dur="1000"/>
                                        <p:tgtEl>
                                          <p:spTgt spid="10">
                                            <p:txEl>
                                              <p:pRg st="4" end="4"/>
                                            </p:txEl>
                                          </p:spTgt>
                                        </p:tgtEl>
                                      </p:cBhvr>
                                    </p:animEffect>
                                    <p:anim calcmode="lin" valueType="num">
                                      <p:cBhvr>
                                        <p:cTn id="22" dur="1000" fill="hold"/>
                                        <p:tgtEl>
                                          <p:spTgt spid="10">
                                            <p:txEl>
                                              <p:pRg st="4" end="4"/>
                                            </p:txEl>
                                          </p:spTgt>
                                        </p:tgtEl>
                                        <p:attrNameLst>
                                          <p:attrName>ppt_x</p:attrName>
                                        </p:attrNameLst>
                                      </p:cBhvr>
                                      <p:tavLst>
                                        <p:tav tm="0">
                                          <p:val>
                                            <p:strVal val="#ppt_x"/>
                                          </p:val>
                                        </p:tav>
                                        <p:tav tm="100000">
                                          <p:val>
                                            <p:strVal val="#ppt_x"/>
                                          </p:val>
                                        </p:tav>
                                      </p:tavLst>
                                    </p:anim>
                                    <p:anim calcmode="lin" valueType="num">
                                      <p:cBhvr>
                                        <p:cTn id="23" dur="1000" fill="hold"/>
                                        <p:tgtEl>
                                          <p:spTgt spid="10">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10">
                                            <p:txEl>
                                              <p:pRg st="6" end="6"/>
                                            </p:txEl>
                                          </p:spTgt>
                                        </p:tgtEl>
                                        <p:attrNameLst>
                                          <p:attrName>style.visibility</p:attrName>
                                        </p:attrNameLst>
                                      </p:cBhvr>
                                      <p:to>
                                        <p:strVal val="visible"/>
                                      </p:to>
                                    </p:set>
                                    <p:animEffect transition="in" filter="fade">
                                      <p:cBhvr>
                                        <p:cTn id="28" dur="1000"/>
                                        <p:tgtEl>
                                          <p:spTgt spid="10">
                                            <p:txEl>
                                              <p:pRg st="6" end="6"/>
                                            </p:txEl>
                                          </p:spTgt>
                                        </p:tgtEl>
                                      </p:cBhvr>
                                    </p:animEffect>
                                    <p:anim calcmode="lin" valueType="num">
                                      <p:cBhvr>
                                        <p:cTn id="29" dur="1000" fill="hold"/>
                                        <p:tgtEl>
                                          <p:spTgt spid="10">
                                            <p:txEl>
                                              <p:pRg st="6" end="6"/>
                                            </p:txEl>
                                          </p:spTgt>
                                        </p:tgtEl>
                                        <p:attrNameLst>
                                          <p:attrName>ppt_x</p:attrName>
                                        </p:attrNameLst>
                                      </p:cBhvr>
                                      <p:tavLst>
                                        <p:tav tm="0">
                                          <p:val>
                                            <p:strVal val="#ppt_x"/>
                                          </p:val>
                                        </p:tav>
                                        <p:tav tm="100000">
                                          <p:val>
                                            <p:strVal val="#ppt_x"/>
                                          </p:val>
                                        </p:tav>
                                      </p:tavLst>
                                    </p:anim>
                                    <p:anim calcmode="lin" valueType="num">
                                      <p:cBhvr>
                                        <p:cTn id="30" dur="1000" fill="hold"/>
                                        <p:tgtEl>
                                          <p:spTgt spid="10">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10">
                                            <p:txEl>
                                              <p:pRg st="8" end="8"/>
                                            </p:txEl>
                                          </p:spTgt>
                                        </p:tgtEl>
                                        <p:attrNameLst>
                                          <p:attrName>style.visibility</p:attrName>
                                        </p:attrNameLst>
                                      </p:cBhvr>
                                      <p:to>
                                        <p:strVal val="visible"/>
                                      </p:to>
                                    </p:set>
                                    <p:animEffect transition="in" filter="fade">
                                      <p:cBhvr>
                                        <p:cTn id="35" dur="1000"/>
                                        <p:tgtEl>
                                          <p:spTgt spid="10">
                                            <p:txEl>
                                              <p:pRg st="8" end="8"/>
                                            </p:txEl>
                                          </p:spTgt>
                                        </p:tgtEl>
                                      </p:cBhvr>
                                    </p:animEffect>
                                    <p:anim calcmode="lin" valueType="num">
                                      <p:cBhvr>
                                        <p:cTn id="36" dur="1000" fill="hold"/>
                                        <p:tgtEl>
                                          <p:spTgt spid="10">
                                            <p:txEl>
                                              <p:pRg st="8" end="8"/>
                                            </p:txEl>
                                          </p:spTgt>
                                        </p:tgtEl>
                                        <p:attrNameLst>
                                          <p:attrName>ppt_x</p:attrName>
                                        </p:attrNameLst>
                                      </p:cBhvr>
                                      <p:tavLst>
                                        <p:tav tm="0">
                                          <p:val>
                                            <p:strVal val="#ppt_x"/>
                                          </p:val>
                                        </p:tav>
                                        <p:tav tm="100000">
                                          <p:val>
                                            <p:strVal val="#ppt_x"/>
                                          </p:val>
                                        </p:tav>
                                      </p:tavLst>
                                    </p:anim>
                                    <p:anim calcmode="lin" valueType="num">
                                      <p:cBhvr>
                                        <p:cTn id="37" dur="1000" fill="hold"/>
                                        <p:tgtEl>
                                          <p:spTgt spid="10">
                                            <p:txEl>
                                              <p:pRg st="8" end="8"/>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nodeType="clickEffect">
                                  <p:stCondLst>
                                    <p:cond delay="0"/>
                                  </p:stCondLst>
                                  <p:childTnLst>
                                    <p:set>
                                      <p:cBhvr>
                                        <p:cTn id="41" dur="1" fill="hold">
                                          <p:stCondLst>
                                            <p:cond delay="0"/>
                                          </p:stCondLst>
                                        </p:cTn>
                                        <p:tgtEl>
                                          <p:spTgt spid="11">
                                            <p:txEl>
                                              <p:pRg st="0" end="0"/>
                                            </p:txEl>
                                          </p:spTgt>
                                        </p:tgtEl>
                                        <p:attrNameLst>
                                          <p:attrName>style.visibility</p:attrName>
                                        </p:attrNameLst>
                                      </p:cBhvr>
                                      <p:to>
                                        <p:strVal val="visible"/>
                                      </p:to>
                                    </p:set>
                                    <p:animEffect transition="in" filter="fade">
                                      <p:cBhvr>
                                        <p:cTn id="42" dur="1000"/>
                                        <p:tgtEl>
                                          <p:spTgt spid="11">
                                            <p:txEl>
                                              <p:pRg st="0" end="0"/>
                                            </p:txEl>
                                          </p:spTgt>
                                        </p:tgtEl>
                                      </p:cBhvr>
                                    </p:animEffect>
                                    <p:anim calcmode="lin" valueType="num">
                                      <p:cBhvr>
                                        <p:cTn id="43" dur="1000" fill="hold"/>
                                        <p:tgtEl>
                                          <p:spTgt spid="11">
                                            <p:txEl>
                                              <p:pRg st="0" end="0"/>
                                            </p:txEl>
                                          </p:spTgt>
                                        </p:tgtEl>
                                        <p:attrNameLst>
                                          <p:attrName>ppt_x</p:attrName>
                                        </p:attrNameLst>
                                      </p:cBhvr>
                                      <p:tavLst>
                                        <p:tav tm="0">
                                          <p:val>
                                            <p:strVal val="#ppt_x"/>
                                          </p:val>
                                        </p:tav>
                                        <p:tav tm="100000">
                                          <p:val>
                                            <p:strVal val="#ppt_x"/>
                                          </p:val>
                                        </p:tav>
                                      </p:tavLst>
                                    </p:anim>
                                    <p:anim calcmode="lin" valueType="num">
                                      <p:cBhvr>
                                        <p:cTn id="44" dur="1000" fill="hold"/>
                                        <p:tgtEl>
                                          <p:spTgt spid="11">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nodeType="clickEffect">
                                  <p:stCondLst>
                                    <p:cond delay="0"/>
                                  </p:stCondLst>
                                  <p:childTnLst>
                                    <p:set>
                                      <p:cBhvr>
                                        <p:cTn id="48" dur="1" fill="hold">
                                          <p:stCondLst>
                                            <p:cond delay="0"/>
                                          </p:stCondLst>
                                        </p:cTn>
                                        <p:tgtEl>
                                          <p:spTgt spid="11">
                                            <p:txEl>
                                              <p:pRg st="2" end="2"/>
                                            </p:txEl>
                                          </p:spTgt>
                                        </p:tgtEl>
                                        <p:attrNameLst>
                                          <p:attrName>style.visibility</p:attrName>
                                        </p:attrNameLst>
                                      </p:cBhvr>
                                      <p:to>
                                        <p:strVal val="visible"/>
                                      </p:to>
                                    </p:set>
                                    <p:animEffect transition="in" filter="fade">
                                      <p:cBhvr>
                                        <p:cTn id="49" dur="1000"/>
                                        <p:tgtEl>
                                          <p:spTgt spid="11">
                                            <p:txEl>
                                              <p:pRg st="2" end="2"/>
                                            </p:txEl>
                                          </p:spTgt>
                                        </p:tgtEl>
                                      </p:cBhvr>
                                    </p:animEffect>
                                    <p:anim calcmode="lin" valueType="num">
                                      <p:cBhvr>
                                        <p:cTn id="50" dur="1000" fill="hold"/>
                                        <p:tgtEl>
                                          <p:spTgt spid="11">
                                            <p:txEl>
                                              <p:pRg st="2" end="2"/>
                                            </p:txEl>
                                          </p:spTgt>
                                        </p:tgtEl>
                                        <p:attrNameLst>
                                          <p:attrName>ppt_x</p:attrName>
                                        </p:attrNameLst>
                                      </p:cBhvr>
                                      <p:tavLst>
                                        <p:tav tm="0">
                                          <p:val>
                                            <p:strVal val="#ppt_x"/>
                                          </p:val>
                                        </p:tav>
                                        <p:tav tm="100000">
                                          <p:val>
                                            <p:strVal val="#ppt_x"/>
                                          </p:val>
                                        </p:tav>
                                      </p:tavLst>
                                    </p:anim>
                                    <p:anim calcmode="lin" valueType="num">
                                      <p:cBhvr>
                                        <p:cTn id="51" dur="1000" fill="hold"/>
                                        <p:tgtEl>
                                          <p:spTgt spid="11">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42" presetClass="entr" presetSubtype="0" fill="hold" nodeType="clickEffect">
                                  <p:stCondLst>
                                    <p:cond delay="0"/>
                                  </p:stCondLst>
                                  <p:childTnLst>
                                    <p:set>
                                      <p:cBhvr>
                                        <p:cTn id="55" dur="1" fill="hold">
                                          <p:stCondLst>
                                            <p:cond delay="0"/>
                                          </p:stCondLst>
                                        </p:cTn>
                                        <p:tgtEl>
                                          <p:spTgt spid="11">
                                            <p:txEl>
                                              <p:pRg st="4" end="4"/>
                                            </p:txEl>
                                          </p:spTgt>
                                        </p:tgtEl>
                                        <p:attrNameLst>
                                          <p:attrName>style.visibility</p:attrName>
                                        </p:attrNameLst>
                                      </p:cBhvr>
                                      <p:to>
                                        <p:strVal val="visible"/>
                                      </p:to>
                                    </p:set>
                                    <p:animEffect transition="in" filter="fade">
                                      <p:cBhvr>
                                        <p:cTn id="56" dur="1000"/>
                                        <p:tgtEl>
                                          <p:spTgt spid="11">
                                            <p:txEl>
                                              <p:pRg st="4" end="4"/>
                                            </p:txEl>
                                          </p:spTgt>
                                        </p:tgtEl>
                                      </p:cBhvr>
                                    </p:animEffect>
                                    <p:anim calcmode="lin" valueType="num">
                                      <p:cBhvr>
                                        <p:cTn id="57" dur="1000" fill="hold"/>
                                        <p:tgtEl>
                                          <p:spTgt spid="11">
                                            <p:txEl>
                                              <p:pRg st="4" end="4"/>
                                            </p:txEl>
                                          </p:spTgt>
                                        </p:tgtEl>
                                        <p:attrNameLst>
                                          <p:attrName>ppt_x</p:attrName>
                                        </p:attrNameLst>
                                      </p:cBhvr>
                                      <p:tavLst>
                                        <p:tav tm="0">
                                          <p:val>
                                            <p:strVal val="#ppt_x"/>
                                          </p:val>
                                        </p:tav>
                                        <p:tav tm="100000">
                                          <p:val>
                                            <p:strVal val="#ppt_x"/>
                                          </p:val>
                                        </p:tav>
                                      </p:tavLst>
                                    </p:anim>
                                    <p:anim calcmode="lin" valueType="num">
                                      <p:cBhvr>
                                        <p:cTn id="58" dur="1000" fill="hold"/>
                                        <p:tgtEl>
                                          <p:spTgt spid="11">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59" fill="hold">
                      <p:stCondLst>
                        <p:cond delay="indefinite"/>
                      </p:stCondLst>
                      <p:childTnLst>
                        <p:par>
                          <p:cTn id="60" fill="hold">
                            <p:stCondLst>
                              <p:cond delay="0"/>
                            </p:stCondLst>
                            <p:childTnLst>
                              <p:par>
                                <p:cTn id="61" presetID="42" presetClass="entr" presetSubtype="0" fill="hold" nodeType="clickEffect">
                                  <p:stCondLst>
                                    <p:cond delay="0"/>
                                  </p:stCondLst>
                                  <p:childTnLst>
                                    <p:set>
                                      <p:cBhvr>
                                        <p:cTn id="62" dur="1" fill="hold">
                                          <p:stCondLst>
                                            <p:cond delay="0"/>
                                          </p:stCondLst>
                                        </p:cTn>
                                        <p:tgtEl>
                                          <p:spTgt spid="11">
                                            <p:txEl>
                                              <p:pRg st="6" end="6"/>
                                            </p:txEl>
                                          </p:spTgt>
                                        </p:tgtEl>
                                        <p:attrNameLst>
                                          <p:attrName>style.visibility</p:attrName>
                                        </p:attrNameLst>
                                      </p:cBhvr>
                                      <p:to>
                                        <p:strVal val="visible"/>
                                      </p:to>
                                    </p:set>
                                    <p:animEffect transition="in" filter="fade">
                                      <p:cBhvr>
                                        <p:cTn id="63" dur="1000"/>
                                        <p:tgtEl>
                                          <p:spTgt spid="11">
                                            <p:txEl>
                                              <p:pRg st="6" end="6"/>
                                            </p:txEl>
                                          </p:spTgt>
                                        </p:tgtEl>
                                      </p:cBhvr>
                                    </p:animEffect>
                                    <p:anim calcmode="lin" valueType="num">
                                      <p:cBhvr>
                                        <p:cTn id="64" dur="1000" fill="hold"/>
                                        <p:tgtEl>
                                          <p:spTgt spid="11">
                                            <p:txEl>
                                              <p:pRg st="6" end="6"/>
                                            </p:txEl>
                                          </p:spTgt>
                                        </p:tgtEl>
                                        <p:attrNameLst>
                                          <p:attrName>ppt_x</p:attrName>
                                        </p:attrNameLst>
                                      </p:cBhvr>
                                      <p:tavLst>
                                        <p:tav tm="0">
                                          <p:val>
                                            <p:strVal val="#ppt_x"/>
                                          </p:val>
                                        </p:tav>
                                        <p:tav tm="100000">
                                          <p:val>
                                            <p:strVal val="#ppt_x"/>
                                          </p:val>
                                        </p:tav>
                                      </p:tavLst>
                                    </p:anim>
                                    <p:anim calcmode="lin" valueType="num">
                                      <p:cBhvr>
                                        <p:cTn id="65" dur="1000" fill="hold"/>
                                        <p:tgtEl>
                                          <p:spTgt spid="11">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66" fill="hold">
                      <p:stCondLst>
                        <p:cond delay="indefinite"/>
                      </p:stCondLst>
                      <p:childTnLst>
                        <p:par>
                          <p:cTn id="67" fill="hold">
                            <p:stCondLst>
                              <p:cond delay="0"/>
                            </p:stCondLst>
                            <p:childTnLst>
                              <p:par>
                                <p:cTn id="68" presetID="42" presetClass="entr" presetSubtype="0" fill="hold" nodeType="clickEffect">
                                  <p:stCondLst>
                                    <p:cond delay="0"/>
                                  </p:stCondLst>
                                  <p:childTnLst>
                                    <p:set>
                                      <p:cBhvr>
                                        <p:cTn id="69" dur="1" fill="hold">
                                          <p:stCondLst>
                                            <p:cond delay="0"/>
                                          </p:stCondLst>
                                        </p:cTn>
                                        <p:tgtEl>
                                          <p:spTgt spid="11">
                                            <p:txEl>
                                              <p:pRg st="8" end="8"/>
                                            </p:txEl>
                                          </p:spTgt>
                                        </p:tgtEl>
                                        <p:attrNameLst>
                                          <p:attrName>style.visibility</p:attrName>
                                        </p:attrNameLst>
                                      </p:cBhvr>
                                      <p:to>
                                        <p:strVal val="visible"/>
                                      </p:to>
                                    </p:set>
                                    <p:animEffect transition="in" filter="fade">
                                      <p:cBhvr>
                                        <p:cTn id="70" dur="1000"/>
                                        <p:tgtEl>
                                          <p:spTgt spid="11">
                                            <p:txEl>
                                              <p:pRg st="8" end="8"/>
                                            </p:txEl>
                                          </p:spTgt>
                                        </p:tgtEl>
                                      </p:cBhvr>
                                    </p:animEffect>
                                    <p:anim calcmode="lin" valueType="num">
                                      <p:cBhvr>
                                        <p:cTn id="71" dur="1000" fill="hold"/>
                                        <p:tgtEl>
                                          <p:spTgt spid="11">
                                            <p:txEl>
                                              <p:pRg st="8" end="8"/>
                                            </p:txEl>
                                          </p:spTgt>
                                        </p:tgtEl>
                                        <p:attrNameLst>
                                          <p:attrName>ppt_x</p:attrName>
                                        </p:attrNameLst>
                                      </p:cBhvr>
                                      <p:tavLst>
                                        <p:tav tm="0">
                                          <p:val>
                                            <p:strVal val="#ppt_x"/>
                                          </p:val>
                                        </p:tav>
                                        <p:tav tm="100000">
                                          <p:val>
                                            <p:strVal val="#ppt_x"/>
                                          </p:val>
                                        </p:tav>
                                      </p:tavLst>
                                    </p:anim>
                                    <p:anim calcmode="lin" valueType="num">
                                      <p:cBhvr>
                                        <p:cTn id="72" dur="1000" fill="hold"/>
                                        <p:tgtEl>
                                          <p:spTgt spid="11">
                                            <p:txEl>
                                              <p:pRg st="8" end="8"/>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48F786C-CC7B-E5D9-FC27-0F07C9EA1871}"/>
            </a:ext>
          </a:extLst>
        </p:cNvPr>
        <p:cNvGrpSpPr/>
        <p:nvPr/>
      </p:nvGrpSpPr>
      <p:grpSpPr>
        <a:xfrm>
          <a:off x="0" y="0"/>
          <a:ext cx="0" cy="0"/>
          <a:chOff x="0" y="0"/>
          <a:chExt cx="0" cy="0"/>
        </a:xfrm>
      </p:grpSpPr>
      <p:sp>
        <p:nvSpPr>
          <p:cNvPr id="6" name="Content Placeholder 5">
            <a:extLst>
              <a:ext uri="{FF2B5EF4-FFF2-40B4-BE49-F238E27FC236}">
                <a16:creationId xmlns:a16="http://schemas.microsoft.com/office/drawing/2014/main" id="{F0495D99-F4BE-E5A7-B8B1-DD7D68A44519}"/>
              </a:ext>
            </a:extLst>
          </p:cNvPr>
          <p:cNvSpPr>
            <a:spLocks noGrp="1"/>
          </p:cNvSpPr>
          <p:nvPr>
            <p:ph sz="half" idx="18"/>
          </p:nvPr>
        </p:nvSpPr>
        <p:spPr>
          <a:xfrm>
            <a:off x="185263" y="131627"/>
            <a:ext cx="5783477" cy="436210"/>
          </a:xfrm>
        </p:spPr>
        <p:txBody>
          <a:bodyPr/>
          <a:lstStyle/>
          <a:p>
            <a:r>
              <a:rPr lang="en-US" dirty="0"/>
              <a:t>The Graduated Approach</a:t>
            </a:r>
            <a:endParaRPr lang="en-GB" dirty="0"/>
          </a:p>
        </p:txBody>
      </p:sp>
      <p:sp>
        <p:nvSpPr>
          <p:cNvPr id="7" name="Content Placeholder 6">
            <a:extLst>
              <a:ext uri="{FF2B5EF4-FFF2-40B4-BE49-F238E27FC236}">
                <a16:creationId xmlns:a16="http://schemas.microsoft.com/office/drawing/2014/main" id="{EDCE1CCF-EC77-4FE6-767D-6B3D85623A4D}"/>
              </a:ext>
            </a:extLst>
          </p:cNvPr>
          <p:cNvSpPr>
            <a:spLocks noGrp="1"/>
          </p:cNvSpPr>
          <p:nvPr>
            <p:ph sz="half" idx="19"/>
          </p:nvPr>
        </p:nvSpPr>
        <p:spPr>
          <a:xfrm>
            <a:off x="185264" y="706006"/>
            <a:ext cx="6418736" cy="436209"/>
          </a:xfrm>
        </p:spPr>
        <p:txBody>
          <a:bodyPr/>
          <a:lstStyle/>
          <a:p>
            <a:r>
              <a:rPr lang="en-GB" dirty="0"/>
              <a:t>Assess, Plan, Do, Review</a:t>
            </a:r>
          </a:p>
          <a:p>
            <a:endParaRPr lang="en-GB" dirty="0"/>
          </a:p>
        </p:txBody>
      </p:sp>
      <p:sp>
        <p:nvSpPr>
          <p:cNvPr id="26" name="Flowchart: Extract 25">
            <a:extLst>
              <a:ext uri="{FF2B5EF4-FFF2-40B4-BE49-F238E27FC236}">
                <a16:creationId xmlns:a16="http://schemas.microsoft.com/office/drawing/2014/main" id="{9149EB72-5AF8-92C9-688D-894F84EC1048}"/>
              </a:ext>
            </a:extLst>
          </p:cNvPr>
          <p:cNvSpPr/>
          <p:nvPr/>
        </p:nvSpPr>
        <p:spPr>
          <a:xfrm rot="7997636">
            <a:off x="4221996" y="1877581"/>
            <a:ext cx="2401976" cy="1698324"/>
          </a:xfrm>
          <a:custGeom>
            <a:avLst/>
            <a:gdLst>
              <a:gd name="connsiteX0" fmla="*/ 0 w 10000"/>
              <a:gd name="connsiteY0" fmla="*/ 10000 h 10000"/>
              <a:gd name="connsiteX1" fmla="*/ 5000 w 10000"/>
              <a:gd name="connsiteY1" fmla="*/ 0 h 10000"/>
              <a:gd name="connsiteX2" fmla="*/ 10000 w 10000"/>
              <a:gd name="connsiteY2" fmla="*/ 10000 h 10000"/>
              <a:gd name="connsiteX3" fmla="*/ 0 w 10000"/>
              <a:gd name="connsiteY3" fmla="*/ 10000 h 10000"/>
              <a:gd name="connsiteX0" fmla="*/ 0 w 10000"/>
              <a:gd name="connsiteY0" fmla="*/ 10007 h 10007"/>
              <a:gd name="connsiteX1" fmla="*/ 5112 w 10000"/>
              <a:gd name="connsiteY1" fmla="*/ 0 h 10007"/>
              <a:gd name="connsiteX2" fmla="*/ 10000 w 10000"/>
              <a:gd name="connsiteY2" fmla="*/ 10007 h 10007"/>
              <a:gd name="connsiteX3" fmla="*/ 0 w 10000"/>
              <a:gd name="connsiteY3" fmla="*/ 10007 h 10007"/>
              <a:gd name="connsiteX0" fmla="*/ 0 w 8938"/>
              <a:gd name="connsiteY0" fmla="*/ 10007 h 10007"/>
              <a:gd name="connsiteX1" fmla="*/ 5112 w 8938"/>
              <a:gd name="connsiteY1" fmla="*/ 0 h 10007"/>
              <a:gd name="connsiteX2" fmla="*/ 8938 w 8938"/>
              <a:gd name="connsiteY2" fmla="*/ 7616 h 10007"/>
              <a:gd name="connsiteX3" fmla="*/ 0 w 8938"/>
              <a:gd name="connsiteY3" fmla="*/ 10007 h 10007"/>
              <a:gd name="connsiteX0" fmla="*/ 0 w 8879"/>
              <a:gd name="connsiteY0" fmla="*/ 7148 h 7611"/>
              <a:gd name="connsiteX1" fmla="*/ 4598 w 8879"/>
              <a:gd name="connsiteY1" fmla="*/ 0 h 7611"/>
              <a:gd name="connsiteX2" fmla="*/ 8879 w 8879"/>
              <a:gd name="connsiteY2" fmla="*/ 7611 h 7611"/>
              <a:gd name="connsiteX3" fmla="*/ 0 w 8879"/>
              <a:gd name="connsiteY3" fmla="*/ 7148 h 7611"/>
              <a:gd name="connsiteX0" fmla="*/ 0 w 10000"/>
              <a:gd name="connsiteY0" fmla="*/ 9392 h 12812"/>
              <a:gd name="connsiteX1" fmla="*/ 5179 w 10000"/>
              <a:gd name="connsiteY1" fmla="*/ 0 h 12812"/>
              <a:gd name="connsiteX2" fmla="*/ 10000 w 10000"/>
              <a:gd name="connsiteY2" fmla="*/ 10000 h 12812"/>
              <a:gd name="connsiteX3" fmla="*/ 0 w 10000"/>
              <a:gd name="connsiteY3" fmla="*/ 9392 h 12812"/>
              <a:gd name="connsiteX0" fmla="*/ 0 w 10000"/>
              <a:gd name="connsiteY0" fmla="*/ 9392 h 13632"/>
              <a:gd name="connsiteX1" fmla="*/ 5179 w 10000"/>
              <a:gd name="connsiteY1" fmla="*/ 0 h 13632"/>
              <a:gd name="connsiteX2" fmla="*/ 10000 w 10000"/>
              <a:gd name="connsiteY2" fmla="*/ 10000 h 13632"/>
              <a:gd name="connsiteX3" fmla="*/ 0 w 10000"/>
              <a:gd name="connsiteY3" fmla="*/ 9392 h 13632"/>
            </a:gdLst>
            <a:ahLst/>
            <a:cxnLst>
              <a:cxn ang="0">
                <a:pos x="connsiteX0" y="connsiteY0"/>
              </a:cxn>
              <a:cxn ang="0">
                <a:pos x="connsiteX1" y="connsiteY1"/>
              </a:cxn>
              <a:cxn ang="0">
                <a:pos x="connsiteX2" y="connsiteY2"/>
              </a:cxn>
              <a:cxn ang="0">
                <a:pos x="connsiteX3" y="connsiteY3"/>
              </a:cxn>
            </a:cxnLst>
            <a:rect l="l" t="t" r="r" b="b"/>
            <a:pathLst>
              <a:path w="10000" h="13632">
                <a:moveTo>
                  <a:pt x="0" y="9392"/>
                </a:moveTo>
                <a:lnTo>
                  <a:pt x="5179" y="0"/>
                </a:lnTo>
                <a:lnTo>
                  <a:pt x="10000" y="10000"/>
                </a:lnTo>
                <a:cubicBezTo>
                  <a:pt x="6415" y="16571"/>
                  <a:pt x="1579" y="12892"/>
                  <a:pt x="0" y="9392"/>
                </a:cubicBezTo>
                <a:close/>
              </a:path>
            </a:pathLst>
          </a:custGeom>
          <a:solidFill>
            <a:srgbClr val="2E955A">
              <a:alpha val="50196"/>
            </a:srgbClr>
          </a:solidFill>
          <a:ln w="12700" cap="flat">
            <a:no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n-GB" sz="1800" b="0" i="0" u="none" strike="noStrike" cap="none" spc="0" normalizeH="0" baseline="0">
              <a:ln>
                <a:noFill/>
              </a:ln>
              <a:solidFill>
                <a:srgbClr val="01454C"/>
              </a:solidFill>
              <a:effectLst/>
              <a:uFillTx/>
              <a:latin typeface="Arial"/>
              <a:ea typeface="Arial"/>
              <a:cs typeface="Arial"/>
              <a:sym typeface="Arial"/>
            </a:endParaRPr>
          </a:p>
        </p:txBody>
      </p:sp>
      <p:sp>
        <p:nvSpPr>
          <p:cNvPr id="27" name="Flowchart: Extract 25">
            <a:extLst>
              <a:ext uri="{FF2B5EF4-FFF2-40B4-BE49-F238E27FC236}">
                <a16:creationId xmlns:a16="http://schemas.microsoft.com/office/drawing/2014/main" id="{59B848B7-B3C2-871F-8017-21D7235A80FB}"/>
              </a:ext>
            </a:extLst>
          </p:cNvPr>
          <p:cNvSpPr/>
          <p:nvPr/>
        </p:nvSpPr>
        <p:spPr>
          <a:xfrm rot="2817960" flipV="1">
            <a:off x="5568028" y="1878925"/>
            <a:ext cx="2401976" cy="1698324"/>
          </a:xfrm>
          <a:custGeom>
            <a:avLst/>
            <a:gdLst>
              <a:gd name="connsiteX0" fmla="*/ 0 w 10000"/>
              <a:gd name="connsiteY0" fmla="*/ 10000 h 10000"/>
              <a:gd name="connsiteX1" fmla="*/ 5000 w 10000"/>
              <a:gd name="connsiteY1" fmla="*/ 0 h 10000"/>
              <a:gd name="connsiteX2" fmla="*/ 10000 w 10000"/>
              <a:gd name="connsiteY2" fmla="*/ 10000 h 10000"/>
              <a:gd name="connsiteX3" fmla="*/ 0 w 10000"/>
              <a:gd name="connsiteY3" fmla="*/ 10000 h 10000"/>
              <a:gd name="connsiteX0" fmla="*/ 0 w 10000"/>
              <a:gd name="connsiteY0" fmla="*/ 10007 h 10007"/>
              <a:gd name="connsiteX1" fmla="*/ 5112 w 10000"/>
              <a:gd name="connsiteY1" fmla="*/ 0 h 10007"/>
              <a:gd name="connsiteX2" fmla="*/ 10000 w 10000"/>
              <a:gd name="connsiteY2" fmla="*/ 10007 h 10007"/>
              <a:gd name="connsiteX3" fmla="*/ 0 w 10000"/>
              <a:gd name="connsiteY3" fmla="*/ 10007 h 10007"/>
              <a:gd name="connsiteX0" fmla="*/ 0 w 8938"/>
              <a:gd name="connsiteY0" fmla="*/ 10007 h 10007"/>
              <a:gd name="connsiteX1" fmla="*/ 5112 w 8938"/>
              <a:gd name="connsiteY1" fmla="*/ 0 h 10007"/>
              <a:gd name="connsiteX2" fmla="*/ 8938 w 8938"/>
              <a:gd name="connsiteY2" fmla="*/ 7616 h 10007"/>
              <a:gd name="connsiteX3" fmla="*/ 0 w 8938"/>
              <a:gd name="connsiteY3" fmla="*/ 10007 h 10007"/>
              <a:gd name="connsiteX0" fmla="*/ 0 w 8879"/>
              <a:gd name="connsiteY0" fmla="*/ 7148 h 7611"/>
              <a:gd name="connsiteX1" fmla="*/ 4598 w 8879"/>
              <a:gd name="connsiteY1" fmla="*/ 0 h 7611"/>
              <a:gd name="connsiteX2" fmla="*/ 8879 w 8879"/>
              <a:gd name="connsiteY2" fmla="*/ 7611 h 7611"/>
              <a:gd name="connsiteX3" fmla="*/ 0 w 8879"/>
              <a:gd name="connsiteY3" fmla="*/ 7148 h 7611"/>
              <a:gd name="connsiteX0" fmla="*/ 0 w 10000"/>
              <a:gd name="connsiteY0" fmla="*/ 9392 h 12812"/>
              <a:gd name="connsiteX1" fmla="*/ 5179 w 10000"/>
              <a:gd name="connsiteY1" fmla="*/ 0 h 12812"/>
              <a:gd name="connsiteX2" fmla="*/ 10000 w 10000"/>
              <a:gd name="connsiteY2" fmla="*/ 10000 h 12812"/>
              <a:gd name="connsiteX3" fmla="*/ 0 w 10000"/>
              <a:gd name="connsiteY3" fmla="*/ 9392 h 12812"/>
              <a:gd name="connsiteX0" fmla="*/ 0 w 10000"/>
              <a:gd name="connsiteY0" fmla="*/ 9392 h 13632"/>
              <a:gd name="connsiteX1" fmla="*/ 5179 w 10000"/>
              <a:gd name="connsiteY1" fmla="*/ 0 h 13632"/>
              <a:gd name="connsiteX2" fmla="*/ 10000 w 10000"/>
              <a:gd name="connsiteY2" fmla="*/ 10000 h 13632"/>
              <a:gd name="connsiteX3" fmla="*/ 0 w 10000"/>
              <a:gd name="connsiteY3" fmla="*/ 9392 h 13632"/>
            </a:gdLst>
            <a:ahLst/>
            <a:cxnLst>
              <a:cxn ang="0">
                <a:pos x="connsiteX0" y="connsiteY0"/>
              </a:cxn>
              <a:cxn ang="0">
                <a:pos x="connsiteX1" y="connsiteY1"/>
              </a:cxn>
              <a:cxn ang="0">
                <a:pos x="connsiteX2" y="connsiteY2"/>
              </a:cxn>
              <a:cxn ang="0">
                <a:pos x="connsiteX3" y="connsiteY3"/>
              </a:cxn>
            </a:cxnLst>
            <a:rect l="l" t="t" r="r" b="b"/>
            <a:pathLst>
              <a:path w="10000" h="13632">
                <a:moveTo>
                  <a:pt x="0" y="9392"/>
                </a:moveTo>
                <a:lnTo>
                  <a:pt x="5179" y="0"/>
                </a:lnTo>
                <a:lnTo>
                  <a:pt x="10000" y="10000"/>
                </a:lnTo>
                <a:cubicBezTo>
                  <a:pt x="6415" y="16571"/>
                  <a:pt x="1579" y="12892"/>
                  <a:pt x="0" y="9392"/>
                </a:cubicBezTo>
                <a:close/>
              </a:path>
            </a:pathLst>
          </a:custGeom>
          <a:solidFill>
            <a:srgbClr val="057078">
              <a:alpha val="50196"/>
            </a:srgbClr>
          </a:solidFill>
          <a:ln w="12700" cap="flat">
            <a:no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n-GB" sz="1800" b="0" i="0" u="none" strike="noStrike" cap="none" spc="0" normalizeH="0" baseline="0">
              <a:ln>
                <a:noFill/>
              </a:ln>
              <a:solidFill>
                <a:srgbClr val="01454C"/>
              </a:solidFill>
              <a:effectLst/>
              <a:uFillTx/>
              <a:latin typeface="Arial"/>
              <a:ea typeface="Arial"/>
              <a:cs typeface="Arial"/>
              <a:sym typeface="Arial"/>
            </a:endParaRPr>
          </a:p>
        </p:txBody>
      </p:sp>
      <p:sp>
        <p:nvSpPr>
          <p:cNvPr id="28" name="Flowchart: Extract 25">
            <a:extLst>
              <a:ext uri="{FF2B5EF4-FFF2-40B4-BE49-F238E27FC236}">
                <a16:creationId xmlns:a16="http://schemas.microsoft.com/office/drawing/2014/main" id="{E1DFA597-BB35-8812-822E-D3E40BA2EBFF}"/>
              </a:ext>
            </a:extLst>
          </p:cNvPr>
          <p:cNvSpPr/>
          <p:nvPr/>
        </p:nvSpPr>
        <p:spPr>
          <a:xfrm rot="13641772" flipV="1">
            <a:off x="4221996" y="3280751"/>
            <a:ext cx="2401976" cy="1698324"/>
          </a:xfrm>
          <a:custGeom>
            <a:avLst/>
            <a:gdLst>
              <a:gd name="connsiteX0" fmla="*/ 0 w 10000"/>
              <a:gd name="connsiteY0" fmla="*/ 10000 h 10000"/>
              <a:gd name="connsiteX1" fmla="*/ 5000 w 10000"/>
              <a:gd name="connsiteY1" fmla="*/ 0 h 10000"/>
              <a:gd name="connsiteX2" fmla="*/ 10000 w 10000"/>
              <a:gd name="connsiteY2" fmla="*/ 10000 h 10000"/>
              <a:gd name="connsiteX3" fmla="*/ 0 w 10000"/>
              <a:gd name="connsiteY3" fmla="*/ 10000 h 10000"/>
              <a:gd name="connsiteX0" fmla="*/ 0 w 10000"/>
              <a:gd name="connsiteY0" fmla="*/ 10007 h 10007"/>
              <a:gd name="connsiteX1" fmla="*/ 5112 w 10000"/>
              <a:gd name="connsiteY1" fmla="*/ 0 h 10007"/>
              <a:gd name="connsiteX2" fmla="*/ 10000 w 10000"/>
              <a:gd name="connsiteY2" fmla="*/ 10007 h 10007"/>
              <a:gd name="connsiteX3" fmla="*/ 0 w 10000"/>
              <a:gd name="connsiteY3" fmla="*/ 10007 h 10007"/>
              <a:gd name="connsiteX0" fmla="*/ 0 w 8938"/>
              <a:gd name="connsiteY0" fmla="*/ 10007 h 10007"/>
              <a:gd name="connsiteX1" fmla="*/ 5112 w 8938"/>
              <a:gd name="connsiteY1" fmla="*/ 0 h 10007"/>
              <a:gd name="connsiteX2" fmla="*/ 8938 w 8938"/>
              <a:gd name="connsiteY2" fmla="*/ 7616 h 10007"/>
              <a:gd name="connsiteX3" fmla="*/ 0 w 8938"/>
              <a:gd name="connsiteY3" fmla="*/ 10007 h 10007"/>
              <a:gd name="connsiteX0" fmla="*/ 0 w 8879"/>
              <a:gd name="connsiteY0" fmla="*/ 7148 h 7611"/>
              <a:gd name="connsiteX1" fmla="*/ 4598 w 8879"/>
              <a:gd name="connsiteY1" fmla="*/ 0 h 7611"/>
              <a:gd name="connsiteX2" fmla="*/ 8879 w 8879"/>
              <a:gd name="connsiteY2" fmla="*/ 7611 h 7611"/>
              <a:gd name="connsiteX3" fmla="*/ 0 w 8879"/>
              <a:gd name="connsiteY3" fmla="*/ 7148 h 7611"/>
              <a:gd name="connsiteX0" fmla="*/ 0 w 10000"/>
              <a:gd name="connsiteY0" fmla="*/ 9392 h 12812"/>
              <a:gd name="connsiteX1" fmla="*/ 5179 w 10000"/>
              <a:gd name="connsiteY1" fmla="*/ 0 h 12812"/>
              <a:gd name="connsiteX2" fmla="*/ 10000 w 10000"/>
              <a:gd name="connsiteY2" fmla="*/ 10000 h 12812"/>
              <a:gd name="connsiteX3" fmla="*/ 0 w 10000"/>
              <a:gd name="connsiteY3" fmla="*/ 9392 h 12812"/>
              <a:gd name="connsiteX0" fmla="*/ 0 w 10000"/>
              <a:gd name="connsiteY0" fmla="*/ 9392 h 13632"/>
              <a:gd name="connsiteX1" fmla="*/ 5179 w 10000"/>
              <a:gd name="connsiteY1" fmla="*/ 0 h 13632"/>
              <a:gd name="connsiteX2" fmla="*/ 10000 w 10000"/>
              <a:gd name="connsiteY2" fmla="*/ 10000 h 13632"/>
              <a:gd name="connsiteX3" fmla="*/ 0 w 10000"/>
              <a:gd name="connsiteY3" fmla="*/ 9392 h 13632"/>
            </a:gdLst>
            <a:ahLst/>
            <a:cxnLst>
              <a:cxn ang="0">
                <a:pos x="connsiteX0" y="connsiteY0"/>
              </a:cxn>
              <a:cxn ang="0">
                <a:pos x="connsiteX1" y="connsiteY1"/>
              </a:cxn>
              <a:cxn ang="0">
                <a:pos x="connsiteX2" y="connsiteY2"/>
              </a:cxn>
              <a:cxn ang="0">
                <a:pos x="connsiteX3" y="connsiteY3"/>
              </a:cxn>
            </a:cxnLst>
            <a:rect l="l" t="t" r="r" b="b"/>
            <a:pathLst>
              <a:path w="10000" h="13632">
                <a:moveTo>
                  <a:pt x="0" y="9392"/>
                </a:moveTo>
                <a:lnTo>
                  <a:pt x="5179" y="0"/>
                </a:lnTo>
                <a:lnTo>
                  <a:pt x="10000" y="10000"/>
                </a:lnTo>
                <a:cubicBezTo>
                  <a:pt x="6415" y="16571"/>
                  <a:pt x="1579" y="12892"/>
                  <a:pt x="0" y="9392"/>
                </a:cubicBezTo>
                <a:close/>
              </a:path>
            </a:pathLst>
          </a:custGeom>
          <a:solidFill>
            <a:srgbClr val="093552">
              <a:alpha val="50196"/>
            </a:srgbClr>
          </a:solidFill>
          <a:ln w="12700" cap="flat">
            <a:no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n-GB" sz="1800" b="0" i="0" u="none" strike="noStrike" cap="none" spc="0" normalizeH="0" baseline="0">
              <a:ln>
                <a:noFill/>
              </a:ln>
              <a:solidFill>
                <a:srgbClr val="01454C"/>
              </a:solidFill>
              <a:effectLst/>
              <a:uFillTx/>
              <a:latin typeface="Arial"/>
              <a:ea typeface="Arial"/>
              <a:cs typeface="Arial"/>
              <a:sym typeface="Arial"/>
            </a:endParaRPr>
          </a:p>
        </p:txBody>
      </p:sp>
      <p:sp>
        <p:nvSpPr>
          <p:cNvPr id="29" name="Flowchart: Extract 25">
            <a:extLst>
              <a:ext uri="{FF2B5EF4-FFF2-40B4-BE49-F238E27FC236}">
                <a16:creationId xmlns:a16="http://schemas.microsoft.com/office/drawing/2014/main" id="{B600E99F-E386-7F2C-9094-F26A5BCCAC7E}"/>
              </a:ext>
            </a:extLst>
          </p:cNvPr>
          <p:cNvSpPr/>
          <p:nvPr/>
        </p:nvSpPr>
        <p:spPr>
          <a:xfrm rot="18782040">
            <a:off x="5568028" y="3282095"/>
            <a:ext cx="2401976" cy="1698324"/>
          </a:xfrm>
          <a:custGeom>
            <a:avLst/>
            <a:gdLst>
              <a:gd name="connsiteX0" fmla="*/ 0 w 10000"/>
              <a:gd name="connsiteY0" fmla="*/ 10000 h 10000"/>
              <a:gd name="connsiteX1" fmla="*/ 5000 w 10000"/>
              <a:gd name="connsiteY1" fmla="*/ 0 h 10000"/>
              <a:gd name="connsiteX2" fmla="*/ 10000 w 10000"/>
              <a:gd name="connsiteY2" fmla="*/ 10000 h 10000"/>
              <a:gd name="connsiteX3" fmla="*/ 0 w 10000"/>
              <a:gd name="connsiteY3" fmla="*/ 10000 h 10000"/>
              <a:gd name="connsiteX0" fmla="*/ 0 w 10000"/>
              <a:gd name="connsiteY0" fmla="*/ 10007 h 10007"/>
              <a:gd name="connsiteX1" fmla="*/ 5112 w 10000"/>
              <a:gd name="connsiteY1" fmla="*/ 0 h 10007"/>
              <a:gd name="connsiteX2" fmla="*/ 10000 w 10000"/>
              <a:gd name="connsiteY2" fmla="*/ 10007 h 10007"/>
              <a:gd name="connsiteX3" fmla="*/ 0 w 10000"/>
              <a:gd name="connsiteY3" fmla="*/ 10007 h 10007"/>
              <a:gd name="connsiteX0" fmla="*/ 0 w 8938"/>
              <a:gd name="connsiteY0" fmla="*/ 10007 h 10007"/>
              <a:gd name="connsiteX1" fmla="*/ 5112 w 8938"/>
              <a:gd name="connsiteY1" fmla="*/ 0 h 10007"/>
              <a:gd name="connsiteX2" fmla="*/ 8938 w 8938"/>
              <a:gd name="connsiteY2" fmla="*/ 7616 h 10007"/>
              <a:gd name="connsiteX3" fmla="*/ 0 w 8938"/>
              <a:gd name="connsiteY3" fmla="*/ 10007 h 10007"/>
              <a:gd name="connsiteX0" fmla="*/ 0 w 8879"/>
              <a:gd name="connsiteY0" fmla="*/ 7148 h 7611"/>
              <a:gd name="connsiteX1" fmla="*/ 4598 w 8879"/>
              <a:gd name="connsiteY1" fmla="*/ 0 h 7611"/>
              <a:gd name="connsiteX2" fmla="*/ 8879 w 8879"/>
              <a:gd name="connsiteY2" fmla="*/ 7611 h 7611"/>
              <a:gd name="connsiteX3" fmla="*/ 0 w 8879"/>
              <a:gd name="connsiteY3" fmla="*/ 7148 h 7611"/>
              <a:gd name="connsiteX0" fmla="*/ 0 w 10000"/>
              <a:gd name="connsiteY0" fmla="*/ 9392 h 12812"/>
              <a:gd name="connsiteX1" fmla="*/ 5179 w 10000"/>
              <a:gd name="connsiteY1" fmla="*/ 0 h 12812"/>
              <a:gd name="connsiteX2" fmla="*/ 10000 w 10000"/>
              <a:gd name="connsiteY2" fmla="*/ 10000 h 12812"/>
              <a:gd name="connsiteX3" fmla="*/ 0 w 10000"/>
              <a:gd name="connsiteY3" fmla="*/ 9392 h 12812"/>
              <a:gd name="connsiteX0" fmla="*/ 0 w 10000"/>
              <a:gd name="connsiteY0" fmla="*/ 9392 h 13632"/>
              <a:gd name="connsiteX1" fmla="*/ 5179 w 10000"/>
              <a:gd name="connsiteY1" fmla="*/ 0 h 13632"/>
              <a:gd name="connsiteX2" fmla="*/ 10000 w 10000"/>
              <a:gd name="connsiteY2" fmla="*/ 10000 h 13632"/>
              <a:gd name="connsiteX3" fmla="*/ 0 w 10000"/>
              <a:gd name="connsiteY3" fmla="*/ 9392 h 13632"/>
            </a:gdLst>
            <a:ahLst/>
            <a:cxnLst>
              <a:cxn ang="0">
                <a:pos x="connsiteX0" y="connsiteY0"/>
              </a:cxn>
              <a:cxn ang="0">
                <a:pos x="connsiteX1" y="connsiteY1"/>
              </a:cxn>
              <a:cxn ang="0">
                <a:pos x="connsiteX2" y="connsiteY2"/>
              </a:cxn>
              <a:cxn ang="0">
                <a:pos x="connsiteX3" y="connsiteY3"/>
              </a:cxn>
            </a:cxnLst>
            <a:rect l="l" t="t" r="r" b="b"/>
            <a:pathLst>
              <a:path w="10000" h="13632">
                <a:moveTo>
                  <a:pt x="0" y="9392"/>
                </a:moveTo>
                <a:lnTo>
                  <a:pt x="5179" y="0"/>
                </a:lnTo>
                <a:lnTo>
                  <a:pt x="10000" y="10000"/>
                </a:lnTo>
                <a:cubicBezTo>
                  <a:pt x="6415" y="16571"/>
                  <a:pt x="1579" y="12892"/>
                  <a:pt x="0" y="9392"/>
                </a:cubicBezTo>
                <a:close/>
              </a:path>
            </a:pathLst>
          </a:custGeom>
          <a:solidFill>
            <a:srgbClr val="575756">
              <a:alpha val="50196"/>
            </a:srgbClr>
          </a:solidFill>
          <a:ln w="12700" cap="flat">
            <a:no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n-GB" sz="1800" b="0" i="0" u="none" strike="noStrike" cap="none" spc="0" normalizeH="0" baseline="0" dirty="0">
              <a:ln>
                <a:noFill/>
              </a:ln>
              <a:solidFill>
                <a:srgbClr val="01454C"/>
              </a:solidFill>
              <a:effectLst/>
              <a:uFillTx/>
              <a:latin typeface="Arial"/>
              <a:ea typeface="Arial"/>
              <a:cs typeface="Arial"/>
              <a:sym typeface="Arial"/>
            </a:endParaRPr>
          </a:p>
        </p:txBody>
      </p:sp>
      <p:grpSp>
        <p:nvGrpSpPr>
          <p:cNvPr id="37" name="Group 36">
            <a:extLst>
              <a:ext uri="{FF2B5EF4-FFF2-40B4-BE49-F238E27FC236}">
                <a16:creationId xmlns:a16="http://schemas.microsoft.com/office/drawing/2014/main" id="{285EC108-E9B2-C802-0FED-72811AF16BFE}"/>
              </a:ext>
            </a:extLst>
          </p:cNvPr>
          <p:cNvGrpSpPr/>
          <p:nvPr/>
        </p:nvGrpSpPr>
        <p:grpSpPr>
          <a:xfrm>
            <a:off x="4653475" y="1203191"/>
            <a:ext cx="1478615" cy="2305820"/>
            <a:chOff x="4640775" y="1190491"/>
            <a:chExt cx="1478615" cy="2305820"/>
          </a:xfrm>
        </p:grpSpPr>
        <p:sp>
          <p:nvSpPr>
            <p:cNvPr id="34" name="Flowchart: Extract 25">
              <a:extLst>
                <a:ext uri="{FF2B5EF4-FFF2-40B4-BE49-F238E27FC236}">
                  <a16:creationId xmlns:a16="http://schemas.microsoft.com/office/drawing/2014/main" id="{61032080-7030-4C8B-11BC-F99A4D8BFABD}"/>
                </a:ext>
              </a:extLst>
            </p:cNvPr>
            <p:cNvSpPr/>
            <p:nvPr/>
          </p:nvSpPr>
          <p:spPr>
            <a:xfrm rot="8010666">
              <a:off x="3762300" y="2068966"/>
              <a:ext cx="2305820" cy="548869"/>
            </a:xfrm>
            <a:custGeom>
              <a:avLst/>
              <a:gdLst>
                <a:gd name="connsiteX0" fmla="*/ 0 w 10000"/>
                <a:gd name="connsiteY0" fmla="*/ 10000 h 10000"/>
                <a:gd name="connsiteX1" fmla="*/ 5000 w 10000"/>
                <a:gd name="connsiteY1" fmla="*/ 0 h 10000"/>
                <a:gd name="connsiteX2" fmla="*/ 10000 w 10000"/>
                <a:gd name="connsiteY2" fmla="*/ 10000 h 10000"/>
                <a:gd name="connsiteX3" fmla="*/ 0 w 10000"/>
                <a:gd name="connsiteY3" fmla="*/ 10000 h 10000"/>
                <a:gd name="connsiteX0" fmla="*/ 0 w 10000"/>
                <a:gd name="connsiteY0" fmla="*/ 10007 h 10007"/>
                <a:gd name="connsiteX1" fmla="*/ 5112 w 10000"/>
                <a:gd name="connsiteY1" fmla="*/ 0 h 10007"/>
                <a:gd name="connsiteX2" fmla="*/ 10000 w 10000"/>
                <a:gd name="connsiteY2" fmla="*/ 10007 h 10007"/>
                <a:gd name="connsiteX3" fmla="*/ 0 w 10000"/>
                <a:gd name="connsiteY3" fmla="*/ 10007 h 10007"/>
                <a:gd name="connsiteX0" fmla="*/ 0 w 8938"/>
                <a:gd name="connsiteY0" fmla="*/ 10007 h 10007"/>
                <a:gd name="connsiteX1" fmla="*/ 5112 w 8938"/>
                <a:gd name="connsiteY1" fmla="*/ 0 h 10007"/>
                <a:gd name="connsiteX2" fmla="*/ 8938 w 8938"/>
                <a:gd name="connsiteY2" fmla="*/ 7616 h 10007"/>
                <a:gd name="connsiteX3" fmla="*/ 0 w 8938"/>
                <a:gd name="connsiteY3" fmla="*/ 10007 h 10007"/>
                <a:gd name="connsiteX0" fmla="*/ 0 w 8879"/>
                <a:gd name="connsiteY0" fmla="*/ 7148 h 7611"/>
                <a:gd name="connsiteX1" fmla="*/ 4598 w 8879"/>
                <a:gd name="connsiteY1" fmla="*/ 0 h 7611"/>
                <a:gd name="connsiteX2" fmla="*/ 8879 w 8879"/>
                <a:gd name="connsiteY2" fmla="*/ 7611 h 7611"/>
                <a:gd name="connsiteX3" fmla="*/ 0 w 8879"/>
                <a:gd name="connsiteY3" fmla="*/ 7148 h 7611"/>
                <a:gd name="connsiteX0" fmla="*/ 0 w 10000"/>
                <a:gd name="connsiteY0" fmla="*/ 9392 h 12812"/>
                <a:gd name="connsiteX1" fmla="*/ 5179 w 10000"/>
                <a:gd name="connsiteY1" fmla="*/ 0 h 12812"/>
                <a:gd name="connsiteX2" fmla="*/ 10000 w 10000"/>
                <a:gd name="connsiteY2" fmla="*/ 10000 h 12812"/>
                <a:gd name="connsiteX3" fmla="*/ 0 w 10000"/>
                <a:gd name="connsiteY3" fmla="*/ 9392 h 12812"/>
                <a:gd name="connsiteX0" fmla="*/ 0 w 10000"/>
                <a:gd name="connsiteY0" fmla="*/ 9392 h 13632"/>
                <a:gd name="connsiteX1" fmla="*/ 5179 w 10000"/>
                <a:gd name="connsiteY1" fmla="*/ 0 h 13632"/>
                <a:gd name="connsiteX2" fmla="*/ 10000 w 10000"/>
                <a:gd name="connsiteY2" fmla="*/ 10000 h 13632"/>
                <a:gd name="connsiteX3" fmla="*/ 0 w 10000"/>
                <a:gd name="connsiteY3" fmla="*/ 9392 h 13632"/>
                <a:gd name="connsiteX0" fmla="*/ 0 w 10000"/>
                <a:gd name="connsiteY0" fmla="*/ 0 h 4307"/>
                <a:gd name="connsiteX1" fmla="*/ 4903 w 10000"/>
                <a:gd name="connsiteY1" fmla="*/ 4307 h 4307"/>
                <a:gd name="connsiteX2" fmla="*/ 10000 w 10000"/>
                <a:gd name="connsiteY2" fmla="*/ 608 h 4307"/>
                <a:gd name="connsiteX3" fmla="*/ 0 w 10000"/>
                <a:gd name="connsiteY3" fmla="*/ 0 h 4307"/>
                <a:gd name="connsiteX0" fmla="*/ 0 w 10000"/>
                <a:gd name="connsiteY0" fmla="*/ 0 h 10000"/>
                <a:gd name="connsiteX1" fmla="*/ 4903 w 10000"/>
                <a:gd name="connsiteY1" fmla="*/ 10000 h 10000"/>
                <a:gd name="connsiteX2" fmla="*/ 10000 w 10000"/>
                <a:gd name="connsiteY2" fmla="*/ 1412 h 10000"/>
                <a:gd name="connsiteX3" fmla="*/ 0 w 10000"/>
                <a:gd name="connsiteY3" fmla="*/ 0 h 10000"/>
                <a:gd name="connsiteX0" fmla="*/ 0 w 10000"/>
                <a:gd name="connsiteY0" fmla="*/ 0 h 10218"/>
                <a:gd name="connsiteX1" fmla="*/ 4903 w 10000"/>
                <a:gd name="connsiteY1" fmla="*/ 10000 h 10218"/>
                <a:gd name="connsiteX2" fmla="*/ 10000 w 10000"/>
                <a:gd name="connsiteY2" fmla="*/ 1412 h 10218"/>
                <a:gd name="connsiteX3" fmla="*/ 0 w 10000"/>
                <a:gd name="connsiteY3" fmla="*/ 0 h 10218"/>
                <a:gd name="connsiteX0" fmla="*/ 0 w 10000"/>
                <a:gd name="connsiteY0" fmla="*/ 0 h 10291"/>
                <a:gd name="connsiteX1" fmla="*/ 4903 w 10000"/>
                <a:gd name="connsiteY1" fmla="*/ 10000 h 10291"/>
                <a:gd name="connsiteX2" fmla="*/ 10000 w 10000"/>
                <a:gd name="connsiteY2" fmla="*/ 1412 h 10291"/>
                <a:gd name="connsiteX3" fmla="*/ 0 w 10000"/>
                <a:gd name="connsiteY3" fmla="*/ 0 h 10291"/>
                <a:gd name="connsiteX0" fmla="*/ 33 w 10033"/>
                <a:gd name="connsiteY0" fmla="*/ 216 h 10507"/>
                <a:gd name="connsiteX1" fmla="*/ 4936 w 10033"/>
                <a:gd name="connsiteY1" fmla="*/ 10216 h 10507"/>
                <a:gd name="connsiteX2" fmla="*/ 10033 w 10033"/>
                <a:gd name="connsiteY2" fmla="*/ 1628 h 10507"/>
                <a:gd name="connsiteX3" fmla="*/ 33 w 10033"/>
                <a:gd name="connsiteY3" fmla="*/ 216 h 10507"/>
                <a:gd name="connsiteX0" fmla="*/ 33 w 10033"/>
                <a:gd name="connsiteY0" fmla="*/ 216 h 10229"/>
                <a:gd name="connsiteX1" fmla="*/ 4936 w 10033"/>
                <a:gd name="connsiteY1" fmla="*/ 10216 h 10229"/>
                <a:gd name="connsiteX2" fmla="*/ 10033 w 10033"/>
                <a:gd name="connsiteY2" fmla="*/ 1628 h 10229"/>
                <a:gd name="connsiteX3" fmla="*/ 33 w 10033"/>
                <a:gd name="connsiteY3" fmla="*/ 216 h 10229"/>
              </a:gdLst>
              <a:ahLst/>
              <a:cxnLst>
                <a:cxn ang="0">
                  <a:pos x="connsiteX0" y="connsiteY0"/>
                </a:cxn>
                <a:cxn ang="0">
                  <a:pos x="connsiteX1" y="connsiteY1"/>
                </a:cxn>
                <a:cxn ang="0">
                  <a:pos x="connsiteX2" y="connsiteY2"/>
                </a:cxn>
                <a:cxn ang="0">
                  <a:pos x="connsiteX3" y="connsiteY3"/>
                </a:cxn>
              </a:cxnLst>
              <a:rect l="l" t="t" r="r" b="b"/>
              <a:pathLst>
                <a:path w="10033" h="10229">
                  <a:moveTo>
                    <a:pt x="33" y="216"/>
                  </a:moveTo>
                  <a:cubicBezTo>
                    <a:pt x="-272" y="-1644"/>
                    <a:pt x="1536" y="9062"/>
                    <a:pt x="4936" y="10216"/>
                  </a:cubicBezTo>
                  <a:cubicBezTo>
                    <a:pt x="7309" y="10487"/>
                    <a:pt x="8526" y="6754"/>
                    <a:pt x="10033" y="1628"/>
                  </a:cubicBezTo>
                  <a:cubicBezTo>
                    <a:pt x="6448" y="16884"/>
                    <a:pt x="1612" y="8342"/>
                    <a:pt x="33" y="216"/>
                  </a:cubicBezTo>
                  <a:close/>
                </a:path>
              </a:pathLst>
            </a:custGeom>
            <a:noFill/>
            <a:ln w="133350" cap="flat">
              <a:solidFill>
                <a:srgbClr val="2E955A"/>
              </a:solid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n-GB" sz="1800" b="0" i="0" u="none" strike="noStrike" cap="none" spc="0" normalizeH="0" baseline="0" dirty="0">
                <a:ln>
                  <a:noFill/>
                </a:ln>
                <a:solidFill>
                  <a:srgbClr val="01454C"/>
                </a:solidFill>
                <a:effectLst/>
                <a:uFillTx/>
                <a:latin typeface="Arial"/>
                <a:ea typeface="Arial"/>
                <a:cs typeface="Arial"/>
                <a:sym typeface="Arial"/>
              </a:endParaRPr>
            </a:p>
          </p:txBody>
        </p:sp>
        <p:sp>
          <p:nvSpPr>
            <p:cNvPr id="36" name="Flowchart: Extract 35">
              <a:extLst>
                <a:ext uri="{FF2B5EF4-FFF2-40B4-BE49-F238E27FC236}">
                  <a16:creationId xmlns:a16="http://schemas.microsoft.com/office/drawing/2014/main" id="{6AB4112D-688B-F783-4B4B-9E830D22D8C3}"/>
                </a:ext>
              </a:extLst>
            </p:cNvPr>
            <p:cNvSpPr/>
            <p:nvPr/>
          </p:nvSpPr>
          <p:spPr>
            <a:xfrm rot="5164710">
              <a:off x="5748055" y="1536558"/>
              <a:ext cx="424618" cy="318052"/>
            </a:xfrm>
            <a:prstGeom prst="flowChartExtract">
              <a:avLst/>
            </a:prstGeom>
            <a:solidFill>
              <a:srgbClr val="2E955A"/>
            </a:solidFill>
            <a:ln w="12700" cap="flat">
              <a:no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n-GB" sz="1800" b="0" i="0" u="none" strike="noStrike" cap="none" spc="0" normalizeH="0" baseline="0">
                <a:ln>
                  <a:noFill/>
                </a:ln>
                <a:solidFill>
                  <a:srgbClr val="01454C"/>
                </a:solidFill>
                <a:effectLst/>
                <a:uFillTx/>
                <a:latin typeface="Arial"/>
                <a:ea typeface="Arial"/>
                <a:cs typeface="Arial"/>
                <a:sym typeface="Arial"/>
              </a:endParaRPr>
            </a:p>
          </p:txBody>
        </p:sp>
      </p:grpSp>
      <p:grpSp>
        <p:nvGrpSpPr>
          <p:cNvPr id="38" name="Group 37">
            <a:extLst>
              <a:ext uri="{FF2B5EF4-FFF2-40B4-BE49-F238E27FC236}">
                <a16:creationId xmlns:a16="http://schemas.microsoft.com/office/drawing/2014/main" id="{56E4117A-5452-CDBB-2289-463986FEDE67}"/>
              </a:ext>
            </a:extLst>
          </p:cNvPr>
          <p:cNvGrpSpPr/>
          <p:nvPr/>
        </p:nvGrpSpPr>
        <p:grpSpPr>
          <a:xfrm rot="5400000">
            <a:off x="6415687" y="1587595"/>
            <a:ext cx="1478616" cy="2305820"/>
            <a:chOff x="4640776" y="1183767"/>
            <a:chExt cx="1478616" cy="2305820"/>
          </a:xfrm>
          <a:solidFill>
            <a:srgbClr val="057078"/>
          </a:solidFill>
        </p:grpSpPr>
        <p:sp>
          <p:nvSpPr>
            <p:cNvPr id="39" name="Flowchart: Extract 25">
              <a:extLst>
                <a:ext uri="{FF2B5EF4-FFF2-40B4-BE49-F238E27FC236}">
                  <a16:creationId xmlns:a16="http://schemas.microsoft.com/office/drawing/2014/main" id="{B439FFAF-7873-6011-7E69-DC2AF2AF9CB4}"/>
                </a:ext>
              </a:extLst>
            </p:cNvPr>
            <p:cNvSpPr/>
            <p:nvPr/>
          </p:nvSpPr>
          <p:spPr>
            <a:xfrm rot="8010666">
              <a:off x="3762301" y="2062242"/>
              <a:ext cx="2305820" cy="548869"/>
            </a:xfrm>
            <a:custGeom>
              <a:avLst/>
              <a:gdLst>
                <a:gd name="connsiteX0" fmla="*/ 0 w 10000"/>
                <a:gd name="connsiteY0" fmla="*/ 10000 h 10000"/>
                <a:gd name="connsiteX1" fmla="*/ 5000 w 10000"/>
                <a:gd name="connsiteY1" fmla="*/ 0 h 10000"/>
                <a:gd name="connsiteX2" fmla="*/ 10000 w 10000"/>
                <a:gd name="connsiteY2" fmla="*/ 10000 h 10000"/>
                <a:gd name="connsiteX3" fmla="*/ 0 w 10000"/>
                <a:gd name="connsiteY3" fmla="*/ 10000 h 10000"/>
                <a:gd name="connsiteX0" fmla="*/ 0 w 10000"/>
                <a:gd name="connsiteY0" fmla="*/ 10007 h 10007"/>
                <a:gd name="connsiteX1" fmla="*/ 5112 w 10000"/>
                <a:gd name="connsiteY1" fmla="*/ 0 h 10007"/>
                <a:gd name="connsiteX2" fmla="*/ 10000 w 10000"/>
                <a:gd name="connsiteY2" fmla="*/ 10007 h 10007"/>
                <a:gd name="connsiteX3" fmla="*/ 0 w 10000"/>
                <a:gd name="connsiteY3" fmla="*/ 10007 h 10007"/>
                <a:gd name="connsiteX0" fmla="*/ 0 w 8938"/>
                <a:gd name="connsiteY0" fmla="*/ 10007 h 10007"/>
                <a:gd name="connsiteX1" fmla="*/ 5112 w 8938"/>
                <a:gd name="connsiteY1" fmla="*/ 0 h 10007"/>
                <a:gd name="connsiteX2" fmla="*/ 8938 w 8938"/>
                <a:gd name="connsiteY2" fmla="*/ 7616 h 10007"/>
                <a:gd name="connsiteX3" fmla="*/ 0 w 8938"/>
                <a:gd name="connsiteY3" fmla="*/ 10007 h 10007"/>
                <a:gd name="connsiteX0" fmla="*/ 0 w 8879"/>
                <a:gd name="connsiteY0" fmla="*/ 7148 h 7611"/>
                <a:gd name="connsiteX1" fmla="*/ 4598 w 8879"/>
                <a:gd name="connsiteY1" fmla="*/ 0 h 7611"/>
                <a:gd name="connsiteX2" fmla="*/ 8879 w 8879"/>
                <a:gd name="connsiteY2" fmla="*/ 7611 h 7611"/>
                <a:gd name="connsiteX3" fmla="*/ 0 w 8879"/>
                <a:gd name="connsiteY3" fmla="*/ 7148 h 7611"/>
                <a:gd name="connsiteX0" fmla="*/ 0 w 10000"/>
                <a:gd name="connsiteY0" fmla="*/ 9392 h 12812"/>
                <a:gd name="connsiteX1" fmla="*/ 5179 w 10000"/>
                <a:gd name="connsiteY1" fmla="*/ 0 h 12812"/>
                <a:gd name="connsiteX2" fmla="*/ 10000 w 10000"/>
                <a:gd name="connsiteY2" fmla="*/ 10000 h 12812"/>
                <a:gd name="connsiteX3" fmla="*/ 0 w 10000"/>
                <a:gd name="connsiteY3" fmla="*/ 9392 h 12812"/>
                <a:gd name="connsiteX0" fmla="*/ 0 w 10000"/>
                <a:gd name="connsiteY0" fmla="*/ 9392 h 13632"/>
                <a:gd name="connsiteX1" fmla="*/ 5179 w 10000"/>
                <a:gd name="connsiteY1" fmla="*/ 0 h 13632"/>
                <a:gd name="connsiteX2" fmla="*/ 10000 w 10000"/>
                <a:gd name="connsiteY2" fmla="*/ 10000 h 13632"/>
                <a:gd name="connsiteX3" fmla="*/ 0 w 10000"/>
                <a:gd name="connsiteY3" fmla="*/ 9392 h 13632"/>
                <a:gd name="connsiteX0" fmla="*/ 0 w 10000"/>
                <a:gd name="connsiteY0" fmla="*/ 0 h 4307"/>
                <a:gd name="connsiteX1" fmla="*/ 4903 w 10000"/>
                <a:gd name="connsiteY1" fmla="*/ 4307 h 4307"/>
                <a:gd name="connsiteX2" fmla="*/ 10000 w 10000"/>
                <a:gd name="connsiteY2" fmla="*/ 608 h 4307"/>
                <a:gd name="connsiteX3" fmla="*/ 0 w 10000"/>
                <a:gd name="connsiteY3" fmla="*/ 0 h 4307"/>
                <a:gd name="connsiteX0" fmla="*/ 0 w 10000"/>
                <a:gd name="connsiteY0" fmla="*/ 0 h 10000"/>
                <a:gd name="connsiteX1" fmla="*/ 4903 w 10000"/>
                <a:gd name="connsiteY1" fmla="*/ 10000 h 10000"/>
                <a:gd name="connsiteX2" fmla="*/ 10000 w 10000"/>
                <a:gd name="connsiteY2" fmla="*/ 1412 h 10000"/>
                <a:gd name="connsiteX3" fmla="*/ 0 w 10000"/>
                <a:gd name="connsiteY3" fmla="*/ 0 h 10000"/>
                <a:gd name="connsiteX0" fmla="*/ 0 w 10000"/>
                <a:gd name="connsiteY0" fmla="*/ 0 h 10218"/>
                <a:gd name="connsiteX1" fmla="*/ 4903 w 10000"/>
                <a:gd name="connsiteY1" fmla="*/ 10000 h 10218"/>
                <a:gd name="connsiteX2" fmla="*/ 10000 w 10000"/>
                <a:gd name="connsiteY2" fmla="*/ 1412 h 10218"/>
                <a:gd name="connsiteX3" fmla="*/ 0 w 10000"/>
                <a:gd name="connsiteY3" fmla="*/ 0 h 10218"/>
                <a:gd name="connsiteX0" fmla="*/ 0 w 10000"/>
                <a:gd name="connsiteY0" fmla="*/ 0 h 10291"/>
                <a:gd name="connsiteX1" fmla="*/ 4903 w 10000"/>
                <a:gd name="connsiteY1" fmla="*/ 10000 h 10291"/>
                <a:gd name="connsiteX2" fmla="*/ 10000 w 10000"/>
                <a:gd name="connsiteY2" fmla="*/ 1412 h 10291"/>
                <a:gd name="connsiteX3" fmla="*/ 0 w 10000"/>
                <a:gd name="connsiteY3" fmla="*/ 0 h 10291"/>
                <a:gd name="connsiteX0" fmla="*/ 33 w 10033"/>
                <a:gd name="connsiteY0" fmla="*/ 216 h 10507"/>
                <a:gd name="connsiteX1" fmla="*/ 4936 w 10033"/>
                <a:gd name="connsiteY1" fmla="*/ 10216 h 10507"/>
                <a:gd name="connsiteX2" fmla="*/ 10033 w 10033"/>
                <a:gd name="connsiteY2" fmla="*/ 1628 h 10507"/>
                <a:gd name="connsiteX3" fmla="*/ 33 w 10033"/>
                <a:gd name="connsiteY3" fmla="*/ 216 h 10507"/>
                <a:gd name="connsiteX0" fmla="*/ 33 w 10033"/>
                <a:gd name="connsiteY0" fmla="*/ 216 h 10229"/>
                <a:gd name="connsiteX1" fmla="*/ 4936 w 10033"/>
                <a:gd name="connsiteY1" fmla="*/ 10216 h 10229"/>
                <a:gd name="connsiteX2" fmla="*/ 10033 w 10033"/>
                <a:gd name="connsiteY2" fmla="*/ 1628 h 10229"/>
                <a:gd name="connsiteX3" fmla="*/ 33 w 10033"/>
                <a:gd name="connsiteY3" fmla="*/ 216 h 10229"/>
              </a:gdLst>
              <a:ahLst/>
              <a:cxnLst>
                <a:cxn ang="0">
                  <a:pos x="connsiteX0" y="connsiteY0"/>
                </a:cxn>
                <a:cxn ang="0">
                  <a:pos x="connsiteX1" y="connsiteY1"/>
                </a:cxn>
                <a:cxn ang="0">
                  <a:pos x="connsiteX2" y="connsiteY2"/>
                </a:cxn>
                <a:cxn ang="0">
                  <a:pos x="connsiteX3" y="connsiteY3"/>
                </a:cxn>
              </a:cxnLst>
              <a:rect l="l" t="t" r="r" b="b"/>
              <a:pathLst>
                <a:path w="10033" h="10229">
                  <a:moveTo>
                    <a:pt x="33" y="216"/>
                  </a:moveTo>
                  <a:cubicBezTo>
                    <a:pt x="-272" y="-1644"/>
                    <a:pt x="1536" y="9062"/>
                    <a:pt x="4936" y="10216"/>
                  </a:cubicBezTo>
                  <a:cubicBezTo>
                    <a:pt x="7309" y="10487"/>
                    <a:pt x="8526" y="6754"/>
                    <a:pt x="10033" y="1628"/>
                  </a:cubicBezTo>
                  <a:cubicBezTo>
                    <a:pt x="6448" y="16884"/>
                    <a:pt x="1612" y="8342"/>
                    <a:pt x="33" y="216"/>
                  </a:cubicBezTo>
                  <a:close/>
                </a:path>
              </a:pathLst>
            </a:custGeom>
            <a:solidFill>
              <a:srgbClr val="057078"/>
            </a:solidFill>
            <a:ln w="133350" cap="flat">
              <a:solidFill>
                <a:srgbClr val="057078"/>
              </a:solid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n-GB" sz="1800" b="0" i="0" u="none" strike="noStrike" cap="none" spc="0" normalizeH="0" baseline="0" dirty="0">
                <a:ln>
                  <a:noFill/>
                </a:ln>
                <a:solidFill>
                  <a:srgbClr val="01454C"/>
                </a:solidFill>
                <a:effectLst/>
                <a:uFillTx/>
                <a:latin typeface="Arial"/>
                <a:ea typeface="Arial"/>
                <a:cs typeface="Arial"/>
                <a:sym typeface="Arial"/>
              </a:endParaRPr>
            </a:p>
          </p:txBody>
        </p:sp>
        <p:sp>
          <p:nvSpPr>
            <p:cNvPr id="40" name="Flowchart: Extract 39">
              <a:extLst>
                <a:ext uri="{FF2B5EF4-FFF2-40B4-BE49-F238E27FC236}">
                  <a16:creationId xmlns:a16="http://schemas.microsoft.com/office/drawing/2014/main" id="{1D35AF0F-37EB-3A09-10DC-741ECDD09492}"/>
                </a:ext>
              </a:extLst>
            </p:cNvPr>
            <p:cNvSpPr/>
            <p:nvPr/>
          </p:nvSpPr>
          <p:spPr>
            <a:xfrm rot="5164710">
              <a:off x="5748057" y="1529835"/>
              <a:ext cx="424618" cy="318052"/>
            </a:xfrm>
            <a:prstGeom prst="flowChartExtract">
              <a:avLst/>
            </a:prstGeom>
            <a:grpFill/>
            <a:ln w="12700" cap="flat">
              <a:no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n-GB" sz="1800" b="0" i="0" u="none" strike="noStrike" cap="none" spc="0" normalizeH="0" baseline="0">
                <a:ln>
                  <a:noFill/>
                </a:ln>
                <a:solidFill>
                  <a:srgbClr val="01454C"/>
                </a:solidFill>
                <a:effectLst/>
                <a:uFillTx/>
                <a:latin typeface="Arial"/>
                <a:ea typeface="Arial"/>
                <a:cs typeface="Arial"/>
                <a:sym typeface="Arial"/>
              </a:endParaRPr>
            </a:p>
          </p:txBody>
        </p:sp>
      </p:grpSp>
      <p:grpSp>
        <p:nvGrpSpPr>
          <p:cNvPr id="41" name="Group 40">
            <a:extLst>
              <a:ext uri="{FF2B5EF4-FFF2-40B4-BE49-F238E27FC236}">
                <a16:creationId xmlns:a16="http://schemas.microsoft.com/office/drawing/2014/main" id="{618E799E-D381-9728-395A-DA55FCBC0062}"/>
              </a:ext>
            </a:extLst>
          </p:cNvPr>
          <p:cNvGrpSpPr/>
          <p:nvPr/>
        </p:nvGrpSpPr>
        <p:grpSpPr>
          <a:xfrm rot="10800000">
            <a:off x="6043921" y="3342361"/>
            <a:ext cx="1478615" cy="2305820"/>
            <a:chOff x="4640775" y="1197215"/>
            <a:chExt cx="1478615" cy="2305820"/>
          </a:xfrm>
          <a:solidFill>
            <a:srgbClr val="575756"/>
          </a:solidFill>
        </p:grpSpPr>
        <p:sp>
          <p:nvSpPr>
            <p:cNvPr id="42" name="Flowchart: Extract 25">
              <a:extLst>
                <a:ext uri="{FF2B5EF4-FFF2-40B4-BE49-F238E27FC236}">
                  <a16:creationId xmlns:a16="http://schemas.microsoft.com/office/drawing/2014/main" id="{7FE1B462-5072-2AE5-F25E-91D9F68270A2}"/>
                </a:ext>
              </a:extLst>
            </p:cNvPr>
            <p:cNvSpPr/>
            <p:nvPr/>
          </p:nvSpPr>
          <p:spPr>
            <a:xfrm rot="8010666">
              <a:off x="3762300" y="2075690"/>
              <a:ext cx="2305820" cy="548869"/>
            </a:xfrm>
            <a:custGeom>
              <a:avLst/>
              <a:gdLst>
                <a:gd name="connsiteX0" fmla="*/ 0 w 10000"/>
                <a:gd name="connsiteY0" fmla="*/ 10000 h 10000"/>
                <a:gd name="connsiteX1" fmla="*/ 5000 w 10000"/>
                <a:gd name="connsiteY1" fmla="*/ 0 h 10000"/>
                <a:gd name="connsiteX2" fmla="*/ 10000 w 10000"/>
                <a:gd name="connsiteY2" fmla="*/ 10000 h 10000"/>
                <a:gd name="connsiteX3" fmla="*/ 0 w 10000"/>
                <a:gd name="connsiteY3" fmla="*/ 10000 h 10000"/>
                <a:gd name="connsiteX0" fmla="*/ 0 w 10000"/>
                <a:gd name="connsiteY0" fmla="*/ 10007 h 10007"/>
                <a:gd name="connsiteX1" fmla="*/ 5112 w 10000"/>
                <a:gd name="connsiteY1" fmla="*/ 0 h 10007"/>
                <a:gd name="connsiteX2" fmla="*/ 10000 w 10000"/>
                <a:gd name="connsiteY2" fmla="*/ 10007 h 10007"/>
                <a:gd name="connsiteX3" fmla="*/ 0 w 10000"/>
                <a:gd name="connsiteY3" fmla="*/ 10007 h 10007"/>
                <a:gd name="connsiteX0" fmla="*/ 0 w 8938"/>
                <a:gd name="connsiteY0" fmla="*/ 10007 h 10007"/>
                <a:gd name="connsiteX1" fmla="*/ 5112 w 8938"/>
                <a:gd name="connsiteY1" fmla="*/ 0 h 10007"/>
                <a:gd name="connsiteX2" fmla="*/ 8938 w 8938"/>
                <a:gd name="connsiteY2" fmla="*/ 7616 h 10007"/>
                <a:gd name="connsiteX3" fmla="*/ 0 w 8938"/>
                <a:gd name="connsiteY3" fmla="*/ 10007 h 10007"/>
                <a:gd name="connsiteX0" fmla="*/ 0 w 8879"/>
                <a:gd name="connsiteY0" fmla="*/ 7148 h 7611"/>
                <a:gd name="connsiteX1" fmla="*/ 4598 w 8879"/>
                <a:gd name="connsiteY1" fmla="*/ 0 h 7611"/>
                <a:gd name="connsiteX2" fmla="*/ 8879 w 8879"/>
                <a:gd name="connsiteY2" fmla="*/ 7611 h 7611"/>
                <a:gd name="connsiteX3" fmla="*/ 0 w 8879"/>
                <a:gd name="connsiteY3" fmla="*/ 7148 h 7611"/>
                <a:gd name="connsiteX0" fmla="*/ 0 w 10000"/>
                <a:gd name="connsiteY0" fmla="*/ 9392 h 12812"/>
                <a:gd name="connsiteX1" fmla="*/ 5179 w 10000"/>
                <a:gd name="connsiteY1" fmla="*/ 0 h 12812"/>
                <a:gd name="connsiteX2" fmla="*/ 10000 w 10000"/>
                <a:gd name="connsiteY2" fmla="*/ 10000 h 12812"/>
                <a:gd name="connsiteX3" fmla="*/ 0 w 10000"/>
                <a:gd name="connsiteY3" fmla="*/ 9392 h 12812"/>
                <a:gd name="connsiteX0" fmla="*/ 0 w 10000"/>
                <a:gd name="connsiteY0" fmla="*/ 9392 h 13632"/>
                <a:gd name="connsiteX1" fmla="*/ 5179 w 10000"/>
                <a:gd name="connsiteY1" fmla="*/ 0 h 13632"/>
                <a:gd name="connsiteX2" fmla="*/ 10000 w 10000"/>
                <a:gd name="connsiteY2" fmla="*/ 10000 h 13632"/>
                <a:gd name="connsiteX3" fmla="*/ 0 w 10000"/>
                <a:gd name="connsiteY3" fmla="*/ 9392 h 13632"/>
                <a:gd name="connsiteX0" fmla="*/ 0 w 10000"/>
                <a:gd name="connsiteY0" fmla="*/ 0 h 4307"/>
                <a:gd name="connsiteX1" fmla="*/ 4903 w 10000"/>
                <a:gd name="connsiteY1" fmla="*/ 4307 h 4307"/>
                <a:gd name="connsiteX2" fmla="*/ 10000 w 10000"/>
                <a:gd name="connsiteY2" fmla="*/ 608 h 4307"/>
                <a:gd name="connsiteX3" fmla="*/ 0 w 10000"/>
                <a:gd name="connsiteY3" fmla="*/ 0 h 4307"/>
                <a:gd name="connsiteX0" fmla="*/ 0 w 10000"/>
                <a:gd name="connsiteY0" fmla="*/ 0 h 10000"/>
                <a:gd name="connsiteX1" fmla="*/ 4903 w 10000"/>
                <a:gd name="connsiteY1" fmla="*/ 10000 h 10000"/>
                <a:gd name="connsiteX2" fmla="*/ 10000 w 10000"/>
                <a:gd name="connsiteY2" fmla="*/ 1412 h 10000"/>
                <a:gd name="connsiteX3" fmla="*/ 0 w 10000"/>
                <a:gd name="connsiteY3" fmla="*/ 0 h 10000"/>
                <a:gd name="connsiteX0" fmla="*/ 0 w 10000"/>
                <a:gd name="connsiteY0" fmla="*/ 0 h 10218"/>
                <a:gd name="connsiteX1" fmla="*/ 4903 w 10000"/>
                <a:gd name="connsiteY1" fmla="*/ 10000 h 10218"/>
                <a:gd name="connsiteX2" fmla="*/ 10000 w 10000"/>
                <a:gd name="connsiteY2" fmla="*/ 1412 h 10218"/>
                <a:gd name="connsiteX3" fmla="*/ 0 w 10000"/>
                <a:gd name="connsiteY3" fmla="*/ 0 h 10218"/>
                <a:gd name="connsiteX0" fmla="*/ 0 w 10000"/>
                <a:gd name="connsiteY0" fmla="*/ 0 h 10291"/>
                <a:gd name="connsiteX1" fmla="*/ 4903 w 10000"/>
                <a:gd name="connsiteY1" fmla="*/ 10000 h 10291"/>
                <a:gd name="connsiteX2" fmla="*/ 10000 w 10000"/>
                <a:gd name="connsiteY2" fmla="*/ 1412 h 10291"/>
                <a:gd name="connsiteX3" fmla="*/ 0 w 10000"/>
                <a:gd name="connsiteY3" fmla="*/ 0 h 10291"/>
                <a:gd name="connsiteX0" fmla="*/ 33 w 10033"/>
                <a:gd name="connsiteY0" fmla="*/ 216 h 10507"/>
                <a:gd name="connsiteX1" fmla="*/ 4936 w 10033"/>
                <a:gd name="connsiteY1" fmla="*/ 10216 h 10507"/>
                <a:gd name="connsiteX2" fmla="*/ 10033 w 10033"/>
                <a:gd name="connsiteY2" fmla="*/ 1628 h 10507"/>
                <a:gd name="connsiteX3" fmla="*/ 33 w 10033"/>
                <a:gd name="connsiteY3" fmla="*/ 216 h 10507"/>
                <a:gd name="connsiteX0" fmla="*/ 33 w 10033"/>
                <a:gd name="connsiteY0" fmla="*/ 216 h 10229"/>
                <a:gd name="connsiteX1" fmla="*/ 4936 w 10033"/>
                <a:gd name="connsiteY1" fmla="*/ 10216 h 10229"/>
                <a:gd name="connsiteX2" fmla="*/ 10033 w 10033"/>
                <a:gd name="connsiteY2" fmla="*/ 1628 h 10229"/>
                <a:gd name="connsiteX3" fmla="*/ 33 w 10033"/>
                <a:gd name="connsiteY3" fmla="*/ 216 h 10229"/>
              </a:gdLst>
              <a:ahLst/>
              <a:cxnLst>
                <a:cxn ang="0">
                  <a:pos x="connsiteX0" y="connsiteY0"/>
                </a:cxn>
                <a:cxn ang="0">
                  <a:pos x="connsiteX1" y="connsiteY1"/>
                </a:cxn>
                <a:cxn ang="0">
                  <a:pos x="connsiteX2" y="connsiteY2"/>
                </a:cxn>
                <a:cxn ang="0">
                  <a:pos x="connsiteX3" y="connsiteY3"/>
                </a:cxn>
              </a:cxnLst>
              <a:rect l="l" t="t" r="r" b="b"/>
              <a:pathLst>
                <a:path w="10033" h="10229">
                  <a:moveTo>
                    <a:pt x="33" y="216"/>
                  </a:moveTo>
                  <a:cubicBezTo>
                    <a:pt x="-272" y="-1644"/>
                    <a:pt x="1536" y="9062"/>
                    <a:pt x="4936" y="10216"/>
                  </a:cubicBezTo>
                  <a:cubicBezTo>
                    <a:pt x="7309" y="10487"/>
                    <a:pt x="8526" y="6754"/>
                    <a:pt x="10033" y="1628"/>
                  </a:cubicBezTo>
                  <a:cubicBezTo>
                    <a:pt x="6448" y="16884"/>
                    <a:pt x="1612" y="8342"/>
                    <a:pt x="33" y="216"/>
                  </a:cubicBezTo>
                  <a:close/>
                </a:path>
              </a:pathLst>
            </a:custGeom>
            <a:grpFill/>
            <a:ln w="133350" cap="flat">
              <a:solidFill>
                <a:srgbClr val="575756"/>
              </a:solid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n-GB" sz="1800" b="0" i="0" u="none" strike="noStrike" cap="none" spc="0" normalizeH="0" baseline="0" dirty="0">
                <a:ln>
                  <a:noFill/>
                </a:ln>
                <a:solidFill>
                  <a:srgbClr val="01454C"/>
                </a:solidFill>
                <a:effectLst/>
                <a:uFillTx/>
                <a:latin typeface="Arial"/>
                <a:ea typeface="Arial"/>
                <a:cs typeface="Arial"/>
                <a:sym typeface="Arial"/>
              </a:endParaRPr>
            </a:p>
          </p:txBody>
        </p:sp>
        <p:sp>
          <p:nvSpPr>
            <p:cNvPr id="43" name="Flowchart: Extract 42">
              <a:extLst>
                <a:ext uri="{FF2B5EF4-FFF2-40B4-BE49-F238E27FC236}">
                  <a16:creationId xmlns:a16="http://schemas.microsoft.com/office/drawing/2014/main" id="{03721A3E-5E6A-27BB-C66A-2739FCF83F58}"/>
                </a:ext>
              </a:extLst>
            </p:cNvPr>
            <p:cNvSpPr/>
            <p:nvPr/>
          </p:nvSpPr>
          <p:spPr>
            <a:xfrm rot="5164710">
              <a:off x="5748055" y="1543282"/>
              <a:ext cx="424618" cy="318052"/>
            </a:xfrm>
            <a:prstGeom prst="flowChartExtract">
              <a:avLst/>
            </a:prstGeom>
            <a:grpFill/>
            <a:ln w="12700" cap="flat">
              <a:no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n-GB" sz="1800" b="0" i="0" u="none" strike="noStrike" cap="none" spc="0" normalizeH="0" baseline="0">
                <a:ln>
                  <a:noFill/>
                </a:ln>
                <a:solidFill>
                  <a:srgbClr val="01454C"/>
                </a:solidFill>
                <a:effectLst/>
                <a:uFillTx/>
                <a:latin typeface="Arial"/>
                <a:ea typeface="Arial"/>
                <a:cs typeface="Arial"/>
                <a:sym typeface="Arial"/>
              </a:endParaRPr>
            </a:p>
          </p:txBody>
        </p:sp>
      </p:grpSp>
      <p:grpSp>
        <p:nvGrpSpPr>
          <p:cNvPr id="44" name="Group 43">
            <a:extLst>
              <a:ext uri="{FF2B5EF4-FFF2-40B4-BE49-F238E27FC236}">
                <a16:creationId xmlns:a16="http://schemas.microsoft.com/office/drawing/2014/main" id="{24CF584A-762D-CEAB-B87B-3546CB99248E}"/>
              </a:ext>
            </a:extLst>
          </p:cNvPr>
          <p:cNvGrpSpPr/>
          <p:nvPr/>
        </p:nvGrpSpPr>
        <p:grpSpPr>
          <a:xfrm rot="16200000">
            <a:off x="4295758" y="2944558"/>
            <a:ext cx="1478615" cy="2305820"/>
            <a:chOff x="4640775" y="1197215"/>
            <a:chExt cx="1478615" cy="2305820"/>
          </a:xfrm>
          <a:solidFill>
            <a:srgbClr val="093552"/>
          </a:solidFill>
        </p:grpSpPr>
        <p:sp>
          <p:nvSpPr>
            <p:cNvPr id="45" name="Flowchart: Extract 25">
              <a:extLst>
                <a:ext uri="{FF2B5EF4-FFF2-40B4-BE49-F238E27FC236}">
                  <a16:creationId xmlns:a16="http://schemas.microsoft.com/office/drawing/2014/main" id="{9163EC52-0B0E-E592-0048-78799E44F957}"/>
                </a:ext>
              </a:extLst>
            </p:cNvPr>
            <p:cNvSpPr/>
            <p:nvPr/>
          </p:nvSpPr>
          <p:spPr>
            <a:xfrm rot="8010666">
              <a:off x="3762300" y="2075690"/>
              <a:ext cx="2305820" cy="548869"/>
            </a:xfrm>
            <a:custGeom>
              <a:avLst/>
              <a:gdLst>
                <a:gd name="connsiteX0" fmla="*/ 0 w 10000"/>
                <a:gd name="connsiteY0" fmla="*/ 10000 h 10000"/>
                <a:gd name="connsiteX1" fmla="*/ 5000 w 10000"/>
                <a:gd name="connsiteY1" fmla="*/ 0 h 10000"/>
                <a:gd name="connsiteX2" fmla="*/ 10000 w 10000"/>
                <a:gd name="connsiteY2" fmla="*/ 10000 h 10000"/>
                <a:gd name="connsiteX3" fmla="*/ 0 w 10000"/>
                <a:gd name="connsiteY3" fmla="*/ 10000 h 10000"/>
                <a:gd name="connsiteX0" fmla="*/ 0 w 10000"/>
                <a:gd name="connsiteY0" fmla="*/ 10007 h 10007"/>
                <a:gd name="connsiteX1" fmla="*/ 5112 w 10000"/>
                <a:gd name="connsiteY1" fmla="*/ 0 h 10007"/>
                <a:gd name="connsiteX2" fmla="*/ 10000 w 10000"/>
                <a:gd name="connsiteY2" fmla="*/ 10007 h 10007"/>
                <a:gd name="connsiteX3" fmla="*/ 0 w 10000"/>
                <a:gd name="connsiteY3" fmla="*/ 10007 h 10007"/>
                <a:gd name="connsiteX0" fmla="*/ 0 w 8938"/>
                <a:gd name="connsiteY0" fmla="*/ 10007 h 10007"/>
                <a:gd name="connsiteX1" fmla="*/ 5112 w 8938"/>
                <a:gd name="connsiteY1" fmla="*/ 0 h 10007"/>
                <a:gd name="connsiteX2" fmla="*/ 8938 w 8938"/>
                <a:gd name="connsiteY2" fmla="*/ 7616 h 10007"/>
                <a:gd name="connsiteX3" fmla="*/ 0 w 8938"/>
                <a:gd name="connsiteY3" fmla="*/ 10007 h 10007"/>
                <a:gd name="connsiteX0" fmla="*/ 0 w 8879"/>
                <a:gd name="connsiteY0" fmla="*/ 7148 h 7611"/>
                <a:gd name="connsiteX1" fmla="*/ 4598 w 8879"/>
                <a:gd name="connsiteY1" fmla="*/ 0 h 7611"/>
                <a:gd name="connsiteX2" fmla="*/ 8879 w 8879"/>
                <a:gd name="connsiteY2" fmla="*/ 7611 h 7611"/>
                <a:gd name="connsiteX3" fmla="*/ 0 w 8879"/>
                <a:gd name="connsiteY3" fmla="*/ 7148 h 7611"/>
                <a:gd name="connsiteX0" fmla="*/ 0 w 10000"/>
                <a:gd name="connsiteY0" fmla="*/ 9392 h 12812"/>
                <a:gd name="connsiteX1" fmla="*/ 5179 w 10000"/>
                <a:gd name="connsiteY1" fmla="*/ 0 h 12812"/>
                <a:gd name="connsiteX2" fmla="*/ 10000 w 10000"/>
                <a:gd name="connsiteY2" fmla="*/ 10000 h 12812"/>
                <a:gd name="connsiteX3" fmla="*/ 0 w 10000"/>
                <a:gd name="connsiteY3" fmla="*/ 9392 h 12812"/>
                <a:gd name="connsiteX0" fmla="*/ 0 w 10000"/>
                <a:gd name="connsiteY0" fmla="*/ 9392 h 13632"/>
                <a:gd name="connsiteX1" fmla="*/ 5179 w 10000"/>
                <a:gd name="connsiteY1" fmla="*/ 0 h 13632"/>
                <a:gd name="connsiteX2" fmla="*/ 10000 w 10000"/>
                <a:gd name="connsiteY2" fmla="*/ 10000 h 13632"/>
                <a:gd name="connsiteX3" fmla="*/ 0 w 10000"/>
                <a:gd name="connsiteY3" fmla="*/ 9392 h 13632"/>
                <a:gd name="connsiteX0" fmla="*/ 0 w 10000"/>
                <a:gd name="connsiteY0" fmla="*/ 0 h 4307"/>
                <a:gd name="connsiteX1" fmla="*/ 4903 w 10000"/>
                <a:gd name="connsiteY1" fmla="*/ 4307 h 4307"/>
                <a:gd name="connsiteX2" fmla="*/ 10000 w 10000"/>
                <a:gd name="connsiteY2" fmla="*/ 608 h 4307"/>
                <a:gd name="connsiteX3" fmla="*/ 0 w 10000"/>
                <a:gd name="connsiteY3" fmla="*/ 0 h 4307"/>
                <a:gd name="connsiteX0" fmla="*/ 0 w 10000"/>
                <a:gd name="connsiteY0" fmla="*/ 0 h 10000"/>
                <a:gd name="connsiteX1" fmla="*/ 4903 w 10000"/>
                <a:gd name="connsiteY1" fmla="*/ 10000 h 10000"/>
                <a:gd name="connsiteX2" fmla="*/ 10000 w 10000"/>
                <a:gd name="connsiteY2" fmla="*/ 1412 h 10000"/>
                <a:gd name="connsiteX3" fmla="*/ 0 w 10000"/>
                <a:gd name="connsiteY3" fmla="*/ 0 h 10000"/>
                <a:gd name="connsiteX0" fmla="*/ 0 w 10000"/>
                <a:gd name="connsiteY0" fmla="*/ 0 h 10218"/>
                <a:gd name="connsiteX1" fmla="*/ 4903 w 10000"/>
                <a:gd name="connsiteY1" fmla="*/ 10000 h 10218"/>
                <a:gd name="connsiteX2" fmla="*/ 10000 w 10000"/>
                <a:gd name="connsiteY2" fmla="*/ 1412 h 10218"/>
                <a:gd name="connsiteX3" fmla="*/ 0 w 10000"/>
                <a:gd name="connsiteY3" fmla="*/ 0 h 10218"/>
                <a:gd name="connsiteX0" fmla="*/ 0 w 10000"/>
                <a:gd name="connsiteY0" fmla="*/ 0 h 10291"/>
                <a:gd name="connsiteX1" fmla="*/ 4903 w 10000"/>
                <a:gd name="connsiteY1" fmla="*/ 10000 h 10291"/>
                <a:gd name="connsiteX2" fmla="*/ 10000 w 10000"/>
                <a:gd name="connsiteY2" fmla="*/ 1412 h 10291"/>
                <a:gd name="connsiteX3" fmla="*/ 0 w 10000"/>
                <a:gd name="connsiteY3" fmla="*/ 0 h 10291"/>
                <a:gd name="connsiteX0" fmla="*/ 33 w 10033"/>
                <a:gd name="connsiteY0" fmla="*/ 216 h 10507"/>
                <a:gd name="connsiteX1" fmla="*/ 4936 w 10033"/>
                <a:gd name="connsiteY1" fmla="*/ 10216 h 10507"/>
                <a:gd name="connsiteX2" fmla="*/ 10033 w 10033"/>
                <a:gd name="connsiteY2" fmla="*/ 1628 h 10507"/>
                <a:gd name="connsiteX3" fmla="*/ 33 w 10033"/>
                <a:gd name="connsiteY3" fmla="*/ 216 h 10507"/>
                <a:gd name="connsiteX0" fmla="*/ 33 w 10033"/>
                <a:gd name="connsiteY0" fmla="*/ 216 h 10229"/>
                <a:gd name="connsiteX1" fmla="*/ 4936 w 10033"/>
                <a:gd name="connsiteY1" fmla="*/ 10216 h 10229"/>
                <a:gd name="connsiteX2" fmla="*/ 10033 w 10033"/>
                <a:gd name="connsiteY2" fmla="*/ 1628 h 10229"/>
                <a:gd name="connsiteX3" fmla="*/ 33 w 10033"/>
                <a:gd name="connsiteY3" fmla="*/ 216 h 10229"/>
              </a:gdLst>
              <a:ahLst/>
              <a:cxnLst>
                <a:cxn ang="0">
                  <a:pos x="connsiteX0" y="connsiteY0"/>
                </a:cxn>
                <a:cxn ang="0">
                  <a:pos x="connsiteX1" y="connsiteY1"/>
                </a:cxn>
                <a:cxn ang="0">
                  <a:pos x="connsiteX2" y="connsiteY2"/>
                </a:cxn>
                <a:cxn ang="0">
                  <a:pos x="connsiteX3" y="connsiteY3"/>
                </a:cxn>
              </a:cxnLst>
              <a:rect l="l" t="t" r="r" b="b"/>
              <a:pathLst>
                <a:path w="10033" h="10229">
                  <a:moveTo>
                    <a:pt x="33" y="216"/>
                  </a:moveTo>
                  <a:cubicBezTo>
                    <a:pt x="-272" y="-1644"/>
                    <a:pt x="1536" y="9062"/>
                    <a:pt x="4936" y="10216"/>
                  </a:cubicBezTo>
                  <a:cubicBezTo>
                    <a:pt x="7309" y="10487"/>
                    <a:pt x="8526" y="6754"/>
                    <a:pt x="10033" y="1628"/>
                  </a:cubicBezTo>
                  <a:cubicBezTo>
                    <a:pt x="6448" y="16884"/>
                    <a:pt x="1612" y="8342"/>
                    <a:pt x="33" y="216"/>
                  </a:cubicBezTo>
                  <a:close/>
                </a:path>
              </a:pathLst>
            </a:custGeom>
            <a:grpFill/>
            <a:ln w="133350" cap="flat">
              <a:solidFill>
                <a:srgbClr val="093552"/>
              </a:solid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n-GB" sz="1800" b="0" i="0" u="none" strike="noStrike" cap="none" spc="0" normalizeH="0" baseline="0" dirty="0">
                <a:ln>
                  <a:noFill/>
                </a:ln>
                <a:solidFill>
                  <a:srgbClr val="01454C"/>
                </a:solidFill>
                <a:effectLst/>
                <a:uFillTx/>
                <a:latin typeface="Arial"/>
                <a:ea typeface="Arial"/>
                <a:cs typeface="Arial"/>
                <a:sym typeface="Arial"/>
              </a:endParaRPr>
            </a:p>
          </p:txBody>
        </p:sp>
        <p:sp>
          <p:nvSpPr>
            <p:cNvPr id="46" name="Flowchart: Extract 45">
              <a:extLst>
                <a:ext uri="{FF2B5EF4-FFF2-40B4-BE49-F238E27FC236}">
                  <a16:creationId xmlns:a16="http://schemas.microsoft.com/office/drawing/2014/main" id="{7ADFAA50-CD40-EC25-62B3-D94BCE07BE72}"/>
                </a:ext>
              </a:extLst>
            </p:cNvPr>
            <p:cNvSpPr/>
            <p:nvPr/>
          </p:nvSpPr>
          <p:spPr>
            <a:xfrm rot="5164710">
              <a:off x="5748055" y="1543282"/>
              <a:ext cx="424618" cy="318052"/>
            </a:xfrm>
            <a:prstGeom prst="flowChartExtract">
              <a:avLst/>
            </a:prstGeom>
            <a:grpFill/>
            <a:ln w="12700" cap="flat">
              <a:no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n-GB" sz="1800" b="0" i="0" u="none" strike="noStrike" cap="none" spc="0" normalizeH="0" baseline="0">
                <a:ln>
                  <a:noFill/>
                </a:ln>
                <a:solidFill>
                  <a:srgbClr val="01454C"/>
                </a:solidFill>
                <a:effectLst/>
                <a:uFillTx/>
                <a:latin typeface="Arial"/>
                <a:ea typeface="Arial"/>
                <a:cs typeface="Arial"/>
                <a:sym typeface="Arial"/>
              </a:endParaRPr>
            </a:p>
          </p:txBody>
        </p:sp>
      </p:grpSp>
      <p:sp>
        <p:nvSpPr>
          <p:cNvPr id="47" name="TextBox 46">
            <a:extLst>
              <a:ext uri="{FF2B5EF4-FFF2-40B4-BE49-F238E27FC236}">
                <a16:creationId xmlns:a16="http://schemas.microsoft.com/office/drawing/2014/main" id="{B772594A-A201-CD58-ED1E-BF1C3A71DCC4}"/>
              </a:ext>
            </a:extLst>
          </p:cNvPr>
          <p:cNvSpPr txBox="1"/>
          <p:nvPr/>
        </p:nvSpPr>
        <p:spPr>
          <a:xfrm>
            <a:off x="4686041" y="2426872"/>
            <a:ext cx="1282700" cy="46166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914400" rtl="0" fontAlgn="auto" latinLnBrk="0" hangingPunct="0">
              <a:lnSpc>
                <a:spcPct val="100000"/>
              </a:lnSpc>
              <a:spcBef>
                <a:spcPts val="0"/>
              </a:spcBef>
              <a:spcAft>
                <a:spcPts val="0"/>
              </a:spcAft>
              <a:buClrTx/>
              <a:buSzTx/>
              <a:buFontTx/>
              <a:buNone/>
              <a:tabLst/>
            </a:pPr>
            <a:r>
              <a:rPr kumimoji="0" lang="en-US" sz="2400" b="1" i="0" u="none" strike="noStrike" cap="none" spc="0" normalizeH="0" baseline="0" dirty="0">
                <a:ln>
                  <a:noFill/>
                </a:ln>
                <a:solidFill>
                  <a:srgbClr val="FFFFFF"/>
                </a:solidFill>
                <a:effectLst/>
                <a:uFillTx/>
                <a:latin typeface="Arial"/>
                <a:ea typeface="Arial"/>
                <a:cs typeface="Arial"/>
                <a:sym typeface="Arial"/>
              </a:rPr>
              <a:t>Review</a:t>
            </a:r>
            <a:endParaRPr kumimoji="0" lang="en-GB" sz="2400" b="1" i="0" u="none" strike="noStrike" cap="none" spc="0" normalizeH="0" baseline="0" dirty="0">
              <a:ln>
                <a:noFill/>
              </a:ln>
              <a:solidFill>
                <a:srgbClr val="FFFFFF"/>
              </a:solidFill>
              <a:effectLst/>
              <a:uFillTx/>
              <a:latin typeface="Arial"/>
              <a:ea typeface="Arial"/>
              <a:cs typeface="Arial"/>
              <a:sym typeface="Arial"/>
            </a:endParaRPr>
          </a:p>
        </p:txBody>
      </p:sp>
      <p:sp>
        <p:nvSpPr>
          <p:cNvPr id="48" name="TextBox 47">
            <a:extLst>
              <a:ext uri="{FF2B5EF4-FFF2-40B4-BE49-F238E27FC236}">
                <a16:creationId xmlns:a16="http://schemas.microsoft.com/office/drawing/2014/main" id="{0596C5D8-F00A-6339-A874-93412D2B3C21}"/>
              </a:ext>
            </a:extLst>
          </p:cNvPr>
          <p:cNvSpPr txBox="1"/>
          <p:nvPr/>
        </p:nvSpPr>
        <p:spPr>
          <a:xfrm>
            <a:off x="6329719" y="2432784"/>
            <a:ext cx="1282700" cy="46166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914400" rtl="0" fontAlgn="auto" latinLnBrk="0" hangingPunct="0">
              <a:lnSpc>
                <a:spcPct val="100000"/>
              </a:lnSpc>
              <a:spcBef>
                <a:spcPts val="0"/>
              </a:spcBef>
              <a:spcAft>
                <a:spcPts val="0"/>
              </a:spcAft>
              <a:buClrTx/>
              <a:buSzTx/>
              <a:buFontTx/>
              <a:buNone/>
              <a:tabLst/>
            </a:pPr>
            <a:r>
              <a:rPr kumimoji="0" lang="en-US" sz="2400" b="1" i="0" u="none" strike="noStrike" cap="none" spc="0" normalizeH="0" baseline="0" dirty="0">
                <a:ln>
                  <a:noFill/>
                </a:ln>
                <a:solidFill>
                  <a:srgbClr val="FFFFFF"/>
                </a:solidFill>
                <a:effectLst/>
                <a:uFillTx/>
                <a:latin typeface="Arial"/>
                <a:ea typeface="Arial"/>
                <a:cs typeface="Arial"/>
                <a:sym typeface="Arial"/>
              </a:rPr>
              <a:t>Assess</a:t>
            </a:r>
            <a:endParaRPr kumimoji="0" lang="en-GB" sz="2400" b="1" i="0" u="none" strike="noStrike" cap="none" spc="0" normalizeH="0" baseline="0" dirty="0">
              <a:ln>
                <a:noFill/>
              </a:ln>
              <a:solidFill>
                <a:srgbClr val="FFFFFF"/>
              </a:solidFill>
              <a:effectLst/>
              <a:uFillTx/>
              <a:latin typeface="Arial"/>
              <a:ea typeface="Arial"/>
              <a:cs typeface="Arial"/>
              <a:sym typeface="Arial"/>
            </a:endParaRPr>
          </a:p>
        </p:txBody>
      </p:sp>
      <p:sp>
        <p:nvSpPr>
          <p:cNvPr id="49" name="TextBox 48">
            <a:extLst>
              <a:ext uri="{FF2B5EF4-FFF2-40B4-BE49-F238E27FC236}">
                <a16:creationId xmlns:a16="http://schemas.microsoft.com/office/drawing/2014/main" id="{C6F0DCBE-30EF-B2DC-B915-183A283835EF}"/>
              </a:ext>
            </a:extLst>
          </p:cNvPr>
          <p:cNvSpPr txBox="1"/>
          <p:nvPr/>
        </p:nvSpPr>
        <p:spPr>
          <a:xfrm>
            <a:off x="4686041" y="3898760"/>
            <a:ext cx="1282700" cy="46166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914400" rtl="0" fontAlgn="auto" latinLnBrk="0" hangingPunct="0">
              <a:lnSpc>
                <a:spcPct val="100000"/>
              </a:lnSpc>
              <a:spcBef>
                <a:spcPts val="0"/>
              </a:spcBef>
              <a:spcAft>
                <a:spcPts val="0"/>
              </a:spcAft>
              <a:buClrTx/>
              <a:buSzTx/>
              <a:buFontTx/>
              <a:buNone/>
              <a:tabLst/>
            </a:pPr>
            <a:r>
              <a:rPr kumimoji="0" lang="en-US" sz="2400" b="1" i="0" u="none" strike="noStrike" cap="none" spc="0" normalizeH="0" baseline="0" dirty="0">
                <a:ln>
                  <a:noFill/>
                </a:ln>
                <a:solidFill>
                  <a:srgbClr val="FFFFFF"/>
                </a:solidFill>
                <a:effectLst/>
                <a:uFillTx/>
                <a:latin typeface="Arial"/>
                <a:ea typeface="Arial"/>
                <a:cs typeface="Arial"/>
                <a:sym typeface="Arial"/>
              </a:rPr>
              <a:t>Do</a:t>
            </a:r>
            <a:endParaRPr kumimoji="0" lang="en-GB" sz="2400" b="1" i="0" u="none" strike="noStrike" cap="none" spc="0" normalizeH="0" baseline="0" dirty="0">
              <a:ln>
                <a:noFill/>
              </a:ln>
              <a:solidFill>
                <a:srgbClr val="FFFFFF"/>
              </a:solidFill>
              <a:effectLst/>
              <a:uFillTx/>
              <a:latin typeface="Arial"/>
              <a:ea typeface="Arial"/>
              <a:cs typeface="Arial"/>
              <a:sym typeface="Arial"/>
            </a:endParaRPr>
          </a:p>
        </p:txBody>
      </p:sp>
      <p:sp>
        <p:nvSpPr>
          <p:cNvPr id="50" name="TextBox 49">
            <a:extLst>
              <a:ext uri="{FF2B5EF4-FFF2-40B4-BE49-F238E27FC236}">
                <a16:creationId xmlns:a16="http://schemas.microsoft.com/office/drawing/2014/main" id="{0198652E-0285-1D90-9097-3F9CDCB72200}"/>
              </a:ext>
            </a:extLst>
          </p:cNvPr>
          <p:cNvSpPr txBox="1"/>
          <p:nvPr/>
        </p:nvSpPr>
        <p:spPr>
          <a:xfrm>
            <a:off x="6329719" y="3904672"/>
            <a:ext cx="1282700" cy="46166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914400" rtl="0" fontAlgn="auto" latinLnBrk="0" hangingPunct="0">
              <a:lnSpc>
                <a:spcPct val="100000"/>
              </a:lnSpc>
              <a:spcBef>
                <a:spcPts val="0"/>
              </a:spcBef>
              <a:spcAft>
                <a:spcPts val="0"/>
              </a:spcAft>
              <a:buClrTx/>
              <a:buSzTx/>
              <a:buFontTx/>
              <a:buNone/>
              <a:tabLst/>
            </a:pPr>
            <a:r>
              <a:rPr kumimoji="0" lang="en-US" sz="2400" b="1" i="0" u="none" strike="noStrike" cap="none" spc="0" normalizeH="0" baseline="0" dirty="0">
                <a:ln>
                  <a:noFill/>
                </a:ln>
                <a:solidFill>
                  <a:srgbClr val="FFFFFF"/>
                </a:solidFill>
                <a:effectLst/>
                <a:uFillTx/>
                <a:latin typeface="Arial"/>
                <a:ea typeface="Arial"/>
                <a:cs typeface="Arial"/>
                <a:sym typeface="Arial"/>
              </a:rPr>
              <a:t>Plan</a:t>
            </a:r>
            <a:endParaRPr kumimoji="0" lang="en-GB" sz="2400" b="1" i="0" u="none" strike="noStrike" cap="none" spc="0" normalizeH="0" baseline="0" dirty="0">
              <a:ln>
                <a:noFill/>
              </a:ln>
              <a:solidFill>
                <a:srgbClr val="FFFFFF"/>
              </a:solidFill>
              <a:effectLst/>
              <a:uFillTx/>
              <a:latin typeface="Arial"/>
              <a:ea typeface="Arial"/>
              <a:cs typeface="Arial"/>
              <a:sym typeface="Arial"/>
            </a:endParaRPr>
          </a:p>
        </p:txBody>
      </p:sp>
      <p:sp>
        <p:nvSpPr>
          <p:cNvPr id="51" name="Rectangle: Rounded Corners 50">
            <a:extLst>
              <a:ext uri="{FF2B5EF4-FFF2-40B4-BE49-F238E27FC236}">
                <a16:creationId xmlns:a16="http://schemas.microsoft.com/office/drawing/2014/main" id="{420D1E01-FEC5-6009-AD1D-C510894E992A}"/>
              </a:ext>
            </a:extLst>
          </p:cNvPr>
          <p:cNvSpPr/>
          <p:nvPr/>
        </p:nvSpPr>
        <p:spPr>
          <a:xfrm>
            <a:off x="425456" y="1411429"/>
            <a:ext cx="3537977" cy="1191813"/>
          </a:xfrm>
          <a:prstGeom prst="roundRect">
            <a:avLst/>
          </a:prstGeom>
          <a:solidFill>
            <a:srgbClr val="2E955A"/>
          </a:solidFill>
          <a:ln w="28575" cap="flat">
            <a:solidFill>
              <a:srgbClr val="FFFFFF"/>
            </a:solidFill>
            <a:prstDash val="solid"/>
            <a:miter lim="800000"/>
          </a:ln>
          <a:effectLst>
            <a:outerShdw blurRad="50800" dist="38100" dir="2700000" algn="tl" rotWithShape="0">
              <a:prstClr val="black">
                <a:alpha val="40000"/>
              </a:prst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ctr" defTabSz="914400" rtl="0" fontAlgn="auto" latinLnBrk="0" hangingPunct="0">
              <a:lnSpc>
                <a:spcPct val="100000"/>
              </a:lnSpc>
              <a:spcBef>
                <a:spcPts val="0"/>
              </a:spcBef>
              <a:spcAft>
                <a:spcPts val="0"/>
              </a:spcAft>
              <a:buClrTx/>
              <a:buSzTx/>
              <a:buFontTx/>
              <a:buNone/>
              <a:tabLst/>
            </a:pPr>
            <a:r>
              <a:rPr kumimoji="0" lang="en-US" sz="1600" b="0" i="0" u="none" strike="noStrike" cap="none" spc="0" normalizeH="0" baseline="0" dirty="0">
                <a:ln>
                  <a:noFill/>
                </a:ln>
                <a:solidFill>
                  <a:srgbClr val="FFFFFF"/>
                </a:solidFill>
                <a:effectLst/>
                <a:uFillTx/>
                <a:latin typeface="Arial"/>
                <a:ea typeface="Arial"/>
                <a:cs typeface="Arial"/>
                <a:sym typeface="Arial"/>
              </a:rPr>
              <a:t>6.54 The impact and quality of the support and interventions should be evaluated, along with the views of the pupil and their parents</a:t>
            </a:r>
            <a:endParaRPr kumimoji="0" lang="en-GB" sz="1600" b="0" i="0" u="none" strike="noStrike" cap="none" spc="0" normalizeH="0" baseline="0" dirty="0">
              <a:ln>
                <a:noFill/>
              </a:ln>
              <a:solidFill>
                <a:srgbClr val="FFFFFF"/>
              </a:solidFill>
              <a:effectLst/>
              <a:uFillTx/>
              <a:latin typeface="Arial"/>
              <a:ea typeface="Arial"/>
              <a:cs typeface="Arial"/>
              <a:sym typeface="Arial"/>
            </a:endParaRPr>
          </a:p>
        </p:txBody>
      </p:sp>
      <p:sp>
        <p:nvSpPr>
          <p:cNvPr id="52" name="Rectangle: Rounded Corners 51">
            <a:extLst>
              <a:ext uri="{FF2B5EF4-FFF2-40B4-BE49-F238E27FC236}">
                <a16:creationId xmlns:a16="http://schemas.microsoft.com/office/drawing/2014/main" id="{E7083586-5F27-ADCB-31B4-2AF2D8144F81}"/>
              </a:ext>
            </a:extLst>
          </p:cNvPr>
          <p:cNvSpPr/>
          <p:nvPr/>
        </p:nvSpPr>
        <p:spPr>
          <a:xfrm>
            <a:off x="435552" y="3016997"/>
            <a:ext cx="3335155" cy="2553888"/>
          </a:xfrm>
          <a:prstGeom prst="roundRect">
            <a:avLst/>
          </a:prstGeom>
          <a:solidFill>
            <a:srgbClr val="093552"/>
          </a:solidFill>
          <a:ln w="28575" cap="flat">
            <a:solidFill>
              <a:srgbClr val="FFFFFF"/>
            </a:solidFill>
            <a:prstDash val="solid"/>
            <a:miter lim="800000"/>
          </a:ln>
          <a:effectLst>
            <a:outerShdw blurRad="50800" dist="38100" dir="2700000" algn="tl" rotWithShape="0">
              <a:prstClr val="black">
                <a:alpha val="40000"/>
              </a:prst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ctr" defTabSz="914400" rtl="0" fontAlgn="auto" latinLnBrk="0" hangingPunct="0">
              <a:lnSpc>
                <a:spcPct val="100000"/>
              </a:lnSpc>
              <a:spcBef>
                <a:spcPts val="0"/>
              </a:spcBef>
              <a:spcAft>
                <a:spcPts val="0"/>
              </a:spcAft>
              <a:buClrTx/>
              <a:buSzTx/>
              <a:buFontTx/>
              <a:buNone/>
              <a:tabLst/>
            </a:pPr>
            <a:r>
              <a:rPr kumimoji="0" lang="en-US" sz="1600" b="0" i="0" u="none" strike="noStrike" cap="none" spc="0" normalizeH="0" baseline="0" dirty="0">
                <a:ln>
                  <a:noFill/>
                </a:ln>
                <a:solidFill>
                  <a:srgbClr val="FFFFFF"/>
                </a:solidFill>
                <a:effectLst/>
                <a:uFillTx/>
                <a:latin typeface="Arial"/>
                <a:ea typeface="Arial"/>
                <a:cs typeface="Arial"/>
                <a:sym typeface="Arial"/>
              </a:rPr>
              <a:t>6.52 The class or subject teacher should remain responsible for working with the child on a daily basis. Where the interventions involve group or one-to-one teaching away from the main class or subject teacher, they should still retain responsibility for the pupil.</a:t>
            </a:r>
            <a:endParaRPr kumimoji="0" lang="en-GB" sz="1600" b="0" i="0" u="none" strike="noStrike" cap="none" spc="0" normalizeH="0" baseline="0" dirty="0">
              <a:ln>
                <a:noFill/>
              </a:ln>
              <a:solidFill>
                <a:srgbClr val="FFFFFF"/>
              </a:solidFill>
              <a:effectLst/>
              <a:uFillTx/>
              <a:latin typeface="Arial"/>
              <a:ea typeface="Arial"/>
              <a:cs typeface="Arial"/>
              <a:sym typeface="Arial"/>
            </a:endParaRPr>
          </a:p>
        </p:txBody>
      </p:sp>
      <p:sp>
        <p:nvSpPr>
          <p:cNvPr id="53" name="Rectangle: Rounded Corners 52">
            <a:extLst>
              <a:ext uri="{FF2B5EF4-FFF2-40B4-BE49-F238E27FC236}">
                <a16:creationId xmlns:a16="http://schemas.microsoft.com/office/drawing/2014/main" id="{C574B6A0-4E78-5A2B-BB1C-D3B8186AECE6}"/>
              </a:ext>
            </a:extLst>
          </p:cNvPr>
          <p:cNvSpPr/>
          <p:nvPr/>
        </p:nvSpPr>
        <p:spPr>
          <a:xfrm>
            <a:off x="7988665" y="1310344"/>
            <a:ext cx="3537977" cy="1464228"/>
          </a:xfrm>
          <a:prstGeom prst="roundRect">
            <a:avLst/>
          </a:prstGeom>
          <a:solidFill>
            <a:srgbClr val="057078"/>
          </a:solidFill>
          <a:ln w="28575" cap="flat">
            <a:solidFill>
              <a:srgbClr val="FFFFFF"/>
            </a:solidFill>
            <a:prstDash val="solid"/>
            <a:miter lim="800000"/>
          </a:ln>
          <a:effectLst>
            <a:outerShdw blurRad="50800" dist="38100" dir="2700000" algn="tl" rotWithShape="0">
              <a:prstClr val="black">
                <a:alpha val="40000"/>
              </a:prst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ctr" defTabSz="914400" rtl="0" fontAlgn="auto" latinLnBrk="0" hangingPunct="0">
              <a:lnSpc>
                <a:spcPct val="100000"/>
              </a:lnSpc>
              <a:spcBef>
                <a:spcPts val="0"/>
              </a:spcBef>
              <a:spcAft>
                <a:spcPts val="0"/>
              </a:spcAft>
              <a:buClrTx/>
              <a:buSzTx/>
              <a:buFontTx/>
              <a:buNone/>
              <a:tabLst/>
            </a:pPr>
            <a:r>
              <a:rPr kumimoji="0" lang="en-US" sz="1600" b="0" i="0" u="none" strike="noStrike" cap="none" spc="0" normalizeH="0" baseline="0" dirty="0">
                <a:ln>
                  <a:noFill/>
                </a:ln>
                <a:solidFill>
                  <a:srgbClr val="FFFFFF"/>
                </a:solidFill>
                <a:effectLst/>
                <a:uFillTx/>
                <a:latin typeface="Arial"/>
                <a:ea typeface="Arial"/>
                <a:cs typeface="Arial"/>
                <a:sym typeface="Arial"/>
              </a:rPr>
              <a:t>6.45 In identifying a child as needing SEN support the class or subject teacher, working with the SENCO, should carry out a clear analysis of the pupil’s needs.</a:t>
            </a:r>
            <a:endParaRPr kumimoji="0" lang="en-GB" sz="1600" b="0" i="0" u="none" strike="noStrike" cap="none" spc="0" normalizeH="0" baseline="0" dirty="0">
              <a:ln>
                <a:noFill/>
              </a:ln>
              <a:solidFill>
                <a:srgbClr val="FFFFFF"/>
              </a:solidFill>
              <a:effectLst/>
              <a:uFillTx/>
              <a:latin typeface="Arial"/>
              <a:ea typeface="Arial"/>
              <a:cs typeface="Arial"/>
              <a:sym typeface="Arial"/>
            </a:endParaRPr>
          </a:p>
        </p:txBody>
      </p:sp>
      <p:sp>
        <p:nvSpPr>
          <p:cNvPr id="54" name="Rectangle: Rounded Corners 53">
            <a:extLst>
              <a:ext uri="{FF2B5EF4-FFF2-40B4-BE49-F238E27FC236}">
                <a16:creationId xmlns:a16="http://schemas.microsoft.com/office/drawing/2014/main" id="{B713ED8B-B7D8-983B-18D9-97391871B0F9}"/>
              </a:ext>
            </a:extLst>
          </p:cNvPr>
          <p:cNvSpPr/>
          <p:nvPr/>
        </p:nvSpPr>
        <p:spPr>
          <a:xfrm>
            <a:off x="8293474" y="3285396"/>
            <a:ext cx="3537977" cy="2553888"/>
          </a:xfrm>
          <a:prstGeom prst="roundRect">
            <a:avLst/>
          </a:prstGeom>
          <a:solidFill>
            <a:srgbClr val="575756"/>
          </a:solidFill>
          <a:ln w="28575" cap="flat">
            <a:solidFill>
              <a:srgbClr val="FFFFFF"/>
            </a:solidFill>
            <a:prstDash val="solid"/>
            <a:miter lim="800000"/>
          </a:ln>
          <a:effectLst>
            <a:outerShdw blurRad="50800" dist="38100" dir="2700000" algn="tl" rotWithShape="0">
              <a:prstClr val="black">
                <a:alpha val="40000"/>
              </a:prst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ctr" defTabSz="914400" rtl="0" fontAlgn="auto" latinLnBrk="0" hangingPunct="0">
              <a:lnSpc>
                <a:spcPct val="100000"/>
              </a:lnSpc>
              <a:spcBef>
                <a:spcPts val="0"/>
              </a:spcBef>
              <a:spcAft>
                <a:spcPts val="0"/>
              </a:spcAft>
              <a:buClrTx/>
              <a:buSzTx/>
              <a:buFontTx/>
              <a:buNone/>
              <a:tabLst/>
            </a:pPr>
            <a:r>
              <a:rPr kumimoji="0" lang="en-US" sz="1600" b="0" i="0" u="none" strike="noStrike" cap="none" spc="0" normalizeH="0" baseline="0" dirty="0">
                <a:ln>
                  <a:noFill/>
                </a:ln>
                <a:solidFill>
                  <a:srgbClr val="FFFFFF"/>
                </a:solidFill>
                <a:effectLst/>
                <a:uFillTx/>
                <a:latin typeface="Arial"/>
                <a:ea typeface="Arial"/>
                <a:cs typeface="Arial"/>
                <a:sym typeface="Arial"/>
              </a:rPr>
              <a:t>6.49 All the teaches and support staff who work with the pupil should be made aware of their needs. The outcomes sought, the support provided and any teaching strategies or approaches that are required. This should also be recorded on the school’s information system.</a:t>
            </a:r>
            <a:endParaRPr kumimoji="0" lang="en-GB" sz="1600" b="0" i="0" u="none" strike="noStrike" cap="none" spc="0" normalizeH="0" baseline="0" dirty="0">
              <a:ln>
                <a:noFill/>
              </a:ln>
              <a:solidFill>
                <a:srgbClr val="FFFFFF"/>
              </a:solidFill>
              <a:effectLst/>
              <a:uFillTx/>
              <a:latin typeface="Arial"/>
              <a:ea typeface="Arial"/>
              <a:cs typeface="Arial"/>
              <a:sym typeface="Arial"/>
            </a:endParaRPr>
          </a:p>
        </p:txBody>
      </p:sp>
      <p:pic>
        <p:nvPicPr>
          <p:cNvPr id="3" name="Graphic 2">
            <a:extLst>
              <a:ext uri="{FF2B5EF4-FFF2-40B4-BE49-F238E27FC236}">
                <a16:creationId xmlns:a16="http://schemas.microsoft.com/office/drawing/2014/main" id="{95AECB63-7F63-B1C7-8C11-2C0FC5AE4649}"/>
              </a:ext>
            </a:extLst>
          </p:cNvPr>
          <p:cNvPicPr>
            <a:picLocks noChangeAspect="1"/>
          </p:cNvPicPr>
          <p:nvPr/>
        </p:nvPicPr>
        <p:blipFill>
          <a:blip r:embed="rId3">
            <a:extLst>
              <a:ext uri="{96DAC541-7B7A-43D3-8B79-37D633B846F1}">
                <asvg:svgBlip xmlns:asvg="http://schemas.microsoft.com/office/drawing/2016/SVG/main" r:embed="rId4"/>
              </a:ext>
            </a:extLst>
          </a:blip>
          <a:srcRect/>
          <a:stretch/>
        </p:blipFill>
        <p:spPr>
          <a:xfrm>
            <a:off x="11173329" y="19199"/>
            <a:ext cx="1018670" cy="920248"/>
          </a:xfrm>
          <a:prstGeom prst="rect">
            <a:avLst/>
          </a:prstGeom>
        </p:spPr>
      </p:pic>
    </p:spTree>
    <p:extLst>
      <p:ext uri="{BB962C8B-B14F-4D97-AF65-F5344CB8AC3E}">
        <p14:creationId xmlns:p14="http://schemas.microsoft.com/office/powerpoint/2010/main" val="1501343926"/>
      </p:ext>
    </p:extLst>
  </p:cSld>
  <p:clrMapOvr>
    <a:masterClrMapping/>
  </p:clrMapOvr>
  <p:transition spd="med"/>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E81074A-E762-E080-46F0-CD5D1842896A}"/>
            </a:ext>
          </a:extLst>
        </p:cNvPr>
        <p:cNvGrpSpPr/>
        <p:nvPr/>
      </p:nvGrpSpPr>
      <p:grpSpPr>
        <a:xfrm>
          <a:off x="0" y="0"/>
          <a:ext cx="0" cy="0"/>
          <a:chOff x="0" y="0"/>
          <a:chExt cx="0" cy="0"/>
        </a:xfrm>
      </p:grpSpPr>
      <p:pic>
        <p:nvPicPr>
          <p:cNvPr id="4" name="Picture 3">
            <a:extLst>
              <a:ext uri="{FF2B5EF4-FFF2-40B4-BE49-F238E27FC236}">
                <a16:creationId xmlns:a16="http://schemas.microsoft.com/office/drawing/2014/main" id="{80B2605A-2446-0D51-F7C4-1B9440B6A145}"/>
              </a:ext>
            </a:extLst>
          </p:cNvPr>
          <p:cNvPicPr>
            <a:picLocks noChangeAspect="1"/>
          </p:cNvPicPr>
          <p:nvPr/>
        </p:nvPicPr>
        <p:blipFill>
          <a:blip r:embed="rId3"/>
          <a:stretch>
            <a:fillRect/>
          </a:stretch>
        </p:blipFill>
        <p:spPr>
          <a:xfrm>
            <a:off x="7482863" y="231952"/>
            <a:ext cx="2374547" cy="1673384"/>
          </a:xfrm>
          <a:prstGeom prst="rect">
            <a:avLst/>
          </a:prstGeom>
        </p:spPr>
      </p:pic>
      <p:pic>
        <p:nvPicPr>
          <p:cNvPr id="6" name="Picture 5">
            <a:extLst>
              <a:ext uri="{FF2B5EF4-FFF2-40B4-BE49-F238E27FC236}">
                <a16:creationId xmlns:a16="http://schemas.microsoft.com/office/drawing/2014/main" id="{55396014-6EEA-8359-E49F-B39178D695BB}"/>
              </a:ext>
            </a:extLst>
          </p:cNvPr>
          <p:cNvPicPr>
            <a:picLocks noChangeAspect="1"/>
          </p:cNvPicPr>
          <p:nvPr/>
        </p:nvPicPr>
        <p:blipFill>
          <a:blip r:embed="rId4"/>
          <a:stretch>
            <a:fillRect/>
          </a:stretch>
        </p:blipFill>
        <p:spPr>
          <a:xfrm>
            <a:off x="821493" y="1212096"/>
            <a:ext cx="4194108" cy="2976082"/>
          </a:xfrm>
          <a:prstGeom prst="rect">
            <a:avLst/>
          </a:prstGeom>
        </p:spPr>
      </p:pic>
      <p:sp>
        <p:nvSpPr>
          <p:cNvPr id="12" name="TextBox 11">
            <a:extLst>
              <a:ext uri="{FF2B5EF4-FFF2-40B4-BE49-F238E27FC236}">
                <a16:creationId xmlns:a16="http://schemas.microsoft.com/office/drawing/2014/main" id="{89E1C3D7-4222-7CCB-1198-3B41FF55A95E}"/>
              </a:ext>
            </a:extLst>
          </p:cNvPr>
          <p:cNvSpPr txBox="1"/>
          <p:nvPr/>
        </p:nvSpPr>
        <p:spPr>
          <a:xfrm>
            <a:off x="3153479" y="2206621"/>
            <a:ext cx="6703931" cy="369332"/>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pPr marL="342900" indent="-342900">
              <a:buAutoNum type="arabicPeriod"/>
            </a:pPr>
            <a:endParaRPr lang="en-GB" dirty="0"/>
          </a:p>
        </p:txBody>
      </p:sp>
      <p:pic>
        <p:nvPicPr>
          <p:cNvPr id="1026" name="Picture 2">
            <a:extLst>
              <a:ext uri="{FF2B5EF4-FFF2-40B4-BE49-F238E27FC236}">
                <a16:creationId xmlns:a16="http://schemas.microsoft.com/office/drawing/2014/main" id="{B498624C-A577-CD0A-38F0-F6E0076309DA}"/>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21493" y="4294201"/>
            <a:ext cx="1162050" cy="1143000"/>
          </a:xfrm>
          <a:prstGeom prst="rect">
            <a:avLst/>
          </a:prstGeom>
          <a:noFill/>
          <a:extLst>
            <a:ext uri="{909E8E84-426E-40DD-AFC4-6F175D3DCCD1}">
              <a14:hiddenFill xmlns:a14="http://schemas.microsoft.com/office/drawing/2010/main">
                <a:solidFill>
                  <a:srgbClr val="FFFFFF"/>
                </a:solidFill>
              </a14:hiddenFill>
            </a:ext>
          </a:extLst>
        </p:spPr>
      </p:pic>
      <p:pic>
        <p:nvPicPr>
          <p:cNvPr id="5" name="Graphic 4">
            <a:extLst>
              <a:ext uri="{FF2B5EF4-FFF2-40B4-BE49-F238E27FC236}">
                <a16:creationId xmlns:a16="http://schemas.microsoft.com/office/drawing/2014/main" id="{4CFC807B-18DE-FE2C-9A53-64807AC8C63E}"/>
              </a:ext>
            </a:extLst>
          </p:cNvPr>
          <p:cNvPicPr>
            <a:picLocks noChangeAspect="1"/>
          </p:cNvPicPr>
          <p:nvPr/>
        </p:nvPicPr>
        <p:blipFill>
          <a:blip r:embed="rId6">
            <a:extLst>
              <a:ext uri="{96DAC541-7B7A-43D3-8B79-37D633B846F1}">
                <asvg:svgBlip xmlns:asvg="http://schemas.microsoft.com/office/drawing/2016/SVG/main" r:embed="rId7"/>
              </a:ext>
            </a:extLst>
          </a:blip>
          <a:srcRect/>
          <a:stretch/>
        </p:blipFill>
        <p:spPr>
          <a:xfrm>
            <a:off x="11173329" y="19199"/>
            <a:ext cx="1018670" cy="920248"/>
          </a:xfrm>
          <a:prstGeom prst="rect">
            <a:avLst/>
          </a:prstGeom>
        </p:spPr>
      </p:pic>
      <p:sp>
        <p:nvSpPr>
          <p:cNvPr id="10" name="Content Placeholder 9">
            <a:extLst>
              <a:ext uri="{FF2B5EF4-FFF2-40B4-BE49-F238E27FC236}">
                <a16:creationId xmlns:a16="http://schemas.microsoft.com/office/drawing/2014/main" id="{3E5B062B-F0DC-5CC4-4F3A-82381732D0C5}"/>
              </a:ext>
            </a:extLst>
          </p:cNvPr>
          <p:cNvSpPr>
            <a:spLocks noGrp="1"/>
          </p:cNvSpPr>
          <p:nvPr>
            <p:ph sz="half" idx="21"/>
          </p:nvPr>
        </p:nvSpPr>
        <p:spPr>
          <a:xfrm>
            <a:off x="5257802" y="1980492"/>
            <a:ext cx="6095999" cy="3753251"/>
          </a:xfrm>
        </p:spPr>
        <p:txBody>
          <a:bodyPr/>
          <a:lstStyle/>
          <a:p>
            <a:r>
              <a:rPr lang="en-US" sz="2000" dirty="0"/>
              <a:t>1. Barriers to learning and reasonable adjustments:</a:t>
            </a:r>
          </a:p>
          <a:p>
            <a:r>
              <a:rPr lang="en-US" sz="2000" dirty="0"/>
              <a:t>Classroom environment </a:t>
            </a:r>
          </a:p>
          <a:p>
            <a:r>
              <a:rPr lang="en-US" sz="2000" dirty="0"/>
              <a:t>Teaching routines and practice </a:t>
            </a:r>
          </a:p>
          <a:p>
            <a:r>
              <a:rPr lang="en-US" sz="2000" dirty="0"/>
              <a:t>Resource implications for learners with SEND </a:t>
            </a:r>
          </a:p>
          <a:p>
            <a:endParaRPr lang="en-US" sz="2000" dirty="0"/>
          </a:p>
          <a:p>
            <a:r>
              <a:rPr lang="en-US" sz="2000" dirty="0"/>
              <a:t>2. Supporting learners with sensory needs</a:t>
            </a:r>
          </a:p>
          <a:p>
            <a:endParaRPr lang="en-US" sz="2000" dirty="0"/>
          </a:p>
          <a:p>
            <a:r>
              <a:rPr lang="en-US" sz="2000" dirty="0"/>
              <a:t>3. The language learners use </a:t>
            </a:r>
          </a:p>
          <a:p>
            <a:endParaRPr lang="en-US" sz="2000" dirty="0"/>
          </a:p>
          <a:p>
            <a:r>
              <a:rPr lang="en-US" sz="2000" dirty="0"/>
              <a:t>4. Transition </a:t>
            </a:r>
          </a:p>
          <a:p>
            <a:endParaRPr lang="en-GB" sz="1600" dirty="0">
              <a:hlinkClick r:id="rId8"/>
            </a:endParaRPr>
          </a:p>
          <a:p>
            <a:r>
              <a:rPr lang="en-GB" sz="1600" dirty="0">
                <a:hlinkClick r:id="rId8"/>
              </a:rPr>
              <a:t>Teacher Handbook: SEND | Whole School SEND</a:t>
            </a:r>
            <a:endParaRPr lang="en-GB" sz="1600" dirty="0"/>
          </a:p>
        </p:txBody>
      </p:sp>
    </p:spTree>
    <p:extLst>
      <p:ext uri="{BB962C8B-B14F-4D97-AF65-F5344CB8AC3E}">
        <p14:creationId xmlns:p14="http://schemas.microsoft.com/office/powerpoint/2010/main" val="3973677897"/>
      </p:ext>
    </p:extLst>
  </p:cSld>
  <p:clrMapOvr>
    <a:masterClrMapping/>
  </p:clrMapOvr>
  <p:transition spd="med"/>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83B6BC4-4EA4-C6EB-56AE-4CD56A2704D8}"/>
            </a:ext>
          </a:extLst>
        </p:cNvPr>
        <p:cNvGrpSpPr/>
        <p:nvPr/>
      </p:nvGrpSpPr>
      <p:grpSpPr>
        <a:xfrm>
          <a:off x="0" y="0"/>
          <a:ext cx="0" cy="0"/>
          <a:chOff x="0" y="0"/>
          <a:chExt cx="0" cy="0"/>
        </a:xfrm>
      </p:grpSpPr>
      <p:grpSp>
        <p:nvGrpSpPr>
          <p:cNvPr id="15" name="Group 14">
            <a:extLst>
              <a:ext uri="{FF2B5EF4-FFF2-40B4-BE49-F238E27FC236}">
                <a16:creationId xmlns:a16="http://schemas.microsoft.com/office/drawing/2014/main" id="{F8A5B271-D265-52D1-92C8-7A165B8E15B9}"/>
              </a:ext>
            </a:extLst>
          </p:cNvPr>
          <p:cNvGrpSpPr/>
          <p:nvPr/>
        </p:nvGrpSpPr>
        <p:grpSpPr>
          <a:xfrm>
            <a:off x="692318" y="1235841"/>
            <a:ext cx="3440726" cy="4650883"/>
            <a:chOff x="358152" y="1045302"/>
            <a:chExt cx="3835023" cy="5183860"/>
          </a:xfrm>
        </p:grpSpPr>
        <p:graphicFrame>
          <p:nvGraphicFramePr>
            <p:cNvPr id="5" name="Diagram 4">
              <a:extLst>
                <a:ext uri="{FF2B5EF4-FFF2-40B4-BE49-F238E27FC236}">
                  <a16:creationId xmlns:a16="http://schemas.microsoft.com/office/drawing/2014/main" id="{5C78DDB0-462A-E14B-A601-76B217B8EB5E}"/>
                </a:ext>
              </a:extLst>
            </p:cNvPr>
            <p:cNvGraphicFramePr/>
            <p:nvPr>
              <p:extLst>
                <p:ext uri="{D42A27DB-BD31-4B8C-83A1-F6EECF244321}">
                  <p14:modId xmlns:p14="http://schemas.microsoft.com/office/powerpoint/2010/main" val="3163769122"/>
                </p:ext>
              </p:extLst>
            </p:nvPr>
          </p:nvGraphicFramePr>
          <p:xfrm>
            <a:off x="358152" y="1045302"/>
            <a:ext cx="3835023" cy="255449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6" name="Diagram 5">
              <a:extLst>
                <a:ext uri="{FF2B5EF4-FFF2-40B4-BE49-F238E27FC236}">
                  <a16:creationId xmlns:a16="http://schemas.microsoft.com/office/drawing/2014/main" id="{FD1A8FE1-B991-0305-29BB-861C89D0C4BB}"/>
                </a:ext>
              </a:extLst>
            </p:cNvPr>
            <p:cNvGraphicFramePr/>
            <p:nvPr>
              <p:extLst>
                <p:ext uri="{D42A27DB-BD31-4B8C-83A1-F6EECF244321}">
                  <p14:modId xmlns:p14="http://schemas.microsoft.com/office/powerpoint/2010/main" val="2299476948"/>
                </p:ext>
              </p:extLst>
            </p:nvPr>
          </p:nvGraphicFramePr>
          <p:xfrm>
            <a:off x="358152" y="3674666"/>
            <a:ext cx="3835023" cy="2554496"/>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grpSp>
      <p:pic>
        <p:nvPicPr>
          <p:cNvPr id="2" name="Picture 1">
            <a:extLst>
              <a:ext uri="{FF2B5EF4-FFF2-40B4-BE49-F238E27FC236}">
                <a16:creationId xmlns:a16="http://schemas.microsoft.com/office/drawing/2014/main" id="{8040AE2B-AFC8-4C30-DD1F-3B0B3CEC1BDF}"/>
              </a:ext>
            </a:extLst>
          </p:cNvPr>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4343047" y="1353171"/>
            <a:ext cx="3746398" cy="4151658"/>
          </a:xfrm>
          <a:prstGeom prst="rect">
            <a:avLst/>
          </a:prstGeom>
        </p:spPr>
      </p:pic>
      <p:pic>
        <p:nvPicPr>
          <p:cNvPr id="3" name="Picture 2">
            <a:extLst>
              <a:ext uri="{FF2B5EF4-FFF2-40B4-BE49-F238E27FC236}">
                <a16:creationId xmlns:a16="http://schemas.microsoft.com/office/drawing/2014/main" id="{38785826-349F-AFFC-6ABA-A1B987CB6CF6}"/>
              </a:ext>
            </a:extLst>
          </p:cNvPr>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8299448" y="1077654"/>
            <a:ext cx="3789068" cy="4151658"/>
          </a:xfrm>
          <a:prstGeom prst="rect">
            <a:avLst/>
          </a:prstGeom>
        </p:spPr>
      </p:pic>
      <p:pic>
        <p:nvPicPr>
          <p:cNvPr id="8" name="Picture 7">
            <a:extLst>
              <a:ext uri="{FF2B5EF4-FFF2-40B4-BE49-F238E27FC236}">
                <a16:creationId xmlns:a16="http://schemas.microsoft.com/office/drawing/2014/main" id="{C13977DB-6164-0D15-DF86-39864444617B}"/>
              </a:ext>
            </a:extLst>
          </p:cNvPr>
          <p:cNvPicPr>
            <a:picLocks noChangeAspect="1"/>
          </p:cNvPicPr>
          <p:nvPr/>
        </p:nvPicPr>
        <p:blipFill>
          <a:blip r:embed="rId15"/>
          <a:stretch>
            <a:fillRect/>
          </a:stretch>
        </p:blipFill>
        <p:spPr>
          <a:xfrm>
            <a:off x="10909065" y="5505724"/>
            <a:ext cx="924783" cy="918576"/>
          </a:xfrm>
          <a:prstGeom prst="rect">
            <a:avLst/>
          </a:prstGeom>
        </p:spPr>
      </p:pic>
      <p:sp>
        <p:nvSpPr>
          <p:cNvPr id="7" name="TextBox 6">
            <a:extLst>
              <a:ext uri="{FF2B5EF4-FFF2-40B4-BE49-F238E27FC236}">
                <a16:creationId xmlns:a16="http://schemas.microsoft.com/office/drawing/2014/main" id="{93477151-50E3-8226-AFD7-27A59ACEF505}"/>
              </a:ext>
            </a:extLst>
          </p:cNvPr>
          <p:cNvSpPr txBox="1"/>
          <p:nvPr/>
        </p:nvSpPr>
        <p:spPr>
          <a:xfrm>
            <a:off x="4818744" y="5595680"/>
            <a:ext cx="6101644" cy="338554"/>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r>
              <a:rPr lang="en-GB" sz="1600" dirty="0">
                <a:hlinkClick r:id="rId16"/>
              </a:rPr>
              <a:t>Online CPD Units | Whole School SEND</a:t>
            </a:r>
            <a:endParaRPr lang="en-GB" sz="1600" dirty="0"/>
          </a:p>
        </p:txBody>
      </p:sp>
      <p:pic>
        <p:nvPicPr>
          <p:cNvPr id="9" name="Graphic 8">
            <a:extLst>
              <a:ext uri="{FF2B5EF4-FFF2-40B4-BE49-F238E27FC236}">
                <a16:creationId xmlns:a16="http://schemas.microsoft.com/office/drawing/2014/main" id="{2AA072D8-BFC4-BECA-1154-4ADFE7A6A3F3}"/>
              </a:ext>
            </a:extLst>
          </p:cNvPr>
          <p:cNvPicPr>
            <a:picLocks noChangeAspect="1"/>
          </p:cNvPicPr>
          <p:nvPr/>
        </p:nvPicPr>
        <p:blipFill>
          <a:blip r:embed="rId17">
            <a:extLst>
              <a:ext uri="{96DAC541-7B7A-43D3-8B79-37D633B846F1}">
                <asvg:svgBlip xmlns:asvg="http://schemas.microsoft.com/office/drawing/2016/SVG/main" r:embed="rId18"/>
              </a:ext>
            </a:extLst>
          </a:blip>
          <a:srcRect/>
          <a:stretch/>
        </p:blipFill>
        <p:spPr>
          <a:xfrm>
            <a:off x="11173329" y="19199"/>
            <a:ext cx="1018670" cy="920248"/>
          </a:xfrm>
          <a:prstGeom prst="rect">
            <a:avLst/>
          </a:prstGeom>
        </p:spPr>
      </p:pic>
      <p:sp>
        <p:nvSpPr>
          <p:cNvPr id="12" name="Content Placeholder 11">
            <a:extLst>
              <a:ext uri="{FF2B5EF4-FFF2-40B4-BE49-F238E27FC236}">
                <a16:creationId xmlns:a16="http://schemas.microsoft.com/office/drawing/2014/main" id="{F770698A-2B10-0C74-BCAA-DE99C56DFA66}"/>
              </a:ext>
            </a:extLst>
          </p:cNvPr>
          <p:cNvSpPr>
            <a:spLocks noGrp="1"/>
          </p:cNvSpPr>
          <p:nvPr>
            <p:ph sz="half" idx="19"/>
          </p:nvPr>
        </p:nvSpPr>
        <p:spPr>
          <a:xfrm>
            <a:off x="185264" y="706006"/>
            <a:ext cx="4633480" cy="436209"/>
          </a:xfrm>
        </p:spPr>
        <p:txBody>
          <a:bodyPr/>
          <a:lstStyle/>
          <a:p>
            <a:r>
              <a:rPr lang="en-GB" dirty="0"/>
              <a:t>Online SEND CPD Units</a:t>
            </a:r>
          </a:p>
          <a:p>
            <a:endParaRPr lang="en-GB" dirty="0"/>
          </a:p>
        </p:txBody>
      </p:sp>
    </p:spTree>
    <p:extLst>
      <p:ext uri="{BB962C8B-B14F-4D97-AF65-F5344CB8AC3E}">
        <p14:creationId xmlns:p14="http://schemas.microsoft.com/office/powerpoint/2010/main" val="1739209057"/>
      </p:ext>
    </p:extLst>
  </p:cSld>
  <p:clrMapOvr>
    <a:masterClrMapping/>
  </p:clrMapOvr>
  <p:transition spd="med"/>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485B028-03A2-5547-34EC-42C0678FA130}"/>
            </a:ext>
          </a:extLst>
        </p:cNvPr>
        <p:cNvGrpSpPr/>
        <p:nvPr/>
      </p:nvGrpSpPr>
      <p:grpSpPr>
        <a:xfrm>
          <a:off x="0" y="0"/>
          <a:ext cx="0" cy="0"/>
          <a:chOff x="0" y="0"/>
          <a:chExt cx="0" cy="0"/>
        </a:xfrm>
      </p:grpSpPr>
      <p:pic>
        <p:nvPicPr>
          <p:cNvPr id="2" name="Graphic 1">
            <a:extLst>
              <a:ext uri="{FF2B5EF4-FFF2-40B4-BE49-F238E27FC236}">
                <a16:creationId xmlns:a16="http://schemas.microsoft.com/office/drawing/2014/main" id="{6F828551-9FB6-03ED-3272-41BFD5012824}"/>
              </a:ext>
            </a:extLst>
          </p:cNvPr>
          <p:cNvPicPr>
            <a:picLocks noChangeAspect="1"/>
          </p:cNvPicPr>
          <p:nvPr/>
        </p:nvPicPr>
        <p:blipFill>
          <a:blip r:embed="rId3">
            <a:extLst>
              <a:ext uri="{96DAC541-7B7A-43D3-8B79-37D633B846F1}">
                <asvg:svgBlip xmlns:asvg="http://schemas.microsoft.com/office/drawing/2016/SVG/main" r:embed="rId4"/>
              </a:ext>
            </a:extLst>
          </a:blip>
          <a:srcRect/>
          <a:stretch/>
        </p:blipFill>
        <p:spPr>
          <a:xfrm>
            <a:off x="11173873" y="19199"/>
            <a:ext cx="1017581" cy="920248"/>
          </a:xfrm>
          <a:prstGeom prst="rect">
            <a:avLst/>
          </a:prstGeom>
        </p:spPr>
      </p:pic>
      <p:sp>
        <p:nvSpPr>
          <p:cNvPr id="5" name="Content Placeholder 4">
            <a:extLst>
              <a:ext uri="{FF2B5EF4-FFF2-40B4-BE49-F238E27FC236}">
                <a16:creationId xmlns:a16="http://schemas.microsoft.com/office/drawing/2014/main" id="{C3244150-02DC-6C41-C3DB-74980AB2F22B}"/>
              </a:ext>
            </a:extLst>
          </p:cNvPr>
          <p:cNvSpPr>
            <a:spLocks noGrp="1"/>
          </p:cNvSpPr>
          <p:nvPr>
            <p:ph sz="half" idx="18"/>
          </p:nvPr>
        </p:nvSpPr>
        <p:spPr>
          <a:xfrm>
            <a:off x="185264" y="142385"/>
            <a:ext cx="10687328" cy="436210"/>
          </a:xfrm>
        </p:spPr>
        <p:txBody>
          <a:bodyPr/>
          <a:lstStyle/>
          <a:p>
            <a:r>
              <a:rPr lang="en-US" dirty="0"/>
              <a:t>Developing belonging through your personal values</a:t>
            </a:r>
          </a:p>
          <a:p>
            <a:endParaRPr lang="en-GB" dirty="0"/>
          </a:p>
        </p:txBody>
      </p:sp>
      <p:sp>
        <p:nvSpPr>
          <p:cNvPr id="9" name="Content Placeholder 3">
            <a:extLst>
              <a:ext uri="{FF2B5EF4-FFF2-40B4-BE49-F238E27FC236}">
                <a16:creationId xmlns:a16="http://schemas.microsoft.com/office/drawing/2014/main" id="{D1A092F2-137D-DFFD-FACA-BF1B43DA137D}"/>
              </a:ext>
            </a:extLst>
          </p:cNvPr>
          <p:cNvSpPr txBox="1">
            <a:spLocks/>
          </p:cNvSpPr>
          <p:nvPr/>
        </p:nvSpPr>
        <p:spPr>
          <a:xfrm>
            <a:off x="187818" y="1232121"/>
            <a:ext cx="12004181" cy="428120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oAutofit/>
          </a:bodyPr>
          <a:lstStyle>
            <a:lvl1pPr marL="228600" marR="0" indent="-228600" algn="l" defTabSz="914400" rtl="0" latinLnBrk="0">
              <a:lnSpc>
                <a:spcPct val="90000"/>
              </a:lnSpc>
              <a:spcBef>
                <a:spcPts val="0"/>
              </a:spcBef>
              <a:spcAft>
                <a:spcPts val="600"/>
              </a:spcAft>
              <a:buClrTx/>
              <a:buSzPct val="100000"/>
              <a:buFont typeface="Arial"/>
              <a:buChar char="•"/>
              <a:tabLst/>
              <a:defRPr sz="1600" b="0" i="0" u="none" strike="noStrike" cap="none" spc="0" baseline="0">
                <a:solidFill>
                  <a:srgbClr val="01454C"/>
                </a:solidFill>
                <a:uFillTx/>
                <a:latin typeface="Arial" panose="020B0604020202020204" pitchFamily="34" charset="0"/>
                <a:ea typeface="Arial"/>
                <a:cs typeface="Arial" panose="020B0604020202020204" pitchFamily="34" charset="0"/>
                <a:sym typeface="Arial"/>
              </a:defRPr>
            </a:lvl1pPr>
            <a:lvl2pPr marL="723900" marR="0" indent="-266700" algn="l" defTabSz="914400" rtl="0" latinLnBrk="0">
              <a:lnSpc>
                <a:spcPct val="90000"/>
              </a:lnSpc>
              <a:spcBef>
                <a:spcPts val="1000"/>
              </a:spcBef>
              <a:spcAft>
                <a:spcPts val="0"/>
              </a:spcAft>
              <a:buClrTx/>
              <a:buSzPct val="100000"/>
              <a:buFont typeface="Arial"/>
              <a:buChar char="•"/>
              <a:tabLst/>
              <a:defRPr sz="2800" b="0" i="0" u="none" strike="noStrike" cap="none" spc="0" baseline="0">
                <a:solidFill>
                  <a:srgbClr val="01454C"/>
                </a:solidFill>
                <a:uFillTx/>
                <a:latin typeface="Arial"/>
                <a:ea typeface="Arial"/>
                <a:cs typeface="Arial"/>
                <a:sym typeface="Arial"/>
              </a:defRPr>
            </a:lvl2pPr>
            <a:lvl3pPr marL="1234439" marR="0" indent="-320039" algn="l" defTabSz="914400" rtl="0" latinLnBrk="0">
              <a:lnSpc>
                <a:spcPct val="90000"/>
              </a:lnSpc>
              <a:spcBef>
                <a:spcPts val="1000"/>
              </a:spcBef>
              <a:spcAft>
                <a:spcPts val="0"/>
              </a:spcAft>
              <a:buClrTx/>
              <a:buSzPct val="100000"/>
              <a:buFont typeface="Arial"/>
              <a:buChar char="•"/>
              <a:tabLst/>
              <a:defRPr sz="2800" b="0" i="0" u="none" strike="noStrike" cap="none" spc="0" baseline="0">
                <a:solidFill>
                  <a:srgbClr val="01454C"/>
                </a:solidFill>
                <a:uFillTx/>
                <a:latin typeface="Arial"/>
                <a:ea typeface="Arial"/>
                <a:cs typeface="Arial"/>
                <a:sym typeface="Arial"/>
              </a:defRPr>
            </a:lvl3pPr>
            <a:lvl4pPr marL="1727200" marR="0" indent="-355600" algn="l" defTabSz="914400" rtl="0" latinLnBrk="0">
              <a:lnSpc>
                <a:spcPct val="90000"/>
              </a:lnSpc>
              <a:spcBef>
                <a:spcPts val="1000"/>
              </a:spcBef>
              <a:spcAft>
                <a:spcPts val="0"/>
              </a:spcAft>
              <a:buClrTx/>
              <a:buSzPct val="100000"/>
              <a:buFont typeface="Arial"/>
              <a:buChar char="•"/>
              <a:tabLst/>
              <a:defRPr sz="2800" b="0" i="0" u="none" strike="noStrike" cap="none" spc="0" baseline="0">
                <a:solidFill>
                  <a:srgbClr val="01454C"/>
                </a:solidFill>
                <a:uFillTx/>
                <a:latin typeface="Arial"/>
                <a:ea typeface="Arial"/>
                <a:cs typeface="Arial"/>
                <a:sym typeface="Arial"/>
              </a:defRPr>
            </a:lvl4pPr>
            <a:lvl5pPr marL="2184400" marR="0" indent="-355600" algn="l" defTabSz="914400" rtl="0" latinLnBrk="0">
              <a:lnSpc>
                <a:spcPct val="90000"/>
              </a:lnSpc>
              <a:spcBef>
                <a:spcPts val="1000"/>
              </a:spcBef>
              <a:spcAft>
                <a:spcPts val="0"/>
              </a:spcAft>
              <a:buClrTx/>
              <a:buSzPct val="100000"/>
              <a:buFont typeface="Arial"/>
              <a:buChar char="•"/>
              <a:tabLst/>
              <a:defRPr sz="2800" b="0" i="0" u="none" strike="noStrike" cap="none" spc="0" baseline="0">
                <a:solidFill>
                  <a:srgbClr val="01454C"/>
                </a:solidFill>
                <a:uFillTx/>
                <a:latin typeface="Arial"/>
                <a:ea typeface="Arial"/>
                <a:cs typeface="Arial"/>
                <a:sym typeface="Arial"/>
              </a:defRPr>
            </a:lvl5pPr>
            <a:lvl6pPr marL="2641600" marR="0" indent="-355600" algn="l" defTabSz="914400" rtl="0" latinLnBrk="0">
              <a:lnSpc>
                <a:spcPct val="90000"/>
              </a:lnSpc>
              <a:spcBef>
                <a:spcPts val="1000"/>
              </a:spcBef>
              <a:spcAft>
                <a:spcPts val="0"/>
              </a:spcAft>
              <a:buClrTx/>
              <a:buSzPct val="100000"/>
              <a:buFont typeface="Arial"/>
              <a:buChar char="•"/>
              <a:tabLst/>
              <a:defRPr sz="2800" b="0" i="0" u="none" strike="noStrike" cap="none" spc="0" baseline="0">
                <a:solidFill>
                  <a:srgbClr val="01454C"/>
                </a:solidFill>
                <a:uFillTx/>
                <a:latin typeface="Arial"/>
                <a:ea typeface="Arial"/>
                <a:cs typeface="Arial"/>
                <a:sym typeface="Arial"/>
              </a:defRPr>
            </a:lvl6pPr>
            <a:lvl7pPr marL="3098800" marR="0" indent="-355600" algn="l" defTabSz="914400" rtl="0" latinLnBrk="0">
              <a:lnSpc>
                <a:spcPct val="90000"/>
              </a:lnSpc>
              <a:spcBef>
                <a:spcPts val="1000"/>
              </a:spcBef>
              <a:spcAft>
                <a:spcPts val="0"/>
              </a:spcAft>
              <a:buClrTx/>
              <a:buSzPct val="100000"/>
              <a:buFont typeface="Arial"/>
              <a:buChar char="•"/>
              <a:tabLst/>
              <a:defRPr sz="2800" b="0" i="0" u="none" strike="noStrike" cap="none" spc="0" baseline="0">
                <a:solidFill>
                  <a:srgbClr val="01454C"/>
                </a:solidFill>
                <a:uFillTx/>
                <a:latin typeface="Arial"/>
                <a:ea typeface="Arial"/>
                <a:cs typeface="Arial"/>
                <a:sym typeface="Arial"/>
              </a:defRPr>
            </a:lvl7pPr>
            <a:lvl8pPr marL="3556000" marR="0" indent="-355600" algn="l" defTabSz="914400" rtl="0" latinLnBrk="0">
              <a:lnSpc>
                <a:spcPct val="90000"/>
              </a:lnSpc>
              <a:spcBef>
                <a:spcPts val="1000"/>
              </a:spcBef>
              <a:spcAft>
                <a:spcPts val="0"/>
              </a:spcAft>
              <a:buClrTx/>
              <a:buSzPct val="100000"/>
              <a:buFont typeface="Arial"/>
              <a:buChar char="•"/>
              <a:tabLst/>
              <a:defRPr sz="2800" b="0" i="0" u="none" strike="noStrike" cap="none" spc="0" baseline="0">
                <a:solidFill>
                  <a:srgbClr val="01454C"/>
                </a:solidFill>
                <a:uFillTx/>
                <a:latin typeface="Arial"/>
                <a:ea typeface="Arial"/>
                <a:cs typeface="Arial"/>
                <a:sym typeface="Arial"/>
              </a:defRPr>
            </a:lvl8pPr>
            <a:lvl9pPr marL="4013200" marR="0" indent="-355600" algn="l" defTabSz="914400" rtl="0" latinLnBrk="0">
              <a:lnSpc>
                <a:spcPct val="90000"/>
              </a:lnSpc>
              <a:spcBef>
                <a:spcPts val="1000"/>
              </a:spcBef>
              <a:spcAft>
                <a:spcPts val="0"/>
              </a:spcAft>
              <a:buClrTx/>
              <a:buSzPct val="100000"/>
              <a:buFont typeface="Arial"/>
              <a:buChar char="•"/>
              <a:tabLst/>
              <a:defRPr sz="2800" b="0" i="0" u="none" strike="noStrike" cap="none" spc="0" baseline="0">
                <a:solidFill>
                  <a:srgbClr val="01454C"/>
                </a:solidFill>
                <a:uFillTx/>
                <a:latin typeface="Arial"/>
                <a:ea typeface="Arial"/>
                <a:cs typeface="Arial"/>
                <a:sym typeface="Arial"/>
              </a:defRPr>
            </a:lvl9pPr>
          </a:lstStyle>
          <a:p>
            <a:pPr hangingPunct="1"/>
            <a:r>
              <a:rPr lang="en-US" sz="2400" dirty="0"/>
              <a:t>Unconditional positive regard</a:t>
            </a:r>
          </a:p>
          <a:p>
            <a:pPr marL="0" indent="0" hangingPunct="1">
              <a:buFont typeface="Arial"/>
              <a:buNone/>
            </a:pPr>
            <a:endParaRPr lang="en-US" sz="2400" dirty="0"/>
          </a:p>
          <a:p>
            <a:pPr hangingPunct="1"/>
            <a:r>
              <a:rPr lang="en-US" sz="2400" dirty="0"/>
              <a:t>Curiosity not judgement</a:t>
            </a:r>
          </a:p>
          <a:p>
            <a:pPr marL="0" indent="0" hangingPunct="1">
              <a:buFont typeface="Arial"/>
              <a:buNone/>
            </a:pPr>
            <a:endParaRPr lang="en-US" sz="2400" dirty="0"/>
          </a:p>
          <a:p>
            <a:pPr hangingPunct="1"/>
            <a:r>
              <a:rPr lang="en-US" sz="2400" dirty="0"/>
              <a:t>Equity guiding decisions</a:t>
            </a:r>
          </a:p>
          <a:p>
            <a:pPr marL="0" indent="0" hangingPunct="1">
              <a:buFont typeface="Arial"/>
              <a:buNone/>
            </a:pPr>
            <a:endParaRPr lang="en-US" sz="2400" dirty="0"/>
          </a:p>
          <a:p>
            <a:pPr hangingPunct="1"/>
            <a:r>
              <a:rPr lang="en-US" sz="2400" dirty="0"/>
              <a:t>Model respect and emotional regulation</a:t>
            </a:r>
          </a:p>
          <a:p>
            <a:pPr marL="0" indent="0" hangingPunct="1">
              <a:buFont typeface="Arial"/>
              <a:buNone/>
            </a:pPr>
            <a:endParaRPr lang="en-US" sz="2400" dirty="0"/>
          </a:p>
          <a:p>
            <a:pPr hangingPunct="1"/>
            <a:r>
              <a:rPr lang="en-US" sz="2400" dirty="0"/>
              <a:t>Believe that small acts matter</a:t>
            </a:r>
          </a:p>
          <a:p>
            <a:pPr marL="0" indent="0" hangingPunct="1">
              <a:buNone/>
            </a:pPr>
            <a:endParaRPr lang="en-GB" dirty="0"/>
          </a:p>
        </p:txBody>
      </p:sp>
    </p:spTree>
    <p:extLst>
      <p:ext uri="{BB962C8B-B14F-4D97-AF65-F5344CB8AC3E}">
        <p14:creationId xmlns:p14="http://schemas.microsoft.com/office/powerpoint/2010/main" val="3476090363"/>
      </p:ext>
    </p:extLst>
  </p:cSld>
  <p:clrMapOvr>
    <a:masterClrMapping/>
  </p:clrMapOvr>
  <p:transition spd="med"/>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D180C9D-FD78-FB59-4E2A-6E9C8A666CCA}"/>
            </a:ext>
          </a:extLst>
        </p:cNvPr>
        <p:cNvGrpSpPr/>
        <p:nvPr/>
      </p:nvGrpSpPr>
      <p:grpSpPr>
        <a:xfrm>
          <a:off x="0" y="0"/>
          <a:ext cx="0" cy="0"/>
          <a:chOff x="0" y="0"/>
          <a:chExt cx="0" cy="0"/>
        </a:xfrm>
      </p:grpSpPr>
      <p:sp>
        <p:nvSpPr>
          <p:cNvPr id="5" name="TextBox 4">
            <a:extLst>
              <a:ext uri="{FF2B5EF4-FFF2-40B4-BE49-F238E27FC236}">
                <a16:creationId xmlns:a16="http://schemas.microsoft.com/office/drawing/2014/main" id="{44510DC1-418B-8D5F-4EF3-9B1604768E50}"/>
              </a:ext>
            </a:extLst>
          </p:cNvPr>
          <p:cNvSpPr txBox="1"/>
          <p:nvPr/>
        </p:nvSpPr>
        <p:spPr>
          <a:xfrm>
            <a:off x="5873915" y="6036486"/>
            <a:ext cx="6097772" cy="58477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r>
              <a:rPr lang="en-GB" sz="1600" dirty="0">
                <a:hlinkClick r:id="rId3"/>
              </a:rPr>
              <a:t>The Children’s Plan: The Children’s Commissioner’s School Census</a:t>
            </a:r>
            <a:endParaRPr lang="en-GB" sz="1600" dirty="0"/>
          </a:p>
        </p:txBody>
      </p:sp>
      <p:sp>
        <p:nvSpPr>
          <p:cNvPr id="6" name="TextBox 5">
            <a:extLst>
              <a:ext uri="{FF2B5EF4-FFF2-40B4-BE49-F238E27FC236}">
                <a16:creationId xmlns:a16="http://schemas.microsoft.com/office/drawing/2014/main" id="{4AF2D825-829D-F120-AE47-6E40775AAA1C}"/>
              </a:ext>
            </a:extLst>
          </p:cNvPr>
          <p:cNvSpPr txBox="1"/>
          <p:nvPr/>
        </p:nvSpPr>
        <p:spPr>
          <a:xfrm>
            <a:off x="861805" y="1125416"/>
            <a:ext cx="6214532" cy="4154984"/>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pPr marL="285750" indent="-285750">
              <a:buFont typeface="Arial" panose="020B0604020202020204" pitchFamily="34" charset="0"/>
              <a:buChar char="•"/>
            </a:pPr>
            <a:r>
              <a:rPr lang="en-GB" sz="2400" dirty="0"/>
              <a:t>Every child attends a brilliant school</a:t>
            </a:r>
          </a:p>
          <a:p>
            <a:pPr marL="285750" indent="-285750">
              <a:buFont typeface="Arial" panose="020B0604020202020204" pitchFamily="34" charset="0"/>
              <a:buChar char="•"/>
            </a:pPr>
            <a:endParaRPr lang="en-GB" sz="2400" dirty="0"/>
          </a:p>
          <a:p>
            <a:pPr marL="285750" indent="-285750">
              <a:buFont typeface="Arial" panose="020B0604020202020204" pitchFamily="34" charset="0"/>
              <a:buChar char="•"/>
            </a:pPr>
            <a:r>
              <a:rPr lang="en-GB" sz="2400" dirty="0"/>
              <a:t>Every child feels engaged and enriched by their school experience</a:t>
            </a:r>
          </a:p>
          <a:p>
            <a:pPr marL="285750" indent="-285750">
              <a:buFont typeface="Arial" panose="020B0604020202020204" pitchFamily="34" charset="0"/>
              <a:buChar char="•"/>
            </a:pPr>
            <a:endParaRPr lang="en-GB" sz="2400" dirty="0"/>
          </a:p>
          <a:p>
            <a:pPr marL="285750" indent="-285750">
              <a:buFont typeface="Arial" panose="020B0604020202020204" pitchFamily="34" charset="0"/>
              <a:buChar char="•"/>
            </a:pPr>
            <a:r>
              <a:rPr lang="en-GB" sz="2400" dirty="0"/>
              <a:t> Every child is championed to attain and achieve academically and developmentally</a:t>
            </a:r>
          </a:p>
          <a:p>
            <a:pPr marL="285750" indent="-285750">
              <a:buFont typeface="Arial" panose="020B0604020202020204" pitchFamily="34" charset="0"/>
              <a:buChar char="•"/>
            </a:pPr>
            <a:endParaRPr lang="en-GB" sz="2400" dirty="0"/>
          </a:p>
          <a:p>
            <a:pPr marL="285750" indent="-285750">
              <a:buFont typeface="Arial" panose="020B0604020202020204" pitchFamily="34" charset="0"/>
              <a:buChar char="•"/>
            </a:pPr>
            <a:r>
              <a:rPr lang="en-GB" sz="2400" dirty="0"/>
              <a:t>Every child is supported to excel and succeed into adulthood</a:t>
            </a:r>
          </a:p>
        </p:txBody>
      </p:sp>
      <p:pic>
        <p:nvPicPr>
          <p:cNvPr id="8" name="Picture 7">
            <a:extLst>
              <a:ext uri="{FF2B5EF4-FFF2-40B4-BE49-F238E27FC236}">
                <a16:creationId xmlns:a16="http://schemas.microsoft.com/office/drawing/2014/main" id="{E7D0FF5F-C7DB-0E25-2142-2451B5EF19B9}"/>
              </a:ext>
            </a:extLst>
          </p:cNvPr>
          <p:cNvPicPr>
            <a:picLocks noChangeAspect="1"/>
          </p:cNvPicPr>
          <p:nvPr/>
        </p:nvPicPr>
        <p:blipFill>
          <a:blip r:embed="rId4"/>
          <a:stretch>
            <a:fillRect/>
          </a:stretch>
        </p:blipFill>
        <p:spPr>
          <a:xfrm>
            <a:off x="9494841" y="2502218"/>
            <a:ext cx="2476846" cy="3534268"/>
          </a:xfrm>
          <a:prstGeom prst="rect">
            <a:avLst/>
          </a:prstGeom>
        </p:spPr>
      </p:pic>
      <p:sp>
        <p:nvSpPr>
          <p:cNvPr id="2" name="Speech Bubble: Oval 1">
            <a:extLst>
              <a:ext uri="{FF2B5EF4-FFF2-40B4-BE49-F238E27FC236}">
                <a16:creationId xmlns:a16="http://schemas.microsoft.com/office/drawing/2014/main" id="{F9B874DC-88EA-418A-C3FF-B122DBBE42F9}"/>
              </a:ext>
            </a:extLst>
          </p:cNvPr>
          <p:cNvSpPr/>
          <p:nvPr/>
        </p:nvSpPr>
        <p:spPr>
          <a:xfrm>
            <a:off x="6649953" y="0"/>
            <a:ext cx="5426336" cy="3765289"/>
          </a:xfrm>
          <a:prstGeom prst="wedgeEllipseCallout">
            <a:avLst>
              <a:gd name="adj1" fmla="val -42333"/>
              <a:gd name="adj2" fmla="val 63471"/>
            </a:avLst>
          </a:prstGeom>
          <a:solidFill>
            <a:srgbClr val="2E955A"/>
          </a:solidFill>
          <a:ln w="28575" cap="flat">
            <a:solidFill>
              <a:srgbClr val="FFFFFF"/>
            </a:solidFill>
            <a:prstDash val="solid"/>
            <a:miter lim="800000"/>
          </a:ln>
          <a:effectLst>
            <a:outerShdw blurRad="50800" dist="38100" dir="5400000" algn="t" rotWithShape="0">
              <a:prstClr val="black">
                <a:alpha val="40000"/>
              </a:prst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algn="ctr"/>
            <a:r>
              <a:rPr lang="en-US" sz="2400" dirty="0">
                <a:solidFill>
                  <a:srgbClr val="FFFFFF"/>
                </a:solidFill>
              </a:rPr>
              <a:t>We need an education system that is inclusive by design, where all schools, and all classrooms, are equipped and supported to meet the needs of all children. </a:t>
            </a:r>
          </a:p>
        </p:txBody>
      </p:sp>
    </p:spTree>
    <p:extLst>
      <p:ext uri="{BB962C8B-B14F-4D97-AF65-F5344CB8AC3E}">
        <p14:creationId xmlns:p14="http://schemas.microsoft.com/office/powerpoint/2010/main" val="2577956592"/>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4DAC9FD-82B5-73BB-51BB-F7B636AA6E11}"/>
            </a:ext>
          </a:extLst>
        </p:cNvPr>
        <p:cNvGrpSpPr/>
        <p:nvPr/>
      </p:nvGrpSpPr>
      <p:grpSpPr>
        <a:xfrm>
          <a:off x="0" y="0"/>
          <a:ext cx="0" cy="0"/>
          <a:chOff x="0" y="0"/>
          <a:chExt cx="0" cy="0"/>
        </a:xfrm>
      </p:grpSpPr>
      <p:sp>
        <p:nvSpPr>
          <p:cNvPr id="2" name="Content Placeholder 1">
            <a:extLst>
              <a:ext uri="{FF2B5EF4-FFF2-40B4-BE49-F238E27FC236}">
                <a16:creationId xmlns:a16="http://schemas.microsoft.com/office/drawing/2014/main" id="{FDF306CC-1B49-DD59-40F7-F581D9414740}"/>
              </a:ext>
            </a:extLst>
          </p:cNvPr>
          <p:cNvSpPr>
            <a:spLocks noGrp="1"/>
          </p:cNvSpPr>
          <p:nvPr>
            <p:ph sz="half" idx="18"/>
          </p:nvPr>
        </p:nvSpPr>
        <p:spPr>
          <a:xfrm>
            <a:off x="185264" y="142385"/>
            <a:ext cx="4754484" cy="436210"/>
          </a:xfrm>
        </p:spPr>
        <p:txBody>
          <a:bodyPr/>
          <a:lstStyle/>
          <a:p>
            <a:r>
              <a:rPr lang="en-GB" dirty="0"/>
              <a:t>Aims of the session:</a:t>
            </a:r>
          </a:p>
          <a:p>
            <a:endParaRPr lang="en-GB" dirty="0"/>
          </a:p>
        </p:txBody>
      </p:sp>
      <p:sp>
        <p:nvSpPr>
          <p:cNvPr id="5" name="Content Placeholder 4">
            <a:extLst>
              <a:ext uri="{FF2B5EF4-FFF2-40B4-BE49-F238E27FC236}">
                <a16:creationId xmlns:a16="http://schemas.microsoft.com/office/drawing/2014/main" id="{31331F44-ABAE-2391-0C72-48F4C8423469}"/>
              </a:ext>
            </a:extLst>
          </p:cNvPr>
          <p:cNvSpPr>
            <a:spLocks noGrp="1"/>
          </p:cNvSpPr>
          <p:nvPr>
            <p:ph sz="quarter" idx="20"/>
          </p:nvPr>
        </p:nvSpPr>
        <p:spPr>
          <a:xfrm>
            <a:off x="993913" y="1021916"/>
            <a:ext cx="11055958" cy="4281204"/>
          </a:xfrm>
        </p:spPr>
        <p:txBody>
          <a:bodyPr/>
          <a:lstStyle/>
          <a:p>
            <a:pPr marL="0" indent="0">
              <a:lnSpc>
                <a:spcPct val="150000"/>
              </a:lnSpc>
              <a:buNone/>
            </a:pPr>
            <a:r>
              <a:rPr lang="en-US" sz="2400" dirty="0"/>
              <a:t>To understand and explore the importance of inclusion</a:t>
            </a:r>
          </a:p>
          <a:p>
            <a:pPr marL="0" indent="0">
              <a:lnSpc>
                <a:spcPct val="150000"/>
              </a:lnSpc>
              <a:buNone/>
            </a:pPr>
            <a:endParaRPr lang="en-US" sz="2400" dirty="0"/>
          </a:p>
          <a:p>
            <a:pPr marL="0" indent="0">
              <a:lnSpc>
                <a:spcPct val="150000"/>
              </a:lnSpc>
              <a:buNone/>
            </a:pPr>
            <a:r>
              <a:rPr lang="en-US" sz="2400" dirty="0"/>
              <a:t>To look at how to balance organisational and individual approaches</a:t>
            </a:r>
          </a:p>
          <a:p>
            <a:pPr marL="0" indent="0">
              <a:lnSpc>
                <a:spcPct val="150000"/>
              </a:lnSpc>
              <a:buNone/>
            </a:pPr>
            <a:endParaRPr lang="en-US" sz="2400" dirty="0"/>
          </a:p>
          <a:p>
            <a:pPr marL="0" indent="0">
              <a:lnSpc>
                <a:spcPct val="150000"/>
              </a:lnSpc>
              <a:buNone/>
            </a:pPr>
            <a:r>
              <a:rPr lang="en-US" sz="2400" dirty="0"/>
              <a:t>To explore and recognise the impact of small actions</a:t>
            </a:r>
          </a:p>
          <a:p>
            <a:pPr marL="0" indent="0">
              <a:lnSpc>
                <a:spcPct val="150000"/>
              </a:lnSpc>
              <a:buNone/>
            </a:pPr>
            <a:endParaRPr lang="en-US" sz="2400" dirty="0"/>
          </a:p>
          <a:p>
            <a:pPr marL="0" indent="0">
              <a:lnSpc>
                <a:spcPct val="150000"/>
              </a:lnSpc>
              <a:buNone/>
            </a:pPr>
            <a:r>
              <a:rPr lang="en-US" sz="2400" dirty="0"/>
              <a:t>To think about how these link with a sense of belonging</a:t>
            </a:r>
          </a:p>
          <a:p>
            <a:pPr marL="0" indent="0">
              <a:buNone/>
            </a:pPr>
            <a:endParaRPr lang="en-GB" dirty="0"/>
          </a:p>
        </p:txBody>
      </p:sp>
      <p:sp>
        <p:nvSpPr>
          <p:cNvPr id="16" name="Oval 15">
            <a:extLst>
              <a:ext uri="{FF2B5EF4-FFF2-40B4-BE49-F238E27FC236}">
                <a16:creationId xmlns:a16="http://schemas.microsoft.com/office/drawing/2014/main" id="{1B7A2175-2287-EC2F-088A-899626224B78}"/>
              </a:ext>
            </a:extLst>
          </p:cNvPr>
          <p:cNvSpPr/>
          <p:nvPr/>
        </p:nvSpPr>
        <p:spPr>
          <a:xfrm>
            <a:off x="323872" y="1113630"/>
            <a:ext cx="513854" cy="513854"/>
          </a:xfrm>
          <a:prstGeom prst="ellipse">
            <a:avLst/>
          </a:prstGeom>
          <a:solidFill>
            <a:srgbClr val="2E955A"/>
          </a:solidFill>
          <a:ln w="12700" cap="flat">
            <a:no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n-GB" sz="1800" b="0" i="0" u="none" strike="noStrike" cap="none" spc="0" normalizeH="0" baseline="0">
              <a:ln>
                <a:noFill/>
              </a:ln>
              <a:solidFill>
                <a:srgbClr val="01454C"/>
              </a:solidFill>
              <a:effectLst/>
              <a:uFillTx/>
              <a:latin typeface="Arial"/>
              <a:ea typeface="Arial"/>
              <a:cs typeface="Arial"/>
              <a:sym typeface="Arial"/>
            </a:endParaRPr>
          </a:p>
        </p:txBody>
      </p:sp>
      <p:sp>
        <p:nvSpPr>
          <p:cNvPr id="17" name="Oval 16">
            <a:extLst>
              <a:ext uri="{FF2B5EF4-FFF2-40B4-BE49-F238E27FC236}">
                <a16:creationId xmlns:a16="http://schemas.microsoft.com/office/drawing/2014/main" id="{B6B3FAEE-293C-5583-0CB0-413BCFB4FFDC}"/>
              </a:ext>
            </a:extLst>
          </p:cNvPr>
          <p:cNvSpPr/>
          <p:nvPr/>
        </p:nvSpPr>
        <p:spPr>
          <a:xfrm>
            <a:off x="323399" y="2360802"/>
            <a:ext cx="514800" cy="514800"/>
          </a:xfrm>
          <a:prstGeom prst="ellipse">
            <a:avLst/>
          </a:prstGeom>
          <a:solidFill>
            <a:srgbClr val="057078"/>
          </a:solidFill>
          <a:ln w="12700" cap="flat">
            <a:no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n-GB" sz="1800" b="0" i="0" u="none" strike="noStrike" cap="none" spc="0" normalizeH="0" baseline="0">
              <a:ln>
                <a:noFill/>
              </a:ln>
              <a:solidFill>
                <a:srgbClr val="01454C"/>
              </a:solidFill>
              <a:effectLst/>
              <a:uFillTx/>
              <a:latin typeface="Arial"/>
              <a:ea typeface="Arial"/>
              <a:cs typeface="Arial"/>
              <a:sym typeface="Arial"/>
            </a:endParaRPr>
          </a:p>
        </p:txBody>
      </p:sp>
      <p:sp>
        <p:nvSpPr>
          <p:cNvPr id="18" name="Oval 17">
            <a:extLst>
              <a:ext uri="{FF2B5EF4-FFF2-40B4-BE49-F238E27FC236}">
                <a16:creationId xmlns:a16="http://schemas.microsoft.com/office/drawing/2014/main" id="{4EE95D04-8DB2-8596-1092-C51BA94F4F4B}"/>
              </a:ext>
            </a:extLst>
          </p:cNvPr>
          <p:cNvSpPr/>
          <p:nvPr/>
        </p:nvSpPr>
        <p:spPr>
          <a:xfrm>
            <a:off x="323399" y="3608920"/>
            <a:ext cx="514800" cy="514800"/>
          </a:xfrm>
          <a:prstGeom prst="ellipse">
            <a:avLst/>
          </a:prstGeom>
          <a:solidFill>
            <a:srgbClr val="093552"/>
          </a:solidFill>
          <a:ln w="12700" cap="flat">
            <a:no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n-GB" sz="1800" b="0" i="0" u="none" strike="noStrike" cap="none" spc="0" normalizeH="0" baseline="0">
              <a:ln>
                <a:noFill/>
              </a:ln>
              <a:solidFill>
                <a:srgbClr val="01454C"/>
              </a:solidFill>
              <a:effectLst/>
              <a:uFillTx/>
              <a:latin typeface="Arial"/>
              <a:ea typeface="Arial"/>
              <a:cs typeface="Arial"/>
              <a:sym typeface="Arial"/>
            </a:endParaRPr>
          </a:p>
        </p:txBody>
      </p:sp>
      <p:sp>
        <p:nvSpPr>
          <p:cNvPr id="19" name="Oval 18">
            <a:extLst>
              <a:ext uri="{FF2B5EF4-FFF2-40B4-BE49-F238E27FC236}">
                <a16:creationId xmlns:a16="http://schemas.microsoft.com/office/drawing/2014/main" id="{72735498-1147-9FAC-DD16-DDA3F7D5BC36}"/>
              </a:ext>
            </a:extLst>
          </p:cNvPr>
          <p:cNvSpPr/>
          <p:nvPr/>
        </p:nvSpPr>
        <p:spPr>
          <a:xfrm>
            <a:off x="323399" y="4857039"/>
            <a:ext cx="514800" cy="514800"/>
          </a:xfrm>
          <a:prstGeom prst="ellipse">
            <a:avLst/>
          </a:prstGeom>
          <a:solidFill>
            <a:srgbClr val="575756"/>
          </a:solidFill>
          <a:ln w="12700" cap="flat">
            <a:no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n-GB" sz="1800" b="0" i="0" u="none" strike="noStrike" cap="none" spc="0" normalizeH="0" baseline="0">
              <a:ln>
                <a:noFill/>
              </a:ln>
              <a:solidFill>
                <a:srgbClr val="01454C"/>
              </a:solidFill>
              <a:effectLst/>
              <a:uFillTx/>
              <a:latin typeface="Arial"/>
              <a:ea typeface="Arial"/>
              <a:cs typeface="Arial"/>
              <a:sym typeface="Arial"/>
            </a:endParaRPr>
          </a:p>
        </p:txBody>
      </p:sp>
    </p:spTree>
    <p:extLst>
      <p:ext uri="{BB962C8B-B14F-4D97-AF65-F5344CB8AC3E}">
        <p14:creationId xmlns:p14="http://schemas.microsoft.com/office/powerpoint/2010/main" val="1929409338"/>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calcmode="lin" valueType="num">
                                      <p:cBhvr additive="base">
                                        <p:cTn id="7"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5">
                                            <p:txEl>
                                              <p:pRg st="2" end="2"/>
                                            </p:txEl>
                                          </p:spTgt>
                                        </p:tgtEl>
                                        <p:attrNameLst>
                                          <p:attrName>style.visibility</p:attrName>
                                        </p:attrNameLst>
                                      </p:cBhvr>
                                      <p:to>
                                        <p:strVal val="visible"/>
                                      </p:to>
                                    </p:set>
                                    <p:anim calcmode="lin" valueType="num">
                                      <p:cBhvr additive="base">
                                        <p:cTn id="13"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5">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5">
                                            <p:txEl>
                                              <p:pRg st="4" end="4"/>
                                            </p:txEl>
                                          </p:spTgt>
                                        </p:tgtEl>
                                        <p:attrNameLst>
                                          <p:attrName>style.visibility</p:attrName>
                                        </p:attrNameLst>
                                      </p:cBhvr>
                                      <p:to>
                                        <p:strVal val="visible"/>
                                      </p:to>
                                    </p:set>
                                    <p:anim calcmode="lin" valueType="num">
                                      <p:cBhvr additive="base">
                                        <p:cTn id="19" dur="500" fill="hold"/>
                                        <p:tgtEl>
                                          <p:spTgt spid="5">
                                            <p:txEl>
                                              <p:pRg st="4" end="4"/>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5">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5">
                                            <p:txEl>
                                              <p:pRg st="6" end="6"/>
                                            </p:txEl>
                                          </p:spTgt>
                                        </p:tgtEl>
                                        <p:attrNameLst>
                                          <p:attrName>style.visibility</p:attrName>
                                        </p:attrNameLst>
                                      </p:cBhvr>
                                      <p:to>
                                        <p:strVal val="visible"/>
                                      </p:to>
                                    </p:set>
                                    <p:anim calcmode="lin" valueType="num">
                                      <p:cBhvr additive="base">
                                        <p:cTn id="25" dur="500" fill="hold"/>
                                        <p:tgtEl>
                                          <p:spTgt spid="5">
                                            <p:txEl>
                                              <p:pRg st="6" end="6"/>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5">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B8B1729-9F46-3A58-11E5-0D7D8F210CF8}"/>
            </a:ext>
          </a:extLst>
        </p:cNvPr>
        <p:cNvGrpSpPr/>
        <p:nvPr/>
      </p:nvGrpSpPr>
      <p:grpSpPr>
        <a:xfrm>
          <a:off x="0" y="0"/>
          <a:ext cx="0" cy="0"/>
          <a:chOff x="0" y="0"/>
          <a:chExt cx="0" cy="0"/>
        </a:xfrm>
      </p:grpSpPr>
      <p:pic>
        <p:nvPicPr>
          <p:cNvPr id="6" name="Graphic 5">
            <a:extLst>
              <a:ext uri="{FF2B5EF4-FFF2-40B4-BE49-F238E27FC236}">
                <a16:creationId xmlns:a16="http://schemas.microsoft.com/office/drawing/2014/main" id="{6141C758-0088-42C4-4F52-95420F292659}"/>
              </a:ext>
            </a:extLst>
          </p:cNvPr>
          <p:cNvPicPr>
            <a:picLocks noChangeAspect="1"/>
          </p:cNvPicPr>
          <p:nvPr/>
        </p:nvPicPr>
        <p:blipFill>
          <a:blip r:embed="rId3">
            <a:extLst>
              <a:ext uri="{96DAC541-7B7A-43D3-8B79-37D633B846F1}">
                <asvg:svgBlip xmlns:asvg="http://schemas.microsoft.com/office/drawing/2016/SVG/main" r:embed="rId4"/>
              </a:ext>
            </a:extLst>
          </a:blip>
          <a:srcRect/>
          <a:stretch/>
        </p:blipFill>
        <p:spPr>
          <a:xfrm>
            <a:off x="3708400" y="978513"/>
            <a:ext cx="5352268" cy="4835140"/>
          </a:xfrm>
          <a:prstGeom prst="rect">
            <a:avLst/>
          </a:prstGeom>
        </p:spPr>
      </p:pic>
      <p:sp>
        <p:nvSpPr>
          <p:cNvPr id="2" name="Content Placeholder 1">
            <a:extLst>
              <a:ext uri="{FF2B5EF4-FFF2-40B4-BE49-F238E27FC236}">
                <a16:creationId xmlns:a16="http://schemas.microsoft.com/office/drawing/2014/main" id="{AEF800E6-4E06-31E9-B013-64C480DE2B04}"/>
              </a:ext>
            </a:extLst>
          </p:cNvPr>
          <p:cNvSpPr>
            <a:spLocks noGrp="1"/>
          </p:cNvSpPr>
          <p:nvPr>
            <p:ph sz="half" idx="18"/>
          </p:nvPr>
        </p:nvSpPr>
        <p:spPr>
          <a:xfrm>
            <a:off x="185264" y="142385"/>
            <a:ext cx="10787536" cy="436210"/>
          </a:xfrm>
        </p:spPr>
        <p:txBody>
          <a:bodyPr/>
          <a:lstStyle/>
          <a:p>
            <a:r>
              <a:rPr lang="en-US" dirty="0"/>
              <a:t>Developing a sense of Belonging and Inclusion</a:t>
            </a:r>
          </a:p>
          <a:p>
            <a:endParaRPr lang="en-GB" dirty="0"/>
          </a:p>
        </p:txBody>
      </p:sp>
    </p:spTree>
    <p:extLst>
      <p:ext uri="{BB962C8B-B14F-4D97-AF65-F5344CB8AC3E}">
        <p14:creationId xmlns:p14="http://schemas.microsoft.com/office/powerpoint/2010/main" val="3227868507"/>
      </p:ext>
    </p:extLst>
  </p:cSld>
  <p:clrMapOvr>
    <a:masterClrMapping/>
  </p:clrMapOvr>
  <p:transition spd="med"/>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AA158BC-F398-08F8-9C24-72C055CED6BD}"/>
            </a:ext>
          </a:extLst>
        </p:cNvPr>
        <p:cNvGrpSpPr/>
        <p:nvPr/>
      </p:nvGrpSpPr>
      <p:grpSpPr>
        <a:xfrm>
          <a:off x="0" y="0"/>
          <a:ext cx="0" cy="0"/>
          <a:chOff x="0" y="0"/>
          <a:chExt cx="0" cy="0"/>
        </a:xfrm>
      </p:grpSpPr>
      <p:sp>
        <p:nvSpPr>
          <p:cNvPr id="4" name="TextBox 3">
            <a:extLst>
              <a:ext uri="{FF2B5EF4-FFF2-40B4-BE49-F238E27FC236}">
                <a16:creationId xmlns:a16="http://schemas.microsoft.com/office/drawing/2014/main" id="{B3E8F031-FCC6-619C-06A3-324AC9C146AE}"/>
              </a:ext>
            </a:extLst>
          </p:cNvPr>
          <p:cNvSpPr txBox="1"/>
          <p:nvPr/>
        </p:nvSpPr>
        <p:spPr>
          <a:xfrm>
            <a:off x="3479800" y="5299948"/>
            <a:ext cx="6096000" cy="58477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r>
              <a:rPr lang="en-GB" sz="1600" dirty="0">
                <a:hlinkClick r:id="rId3"/>
              </a:rPr>
              <a:t>The power of everyday heroes | Jaz </a:t>
            </a:r>
            <a:r>
              <a:rPr lang="en-GB" sz="1600" dirty="0" err="1">
                <a:hlinkClick r:id="rId3"/>
              </a:rPr>
              <a:t>Ampaw</a:t>
            </a:r>
            <a:r>
              <a:rPr lang="en-GB" sz="1600" dirty="0">
                <a:hlinkClick r:id="rId3"/>
              </a:rPr>
              <a:t>-Farr | </a:t>
            </a:r>
            <a:r>
              <a:rPr lang="en-GB" sz="1600" dirty="0" err="1">
                <a:hlinkClick r:id="rId3"/>
              </a:rPr>
              <a:t>TEDxNorwichED</a:t>
            </a:r>
            <a:endParaRPr lang="en-GB" sz="1600" dirty="0"/>
          </a:p>
        </p:txBody>
      </p:sp>
      <p:pic>
        <p:nvPicPr>
          <p:cNvPr id="5" name="Picture 4">
            <a:extLst>
              <a:ext uri="{FF2B5EF4-FFF2-40B4-BE49-F238E27FC236}">
                <a16:creationId xmlns:a16="http://schemas.microsoft.com/office/drawing/2014/main" id="{4DDB0CB8-416E-F6E2-3B0E-F5D9313A9DC5}"/>
              </a:ext>
            </a:extLst>
          </p:cNvPr>
          <p:cNvPicPr>
            <a:picLocks noChangeAspect="1"/>
          </p:cNvPicPr>
          <p:nvPr/>
        </p:nvPicPr>
        <p:blipFill>
          <a:blip r:embed="rId4"/>
          <a:stretch>
            <a:fillRect/>
          </a:stretch>
        </p:blipFill>
        <p:spPr>
          <a:xfrm>
            <a:off x="4051300" y="1233458"/>
            <a:ext cx="3693149" cy="3661650"/>
          </a:xfrm>
          <a:prstGeom prst="rect">
            <a:avLst/>
          </a:prstGeom>
        </p:spPr>
      </p:pic>
      <p:sp>
        <p:nvSpPr>
          <p:cNvPr id="7" name="Speech Bubble: Oval 6">
            <a:extLst>
              <a:ext uri="{FF2B5EF4-FFF2-40B4-BE49-F238E27FC236}">
                <a16:creationId xmlns:a16="http://schemas.microsoft.com/office/drawing/2014/main" id="{C31CD600-796C-1E56-6A66-0AFB5E685043}"/>
              </a:ext>
            </a:extLst>
          </p:cNvPr>
          <p:cNvSpPr/>
          <p:nvPr/>
        </p:nvSpPr>
        <p:spPr>
          <a:xfrm>
            <a:off x="6649953" y="286636"/>
            <a:ext cx="5426336" cy="1298374"/>
          </a:xfrm>
          <a:prstGeom prst="wedgeEllipseCallout">
            <a:avLst>
              <a:gd name="adj1" fmla="val -42333"/>
              <a:gd name="adj2" fmla="val 63471"/>
            </a:avLst>
          </a:prstGeom>
          <a:solidFill>
            <a:srgbClr val="2E955A"/>
          </a:solidFill>
          <a:ln w="28575" cap="flat">
            <a:solidFill>
              <a:srgbClr val="FFFFFF"/>
            </a:solidFill>
            <a:prstDash val="solid"/>
            <a:miter lim="800000"/>
          </a:ln>
          <a:effectLst>
            <a:outerShdw blurRad="50800" dist="38100" dir="5400000" algn="t" rotWithShape="0">
              <a:prstClr val="black">
                <a:alpha val="40000"/>
              </a:prst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algn="ctr"/>
            <a:r>
              <a:rPr lang="en-GB" dirty="0">
                <a:solidFill>
                  <a:srgbClr val="FFFFFF"/>
                </a:solidFill>
              </a:rPr>
              <a:t>You have no idea of your power to influence. It’s often the smallest acts that make the biggest difference.</a:t>
            </a:r>
            <a:endParaRPr lang="en-US" sz="2400" dirty="0">
              <a:solidFill>
                <a:srgbClr val="FFFFFF"/>
              </a:solidFill>
            </a:endParaRPr>
          </a:p>
        </p:txBody>
      </p:sp>
    </p:spTree>
    <p:extLst>
      <p:ext uri="{BB962C8B-B14F-4D97-AF65-F5344CB8AC3E}">
        <p14:creationId xmlns:p14="http://schemas.microsoft.com/office/powerpoint/2010/main" val="336971062"/>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4E0870CF-CA98-7A5E-8207-9BDA10F61BF1}"/>
              </a:ext>
            </a:extLst>
          </p:cNvPr>
          <p:cNvSpPr/>
          <p:nvPr/>
        </p:nvSpPr>
        <p:spPr>
          <a:xfrm rot="16200000">
            <a:off x="2548466" y="-2619996"/>
            <a:ext cx="7095067" cy="12335056"/>
          </a:xfrm>
          <a:prstGeom prst="rect">
            <a:avLst/>
          </a:prstGeom>
          <a:solidFill>
            <a:srgbClr val="03646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2" name="Flowchart: Document 1">
            <a:extLst>
              <a:ext uri="{FF2B5EF4-FFF2-40B4-BE49-F238E27FC236}">
                <a16:creationId xmlns:a16="http://schemas.microsoft.com/office/drawing/2014/main" id="{243CC66B-D633-D95B-E2E8-7F4000F46B12}"/>
              </a:ext>
            </a:extLst>
          </p:cNvPr>
          <p:cNvSpPr/>
          <p:nvPr/>
        </p:nvSpPr>
        <p:spPr>
          <a:xfrm rot="16200000">
            <a:off x="-2448197" y="44044"/>
            <a:ext cx="7095067" cy="7006976"/>
          </a:xfrm>
          <a:prstGeom prst="roundRect">
            <a:avLst>
              <a:gd name="adj" fmla="val 30279"/>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pic>
        <p:nvPicPr>
          <p:cNvPr id="13" name="Picture 12">
            <a:extLst>
              <a:ext uri="{FF2B5EF4-FFF2-40B4-BE49-F238E27FC236}">
                <a16:creationId xmlns:a16="http://schemas.microsoft.com/office/drawing/2014/main" id="{561157E1-29BC-41E3-D761-B256A0091A3F}"/>
              </a:ext>
            </a:extLst>
          </p:cNvPr>
          <p:cNvPicPr>
            <a:picLocks noChangeAspect="1"/>
          </p:cNvPicPr>
          <p:nvPr/>
        </p:nvPicPr>
        <p:blipFill>
          <a:blip r:embed="rId3"/>
          <a:stretch>
            <a:fillRect/>
          </a:stretch>
        </p:blipFill>
        <p:spPr>
          <a:xfrm>
            <a:off x="203966" y="1922146"/>
            <a:ext cx="4015320" cy="1506854"/>
          </a:xfrm>
          <a:prstGeom prst="rect">
            <a:avLst/>
          </a:prstGeom>
        </p:spPr>
      </p:pic>
      <p:sp>
        <p:nvSpPr>
          <p:cNvPr id="6" name="TextBox 5">
            <a:extLst>
              <a:ext uri="{FF2B5EF4-FFF2-40B4-BE49-F238E27FC236}">
                <a16:creationId xmlns:a16="http://schemas.microsoft.com/office/drawing/2014/main" id="{D36C2951-8D60-B177-8987-5DE76EC6BDC2}"/>
              </a:ext>
            </a:extLst>
          </p:cNvPr>
          <p:cNvSpPr txBox="1"/>
          <p:nvPr/>
        </p:nvSpPr>
        <p:spPr>
          <a:xfrm>
            <a:off x="4878318" y="1261420"/>
            <a:ext cx="7109716" cy="3666838"/>
          </a:xfrm>
          <a:prstGeom prst="rect">
            <a:avLst/>
          </a:prstGeom>
          <a:noFill/>
        </p:spPr>
        <p:txBody>
          <a:bodyPr wrap="square">
            <a:spAutoFit/>
          </a:bodyPr>
          <a:lstStyle/>
          <a:p>
            <a:pPr marL="0" marR="0" lvl="0" indent="0" algn="ctr" defTabSz="914400" rtl="0" eaLnBrk="1" fontAlgn="auto" latinLnBrk="0" hangingPunct="1">
              <a:spcBef>
                <a:spcPts val="0"/>
              </a:spcBef>
              <a:spcAft>
                <a:spcPts val="0"/>
              </a:spcAft>
              <a:buClrTx/>
              <a:buSzTx/>
              <a:buFontTx/>
              <a:buNone/>
              <a:tabLst/>
              <a:defRPr/>
            </a:pPr>
            <a:r>
              <a:rPr kumimoji="0" lang="en-GB" sz="8000" b="1" i="0" u="none" strike="noStrike" kern="1200" cap="none" spc="0" normalizeH="0" baseline="0" noProof="0" dirty="0">
                <a:ln>
                  <a:noFill/>
                </a:ln>
                <a:solidFill>
                  <a:schemeClr val="bg1"/>
                </a:solidFill>
                <a:effectLst/>
                <a:uLnTx/>
                <a:uFillTx/>
                <a:latin typeface="Calibri" panose="020F0502020204030204" pitchFamily="34" charset="0"/>
                <a:ea typeface="Calibri" panose="020F0502020204030204" pitchFamily="34" charset="0"/>
                <a:cs typeface="Times New Roman" panose="02020603050405020304" pitchFamily="18" charset="0"/>
              </a:rPr>
              <a:t>Any </a:t>
            </a:r>
            <a:r>
              <a:rPr lang="en-GB" sz="8000" b="1" kern="1200" dirty="0">
                <a:solidFill>
                  <a:schemeClr val="bg1"/>
                </a:solidFill>
                <a:latin typeface="Calibri" panose="020F0502020204030204" pitchFamily="34" charset="0"/>
                <a:ea typeface="Calibri" panose="020F0502020204030204" pitchFamily="34" charset="0"/>
                <a:cs typeface="Times New Roman" panose="02020603050405020304" pitchFamily="18" charset="0"/>
              </a:rPr>
              <a:t>Q</a:t>
            </a:r>
            <a:r>
              <a:rPr kumimoji="0" lang="en-GB" sz="8000" b="1" i="0" u="none" strike="noStrike" kern="1200" cap="none" spc="0" normalizeH="0" baseline="0" noProof="0" dirty="0" err="1">
                <a:ln>
                  <a:noFill/>
                </a:ln>
                <a:solidFill>
                  <a:schemeClr val="bg1"/>
                </a:solidFill>
                <a:effectLst/>
                <a:uLnTx/>
                <a:uFillTx/>
                <a:latin typeface="Calibri" panose="020F0502020204030204" pitchFamily="34" charset="0"/>
                <a:ea typeface="Calibri" panose="020F0502020204030204" pitchFamily="34" charset="0"/>
                <a:cs typeface="Times New Roman" panose="02020603050405020304" pitchFamily="18" charset="0"/>
              </a:rPr>
              <a:t>uestions</a:t>
            </a:r>
            <a:r>
              <a:rPr kumimoji="0" lang="en-GB" sz="8000" b="1" i="0" u="none" strike="noStrike" kern="1200" cap="none" spc="0" normalizeH="0" baseline="0" noProof="0" dirty="0">
                <a:ln>
                  <a:noFill/>
                </a:ln>
                <a:solidFill>
                  <a:schemeClr val="bg1"/>
                </a:solidFill>
                <a:effectLst/>
                <a:uLnTx/>
                <a:uFillTx/>
                <a:latin typeface="Calibri" panose="020F0502020204030204" pitchFamily="34" charset="0"/>
                <a:ea typeface="Calibri" panose="020F0502020204030204" pitchFamily="34" charset="0"/>
                <a:cs typeface="Times New Roman" panose="02020603050405020304" pitchFamily="18" charset="0"/>
              </a:rPr>
              <a:t>?</a:t>
            </a:r>
          </a:p>
          <a:p>
            <a:pPr marL="0" marR="0" lvl="0" indent="0" algn="ctr" defTabSz="914400" rtl="0" eaLnBrk="1" fontAlgn="auto" latinLnBrk="0" hangingPunct="1">
              <a:spcBef>
                <a:spcPts val="0"/>
              </a:spcBef>
              <a:spcAft>
                <a:spcPts val="0"/>
              </a:spcAft>
              <a:buClrTx/>
              <a:buSzTx/>
              <a:buFontTx/>
              <a:buNone/>
              <a:tabLst/>
              <a:defRPr/>
            </a:pPr>
            <a:r>
              <a:rPr lang="en-GB" sz="6600" b="1" kern="1200" dirty="0">
                <a:solidFill>
                  <a:schemeClr val="bg1"/>
                </a:solidFill>
                <a:latin typeface="Calibri" panose="020F0502020204030204" pitchFamily="34" charset="0"/>
                <a:ea typeface="Calibri" panose="020F0502020204030204" pitchFamily="34" charset="0"/>
                <a:cs typeface="Times New Roman" panose="02020603050405020304" pitchFamily="18" charset="0"/>
              </a:rPr>
              <a:t>Thank you</a:t>
            </a:r>
            <a:endParaRPr kumimoji="0" lang="en-GB" sz="6600" b="1" i="0" u="none" strike="noStrike" kern="1200" cap="none" spc="0" normalizeH="0" baseline="0" noProof="0" dirty="0">
              <a:ln>
                <a:noFill/>
              </a:ln>
              <a:solidFill>
                <a:schemeClr val="bg1"/>
              </a:solidFill>
              <a:effectLst/>
              <a:uLnTx/>
              <a:uFillTx/>
              <a:latin typeface="Calibri" panose="020F0502020204030204" pitchFamily="34" charset="0"/>
              <a:ea typeface="Calibri" panose="020F0502020204030204" pitchFamily="34" charset="0"/>
              <a:cs typeface="Times New Roman" panose="02020603050405020304" pitchFamily="18" charset="0"/>
            </a:endParaRPr>
          </a:p>
          <a:p>
            <a:pPr marL="0" marR="0" lvl="0" indent="0" algn="ctr" defTabSz="914400" rtl="0" eaLnBrk="1" fontAlgn="auto" latinLnBrk="0" hangingPunct="1">
              <a:lnSpc>
                <a:spcPct val="150000"/>
              </a:lnSpc>
              <a:spcBef>
                <a:spcPts val="0"/>
              </a:spcBef>
              <a:spcAft>
                <a:spcPts val="0"/>
              </a:spcAft>
              <a:buClrTx/>
              <a:buSzTx/>
              <a:buFontTx/>
              <a:buNone/>
              <a:tabLst/>
              <a:defRPr/>
            </a:pPr>
            <a:r>
              <a:rPr kumimoji="0" lang="en-GB" sz="3600" b="0" i="0" u="none" strike="noStrike" kern="1200" cap="none" spc="0" normalizeH="0" baseline="0" noProof="0" dirty="0">
                <a:ln>
                  <a:noFill/>
                </a:ln>
                <a:solidFill>
                  <a:schemeClr val="bg1"/>
                </a:solidFill>
                <a:effectLst/>
                <a:uLnTx/>
                <a:uFillTx/>
                <a:latin typeface="Calibri" panose="020F0502020204030204" pitchFamily="34" charset="0"/>
                <a:ea typeface="Times New Roman" panose="02020603050405020304" pitchFamily="18" charset="0"/>
                <a:cs typeface="Times New Roman" panose="02020603050405020304" pitchFamily="18" charset="0"/>
              </a:rPr>
              <a:t>Alison Betts</a:t>
            </a:r>
          </a:p>
          <a:p>
            <a:pPr marL="0" marR="0" lvl="0" indent="0" algn="ctr" defTabSz="914400" rtl="0" eaLnBrk="1" fontAlgn="auto" latinLnBrk="0" hangingPunct="1">
              <a:lnSpc>
                <a:spcPct val="150000"/>
              </a:lnSpc>
              <a:spcBef>
                <a:spcPts val="0"/>
              </a:spcBef>
              <a:spcAft>
                <a:spcPts val="0"/>
              </a:spcAft>
              <a:buClrTx/>
              <a:buSzTx/>
              <a:buFontTx/>
              <a:buNone/>
              <a:tabLst/>
              <a:defRPr/>
            </a:pPr>
            <a:r>
              <a:rPr lang="en-GB" sz="2400" dirty="0">
                <a:solidFill>
                  <a:schemeClr val="bg1"/>
                </a:solidFill>
                <a:latin typeface="Calibri" panose="020F0502020204030204" pitchFamily="34" charset="0"/>
                <a:ea typeface="Times New Roman" panose="02020603050405020304" pitchFamily="18" charset="0"/>
                <a:cs typeface="Times New Roman" panose="02020603050405020304" pitchFamily="18" charset="0"/>
              </a:rPr>
              <a:t>alisonb@nasen.org.uk</a:t>
            </a:r>
            <a:endParaRPr kumimoji="0" lang="en-GB" sz="2400" b="0" i="0" u="none" strike="noStrike" kern="1200" cap="none" spc="0" normalizeH="0" baseline="0" noProof="0" dirty="0">
              <a:ln>
                <a:noFill/>
              </a:ln>
              <a:solidFill>
                <a:schemeClr val="bg1"/>
              </a:solidFill>
              <a:effectLst/>
              <a:uLnTx/>
              <a:uFillTx/>
              <a:latin typeface="Calibri" panose="020F0502020204030204" pitchFamily="34" charset="0"/>
              <a:ea typeface="Times New Roman" panose="02020603050405020304" pitchFamily="18" charset="0"/>
              <a:cs typeface="Times New Roman" panose="02020603050405020304" pitchFamily="18" charset="0"/>
            </a:endParaRPr>
          </a:p>
        </p:txBody>
      </p:sp>
      <p:pic>
        <p:nvPicPr>
          <p:cNvPr id="16" name="Picture 15" descr="A close up of a logo&#10;&#10;Description automatically generated">
            <a:extLst>
              <a:ext uri="{FF2B5EF4-FFF2-40B4-BE49-F238E27FC236}">
                <a16:creationId xmlns:a16="http://schemas.microsoft.com/office/drawing/2014/main" id="{C9E6FBFA-67F0-36E2-4EC5-2BA23D6AA60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20768" y="4276247"/>
            <a:ext cx="3381715" cy="1074901"/>
          </a:xfrm>
          <a:prstGeom prst="rect">
            <a:avLst/>
          </a:prstGeom>
        </p:spPr>
      </p:pic>
    </p:spTree>
    <p:extLst>
      <p:ext uri="{BB962C8B-B14F-4D97-AF65-F5344CB8AC3E}">
        <p14:creationId xmlns:p14="http://schemas.microsoft.com/office/powerpoint/2010/main" val="8987281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0930B99-36F7-1F70-A866-1A546088376B}"/>
            </a:ext>
          </a:extLst>
        </p:cNvPr>
        <p:cNvGrpSpPr/>
        <p:nvPr/>
      </p:nvGrpSpPr>
      <p:grpSpPr>
        <a:xfrm>
          <a:off x="0" y="0"/>
          <a:ext cx="0" cy="0"/>
          <a:chOff x="0" y="0"/>
          <a:chExt cx="0" cy="0"/>
        </a:xfrm>
      </p:grpSpPr>
      <p:sp>
        <p:nvSpPr>
          <p:cNvPr id="5" name="Content Placeholder 4">
            <a:extLst>
              <a:ext uri="{FF2B5EF4-FFF2-40B4-BE49-F238E27FC236}">
                <a16:creationId xmlns:a16="http://schemas.microsoft.com/office/drawing/2014/main" id="{9CB732CA-5FD4-C6B1-EF6C-BB44BF5C7BF1}"/>
              </a:ext>
            </a:extLst>
          </p:cNvPr>
          <p:cNvSpPr>
            <a:spLocks noGrp="1"/>
          </p:cNvSpPr>
          <p:nvPr>
            <p:ph sz="quarter" idx="20"/>
          </p:nvPr>
        </p:nvSpPr>
        <p:spPr>
          <a:xfrm>
            <a:off x="993913" y="1021916"/>
            <a:ext cx="11055958" cy="4281204"/>
          </a:xfrm>
        </p:spPr>
        <p:txBody>
          <a:bodyPr/>
          <a:lstStyle/>
          <a:p>
            <a:pPr marL="0" indent="0">
              <a:lnSpc>
                <a:spcPct val="150000"/>
              </a:lnSpc>
              <a:buNone/>
            </a:pPr>
            <a:r>
              <a:rPr lang="en-US" sz="2400" dirty="0"/>
              <a:t>How would you define inclusion? </a:t>
            </a:r>
          </a:p>
          <a:p>
            <a:pPr marL="0" indent="0">
              <a:lnSpc>
                <a:spcPct val="150000"/>
              </a:lnSpc>
              <a:buNone/>
            </a:pPr>
            <a:endParaRPr lang="en-US" sz="2400" dirty="0"/>
          </a:p>
          <a:p>
            <a:pPr marL="0" indent="0">
              <a:lnSpc>
                <a:spcPct val="150000"/>
              </a:lnSpc>
              <a:buNone/>
            </a:pPr>
            <a:r>
              <a:rPr lang="en-US" sz="2400" dirty="0"/>
              <a:t>Are you clear as to your own views on inclusion?</a:t>
            </a:r>
          </a:p>
          <a:p>
            <a:pPr marL="0" indent="0">
              <a:lnSpc>
                <a:spcPct val="150000"/>
              </a:lnSpc>
              <a:buNone/>
            </a:pPr>
            <a:endParaRPr lang="en-US" sz="2400" dirty="0"/>
          </a:p>
          <a:p>
            <a:pPr marL="0" indent="0">
              <a:lnSpc>
                <a:spcPct val="150000"/>
              </a:lnSpc>
              <a:buNone/>
            </a:pPr>
            <a:r>
              <a:rPr lang="en-US" sz="2400" dirty="0"/>
              <a:t>Is there a shared vision for inclusion across the school?</a:t>
            </a:r>
          </a:p>
          <a:p>
            <a:pPr marL="0" indent="0">
              <a:lnSpc>
                <a:spcPct val="150000"/>
              </a:lnSpc>
              <a:buNone/>
            </a:pPr>
            <a:endParaRPr lang="en-US" sz="2400" dirty="0"/>
          </a:p>
          <a:p>
            <a:pPr marL="0" indent="0">
              <a:lnSpc>
                <a:spcPct val="150000"/>
              </a:lnSpc>
              <a:buNone/>
            </a:pPr>
            <a:r>
              <a:rPr lang="en-US" sz="2400" dirty="0"/>
              <a:t>How do you know?</a:t>
            </a:r>
            <a:endParaRPr lang="en-GB" sz="1400" dirty="0"/>
          </a:p>
        </p:txBody>
      </p:sp>
      <p:sp>
        <p:nvSpPr>
          <p:cNvPr id="2" name="Content Placeholder 1">
            <a:extLst>
              <a:ext uri="{FF2B5EF4-FFF2-40B4-BE49-F238E27FC236}">
                <a16:creationId xmlns:a16="http://schemas.microsoft.com/office/drawing/2014/main" id="{841FCA78-A395-0DCC-842B-DA6AF14480E2}"/>
              </a:ext>
            </a:extLst>
          </p:cNvPr>
          <p:cNvSpPr>
            <a:spLocks noGrp="1"/>
          </p:cNvSpPr>
          <p:nvPr>
            <p:ph sz="half" idx="18"/>
          </p:nvPr>
        </p:nvSpPr>
        <p:spPr>
          <a:xfrm>
            <a:off x="185263" y="142385"/>
            <a:ext cx="11864607" cy="436210"/>
          </a:xfrm>
        </p:spPr>
        <p:txBody>
          <a:bodyPr/>
          <a:lstStyle/>
          <a:p>
            <a:r>
              <a:rPr lang="en-US" dirty="0"/>
              <a:t>What do we mean by the terms Inclusion, Belonging and Equity? </a:t>
            </a:r>
          </a:p>
          <a:p>
            <a:endParaRPr lang="en-GB" dirty="0"/>
          </a:p>
        </p:txBody>
      </p:sp>
      <p:sp>
        <p:nvSpPr>
          <p:cNvPr id="11" name="Oval 10">
            <a:extLst>
              <a:ext uri="{FF2B5EF4-FFF2-40B4-BE49-F238E27FC236}">
                <a16:creationId xmlns:a16="http://schemas.microsoft.com/office/drawing/2014/main" id="{7B67BEBA-960E-30E0-CA5E-1F2A33E7541F}"/>
              </a:ext>
            </a:extLst>
          </p:cNvPr>
          <p:cNvSpPr/>
          <p:nvPr/>
        </p:nvSpPr>
        <p:spPr>
          <a:xfrm>
            <a:off x="323872" y="1113630"/>
            <a:ext cx="513854" cy="513854"/>
          </a:xfrm>
          <a:prstGeom prst="ellipse">
            <a:avLst/>
          </a:prstGeom>
          <a:solidFill>
            <a:srgbClr val="2E955A"/>
          </a:solidFill>
          <a:ln w="12700" cap="flat">
            <a:no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n-GB" sz="1800" b="0" i="0" u="none" strike="noStrike" cap="none" spc="0" normalizeH="0" baseline="0">
              <a:ln>
                <a:noFill/>
              </a:ln>
              <a:solidFill>
                <a:srgbClr val="01454C"/>
              </a:solidFill>
              <a:effectLst/>
              <a:uFillTx/>
              <a:latin typeface="Arial"/>
              <a:ea typeface="Arial"/>
              <a:cs typeface="Arial"/>
              <a:sym typeface="Arial"/>
            </a:endParaRPr>
          </a:p>
        </p:txBody>
      </p:sp>
      <p:sp>
        <p:nvSpPr>
          <p:cNvPr id="12" name="Oval 11">
            <a:extLst>
              <a:ext uri="{FF2B5EF4-FFF2-40B4-BE49-F238E27FC236}">
                <a16:creationId xmlns:a16="http://schemas.microsoft.com/office/drawing/2014/main" id="{BA5B9145-FACA-ED8F-835B-D3BA21972194}"/>
              </a:ext>
            </a:extLst>
          </p:cNvPr>
          <p:cNvSpPr/>
          <p:nvPr/>
        </p:nvSpPr>
        <p:spPr>
          <a:xfrm>
            <a:off x="323399" y="2360802"/>
            <a:ext cx="514800" cy="514800"/>
          </a:xfrm>
          <a:prstGeom prst="ellipse">
            <a:avLst/>
          </a:prstGeom>
          <a:solidFill>
            <a:srgbClr val="057078"/>
          </a:solidFill>
          <a:ln w="12700" cap="flat">
            <a:no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n-GB" sz="1800" b="0" i="0" u="none" strike="noStrike" cap="none" spc="0" normalizeH="0" baseline="0">
              <a:ln>
                <a:noFill/>
              </a:ln>
              <a:solidFill>
                <a:srgbClr val="01454C"/>
              </a:solidFill>
              <a:effectLst/>
              <a:uFillTx/>
              <a:latin typeface="Arial"/>
              <a:ea typeface="Arial"/>
              <a:cs typeface="Arial"/>
              <a:sym typeface="Arial"/>
            </a:endParaRPr>
          </a:p>
        </p:txBody>
      </p:sp>
      <p:sp>
        <p:nvSpPr>
          <p:cNvPr id="13" name="Oval 12">
            <a:extLst>
              <a:ext uri="{FF2B5EF4-FFF2-40B4-BE49-F238E27FC236}">
                <a16:creationId xmlns:a16="http://schemas.microsoft.com/office/drawing/2014/main" id="{41611B37-3287-EAF7-E7FA-EB4AA35B4242}"/>
              </a:ext>
            </a:extLst>
          </p:cNvPr>
          <p:cNvSpPr/>
          <p:nvPr/>
        </p:nvSpPr>
        <p:spPr>
          <a:xfrm>
            <a:off x="323399" y="3608920"/>
            <a:ext cx="514800" cy="514800"/>
          </a:xfrm>
          <a:prstGeom prst="ellipse">
            <a:avLst/>
          </a:prstGeom>
          <a:solidFill>
            <a:srgbClr val="093552"/>
          </a:solidFill>
          <a:ln w="12700" cap="flat">
            <a:no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n-GB" sz="1800" b="0" i="0" u="none" strike="noStrike" cap="none" spc="0" normalizeH="0" baseline="0">
              <a:ln>
                <a:noFill/>
              </a:ln>
              <a:solidFill>
                <a:srgbClr val="01454C"/>
              </a:solidFill>
              <a:effectLst/>
              <a:uFillTx/>
              <a:latin typeface="Arial"/>
              <a:ea typeface="Arial"/>
              <a:cs typeface="Arial"/>
              <a:sym typeface="Arial"/>
            </a:endParaRPr>
          </a:p>
        </p:txBody>
      </p:sp>
      <p:sp>
        <p:nvSpPr>
          <p:cNvPr id="14" name="Oval 13">
            <a:extLst>
              <a:ext uri="{FF2B5EF4-FFF2-40B4-BE49-F238E27FC236}">
                <a16:creationId xmlns:a16="http://schemas.microsoft.com/office/drawing/2014/main" id="{CD523434-7D27-46C1-BA6C-3F5D11DA94C2}"/>
              </a:ext>
            </a:extLst>
          </p:cNvPr>
          <p:cNvSpPr/>
          <p:nvPr/>
        </p:nvSpPr>
        <p:spPr>
          <a:xfrm>
            <a:off x="323399" y="4857039"/>
            <a:ext cx="514800" cy="514800"/>
          </a:xfrm>
          <a:prstGeom prst="ellipse">
            <a:avLst/>
          </a:prstGeom>
          <a:solidFill>
            <a:srgbClr val="575756"/>
          </a:solidFill>
          <a:ln w="12700" cap="flat">
            <a:no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n-GB" sz="1800" b="0" i="0" u="none" strike="noStrike" cap="none" spc="0" normalizeH="0" baseline="0">
              <a:ln>
                <a:noFill/>
              </a:ln>
              <a:solidFill>
                <a:srgbClr val="01454C"/>
              </a:solidFill>
              <a:effectLst/>
              <a:uFillTx/>
              <a:latin typeface="Arial"/>
              <a:ea typeface="Arial"/>
              <a:cs typeface="Arial"/>
              <a:sym typeface="Arial"/>
            </a:endParaRPr>
          </a:p>
        </p:txBody>
      </p:sp>
    </p:spTree>
    <p:extLst>
      <p:ext uri="{BB962C8B-B14F-4D97-AF65-F5344CB8AC3E}">
        <p14:creationId xmlns:p14="http://schemas.microsoft.com/office/powerpoint/2010/main" val="245704995"/>
      </p:ext>
    </p:extLst>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4155D40-5829-2CCA-4B2F-32BC60F02EEA}"/>
            </a:ext>
          </a:extLst>
        </p:cNvPr>
        <p:cNvGrpSpPr/>
        <p:nvPr/>
      </p:nvGrpSpPr>
      <p:grpSpPr>
        <a:xfrm>
          <a:off x="0" y="0"/>
          <a:ext cx="0" cy="0"/>
          <a:chOff x="0" y="0"/>
          <a:chExt cx="0" cy="0"/>
        </a:xfrm>
      </p:grpSpPr>
      <p:sp>
        <p:nvSpPr>
          <p:cNvPr id="4" name="Content Placeholder 3">
            <a:extLst>
              <a:ext uri="{FF2B5EF4-FFF2-40B4-BE49-F238E27FC236}">
                <a16:creationId xmlns:a16="http://schemas.microsoft.com/office/drawing/2014/main" id="{DAA0AB5B-E334-8DA3-AEEF-6CF4C8EA185E}"/>
              </a:ext>
            </a:extLst>
          </p:cNvPr>
          <p:cNvSpPr>
            <a:spLocks noGrp="1"/>
          </p:cNvSpPr>
          <p:nvPr>
            <p:ph sz="half" idx="18"/>
          </p:nvPr>
        </p:nvSpPr>
        <p:spPr/>
        <p:txBody>
          <a:bodyPr/>
          <a:lstStyle/>
          <a:p>
            <a:r>
              <a:rPr lang="en-US" b="1" dirty="0">
                <a:solidFill>
                  <a:srgbClr val="01454C"/>
                </a:solidFill>
              </a:rPr>
              <a:t>Inclusion</a:t>
            </a:r>
            <a:endParaRPr lang="en-GB" b="1" dirty="0">
              <a:solidFill>
                <a:srgbClr val="01454C"/>
              </a:solidFill>
            </a:endParaRPr>
          </a:p>
        </p:txBody>
      </p:sp>
      <p:sp>
        <p:nvSpPr>
          <p:cNvPr id="6" name="Content Placeholder 5">
            <a:extLst>
              <a:ext uri="{FF2B5EF4-FFF2-40B4-BE49-F238E27FC236}">
                <a16:creationId xmlns:a16="http://schemas.microsoft.com/office/drawing/2014/main" id="{48BC0A85-3CB0-313D-AB80-ED3336D30B67}"/>
              </a:ext>
            </a:extLst>
          </p:cNvPr>
          <p:cNvSpPr>
            <a:spLocks noGrp="1"/>
          </p:cNvSpPr>
          <p:nvPr>
            <p:ph sz="quarter" idx="4294967295"/>
          </p:nvPr>
        </p:nvSpPr>
        <p:spPr>
          <a:xfrm>
            <a:off x="187819" y="1017927"/>
            <a:ext cx="5158732" cy="4411318"/>
          </a:xfrm>
        </p:spPr>
        <p:txBody>
          <a:bodyPr/>
          <a:lstStyle/>
          <a:p>
            <a:pPr marL="0" indent="0">
              <a:buNone/>
            </a:pPr>
            <a:r>
              <a:rPr lang="en-GB" sz="2400" i="1" dirty="0">
                <a:solidFill>
                  <a:srgbClr val="01454C"/>
                </a:solidFill>
              </a:rPr>
              <a:t>Inclusion is the active, intentional, and ongoing effort to ensure that every child - regardless of background, ability, or identity - feels safe, valued, and able to participate fully in all aspects of school life.</a:t>
            </a:r>
          </a:p>
          <a:p>
            <a:pPr marL="0" indent="0">
              <a:buNone/>
            </a:pPr>
            <a:endParaRPr lang="en-GB" sz="1800" dirty="0"/>
          </a:p>
        </p:txBody>
      </p:sp>
      <p:pic>
        <p:nvPicPr>
          <p:cNvPr id="8" name="Content Placeholder 7">
            <a:extLst>
              <a:ext uri="{FF2B5EF4-FFF2-40B4-BE49-F238E27FC236}">
                <a16:creationId xmlns:a16="http://schemas.microsoft.com/office/drawing/2014/main" id="{3F035738-FCA6-46B1-BDCA-DBF79C8F7B97}"/>
              </a:ext>
            </a:extLst>
          </p:cNvPr>
          <p:cNvPicPr>
            <a:picLocks noGrp="1" noChangeAspect="1"/>
          </p:cNvPicPr>
          <p:nvPr>
            <p:ph sz="half" idx="21"/>
          </p:nvPr>
        </p:nvPicPr>
        <p:blipFill>
          <a:blip r:embed="rId3"/>
          <a:stretch>
            <a:fillRect/>
          </a:stretch>
        </p:blipFill>
        <p:spPr>
          <a:xfrm>
            <a:off x="5927807" y="1044404"/>
            <a:ext cx="5425910" cy="4688230"/>
          </a:xfrm>
          <a:prstGeom prst="rect">
            <a:avLst/>
          </a:prstGeom>
        </p:spPr>
      </p:pic>
    </p:spTree>
    <p:extLst>
      <p:ext uri="{BB962C8B-B14F-4D97-AF65-F5344CB8AC3E}">
        <p14:creationId xmlns:p14="http://schemas.microsoft.com/office/powerpoint/2010/main" val="2438158248"/>
      </p:ext>
    </p:extLst>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8A536BD-C413-0EA3-91F7-448451FAFFDA}"/>
            </a:ext>
          </a:extLst>
        </p:cNvPr>
        <p:cNvGrpSpPr/>
        <p:nvPr/>
      </p:nvGrpSpPr>
      <p:grpSpPr>
        <a:xfrm>
          <a:off x="0" y="0"/>
          <a:ext cx="0" cy="0"/>
          <a:chOff x="0" y="0"/>
          <a:chExt cx="0" cy="0"/>
        </a:xfrm>
      </p:grpSpPr>
      <p:sp>
        <p:nvSpPr>
          <p:cNvPr id="4" name="Content Placeholder 3">
            <a:extLst>
              <a:ext uri="{FF2B5EF4-FFF2-40B4-BE49-F238E27FC236}">
                <a16:creationId xmlns:a16="http://schemas.microsoft.com/office/drawing/2014/main" id="{04EB808D-FFC5-C6C9-145E-3174105DEA14}"/>
              </a:ext>
            </a:extLst>
          </p:cNvPr>
          <p:cNvSpPr>
            <a:spLocks noGrp="1"/>
          </p:cNvSpPr>
          <p:nvPr>
            <p:ph sz="half" idx="18"/>
          </p:nvPr>
        </p:nvSpPr>
        <p:spPr/>
        <p:txBody>
          <a:bodyPr/>
          <a:lstStyle/>
          <a:p>
            <a:r>
              <a:rPr lang="en-US" b="1" dirty="0"/>
              <a:t>Belonging</a:t>
            </a:r>
          </a:p>
        </p:txBody>
      </p:sp>
      <p:sp>
        <p:nvSpPr>
          <p:cNvPr id="6" name="Content Placeholder 5">
            <a:extLst>
              <a:ext uri="{FF2B5EF4-FFF2-40B4-BE49-F238E27FC236}">
                <a16:creationId xmlns:a16="http://schemas.microsoft.com/office/drawing/2014/main" id="{20DABA83-197C-EB0E-1989-64389510C967}"/>
              </a:ext>
            </a:extLst>
          </p:cNvPr>
          <p:cNvSpPr>
            <a:spLocks noGrp="1"/>
          </p:cNvSpPr>
          <p:nvPr>
            <p:ph sz="quarter" idx="4294967295"/>
          </p:nvPr>
        </p:nvSpPr>
        <p:spPr>
          <a:xfrm>
            <a:off x="187325" y="1017645"/>
            <a:ext cx="5159375" cy="4411663"/>
          </a:xfrm>
        </p:spPr>
        <p:txBody>
          <a:bodyPr>
            <a:normAutofit/>
          </a:bodyPr>
          <a:lstStyle/>
          <a:p>
            <a:pPr marL="0" indent="0">
              <a:buNone/>
            </a:pPr>
            <a:r>
              <a:rPr lang="en-US" sz="2400" i="1" dirty="0">
                <a:solidFill>
                  <a:srgbClr val="01454C"/>
                </a:solidFill>
              </a:rPr>
              <a:t>Belonging is the emotional experience of being accepted, respected, and connected. It’s when a child feels: “I matter here.”</a:t>
            </a:r>
          </a:p>
          <a:p>
            <a:pPr marL="0" indent="0">
              <a:buNone/>
            </a:pPr>
            <a:endParaRPr lang="en-US" sz="2400" i="1" dirty="0">
              <a:solidFill>
                <a:srgbClr val="01454C"/>
              </a:solidFill>
            </a:endParaRPr>
          </a:p>
          <a:p>
            <a:pPr marL="0" indent="0">
              <a:buNone/>
            </a:pPr>
            <a:r>
              <a:rPr lang="en-US" sz="2400" i="1" dirty="0">
                <a:solidFill>
                  <a:srgbClr val="01454C"/>
                </a:solidFill>
              </a:rPr>
              <a:t>Belonging is the outcome of inclusive culture - it’s felt in relationships, routines, and the smallest interactions.</a:t>
            </a:r>
          </a:p>
        </p:txBody>
      </p:sp>
      <p:pic>
        <p:nvPicPr>
          <p:cNvPr id="3" name="Picture 2">
            <a:extLst>
              <a:ext uri="{FF2B5EF4-FFF2-40B4-BE49-F238E27FC236}">
                <a16:creationId xmlns:a16="http://schemas.microsoft.com/office/drawing/2014/main" id="{DBB1BFA4-79BC-9F67-0E94-BA53389B47D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203347" y="819564"/>
            <a:ext cx="4874569" cy="469376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06697652"/>
      </p:ext>
    </p:extLst>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D208790-46A1-BB53-54DA-D0FDBD8E1029}"/>
            </a:ext>
          </a:extLst>
        </p:cNvPr>
        <p:cNvGrpSpPr/>
        <p:nvPr/>
      </p:nvGrpSpPr>
      <p:grpSpPr>
        <a:xfrm>
          <a:off x="0" y="0"/>
          <a:ext cx="0" cy="0"/>
          <a:chOff x="0" y="0"/>
          <a:chExt cx="0" cy="0"/>
        </a:xfrm>
      </p:grpSpPr>
      <p:sp>
        <p:nvSpPr>
          <p:cNvPr id="4" name="Content Placeholder 3">
            <a:extLst>
              <a:ext uri="{FF2B5EF4-FFF2-40B4-BE49-F238E27FC236}">
                <a16:creationId xmlns:a16="http://schemas.microsoft.com/office/drawing/2014/main" id="{7DE101AE-69E3-26FF-72D6-B19B56AB698C}"/>
              </a:ext>
            </a:extLst>
          </p:cNvPr>
          <p:cNvSpPr>
            <a:spLocks noGrp="1"/>
          </p:cNvSpPr>
          <p:nvPr>
            <p:ph sz="half" idx="18"/>
          </p:nvPr>
        </p:nvSpPr>
        <p:spPr/>
        <p:txBody>
          <a:bodyPr/>
          <a:lstStyle/>
          <a:p>
            <a:r>
              <a:rPr lang="en-US" b="1" dirty="0">
                <a:solidFill>
                  <a:srgbClr val="01454C"/>
                </a:solidFill>
              </a:rPr>
              <a:t>Equity</a:t>
            </a:r>
          </a:p>
        </p:txBody>
      </p:sp>
      <p:sp>
        <p:nvSpPr>
          <p:cNvPr id="6" name="Content Placeholder 5">
            <a:extLst>
              <a:ext uri="{FF2B5EF4-FFF2-40B4-BE49-F238E27FC236}">
                <a16:creationId xmlns:a16="http://schemas.microsoft.com/office/drawing/2014/main" id="{E808479A-2A4B-932E-39B0-EB4C494CDE2A}"/>
              </a:ext>
            </a:extLst>
          </p:cNvPr>
          <p:cNvSpPr>
            <a:spLocks noGrp="1"/>
          </p:cNvSpPr>
          <p:nvPr>
            <p:ph sz="quarter" idx="4294967295"/>
          </p:nvPr>
        </p:nvSpPr>
        <p:spPr>
          <a:xfrm>
            <a:off x="187819" y="1017927"/>
            <a:ext cx="5158732" cy="4411318"/>
          </a:xfrm>
        </p:spPr>
        <p:txBody>
          <a:bodyPr>
            <a:normAutofit/>
          </a:bodyPr>
          <a:lstStyle/>
          <a:p>
            <a:pPr marL="0" indent="0">
              <a:buNone/>
            </a:pPr>
            <a:r>
              <a:rPr lang="en-US" sz="2400" i="1" dirty="0">
                <a:solidFill>
                  <a:srgbClr val="01454C"/>
                </a:solidFill>
              </a:rPr>
              <a:t>Equity means recognising that children have different starting points and needs - and responding with fairness, not sameness. It’s about removing barriers and providing tailored support so that every learner can thrive.</a:t>
            </a:r>
          </a:p>
        </p:txBody>
      </p:sp>
      <p:pic>
        <p:nvPicPr>
          <p:cNvPr id="11" name="Content Placeholder 7">
            <a:extLst>
              <a:ext uri="{FF2B5EF4-FFF2-40B4-BE49-F238E27FC236}">
                <a16:creationId xmlns:a16="http://schemas.microsoft.com/office/drawing/2014/main" id="{9CF2494E-CD00-A9B2-E134-FFA3212C87A3}"/>
              </a:ext>
            </a:extLst>
          </p:cNvPr>
          <p:cNvPicPr>
            <a:picLocks noGrp="1" noChangeAspect="1"/>
          </p:cNvPicPr>
          <p:nvPr>
            <p:ph sz="half" idx="21"/>
          </p:nvPr>
        </p:nvPicPr>
        <p:blipFill>
          <a:blip r:embed="rId3">
            <a:extLst>
              <a:ext uri="{28A0092B-C50C-407E-A947-70E740481C1C}">
                <a14:useLocalDpi xmlns:a14="http://schemas.microsoft.com/office/drawing/2010/main" val="0"/>
              </a:ext>
            </a:extLst>
          </a:blip>
          <a:srcRect/>
          <a:stretch/>
        </p:blipFill>
        <p:spPr>
          <a:xfrm>
            <a:off x="5927807" y="1044404"/>
            <a:ext cx="5425910" cy="4688230"/>
          </a:xfrm>
          <a:prstGeom prst="rect">
            <a:avLst/>
          </a:prstGeom>
        </p:spPr>
      </p:pic>
    </p:spTree>
    <p:extLst>
      <p:ext uri="{BB962C8B-B14F-4D97-AF65-F5344CB8AC3E}">
        <p14:creationId xmlns:p14="http://schemas.microsoft.com/office/powerpoint/2010/main" val="2942008603"/>
      </p:ext>
    </p:extLst>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8FFAB41-66EE-E08B-0B5A-28D3F8B56C1E}"/>
            </a:ext>
          </a:extLst>
        </p:cNvPr>
        <p:cNvGrpSpPr/>
        <p:nvPr/>
      </p:nvGrpSpPr>
      <p:grpSpPr>
        <a:xfrm>
          <a:off x="0" y="0"/>
          <a:ext cx="0" cy="0"/>
          <a:chOff x="0" y="0"/>
          <a:chExt cx="0" cy="0"/>
        </a:xfrm>
      </p:grpSpPr>
      <p:pic>
        <p:nvPicPr>
          <p:cNvPr id="5" name="Picture 4" descr="A map of england with blue and white colors">
            <a:extLst>
              <a:ext uri="{FF2B5EF4-FFF2-40B4-BE49-F238E27FC236}">
                <a16:creationId xmlns:a16="http://schemas.microsoft.com/office/drawing/2014/main" id="{75C885C6-126E-4241-DF01-89EFF10B093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41619" y="119924"/>
            <a:ext cx="5433403" cy="5713888"/>
          </a:xfrm>
          <a:prstGeom prst="rect">
            <a:avLst/>
          </a:prstGeom>
        </p:spPr>
      </p:pic>
      <p:pic>
        <p:nvPicPr>
          <p:cNvPr id="4" name="Picture 3">
            <a:extLst>
              <a:ext uri="{FF2B5EF4-FFF2-40B4-BE49-F238E27FC236}">
                <a16:creationId xmlns:a16="http://schemas.microsoft.com/office/drawing/2014/main" id="{AF38CA0C-B4D4-29AD-6960-808A3DFBC759}"/>
              </a:ext>
            </a:extLst>
          </p:cNvPr>
          <p:cNvPicPr>
            <a:picLocks noChangeAspect="1"/>
          </p:cNvPicPr>
          <p:nvPr/>
        </p:nvPicPr>
        <p:blipFill>
          <a:blip r:embed="rId4"/>
          <a:stretch>
            <a:fillRect/>
          </a:stretch>
        </p:blipFill>
        <p:spPr>
          <a:xfrm>
            <a:off x="6291316" y="847550"/>
            <a:ext cx="5706703" cy="4258635"/>
          </a:xfrm>
          <a:prstGeom prst="rect">
            <a:avLst/>
          </a:prstGeom>
        </p:spPr>
      </p:pic>
      <p:sp>
        <p:nvSpPr>
          <p:cNvPr id="6" name="TextBox 5">
            <a:extLst>
              <a:ext uri="{FF2B5EF4-FFF2-40B4-BE49-F238E27FC236}">
                <a16:creationId xmlns:a16="http://schemas.microsoft.com/office/drawing/2014/main" id="{F62E4057-1BDA-E1F2-BE4C-08BE8491FBA9}"/>
              </a:ext>
            </a:extLst>
          </p:cNvPr>
          <p:cNvSpPr txBox="1"/>
          <p:nvPr/>
        </p:nvSpPr>
        <p:spPr>
          <a:xfrm>
            <a:off x="6841067" y="462844"/>
            <a:ext cx="3386666" cy="36933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l" defTabSz="914400" rtl="0" fontAlgn="auto" latinLnBrk="0" hangingPunct="0">
              <a:lnSpc>
                <a:spcPct val="100000"/>
              </a:lnSpc>
              <a:spcBef>
                <a:spcPts val="0"/>
              </a:spcBef>
              <a:spcAft>
                <a:spcPts val="0"/>
              </a:spcAft>
              <a:buClrTx/>
              <a:buSzTx/>
              <a:buFontTx/>
              <a:buNone/>
              <a:tabLst/>
            </a:pPr>
            <a:r>
              <a:rPr kumimoji="0" lang="en-GB" sz="1800" b="0" i="0" u="none" strike="noStrike" cap="none" spc="0" normalizeH="0" baseline="0" dirty="0">
                <a:ln>
                  <a:noFill/>
                </a:ln>
                <a:solidFill>
                  <a:srgbClr val="01454C"/>
                </a:solidFill>
                <a:effectLst/>
                <a:uFillTx/>
                <a:latin typeface="Arial"/>
                <a:ea typeface="Arial"/>
                <a:cs typeface="Arial"/>
                <a:sym typeface="Arial"/>
              </a:rPr>
              <a:t>SEN Number June 2025</a:t>
            </a:r>
          </a:p>
        </p:txBody>
      </p:sp>
    </p:spTree>
    <p:extLst>
      <p:ext uri="{BB962C8B-B14F-4D97-AF65-F5344CB8AC3E}">
        <p14:creationId xmlns:p14="http://schemas.microsoft.com/office/powerpoint/2010/main" val="2389853465"/>
      </p:ext>
    </p:extLst>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1712BEB-2D34-8901-387D-5F7A5F9AC6CB}"/>
            </a:ext>
          </a:extLst>
        </p:cNvPr>
        <p:cNvGrpSpPr/>
        <p:nvPr/>
      </p:nvGrpSpPr>
      <p:grpSpPr>
        <a:xfrm>
          <a:off x="0" y="0"/>
          <a:ext cx="0" cy="0"/>
          <a:chOff x="0" y="0"/>
          <a:chExt cx="0" cy="0"/>
        </a:xfrm>
      </p:grpSpPr>
      <p:sp>
        <p:nvSpPr>
          <p:cNvPr id="10" name="Content Placeholder 9">
            <a:extLst>
              <a:ext uri="{FF2B5EF4-FFF2-40B4-BE49-F238E27FC236}">
                <a16:creationId xmlns:a16="http://schemas.microsoft.com/office/drawing/2014/main" id="{AB96390A-DB75-1F5B-1269-9A33C4729539}"/>
              </a:ext>
            </a:extLst>
          </p:cNvPr>
          <p:cNvSpPr>
            <a:spLocks noGrp="1"/>
          </p:cNvSpPr>
          <p:nvPr>
            <p:ph sz="half" idx="18"/>
          </p:nvPr>
        </p:nvSpPr>
        <p:spPr>
          <a:xfrm>
            <a:off x="185263" y="142385"/>
            <a:ext cx="9515327" cy="436210"/>
          </a:xfrm>
        </p:spPr>
        <p:txBody>
          <a:bodyPr/>
          <a:lstStyle/>
          <a:p>
            <a:r>
              <a:rPr lang="en-US" dirty="0"/>
              <a:t>Developing a sense of Belonging and Inclusion</a:t>
            </a:r>
            <a:endParaRPr lang="en-GB" dirty="0"/>
          </a:p>
        </p:txBody>
      </p:sp>
      <p:pic>
        <p:nvPicPr>
          <p:cNvPr id="5" name="Graphic 4">
            <a:extLst>
              <a:ext uri="{FF2B5EF4-FFF2-40B4-BE49-F238E27FC236}">
                <a16:creationId xmlns:a16="http://schemas.microsoft.com/office/drawing/2014/main" id="{6BDDC21E-31B5-CF40-485D-73760490C6A7}"/>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3375979" y="971783"/>
            <a:ext cx="5440042" cy="4914434"/>
          </a:xfrm>
          <a:prstGeom prst="rect">
            <a:avLst/>
          </a:prstGeom>
        </p:spPr>
      </p:pic>
    </p:spTree>
    <p:extLst>
      <p:ext uri="{BB962C8B-B14F-4D97-AF65-F5344CB8AC3E}">
        <p14:creationId xmlns:p14="http://schemas.microsoft.com/office/powerpoint/2010/main" val="3146584189"/>
      </p:ext>
    </p:extLst>
  </p:cSld>
  <p:clrMapOvr>
    <a:masterClrMapping/>
  </p:clrMapOvr>
  <p:transition spd="med"/>
</p:sld>
</file>

<file path=ppt/theme/theme1.xml><?xml version="1.0" encoding="utf-8"?>
<a:theme xmlns:a="http://schemas.openxmlformats.org/drawingml/2006/main" name="1_Office Theme">
  <a:themeElements>
    <a:clrScheme name="1_Office Theme">
      <a:dk1>
        <a:srgbClr val="01454C"/>
      </a:dk1>
      <a:lt1>
        <a:srgbClr val="4C4B4B"/>
      </a:lt1>
      <a:dk2>
        <a:srgbClr val="A7A7A7"/>
      </a:dk2>
      <a:lt2>
        <a:srgbClr val="535353"/>
      </a:lt2>
      <a:accent1>
        <a:srgbClr val="32A563"/>
      </a:accent1>
      <a:accent2>
        <a:srgbClr val="247A49"/>
      </a:accent2>
      <a:accent3>
        <a:srgbClr val="730D11"/>
      </a:accent3>
      <a:accent4>
        <a:srgbClr val="B21026"/>
      </a:accent4>
      <a:accent5>
        <a:srgbClr val="706F6F"/>
      </a:accent5>
      <a:accent6>
        <a:srgbClr val="016C76"/>
      </a:accent6>
      <a:hlink>
        <a:srgbClr val="0000FF"/>
      </a:hlink>
      <a:folHlink>
        <a:srgbClr val="FF00FF"/>
      </a:folHlink>
    </a:clrScheme>
    <a:fontScheme name="1_Office Theme">
      <a:majorFont>
        <a:latin typeface="Helvetica"/>
        <a:ea typeface="Helvetica"/>
        <a:cs typeface="Helvetica"/>
      </a:majorFont>
      <a:minorFont>
        <a:latin typeface="Calibri"/>
        <a:ea typeface="Calibri"/>
        <a:cs typeface="Calibri"/>
      </a:minorFont>
    </a:fontScheme>
    <a:fmtScheme name="1_Office Them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2F2F2"/>
        </a:solidFill>
        <a:ln w="12700" cap="flat">
          <a:solidFill>
            <a:schemeClr val="accent1"/>
          </a:solidFill>
          <a:prstDash val="solid"/>
          <a:miter lim="800000"/>
        </a:ln>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1454C"/>
            </a:solidFill>
            <a:effectLst/>
            <a:uFillTx/>
            <a:latin typeface="Arial"/>
            <a:ea typeface="Arial"/>
            <a:cs typeface="Arial"/>
            <a:sym typeface="Arial"/>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1454C"/>
            </a:solidFill>
            <a:effectLst/>
            <a:uFillTx/>
            <a:latin typeface="Arial"/>
            <a:ea typeface="Arial"/>
            <a:cs typeface="Arial"/>
            <a:sym typeface="Arial"/>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2_Office Theme">
  <a:themeElements>
    <a:clrScheme name="Custom 3">
      <a:dk1>
        <a:srgbClr val="01454C"/>
      </a:dk1>
      <a:lt1>
        <a:srgbClr val="4C4B4B"/>
      </a:lt1>
      <a:dk2>
        <a:srgbClr val="A7A7A7"/>
      </a:dk2>
      <a:lt2>
        <a:srgbClr val="535353"/>
      </a:lt2>
      <a:accent1>
        <a:srgbClr val="32A563"/>
      </a:accent1>
      <a:accent2>
        <a:srgbClr val="247A49"/>
      </a:accent2>
      <a:accent3>
        <a:srgbClr val="B21026"/>
      </a:accent3>
      <a:accent4>
        <a:srgbClr val="B21026"/>
      </a:accent4>
      <a:accent5>
        <a:srgbClr val="706F6F"/>
      </a:accent5>
      <a:accent6>
        <a:srgbClr val="016C76"/>
      </a:accent6>
      <a:hlink>
        <a:srgbClr val="0000FF"/>
      </a:hlink>
      <a:folHlink>
        <a:srgbClr val="FF00FF"/>
      </a:folHlink>
    </a:clrScheme>
    <a:fontScheme name="1_Office Theme">
      <a:majorFont>
        <a:latin typeface="Helvetica"/>
        <a:ea typeface="Helvetica"/>
        <a:cs typeface="Helvetica"/>
      </a:majorFont>
      <a:minorFont>
        <a:latin typeface="Calibri"/>
        <a:ea typeface="Calibri"/>
        <a:cs typeface="Calibri"/>
      </a:minorFont>
    </a:fontScheme>
    <a:fmtScheme name="1_Office Them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2F2F2"/>
        </a:solidFill>
        <a:ln w="12700" cap="flat">
          <a:solidFill>
            <a:schemeClr val="accent1"/>
          </a:solidFill>
          <a:prstDash val="solid"/>
          <a:miter lim="800000"/>
        </a:ln>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1454C"/>
            </a:solidFill>
            <a:effectLst/>
            <a:uFillTx/>
            <a:latin typeface="Arial"/>
            <a:ea typeface="Arial"/>
            <a:cs typeface="Arial"/>
            <a:sym typeface="Arial"/>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1454C"/>
            </a:solidFill>
            <a:effectLst/>
            <a:uFillTx/>
            <a:latin typeface="Arial"/>
            <a:ea typeface="Arial"/>
            <a:cs typeface="Arial"/>
            <a:sym typeface="Arial"/>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4.xml><?xml version="1.0" encoding="utf-8"?>
<a:theme xmlns:a="http://schemas.openxmlformats.org/drawingml/2006/main" name="WSS theme">
  <a:themeElements>
    <a:clrScheme name="WSS 22">
      <a:dk1>
        <a:srgbClr val="595959"/>
      </a:dk1>
      <a:lt1>
        <a:sysClr val="window" lastClr="FFFFFF"/>
      </a:lt1>
      <a:dk2>
        <a:srgbClr val="44546A"/>
      </a:dk2>
      <a:lt2>
        <a:srgbClr val="E7E6E6"/>
      </a:lt2>
      <a:accent1>
        <a:srgbClr val="2A8C96"/>
      </a:accent1>
      <a:accent2>
        <a:srgbClr val="DB3535"/>
      </a:accent2>
      <a:accent3>
        <a:srgbClr val="4ABE7E"/>
      </a:accent3>
      <a:accent4>
        <a:srgbClr val="61C1CB"/>
      </a:accent4>
      <a:accent5>
        <a:srgbClr val="5CB60A"/>
      </a:accent5>
      <a:accent6>
        <a:srgbClr val="F0AB10"/>
      </a:accent6>
      <a:hlink>
        <a:srgbClr val="0563C1"/>
      </a:hlink>
      <a:folHlink>
        <a:srgbClr val="954F72"/>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1" id="{46934A11-F918-4398-8D0B-EFC40837B5B4}" vid="{FA3E560D-841B-4AF1-94E1-F3652A1AC2CF}"/>
    </a:ext>
  </a:extLst>
</a:theme>
</file>

<file path=ppt/theme/theme5.xml><?xml version="1.0" encoding="utf-8"?>
<a:theme xmlns:a="http://schemas.openxmlformats.org/drawingml/2006/main" name="1_Office Theme">
  <a:themeElements>
    <a:clrScheme name="1_Office Theme">
      <a:dk1>
        <a:srgbClr val="000000"/>
      </a:dk1>
      <a:lt1>
        <a:srgbClr val="FFFFFF"/>
      </a:lt1>
      <a:dk2>
        <a:srgbClr val="A7A7A7"/>
      </a:dk2>
      <a:lt2>
        <a:srgbClr val="535353"/>
      </a:lt2>
      <a:accent1>
        <a:srgbClr val="32A563"/>
      </a:accent1>
      <a:accent2>
        <a:srgbClr val="247A49"/>
      </a:accent2>
      <a:accent3>
        <a:srgbClr val="730D11"/>
      </a:accent3>
      <a:accent4>
        <a:srgbClr val="B21026"/>
      </a:accent4>
      <a:accent5>
        <a:srgbClr val="706F6F"/>
      </a:accent5>
      <a:accent6>
        <a:srgbClr val="016C76"/>
      </a:accent6>
      <a:hlink>
        <a:srgbClr val="0000FF"/>
      </a:hlink>
      <a:folHlink>
        <a:srgbClr val="FF00FF"/>
      </a:folHlink>
    </a:clrScheme>
    <a:fontScheme name="Office 2013 - 2022">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1_Office Them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2F2F2"/>
        </a:solidFill>
        <a:ln w="12700" cap="flat">
          <a:solidFill>
            <a:schemeClr val="accent1"/>
          </a:solidFill>
          <a:prstDash val="solid"/>
          <a:miter lim="800000"/>
        </a:ln>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1454C"/>
            </a:solidFill>
            <a:effectLst/>
            <a:uFillTx/>
            <a:latin typeface="Arial"/>
            <a:ea typeface="Arial"/>
            <a:cs typeface="Arial"/>
            <a:sym typeface="Arial"/>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1454C"/>
            </a:solidFill>
            <a:effectLst/>
            <a:uFillTx/>
            <a:latin typeface="Arial"/>
            <a:ea typeface="Arial"/>
            <a:cs typeface="Arial"/>
            <a:sym typeface="Arial"/>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lcf76f155ced4ddcb4097134ff3c332f xmlns="4cb730b8-1751-477c-acf3-19c128783bc8">
      <Terms xmlns="http://schemas.microsoft.com/office/infopath/2007/PartnerControls"/>
    </lcf76f155ced4ddcb4097134ff3c332f>
    <TaxCatchAll xmlns="f533512e-a57d-4357-8594-1ccd376d6f71" xsi:nil="tru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A0CB3088701C9B41811B3963FB2CDBEB" ma:contentTypeVersion="19" ma:contentTypeDescription="Create a new document." ma:contentTypeScope="" ma:versionID="de693ea86a0488c41e8496170083ba53">
  <xsd:schema xmlns:xsd="http://www.w3.org/2001/XMLSchema" xmlns:xs="http://www.w3.org/2001/XMLSchema" xmlns:p="http://schemas.microsoft.com/office/2006/metadata/properties" xmlns:ns2="4cb730b8-1751-477c-acf3-19c128783bc8" xmlns:ns3="f533512e-a57d-4357-8594-1ccd376d6f71" targetNamespace="http://schemas.microsoft.com/office/2006/metadata/properties" ma:root="true" ma:fieldsID="740411a2a9e5ebe7d01d94b221c3e15d" ns2:_="" ns3:_="">
    <xsd:import namespace="4cb730b8-1751-477c-acf3-19c128783bc8"/>
    <xsd:import namespace="f533512e-a57d-4357-8594-1ccd376d6f71"/>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ServiceAutoKeyPoints" minOccurs="0"/>
                <xsd:element ref="ns2:MediaServiceKeyPoints" minOccurs="0"/>
                <xsd:element ref="ns2:MediaServiceAutoTags" minOccurs="0"/>
                <xsd:element ref="ns2:MediaServiceOCR" minOccurs="0"/>
                <xsd:element ref="ns2:MediaServiceGenerationTime" minOccurs="0"/>
                <xsd:element ref="ns2:MediaServiceEventHashCode" minOccurs="0"/>
                <xsd:element ref="ns3:SharedWithUsers" minOccurs="0"/>
                <xsd:element ref="ns3:SharedWithDetails" minOccurs="0"/>
                <xsd:element ref="ns2:MediaLengthInSeconds" minOccurs="0"/>
                <xsd:element ref="ns2:MediaServiceLocation" minOccurs="0"/>
                <xsd:element ref="ns2:lcf76f155ced4ddcb4097134ff3c332f" minOccurs="0"/>
                <xsd:element ref="ns3:TaxCatchAll" minOccurs="0"/>
                <xsd:element ref="ns2:MediaServiceObjectDetectorVersions" minOccurs="0"/>
                <xsd:element ref="ns2:MediaServiceSearchProperties" minOccurs="0"/>
                <xsd:element ref="ns2:MediaServiceBilling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4cb730b8-1751-477c-acf3-19c128783bc8"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KeyPoints" ma:index="11" nillable="true" ma:displayName="MediaServiceAutoKeyPoints" ma:hidden="true" ma:internalName="MediaServiceAutoKeyPoints" ma:readOnly="true">
      <xsd:simpleType>
        <xsd:restriction base="dms:Note"/>
      </xsd:simpleType>
    </xsd:element>
    <xsd:element name="MediaServiceKeyPoints" ma:index="12" nillable="true" ma:displayName="KeyPoints" ma:internalName="MediaServiceKeyPoints" ma:readOnly="true">
      <xsd:simpleType>
        <xsd:restriction base="dms:Note">
          <xsd:maxLength value="255"/>
        </xsd:restriction>
      </xsd:simpleType>
    </xsd:element>
    <xsd:element name="MediaServiceAutoTags" ma:index="13" nillable="true" ma:displayName="Tags" ma:internalName="MediaServiceAutoTags"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LengthInSeconds" ma:index="19" nillable="true" ma:displayName="Length (seconds)" ma:internalName="MediaLengthInSeconds" ma:readOnly="true">
      <xsd:simpleType>
        <xsd:restriction base="dms:Unknown"/>
      </xsd:simpleType>
    </xsd:element>
    <xsd:element name="MediaServiceLocation" ma:index="20" nillable="true" ma:displayName="Location" ma:internalName="MediaServiceLocation" ma:readOnly="true">
      <xsd:simpleType>
        <xsd:restriction base="dms:Text"/>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c66c14a6-673d-4f21-b2c1-4bef93bf0837"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4" nillable="true" ma:displayName="MediaServiceObjectDetectorVersions" ma:description="" ma:hidden="true" ma:indexed="true" ma:internalName="MediaServiceObjectDetectorVersions" ma:readOnly="true">
      <xsd:simpleType>
        <xsd:restriction base="dms:Text"/>
      </xsd:simpleType>
    </xsd:element>
    <xsd:element name="MediaServiceSearchProperties" ma:index="25" nillable="true" ma:displayName="MediaServiceSearchProperties" ma:hidden="true" ma:internalName="MediaServiceSearchProperties" ma:readOnly="true">
      <xsd:simpleType>
        <xsd:restriction base="dms:Note"/>
      </xsd:simpleType>
    </xsd:element>
    <xsd:element name="MediaServiceBillingMetadata" ma:index="26" nillable="true" ma:displayName="MediaServiceBillingMetadata" ma:hidden="true" ma:internalName="MediaServiceBilling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f533512e-a57d-4357-8594-1ccd376d6f71" elementFormDefault="qualified">
    <xsd:import namespace="http://schemas.microsoft.com/office/2006/documentManagement/types"/>
    <xsd:import namespace="http://schemas.microsoft.com/office/infopath/2007/PartnerControls"/>
    <xsd:element name="SharedWithUsers" ma:index="17"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8" nillable="true" ma:displayName="Shared With Details" ma:internalName="SharedWithDetails" ma:readOnly="true">
      <xsd:simpleType>
        <xsd:restriction base="dms:Note">
          <xsd:maxLength value="255"/>
        </xsd:restriction>
      </xsd:simpleType>
    </xsd:element>
    <xsd:element name="TaxCatchAll" ma:index="23" nillable="true" ma:displayName="Taxonomy Catch All Column" ma:hidden="true" ma:list="{d6fb6d4e-8cd6-4f76-8a3d-06b954384b41}" ma:internalName="TaxCatchAll" ma:showField="CatchAllData" ma:web="f533512e-a57d-4357-8594-1ccd376d6f71">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5D38DAB2-6E78-4ABE-B4E0-544782058CBE}">
  <ds:schemaRefs>
    <ds:schemaRef ds:uri="http://schemas.microsoft.com/sharepoint/v3/contenttype/forms"/>
  </ds:schemaRefs>
</ds:datastoreItem>
</file>

<file path=customXml/itemProps2.xml><?xml version="1.0" encoding="utf-8"?>
<ds:datastoreItem xmlns:ds="http://schemas.openxmlformats.org/officeDocument/2006/customXml" ds:itemID="{3F9A68D4-AAD5-41AE-BC5F-A1D32E66479D}">
  <ds:schemaRefs>
    <ds:schemaRef ds:uri="http://purl.org/dc/elements/1.1/"/>
    <ds:schemaRef ds:uri="c362a19f-e433-40f5-b3f8-4bfc59a3f820"/>
    <ds:schemaRef ds:uri="http://schemas.microsoft.com/office/2006/documentManagement/types"/>
    <ds:schemaRef ds:uri="http://schemas.microsoft.com/office/2006/metadata/properties"/>
    <ds:schemaRef ds:uri="http://www.w3.org/XML/1998/namespace"/>
    <ds:schemaRef ds:uri="http://purl.org/dc/terms/"/>
    <ds:schemaRef ds:uri="http://schemas.microsoft.com/office/infopath/2007/PartnerControls"/>
    <ds:schemaRef ds:uri="http://schemas.openxmlformats.org/package/2006/metadata/core-properties"/>
    <ds:schemaRef ds:uri="f0eab910-c5c3-4bc5-8f85-ab229ac8a2bf"/>
    <ds:schemaRef ds:uri="http://purl.org/dc/dcmitype/"/>
    <ds:schemaRef ds:uri="4cb730b8-1751-477c-acf3-19c128783bc8"/>
    <ds:schemaRef ds:uri="f533512e-a57d-4357-8594-1ccd376d6f71"/>
  </ds:schemaRefs>
</ds:datastoreItem>
</file>

<file path=customXml/itemProps3.xml><?xml version="1.0" encoding="utf-8"?>
<ds:datastoreItem xmlns:ds="http://schemas.openxmlformats.org/officeDocument/2006/customXml" ds:itemID="{B311A2AD-788D-43ED-8B63-3EBDF2AC54D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4cb730b8-1751-477c-acf3-19c128783bc8"/>
    <ds:schemaRef ds:uri="f533512e-a57d-4357-8594-1ccd376d6f71"/>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6481</TotalTime>
  <Words>6998</Words>
  <Application>Microsoft Office PowerPoint</Application>
  <PresentationFormat>Widescreen</PresentationFormat>
  <Paragraphs>566</Paragraphs>
  <Slides>32</Slides>
  <Notes>32</Notes>
  <HiddenSlides>0</HiddenSlides>
  <MMClips>0</MMClips>
  <ScaleCrop>false</ScaleCrop>
  <HeadingPairs>
    <vt:vector size="6" baseType="variant">
      <vt:variant>
        <vt:lpstr>Fonts Used</vt:lpstr>
      </vt:variant>
      <vt:variant>
        <vt:i4>4</vt:i4>
      </vt:variant>
      <vt:variant>
        <vt:lpstr>Theme</vt:lpstr>
      </vt:variant>
      <vt:variant>
        <vt:i4>4</vt:i4>
      </vt:variant>
      <vt:variant>
        <vt:lpstr>Slide Titles</vt:lpstr>
      </vt:variant>
      <vt:variant>
        <vt:i4>32</vt:i4>
      </vt:variant>
    </vt:vector>
  </HeadingPairs>
  <TitlesOfParts>
    <vt:vector size="40" baseType="lpstr">
      <vt:lpstr>Aptos</vt:lpstr>
      <vt:lpstr>Aptos Display</vt:lpstr>
      <vt:lpstr>Arial</vt:lpstr>
      <vt:lpstr>Calibri</vt:lpstr>
      <vt:lpstr>1_Office Theme</vt:lpstr>
      <vt:lpstr>2_Office Theme</vt:lpstr>
      <vt:lpstr>Office Theme</vt:lpstr>
      <vt:lpstr>WSS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Harriet Hannan</dc:creator>
  <cp:lastModifiedBy>Alison Betts</cp:lastModifiedBy>
  <cp:revision>9</cp:revision>
  <dcterms:modified xsi:type="dcterms:W3CDTF">2026-01-07T11:48:08Z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0x010100A0CB3088701C9B41811B3963FB2CDBEB</vt:lpwstr>
  </property>
  <property fmtid="{D5CDD505-2E9C-101B-9397-08002B2CF9AE}" pid="3" name="MediaServiceImageTags">
    <vt:lpwstr/>
  </property>
</Properties>
</file>