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354" r:id="rId2"/>
    <p:sldId id="372" r:id="rId3"/>
    <p:sldId id="355" r:id="rId4"/>
    <p:sldId id="410" r:id="rId5"/>
    <p:sldId id="408" r:id="rId6"/>
    <p:sldId id="356" r:id="rId7"/>
    <p:sldId id="369" r:id="rId8"/>
    <p:sldId id="357" r:id="rId9"/>
    <p:sldId id="381" r:id="rId10"/>
    <p:sldId id="358" r:id="rId11"/>
    <p:sldId id="375" r:id="rId12"/>
    <p:sldId id="360" r:id="rId13"/>
    <p:sldId id="374" r:id="rId14"/>
    <p:sldId id="412" r:id="rId15"/>
    <p:sldId id="409" r:id="rId16"/>
    <p:sldId id="370" r:id="rId17"/>
    <p:sldId id="365" r:id="rId18"/>
    <p:sldId id="366" r:id="rId19"/>
    <p:sldId id="383" r:id="rId20"/>
    <p:sldId id="384" r:id="rId21"/>
    <p:sldId id="385" r:id="rId22"/>
    <p:sldId id="386" r:id="rId23"/>
    <p:sldId id="387" r:id="rId24"/>
    <p:sldId id="392" r:id="rId25"/>
    <p:sldId id="393" r:id="rId26"/>
    <p:sldId id="394" r:id="rId27"/>
    <p:sldId id="395" r:id="rId28"/>
    <p:sldId id="405" r:id="rId29"/>
    <p:sldId id="406" r:id="rId30"/>
    <p:sldId id="396" r:id="rId31"/>
    <p:sldId id="397" r:id="rId32"/>
    <p:sldId id="398" r:id="rId33"/>
    <p:sldId id="389" r:id="rId34"/>
    <p:sldId id="390" r:id="rId35"/>
    <p:sldId id="399" r:id="rId36"/>
    <p:sldId id="400" r:id="rId37"/>
    <p:sldId id="401" r:id="rId38"/>
    <p:sldId id="402" r:id="rId39"/>
    <p:sldId id="403" r:id="rId40"/>
    <p:sldId id="404" r:id="rId41"/>
    <p:sldId id="413" r:id="rId42"/>
    <p:sldId id="407"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4681"/>
  </p:normalViewPr>
  <p:slideViewPr>
    <p:cSldViewPr snapToObjects="1">
      <p:cViewPr varScale="1">
        <p:scale>
          <a:sx n="71" d="100"/>
          <a:sy n="71" d="100"/>
        </p:scale>
        <p:origin x="980"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578681-F3C1-364C-9D7D-81D79D0D90D4}" type="datetimeFigureOut">
              <a:rPr lang="en-US" smtClean="0"/>
              <a:pPr/>
              <a:t>1/22/2026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05203E-4C6D-F14A-AA74-EF316B6063DF}" type="slidenum">
              <a:rPr lang="en-US" smtClean="0"/>
              <a:pPr/>
              <a:t>‹#›</a:t>
            </a:fld>
            <a:endParaRPr lang="en-US"/>
          </a:p>
        </p:txBody>
      </p:sp>
    </p:spTree>
    <p:extLst>
      <p:ext uri="{BB962C8B-B14F-4D97-AF65-F5344CB8AC3E}">
        <p14:creationId xmlns:p14="http://schemas.microsoft.com/office/powerpoint/2010/main" val="4440755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05203E-4C6D-F14A-AA74-EF316B6063DF}" type="slidenum">
              <a:rPr lang="en-US" smtClean="0"/>
              <a:pPr/>
              <a:t>11</a:t>
            </a:fld>
            <a:endParaRPr lang="en-US"/>
          </a:p>
        </p:txBody>
      </p:sp>
    </p:spTree>
    <p:extLst>
      <p:ext uri="{BB962C8B-B14F-4D97-AF65-F5344CB8AC3E}">
        <p14:creationId xmlns:p14="http://schemas.microsoft.com/office/powerpoint/2010/main" val="2034317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1/22/2026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1/22/2026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1/22/2026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1/22/2026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1/22/2026</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1/22/2026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1/22/2026</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1/22/2026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1/22/2026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descr="corley compass.png"/>
          <p:cNvPicPr>
            <a:picLocks noChangeAspect="1"/>
          </p:cNvPicPr>
          <p:nvPr userDrawn="1"/>
        </p:nvPicPr>
        <p:blipFill>
          <a:blip r:embed="rId13"/>
          <a:stretch>
            <a:fillRect/>
          </a:stretch>
        </p:blipFill>
        <p:spPr>
          <a:xfrm>
            <a:off x="14784" y="5641645"/>
            <a:ext cx="1619672" cy="1216355"/>
          </a:xfrm>
          <a:prstGeom prst="rect">
            <a:avLst/>
          </a:prstGeom>
        </p:spPr>
      </p:pic>
      <p:pic>
        <p:nvPicPr>
          <p:cNvPr id="8" name="Picture 7"/>
          <p:cNvPicPr>
            <a:picLocks noChangeAspect="1"/>
          </p:cNvPicPr>
          <p:nvPr userDrawn="1"/>
        </p:nvPicPr>
        <p:blipFill>
          <a:blip r:embed="rId14"/>
          <a:stretch>
            <a:fillRect/>
          </a:stretch>
        </p:blipFill>
        <p:spPr>
          <a:xfrm>
            <a:off x="7668344" y="6237288"/>
            <a:ext cx="1180777" cy="49716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8.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ahUKEwjxz--r4uLTAhWFfxoKHcQHAjcQjRwIBw&amp;url=http://cqrcengage.com/ilnurses/TARGETEDBILLS&amp;psig=AFQjCNGW_XaDeeoMkKy3AZnBfKeqmpfmaA&amp;ust=1494417816447473" TargetMode="External"/><Relationship Id="rId2" Type="http://schemas.openxmlformats.org/officeDocument/2006/relationships/image" Target="../media/image69.jpe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71.png"/><Relationship Id="rId4" Type="http://schemas.openxmlformats.org/officeDocument/2006/relationships/image" Target="../media/image70.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124744"/>
            <a:ext cx="7772400" cy="2808312"/>
          </a:xfrm>
          <a:ln w="19050">
            <a:solidFill>
              <a:schemeClr val="tx1"/>
            </a:solidFill>
          </a:ln>
        </p:spPr>
        <p:txBody>
          <a:bodyPr>
            <a:normAutofit/>
          </a:bodyPr>
          <a:lstStyle/>
          <a:p>
            <a:r>
              <a:rPr lang="en-GB" sz="4000" b="1" dirty="0">
                <a:solidFill>
                  <a:schemeClr val="accent6">
                    <a:lumMod val="75000"/>
                  </a:schemeClr>
                </a:solidFill>
              </a:rPr>
              <a:t>Overcoming barriers: autism- specific strategies for meeting the demands of a challenging curriculum</a:t>
            </a:r>
          </a:p>
        </p:txBody>
      </p:sp>
      <p:sp>
        <p:nvSpPr>
          <p:cNvPr id="5" name="TextBox 4"/>
          <p:cNvSpPr txBox="1"/>
          <p:nvPr/>
        </p:nvSpPr>
        <p:spPr>
          <a:xfrm>
            <a:off x="211993" y="4387973"/>
            <a:ext cx="5256584" cy="2308324"/>
          </a:xfrm>
          <a:prstGeom prst="rect">
            <a:avLst/>
          </a:prstGeom>
          <a:noFill/>
          <a:ln>
            <a:solidFill>
              <a:schemeClr val="accent6">
                <a:lumMod val="50000"/>
              </a:schemeClr>
            </a:solidFill>
          </a:ln>
        </p:spPr>
        <p:txBody>
          <a:bodyPr wrap="square" rtlCol="0">
            <a:spAutoFit/>
          </a:bodyPr>
          <a:lstStyle/>
          <a:p>
            <a:pPr algn="ctr"/>
            <a:endParaRPr lang="en-US" sz="2400" dirty="0"/>
          </a:p>
          <a:p>
            <a:pPr algn="ctr"/>
            <a:r>
              <a:rPr lang="en-US" sz="2400" b="1" dirty="0" err="1"/>
              <a:t>Ms</a:t>
            </a:r>
            <a:r>
              <a:rPr lang="en-US" sz="2400" b="1" dirty="0"/>
              <a:t> Sarah Rose- </a:t>
            </a:r>
            <a:r>
              <a:rPr lang="en-US" sz="2400" dirty="0"/>
              <a:t>Deputy Headteacher and SENDCo</a:t>
            </a:r>
          </a:p>
          <a:p>
            <a:pPr algn="ctr"/>
            <a:endParaRPr lang="en-US" sz="2400" b="1" dirty="0"/>
          </a:p>
          <a:p>
            <a:pPr algn="ctr"/>
            <a:r>
              <a:rPr lang="en-US" sz="2400" b="1" dirty="0" err="1"/>
              <a:t>Ms</a:t>
            </a:r>
            <a:r>
              <a:rPr lang="en-US" sz="2400" b="1" dirty="0"/>
              <a:t> Kate </a:t>
            </a:r>
            <a:r>
              <a:rPr lang="en-US" sz="2400" b="1" dirty="0" err="1"/>
              <a:t>Foxon</a:t>
            </a:r>
            <a:r>
              <a:rPr lang="en-US" sz="2400" b="1" dirty="0"/>
              <a:t> </a:t>
            </a:r>
            <a:r>
              <a:rPr lang="en-US" sz="2400" dirty="0"/>
              <a:t>– Assistant Headteacher: Teaching and Learning</a:t>
            </a:r>
          </a:p>
        </p:txBody>
      </p:sp>
      <p:sp>
        <p:nvSpPr>
          <p:cNvPr id="6" name="TextBox 5"/>
          <p:cNvSpPr txBox="1"/>
          <p:nvPr/>
        </p:nvSpPr>
        <p:spPr>
          <a:xfrm>
            <a:off x="-470091" y="158140"/>
            <a:ext cx="8424936" cy="430887"/>
          </a:xfrm>
          <a:prstGeom prst="rect">
            <a:avLst/>
          </a:prstGeom>
          <a:noFill/>
        </p:spPr>
        <p:txBody>
          <a:bodyPr wrap="square" rtlCol="0">
            <a:spAutoFit/>
          </a:bodyPr>
          <a:lstStyle/>
          <a:p>
            <a:pPr algn="ctr"/>
            <a:r>
              <a:rPr lang="en-US" sz="2200" dirty="0">
                <a:solidFill>
                  <a:srgbClr val="C00000"/>
                </a:solidFill>
              </a:rPr>
              <a:t>Inclusion Conference: January 22</a:t>
            </a:r>
            <a:r>
              <a:rPr lang="en-US" sz="2200" baseline="30000" dirty="0">
                <a:solidFill>
                  <a:srgbClr val="C00000"/>
                </a:solidFill>
              </a:rPr>
              <a:t>nd</a:t>
            </a:r>
            <a:r>
              <a:rPr lang="en-US" sz="2200" dirty="0">
                <a:solidFill>
                  <a:srgbClr val="C00000"/>
                </a:solidFill>
              </a:rPr>
              <a:t> 2026</a:t>
            </a:r>
          </a:p>
        </p:txBody>
      </p:sp>
      <p:pic>
        <p:nvPicPr>
          <p:cNvPr id="3" name="Picture 2"/>
          <p:cNvPicPr>
            <a:picLocks noChangeAspect="1"/>
          </p:cNvPicPr>
          <p:nvPr/>
        </p:nvPicPr>
        <p:blipFill>
          <a:blip r:embed="rId2"/>
          <a:stretch>
            <a:fillRect/>
          </a:stretch>
        </p:blipFill>
        <p:spPr>
          <a:xfrm>
            <a:off x="7501489" y="3129708"/>
            <a:ext cx="611780" cy="608520"/>
          </a:xfrm>
          <a:prstGeom prst="rect">
            <a:avLst/>
          </a:prstGeom>
        </p:spPr>
      </p:pic>
      <p:pic>
        <p:nvPicPr>
          <p:cNvPr id="8" name="Picture 7">
            <a:extLst>
              <a:ext uri="{FF2B5EF4-FFF2-40B4-BE49-F238E27FC236}">
                <a16:creationId xmlns:a16="http://schemas.microsoft.com/office/drawing/2014/main" id="{A2C2FF44-BA45-44DE-B09F-F7E20AFFDE80}"/>
              </a:ext>
            </a:extLst>
          </p:cNvPr>
          <p:cNvPicPr>
            <a:picLocks noChangeAspect="1"/>
          </p:cNvPicPr>
          <p:nvPr/>
        </p:nvPicPr>
        <p:blipFill>
          <a:blip r:embed="rId3"/>
          <a:stretch>
            <a:fillRect/>
          </a:stretch>
        </p:blipFill>
        <p:spPr>
          <a:xfrm>
            <a:off x="68183" y="144269"/>
            <a:ext cx="1317310" cy="874776"/>
          </a:xfrm>
          <a:prstGeom prst="rect">
            <a:avLst/>
          </a:prstGeom>
        </p:spPr>
      </p:pic>
      <p:pic>
        <p:nvPicPr>
          <p:cNvPr id="9" name="Picture 8">
            <a:extLst>
              <a:ext uri="{FF2B5EF4-FFF2-40B4-BE49-F238E27FC236}">
                <a16:creationId xmlns:a16="http://schemas.microsoft.com/office/drawing/2014/main" id="{C8C82A44-9943-4232-8BE6-B6BC30764B5D}"/>
              </a:ext>
            </a:extLst>
          </p:cNvPr>
          <p:cNvPicPr>
            <a:picLocks noChangeAspect="1"/>
          </p:cNvPicPr>
          <p:nvPr/>
        </p:nvPicPr>
        <p:blipFill>
          <a:blip r:embed="rId4"/>
          <a:stretch>
            <a:fillRect/>
          </a:stretch>
        </p:blipFill>
        <p:spPr>
          <a:xfrm>
            <a:off x="7236296" y="4144454"/>
            <a:ext cx="1485900" cy="2247900"/>
          </a:xfrm>
          <a:prstGeom prst="rect">
            <a:avLst/>
          </a:prstGeom>
        </p:spPr>
      </p:pic>
    </p:spTree>
    <p:extLst>
      <p:ext uri="{BB962C8B-B14F-4D97-AF65-F5344CB8AC3E}">
        <p14:creationId xmlns:p14="http://schemas.microsoft.com/office/powerpoint/2010/main" val="342724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3"/>
          <p:cNvSpPr>
            <a:spLocks noGrp="1" noChangeArrowheads="1"/>
          </p:cNvSpPr>
          <p:nvPr>
            <p:ph idx="1"/>
          </p:nvPr>
        </p:nvSpPr>
        <p:spPr>
          <a:xfrm>
            <a:off x="457200" y="404813"/>
            <a:ext cx="8229600" cy="5726112"/>
          </a:xfrm>
        </p:spPr>
        <p:txBody>
          <a:bodyPr>
            <a:normAutofit lnSpcReduction="10000"/>
          </a:bodyPr>
          <a:lstStyle/>
          <a:p>
            <a:pPr marL="0" algn="ctr">
              <a:lnSpc>
                <a:spcPct val="110000"/>
              </a:lnSpc>
              <a:buFont typeface="Wingdings" charset="2"/>
              <a:buNone/>
            </a:pPr>
            <a:r>
              <a:rPr lang="en-US" altLang="en-US" sz="2600" dirty="0">
                <a:latin typeface="Calibri" charset="0"/>
              </a:rPr>
              <a:t>Autism is broadly defined by the triad of impairments:</a:t>
            </a:r>
          </a:p>
          <a:p>
            <a:pPr marL="0" algn="ctr">
              <a:lnSpc>
                <a:spcPct val="110000"/>
              </a:lnSpc>
              <a:buFont typeface="Wingdings" charset="2"/>
              <a:buNone/>
            </a:pPr>
            <a:endParaRPr lang="en-US" altLang="en-US" sz="2600" dirty="0">
              <a:latin typeface="Calibri" charset="0"/>
            </a:endParaRPr>
          </a:p>
          <a:p>
            <a:pPr marL="114300" indent="-457200" algn="ctr">
              <a:lnSpc>
                <a:spcPct val="110000"/>
              </a:lnSpc>
              <a:buFont typeface="Wingdings" panose="05000000000000000000" pitchFamily="2" charset="2"/>
              <a:buChar char="§"/>
            </a:pPr>
            <a:r>
              <a:rPr lang="en-US" altLang="en-US" sz="2600" dirty="0">
                <a:solidFill>
                  <a:srgbClr val="FF0000"/>
                </a:solidFill>
                <a:latin typeface="Calibri" charset="0"/>
              </a:rPr>
              <a:t>Social communication</a:t>
            </a:r>
          </a:p>
          <a:p>
            <a:pPr marL="0" indent="0" algn="ctr">
              <a:lnSpc>
                <a:spcPct val="110000"/>
              </a:lnSpc>
              <a:buNone/>
            </a:pPr>
            <a:r>
              <a:rPr lang="en-US" altLang="en-US" sz="2600" dirty="0">
                <a:latin typeface="Calibri" charset="0"/>
              </a:rPr>
              <a:t>Differences in understanding and using verbal and non-verbal communication</a:t>
            </a:r>
          </a:p>
          <a:p>
            <a:pPr marL="114300" indent="-457200" algn="ctr">
              <a:lnSpc>
                <a:spcPct val="110000"/>
              </a:lnSpc>
              <a:buFont typeface="Wingdings" panose="05000000000000000000" pitchFamily="2" charset="2"/>
              <a:buChar char="§"/>
            </a:pPr>
            <a:endParaRPr lang="en-US" altLang="en-US" sz="2600" dirty="0">
              <a:latin typeface="Calibri" charset="0"/>
            </a:endParaRPr>
          </a:p>
          <a:p>
            <a:pPr marL="114300" indent="-457200" algn="ctr">
              <a:lnSpc>
                <a:spcPct val="110000"/>
              </a:lnSpc>
              <a:buFont typeface="Wingdings" panose="05000000000000000000" pitchFamily="2" charset="2"/>
              <a:buChar char="§"/>
            </a:pPr>
            <a:r>
              <a:rPr lang="en-US" altLang="en-US" sz="2600" dirty="0">
                <a:solidFill>
                  <a:schemeClr val="accent6"/>
                </a:solidFill>
                <a:latin typeface="Calibri" charset="0"/>
              </a:rPr>
              <a:t>Social interaction</a:t>
            </a:r>
          </a:p>
          <a:p>
            <a:pPr marL="0" indent="0" algn="ctr">
              <a:lnSpc>
                <a:spcPct val="110000"/>
              </a:lnSpc>
              <a:buNone/>
            </a:pPr>
            <a:r>
              <a:rPr lang="en-US" altLang="en-US" sz="2600" dirty="0">
                <a:latin typeface="Calibri" charset="0"/>
              </a:rPr>
              <a:t>Differences in forming and maintaining social relationships</a:t>
            </a:r>
          </a:p>
          <a:p>
            <a:pPr marL="114300" indent="-457200" algn="ctr">
              <a:lnSpc>
                <a:spcPct val="110000"/>
              </a:lnSpc>
              <a:buFont typeface="Wingdings" panose="05000000000000000000" pitchFamily="2" charset="2"/>
              <a:buChar char="§"/>
            </a:pPr>
            <a:endParaRPr lang="en-US" altLang="en-US" sz="2600" dirty="0">
              <a:latin typeface="Calibri" charset="0"/>
            </a:endParaRPr>
          </a:p>
          <a:p>
            <a:pPr marL="114300" indent="-457200" algn="ctr">
              <a:lnSpc>
                <a:spcPct val="110000"/>
              </a:lnSpc>
              <a:buFont typeface="Wingdings" panose="05000000000000000000" pitchFamily="2" charset="2"/>
              <a:buChar char="§"/>
            </a:pPr>
            <a:r>
              <a:rPr lang="en-US" altLang="en-US" sz="2600" dirty="0">
                <a:solidFill>
                  <a:schemeClr val="accent3"/>
                </a:solidFill>
                <a:latin typeface="Calibri" charset="0"/>
              </a:rPr>
              <a:t>Social imagination</a:t>
            </a:r>
          </a:p>
          <a:p>
            <a:pPr marL="0" indent="0" algn="ctr">
              <a:lnSpc>
                <a:spcPct val="110000"/>
              </a:lnSpc>
              <a:buNone/>
            </a:pPr>
            <a:r>
              <a:rPr lang="en-US" altLang="en-US" sz="2600" dirty="0">
                <a:latin typeface="Calibri" charset="0"/>
              </a:rPr>
              <a:t>Differences in flexibility of thinking, predicting outcomes or understanding others’ perspectives.</a:t>
            </a:r>
          </a:p>
          <a:p>
            <a:pPr marL="0" algn="ctr">
              <a:lnSpc>
                <a:spcPct val="110000"/>
              </a:lnSpc>
              <a:buFont typeface="Wingdings" charset="2"/>
              <a:buNone/>
            </a:pPr>
            <a:endParaRPr lang="en-US" altLang="en-US" sz="2600" dirty="0">
              <a:latin typeface="Calibri" charset="0"/>
            </a:endParaRPr>
          </a:p>
          <a:p>
            <a:pPr marL="0">
              <a:lnSpc>
                <a:spcPct val="110000"/>
              </a:lnSpc>
              <a:buFont typeface="Wingdings" charset="2"/>
              <a:buNone/>
            </a:pPr>
            <a:endParaRPr lang="en-US" altLang="en-US" sz="2600" dirty="0">
              <a:latin typeface="Calibri" charset="0"/>
            </a:endParaRPr>
          </a:p>
        </p:txBody>
      </p:sp>
      <p:pic>
        <p:nvPicPr>
          <p:cNvPr id="3" name="Picture 2"/>
          <p:cNvPicPr>
            <a:picLocks noChangeAspect="1"/>
          </p:cNvPicPr>
          <p:nvPr/>
        </p:nvPicPr>
        <p:blipFill>
          <a:blip r:embed="rId2"/>
          <a:stretch>
            <a:fillRect/>
          </a:stretch>
        </p:blipFill>
        <p:spPr>
          <a:xfrm>
            <a:off x="151310" y="152237"/>
            <a:ext cx="611780" cy="608520"/>
          </a:xfrm>
          <a:prstGeom prst="rect">
            <a:avLst/>
          </a:prstGeom>
        </p:spPr>
      </p:pic>
      <p:pic>
        <p:nvPicPr>
          <p:cNvPr id="4" name="Picture 3">
            <a:extLst>
              <a:ext uri="{FF2B5EF4-FFF2-40B4-BE49-F238E27FC236}">
                <a16:creationId xmlns:a16="http://schemas.microsoft.com/office/drawing/2014/main" id="{0CC36396-ED12-413C-92A2-884932B3F370}"/>
              </a:ext>
            </a:extLst>
          </p:cNvPr>
          <p:cNvPicPr>
            <a:picLocks noChangeAspect="1"/>
          </p:cNvPicPr>
          <p:nvPr/>
        </p:nvPicPr>
        <p:blipFill>
          <a:blip r:embed="rId3"/>
          <a:stretch>
            <a:fillRect/>
          </a:stretch>
        </p:blipFill>
        <p:spPr>
          <a:xfrm>
            <a:off x="7878956" y="785096"/>
            <a:ext cx="1247775" cy="1247775"/>
          </a:xfrm>
          <a:prstGeom prst="rect">
            <a:avLst/>
          </a:prstGeom>
        </p:spPr>
      </p:pic>
      <p:pic>
        <p:nvPicPr>
          <p:cNvPr id="5" name="Picture 4">
            <a:extLst>
              <a:ext uri="{FF2B5EF4-FFF2-40B4-BE49-F238E27FC236}">
                <a16:creationId xmlns:a16="http://schemas.microsoft.com/office/drawing/2014/main" id="{ECA0D57B-F493-4EDA-9A0C-E2F4F2681A73}"/>
              </a:ext>
            </a:extLst>
          </p:cNvPr>
          <p:cNvPicPr>
            <a:picLocks noChangeAspect="1"/>
          </p:cNvPicPr>
          <p:nvPr/>
        </p:nvPicPr>
        <p:blipFill>
          <a:blip r:embed="rId4"/>
          <a:stretch>
            <a:fillRect/>
          </a:stretch>
        </p:blipFill>
        <p:spPr>
          <a:xfrm>
            <a:off x="7647383" y="2393765"/>
            <a:ext cx="1345307" cy="1418026"/>
          </a:xfrm>
          <a:prstGeom prst="rect">
            <a:avLst/>
          </a:prstGeom>
        </p:spPr>
      </p:pic>
      <p:pic>
        <p:nvPicPr>
          <p:cNvPr id="6" name="Picture 5">
            <a:extLst>
              <a:ext uri="{FF2B5EF4-FFF2-40B4-BE49-F238E27FC236}">
                <a16:creationId xmlns:a16="http://schemas.microsoft.com/office/drawing/2014/main" id="{F2E8A167-42C8-439F-9597-976564DDE739}"/>
              </a:ext>
            </a:extLst>
          </p:cNvPr>
          <p:cNvPicPr>
            <a:picLocks noChangeAspect="1"/>
          </p:cNvPicPr>
          <p:nvPr/>
        </p:nvPicPr>
        <p:blipFill>
          <a:blip r:embed="rId5"/>
          <a:stretch>
            <a:fillRect/>
          </a:stretch>
        </p:blipFill>
        <p:spPr>
          <a:xfrm>
            <a:off x="7617281" y="5537708"/>
            <a:ext cx="1186434" cy="1186434"/>
          </a:xfrm>
          <a:prstGeom prst="rect">
            <a:avLst/>
          </a:prstGeom>
        </p:spPr>
      </p:pic>
    </p:spTree>
    <p:extLst>
      <p:ext uri="{BB962C8B-B14F-4D97-AF65-F5344CB8AC3E}">
        <p14:creationId xmlns:p14="http://schemas.microsoft.com/office/powerpoint/2010/main" val="1016264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3058" y="836712"/>
            <a:ext cx="8229600" cy="4525963"/>
          </a:xfrm>
        </p:spPr>
        <p:txBody>
          <a:bodyPr>
            <a:normAutofit fontScale="92500" lnSpcReduction="20000"/>
          </a:bodyPr>
          <a:lstStyle/>
          <a:p>
            <a:pPr marL="0" indent="0">
              <a:buNone/>
            </a:pPr>
            <a:endParaRPr lang="en-GB" sz="2400" dirty="0"/>
          </a:p>
          <a:p>
            <a:pPr marL="0" indent="0">
              <a:buNone/>
            </a:pPr>
            <a:endParaRPr lang="en-GB" sz="2400" dirty="0"/>
          </a:p>
          <a:p>
            <a:pPr marL="0" indent="0">
              <a:buNone/>
            </a:pPr>
            <a:r>
              <a:rPr lang="en-GB" sz="2400" dirty="0"/>
              <a:t>Autism is a spectrum condition and </a:t>
            </a:r>
            <a:r>
              <a:rPr lang="en-GB" sz="2400" dirty="0">
                <a:solidFill>
                  <a:srgbClr val="FF0000"/>
                </a:solidFill>
              </a:rPr>
              <a:t>affects people in different ways</a:t>
            </a:r>
            <a:r>
              <a:rPr lang="en-GB" sz="2400" dirty="0"/>
              <a:t>. </a:t>
            </a:r>
          </a:p>
          <a:p>
            <a:pPr marL="0" indent="0">
              <a:buNone/>
            </a:pPr>
            <a:endParaRPr lang="en-GB" sz="2400" dirty="0"/>
          </a:p>
          <a:p>
            <a:pPr marL="0" indent="0">
              <a:buNone/>
            </a:pPr>
            <a:r>
              <a:rPr lang="en-GB" sz="2400" dirty="0"/>
              <a:t>Below is a list of difficulties autistic people may share, including the two key difficulties </a:t>
            </a:r>
            <a:r>
              <a:rPr lang="en-GB" sz="2400" dirty="0">
                <a:solidFill>
                  <a:srgbClr val="FF0000"/>
                </a:solidFill>
              </a:rPr>
              <a:t>(in red) </a:t>
            </a:r>
            <a:r>
              <a:rPr lang="en-GB" sz="2400" dirty="0"/>
              <a:t>required for a diagnosis. </a:t>
            </a:r>
          </a:p>
          <a:p>
            <a:pPr marL="0" indent="0">
              <a:buNone/>
            </a:pPr>
            <a:endParaRPr lang="en-GB" sz="2400" dirty="0"/>
          </a:p>
          <a:p>
            <a:r>
              <a:rPr lang="en-GB" sz="2600" dirty="0">
                <a:solidFill>
                  <a:srgbClr val="FF0000"/>
                </a:solidFill>
              </a:rPr>
              <a:t>Social communication and social interaction challenges</a:t>
            </a:r>
          </a:p>
          <a:p>
            <a:r>
              <a:rPr lang="en-GB" sz="2600" dirty="0">
                <a:solidFill>
                  <a:srgbClr val="FF0000"/>
                </a:solidFill>
              </a:rPr>
              <a:t>Repetitive and restrictive behaviour</a:t>
            </a:r>
          </a:p>
          <a:p>
            <a:r>
              <a:rPr lang="en-GB" sz="2600" dirty="0"/>
              <a:t>Over/under sensitivity to light, sound, taste or touch</a:t>
            </a:r>
          </a:p>
          <a:p>
            <a:r>
              <a:rPr lang="en-GB" sz="2600" dirty="0"/>
              <a:t>Highly focused interests or hobbies</a:t>
            </a:r>
          </a:p>
          <a:p>
            <a:r>
              <a:rPr lang="en-GB" sz="2600" dirty="0"/>
              <a:t>Extreme anxiety</a:t>
            </a:r>
          </a:p>
          <a:p>
            <a:r>
              <a:rPr lang="en-GB" sz="2600" dirty="0"/>
              <a:t>Meltdowns/shutdowns</a:t>
            </a:r>
          </a:p>
          <a:p>
            <a:pPr marL="0" indent="0">
              <a:buNone/>
            </a:pPr>
            <a:endParaRPr lang="en-GB" sz="2400" dirty="0"/>
          </a:p>
        </p:txBody>
      </p:sp>
      <p:pic>
        <p:nvPicPr>
          <p:cNvPr id="4" name="Picture 3"/>
          <p:cNvPicPr>
            <a:picLocks noChangeAspect="1"/>
          </p:cNvPicPr>
          <p:nvPr/>
        </p:nvPicPr>
        <p:blipFill>
          <a:blip r:embed="rId3"/>
          <a:stretch>
            <a:fillRect/>
          </a:stretch>
        </p:blipFill>
        <p:spPr>
          <a:xfrm>
            <a:off x="323528" y="332656"/>
            <a:ext cx="611780" cy="608520"/>
          </a:xfrm>
          <a:prstGeom prst="rect">
            <a:avLst/>
          </a:prstGeom>
        </p:spPr>
      </p:pic>
      <p:pic>
        <p:nvPicPr>
          <p:cNvPr id="2" name="Picture 1">
            <a:extLst>
              <a:ext uri="{FF2B5EF4-FFF2-40B4-BE49-F238E27FC236}">
                <a16:creationId xmlns:a16="http://schemas.microsoft.com/office/drawing/2014/main" id="{CE303935-449A-45E7-B175-468AAB7F1943}"/>
              </a:ext>
            </a:extLst>
          </p:cNvPr>
          <p:cNvPicPr>
            <a:picLocks noChangeAspect="1"/>
          </p:cNvPicPr>
          <p:nvPr/>
        </p:nvPicPr>
        <p:blipFill>
          <a:blip r:embed="rId4"/>
          <a:stretch>
            <a:fillRect/>
          </a:stretch>
        </p:blipFill>
        <p:spPr>
          <a:xfrm>
            <a:off x="6931387" y="4725144"/>
            <a:ext cx="1920801" cy="1912696"/>
          </a:xfrm>
          <a:prstGeom prst="rect">
            <a:avLst/>
          </a:prstGeom>
        </p:spPr>
      </p:pic>
      <p:pic>
        <p:nvPicPr>
          <p:cNvPr id="6" name="Picture 5">
            <a:extLst>
              <a:ext uri="{FF2B5EF4-FFF2-40B4-BE49-F238E27FC236}">
                <a16:creationId xmlns:a16="http://schemas.microsoft.com/office/drawing/2014/main" id="{1C7E8D63-8E56-4171-A302-615F4E4D62A6}"/>
              </a:ext>
            </a:extLst>
          </p:cNvPr>
          <p:cNvPicPr>
            <a:picLocks noChangeAspect="1"/>
          </p:cNvPicPr>
          <p:nvPr/>
        </p:nvPicPr>
        <p:blipFill>
          <a:blip r:embed="rId5"/>
          <a:stretch>
            <a:fillRect/>
          </a:stretch>
        </p:blipFill>
        <p:spPr>
          <a:xfrm>
            <a:off x="3995936" y="5202014"/>
            <a:ext cx="1526510" cy="1638547"/>
          </a:xfrm>
          <a:prstGeom prst="rect">
            <a:avLst/>
          </a:prstGeom>
        </p:spPr>
      </p:pic>
      <p:pic>
        <p:nvPicPr>
          <p:cNvPr id="7" name="Picture 6">
            <a:extLst>
              <a:ext uri="{FF2B5EF4-FFF2-40B4-BE49-F238E27FC236}">
                <a16:creationId xmlns:a16="http://schemas.microsoft.com/office/drawing/2014/main" id="{2D386435-D0D4-43F6-9D2F-253DAE66FDE7}"/>
              </a:ext>
            </a:extLst>
          </p:cNvPr>
          <p:cNvPicPr>
            <a:picLocks noChangeAspect="1"/>
          </p:cNvPicPr>
          <p:nvPr/>
        </p:nvPicPr>
        <p:blipFill>
          <a:blip r:embed="rId6"/>
          <a:stretch>
            <a:fillRect/>
          </a:stretch>
        </p:blipFill>
        <p:spPr>
          <a:xfrm>
            <a:off x="827584" y="5362675"/>
            <a:ext cx="1363216" cy="1363216"/>
          </a:xfrm>
          <a:prstGeom prst="rect">
            <a:avLst/>
          </a:prstGeom>
        </p:spPr>
      </p:pic>
    </p:spTree>
    <p:extLst>
      <p:ext uri="{BB962C8B-B14F-4D97-AF65-F5344CB8AC3E}">
        <p14:creationId xmlns:p14="http://schemas.microsoft.com/office/powerpoint/2010/main" val="2829753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619672" y="107950"/>
            <a:ext cx="6781800" cy="1600200"/>
          </a:xfrm>
        </p:spPr>
        <p:txBody>
          <a:bodyPr>
            <a:normAutofit/>
          </a:bodyPr>
          <a:lstStyle/>
          <a:p>
            <a:pPr algn="ctr"/>
            <a:r>
              <a:rPr lang="en-US" altLang="en-US" sz="3600" b="1" dirty="0">
                <a:solidFill>
                  <a:srgbClr val="FF0000"/>
                </a:solidFill>
                <a:latin typeface="Calibri" charset="0"/>
              </a:rPr>
              <a:t>Autism and related conditions</a:t>
            </a:r>
            <a:br>
              <a:rPr lang="en-US" altLang="en-US" sz="3600" b="1" dirty="0">
                <a:latin typeface="Calibri" charset="0"/>
              </a:rPr>
            </a:br>
            <a:endParaRPr lang="en-US" altLang="en-US" sz="3600" b="1" dirty="0">
              <a:latin typeface="Calibri" charset="0"/>
            </a:endParaRPr>
          </a:p>
        </p:txBody>
      </p:sp>
      <p:sp>
        <p:nvSpPr>
          <p:cNvPr id="10243" name="Rectangle 3"/>
          <p:cNvSpPr>
            <a:spLocks noGrp="1" noChangeArrowheads="1"/>
          </p:cNvSpPr>
          <p:nvPr>
            <p:ph idx="1"/>
          </p:nvPr>
        </p:nvSpPr>
        <p:spPr>
          <a:xfrm>
            <a:off x="980081" y="1124744"/>
            <a:ext cx="4176464" cy="6121400"/>
          </a:xfrm>
        </p:spPr>
        <p:txBody>
          <a:bodyPr>
            <a:normAutofit/>
          </a:bodyPr>
          <a:lstStyle/>
          <a:p>
            <a:pPr>
              <a:lnSpc>
                <a:spcPct val="80000"/>
              </a:lnSpc>
            </a:pPr>
            <a:r>
              <a:rPr lang="en-US" altLang="en-US" sz="2400" dirty="0">
                <a:latin typeface="Calibri" charset="0"/>
              </a:rPr>
              <a:t>AD(H)D – Attention Deficit (Hyperactivity) Disorder</a:t>
            </a:r>
          </a:p>
          <a:p>
            <a:pPr>
              <a:lnSpc>
                <a:spcPct val="80000"/>
              </a:lnSpc>
            </a:pPr>
            <a:r>
              <a:rPr lang="en-US" altLang="en-US" sz="2400" dirty="0">
                <a:latin typeface="Calibri" charset="0"/>
              </a:rPr>
              <a:t>Anxiety</a:t>
            </a:r>
          </a:p>
          <a:p>
            <a:pPr>
              <a:lnSpc>
                <a:spcPct val="80000"/>
              </a:lnSpc>
            </a:pPr>
            <a:r>
              <a:rPr lang="en-US" altLang="en-US" sz="2400" dirty="0">
                <a:latin typeface="Calibri" charset="0"/>
              </a:rPr>
              <a:t>Asperger Syndrome (no longer used as a diagnosis)</a:t>
            </a:r>
          </a:p>
          <a:p>
            <a:pPr>
              <a:lnSpc>
                <a:spcPct val="80000"/>
              </a:lnSpc>
            </a:pPr>
            <a:r>
              <a:rPr lang="en-US" altLang="en-US" sz="2400" dirty="0">
                <a:latin typeface="Calibri" charset="0"/>
              </a:rPr>
              <a:t>Attachment Disorder</a:t>
            </a:r>
          </a:p>
          <a:p>
            <a:pPr>
              <a:lnSpc>
                <a:spcPct val="80000"/>
              </a:lnSpc>
            </a:pPr>
            <a:r>
              <a:rPr lang="en-US" altLang="en-US" sz="2400" dirty="0">
                <a:latin typeface="Calibri" charset="0"/>
              </a:rPr>
              <a:t>Additional Learning Difficulties</a:t>
            </a:r>
          </a:p>
          <a:p>
            <a:pPr>
              <a:lnSpc>
                <a:spcPct val="80000"/>
              </a:lnSpc>
            </a:pPr>
            <a:r>
              <a:rPr lang="en-US" altLang="en-US" sz="2400" dirty="0">
                <a:latin typeface="Calibri" charset="0"/>
              </a:rPr>
              <a:t>Bipolar Disorder</a:t>
            </a:r>
          </a:p>
          <a:p>
            <a:pPr>
              <a:lnSpc>
                <a:spcPct val="80000"/>
              </a:lnSpc>
            </a:pPr>
            <a:r>
              <a:rPr lang="en-US" altLang="en-US" sz="2400" dirty="0">
                <a:latin typeface="Calibri" charset="0"/>
              </a:rPr>
              <a:t>Bowel/Immune</a:t>
            </a:r>
          </a:p>
          <a:p>
            <a:pPr>
              <a:lnSpc>
                <a:spcPct val="80000"/>
              </a:lnSpc>
            </a:pPr>
            <a:r>
              <a:rPr lang="en-US" altLang="en-US" sz="2400" dirty="0">
                <a:latin typeface="Calibri" charset="0"/>
              </a:rPr>
              <a:t>Depression</a:t>
            </a:r>
          </a:p>
          <a:p>
            <a:pPr>
              <a:lnSpc>
                <a:spcPct val="80000"/>
              </a:lnSpc>
            </a:pPr>
            <a:r>
              <a:rPr lang="en-US" altLang="en-US" sz="2400" dirty="0">
                <a:latin typeface="Calibri" charset="0"/>
              </a:rPr>
              <a:t>Dyslexia</a:t>
            </a:r>
          </a:p>
          <a:p>
            <a:pPr>
              <a:lnSpc>
                <a:spcPct val="80000"/>
              </a:lnSpc>
            </a:pPr>
            <a:r>
              <a:rPr lang="en-US" altLang="en-US" sz="2400" dirty="0">
                <a:latin typeface="Calibri" charset="0"/>
              </a:rPr>
              <a:t>Dyspraxia</a:t>
            </a:r>
          </a:p>
          <a:p>
            <a:pPr>
              <a:lnSpc>
                <a:spcPct val="80000"/>
              </a:lnSpc>
            </a:pPr>
            <a:r>
              <a:rPr lang="en-US" altLang="en-US" sz="2400" dirty="0">
                <a:latin typeface="Calibri" charset="0"/>
              </a:rPr>
              <a:t>Dyscalculia</a:t>
            </a:r>
          </a:p>
          <a:p>
            <a:pPr>
              <a:lnSpc>
                <a:spcPct val="80000"/>
              </a:lnSpc>
            </a:pPr>
            <a:r>
              <a:rPr lang="en-US" altLang="en-US" sz="2400" dirty="0">
                <a:latin typeface="Calibri" charset="0"/>
              </a:rPr>
              <a:t>Fetal Alcohol Syndrome</a:t>
            </a:r>
          </a:p>
          <a:p>
            <a:pPr>
              <a:lnSpc>
                <a:spcPct val="80000"/>
              </a:lnSpc>
            </a:pPr>
            <a:endParaRPr lang="en-US" altLang="en-US" sz="1500" dirty="0">
              <a:latin typeface="Calibri" charset="0"/>
            </a:endParaRPr>
          </a:p>
        </p:txBody>
      </p:sp>
      <p:sp>
        <p:nvSpPr>
          <p:cNvPr id="5" name="TextBox 4"/>
          <p:cNvSpPr txBox="1"/>
          <p:nvPr/>
        </p:nvSpPr>
        <p:spPr>
          <a:xfrm>
            <a:off x="5010572" y="1014118"/>
            <a:ext cx="3744416" cy="5632311"/>
          </a:xfrm>
          <a:prstGeom prst="rect">
            <a:avLst/>
          </a:prstGeom>
          <a:noFill/>
        </p:spPr>
        <p:txBody>
          <a:bodyPr wrap="square" rtlCol="0">
            <a:spAutoFit/>
          </a:bodyPr>
          <a:lstStyle/>
          <a:p>
            <a:pPr indent="-285750">
              <a:buFont typeface="Arial" charset="0"/>
              <a:buChar char="•"/>
            </a:pPr>
            <a:r>
              <a:rPr lang="en-US" altLang="en-US" sz="2400" dirty="0">
                <a:latin typeface="Calibri" charset="0"/>
              </a:rPr>
              <a:t>Epilepsy</a:t>
            </a:r>
          </a:p>
          <a:p>
            <a:pPr indent="-285750">
              <a:buFont typeface="Arial" charset="0"/>
              <a:buChar char="•"/>
            </a:pPr>
            <a:r>
              <a:rPr lang="en-US" altLang="en-US" sz="2400" dirty="0">
                <a:latin typeface="Calibri" charset="0"/>
              </a:rPr>
              <a:t>Mental Health</a:t>
            </a:r>
          </a:p>
          <a:p>
            <a:pPr indent="-285750">
              <a:buFont typeface="Arial" charset="0"/>
              <a:buChar char="•"/>
            </a:pPr>
            <a:r>
              <a:rPr lang="en-US" altLang="en-US" sz="2400" dirty="0">
                <a:latin typeface="Calibri" charset="0"/>
              </a:rPr>
              <a:t>OCD – Obsessive Compulsive Disorder</a:t>
            </a:r>
          </a:p>
          <a:p>
            <a:pPr indent="-285750">
              <a:buFont typeface="Arial" charset="0"/>
              <a:buChar char="•"/>
            </a:pPr>
            <a:r>
              <a:rPr lang="en-US" altLang="en-US" sz="2400" dirty="0">
                <a:latin typeface="Calibri" charset="0"/>
              </a:rPr>
              <a:t>PDA – Pathological Demand Avoidance Disorder</a:t>
            </a:r>
          </a:p>
          <a:p>
            <a:pPr indent="-285750">
              <a:buFont typeface="Arial" charset="0"/>
              <a:buChar char="•"/>
            </a:pPr>
            <a:r>
              <a:rPr lang="en-US" altLang="en-US" sz="2400" dirty="0">
                <a:latin typeface="Calibri" charset="0"/>
              </a:rPr>
              <a:t>Pica</a:t>
            </a:r>
          </a:p>
          <a:p>
            <a:pPr indent="-285750">
              <a:buFont typeface="Arial" charset="0"/>
              <a:buChar char="•"/>
            </a:pPr>
            <a:r>
              <a:rPr lang="en-US" altLang="en-US" sz="2400" dirty="0">
                <a:latin typeface="Calibri" charset="0"/>
              </a:rPr>
              <a:t>Sensory Issues</a:t>
            </a:r>
          </a:p>
          <a:p>
            <a:pPr indent="-285750">
              <a:buFont typeface="Arial" charset="0"/>
              <a:buChar char="•"/>
            </a:pPr>
            <a:r>
              <a:rPr lang="en-US" altLang="en-US" sz="2400" dirty="0">
                <a:latin typeface="Calibri" charset="0"/>
              </a:rPr>
              <a:t>Self injurious behaviour</a:t>
            </a:r>
          </a:p>
          <a:p>
            <a:pPr indent="-285750">
              <a:buFont typeface="Arial" charset="0"/>
              <a:buChar char="•"/>
            </a:pPr>
            <a:r>
              <a:rPr lang="en-US" altLang="en-US" sz="2400" dirty="0">
                <a:latin typeface="Calibri" charset="0"/>
              </a:rPr>
              <a:t>Self stimulation or ‘Stimming’</a:t>
            </a:r>
          </a:p>
          <a:p>
            <a:pPr indent="-285750">
              <a:buFont typeface="Arial" charset="0"/>
              <a:buChar char="•"/>
            </a:pPr>
            <a:r>
              <a:rPr lang="en-US" altLang="en-US" sz="2400" dirty="0">
                <a:latin typeface="Calibri" charset="0"/>
              </a:rPr>
              <a:t>Sleep problems</a:t>
            </a:r>
          </a:p>
          <a:p>
            <a:pPr indent="-285750">
              <a:buFont typeface="Arial" charset="0"/>
              <a:buChar char="•"/>
            </a:pPr>
            <a:r>
              <a:rPr lang="en-US" altLang="en-US" sz="2400" dirty="0">
                <a:latin typeface="Calibri" charset="0"/>
              </a:rPr>
              <a:t>Tourette Syndrome</a:t>
            </a:r>
          </a:p>
          <a:p>
            <a:pPr indent="-285750">
              <a:buFont typeface="Arial" charset="0"/>
              <a:buChar char="•"/>
            </a:pPr>
            <a:r>
              <a:rPr lang="en-US" altLang="en-US" sz="2400" dirty="0">
                <a:latin typeface="Calibri" charset="0"/>
              </a:rPr>
              <a:t>Visual Impairment</a:t>
            </a:r>
          </a:p>
          <a:p>
            <a:pPr indent="-285750">
              <a:buFont typeface="Arial" charset="0"/>
              <a:buChar char="•"/>
            </a:pPr>
            <a:r>
              <a:rPr lang="en-US" altLang="en-US" sz="2400" dirty="0">
                <a:latin typeface="Calibri" charset="0"/>
              </a:rPr>
              <a:t>Epilepsy</a:t>
            </a:r>
          </a:p>
        </p:txBody>
      </p:sp>
      <p:pic>
        <p:nvPicPr>
          <p:cNvPr id="6" name="Picture 5"/>
          <p:cNvPicPr>
            <a:picLocks noChangeAspect="1"/>
          </p:cNvPicPr>
          <p:nvPr/>
        </p:nvPicPr>
        <p:blipFill>
          <a:blip r:embed="rId2"/>
          <a:stretch>
            <a:fillRect/>
          </a:stretch>
        </p:blipFill>
        <p:spPr>
          <a:xfrm>
            <a:off x="167168" y="6037909"/>
            <a:ext cx="611780" cy="608520"/>
          </a:xfrm>
          <a:prstGeom prst="rect">
            <a:avLst/>
          </a:prstGeom>
        </p:spPr>
      </p:pic>
      <p:sp>
        <p:nvSpPr>
          <p:cNvPr id="2" name="TextBox 1"/>
          <p:cNvSpPr txBox="1"/>
          <p:nvPr/>
        </p:nvSpPr>
        <p:spPr>
          <a:xfrm>
            <a:off x="899592" y="6453336"/>
            <a:ext cx="3744416" cy="369332"/>
          </a:xfrm>
          <a:prstGeom prst="rect">
            <a:avLst/>
          </a:prstGeom>
          <a:noFill/>
        </p:spPr>
        <p:txBody>
          <a:bodyPr wrap="square" rtlCol="0">
            <a:spAutoFit/>
          </a:bodyPr>
          <a:lstStyle/>
          <a:p>
            <a:r>
              <a:rPr lang="en-GB" dirty="0">
                <a:solidFill>
                  <a:srgbClr val="FF0000"/>
                </a:solidFill>
              </a:rPr>
              <a:t>Not an exhaustive list!</a:t>
            </a:r>
          </a:p>
        </p:txBody>
      </p:sp>
    </p:spTree>
    <p:extLst>
      <p:ext uri="{BB962C8B-B14F-4D97-AF65-F5344CB8AC3E}">
        <p14:creationId xmlns:p14="http://schemas.microsoft.com/office/powerpoint/2010/main" val="1992626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0898" y="151841"/>
            <a:ext cx="8229600" cy="2290266"/>
          </a:xfrm>
        </p:spPr>
        <p:txBody>
          <a:bodyPr anchor="t" anchorCtr="0">
            <a:normAutofit fontScale="90000"/>
          </a:bodyPr>
          <a:lstStyle/>
          <a:p>
            <a:r>
              <a:rPr lang="en-US" sz="2800" dirty="0">
                <a:solidFill>
                  <a:srgbClr val="C00000"/>
                </a:solidFill>
              </a:rPr>
              <a:t>Theory of Mind</a:t>
            </a:r>
            <a:br>
              <a:rPr lang="en-US" sz="2800" dirty="0">
                <a:solidFill>
                  <a:srgbClr val="C00000"/>
                </a:solidFill>
              </a:rPr>
            </a:br>
            <a:r>
              <a:rPr lang="en-US" sz="2800" dirty="0">
                <a:solidFill>
                  <a:srgbClr val="C00000"/>
                </a:solidFill>
              </a:rPr>
              <a:t>‘</a:t>
            </a:r>
            <a:r>
              <a:rPr lang="en-US" sz="2200" dirty="0"/>
              <a:t>Theory of mind’ is an important social-cognitive skill; it involves the ability to think about mental states, both your own and those of others. </a:t>
            </a:r>
            <a:br>
              <a:rPr lang="en-US" sz="2200" dirty="0"/>
            </a:br>
            <a:br>
              <a:rPr lang="en-US" sz="2200" dirty="0"/>
            </a:br>
            <a:r>
              <a:rPr lang="en-US" sz="2200" dirty="0"/>
              <a:t>It encompasses the ability to attribute mental states, including emotions, desires, beliefs and knowledge. It is knowing who you are and who others are around you. </a:t>
            </a:r>
          </a:p>
        </p:txBody>
      </p:sp>
      <p:sp>
        <p:nvSpPr>
          <p:cNvPr id="3" name="Content Placeholder 2"/>
          <p:cNvSpPr>
            <a:spLocks noGrp="1"/>
          </p:cNvSpPr>
          <p:nvPr>
            <p:ph sz="half" idx="1"/>
          </p:nvPr>
        </p:nvSpPr>
        <p:spPr>
          <a:xfrm>
            <a:off x="609600" y="2846182"/>
            <a:ext cx="4038600" cy="3888432"/>
          </a:xfrm>
        </p:spPr>
        <p:txBody>
          <a:bodyPr>
            <a:normAutofit fontScale="70000" lnSpcReduction="20000"/>
          </a:bodyPr>
          <a:lstStyle/>
          <a:p>
            <a:pPr marL="0" indent="0" algn="ctr">
              <a:buNone/>
            </a:pPr>
            <a:r>
              <a:rPr lang="en-US" sz="3600" dirty="0">
                <a:solidFill>
                  <a:srgbClr val="C00000"/>
                </a:solidFill>
              </a:rPr>
              <a:t>Central Coherence</a:t>
            </a:r>
          </a:p>
          <a:p>
            <a:pPr marL="0" indent="0" algn="ctr">
              <a:lnSpc>
                <a:spcPct val="120000"/>
              </a:lnSpc>
              <a:buNone/>
            </a:pPr>
            <a:r>
              <a:rPr lang="en-US" dirty="0"/>
              <a:t>In their interactions with the environment, or in recalling information most individuals will recall an overall impression or the gist of something. Individuals on the autism spectrum tend to be more, focused on details; this can often be at the expense of understanding the actual meaning or appreciating the nature of a situation or context. </a:t>
            </a:r>
          </a:p>
        </p:txBody>
      </p:sp>
      <p:sp>
        <p:nvSpPr>
          <p:cNvPr id="4" name="Content Placeholder 3"/>
          <p:cNvSpPr>
            <a:spLocks noGrp="1"/>
          </p:cNvSpPr>
          <p:nvPr>
            <p:ph sz="half" idx="2"/>
          </p:nvPr>
        </p:nvSpPr>
        <p:spPr>
          <a:xfrm>
            <a:off x="4648200" y="2600052"/>
            <a:ext cx="4038600" cy="3888432"/>
          </a:xfrm>
        </p:spPr>
        <p:txBody>
          <a:bodyPr>
            <a:normAutofit fontScale="70000" lnSpcReduction="20000"/>
          </a:bodyPr>
          <a:lstStyle/>
          <a:p>
            <a:pPr marL="0" indent="0" algn="ctr">
              <a:buNone/>
            </a:pPr>
            <a:r>
              <a:rPr lang="en-US" sz="4000" dirty="0">
                <a:solidFill>
                  <a:srgbClr val="C00000"/>
                </a:solidFill>
              </a:rPr>
              <a:t>Executive</a:t>
            </a:r>
            <a:r>
              <a:rPr lang="en-US" dirty="0">
                <a:solidFill>
                  <a:srgbClr val="C00000"/>
                </a:solidFill>
              </a:rPr>
              <a:t> </a:t>
            </a:r>
            <a:r>
              <a:rPr lang="en-US" sz="4000" dirty="0">
                <a:solidFill>
                  <a:srgbClr val="C00000"/>
                </a:solidFill>
              </a:rPr>
              <a:t>Functioning</a:t>
            </a:r>
          </a:p>
          <a:p>
            <a:pPr marL="0" indent="0" algn="ctr">
              <a:buNone/>
            </a:pPr>
            <a:r>
              <a:rPr lang="en-US" sz="2600" dirty="0"/>
              <a:t>Executive Functioning is a set of mental skills that help you get things done, they help you. </a:t>
            </a:r>
          </a:p>
          <a:p>
            <a:r>
              <a:rPr lang="en-US" sz="2600" dirty="0"/>
              <a:t>Manage time</a:t>
            </a:r>
          </a:p>
          <a:p>
            <a:r>
              <a:rPr lang="en-US" sz="2600" dirty="0"/>
              <a:t>Pay attention</a:t>
            </a:r>
          </a:p>
          <a:p>
            <a:r>
              <a:rPr lang="en-US" sz="2600" dirty="0"/>
              <a:t>Switch focus</a:t>
            </a:r>
          </a:p>
          <a:p>
            <a:r>
              <a:rPr lang="en-US" sz="2600" dirty="0"/>
              <a:t>Plan and organize</a:t>
            </a:r>
          </a:p>
          <a:p>
            <a:r>
              <a:rPr lang="en-US" sz="2600" dirty="0"/>
              <a:t>Remember details</a:t>
            </a:r>
          </a:p>
          <a:p>
            <a:r>
              <a:rPr lang="en-US" sz="2600" dirty="0"/>
              <a:t>Avoid saying or doing the wrong thing</a:t>
            </a:r>
          </a:p>
          <a:p>
            <a:r>
              <a:rPr lang="en-US" sz="2600" dirty="0"/>
              <a:t>Do things based on your experience</a:t>
            </a:r>
          </a:p>
          <a:p>
            <a:r>
              <a:rPr lang="en-US" sz="2600" dirty="0"/>
              <a:t>Multitask</a:t>
            </a:r>
          </a:p>
        </p:txBody>
      </p:sp>
      <p:pic>
        <p:nvPicPr>
          <p:cNvPr id="5" name="Picture 4"/>
          <p:cNvPicPr>
            <a:picLocks noChangeAspect="1"/>
          </p:cNvPicPr>
          <p:nvPr/>
        </p:nvPicPr>
        <p:blipFill>
          <a:blip r:embed="rId2"/>
          <a:stretch>
            <a:fillRect/>
          </a:stretch>
        </p:blipFill>
        <p:spPr>
          <a:xfrm>
            <a:off x="135008" y="172620"/>
            <a:ext cx="474592" cy="472063"/>
          </a:xfrm>
          <a:prstGeom prst="rect">
            <a:avLst/>
          </a:prstGeom>
        </p:spPr>
      </p:pic>
      <p:pic>
        <p:nvPicPr>
          <p:cNvPr id="6" name="Picture 5">
            <a:extLst>
              <a:ext uri="{FF2B5EF4-FFF2-40B4-BE49-F238E27FC236}">
                <a16:creationId xmlns:a16="http://schemas.microsoft.com/office/drawing/2014/main" id="{0596A039-2BB6-4E7F-97A8-B53303CE6A33}"/>
              </a:ext>
            </a:extLst>
          </p:cNvPr>
          <p:cNvPicPr>
            <a:picLocks noChangeAspect="1"/>
          </p:cNvPicPr>
          <p:nvPr/>
        </p:nvPicPr>
        <p:blipFill>
          <a:blip r:embed="rId3"/>
          <a:stretch>
            <a:fillRect/>
          </a:stretch>
        </p:blipFill>
        <p:spPr>
          <a:xfrm>
            <a:off x="7295625" y="3708891"/>
            <a:ext cx="1152216" cy="1361032"/>
          </a:xfrm>
          <a:prstGeom prst="rect">
            <a:avLst/>
          </a:prstGeom>
        </p:spPr>
      </p:pic>
      <p:pic>
        <p:nvPicPr>
          <p:cNvPr id="7" name="Picture 6">
            <a:extLst>
              <a:ext uri="{FF2B5EF4-FFF2-40B4-BE49-F238E27FC236}">
                <a16:creationId xmlns:a16="http://schemas.microsoft.com/office/drawing/2014/main" id="{7755E008-066C-4435-8A5D-5A6B1B156625}"/>
              </a:ext>
            </a:extLst>
          </p:cNvPr>
          <p:cNvPicPr>
            <a:picLocks noChangeAspect="1"/>
          </p:cNvPicPr>
          <p:nvPr/>
        </p:nvPicPr>
        <p:blipFill>
          <a:blip r:embed="rId4"/>
          <a:stretch>
            <a:fillRect/>
          </a:stretch>
        </p:blipFill>
        <p:spPr>
          <a:xfrm>
            <a:off x="251520" y="2710248"/>
            <a:ext cx="908600" cy="602667"/>
          </a:xfrm>
          <a:prstGeom prst="rect">
            <a:avLst/>
          </a:prstGeom>
        </p:spPr>
      </p:pic>
      <p:pic>
        <p:nvPicPr>
          <p:cNvPr id="8" name="Picture 7">
            <a:extLst>
              <a:ext uri="{FF2B5EF4-FFF2-40B4-BE49-F238E27FC236}">
                <a16:creationId xmlns:a16="http://schemas.microsoft.com/office/drawing/2014/main" id="{B2D48380-8C57-421E-9D97-6CDBB1CE83DF}"/>
              </a:ext>
            </a:extLst>
          </p:cNvPr>
          <p:cNvPicPr>
            <a:picLocks noChangeAspect="1"/>
          </p:cNvPicPr>
          <p:nvPr/>
        </p:nvPicPr>
        <p:blipFill>
          <a:blip r:embed="rId5"/>
          <a:stretch>
            <a:fillRect/>
          </a:stretch>
        </p:blipFill>
        <p:spPr>
          <a:xfrm>
            <a:off x="8324207" y="1052736"/>
            <a:ext cx="692582" cy="692582"/>
          </a:xfrm>
          <a:prstGeom prst="rect">
            <a:avLst/>
          </a:prstGeom>
        </p:spPr>
      </p:pic>
    </p:spTree>
    <p:extLst>
      <p:ext uri="{BB962C8B-B14F-4D97-AF65-F5344CB8AC3E}">
        <p14:creationId xmlns:p14="http://schemas.microsoft.com/office/powerpoint/2010/main" val="1553205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pPr eaLnBrk="1" hangingPunct="1"/>
            <a:r>
              <a:rPr lang="en-GB" altLang="en-US" dirty="0">
                <a:solidFill>
                  <a:srgbClr val="FF0000"/>
                </a:solidFill>
              </a:rPr>
              <a:t>Executive Functioning- analogy 1</a:t>
            </a:r>
          </a:p>
        </p:txBody>
      </p:sp>
      <p:sp>
        <p:nvSpPr>
          <p:cNvPr id="74755" name="Content Placeholder 2"/>
          <p:cNvSpPr>
            <a:spLocks noGrp="1"/>
          </p:cNvSpPr>
          <p:nvPr>
            <p:ph idx="1"/>
          </p:nvPr>
        </p:nvSpPr>
        <p:spPr>
          <a:xfrm>
            <a:off x="457200" y="1479922"/>
            <a:ext cx="8229600" cy="4525963"/>
          </a:xfrm>
        </p:spPr>
        <p:txBody>
          <a:bodyPr>
            <a:normAutofit fontScale="92500" lnSpcReduction="20000"/>
          </a:bodyPr>
          <a:lstStyle/>
          <a:p>
            <a:pPr marL="0" indent="0" eaLnBrk="1" hangingPunct="1">
              <a:buNone/>
            </a:pPr>
            <a:endParaRPr lang="en-GB" altLang="en-US" dirty="0"/>
          </a:p>
          <a:p>
            <a:pPr marL="0" eaLnBrk="1" hangingPunct="1">
              <a:lnSpc>
                <a:spcPct val="110000"/>
              </a:lnSpc>
            </a:pPr>
            <a:r>
              <a:rPr lang="en-GB" altLang="en-US" dirty="0"/>
              <a:t>Having poor Executive Functioning is like a filing cabinet with no file dividers therefore very difficult to catalogue, file, sort, order, prioritise etc.</a:t>
            </a:r>
          </a:p>
          <a:p>
            <a:pPr marL="0" eaLnBrk="1" hangingPunct="1">
              <a:lnSpc>
                <a:spcPct val="110000"/>
              </a:lnSpc>
            </a:pPr>
            <a:r>
              <a:rPr lang="en-GB" altLang="en-US" dirty="0"/>
              <a:t>How do you know which drawer to go to when trying to locate a file?</a:t>
            </a:r>
          </a:p>
          <a:p>
            <a:pPr marL="0" eaLnBrk="1" hangingPunct="1"/>
            <a:endParaRPr lang="en-GB" altLang="en-US" dirty="0"/>
          </a:p>
          <a:p>
            <a:pPr marL="0" eaLnBrk="1" hangingPunct="1"/>
            <a:r>
              <a:rPr lang="en-GB" altLang="en-US" dirty="0"/>
              <a:t>Without EF in this scenario, there is no clear sense of when to start, what to do, how fast to work or when to finish.</a:t>
            </a:r>
          </a:p>
          <a:p>
            <a:pPr marL="0" eaLnBrk="1" hangingPunct="1"/>
            <a:endParaRPr lang="en-GB" altLang="en-US" dirty="0"/>
          </a:p>
        </p:txBody>
      </p:sp>
      <p:pic>
        <p:nvPicPr>
          <p:cNvPr id="4" name="Picture 3"/>
          <p:cNvPicPr>
            <a:picLocks noChangeAspect="1"/>
          </p:cNvPicPr>
          <p:nvPr/>
        </p:nvPicPr>
        <p:blipFill>
          <a:blip r:embed="rId2"/>
          <a:stretch>
            <a:fillRect/>
          </a:stretch>
        </p:blipFill>
        <p:spPr>
          <a:xfrm>
            <a:off x="151310" y="153593"/>
            <a:ext cx="611780" cy="608520"/>
          </a:xfrm>
          <a:prstGeom prst="rect">
            <a:avLst/>
          </a:prstGeom>
        </p:spPr>
      </p:pic>
      <p:pic>
        <p:nvPicPr>
          <p:cNvPr id="3" name="Picture 2">
            <a:extLst>
              <a:ext uri="{FF2B5EF4-FFF2-40B4-BE49-F238E27FC236}">
                <a16:creationId xmlns:a16="http://schemas.microsoft.com/office/drawing/2014/main" id="{EC38D818-E8F0-22C2-881B-96E7C7C4D35F}"/>
              </a:ext>
            </a:extLst>
          </p:cNvPr>
          <p:cNvPicPr>
            <a:picLocks noChangeAspect="1"/>
          </p:cNvPicPr>
          <p:nvPr/>
        </p:nvPicPr>
        <p:blipFill>
          <a:blip r:embed="rId3"/>
          <a:stretch>
            <a:fillRect/>
          </a:stretch>
        </p:blipFill>
        <p:spPr>
          <a:xfrm>
            <a:off x="7740352" y="5268459"/>
            <a:ext cx="1178620" cy="1474851"/>
          </a:xfrm>
          <a:prstGeom prst="rect">
            <a:avLst/>
          </a:prstGeom>
        </p:spPr>
      </p:pic>
    </p:spTree>
    <p:extLst>
      <p:ext uri="{BB962C8B-B14F-4D97-AF65-F5344CB8AC3E}">
        <p14:creationId xmlns:p14="http://schemas.microsoft.com/office/powerpoint/2010/main" val="145947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090" y="846138"/>
            <a:ext cx="8229600" cy="1143000"/>
          </a:xfrm>
        </p:spPr>
        <p:txBody>
          <a:bodyPr/>
          <a:lstStyle/>
          <a:p>
            <a:r>
              <a:rPr lang="en-GB" dirty="0"/>
              <a:t>Let’s break it down…</a:t>
            </a:r>
          </a:p>
        </p:txBody>
      </p:sp>
      <p:sp>
        <p:nvSpPr>
          <p:cNvPr id="3" name="Content Placeholder 2"/>
          <p:cNvSpPr>
            <a:spLocks noGrp="1"/>
          </p:cNvSpPr>
          <p:nvPr>
            <p:ph idx="1"/>
          </p:nvPr>
        </p:nvSpPr>
        <p:spPr/>
        <p:txBody>
          <a:bodyPr>
            <a:normAutofit/>
          </a:bodyPr>
          <a:lstStyle/>
          <a:p>
            <a:endParaRPr lang="en-GB" dirty="0">
              <a:solidFill>
                <a:srgbClr val="FF0000"/>
              </a:solidFill>
            </a:endParaRPr>
          </a:p>
          <a:p>
            <a:endParaRPr lang="en-GB" dirty="0">
              <a:solidFill>
                <a:schemeClr val="accent6">
                  <a:lumMod val="75000"/>
                </a:schemeClr>
              </a:solidFill>
            </a:endParaRPr>
          </a:p>
          <a:p>
            <a:r>
              <a:rPr lang="en-GB" dirty="0">
                <a:solidFill>
                  <a:schemeClr val="accent6">
                    <a:lumMod val="75000"/>
                  </a:schemeClr>
                </a:solidFill>
              </a:rPr>
              <a:t>We will identify autism-specific challenges posed by a GCSE curriculum.</a:t>
            </a:r>
          </a:p>
          <a:p>
            <a:r>
              <a:rPr lang="en-GB" dirty="0">
                <a:solidFill>
                  <a:schemeClr val="accent6">
                    <a:lumMod val="75000"/>
                  </a:schemeClr>
                </a:solidFill>
              </a:rPr>
              <a:t>Together we can explore strategies to overcome barriers to a GCSE -focusing on literacy</a:t>
            </a:r>
          </a:p>
          <a:p>
            <a:endParaRPr lang="en-GB" dirty="0">
              <a:solidFill>
                <a:schemeClr val="accent6">
                  <a:lumMod val="75000"/>
                </a:schemeClr>
              </a:solidFill>
            </a:endParaRPr>
          </a:p>
          <a:p>
            <a:pPr marL="0" indent="0">
              <a:buNone/>
            </a:pPr>
            <a:endParaRPr lang="en-GB" dirty="0"/>
          </a:p>
        </p:txBody>
      </p:sp>
      <p:pic>
        <p:nvPicPr>
          <p:cNvPr id="4" name="Picture 3"/>
          <p:cNvPicPr>
            <a:picLocks noChangeAspect="1"/>
          </p:cNvPicPr>
          <p:nvPr/>
        </p:nvPicPr>
        <p:blipFill>
          <a:blip r:embed="rId2"/>
          <a:stretch>
            <a:fillRect/>
          </a:stretch>
        </p:blipFill>
        <p:spPr>
          <a:xfrm>
            <a:off x="459424" y="332656"/>
            <a:ext cx="611780" cy="608520"/>
          </a:xfrm>
          <a:prstGeom prst="rect">
            <a:avLst/>
          </a:prstGeom>
        </p:spPr>
      </p:pic>
      <p:pic>
        <p:nvPicPr>
          <p:cNvPr id="5" name="Picture 4">
            <a:extLst>
              <a:ext uri="{FF2B5EF4-FFF2-40B4-BE49-F238E27FC236}">
                <a16:creationId xmlns:a16="http://schemas.microsoft.com/office/drawing/2014/main" id="{0D6DA07F-A069-4FFA-A356-AC0341C658BA}"/>
              </a:ext>
            </a:extLst>
          </p:cNvPr>
          <p:cNvPicPr>
            <a:picLocks noChangeAspect="1"/>
          </p:cNvPicPr>
          <p:nvPr/>
        </p:nvPicPr>
        <p:blipFill>
          <a:blip r:embed="rId3"/>
          <a:stretch>
            <a:fillRect/>
          </a:stretch>
        </p:blipFill>
        <p:spPr>
          <a:xfrm>
            <a:off x="6516216" y="368007"/>
            <a:ext cx="2480169" cy="1685156"/>
          </a:xfrm>
          <a:prstGeom prst="rect">
            <a:avLst/>
          </a:prstGeom>
        </p:spPr>
      </p:pic>
    </p:spTree>
    <p:extLst>
      <p:ext uri="{BB962C8B-B14F-4D97-AF65-F5344CB8AC3E}">
        <p14:creationId xmlns:p14="http://schemas.microsoft.com/office/powerpoint/2010/main" val="22986730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3726"/>
            <a:ext cx="8229600" cy="2074242"/>
          </a:xfrm>
        </p:spPr>
        <p:txBody>
          <a:bodyPr>
            <a:normAutofit fontScale="90000"/>
          </a:bodyPr>
          <a:lstStyle/>
          <a:p>
            <a:r>
              <a:rPr lang="en-GB" dirty="0"/>
              <a:t>Based on the first half of the session, what challenges might someone with poor executive functioning face when studying a GCSE curriculum? </a:t>
            </a:r>
            <a:endParaRPr lang="en-US" dirty="0"/>
          </a:p>
        </p:txBody>
      </p:sp>
      <p:pic>
        <p:nvPicPr>
          <p:cNvPr id="5" name="Picture 4"/>
          <p:cNvPicPr>
            <a:picLocks noChangeAspect="1"/>
          </p:cNvPicPr>
          <p:nvPr/>
        </p:nvPicPr>
        <p:blipFill>
          <a:blip r:embed="rId2"/>
          <a:stretch>
            <a:fillRect/>
          </a:stretch>
        </p:blipFill>
        <p:spPr>
          <a:xfrm>
            <a:off x="23567" y="44624"/>
            <a:ext cx="611780" cy="608520"/>
          </a:xfrm>
          <a:prstGeom prst="rect">
            <a:avLst/>
          </a:prstGeom>
        </p:spPr>
      </p:pic>
      <p:pic>
        <p:nvPicPr>
          <p:cNvPr id="3" name="Picture 2">
            <a:extLst>
              <a:ext uri="{FF2B5EF4-FFF2-40B4-BE49-F238E27FC236}">
                <a16:creationId xmlns:a16="http://schemas.microsoft.com/office/drawing/2014/main" id="{A4BAEBE5-7495-41C7-B088-C7766D1C2CDB}"/>
              </a:ext>
            </a:extLst>
          </p:cNvPr>
          <p:cNvPicPr>
            <a:picLocks noChangeAspect="1"/>
          </p:cNvPicPr>
          <p:nvPr/>
        </p:nvPicPr>
        <p:blipFill>
          <a:blip r:embed="rId3"/>
          <a:stretch>
            <a:fillRect/>
          </a:stretch>
        </p:blipFill>
        <p:spPr>
          <a:xfrm>
            <a:off x="1238250" y="3573016"/>
            <a:ext cx="3189734" cy="3189734"/>
          </a:xfrm>
          <a:prstGeom prst="rect">
            <a:avLst/>
          </a:prstGeom>
        </p:spPr>
      </p:pic>
      <p:pic>
        <p:nvPicPr>
          <p:cNvPr id="7" name="Picture 6">
            <a:extLst>
              <a:ext uri="{FF2B5EF4-FFF2-40B4-BE49-F238E27FC236}">
                <a16:creationId xmlns:a16="http://schemas.microsoft.com/office/drawing/2014/main" id="{3A237B8F-78D6-4D3C-893D-99552D2E6B39}"/>
              </a:ext>
            </a:extLst>
          </p:cNvPr>
          <p:cNvPicPr>
            <a:picLocks noChangeAspect="1"/>
          </p:cNvPicPr>
          <p:nvPr/>
        </p:nvPicPr>
        <p:blipFill>
          <a:blip r:embed="rId4"/>
          <a:stretch>
            <a:fillRect/>
          </a:stretch>
        </p:blipFill>
        <p:spPr>
          <a:xfrm>
            <a:off x="5220072" y="5013176"/>
            <a:ext cx="1535676" cy="1535676"/>
          </a:xfrm>
          <a:prstGeom prst="rect">
            <a:avLst/>
          </a:prstGeom>
        </p:spPr>
      </p:pic>
      <p:pic>
        <p:nvPicPr>
          <p:cNvPr id="8" name="Picture 7">
            <a:extLst>
              <a:ext uri="{FF2B5EF4-FFF2-40B4-BE49-F238E27FC236}">
                <a16:creationId xmlns:a16="http://schemas.microsoft.com/office/drawing/2014/main" id="{B933E324-36C6-4D3F-9323-52289186CE89}"/>
              </a:ext>
            </a:extLst>
          </p:cNvPr>
          <p:cNvPicPr>
            <a:picLocks noChangeAspect="1"/>
          </p:cNvPicPr>
          <p:nvPr/>
        </p:nvPicPr>
        <p:blipFill>
          <a:blip r:embed="rId5"/>
          <a:stretch>
            <a:fillRect/>
          </a:stretch>
        </p:blipFill>
        <p:spPr>
          <a:xfrm>
            <a:off x="6588224" y="4265111"/>
            <a:ext cx="2316629" cy="1287016"/>
          </a:xfrm>
          <a:prstGeom prst="rect">
            <a:avLst/>
          </a:prstGeom>
        </p:spPr>
      </p:pic>
    </p:spTree>
    <p:extLst>
      <p:ext uri="{BB962C8B-B14F-4D97-AF65-F5344CB8AC3E}">
        <p14:creationId xmlns:p14="http://schemas.microsoft.com/office/powerpoint/2010/main" val="12579298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3204" y="908720"/>
            <a:ext cx="8229600" cy="5400600"/>
          </a:xfrm>
        </p:spPr>
        <p:txBody>
          <a:bodyPr>
            <a:normAutofit fontScale="92500" lnSpcReduction="20000"/>
          </a:bodyPr>
          <a:lstStyle/>
          <a:p>
            <a:pPr eaLnBrk="1" hangingPunct="1">
              <a:defRPr/>
            </a:pPr>
            <a:r>
              <a:rPr lang="en-GB" sz="2200" dirty="0"/>
              <a:t>Working out what skills are needed to answer a specific question</a:t>
            </a:r>
          </a:p>
          <a:p>
            <a:pPr eaLnBrk="1" hangingPunct="1">
              <a:defRPr/>
            </a:pPr>
            <a:r>
              <a:rPr lang="en-GB" sz="2200" dirty="0"/>
              <a:t>Working out what equipment is needed for an exam </a:t>
            </a:r>
            <a:r>
              <a:rPr lang="en-GB" sz="2200" dirty="0" err="1"/>
              <a:t>eg</a:t>
            </a:r>
            <a:r>
              <a:rPr lang="en-GB" sz="2200" dirty="0"/>
              <a:t> Calculator Maths Exam, Technology practical. </a:t>
            </a:r>
          </a:p>
          <a:p>
            <a:pPr eaLnBrk="1" hangingPunct="1">
              <a:defRPr/>
            </a:pPr>
            <a:r>
              <a:rPr lang="en-GB" sz="2200" dirty="0"/>
              <a:t> Getting started on a task or exam question, particularly without prompts. </a:t>
            </a:r>
          </a:p>
          <a:p>
            <a:pPr eaLnBrk="1" hangingPunct="1">
              <a:defRPr/>
            </a:pPr>
            <a:r>
              <a:rPr lang="en-GB" sz="2200" dirty="0"/>
              <a:t>Working out how long to spend on a task/how long you have left (how many marks allocated)</a:t>
            </a:r>
          </a:p>
          <a:p>
            <a:pPr eaLnBrk="1" hangingPunct="1">
              <a:defRPr/>
            </a:pPr>
            <a:r>
              <a:rPr lang="en-GB" sz="2200" dirty="0"/>
              <a:t>Working out how/where to start a task/piece of writing, even with an image prompt. </a:t>
            </a:r>
          </a:p>
          <a:p>
            <a:pPr eaLnBrk="1" hangingPunct="1">
              <a:defRPr/>
            </a:pPr>
            <a:r>
              <a:rPr lang="en-GB" sz="2200" dirty="0"/>
              <a:t>Working out what order to do tasks in</a:t>
            </a:r>
          </a:p>
          <a:p>
            <a:pPr eaLnBrk="1" hangingPunct="1">
              <a:defRPr/>
            </a:pPr>
            <a:r>
              <a:rPr lang="en-GB" sz="2200" dirty="0"/>
              <a:t>Working out what to do if you get stuck on a question</a:t>
            </a:r>
          </a:p>
          <a:p>
            <a:pPr eaLnBrk="1" hangingPunct="1">
              <a:defRPr/>
            </a:pPr>
            <a:r>
              <a:rPr lang="en-GB" sz="2200" dirty="0"/>
              <a:t>Remembering what to remember!</a:t>
            </a:r>
          </a:p>
          <a:p>
            <a:pPr eaLnBrk="1" hangingPunct="1">
              <a:defRPr/>
            </a:pPr>
            <a:r>
              <a:rPr lang="en-GB" sz="2200" dirty="0"/>
              <a:t>Knowing what information is important.</a:t>
            </a:r>
          </a:p>
          <a:p>
            <a:pPr eaLnBrk="1" hangingPunct="1">
              <a:defRPr/>
            </a:pPr>
            <a:r>
              <a:rPr lang="en-GB" sz="2200" dirty="0"/>
              <a:t>How to prioritise for revision.</a:t>
            </a:r>
          </a:p>
          <a:p>
            <a:pPr eaLnBrk="1" hangingPunct="1">
              <a:defRPr/>
            </a:pPr>
            <a:r>
              <a:rPr lang="en-GB" sz="2200" dirty="0"/>
              <a:t>Using information from your memory to do a task (working memory)</a:t>
            </a:r>
          </a:p>
          <a:p>
            <a:pPr eaLnBrk="1" hangingPunct="1">
              <a:defRPr/>
            </a:pPr>
            <a:r>
              <a:rPr lang="en-GB" sz="2200" dirty="0"/>
              <a:t>Being able to evaluate your own work</a:t>
            </a:r>
          </a:p>
          <a:p>
            <a:pPr eaLnBrk="1" hangingPunct="1">
              <a:defRPr/>
            </a:pPr>
            <a:r>
              <a:rPr lang="en-GB" sz="2200" dirty="0"/>
              <a:t>Learning from your mistakes</a:t>
            </a:r>
          </a:p>
          <a:p>
            <a:pPr eaLnBrk="1" hangingPunct="1">
              <a:defRPr/>
            </a:pPr>
            <a:r>
              <a:rPr lang="en-GB" sz="2200" dirty="0"/>
              <a:t>Knowing when to stop, especially when extra pages are provided. </a:t>
            </a:r>
          </a:p>
          <a:p>
            <a:pPr eaLnBrk="1" hangingPunct="1">
              <a:defRPr/>
            </a:pPr>
            <a:endParaRPr lang="en-GB" dirty="0"/>
          </a:p>
        </p:txBody>
      </p:sp>
      <p:sp>
        <p:nvSpPr>
          <p:cNvPr id="5" name="TextBox 4"/>
          <p:cNvSpPr txBox="1"/>
          <p:nvPr/>
        </p:nvSpPr>
        <p:spPr>
          <a:xfrm>
            <a:off x="743145" y="188640"/>
            <a:ext cx="8568952" cy="523220"/>
          </a:xfrm>
          <a:prstGeom prst="rect">
            <a:avLst/>
          </a:prstGeom>
          <a:noFill/>
        </p:spPr>
        <p:txBody>
          <a:bodyPr wrap="square" rtlCol="0">
            <a:spAutoFit/>
          </a:bodyPr>
          <a:lstStyle/>
          <a:p>
            <a:pPr algn="ctr"/>
            <a:r>
              <a:rPr lang="en-US" sz="2800" b="1" dirty="0"/>
              <a:t>GCSE Challenges for a student who struggles with EF:</a:t>
            </a:r>
          </a:p>
        </p:txBody>
      </p:sp>
      <p:pic>
        <p:nvPicPr>
          <p:cNvPr id="4" name="Picture 3"/>
          <p:cNvPicPr>
            <a:picLocks noChangeAspect="1"/>
          </p:cNvPicPr>
          <p:nvPr/>
        </p:nvPicPr>
        <p:blipFill>
          <a:blip r:embed="rId2"/>
          <a:stretch>
            <a:fillRect/>
          </a:stretch>
        </p:blipFill>
        <p:spPr>
          <a:xfrm>
            <a:off x="167168" y="103340"/>
            <a:ext cx="611780" cy="608520"/>
          </a:xfrm>
          <a:prstGeom prst="rect">
            <a:avLst/>
          </a:prstGeom>
        </p:spPr>
      </p:pic>
    </p:spTree>
    <p:extLst>
      <p:ext uri="{BB962C8B-B14F-4D97-AF65-F5344CB8AC3E}">
        <p14:creationId xmlns:p14="http://schemas.microsoft.com/office/powerpoint/2010/main" val="217583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9266" name="Rectangle 2"/>
          <p:cNvSpPr>
            <a:spLocks noGrp="1" noChangeArrowheads="1"/>
          </p:cNvSpPr>
          <p:nvPr>
            <p:ph type="title" idx="4294967295"/>
          </p:nvPr>
        </p:nvSpPr>
        <p:spPr>
          <a:xfrm>
            <a:off x="773835" y="116632"/>
            <a:ext cx="8070850" cy="1143000"/>
          </a:xfrm>
        </p:spPr>
        <p:txBody>
          <a:bodyPr>
            <a:noAutofit/>
          </a:bodyPr>
          <a:lstStyle/>
          <a:p>
            <a:pPr eaLnBrk="1" hangingPunct="1"/>
            <a:r>
              <a:rPr lang="en-GB" altLang="en-US" sz="2800" b="1" dirty="0"/>
              <a:t>Corley Academy GCSE (all subject) best practice strategies:</a:t>
            </a:r>
            <a:endParaRPr lang="en-US" altLang="en-US" sz="2800" b="1" dirty="0"/>
          </a:p>
        </p:txBody>
      </p:sp>
      <p:sp>
        <p:nvSpPr>
          <p:cNvPr id="139267" name="Rectangle 3"/>
          <p:cNvSpPr>
            <a:spLocks noGrp="1" noChangeArrowheads="1"/>
          </p:cNvSpPr>
          <p:nvPr>
            <p:ph type="body" idx="4294967295"/>
          </p:nvPr>
        </p:nvSpPr>
        <p:spPr>
          <a:xfrm>
            <a:off x="299315" y="972702"/>
            <a:ext cx="8229600" cy="4618038"/>
          </a:xfrm>
        </p:spPr>
        <p:txBody>
          <a:bodyPr>
            <a:noAutofit/>
          </a:bodyPr>
          <a:lstStyle/>
          <a:p>
            <a:pPr marL="0">
              <a:lnSpc>
                <a:spcPct val="110000"/>
              </a:lnSpc>
            </a:pPr>
            <a:r>
              <a:rPr lang="en-GB" altLang="en-US" sz="2000" dirty="0">
                <a:highlight>
                  <a:srgbClr val="FFFF00"/>
                </a:highlight>
              </a:rPr>
              <a:t>Explicitly teach revision skills</a:t>
            </a:r>
            <a:r>
              <a:rPr lang="en-GB" altLang="en-US" sz="2000" dirty="0"/>
              <a:t>, specific to each subject area. </a:t>
            </a:r>
          </a:p>
          <a:p>
            <a:pPr marL="0">
              <a:lnSpc>
                <a:spcPct val="110000"/>
              </a:lnSpc>
            </a:pPr>
            <a:r>
              <a:rPr lang="en-GB" altLang="en-US" sz="2000" dirty="0"/>
              <a:t>Teach the relevance of skills and information learnt- </a:t>
            </a:r>
            <a:r>
              <a:rPr lang="en-GB" altLang="en-US" sz="2000" dirty="0">
                <a:highlight>
                  <a:srgbClr val="FFFF00"/>
                </a:highlight>
              </a:rPr>
              <a:t>why it is important to them?</a:t>
            </a:r>
          </a:p>
          <a:p>
            <a:pPr marL="0">
              <a:lnSpc>
                <a:spcPct val="110000"/>
              </a:lnSpc>
            </a:pPr>
            <a:r>
              <a:rPr lang="en-GB" altLang="en-US" sz="2000" dirty="0"/>
              <a:t>Teach students what </a:t>
            </a:r>
            <a:r>
              <a:rPr lang="en-GB" altLang="en-US" sz="2000" dirty="0">
                <a:highlight>
                  <a:srgbClr val="FFFF00"/>
                </a:highlight>
              </a:rPr>
              <a:t>certain question types </a:t>
            </a:r>
            <a:r>
              <a:rPr lang="en-GB" altLang="en-US" sz="2000" dirty="0"/>
              <a:t>mean </a:t>
            </a:r>
            <a:r>
              <a:rPr lang="en-GB" altLang="en-US" sz="2000" dirty="0" err="1"/>
              <a:t>eg</a:t>
            </a:r>
            <a:r>
              <a:rPr lang="en-GB" altLang="en-US" sz="2000" dirty="0"/>
              <a:t>. “Can you name the main characteristics of Macbeth’s personality?” requires more than the answer “yes”! (Explain, describe, compare, evaluate, state, identify)</a:t>
            </a:r>
          </a:p>
          <a:p>
            <a:pPr marL="0">
              <a:lnSpc>
                <a:spcPct val="110000"/>
              </a:lnSpc>
            </a:pPr>
            <a:r>
              <a:rPr lang="en-GB" altLang="en-US" sz="2000" dirty="0"/>
              <a:t>Practise exam techniques in the appropriate places as it will be </a:t>
            </a:r>
            <a:r>
              <a:rPr lang="en-GB" altLang="en-US" sz="2000" dirty="0">
                <a:highlight>
                  <a:srgbClr val="FFFF00"/>
                </a:highlight>
              </a:rPr>
              <a:t>‘on the day’ </a:t>
            </a:r>
            <a:r>
              <a:rPr lang="en-GB" altLang="en-US" sz="2000" dirty="0"/>
              <a:t>including access arrangements</a:t>
            </a:r>
          </a:p>
          <a:p>
            <a:pPr marL="0">
              <a:lnSpc>
                <a:spcPct val="110000"/>
              </a:lnSpc>
            </a:pPr>
            <a:r>
              <a:rPr lang="en-GB" altLang="en-US" sz="2000" dirty="0"/>
              <a:t>Teach students to recognise when</a:t>
            </a:r>
            <a:r>
              <a:rPr lang="en-GB" altLang="en-US" sz="2000" dirty="0">
                <a:highlight>
                  <a:srgbClr val="FFFF00"/>
                </a:highlight>
              </a:rPr>
              <a:t> it is and isn’t appropriate to include special interests</a:t>
            </a:r>
          </a:p>
          <a:p>
            <a:pPr marL="0">
              <a:lnSpc>
                <a:spcPct val="110000"/>
              </a:lnSpc>
            </a:pPr>
            <a:r>
              <a:rPr lang="en-GB" altLang="en-US" sz="2000" dirty="0"/>
              <a:t>Use of dividers and colour coded systems to </a:t>
            </a:r>
            <a:r>
              <a:rPr lang="en-GB" altLang="en-US" sz="2000" dirty="0">
                <a:highlight>
                  <a:srgbClr val="FFFF00"/>
                </a:highlight>
              </a:rPr>
              <a:t>compartmentalise curriculum areas</a:t>
            </a:r>
            <a:r>
              <a:rPr lang="en-GB" altLang="en-US" sz="2000" dirty="0"/>
              <a:t> by skill or topic</a:t>
            </a:r>
          </a:p>
          <a:p>
            <a:pPr marL="0">
              <a:lnSpc>
                <a:spcPct val="110000"/>
              </a:lnSpc>
            </a:pPr>
            <a:r>
              <a:rPr lang="en-GB" altLang="en-US" sz="2000" dirty="0">
                <a:highlight>
                  <a:srgbClr val="FFFF00"/>
                </a:highlight>
              </a:rPr>
              <a:t>Refer to mark scheme </a:t>
            </a:r>
            <a:r>
              <a:rPr lang="en-GB" altLang="en-US" sz="2000" dirty="0"/>
              <a:t>to justify marks awarded: this is not ‘teaching to the test’</a:t>
            </a:r>
          </a:p>
          <a:p>
            <a:pPr marL="0">
              <a:lnSpc>
                <a:spcPct val="110000"/>
              </a:lnSpc>
            </a:pPr>
            <a:r>
              <a:rPr lang="en-GB" altLang="en-US" sz="2000" dirty="0"/>
              <a:t>Ensure the student has a </a:t>
            </a:r>
            <a:r>
              <a:rPr lang="en-GB" altLang="en-US" sz="2000" dirty="0">
                <a:highlight>
                  <a:srgbClr val="FFFF00"/>
                </a:highlight>
              </a:rPr>
              <a:t>visual timetable </a:t>
            </a:r>
            <a:r>
              <a:rPr lang="en-GB" altLang="en-US" sz="2000" dirty="0"/>
              <a:t>suitable for their level of functioning.</a:t>
            </a:r>
          </a:p>
        </p:txBody>
      </p:sp>
      <p:pic>
        <p:nvPicPr>
          <p:cNvPr id="4" name="Picture 3"/>
          <p:cNvPicPr>
            <a:picLocks noChangeAspect="1"/>
          </p:cNvPicPr>
          <p:nvPr/>
        </p:nvPicPr>
        <p:blipFill>
          <a:blip r:embed="rId2"/>
          <a:stretch>
            <a:fillRect/>
          </a:stretch>
        </p:blipFill>
        <p:spPr>
          <a:xfrm>
            <a:off x="302620" y="240407"/>
            <a:ext cx="611780" cy="608520"/>
          </a:xfrm>
          <a:prstGeom prst="rect">
            <a:avLst/>
          </a:prstGeom>
        </p:spPr>
      </p:pic>
    </p:spTree>
    <p:extLst>
      <p:ext uri="{BB962C8B-B14F-4D97-AF65-F5344CB8AC3E}">
        <p14:creationId xmlns:p14="http://schemas.microsoft.com/office/powerpoint/2010/main" val="418639202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39266"/>
                                        </p:tgtEl>
                                        <p:attrNameLst>
                                          <p:attrName>style.visibility</p:attrName>
                                        </p:attrNameLst>
                                      </p:cBhvr>
                                      <p:to>
                                        <p:strVal val="visible"/>
                                      </p:to>
                                    </p:set>
                                    <p:anim calcmode="lin" valueType="num">
                                      <p:cBhvr>
                                        <p:cTn id="7" dur="500" fill="hold"/>
                                        <p:tgtEl>
                                          <p:spTgt spid="139266"/>
                                        </p:tgtEl>
                                        <p:attrNameLst>
                                          <p:attrName>ppt_w</p:attrName>
                                        </p:attrNameLst>
                                      </p:cBhvr>
                                      <p:tavLst>
                                        <p:tav tm="0">
                                          <p:val>
                                            <p:fltVal val="0"/>
                                          </p:val>
                                        </p:tav>
                                        <p:tav tm="100000">
                                          <p:val>
                                            <p:strVal val="#ppt_w"/>
                                          </p:val>
                                        </p:tav>
                                      </p:tavLst>
                                    </p:anim>
                                    <p:anim calcmode="lin" valueType="num">
                                      <p:cBhvr>
                                        <p:cTn id="8" dur="500" fill="hold"/>
                                        <p:tgtEl>
                                          <p:spTgt spid="139266"/>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9267">
                                            <p:txEl>
                                              <p:pRg st="0" end="0"/>
                                            </p:txEl>
                                          </p:spTgt>
                                        </p:tgtEl>
                                        <p:attrNameLst>
                                          <p:attrName>style.visibility</p:attrName>
                                        </p:attrNameLst>
                                      </p:cBhvr>
                                      <p:to>
                                        <p:strVal val="visible"/>
                                      </p:to>
                                    </p:set>
                                    <p:anim calcmode="lin" valueType="num">
                                      <p:cBhvr>
                                        <p:cTn id="13" dur="500" fill="hold"/>
                                        <p:tgtEl>
                                          <p:spTgt spid="13926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3926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39267">
                                            <p:txEl>
                                              <p:pRg st="1" end="1"/>
                                            </p:txEl>
                                          </p:spTgt>
                                        </p:tgtEl>
                                        <p:attrNameLst>
                                          <p:attrName>style.visibility</p:attrName>
                                        </p:attrNameLst>
                                      </p:cBhvr>
                                      <p:to>
                                        <p:strVal val="visible"/>
                                      </p:to>
                                    </p:set>
                                    <p:anim calcmode="lin" valueType="num">
                                      <p:cBhvr>
                                        <p:cTn id="19" dur="500" fill="hold"/>
                                        <p:tgtEl>
                                          <p:spTgt spid="13926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3926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39267">
                                            <p:txEl>
                                              <p:pRg st="2" end="2"/>
                                            </p:txEl>
                                          </p:spTgt>
                                        </p:tgtEl>
                                        <p:attrNameLst>
                                          <p:attrName>style.visibility</p:attrName>
                                        </p:attrNameLst>
                                      </p:cBhvr>
                                      <p:to>
                                        <p:strVal val="visible"/>
                                      </p:to>
                                    </p:set>
                                    <p:anim calcmode="lin" valueType="num">
                                      <p:cBhvr>
                                        <p:cTn id="25" dur="500" fill="hold"/>
                                        <p:tgtEl>
                                          <p:spTgt spid="139267">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3926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39267">
                                            <p:txEl>
                                              <p:pRg st="3" end="3"/>
                                            </p:txEl>
                                          </p:spTgt>
                                        </p:tgtEl>
                                        <p:attrNameLst>
                                          <p:attrName>style.visibility</p:attrName>
                                        </p:attrNameLst>
                                      </p:cBhvr>
                                      <p:to>
                                        <p:strVal val="visible"/>
                                      </p:to>
                                    </p:set>
                                    <p:anim calcmode="lin" valueType="num">
                                      <p:cBhvr>
                                        <p:cTn id="31" dur="500" fill="hold"/>
                                        <p:tgtEl>
                                          <p:spTgt spid="139267">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139267">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39267">
                                            <p:txEl>
                                              <p:pRg st="4" end="4"/>
                                            </p:txEl>
                                          </p:spTgt>
                                        </p:tgtEl>
                                        <p:attrNameLst>
                                          <p:attrName>style.visibility</p:attrName>
                                        </p:attrNameLst>
                                      </p:cBhvr>
                                      <p:to>
                                        <p:strVal val="visible"/>
                                      </p:to>
                                    </p:set>
                                    <p:anim calcmode="lin" valueType="num">
                                      <p:cBhvr>
                                        <p:cTn id="37" dur="500" fill="hold"/>
                                        <p:tgtEl>
                                          <p:spTgt spid="139267">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139267">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39267">
                                            <p:txEl>
                                              <p:pRg st="5" end="5"/>
                                            </p:txEl>
                                          </p:spTgt>
                                        </p:tgtEl>
                                        <p:attrNameLst>
                                          <p:attrName>style.visibility</p:attrName>
                                        </p:attrNameLst>
                                      </p:cBhvr>
                                      <p:to>
                                        <p:strVal val="visible"/>
                                      </p:to>
                                    </p:set>
                                    <p:anim calcmode="lin" valueType="num">
                                      <p:cBhvr>
                                        <p:cTn id="43" dur="500" fill="hold"/>
                                        <p:tgtEl>
                                          <p:spTgt spid="139267">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139267">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39267">
                                            <p:txEl>
                                              <p:pRg st="6" end="6"/>
                                            </p:txEl>
                                          </p:spTgt>
                                        </p:tgtEl>
                                        <p:attrNameLst>
                                          <p:attrName>style.visibility</p:attrName>
                                        </p:attrNameLst>
                                      </p:cBhvr>
                                      <p:to>
                                        <p:strVal val="visible"/>
                                      </p:to>
                                    </p:set>
                                    <p:anim calcmode="lin" valueType="num">
                                      <p:cBhvr>
                                        <p:cTn id="49" dur="500" fill="hold"/>
                                        <p:tgtEl>
                                          <p:spTgt spid="139267">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139267">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139267">
                                            <p:txEl>
                                              <p:pRg st="7" end="7"/>
                                            </p:txEl>
                                          </p:spTgt>
                                        </p:tgtEl>
                                        <p:attrNameLst>
                                          <p:attrName>style.visibility</p:attrName>
                                        </p:attrNameLst>
                                      </p:cBhvr>
                                      <p:to>
                                        <p:strVal val="visible"/>
                                      </p:to>
                                    </p:set>
                                    <p:anim calcmode="lin" valueType="num">
                                      <p:cBhvr>
                                        <p:cTn id="55" dur="500" fill="hold"/>
                                        <p:tgtEl>
                                          <p:spTgt spid="139267">
                                            <p:txEl>
                                              <p:pRg st="7" end="7"/>
                                            </p:txEl>
                                          </p:spTgt>
                                        </p:tgtEl>
                                        <p:attrNameLst>
                                          <p:attrName>ppt_w</p:attrName>
                                        </p:attrNameLst>
                                      </p:cBhvr>
                                      <p:tavLst>
                                        <p:tav tm="0">
                                          <p:val>
                                            <p:fltVal val="0"/>
                                          </p:val>
                                        </p:tav>
                                        <p:tav tm="100000">
                                          <p:val>
                                            <p:strVal val="#ppt_w"/>
                                          </p:val>
                                        </p:tav>
                                      </p:tavLst>
                                    </p:anim>
                                    <p:anim calcmode="lin" valueType="num">
                                      <p:cBhvr>
                                        <p:cTn id="56" dur="500" fill="hold"/>
                                        <p:tgtEl>
                                          <p:spTgt spid="139267">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P spid="13926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Literacy-specific strategies </a:t>
            </a:r>
          </a:p>
        </p:txBody>
      </p:sp>
      <p:sp>
        <p:nvSpPr>
          <p:cNvPr id="3" name="Content Placeholder 2"/>
          <p:cNvSpPr>
            <a:spLocks noGrp="1"/>
          </p:cNvSpPr>
          <p:nvPr>
            <p:ph idx="1"/>
          </p:nvPr>
        </p:nvSpPr>
        <p:spPr/>
        <p:txBody>
          <a:bodyPr>
            <a:normAutofit fontScale="62500" lnSpcReduction="20000"/>
          </a:bodyPr>
          <a:lstStyle/>
          <a:p>
            <a:r>
              <a:rPr lang="en-US" dirty="0">
                <a:solidFill>
                  <a:srgbClr val="000000"/>
                </a:solidFill>
              </a:rPr>
              <a:t>We are </a:t>
            </a:r>
            <a:r>
              <a:rPr lang="en-US" dirty="0">
                <a:solidFill>
                  <a:srgbClr val="FF0000"/>
                </a:solidFill>
              </a:rPr>
              <a:t>all</a:t>
            </a:r>
            <a:r>
              <a:rPr lang="en-US" dirty="0">
                <a:solidFill>
                  <a:srgbClr val="000000"/>
                </a:solidFill>
              </a:rPr>
              <a:t> teachers of literacy</a:t>
            </a:r>
          </a:p>
          <a:p>
            <a:endParaRPr lang="en-US" dirty="0">
              <a:solidFill>
                <a:srgbClr val="000000"/>
              </a:solidFill>
            </a:endParaRPr>
          </a:p>
          <a:p>
            <a:endParaRPr lang="en-US" dirty="0">
              <a:solidFill>
                <a:srgbClr val="000000"/>
              </a:solidFill>
            </a:endParaRPr>
          </a:p>
          <a:p>
            <a:r>
              <a:rPr lang="en-US" dirty="0">
                <a:solidFill>
                  <a:srgbClr val="000000"/>
                </a:solidFill>
              </a:rPr>
              <a:t>The following strategies are not only based on autism best practice but on </a:t>
            </a:r>
            <a:r>
              <a:rPr lang="en-US" dirty="0" err="1">
                <a:solidFill>
                  <a:srgbClr val="FF0000"/>
                </a:solidFill>
              </a:rPr>
              <a:t>Rosenshine’s</a:t>
            </a:r>
            <a:r>
              <a:rPr lang="en-US" dirty="0">
                <a:solidFill>
                  <a:srgbClr val="FF0000"/>
                </a:solidFill>
              </a:rPr>
              <a:t> Principles of Instruction</a:t>
            </a:r>
            <a:r>
              <a:rPr lang="en-US" dirty="0">
                <a:solidFill>
                  <a:srgbClr val="000000"/>
                </a:solidFill>
              </a:rPr>
              <a:t>, adapted for our students.</a:t>
            </a:r>
          </a:p>
          <a:p>
            <a:endParaRPr lang="en-US" dirty="0">
              <a:solidFill>
                <a:srgbClr val="000000"/>
              </a:solidFill>
            </a:endParaRPr>
          </a:p>
          <a:p>
            <a:r>
              <a:rPr lang="en-US" dirty="0">
                <a:solidFill>
                  <a:srgbClr val="000000"/>
                </a:solidFill>
              </a:rPr>
              <a:t>They share common themes:</a:t>
            </a:r>
          </a:p>
          <a:p>
            <a:pPr marL="0" indent="0">
              <a:buNone/>
            </a:pPr>
            <a:endParaRPr lang="en-US" dirty="0">
              <a:solidFill>
                <a:srgbClr val="000000"/>
              </a:solidFill>
            </a:endParaRPr>
          </a:p>
          <a:p>
            <a:pPr>
              <a:buFont typeface="Wingdings" panose="05000000000000000000" pitchFamily="2" charset="2"/>
              <a:buChar char="ü"/>
            </a:pPr>
            <a:r>
              <a:rPr lang="en-US" dirty="0">
                <a:solidFill>
                  <a:srgbClr val="000000"/>
                </a:solidFill>
              </a:rPr>
              <a:t>Clarity</a:t>
            </a:r>
          </a:p>
          <a:p>
            <a:pPr>
              <a:buFont typeface="Wingdings" panose="05000000000000000000" pitchFamily="2" charset="2"/>
              <a:buChar char="ü"/>
            </a:pPr>
            <a:r>
              <a:rPr lang="en-US" dirty="0">
                <a:solidFill>
                  <a:srgbClr val="000000"/>
                </a:solidFill>
              </a:rPr>
              <a:t>Structure</a:t>
            </a:r>
          </a:p>
          <a:p>
            <a:pPr>
              <a:buFont typeface="Wingdings" panose="05000000000000000000" pitchFamily="2" charset="2"/>
              <a:buChar char="ü"/>
            </a:pPr>
            <a:r>
              <a:rPr lang="en-US" dirty="0">
                <a:solidFill>
                  <a:srgbClr val="000000"/>
                </a:solidFill>
              </a:rPr>
              <a:t>Visual</a:t>
            </a:r>
          </a:p>
          <a:p>
            <a:pPr>
              <a:buFont typeface="Wingdings" panose="05000000000000000000" pitchFamily="2" charset="2"/>
              <a:buChar char="ü"/>
            </a:pPr>
            <a:r>
              <a:rPr lang="en-US" dirty="0">
                <a:solidFill>
                  <a:srgbClr val="000000"/>
                </a:solidFill>
              </a:rPr>
              <a:t>Adaptive and personalized (TS5)</a:t>
            </a:r>
          </a:p>
          <a:p>
            <a:pPr>
              <a:buFont typeface="Wingdings" panose="05000000000000000000" pitchFamily="2" charset="2"/>
              <a:buChar char="ü"/>
            </a:pPr>
            <a:r>
              <a:rPr lang="en-US" dirty="0">
                <a:solidFill>
                  <a:srgbClr val="000000"/>
                </a:solidFill>
              </a:rPr>
              <a:t>‘Process not product’</a:t>
            </a:r>
          </a:p>
          <a:p>
            <a:endParaRPr lang="en-US" dirty="0">
              <a:solidFill>
                <a:srgbClr val="FF0000"/>
              </a:solidFill>
            </a:endParaRPr>
          </a:p>
        </p:txBody>
      </p:sp>
      <p:pic>
        <p:nvPicPr>
          <p:cNvPr id="4" name="Picture 3"/>
          <p:cNvPicPr>
            <a:picLocks noChangeAspect="1"/>
          </p:cNvPicPr>
          <p:nvPr/>
        </p:nvPicPr>
        <p:blipFill>
          <a:blip r:embed="rId2"/>
          <a:stretch>
            <a:fillRect/>
          </a:stretch>
        </p:blipFill>
        <p:spPr>
          <a:xfrm>
            <a:off x="433633" y="427577"/>
            <a:ext cx="611780" cy="608520"/>
          </a:xfrm>
          <a:prstGeom prst="rect">
            <a:avLst/>
          </a:prstGeom>
        </p:spPr>
      </p:pic>
      <p:pic>
        <p:nvPicPr>
          <p:cNvPr id="6" name="Picture 5">
            <a:extLst>
              <a:ext uri="{FF2B5EF4-FFF2-40B4-BE49-F238E27FC236}">
                <a16:creationId xmlns:a16="http://schemas.microsoft.com/office/drawing/2014/main" id="{CFD48A0B-E130-4936-8D5E-D9FB695BD454}"/>
              </a:ext>
            </a:extLst>
          </p:cNvPr>
          <p:cNvPicPr>
            <a:picLocks noChangeAspect="1"/>
          </p:cNvPicPr>
          <p:nvPr/>
        </p:nvPicPr>
        <p:blipFill>
          <a:blip r:embed="rId3"/>
          <a:stretch>
            <a:fillRect/>
          </a:stretch>
        </p:blipFill>
        <p:spPr>
          <a:xfrm>
            <a:off x="6215289" y="1054628"/>
            <a:ext cx="2928711" cy="1540014"/>
          </a:xfrm>
          <a:prstGeom prst="rect">
            <a:avLst/>
          </a:prstGeom>
        </p:spPr>
      </p:pic>
      <p:pic>
        <p:nvPicPr>
          <p:cNvPr id="7" name="Picture 6">
            <a:extLst>
              <a:ext uri="{FF2B5EF4-FFF2-40B4-BE49-F238E27FC236}">
                <a16:creationId xmlns:a16="http://schemas.microsoft.com/office/drawing/2014/main" id="{CB35209B-28FB-47F2-B45B-4CD39F2EBBBF}"/>
              </a:ext>
            </a:extLst>
          </p:cNvPr>
          <p:cNvPicPr>
            <a:picLocks noChangeAspect="1"/>
          </p:cNvPicPr>
          <p:nvPr/>
        </p:nvPicPr>
        <p:blipFill>
          <a:blip r:embed="rId4"/>
          <a:stretch>
            <a:fillRect/>
          </a:stretch>
        </p:blipFill>
        <p:spPr>
          <a:xfrm>
            <a:off x="6372200" y="4135437"/>
            <a:ext cx="2457450" cy="2447925"/>
          </a:xfrm>
          <a:prstGeom prst="rect">
            <a:avLst/>
          </a:prstGeom>
        </p:spPr>
      </p:pic>
    </p:spTree>
    <p:extLst>
      <p:ext uri="{BB962C8B-B14F-4D97-AF65-F5344CB8AC3E}">
        <p14:creationId xmlns:p14="http://schemas.microsoft.com/office/powerpoint/2010/main" val="1088247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399"/>
            <a:ext cx="8229600" cy="1143000"/>
          </a:xfrm>
        </p:spPr>
        <p:txBody>
          <a:bodyPr/>
          <a:lstStyle/>
          <a:p>
            <a:r>
              <a:rPr lang="en-US" dirty="0">
                <a:solidFill>
                  <a:srgbClr val="FF0000"/>
                </a:solidFill>
              </a:rPr>
              <a:t> Corley Academy</a:t>
            </a:r>
          </a:p>
        </p:txBody>
      </p:sp>
      <p:sp>
        <p:nvSpPr>
          <p:cNvPr id="3" name="Content Placeholder 2"/>
          <p:cNvSpPr>
            <a:spLocks noGrp="1"/>
          </p:cNvSpPr>
          <p:nvPr>
            <p:ph idx="1"/>
          </p:nvPr>
        </p:nvSpPr>
        <p:spPr>
          <a:xfrm>
            <a:off x="457200" y="1417638"/>
            <a:ext cx="8229600" cy="4525963"/>
          </a:xfrm>
        </p:spPr>
        <p:txBody>
          <a:bodyPr>
            <a:normAutofit lnSpcReduction="10000"/>
          </a:bodyPr>
          <a:lstStyle/>
          <a:p>
            <a:endParaRPr lang="en-US" dirty="0"/>
          </a:p>
          <a:p>
            <a:endParaRPr lang="en-US" sz="2600" dirty="0">
              <a:solidFill>
                <a:srgbClr val="7030A0"/>
              </a:solidFill>
            </a:endParaRPr>
          </a:p>
          <a:p>
            <a:r>
              <a:rPr lang="en-US" sz="2600" dirty="0">
                <a:solidFill>
                  <a:srgbClr val="7030A0"/>
                </a:solidFill>
              </a:rPr>
              <a:t>Corley Academy is a secondary school for children with complex social and communication difficulties. Many of our students have a diagnosis of autism and their academic abilities span the full National Curriculum and GCSE range. </a:t>
            </a:r>
          </a:p>
          <a:p>
            <a:r>
              <a:rPr lang="en-US" sz="2600" dirty="0"/>
              <a:t>We gained Autism Accreditation through the National Autistic Society in November 2017 and re-accreditation was awarded in 2021. </a:t>
            </a:r>
          </a:p>
          <a:p>
            <a:r>
              <a:rPr lang="en-US" sz="2600" dirty="0"/>
              <a:t>In 2025, we achieved </a:t>
            </a:r>
            <a:r>
              <a:rPr lang="en-US" sz="2600" dirty="0">
                <a:solidFill>
                  <a:srgbClr val="FF0000"/>
                </a:solidFill>
              </a:rPr>
              <a:t>advanced status.</a:t>
            </a:r>
          </a:p>
        </p:txBody>
      </p:sp>
      <p:pic>
        <p:nvPicPr>
          <p:cNvPr id="6" name="Picture 5">
            <a:extLst>
              <a:ext uri="{FF2B5EF4-FFF2-40B4-BE49-F238E27FC236}">
                <a16:creationId xmlns:a16="http://schemas.microsoft.com/office/drawing/2014/main" id="{AEFE682C-2A63-4166-9345-418BD00B0591}"/>
              </a:ext>
            </a:extLst>
          </p:cNvPr>
          <p:cNvPicPr>
            <a:picLocks noChangeAspect="1"/>
          </p:cNvPicPr>
          <p:nvPr/>
        </p:nvPicPr>
        <p:blipFill>
          <a:blip r:embed="rId2"/>
          <a:stretch>
            <a:fillRect/>
          </a:stretch>
        </p:blipFill>
        <p:spPr>
          <a:xfrm>
            <a:off x="6804248" y="260648"/>
            <a:ext cx="1975669" cy="1496137"/>
          </a:xfrm>
          <a:prstGeom prst="rect">
            <a:avLst/>
          </a:prstGeom>
        </p:spPr>
      </p:pic>
      <p:pic>
        <p:nvPicPr>
          <p:cNvPr id="8" name="Picture 7">
            <a:extLst>
              <a:ext uri="{FF2B5EF4-FFF2-40B4-BE49-F238E27FC236}">
                <a16:creationId xmlns:a16="http://schemas.microsoft.com/office/drawing/2014/main" id="{049B3B8C-6550-4EAF-8F27-AAA2D329CBF5}"/>
              </a:ext>
            </a:extLst>
          </p:cNvPr>
          <p:cNvPicPr>
            <a:picLocks noChangeAspect="1"/>
          </p:cNvPicPr>
          <p:nvPr/>
        </p:nvPicPr>
        <p:blipFill>
          <a:blip r:embed="rId3"/>
          <a:stretch>
            <a:fillRect/>
          </a:stretch>
        </p:blipFill>
        <p:spPr>
          <a:xfrm>
            <a:off x="-37707" y="656880"/>
            <a:ext cx="2785818" cy="1608712"/>
          </a:xfrm>
          <a:prstGeom prst="rect">
            <a:avLst/>
          </a:prstGeom>
        </p:spPr>
      </p:pic>
      <p:pic>
        <p:nvPicPr>
          <p:cNvPr id="9" name="Picture 8">
            <a:extLst>
              <a:ext uri="{FF2B5EF4-FFF2-40B4-BE49-F238E27FC236}">
                <a16:creationId xmlns:a16="http://schemas.microsoft.com/office/drawing/2014/main" id="{5C8656E1-8A6A-4978-8794-806512CA6E95}"/>
              </a:ext>
            </a:extLst>
          </p:cNvPr>
          <p:cNvPicPr>
            <a:picLocks noChangeAspect="1"/>
          </p:cNvPicPr>
          <p:nvPr/>
        </p:nvPicPr>
        <p:blipFill>
          <a:blip r:embed="rId4"/>
          <a:stretch>
            <a:fillRect/>
          </a:stretch>
        </p:blipFill>
        <p:spPr>
          <a:xfrm>
            <a:off x="148059" y="59467"/>
            <a:ext cx="1809677" cy="1244153"/>
          </a:xfrm>
          <a:prstGeom prst="rect">
            <a:avLst/>
          </a:prstGeom>
        </p:spPr>
      </p:pic>
    </p:spTree>
    <p:extLst>
      <p:ext uri="{BB962C8B-B14F-4D97-AF65-F5344CB8AC3E}">
        <p14:creationId xmlns:p14="http://schemas.microsoft.com/office/powerpoint/2010/main" val="10466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Visual cues and prompts</a:t>
            </a:r>
          </a:p>
        </p:txBody>
      </p:sp>
      <p:sp>
        <p:nvSpPr>
          <p:cNvPr id="3" name="Content Placeholder 2"/>
          <p:cNvSpPr>
            <a:spLocks noGrp="1"/>
          </p:cNvSpPr>
          <p:nvPr>
            <p:ph idx="1"/>
          </p:nvPr>
        </p:nvSpPr>
        <p:spPr/>
        <p:txBody>
          <a:bodyPr>
            <a:normAutofit fontScale="77500" lnSpcReduction="20000"/>
          </a:bodyPr>
          <a:lstStyle/>
          <a:p>
            <a:pPr>
              <a:buNone/>
            </a:pPr>
            <a:r>
              <a:rPr lang="en-US" dirty="0">
                <a:solidFill>
                  <a:srgbClr val="FF0000"/>
                </a:solidFill>
              </a:rPr>
              <a:t>What?</a:t>
            </a:r>
          </a:p>
          <a:p>
            <a:pPr>
              <a:buNone/>
            </a:pPr>
            <a:r>
              <a:rPr lang="en-US" dirty="0"/>
              <a:t>- A photograph, clipart image or other visual (could just be a </a:t>
            </a:r>
            <a:r>
              <a:rPr lang="en-US" dirty="0" err="1"/>
              <a:t>colour</a:t>
            </a:r>
            <a:r>
              <a:rPr lang="en-US" dirty="0"/>
              <a:t>) which accompanies a text, instruction or resource. The photograph should be realistic where possible (e.g. no cars with eyes!)</a:t>
            </a:r>
          </a:p>
          <a:p>
            <a:pPr>
              <a:buNone/>
            </a:pPr>
            <a:endParaRPr lang="en-US" dirty="0"/>
          </a:p>
          <a:p>
            <a:pPr>
              <a:buNone/>
            </a:pPr>
            <a:r>
              <a:rPr lang="en-US" dirty="0">
                <a:solidFill>
                  <a:srgbClr val="00B050"/>
                </a:solidFill>
              </a:rPr>
              <a:t>Why?</a:t>
            </a:r>
          </a:p>
          <a:p>
            <a:pPr>
              <a:buFont typeface="Wingdings" panose="05000000000000000000" pitchFamily="2" charset="2"/>
              <a:buChar char="ü"/>
            </a:pPr>
            <a:r>
              <a:rPr lang="en-US" dirty="0"/>
              <a:t>Signals the key Literacy skill students need</a:t>
            </a:r>
          </a:p>
          <a:p>
            <a:pPr>
              <a:buFont typeface="Wingdings" panose="05000000000000000000" pitchFamily="2" charset="2"/>
              <a:buChar char="ü"/>
            </a:pPr>
            <a:r>
              <a:rPr lang="en-US" dirty="0"/>
              <a:t>Links language to images which helps language acquisition</a:t>
            </a:r>
          </a:p>
          <a:p>
            <a:pPr>
              <a:buFont typeface="Wingdings" panose="05000000000000000000" pitchFamily="2" charset="2"/>
              <a:buChar char="ü"/>
            </a:pPr>
            <a:r>
              <a:rPr lang="en-US" dirty="0"/>
              <a:t>Gives a context to a story: e.g. setting, genre</a:t>
            </a:r>
          </a:p>
          <a:p>
            <a:pPr>
              <a:buFont typeface="Wingdings" panose="05000000000000000000" pitchFamily="2" charset="2"/>
              <a:buChar char="ü"/>
            </a:pPr>
            <a:r>
              <a:rPr lang="en-US" dirty="0"/>
              <a:t>Reduces anxiety- predictable and manageable</a:t>
            </a:r>
          </a:p>
          <a:p>
            <a:pPr>
              <a:buNone/>
            </a:pPr>
            <a:endParaRPr lang="en-US" dirty="0"/>
          </a:p>
        </p:txBody>
      </p:sp>
      <p:pic>
        <p:nvPicPr>
          <p:cNvPr id="4" name="Picture 3"/>
          <p:cNvPicPr>
            <a:picLocks noChangeAspect="1"/>
          </p:cNvPicPr>
          <p:nvPr/>
        </p:nvPicPr>
        <p:blipFill>
          <a:blip r:embed="rId2"/>
          <a:stretch>
            <a:fillRect/>
          </a:stretch>
        </p:blipFill>
        <p:spPr>
          <a:xfrm>
            <a:off x="466237" y="208719"/>
            <a:ext cx="611780" cy="608520"/>
          </a:xfrm>
          <a:prstGeom prst="rect">
            <a:avLst/>
          </a:prstGeom>
        </p:spPr>
      </p:pic>
    </p:spTree>
    <p:extLst>
      <p:ext uri="{BB962C8B-B14F-4D97-AF65-F5344CB8AC3E}">
        <p14:creationId xmlns:p14="http://schemas.microsoft.com/office/powerpoint/2010/main" val="6729474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Examples:</a:t>
            </a:r>
          </a:p>
        </p:txBody>
      </p:sp>
      <p:pic>
        <p:nvPicPr>
          <p:cNvPr id="3" name="Picture 2"/>
          <p:cNvPicPr>
            <a:picLocks noChangeAspect="1"/>
          </p:cNvPicPr>
          <p:nvPr/>
        </p:nvPicPr>
        <p:blipFill>
          <a:blip r:embed="rId2"/>
          <a:stretch>
            <a:fillRect/>
          </a:stretch>
        </p:blipFill>
        <p:spPr>
          <a:xfrm>
            <a:off x="355851" y="114387"/>
            <a:ext cx="615749" cy="609653"/>
          </a:xfrm>
          <a:prstGeom prst="rect">
            <a:avLst/>
          </a:prstGeom>
        </p:spPr>
      </p:pic>
      <p:pic>
        <p:nvPicPr>
          <p:cNvPr id="6" name="Content Placeholder 5"/>
          <p:cNvPicPr>
            <a:picLocks noGrp="1" noChangeAspect="1"/>
          </p:cNvPicPr>
          <p:nvPr>
            <p:ph idx="1"/>
          </p:nvPr>
        </p:nvPicPr>
        <p:blipFill>
          <a:blip r:embed="rId3"/>
          <a:stretch>
            <a:fillRect/>
          </a:stretch>
        </p:blipFill>
        <p:spPr>
          <a:xfrm>
            <a:off x="804829" y="1124744"/>
            <a:ext cx="927546" cy="927546"/>
          </a:xfrm>
          <a:prstGeom prst="rect">
            <a:avLst/>
          </a:prstGeom>
        </p:spPr>
      </p:pic>
      <p:sp>
        <p:nvSpPr>
          <p:cNvPr id="7" name="TextBox 6"/>
          <p:cNvSpPr txBox="1"/>
          <p:nvPr/>
        </p:nvSpPr>
        <p:spPr>
          <a:xfrm>
            <a:off x="2555776" y="1309806"/>
            <a:ext cx="2016224" cy="646331"/>
          </a:xfrm>
          <a:prstGeom prst="rect">
            <a:avLst/>
          </a:prstGeom>
          <a:solidFill>
            <a:schemeClr val="accent1"/>
          </a:solidFill>
        </p:spPr>
        <p:txBody>
          <a:bodyPr wrap="square" rtlCol="0">
            <a:spAutoFit/>
          </a:bodyPr>
          <a:lstStyle/>
          <a:p>
            <a:pPr algn="ctr"/>
            <a:r>
              <a:rPr lang="en-GB" dirty="0"/>
              <a:t>Paired talk in an </a:t>
            </a:r>
            <a:r>
              <a:rPr lang="en-GB" dirty="0" err="1"/>
              <a:t>oracy</a:t>
            </a:r>
            <a:r>
              <a:rPr lang="en-GB" dirty="0"/>
              <a:t> task</a:t>
            </a:r>
          </a:p>
        </p:txBody>
      </p:sp>
      <p:pic>
        <p:nvPicPr>
          <p:cNvPr id="8" name="Picture 7"/>
          <p:cNvPicPr>
            <a:picLocks noChangeAspect="1"/>
          </p:cNvPicPr>
          <p:nvPr/>
        </p:nvPicPr>
        <p:blipFill>
          <a:blip r:embed="rId4"/>
          <a:stretch>
            <a:fillRect/>
          </a:stretch>
        </p:blipFill>
        <p:spPr>
          <a:xfrm>
            <a:off x="851883" y="2123168"/>
            <a:ext cx="880492" cy="880492"/>
          </a:xfrm>
          <a:prstGeom prst="rect">
            <a:avLst/>
          </a:prstGeom>
        </p:spPr>
      </p:pic>
      <p:sp>
        <p:nvSpPr>
          <p:cNvPr id="10" name="TextBox 9"/>
          <p:cNvSpPr txBox="1"/>
          <p:nvPr/>
        </p:nvSpPr>
        <p:spPr>
          <a:xfrm>
            <a:off x="2555776" y="2183150"/>
            <a:ext cx="2016224" cy="646331"/>
          </a:xfrm>
          <a:prstGeom prst="rect">
            <a:avLst/>
          </a:prstGeom>
          <a:solidFill>
            <a:schemeClr val="accent1"/>
          </a:solidFill>
        </p:spPr>
        <p:txBody>
          <a:bodyPr wrap="square" rtlCol="0">
            <a:spAutoFit/>
          </a:bodyPr>
          <a:lstStyle/>
          <a:p>
            <a:pPr algn="ctr"/>
            <a:r>
              <a:rPr lang="en-GB" dirty="0"/>
              <a:t>A change (planned or unplanned)</a:t>
            </a:r>
          </a:p>
        </p:txBody>
      </p:sp>
      <p:pic>
        <p:nvPicPr>
          <p:cNvPr id="9" name="Picture 8"/>
          <p:cNvPicPr>
            <a:picLocks noChangeAspect="1"/>
          </p:cNvPicPr>
          <p:nvPr/>
        </p:nvPicPr>
        <p:blipFill>
          <a:blip r:embed="rId5"/>
          <a:stretch>
            <a:fillRect/>
          </a:stretch>
        </p:blipFill>
        <p:spPr>
          <a:xfrm>
            <a:off x="971600" y="3140968"/>
            <a:ext cx="2828925" cy="1619250"/>
          </a:xfrm>
          <a:prstGeom prst="rect">
            <a:avLst/>
          </a:prstGeom>
        </p:spPr>
      </p:pic>
      <p:sp>
        <p:nvSpPr>
          <p:cNvPr id="13" name="TextBox 12"/>
          <p:cNvSpPr txBox="1"/>
          <p:nvPr/>
        </p:nvSpPr>
        <p:spPr>
          <a:xfrm>
            <a:off x="5148064" y="3310449"/>
            <a:ext cx="2016224" cy="1477328"/>
          </a:xfrm>
          <a:prstGeom prst="rect">
            <a:avLst/>
          </a:prstGeom>
          <a:solidFill>
            <a:schemeClr val="accent1"/>
          </a:solidFill>
        </p:spPr>
        <p:txBody>
          <a:bodyPr wrap="square" rtlCol="0">
            <a:spAutoFit/>
          </a:bodyPr>
          <a:lstStyle/>
          <a:p>
            <a:pPr algn="ctr"/>
            <a:r>
              <a:rPr lang="en-GB" dirty="0"/>
              <a:t>A context clue alongside an extract. </a:t>
            </a:r>
          </a:p>
          <a:p>
            <a:pPr algn="ctr"/>
            <a:r>
              <a:rPr lang="en-GB" dirty="0"/>
              <a:t>Also an emotional cue.</a:t>
            </a:r>
          </a:p>
        </p:txBody>
      </p:sp>
      <p:pic>
        <p:nvPicPr>
          <p:cNvPr id="14" name="Picture 13"/>
          <p:cNvPicPr>
            <a:picLocks noChangeAspect="1"/>
          </p:cNvPicPr>
          <p:nvPr/>
        </p:nvPicPr>
        <p:blipFill>
          <a:blip r:embed="rId6"/>
          <a:stretch>
            <a:fillRect/>
          </a:stretch>
        </p:blipFill>
        <p:spPr>
          <a:xfrm>
            <a:off x="1619672" y="5297726"/>
            <a:ext cx="512638" cy="1102339"/>
          </a:xfrm>
          <a:prstGeom prst="rect">
            <a:avLst/>
          </a:prstGeom>
        </p:spPr>
      </p:pic>
      <p:sp>
        <p:nvSpPr>
          <p:cNvPr id="16" name="TextBox 15"/>
          <p:cNvSpPr txBox="1"/>
          <p:nvPr/>
        </p:nvSpPr>
        <p:spPr>
          <a:xfrm>
            <a:off x="2627784" y="5594171"/>
            <a:ext cx="2016224" cy="646331"/>
          </a:xfrm>
          <a:prstGeom prst="rect">
            <a:avLst/>
          </a:prstGeom>
          <a:solidFill>
            <a:schemeClr val="accent1"/>
          </a:solidFill>
        </p:spPr>
        <p:txBody>
          <a:bodyPr wrap="square" rtlCol="0">
            <a:spAutoFit/>
          </a:bodyPr>
          <a:lstStyle/>
          <a:p>
            <a:pPr algn="ctr"/>
            <a:r>
              <a:rPr lang="en-GB" dirty="0"/>
              <a:t>The requirement to write</a:t>
            </a:r>
          </a:p>
        </p:txBody>
      </p:sp>
      <p:pic>
        <p:nvPicPr>
          <p:cNvPr id="15" name="Picture 14"/>
          <p:cNvPicPr>
            <a:picLocks noChangeAspect="1"/>
          </p:cNvPicPr>
          <p:nvPr/>
        </p:nvPicPr>
        <p:blipFill>
          <a:blip r:embed="rId7"/>
          <a:stretch>
            <a:fillRect/>
          </a:stretch>
        </p:blipFill>
        <p:spPr>
          <a:xfrm>
            <a:off x="5148064" y="1528111"/>
            <a:ext cx="1190113" cy="1190113"/>
          </a:xfrm>
          <a:prstGeom prst="rect">
            <a:avLst/>
          </a:prstGeom>
        </p:spPr>
      </p:pic>
      <p:sp>
        <p:nvSpPr>
          <p:cNvPr id="18" name="TextBox 17"/>
          <p:cNvSpPr txBox="1"/>
          <p:nvPr/>
        </p:nvSpPr>
        <p:spPr>
          <a:xfrm>
            <a:off x="6751232" y="1598762"/>
            <a:ext cx="2016224" cy="1200329"/>
          </a:xfrm>
          <a:prstGeom prst="rect">
            <a:avLst/>
          </a:prstGeom>
          <a:solidFill>
            <a:schemeClr val="accent1"/>
          </a:solidFill>
        </p:spPr>
        <p:txBody>
          <a:bodyPr wrap="square" rtlCol="0">
            <a:spAutoFit/>
          </a:bodyPr>
          <a:lstStyle/>
          <a:p>
            <a:pPr algn="ctr"/>
            <a:r>
              <a:rPr lang="en-GB" dirty="0"/>
              <a:t>Time expectations for a task (accompanied by a timer)</a:t>
            </a:r>
          </a:p>
        </p:txBody>
      </p:sp>
      <p:cxnSp>
        <p:nvCxnSpPr>
          <p:cNvPr id="19" name="Straight Arrow Connector 18"/>
          <p:cNvCxnSpPr/>
          <p:nvPr/>
        </p:nvCxnSpPr>
        <p:spPr>
          <a:xfrm>
            <a:off x="1875991" y="1632971"/>
            <a:ext cx="46376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1900429" y="2588996"/>
            <a:ext cx="46376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0" name="Picture 19"/>
          <p:cNvPicPr>
            <a:picLocks noChangeAspect="1"/>
          </p:cNvPicPr>
          <p:nvPr/>
        </p:nvPicPr>
        <p:blipFill>
          <a:blip r:embed="rId8"/>
          <a:stretch>
            <a:fillRect/>
          </a:stretch>
        </p:blipFill>
        <p:spPr>
          <a:xfrm>
            <a:off x="6123290" y="2064267"/>
            <a:ext cx="627942" cy="237765"/>
          </a:xfrm>
          <a:prstGeom prst="rect">
            <a:avLst/>
          </a:prstGeom>
        </p:spPr>
      </p:pic>
      <p:pic>
        <p:nvPicPr>
          <p:cNvPr id="22" name="Picture 21"/>
          <p:cNvPicPr>
            <a:picLocks noChangeAspect="1"/>
          </p:cNvPicPr>
          <p:nvPr/>
        </p:nvPicPr>
        <p:blipFill>
          <a:blip r:embed="rId8"/>
          <a:stretch>
            <a:fillRect/>
          </a:stretch>
        </p:blipFill>
        <p:spPr>
          <a:xfrm>
            <a:off x="4160323" y="3855178"/>
            <a:ext cx="627942" cy="237765"/>
          </a:xfrm>
          <a:prstGeom prst="rect">
            <a:avLst/>
          </a:prstGeom>
        </p:spPr>
      </p:pic>
      <p:pic>
        <p:nvPicPr>
          <p:cNvPr id="23" name="Picture 22"/>
          <p:cNvPicPr>
            <a:picLocks noChangeAspect="1"/>
          </p:cNvPicPr>
          <p:nvPr/>
        </p:nvPicPr>
        <p:blipFill>
          <a:blip r:embed="rId8"/>
          <a:stretch>
            <a:fillRect/>
          </a:stretch>
        </p:blipFill>
        <p:spPr>
          <a:xfrm>
            <a:off x="2066076" y="5905193"/>
            <a:ext cx="627942" cy="237765"/>
          </a:xfrm>
          <a:prstGeom prst="rect">
            <a:avLst/>
          </a:prstGeom>
        </p:spPr>
      </p:pic>
    </p:spTree>
    <p:extLst>
      <p:ext uri="{BB962C8B-B14F-4D97-AF65-F5344CB8AC3E}">
        <p14:creationId xmlns:p14="http://schemas.microsoft.com/office/powerpoint/2010/main" val="5614301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Simple and clear texts</a:t>
            </a:r>
          </a:p>
        </p:txBody>
      </p:sp>
      <p:sp>
        <p:nvSpPr>
          <p:cNvPr id="3" name="Content Placeholder 2"/>
          <p:cNvSpPr>
            <a:spLocks noGrp="1"/>
          </p:cNvSpPr>
          <p:nvPr>
            <p:ph idx="1"/>
          </p:nvPr>
        </p:nvSpPr>
        <p:spPr/>
        <p:txBody>
          <a:bodyPr>
            <a:normAutofit fontScale="70000" lnSpcReduction="20000"/>
          </a:bodyPr>
          <a:lstStyle/>
          <a:p>
            <a:pPr>
              <a:buNone/>
            </a:pPr>
            <a:r>
              <a:rPr lang="en-US" dirty="0">
                <a:solidFill>
                  <a:srgbClr val="FF0000"/>
                </a:solidFill>
              </a:rPr>
              <a:t>What?</a:t>
            </a:r>
          </a:p>
          <a:p>
            <a:pPr>
              <a:buFontTx/>
              <a:buChar char="-"/>
            </a:pPr>
            <a:r>
              <a:rPr lang="en-US" dirty="0"/>
              <a:t>This does not mean shying away from complex and challenging texts as this will restrict our students from being ‘GCSE ready’. </a:t>
            </a:r>
          </a:p>
          <a:p>
            <a:pPr>
              <a:buFontTx/>
              <a:buChar char="-"/>
            </a:pPr>
            <a:r>
              <a:rPr lang="en-US" dirty="0"/>
              <a:t>This means making it clear to read- not obstructing meaning through presentation.</a:t>
            </a:r>
          </a:p>
          <a:p>
            <a:pPr>
              <a:buFontTx/>
              <a:buChar char="-"/>
            </a:pPr>
            <a:r>
              <a:rPr lang="en-US" dirty="0"/>
              <a:t>At Corley Academy, we use Calibri for everything and aim to use double or 1.5 spacing.</a:t>
            </a:r>
          </a:p>
          <a:p>
            <a:pPr>
              <a:buNone/>
            </a:pPr>
            <a:endParaRPr lang="en-US" dirty="0">
              <a:solidFill>
                <a:srgbClr val="00B050"/>
              </a:solidFill>
            </a:endParaRPr>
          </a:p>
          <a:p>
            <a:pPr>
              <a:buNone/>
            </a:pPr>
            <a:r>
              <a:rPr lang="en-US" dirty="0">
                <a:solidFill>
                  <a:srgbClr val="00B050"/>
                </a:solidFill>
              </a:rPr>
              <a:t>Why?</a:t>
            </a:r>
          </a:p>
          <a:p>
            <a:pPr>
              <a:buFont typeface="Wingdings" panose="05000000000000000000" pitchFamily="2" charset="2"/>
              <a:buChar char="ü"/>
            </a:pPr>
            <a:r>
              <a:rPr lang="en-US" dirty="0"/>
              <a:t>Reduces sensory stimulation</a:t>
            </a:r>
          </a:p>
          <a:p>
            <a:pPr>
              <a:buFont typeface="Wingdings" panose="05000000000000000000" pitchFamily="2" charset="2"/>
              <a:buChar char="ü"/>
            </a:pPr>
            <a:r>
              <a:rPr lang="en-US" dirty="0"/>
              <a:t>Improves readability</a:t>
            </a:r>
          </a:p>
          <a:p>
            <a:pPr>
              <a:buFont typeface="Wingdings" panose="05000000000000000000" pitchFamily="2" charset="2"/>
              <a:buChar char="ü"/>
            </a:pPr>
            <a:r>
              <a:rPr lang="en-US" dirty="0"/>
              <a:t>Reduces cognitive load- the focus is on the question- no distractions.</a:t>
            </a:r>
          </a:p>
        </p:txBody>
      </p:sp>
      <p:pic>
        <p:nvPicPr>
          <p:cNvPr id="4" name="Picture 3"/>
          <p:cNvPicPr>
            <a:picLocks noChangeAspect="1"/>
          </p:cNvPicPr>
          <p:nvPr/>
        </p:nvPicPr>
        <p:blipFill>
          <a:blip r:embed="rId2"/>
          <a:stretch>
            <a:fillRect/>
          </a:stretch>
        </p:blipFill>
        <p:spPr>
          <a:xfrm>
            <a:off x="423407" y="237618"/>
            <a:ext cx="611780" cy="608520"/>
          </a:xfrm>
          <a:prstGeom prst="rect">
            <a:avLst/>
          </a:prstGeom>
        </p:spPr>
      </p:pic>
    </p:spTree>
    <p:extLst>
      <p:ext uri="{BB962C8B-B14F-4D97-AF65-F5344CB8AC3E}">
        <p14:creationId xmlns:p14="http://schemas.microsoft.com/office/powerpoint/2010/main" val="25590800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8784976" cy="782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31073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Structure and Scaffolding</a:t>
            </a:r>
          </a:p>
        </p:txBody>
      </p:sp>
      <p:sp>
        <p:nvSpPr>
          <p:cNvPr id="3" name="Content Placeholder 2"/>
          <p:cNvSpPr>
            <a:spLocks noGrp="1"/>
          </p:cNvSpPr>
          <p:nvPr>
            <p:ph idx="1"/>
          </p:nvPr>
        </p:nvSpPr>
        <p:spPr/>
        <p:txBody>
          <a:bodyPr>
            <a:normAutofit fontScale="70000" lnSpcReduction="20000"/>
          </a:bodyPr>
          <a:lstStyle/>
          <a:p>
            <a:pPr>
              <a:buNone/>
            </a:pPr>
            <a:r>
              <a:rPr lang="en-US" dirty="0">
                <a:solidFill>
                  <a:srgbClr val="FF0000"/>
                </a:solidFill>
              </a:rPr>
              <a:t>What?</a:t>
            </a:r>
          </a:p>
          <a:p>
            <a:r>
              <a:rPr lang="en-US" dirty="0"/>
              <a:t>Using ‘first, next and then’ to introduce a series of tasks, literacy processes or instructions.</a:t>
            </a:r>
          </a:p>
          <a:p>
            <a:r>
              <a:rPr lang="en-US" dirty="0"/>
              <a:t> Providing a writing frame for an extended task, ‘chunking’ tasks into manageable parts </a:t>
            </a:r>
          </a:p>
          <a:p>
            <a:r>
              <a:rPr lang="en-US" dirty="0"/>
              <a:t>Offering opening sentences or word banks. </a:t>
            </a:r>
          </a:p>
          <a:p>
            <a:pPr>
              <a:buNone/>
            </a:pPr>
            <a:r>
              <a:rPr lang="en-US" dirty="0">
                <a:solidFill>
                  <a:srgbClr val="00B050"/>
                </a:solidFill>
              </a:rPr>
              <a:t>Why?</a:t>
            </a:r>
          </a:p>
          <a:p>
            <a:pPr>
              <a:buFont typeface="Wingdings" panose="05000000000000000000" pitchFamily="2" charset="2"/>
              <a:buChar char="ü"/>
            </a:pPr>
            <a:r>
              <a:rPr lang="en-US" dirty="0" err="1"/>
              <a:t>Rosenshine’s</a:t>
            </a:r>
            <a:r>
              <a:rPr lang="en-US" dirty="0"/>
              <a:t> ‘gradual release of responsibility’- breaking tasks into manageable steps</a:t>
            </a:r>
          </a:p>
          <a:p>
            <a:pPr>
              <a:buFont typeface="Wingdings" panose="05000000000000000000" pitchFamily="2" charset="2"/>
              <a:buChar char="ü"/>
            </a:pPr>
            <a:r>
              <a:rPr lang="en-US" dirty="0"/>
              <a:t>Students will need to understand parts of a text or concept in order to grasp the ‘whole’. </a:t>
            </a:r>
          </a:p>
          <a:p>
            <a:pPr>
              <a:buFont typeface="Wingdings" panose="05000000000000000000" pitchFamily="2" charset="2"/>
              <a:buChar char="ü"/>
            </a:pPr>
            <a:r>
              <a:rPr lang="en-US" dirty="0"/>
              <a:t>Manageable ‘chunks’ and ‘first’, ‘next’ and ‘then’ reassures students of progress (particularly in writing) and emphasizes the building or development of skills.</a:t>
            </a:r>
          </a:p>
        </p:txBody>
      </p:sp>
      <p:pic>
        <p:nvPicPr>
          <p:cNvPr id="4" name="Picture 3"/>
          <p:cNvPicPr>
            <a:picLocks noChangeAspect="1"/>
          </p:cNvPicPr>
          <p:nvPr/>
        </p:nvPicPr>
        <p:blipFill>
          <a:blip r:embed="rId2"/>
          <a:stretch>
            <a:fillRect/>
          </a:stretch>
        </p:blipFill>
        <p:spPr>
          <a:xfrm>
            <a:off x="457199" y="427010"/>
            <a:ext cx="615749" cy="609653"/>
          </a:xfrm>
          <a:prstGeom prst="rect">
            <a:avLst/>
          </a:prstGeom>
        </p:spPr>
      </p:pic>
    </p:spTree>
    <p:extLst>
      <p:ext uri="{BB962C8B-B14F-4D97-AF65-F5344CB8AC3E}">
        <p14:creationId xmlns:p14="http://schemas.microsoft.com/office/powerpoint/2010/main" val="3219933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a:xfrm>
            <a:off x="2274095" y="1106091"/>
            <a:ext cx="4593431" cy="485775"/>
          </a:xfrm>
        </p:spPr>
        <p:txBody>
          <a:bodyPr>
            <a:normAutofit fontScale="90000"/>
          </a:bodyPr>
          <a:lstStyle/>
          <a:p>
            <a:pPr eaLnBrk="1" hangingPunct="1">
              <a:defRPr/>
            </a:pPr>
            <a:r>
              <a:rPr lang="en-GB" altLang="en-US" dirty="0">
                <a:solidFill>
                  <a:srgbClr val="FF0000"/>
                </a:solidFill>
                <a:effectLst>
                  <a:outerShdw blurRad="38100" dist="38100" dir="2700000" algn="tl">
                    <a:srgbClr val="C0C0C0"/>
                  </a:outerShdw>
                </a:effectLst>
                <a:latin typeface="Calibri" charset="0"/>
              </a:rPr>
              <a:t>What will we do this lesson?</a:t>
            </a:r>
          </a:p>
        </p:txBody>
      </p:sp>
      <p:sp>
        <p:nvSpPr>
          <p:cNvPr id="35849" name="Rectangle 9"/>
          <p:cNvSpPr>
            <a:spLocks noGrp="1" noChangeArrowheads="1"/>
          </p:cNvSpPr>
          <p:nvPr>
            <p:ph type="body" idx="1"/>
          </p:nvPr>
        </p:nvSpPr>
        <p:spPr/>
        <p:txBody>
          <a:bodyPr/>
          <a:lstStyle/>
          <a:p>
            <a:pPr marL="457200" indent="-457200">
              <a:buNone/>
              <a:defRPr/>
            </a:pPr>
            <a:endParaRPr lang="en-GB" altLang="en-US" dirty="0">
              <a:solidFill>
                <a:schemeClr val="tx1"/>
              </a:solidFill>
              <a:effectLst>
                <a:outerShdw blurRad="38100" dist="38100" dir="2700000" algn="tl">
                  <a:srgbClr val="C0C0C0"/>
                </a:outerShdw>
              </a:effectLst>
              <a:latin typeface="Calibri" charset="0"/>
            </a:endParaRPr>
          </a:p>
          <a:p>
            <a:pPr marL="457200" indent="-457200">
              <a:buNone/>
              <a:defRPr/>
            </a:pPr>
            <a:endParaRPr lang="en-GB" altLang="en-US" dirty="0">
              <a:solidFill>
                <a:srgbClr val="FF6600"/>
              </a:solidFill>
              <a:effectLst>
                <a:outerShdw blurRad="38100" dist="38100" dir="2700000" algn="tl">
                  <a:srgbClr val="C0C0C0"/>
                </a:outerShdw>
              </a:effectLst>
              <a:latin typeface="Calibri" charset="0"/>
            </a:endParaRPr>
          </a:p>
        </p:txBody>
      </p:sp>
      <p:sp>
        <p:nvSpPr>
          <p:cNvPr id="19464" name="TextBox 1"/>
          <p:cNvSpPr txBox="1">
            <a:spLocks noChangeArrowheads="1"/>
          </p:cNvSpPr>
          <p:nvPr/>
        </p:nvSpPr>
        <p:spPr bwMode="auto">
          <a:xfrm>
            <a:off x="830609" y="2507803"/>
            <a:ext cx="6346031"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rgbClr val="000066"/>
                </a:solidFill>
                <a:latin typeface="Comic Sans MS" panose="030F0702030302020204" pitchFamily="66" charset="0"/>
                <a:ea typeface="MS PGothic" panose="020B0600070205080204" pitchFamily="34" charset="-128"/>
                <a:cs typeface="Arial" panose="020B0604020202020204" pitchFamily="34" charset="0"/>
              </a:defRPr>
            </a:lvl1pPr>
            <a:lvl2pPr marL="742950" indent="-285750">
              <a:spcBef>
                <a:spcPct val="20000"/>
              </a:spcBef>
              <a:buChar char="–"/>
              <a:defRPr sz="2800">
                <a:solidFill>
                  <a:srgbClr val="000066"/>
                </a:solidFill>
                <a:latin typeface="Comic Sans MS" panose="030F0702030302020204" pitchFamily="66" charset="0"/>
                <a:ea typeface="Arial" panose="020B0604020202020204" pitchFamily="34" charset="0"/>
                <a:cs typeface="Arial" panose="020B0604020202020204" pitchFamily="34" charset="0"/>
              </a:defRPr>
            </a:lvl2pPr>
            <a:lvl3pPr marL="1143000" indent="-228600">
              <a:spcBef>
                <a:spcPct val="20000"/>
              </a:spcBef>
              <a:buChar char="•"/>
              <a:defRPr sz="2400">
                <a:solidFill>
                  <a:srgbClr val="000066"/>
                </a:solidFill>
                <a:latin typeface="Comic Sans MS" panose="030F0702030302020204" pitchFamily="66" charset="0"/>
                <a:ea typeface="Arial" panose="020B0604020202020204" pitchFamily="34" charset="0"/>
                <a:cs typeface="Arial" panose="020B0604020202020204" pitchFamily="34" charset="0"/>
              </a:defRPr>
            </a:lvl3pPr>
            <a:lvl4pPr marL="1600200" indent="-228600">
              <a:spcBef>
                <a:spcPct val="20000"/>
              </a:spcBef>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4pPr>
            <a:lvl5pPr marL="2057400" indent="-228600">
              <a:spcBef>
                <a:spcPct val="20000"/>
              </a:spcBef>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9pPr>
          </a:lstStyle>
          <a:p>
            <a:pPr eaLnBrk="1" hangingPunct="1">
              <a:spcBef>
                <a:spcPct val="0"/>
              </a:spcBef>
              <a:buFontTx/>
              <a:buNone/>
            </a:pPr>
            <a:r>
              <a:rPr lang="en-GB" altLang="en-US" sz="2100" strike="sngStrike" dirty="0">
                <a:solidFill>
                  <a:srgbClr val="FF0000"/>
                </a:solidFill>
                <a:latin typeface="Calibri" panose="020F0502020204030204" pitchFamily="34" charset="0"/>
              </a:rPr>
              <a:t>First, </a:t>
            </a:r>
            <a:r>
              <a:rPr lang="en-GB" altLang="en-US" sz="2100" strike="sngStrike" dirty="0">
                <a:solidFill>
                  <a:schemeClr val="tx1"/>
                </a:solidFill>
                <a:latin typeface="Calibri" panose="020F0502020204030204" pitchFamily="34" charset="0"/>
              </a:rPr>
              <a:t>Mrs </a:t>
            </a:r>
            <a:r>
              <a:rPr lang="en-GB" altLang="en-US" sz="2100" strike="sngStrike" dirty="0" err="1">
                <a:solidFill>
                  <a:schemeClr val="tx1"/>
                </a:solidFill>
                <a:latin typeface="Calibri" panose="020F0502020204030204" pitchFamily="34" charset="0"/>
              </a:rPr>
              <a:t>Foxon</a:t>
            </a:r>
            <a:r>
              <a:rPr lang="en-GB" altLang="en-US" sz="2100" strike="sngStrike" dirty="0">
                <a:solidFill>
                  <a:schemeClr val="tx1"/>
                </a:solidFill>
                <a:latin typeface="Calibri" panose="020F0502020204030204" pitchFamily="34" charset="0"/>
              </a:rPr>
              <a:t> reads the text aloud and ‘notices’ conflict imagery in stanza 1.</a:t>
            </a:r>
          </a:p>
          <a:p>
            <a:pPr eaLnBrk="1" hangingPunct="1">
              <a:spcBef>
                <a:spcPct val="0"/>
              </a:spcBef>
              <a:buFontTx/>
              <a:buNone/>
            </a:pPr>
            <a:endParaRPr lang="en-GB" altLang="en-US" sz="2100" dirty="0">
              <a:solidFill>
                <a:srgbClr val="FFC000"/>
              </a:solidFill>
              <a:latin typeface="Calibri" panose="020F0502020204030204" pitchFamily="34" charset="0"/>
            </a:endParaRPr>
          </a:p>
          <a:p>
            <a:pPr eaLnBrk="1" hangingPunct="1">
              <a:spcBef>
                <a:spcPct val="0"/>
              </a:spcBef>
              <a:buFontTx/>
              <a:buNone/>
            </a:pPr>
            <a:r>
              <a:rPr lang="en-GB" altLang="en-US" sz="2100" b="1" dirty="0">
                <a:solidFill>
                  <a:srgbClr val="FFC000"/>
                </a:solidFill>
                <a:latin typeface="Calibri" panose="020F0502020204030204" pitchFamily="34" charset="0"/>
              </a:rPr>
              <a:t>Next</a:t>
            </a:r>
            <a:r>
              <a:rPr lang="en-GB" altLang="en-US" sz="2100" b="1" dirty="0">
                <a:solidFill>
                  <a:srgbClr val="FFFF00"/>
                </a:solidFill>
                <a:latin typeface="Calibri" panose="020F0502020204030204" pitchFamily="34" charset="0"/>
              </a:rPr>
              <a:t>,</a:t>
            </a:r>
            <a:r>
              <a:rPr lang="en-GB" altLang="en-US" sz="2100" b="1" dirty="0">
                <a:solidFill>
                  <a:schemeClr val="tx1"/>
                </a:solidFill>
                <a:latin typeface="Calibri" panose="020F0502020204030204" pitchFamily="34" charset="0"/>
              </a:rPr>
              <a:t> 5 minutes skimming and scanning for conflict imagery in stanzas 2 and 3.</a:t>
            </a:r>
          </a:p>
          <a:p>
            <a:pPr eaLnBrk="1" hangingPunct="1">
              <a:spcBef>
                <a:spcPct val="0"/>
              </a:spcBef>
              <a:buFontTx/>
              <a:buNone/>
            </a:pPr>
            <a:endParaRPr lang="en-GB" altLang="en-US" sz="2100" dirty="0">
              <a:solidFill>
                <a:srgbClr val="00B050"/>
              </a:solidFill>
              <a:latin typeface="Calibri" panose="020F0502020204030204" pitchFamily="34" charset="0"/>
            </a:endParaRPr>
          </a:p>
          <a:p>
            <a:pPr eaLnBrk="1" hangingPunct="1">
              <a:spcBef>
                <a:spcPct val="0"/>
              </a:spcBef>
              <a:buFontTx/>
              <a:buNone/>
            </a:pPr>
            <a:r>
              <a:rPr lang="en-GB" altLang="en-US" sz="2100" dirty="0">
                <a:solidFill>
                  <a:srgbClr val="00B050"/>
                </a:solidFill>
                <a:latin typeface="Calibri" panose="020F0502020204030204" pitchFamily="34" charset="0"/>
              </a:rPr>
              <a:t>Then,</a:t>
            </a:r>
          </a:p>
          <a:p>
            <a:pPr marL="385763" indent="-385763">
              <a:spcBef>
                <a:spcPct val="0"/>
              </a:spcBef>
              <a:buFontTx/>
              <a:buAutoNum type="arabicPeriod"/>
            </a:pPr>
            <a:r>
              <a:rPr lang="en-GB" altLang="en-US" sz="2100" dirty="0">
                <a:solidFill>
                  <a:schemeClr val="tx1"/>
                </a:solidFill>
                <a:latin typeface="Calibri" panose="020F0502020204030204" pitchFamily="34" charset="0"/>
              </a:rPr>
              <a:t>Read and discuss poem</a:t>
            </a:r>
          </a:p>
          <a:p>
            <a:pPr marL="385763" indent="-385763">
              <a:spcBef>
                <a:spcPct val="0"/>
              </a:spcBef>
              <a:buFontTx/>
              <a:buAutoNum type="arabicPeriod"/>
            </a:pPr>
            <a:r>
              <a:rPr lang="en-GB" altLang="en-US" sz="2100" dirty="0">
                <a:solidFill>
                  <a:schemeClr val="tx1"/>
                </a:solidFill>
                <a:latin typeface="Calibri" panose="020F0502020204030204" pitchFamily="34" charset="0"/>
              </a:rPr>
              <a:t>Questions on poem.</a:t>
            </a:r>
            <a:endParaRPr lang="en-GB" altLang="en-US" sz="2100" dirty="0">
              <a:solidFill>
                <a:srgbClr val="00B050"/>
              </a:solidFill>
              <a:latin typeface="Calibri" panose="020F0502020204030204" pitchFamily="34" charset="0"/>
            </a:endParaRPr>
          </a:p>
        </p:txBody>
      </p:sp>
      <p:pic>
        <p:nvPicPr>
          <p:cNvPr id="8" name="Picture 7"/>
          <p:cNvPicPr>
            <a:picLocks noChangeAspect="1"/>
          </p:cNvPicPr>
          <p:nvPr/>
        </p:nvPicPr>
        <p:blipFill>
          <a:blip r:embed="rId2"/>
          <a:stretch>
            <a:fillRect/>
          </a:stretch>
        </p:blipFill>
        <p:spPr>
          <a:xfrm>
            <a:off x="8096980" y="85944"/>
            <a:ext cx="798053" cy="794658"/>
          </a:xfrm>
          <a:prstGeom prst="rect">
            <a:avLst/>
          </a:prstGeom>
        </p:spPr>
      </p:pic>
      <p:pic>
        <p:nvPicPr>
          <p:cNvPr id="9" name="Picture 8"/>
          <p:cNvPicPr>
            <a:picLocks noChangeAspect="1"/>
          </p:cNvPicPr>
          <p:nvPr/>
        </p:nvPicPr>
        <p:blipFill>
          <a:blip r:embed="rId3"/>
          <a:stretch>
            <a:fillRect/>
          </a:stretch>
        </p:blipFill>
        <p:spPr>
          <a:xfrm>
            <a:off x="7204175" y="1196752"/>
            <a:ext cx="1871388" cy="982358"/>
          </a:xfrm>
          <a:prstGeom prst="rect">
            <a:avLst/>
          </a:prstGeom>
        </p:spPr>
      </p:pic>
      <p:pic>
        <p:nvPicPr>
          <p:cNvPr id="10" name="Picture 9"/>
          <p:cNvPicPr>
            <a:picLocks noChangeAspect="1"/>
          </p:cNvPicPr>
          <p:nvPr/>
        </p:nvPicPr>
        <p:blipFill>
          <a:blip r:embed="rId4"/>
          <a:stretch>
            <a:fillRect/>
          </a:stretch>
        </p:blipFill>
        <p:spPr>
          <a:xfrm>
            <a:off x="433633" y="233619"/>
            <a:ext cx="611780" cy="608520"/>
          </a:xfrm>
          <a:prstGeom prst="rect">
            <a:avLst/>
          </a:prstGeom>
        </p:spPr>
      </p:pic>
      <p:pic>
        <p:nvPicPr>
          <p:cNvPr id="2" name="Picture 1">
            <a:extLst>
              <a:ext uri="{FF2B5EF4-FFF2-40B4-BE49-F238E27FC236}">
                <a16:creationId xmlns:a16="http://schemas.microsoft.com/office/drawing/2014/main" id="{7279BDA9-00B9-43A7-9DA3-EFA38F995754}"/>
              </a:ext>
            </a:extLst>
          </p:cNvPr>
          <p:cNvPicPr>
            <a:picLocks noChangeAspect="1"/>
          </p:cNvPicPr>
          <p:nvPr/>
        </p:nvPicPr>
        <p:blipFill>
          <a:blip r:embed="rId5"/>
          <a:stretch>
            <a:fillRect/>
          </a:stretch>
        </p:blipFill>
        <p:spPr>
          <a:xfrm>
            <a:off x="102665" y="2367657"/>
            <a:ext cx="611780" cy="700586"/>
          </a:xfrm>
          <a:prstGeom prst="rect">
            <a:avLst/>
          </a:prstGeom>
        </p:spPr>
      </p:pic>
      <p:pic>
        <p:nvPicPr>
          <p:cNvPr id="3" name="Picture 2">
            <a:extLst>
              <a:ext uri="{FF2B5EF4-FFF2-40B4-BE49-F238E27FC236}">
                <a16:creationId xmlns:a16="http://schemas.microsoft.com/office/drawing/2014/main" id="{650D501A-019A-4F2B-BC4F-0BC7F7A281A4}"/>
              </a:ext>
            </a:extLst>
          </p:cNvPr>
          <p:cNvPicPr>
            <a:picLocks noChangeAspect="1"/>
          </p:cNvPicPr>
          <p:nvPr/>
        </p:nvPicPr>
        <p:blipFill>
          <a:blip r:embed="rId6"/>
          <a:stretch>
            <a:fillRect/>
          </a:stretch>
        </p:blipFill>
        <p:spPr>
          <a:xfrm>
            <a:off x="83338" y="3476011"/>
            <a:ext cx="717016" cy="658022"/>
          </a:xfrm>
          <a:prstGeom prst="rect">
            <a:avLst/>
          </a:prstGeom>
        </p:spPr>
      </p:pic>
      <p:pic>
        <p:nvPicPr>
          <p:cNvPr id="4" name="Picture 3">
            <a:extLst>
              <a:ext uri="{FF2B5EF4-FFF2-40B4-BE49-F238E27FC236}">
                <a16:creationId xmlns:a16="http://schemas.microsoft.com/office/drawing/2014/main" id="{64FEBA2E-089A-4BDF-BB58-8BA8512956A9}"/>
              </a:ext>
            </a:extLst>
          </p:cNvPr>
          <p:cNvPicPr>
            <a:picLocks noChangeAspect="1"/>
          </p:cNvPicPr>
          <p:nvPr/>
        </p:nvPicPr>
        <p:blipFill>
          <a:blip r:embed="rId7"/>
          <a:stretch>
            <a:fillRect/>
          </a:stretch>
        </p:blipFill>
        <p:spPr>
          <a:xfrm>
            <a:off x="96328" y="4884731"/>
            <a:ext cx="756430" cy="746138"/>
          </a:xfrm>
          <a:prstGeom prst="rect">
            <a:avLst/>
          </a:prstGeom>
        </p:spPr>
      </p:pic>
    </p:spTree>
    <p:extLst>
      <p:ext uri="{BB962C8B-B14F-4D97-AF65-F5344CB8AC3E}">
        <p14:creationId xmlns:p14="http://schemas.microsoft.com/office/powerpoint/2010/main" val="2770098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Comic strips and storyboards</a:t>
            </a:r>
          </a:p>
        </p:txBody>
      </p:sp>
      <p:sp>
        <p:nvSpPr>
          <p:cNvPr id="3" name="Content Placeholder 2"/>
          <p:cNvSpPr>
            <a:spLocks noGrp="1"/>
          </p:cNvSpPr>
          <p:nvPr>
            <p:ph idx="1"/>
          </p:nvPr>
        </p:nvSpPr>
        <p:spPr/>
        <p:txBody>
          <a:bodyPr>
            <a:normAutofit fontScale="85000" lnSpcReduction="20000"/>
          </a:bodyPr>
          <a:lstStyle/>
          <a:p>
            <a:pPr>
              <a:buNone/>
            </a:pPr>
            <a:r>
              <a:rPr lang="en-US" dirty="0">
                <a:solidFill>
                  <a:srgbClr val="FF0000"/>
                </a:solidFill>
              </a:rPr>
              <a:t>What?</a:t>
            </a:r>
          </a:p>
          <a:p>
            <a:r>
              <a:rPr lang="en-US" dirty="0"/>
              <a:t>A comic or series of pictures which shows a plot in simple stages or images to explain part of a text or help them sequence a narrative. </a:t>
            </a:r>
          </a:p>
          <a:p>
            <a:r>
              <a:rPr lang="en-US" dirty="0"/>
              <a:t>Students can also be given a blank storyboard which they can use to plan their writing or show their understanding of a text.</a:t>
            </a:r>
          </a:p>
          <a:p>
            <a:pPr>
              <a:buNone/>
            </a:pPr>
            <a:endParaRPr lang="en-US" dirty="0"/>
          </a:p>
          <a:p>
            <a:pPr>
              <a:buNone/>
            </a:pPr>
            <a:r>
              <a:rPr lang="en-US" dirty="0">
                <a:solidFill>
                  <a:srgbClr val="00B050"/>
                </a:solidFill>
              </a:rPr>
              <a:t>Why?</a:t>
            </a:r>
          </a:p>
          <a:p>
            <a:pPr>
              <a:buFont typeface="Wingdings" panose="05000000000000000000" pitchFamily="2" charset="2"/>
              <a:buChar char="ü"/>
            </a:pPr>
            <a:r>
              <a:rPr lang="en-US" dirty="0"/>
              <a:t>Visual learning- helps students to </a:t>
            </a:r>
            <a:r>
              <a:rPr lang="en-US" dirty="0" err="1"/>
              <a:t>organise</a:t>
            </a:r>
            <a:r>
              <a:rPr lang="en-US" dirty="0"/>
              <a:t> ideas and sequence events</a:t>
            </a:r>
          </a:p>
        </p:txBody>
      </p:sp>
      <p:pic>
        <p:nvPicPr>
          <p:cNvPr id="4" name="Picture 3"/>
          <p:cNvPicPr>
            <a:picLocks noChangeAspect="1"/>
          </p:cNvPicPr>
          <p:nvPr/>
        </p:nvPicPr>
        <p:blipFill>
          <a:blip r:embed="rId2"/>
          <a:stretch>
            <a:fillRect/>
          </a:stretch>
        </p:blipFill>
        <p:spPr>
          <a:xfrm>
            <a:off x="251520" y="427577"/>
            <a:ext cx="611780" cy="608520"/>
          </a:xfrm>
          <a:prstGeom prst="rect">
            <a:avLst/>
          </a:prstGeom>
        </p:spPr>
      </p:pic>
    </p:spTree>
    <p:extLst>
      <p:ext uri="{BB962C8B-B14F-4D97-AF65-F5344CB8AC3E}">
        <p14:creationId xmlns:p14="http://schemas.microsoft.com/office/powerpoint/2010/main" val="16317353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8233177" y="245739"/>
            <a:ext cx="611780" cy="608520"/>
          </a:xfrm>
          <a:prstGeom prst="rect">
            <a:avLst/>
          </a:prstGeom>
        </p:spPr>
      </p:pic>
      <p:pic>
        <p:nvPicPr>
          <p:cNvPr id="9" name="Picture 8"/>
          <p:cNvPicPr>
            <a:picLocks noChangeAspect="1"/>
          </p:cNvPicPr>
          <p:nvPr/>
        </p:nvPicPr>
        <p:blipFill>
          <a:blip r:embed="rId3"/>
          <a:stretch>
            <a:fillRect/>
          </a:stretch>
        </p:blipFill>
        <p:spPr>
          <a:xfrm>
            <a:off x="323527" y="274638"/>
            <a:ext cx="3319089" cy="2218258"/>
          </a:xfrm>
          <a:prstGeom prst="rect">
            <a:avLst/>
          </a:prstGeom>
        </p:spPr>
      </p:pic>
      <p:sp>
        <p:nvSpPr>
          <p:cNvPr id="11" name="TextBox 10"/>
          <p:cNvSpPr txBox="1"/>
          <p:nvPr/>
        </p:nvSpPr>
        <p:spPr>
          <a:xfrm>
            <a:off x="4355976" y="908720"/>
            <a:ext cx="3456384" cy="923330"/>
          </a:xfrm>
          <a:prstGeom prst="rect">
            <a:avLst/>
          </a:prstGeom>
          <a:solidFill>
            <a:schemeClr val="accent1"/>
          </a:solidFill>
        </p:spPr>
        <p:txBody>
          <a:bodyPr wrap="square" rtlCol="0">
            <a:spAutoFit/>
          </a:bodyPr>
          <a:lstStyle/>
          <a:p>
            <a:pPr algn="ctr"/>
            <a:r>
              <a:rPr lang="en-GB" dirty="0"/>
              <a:t>‘The Boy in the Striped Pyjamas’- an emotionally challenging text- as a storyboard</a:t>
            </a:r>
          </a:p>
        </p:txBody>
      </p:sp>
      <p:pic>
        <p:nvPicPr>
          <p:cNvPr id="12" name="Picture 11"/>
          <p:cNvPicPr>
            <a:picLocks noChangeAspect="1"/>
          </p:cNvPicPr>
          <p:nvPr/>
        </p:nvPicPr>
        <p:blipFill>
          <a:blip r:embed="rId4"/>
          <a:stretch>
            <a:fillRect/>
          </a:stretch>
        </p:blipFill>
        <p:spPr>
          <a:xfrm>
            <a:off x="3728034" y="1264884"/>
            <a:ext cx="627942" cy="237765"/>
          </a:xfrm>
          <a:prstGeom prst="rect">
            <a:avLst/>
          </a:prstGeom>
        </p:spPr>
      </p:pic>
      <p:graphicFrame>
        <p:nvGraphicFramePr>
          <p:cNvPr id="3" name="Table 2"/>
          <p:cNvGraphicFramePr>
            <a:graphicFrameLocks noGrp="1"/>
          </p:cNvGraphicFramePr>
          <p:nvPr/>
        </p:nvGraphicFramePr>
        <p:xfrm>
          <a:off x="348485" y="2852936"/>
          <a:ext cx="6096000" cy="12852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r>
                        <a:rPr lang="en-GB" dirty="0">
                          <a:solidFill>
                            <a:srgbClr val="FF0000"/>
                          </a:solidFill>
                        </a:rPr>
                        <a:t>First</a:t>
                      </a:r>
                    </a:p>
                  </a:txBody>
                  <a:tcPr/>
                </a:tc>
                <a:tc>
                  <a:txBody>
                    <a:bodyPr/>
                    <a:lstStyle/>
                    <a:p>
                      <a:r>
                        <a:rPr lang="en-GB" dirty="0">
                          <a:solidFill>
                            <a:schemeClr val="accent6">
                              <a:lumMod val="75000"/>
                            </a:schemeClr>
                          </a:solidFill>
                        </a:rPr>
                        <a:t>Next</a:t>
                      </a:r>
                    </a:p>
                  </a:txBody>
                  <a:tcPr/>
                </a:tc>
                <a:tc>
                  <a:txBody>
                    <a:bodyPr/>
                    <a:lstStyle/>
                    <a:p>
                      <a:r>
                        <a:rPr lang="en-GB" dirty="0">
                          <a:solidFill>
                            <a:srgbClr val="92D050"/>
                          </a:solidFill>
                        </a:rPr>
                        <a:t>Then</a:t>
                      </a:r>
                    </a:p>
                  </a:txBody>
                  <a:tcPr/>
                </a:tc>
                <a:extLst>
                  <a:ext uri="{0D108BD9-81ED-4DB2-BD59-A6C34878D82A}">
                    <a16:rowId xmlns:a16="http://schemas.microsoft.com/office/drawing/2014/main" val="10000"/>
                  </a:ext>
                </a:extLst>
              </a:tr>
              <a:tr h="370840">
                <a:tc>
                  <a:txBody>
                    <a:bodyPr/>
                    <a:lstStyle/>
                    <a:p>
                      <a:endParaRPr lang="en-GB" dirty="0"/>
                    </a:p>
                    <a:p>
                      <a:endParaRPr lang="en-GB" dirty="0"/>
                    </a:p>
                    <a:p>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01"/>
                  </a:ext>
                </a:extLst>
              </a:tr>
            </a:tbl>
          </a:graphicData>
        </a:graphic>
      </p:graphicFrame>
      <p:sp>
        <p:nvSpPr>
          <p:cNvPr id="7" name="TextBox 6"/>
          <p:cNvSpPr txBox="1"/>
          <p:nvPr/>
        </p:nvSpPr>
        <p:spPr>
          <a:xfrm>
            <a:off x="6876256" y="2853387"/>
            <a:ext cx="2175344" cy="2031325"/>
          </a:xfrm>
          <a:prstGeom prst="rect">
            <a:avLst/>
          </a:prstGeom>
          <a:solidFill>
            <a:schemeClr val="accent1"/>
          </a:solidFill>
        </p:spPr>
        <p:txBody>
          <a:bodyPr wrap="square" rtlCol="0">
            <a:spAutoFit/>
          </a:bodyPr>
          <a:lstStyle/>
          <a:p>
            <a:pPr algn="ctr"/>
            <a:r>
              <a:rPr lang="en-GB" dirty="0"/>
              <a:t>A simpler three step comic strip- ideal for short stories and poems. This can also be used for concepts across the curriculum.</a:t>
            </a:r>
          </a:p>
        </p:txBody>
      </p:sp>
      <p:pic>
        <p:nvPicPr>
          <p:cNvPr id="2" name="Picture 1"/>
          <p:cNvPicPr>
            <a:picLocks noChangeAspect="1"/>
          </p:cNvPicPr>
          <p:nvPr/>
        </p:nvPicPr>
        <p:blipFill>
          <a:blip r:embed="rId5"/>
          <a:stretch>
            <a:fillRect/>
          </a:stretch>
        </p:blipFill>
        <p:spPr>
          <a:xfrm>
            <a:off x="6372200" y="3420362"/>
            <a:ext cx="627942" cy="237765"/>
          </a:xfrm>
          <a:prstGeom prst="rect">
            <a:avLst/>
          </a:prstGeom>
        </p:spPr>
      </p:pic>
      <p:pic>
        <p:nvPicPr>
          <p:cNvPr id="4" name="Picture 3"/>
          <p:cNvPicPr>
            <a:picLocks noChangeAspect="1"/>
          </p:cNvPicPr>
          <p:nvPr/>
        </p:nvPicPr>
        <p:blipFill>
          <a:blip r:embed="rId6"/>
          <a:stretch>
            <a:fillRect/>
          </a:stretch>
        </p:blipFill>
        <p:spPr>
          <a:xfrm>
            <a:off x="3131840" y="4797152"/>
            <a:ext cx="1362002" cy="1700808"/>
          </a:xfrm>
          <a:prstGeom prst="rect">
            <a:avLst/>
          </a:prstGeom>
        </p:spPr>
      </p:pic>
      <p:sp>
        <p:nvSpPr>
          <p:cNvPr id="5" name="Oval Callout 4"/>
          <p:cNvSpPr/>
          <p:nvPr/>
        </p:nvSpPr>
        <p:spPr>
          <a:xfrm>
            <a:off x="4244196" y="4797152"/>
            <a:ext cx="2016224" cy="1152128"/>
          </a:xfrm>
          <a:prstGeom prst="wedgeEllipseCallout">
            <a:avLst>
              <a:gd name="adj1" fmla="val -48643"/>
              <a:gd name="adj2" fmla="val 49023"/>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Cloud Callout 5"/>
          <p:cNvSpPr/>
          <p:nvPr/>
        </p:nvSpPr>
        <p:spPr>
          <a:xfrm>
            <a:off x="971600" y="4581128"/>
            <a:ext cx="1728192" cy="1224136"/>
          </a:xfrm>
          <a:prstGeom prst="cloudCallout">
            <a:avLst>
              <a:gd name="adj1" fmla="val 90479"/>
              <a:gd name="adj2" fmla="val 42769"/>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6614163" y="5373216"/>
            <a:ext cx="2396394" cy="1477328"/>
          </a:xfrm>
          <a:prstGeom prst="rect">
            <a:avLst/>
          </a:prstGeom>
          <a:solidFill>
            <a:schemeClr val="accent1"/>
          </a:solidFill>
        </p:spPr>
        <p:txBody>
          <a:bodyPr wrap="square" rtlCol="0">
            <a:spAutoFit/>
          </a:bodyPr>
          <a:lstStyle/>
          <a:p>
            <a:pPr algn="ctr"/>
            <a:r>
              <a:rPr lang="en-GB" dirty="0"/>
              <a:t>Distinguishing what is said and what is felt. Making ‘masking’ accessible and linked to studies.</a:t>
            </a:r>
          </a:p>
        </p:txBody>
      </p:sp>
      <p:pic>
        <p:nvPicPr>
          <p:cNvPr id="10" name="Picture 9"/>
          <p:cNvPicPr>
            <a:picLocks noChangeAspect="1"/>
          </p:cNvPicPr>
          <p:nvPr/>
        </p:nvPicPr>
        <p:blipFill>
          <a:blip r:embed="rId7"/>
          <a:stretch>
            <a:fillRect/>
          </a:stretch>
        </p:blipFill>
        <p:spPr>
          <a:xfrm>
            <a:off x="4847585" y="6260195"/>
            <a:ext cx="1596900" cy="237765"/>
          </a:xfrm>
          <a:prstGeom prst="rect">
            <a:avLst/>
          </a:prstGeom>
        </p:spPr>
      </p:pic>
    </p:spTree>
    <p:extLst>
      <p:ext uri="{BB962C8B-B14F-4D97-AF65-F5344CB8AC3E}">
        <p14:creationId xmlns:p14="http://schemas.microsoft.com/office/powerpoint/2010/main" val="12317173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7030A0"/>
                </a:solidFill>
              </a:rPr>
              <a:t>Build familiar into unfamiliar or difficult concepts- special interests  </a:t>
            </a:r>
          </a:p>
        </p:txBody>
      </p:sp>
      <p:sp>
        <p:nvSpPr>
          <p:cNvPr id="3" name="Content Placeholder 2"/>
          <p:cNvSpPr>
            <a:spLocks noGrp="1"/>
          </p:cNvSpPr>
          <p:nvPr>
            <p:ph idx="1"/>
          </p:nvPr>
        </p:nvSpPr>
        <p:spPr/>
        <p:txBody>
          <a:bodyPr>
            <a:normAutofit fontScale="85000" lnSpcReduction="10000"/>
          </a:bodyPr>
          <a:lstStyle/>
          <a:p>
            <a:pPr>
              <a:buNone/>
            </a:pPr>
            <a:r>
              <a:rPr lang="en-US" dirty="0">
                <a:solidFill>
                  <a:srgbClr val="FF0000"/>
                </a:solidFill>
              </a:rPr>
              <a:t>What?</a:t>
            </a:r>
          </a:p>
          <a:p>
            <a:r>
              <a:rPr lang="en-US" dirty="0"/>
              <a:t>Using a student’s special interests in the body of a spelling test, </a:t>
            </a:r>
            <a:r>
              <a:rPr lang="en-US" dirty="0" err="1"/>
              <a:t>SPaG</a:t>
            </a:r>
            <a:r>
              <a:rPr lang="en-US" dirty="0"/>
              <a:t> based activity or any text used to explore a new or challenging concept.</a:t>
            </a:r>
          </a:p>
          <a:p>
            <a:pPr>
              <a:buNone/>
            </a:pPr>
            <a:r>
              <a:rPr lang="en-US" dirty="0">
                <a:solidFill>
                  <a:srgbClr val="00B050"/>
                </a:solidFill>
              </a:rPr>
              <a:t>Why?</a:t>
            </a:r>
          </a:p>
          <a:p>
            <a:pPr>
              <a:buFont typeface="Wingdings" panose="05000000000000000000" pitchFamily="2" charset="2"/>
              <a:buChar char="ü"/>
            </a:pPr>
            <a:r>
              <a:rPr lang="en-US" dirty="0">
                <a:solidFill>
                  <a:srgbClr val="00B050"/>
                </a:solidFill>
              </a:rPr>
              <a:t> </a:t>
            </a:r>
            <a:r>
              <a:rPr lang="en-US" dirty="0"/>
              <a:t>Autistic students often have a special interest and this can therefore mean that any inclusion of it in resources or texts can be a ‘way in’ or a ‘hook’. </a:t>
            </a:r>
          </a:p>
          <a:p>
            <a:pPr>
              <a:buFont typeface="Wingdings" panose="05000000000000000000" pitchFamily="2" charset="2"/>
              <a:buChar char="ü"/>
            </a:pPr>
            <a:r>
              <a:rPr lang="en-US" dirty="0"/>
              <a:t>This can be as simple as using an image linked to their interest next to a spelling test but works best if it is embedded (however tenuously!) into the content.</a:t>
            </a:r>
          </a:p>
        </p:txBody>
      </p:sp>
      <p:pic>
        <p:nvPicPr>
          <p:cNvPr id="4" name="Picture 3"/>
          <p:cNvPicPr>
            <a:picLocks noChangeAspect="1"/>
          </p:cNvPicPr>
          <p:nvPr/>
        </p:nvPicPr>
        <p:blipFill>
          <a:blip r:embed="rId2"/>
          <a:stretch>
            <a:fillRect/>
          </a:stretch>
        </p:blipFill>
        <p:spPr>
          <a:xfrm>
            <a:off x="251520" y="236485"/>
            <a:ext cx="615749" cy="609653"/>
          </a:xfrm>
          <a:prstGeom prst="rect">
            <a:avLst/>
          </a:prstGeom>
        </p:spPr>
      </p:pic>
    </p:spTree>
    <p:extLst>
      <p:ext uri="{BB962C8B-B14F-4D97-AF65-F5344CB8AC3E}">
        <p14:creationId xmlns:p14="http://schemas.microsoft.com/office/powerpoint/2010/main" val="8658693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691" y="1265595"/>
            <a:ext cx="4421528" cy="5713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0235" y="267584"/>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41411" y="3722827"/>
            <a:ext cx="4330824" cy="3139321"/>
          </a:xfrm>
          <a:prstGeom prst="rect">
            <a:avLst/>
          </a:prstGeom>
          <a:noFill/>
        </p:spPr>
        <p:txBody>
          <a:bodyPr wrap="square" rtlCol="0">
            <a:spAutoFit/>
          </a:bodyPr>
          <a:lstStyle/>
          <a:p>
            <a:r>
              <a:rPr lang="en-GB" dirty="0">
                <a:solidFill>
                  <a:srgbClr val="002060"/>
                </a:solidFill>
              </a:rPr>
              <a:t>Add punctuation to the following paragraph</a:t>
            </a:r>
            <a:r>
              <a:rPr lang="en-GB" dirty="0"/>
              <a:t>:</a:t>
            </a:r>
          </a:p>
          <a:p>
            <a:endParaRPr lang="en-GB" dirty="0"/>
          </a:p>
          <a:p>
            <a:r>
              <a:rPr lang="en-GB" dirty="0"/>
              <a:t>Mum and dad were so happy with josh because he had won both trampoline competitions and collected bronze silver and gold in his football tournament after school they decided to take him to the </a:t>
            </a:r>
            <a:r>
              <a:rPr lang="en-GB" dirty="0" err="1"/>
              <a:t>odeon</a:t>
            </a:r>
            <a:r>
              <a:rPr lang="en-GB" dirty="0"/>
              <a:t> cinema in </a:t>
            </a:r>
            <a:r>
              <a:rPr lang="en-GB" dirty="0" err="1"/>
              <a:t>coventry</a:t>
            </a:r>
            <a:r>
              <a:rPr lang="en-GB" dirty="0"/>
              <a:t> to watch his favourite film the watchmen</a:t>
            </a:r>
          </a:p>
          <a:p>
            <a:endParaRPr lang="en-GB" dirty="0"/>
          </a:p>
          <a:p>
            <a:endParaRPr lang="en-GB" dirty="0"/>
          </a:p>
        </p:txBody>
      </p:sp>
    </p:spTree>
    <p:extLst>
      <p:ext uri="{BB962C8B-B14F-4D97-AF65-F5344CB8AC3E}">
        <p14:creationId xmlns:p14="http://schemas.microsoft.com/office/powerpoint/2010/main" val="1406803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This session will aim to:</a:t>
            </a:r>
          </a:p>
        </p:txBody>
      </p:sp>
      <p:sp>
        <p:nvSpPr>
          <p:cNvPr id="3" name="Content Placeholder 2"/>
          <p:cNvSpPr>
            <a:spLocks noGrp="1"/>
          </p:cNvSpPr>
          <p:nvPr>
            <p:ph idx="1"/>
          </p:nvPr>
        </p:nvSpPr>
        <p:spPr/>
        <p:txBody>
          <a:bodyPr>
            <a:normAutofit fontScale="92500" lnSpcReduction="10000"/>
          </a:bodyPr>
          <a:lstStyle/>
          <a:p>
            <a:r>
              <a:rPr lang="en-GB" dirty="0">
                <a:solidFill>
                  <a:srgbClr val="FF0000"/>
                </a:solidFill>
              </a:rPr>
              <a:t>Improve our understanding of autistic learning behaviours</a:t>
            </a:r>
          </a:p>
          <a:p>
            <a:r>
              <a:rPr lang="en-GB" dirty="0">
                <a:solidFill>
                  <a:srgbClr val="FF0000"/>
                </a:solidFill>
              </a:rPr>
              <a:t>Understand how executive functioning impacts on learning</a:t>
            </a:r>
          </a:p>
          <a:p>
            <a:pPr marL="0" indent="0">
              <a:buNone/>
            </a:pPr>
            <a:r>
              <a:rPr lang="en-GB" dirty="0">
                <a:solidFill>
                  <a:srgbClr val="FF0000"/>
                </a:solidFill>
              </a:rPr>
              <a:t>-------------------------------------------------------------------</a:t>
            </a:r>
          </a:p>
          <a:p>
            <a:r>
              <a:rPr lang="en-GB" dirty="0">
                <a:solidFill>
                  <a:schemeClr val="accent6">
                    <a:lumMod val="75000"/>
                  </a:schemeClr>
                </a:solidFill>
              </a:rPr>
              <a:t>Identify autism-specific challenges posed by a GCSE curriculum</a:t>
            </a:r>
          </a:p>
          <a:p>
            <a:r>
              <a:rPr lang="en-GB" dirty="0">
                <a:solidFill>
                  <a:schemeClr val="accent6">
                    <a:lumMod val="75000"/>
                  </a:schemeClr>
                </a:solidFill>
              </a:rPr>
              <a:t>Explore strategies to overcome barriers to a GCSE -focusing on literacy</a:t>
            </a:r>
          </a:p>
          <a:p>
            <a:endParaRPr lang="en-GB" dirty="0"/>
          </a:p>
        </p:txBody>
      </p:sp>
      <p:pic>
        <p:nvPicPr>
          <p:cNvPr id="4" name="Picture 3"/>
          <p:cNvPicPr>
            <a:picLocks noChangeAspect="1"/>
          </p:cNvPicPr>
          <p:nvPr/>
        </p:nvPicPr>
        <p:blipFill>
          <a:blip r:embed="rId2"/>
          <a:stretch>
            <a:fillRect/>
          </a:stretch>
        </p:blipFill>
        <p:spPr>
          <a:xfrm>
            <a:off x="459424" y="332656"/>
            <a:ext cx="611780" cy="608520"/>
          </a:xfrm>
          <a:prstGeom prst="rect">
            <a:avLst/>
          </a:prstGeom>
        </p:spPr>
      </p:pic>
      <p:pic>
        <p:nvPicPr>
          <p:cNvPr id="6" name="Picture 5">
            <a:extLst>
              <a:ext uri="{FF2B5EF4-FFF2-40B4-BE49-F238E27FC236}">
                <a16:creationId xmlns:a16="http://schemas.microsoft.com/office/drawing/2014/main" id="{B3C305F9-318B-4737-BD38-CF394B113E29}"/>
              </a:ext>
            </a:extLst>
          </p:cNvPr>
          <p:cNvPicPr>
            <a:picLocks noChangeAspect="1"/>
          </p:cNvPicPr>
          <p:nvPr/>
        </p:nvPicPr>
        <p:blipFill>
          <a:blip r:embed="rId3"/>
          <a:stretch>
            <a:fillRect/>
          </a:stretch>
        </p:blipFill>
        <p:spPr>
          <a:xfrm>
            <a:off x="7884368" y="174624"/>
            <a:ext cx="1114425" cy="1114425"/>
          </a:xfrm>
          <a:prstGeom prst="rect">
            <a:avLst/>
          </a:prstGeom>
        </p:spPr>
      </p:pic>
    </p:spTree>
    <p:extLst>
      <p:ext uri="{BB962C8B-B14F-4D97-AF65-F5344CB8AC3E}">
        <p14:creationId xmlns:p14="http://schemas.microsoft.com/office/powerpoint/2010/main" val="40739121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solidFill>
                  <a:srgbClr val="7030A0"/>
                </a:solidFill>
              </a:rPr>
              <a:t>Colour</a:t>
            </a:r>
            <a:r>
              <a:rPr lang="en-US" dirty="0">
                <a:solidFill>
                  <a:srgbClr val="7030A0"/>
                </a:solidFill>
              </a:rPr>
              <a:t> coding</a:t>
            </a:r>
          </a:p>
        </p:txBody>
      </p:sp>
      <p:sp>
        <p:nvSpPr>
          <p:cNvPr id="3" name="Content Placeholder 2"/>
          <p:cNvSpPr>
            <a:spLocks noGrp="1"/>
          </p:cNvSpPr>
          <p:nvPr>
            <p:ph idx="1"/>
          </p:nvPr>
        </p:nvSpPr>
        <p:spPr/>
        <p:txBody>
          <a:bodyPr>
            <a:normAutofit fontScale="62500" lnSpcReduction="20000"/>
          </a:bodyPr>
          <a:lstStyle/>
          <a:p>
            <a:pPr>
              <a:buNone/>
            </a:pPr>
            <a:r>
              <a:rPr lang="en-US" dirty="0">
                <a:solidFill>
                  <a:srgbClr val="FF0000"/>
                </a:solidFill>
              </a:rPr>
              <a:t>What?</a:t>
            </a:r>
          </a:p>
          <a:p>
            <a:r>
              <a:rPr lang="en-US" dirty="0"/>
              <a:t>Using a key to </a:t>
            </a:r>
            <a:r>
              <a:rPr lang="en-US" dirty="0" err="1"/>
              <a:t>colour</a:t>
            </a:r>
            <a:r>
              <a:rPr lang="en-US" dirty="0"/>
              <a:t> code techniques in a passage: e.g. poetic techniques, themes, persuasive techniques. </a:t>
            </a:r>
          </a:p>
          <a:p>
            <a:r>
              <a:rPr lang="en-US" dirty="0"/>
              <a:t>Students choose the </a:t>
            </a:r>
            <a:r>
              <a:rPr lang="en-US" dirty="0" err="1"/>
              <a:t>colours</a:t>
            </a:r>
            <a:r>
              <a:rPr lang="en-US" dirty="0"/>
              <a:t> that match their key and identify the elements in non-fiction and fiction texts. </a:t>
            </a:r>
          </a:p>
          <a:p>
            <a:r>
              <a:rPr lang="en-US" dirty="0"/>
              <a:t>This can also be used in self and peer assessment</a:t>
            </a:r>
          </a:p>
          <a:p>
            <a:pPr>
              <a:buNone/>
            </a:pPr>
            <a:r>
              <a:rPr lang="en-US" dirty="0">
                <a:solidFill>
                  <a:srgbClr val="00B050"/>
                </a:solidFill>
              </a:rPr>
              <a:t>Why?</a:t>
            </a:r>
          </a:p>
          <a:p>
            <a:pPr>
              <a:buFont typeface="Wingdings" panose="05000000000000000000" pitchFamily="2" charset="2"/>
              <a:buChar char="ü"/>
            </a:pPr>
            <a:r>
              <a:rPr lang="en-US" dirty="0"/>
              <a:t>Highly visual way to find techniques, comment on how frequently poets or writers use them and identify them in their own or others’ work. </a:t>
            </a:r>
          </a:p>
          <a:p>
            <a:pPr>
              <a:buFont typeface="Wingdings" panose="05000000000000000000" pitchFamily="2" charset="2"/>
              <a:buChar char="ü"/>
            </a:pPr>
            <a:r>
              <a:rPr lang="en-US" dirty="0"/>
              <a:t>Comfort comes from ‘matching’ and ‘sorting’. </a:t>
            </a:r>
          </a:p>
          <a:p>
            <a:pPr>
              <a:buFont typeface="Wingdings" panose="05000000000000000000" pitchFamily="2" charset="2"/>
              <a:buChar char="ü"/>
            </a:pPr>
            <a:r>
              <a:rPr lang="en-US" dirty="0"/>
              <a:t>At the end of the activity, the student can usually more accurately comment on the range of techniques used as it is seen at a glance. In terms of literature, students can see how a writer threads a particular theme throughout a passage.</a:t>
            </a:r>
          </a:p>
          <a:p>
            <a:pPr>
              <a:buNone/>
            </a:pPr>
            <a:endParaRPr lang="en-US" dirty="0"/>
          </a:p>
        </p:txBody>
      </p:sp>
      <p:pic>
        <p:nvPicPr>
          <p:cNvPr id="4" name="Picture 3"/>
          <p:cNvPicPr>
            <a:picLocks noChangeAspect="1"/>
          </p:cNvPicPr>
          <p:nvPr/>
        </p:nvPicPr>
        <p:blipFill>
          <a:blip r:embed="rId2"/>
          <a:stretch>
            <a:fillRect/>
          </a:stretch>
        </p:blipFill>
        <p:spPr>
          <a:xfrm>
            <a:off x="414779" y="237618"/>
            <a:ext cx="611780" cy="608520"/>
          </a:xfrm>
          <a:prstGeom prst="rect">
            <a:avLst/>
          </a:prstGeom>
        </p:spPr>
      </p:pic>
      <p:pic>
        <p:nvPicPr>
          <p:cNvPr id="5" name="Picture 4"/>
          <p:cNvPicPr>
            <a:picLocks noChangeAspect="1"/>
          </p:cNvPicPr>
          <p:nvPr/>
        </p:nvPicPr>
        <p:blipFill>
          <a:blip r:embed="rId3"/>
          <a:stretch>
            <a:fillRect/>
          </a:stretch>
        </p:blipFill>
        <p:spPr>
          <a:xfrm>
            <a:off x="7380312" y="294712"/>
            <a:ext cx="1450974" cy="1298561"/>
          </a:xfrm>
          <a:prstGeom prst="rect">
            <a:avLst/>
          </a:prstGeom>
        </p:spPr>
      </p:pic>
    </p:spTree>
    <p:extLst>
      <p:ext uri="{BB962C8B-B14F-4D97-AF65-F5344CB8AC3E}">
        <p14:creationId xmlns:p14="http://schemas.microsoft.com/office/powerpoint/2010/main" val="11888385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7030A0"/>
                </a:solidFill>
              </a:rPr>
              <a:t>Numeracy: Venn diagrams and character emotion  graphs</a:t>
            </a:r>
          </a:p>
        </p:txBody>
      </p:sp>
      <p:sp>
        <p:nvSpPr>
          <p:cNvPr id="3" name="Content Placeholder 2"/>
          <p:cNvSpPr>
            <a:spLocks noGrp="1"/>
          </p:cNvSpPr>
          <p:nvPr>
            <p:ph idx="1"/>
          </p:nvPr>
        </p:nvSpPr>
        <p:spPr>
          <a:xfrm>
            <a:off x="323528" y="1417638"/>
            <a:ext cx="8229600" cy="4525963"/>
          </a:xfrm>
        </p:spPr>
        <p:txBody>
          <a:bodyPr>
            <a:normAutofit fontScale="70000" lnSpcReduction="20000"/>
          </a:bodyPr>
          <a:lstStyle/>
          <a:p>
            <a:pPr>
              <a:buNone/>
            </a:pPr>
            <a:endParaRPr lang="en-US" dirty="0">
              <a:solidFill>
                <a:srgbClr val="FF0000"/>
              </a:solidFill>
            </a:endParaRPr>
          </a:p>
          <a:p>
            <a:pPr>
              <a:buNone/>
            </a:pPr>
            <a:r>
              <a:rPr lang="en-US" dirty="0">
                <a:solidFill>
                  <a:srgbClr val="FF0000"/>
                </a:solidFill>
              </a:rPr>
              <a:t>What?</a:t>
            </a:r>
          </a:p>
          <a:p>
            <a:r>
              <a:rPr lang="en-US" dirty="0"/>
              <a:t>Students use </a:t>
            </a:r>
            <a:r>
              <a:rPr lang="en-US" dirty="0" err="1"/>
              <a:t>venn</a:t>
            </a:r>
            <a:r>
              <a:rPr lang="en-US" dirty="0"/>
              <a:t> diagrams to compare two texts or two characters, finding differences and common ground.</a:t>
            </a:r>
          </a:p>
          <a:p>
            <a:r>
              <a:rPr lang="en-US" dirty="0"/>
              <a:t> Students label a horizontal axis with the chapter names or key ‘moments’ in the text and the vertical axis with either a word (‘Happy’) or visual (</a:t>
            </a:r>
            <a:r>
              <a:rPr lang="en-US" dirty="0">
                <a:sym typeface="Wingdings" panose="05000000000000000000" pitchFamily="2" charset="2"/>
              </a:rPr>
              <a:t>) to represent feelings. </a:t>
            </a:r>
          </a:p>
          <a:p>
            <a:r>
              <a:rPr lang="en-US" dirty="0">
                <a:sym typeface="Wingdings" panose="05000000000000000000" pitchFamily="2" charset="2"/>
              </a:rPr>
              <a:t>The feelings are then plotted against this.</a:t>
            </a:r>
            <a:endParaRPr lang="en-US" dirty="0"/>
          </a:p>
          <a:p>
            <a:pPr>
              <a:buNone/>
            </a:pPr>
            <a:r>
              <a:rPr lang="en-US" dirty="0">
                <a:solidFill>
                  <a:srgbClr val="00B050"/>
                </a:solidFill>
              </a:rPr>
              <a:t>Why?</a:t>
            </a:r>
          </a:p>
          <a:p>
            <a:pPr>
              <a:buFont typeface="Wingdings" panose="05000000000000000000" pitchFamily="2" charset="2"/>
              <a:buChar char="ü"/>
            </a:pPr>
            <a:r>
              <a:rPr lang="en-US" dirty="0"/>
              <a:t>Mathematical security of Venn diagram and its visual element </a:t>
            </a:r>
          </a:p>
          <a:p>
            <a:pPr>
              <a:buFont typeface="Wingdings" panose="05000000000000000000" pitchFamily="2" charset="2"/>
              <a:buChar char="ü"/>
            </a:pPr>
            <a:r>
              <a:rPr lang="en-US" dirty="0"/>
              <a:t>Challenging skill of comparison to be presented quickly and clearly</a:t>
            </a:r>
          </a:p>
          <a:p>
            <a:pPr>
              <a:buFont typeface="Wingdings" panose="05000000000000000000" pitchFamily="2" charset="2"/>
              <a:buChar char="ü"/>
            </a:pPr>
            <a:r>
              <a:rPr lang="en-US" dirty="0"/>
              <a:t> The </a:t>
            </a:r>
            <a:r>
              <a:rPr lang="en-US" dirty="0" err="1"/>
              <a:t>venn</a:t>
            </a:r>
            <a:r>
              <a:rPr lang="en-US" dirty="0"/>
              <a:t> diagram can be adapted appropriately- partly filled in, filled in with cloze activity or not filled in depending on ability.</a:t>
            </a:r>
          </a:p>
        </p:txBody>
      </p:sp>
      <p:pic>
        <p:nvPicPr>
          <p:cNvPr id="4" name="Picture 3"/>
          <p:cNvPicPr>
            <a:picLocks noChangeAspect="1"/>
          </p:cNvPicPr>
          <p:nvPr/>
        </p:nvPicPr>
        <p:blipFill>
          <a:blip r:embed="rId2"/>
          <a:stretch>
            <a:fillRect/>
          </a:stretch>
        </p:blipFill>
        <p:spPr>
          <a:xfrm>
            <a:off x="299961" y="305879"/>
            <a:ext cx="611780" cy="608520"/>
          </a:xfrm>
          <a:prstGeom prst="rect">
            <a:avLst/>
          </a:prstGeom>
        </p:spPr>
      </p:pic>
    </p:spTree>
    <p:extLst>
      <p:ext uri="{BB962C8B-B14F-4D97-AF65-F5344CB8AC3E}">
        <p14:creationId xmlns:p14="http://schemas.microsoft.com/office/powerpoint/2010/main" val="39214573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Numeracy-Literacy examples:</a:t>
            </a:r>
          </a:p>
        </p:txBody>
      </p:sp>
      <p:sp>
        <p:nvSpPr>
          <p:cNvPr id="3" name="Content Placeholder 2"/>
          <p:cNvSpPr>
            <a:spLocks noGrp="1"/>
          </p:cNvSpPr>
          <p:nvPr>
            <p:ph idx="1"/>
          </p:nvPr>
        </p:nvSpPr>
        <p:spPr/>
        <p:txBody>
          <a:bodyPr>
            <a:normAutofit fontScale="92500"/>
          </a:bodyPr>
          <a:lstStyle/>
          <a:p>
            <a:r>
              <a:rPr lang="en-GB" dirty="0">
                <a:solidFill>
                  <a:srgbClr val="00B050"/>
                </a:solidFill>
              </a:rPr>
              <a:t>A Venn diagram comparing Mary Maloney and The Landlady in two short stories by </a:t>
            </a:r>
            <a:r>
              <a:rPr lang="en-GB" dirty="0" err="1">
                <a:solidFill>
                  <a:srgbClr val="00B050"/>
                </a:solidFill>
              </a:rPr>
              <a:t>Roald</a:t>
            </a:r>
            <a:r>
              <a:rPr lang="en-GB" dirty="0">
                <a:solidFill>
                  <a:srgbClr val="00B050"/>
                </a:solidFill>
              </a:rPr>
              <a:t> Dahl</a:t>
            </a:r>
          </a:p>
          <a:p>
            <a:endParaRPr lang="en-GB" dirty="0">
              <a:solidFill>
                <a:srgbClr val="00B050"/>
              </a:solidFill>
            </a:endParaRPr>
          </a:p>
          <a:p>
            <a:endParaRPr lang="en-GB" dirty="0">
              <a:solidFill>
                <a:srgbClr val="00B050"/>
              </a:solidFill>
            </a:endParaRPr>
          </a:p>
          <a:p>
            <a:r>
              <a:rPr lang="en-GB" dirty="0">
                <a:solidFill>
                  <a:srgbClr val="00B050"/>
                </a:solidFill>
              </a:rPr>
              <a:t>A ‘power’ graph for Lady Macbeth in Shakespeare’s play- Act and Scene on horizontal axis and level of power (from weak to powerful on a scale of 0-10) on the vertical axis</a:t>
            </a:r>
          </a:p>
        </p:txBody>
      </p:sp>
      <p:pic>
        <p:nvPicPr>
          <p:cNvPr id="5" name="Picture 4"/>
          <p:cNvPicPr>
            <a:picLocks noChangeAspect="1"/>
          </p:cNvPicPr>
          <p:nvPr/>
        </p:nvPicPr>
        <p:blipFill>
          <a:blip r:embed="rId2"/>
          <a:stretch>
            <a:fillRect/>
          </a:stretch>
        </p:blipFill>
        <p:spPr>
          <a:xfrm>
            <a:off x="323528" y="147573"/>
            <a:ext cx="611780" cy="608520"/>
          </a:xfrm>
          <a:prstGeom prst="rect">
            <a:avLst/>
          </a:prstGeom>
        </p:spPr>
      </p:pic>
      <p:pic>
        <p:nvPicPr>
          <p:cNvPr id="7" name="Picture 6">
            <a:extLst>
              <a:ext uri="{FF2B5EF4-FFF2-40B4-BE49-F238E27FC236}">
                <a16:creationId xmlns:a16="http://schemas.microsoft.com/office/drawing/2014/main" id="{0A4FF730-5548-4859-BD15-80A6EAC93183}"/>
              </a:ext>
            </a:extLst>
          </p:cNvPr>
          <p:cNvPicPr>
            <a:picLocks noChangeAspect="1"/>
          </p:cNvPicPr>
          <p:nvPr/>
        </p:nvPicPr>
        <p:blipFill>
          <a:blip r:embed="rId3"/>
          <a:stretch>
            <a:fillRect/>
          </a:stretch>
        </p:blipFill>
        <p:spPr>
          <a:xfrm>
            <a:off x="3203848" y="2649091"/>
            <a:ext cx="1041219" cy="779909"/>
          </a:xfrm>
          <a:prstGeom prst="rect">
            <a:avLst/>
          </a:prstGeom>
        </p:spPr>
      </p:pic>
      <p:pic>
        <p:nvPicPr>
          <p:cNvPr id="8" name="Picture 7">
            <a:extLst>
              <a:ext uri="{FF2B5EF4-FFF2-40B4-BE49-F238E27FC236}">
                <a16:creationId xmlns:a16="http://schemas.microsoft.com/office/drawing/2014/main" id="{5C13DFC3-3F35-4E9E-B9FE-D2A47A9C4080}"/>
              </a:ext>
            </a:extLst>
          </p:cNvPr>
          <p:cNvPicPr>
            <a:picLocks noChangeAspect="1"/>
          </p:cNvPicPr>
          <p:nvPr/>
        </p:nvPicPr>
        <p:blipFill>
          <a:blip r:embed="rId4"/>
          <a:stretch>
            <a:fillRect/>
          </a:stretch>
        </p:blipFill>
        <p:spPr>
          <a:xfrm>
            <a:off x="4543483" y="2625848"/>
            <a:ext cx="1031225" cy="826393"/>
          </a:xfrm>
          <a:prstGeom prst="rect">
            <a:avLst/>
          </a:prstGeom>
        </p:spPr>
      </p:pic>
      <p:pic>
        <p:nvPicPr>
          <p:cNvPr id="10" name="Picture 9">
            <a:extLst>
              <a:ext uri="{FF2B5EF4-FFF2-40B4-BE49-F238E27FC236}">
                <a16:creationId xmlns:a16="http://schemas.microsoft.com/office/drawing/2014/main" id="{07B3E0D4-6C4F-4927-ACB3-ABE5B0956DA6}"/>
              </a:ext>
            </a:extLst>
          </p:cNvPr>
          <p:cNvPicPr>
            <a:picLocks noChangeAspect="1"/>
          </p:cNvPicPr>
          <p:nvPr/>
        </p:nvPicPr>
        <p:blipFill>
          <a:blip r:embed="rId5"/>
          <a:stretch>
            <a:fillRect/>
          </a:stretch>
        </p:blipFill>
        <p:spPr>
          <a:xfrm>
            <a:off x="8168528" y="5257800"/>
            <a:ext cx="777967" cy="1515694"/>
          </a:xfrm>
          <a:prstGeom prst="rect">
            <a:avLst/>
          </a:prstGeom>
        </p:spPr>
      </p:pic>
      <p:pic>
        <p:nvPicPr>
          <p:cNvPr id="11" name="Picture 10">
            <a:extLst>
              <a:ext uri="{FF2B5EF4-FFF2-40B4-BE49-F238E27FC236}">
                <a16:creationId xmlns:a16="http://schemas.microsoft.com/office/drawing/2014/main" id="{64BE7170-9663-4D1F-B9C5-7241B309FEEB}"/>
              </a:ext>
            </a:extLst>
          </p:cNvPr>
          <p:cNvPicPr>
            <a:picLocks noChangeAspect="1"/>
          </p:cNvPicPr>
          <p:nvPr/>
        </p:nvPicPr>
        <p:blipFill>
          <a:blip r:embed="rId6"/>
          <a:stretch>
            <a:fillRect/>
          </a:stretch>
        </p:blipFill>
        <p:spPr>
          <a:xfrm>
            <a:off x="6954653" y="5877748"/>
            <a:ext cx="954180" cy="861954"/>
          </a:xfrm>
          <a:prstGeom prst="rect">
            <a:avLst/>
          </a:prstGeom>
        </p:spPr>
      </p:pic>
      <p:pic>
        <p:nvPicPr>
          <p:cNvPr id="12" name="Picture 11">
            <a:extLst>
              <a:ext uri="{FF2B5EF4-FFF2-40B4-BE49-F238E27FC236}">
                <a16:creationId xmlns:a16="http://schemas.microsoft.com/office/drawing/2014/main" id="{6F0BA48B-D715-4EB3-8C1D-CC29A875802C}"/>
              </a:ext>
            </a:extLst>
          </p:cNvPr>
          <p:cNvPicPr>
            <a:picLocks noChangeAspect="1"/>
          </p:cNvPicPr>
          <p:nvPr/>
        </p:nvPicPr>
        <p:blipFill>
          <a:blip r:embed="rId7"/>
          <a:stretch>
            <a:fillRect/>
          </a:stretch>
        </p:blipFill>
        <p:spPr>
          <a:xfrm>
            <a:off x="1705282" y="2625848"/>
            <a:ext cx="1200150" cy="1200150"/>
          </a:xfrm>
          <a:prstGeom prst="rect">
            <a:avLst/>
          </a:prstGeom>
        </p:spPr>
      </p:pic>
    </p:spTree>
    <p:extLst>
      <p:ext uri="{BB962C8B-B14F-4D97-AF65-F5344CB8AC3E}">
        <p14:creationId xmlns:p14="http://schemas.microsoft.com/office/powerpoint/2010/main" val="2889636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Pace and processing time </a:t>
            </a:r>
          </a:p>
        </p:txBody>
      </p:sp>
      <p:sp>
        <p:nvSpPr>
          <p:cNvPr id="3" name="Content Placeholder 2"/>
          <p:cNvSpPr>
            <a:spLocks noGrp="1"/>
          </p:cNvSpPr>
          <p:nvPr>
            <p:ph idx="1"/>
          </p:nvPr>
        </p:nvSpPr>
        <p:spPr/>
        <p:txBody>
          <a:bodyPr>
            <a:normAutofit fontScale="85000" lnSpcReduction="20000"/>
          </a:bodyPr>
          <a:lstStyle/>
          <a:p>
            <a:pPr>
              <a:buNone/>
            </a:pPr>
            <a:r>
              <a:rPr lang="en-US" dirty="0">
                <a:solidFill>
                  <a:srgbClr val="FF0000"/>
                </a:solidFill>
              </a:rPr>
              <a:t>What?</a:t>
            </a:r>
          </a:p>
          <a:p>
            <a:r>
              <a:rPr lang="en-US" dirty="0"/>
              <a:t>Pausing between questions or instructions when exposition is given verbally</a:t>
            </a:r>
          </a:p>
          <a:p>
            <a:r>
              <a:rPr lang="en-US" dirty="0"/>
              <a:t>Using timers to schedule specific ‘time out’ between tasks and monitoring the delivery speed of the voice. </a:t>
            </a:r>
          </a:p>
          <a:p>
            <a:r>
              <a:rPr lang="en-US" dirty="0"/>
              <a:t>This should not be confused with pace of </a:t>
            </a:r>
            <a:r>
              <a:rPr lang="en-US" u="sng" dirty="0"/>
              <a:t>progress</a:t>
            </a:r>
            <a:r>
              <a:rPr lang="en-US" dirty="0"/>
              <a:t>.</a:t>
            </a:r>
          </a:p>
          <a:p>
            <a:pPr>
              <a:buNone/>
            </a:pPr>
            <a:r>
              <a:rPr lang="en-US" dirty="0">
                <a:solidFill>
                  <a:srgbClr val="00B050"/>
                </a:solidFill>
              </a:rPr>
              <a:t>Why?</a:t>
            </a:r>
          </a:p>
          <a:p>
            <a:pPr>
              <a:buFont typeface="Wingdings" panose="05000000000000000000" pitchFamily="2" charset="2"/>
              <a:buChar char="ü"/>
            </a:pPr>
            <a:r>
              <a:rPr lang="en-US" dirty="0"/>
              <a:t>Supports understanding- extra time means students process questions carefully</a:t>
            </a:r>
          </a:p>
          <a:p>
            <a:pPr>
              <a:buFont typeface="Wingdings" panose="05000000000000000000" pitchFamily="2" charset="2"/>
              <a:buChar char="ü"/>
            </a:pPr>
            <a:r>
              <a:rPr lang="en-US" dirty="0"/>
              <a:t>Reduces stress- slower pace allows focus without being rushed</a:t>
            </a:r>
          </a:p>
        </p:txBody>
      </p:sp>
      <p:pic>
        <p:nvPicPr>
          <p:cNvPr id="4" name="Picture 3"/>
          <p:cNvPicPr>
            <a:picLocks noChangeAspect="1"/>
          </p:cNvPicPr>
          <p:nvPr/>
        </p:nvPicPr>
        <p:blipFill>
          <a:blip r:embed="rId2"/>
          <a:stretch>
            <a:fillRect/>
          </a:stretch>
        </p:blipFill>
        <p:spPr>
          <a:xfrm>
            <a:off x="473058" y="427577"/>
            <a:ext cx="611780" cy="608520"/>
          </a:xfrm>
          <a:prstGeom prst="rect">
            <a:avLst/>
          </a:prstGeom>
        </p:spPr>
      </p:pic>
    </p:spTree>
    <p:extLst>
      <p:ext uri="{BB962C8B-B14F-4D97-AF65-F5344CB8AC3E}">
        <p14:creationId xmlns:p14="http://schemas.microsoft.com/office/powerpoint/2010/main" val="36271117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9" name="Rectangle 9"/>
          <p:cNvSpPr>
            <a:spLocks noGrp="1" noChangeArrowheads="1"/>
          </p:cNvSpPr>
          <p:nvPr>
            <p:ph type="body" idx="1"/>
          </p:nvPr>
        </p:nvSpPr>
        <p:spPr/>
        <p:txBody>
          <a:bodyPr/>
          <a:lstStyle/>
          <a:p>
            <a:pPr marL="457200" indent="-457200">
              <a:buNone/>
              <a:defRPr/>
            </a:pPr>
            <a:endParaRPr lang="en-GB" altLang="en-US" dirty="0">
              <a:solidFill>
                <a:schemeClr val="tx1"/>
              </a:solidFill>
              <a:effectLst>
                <a:outerShdw blurRad="38100" dist="38100" dir="2700000" algn="tl">
                  <a:srgbClr val="C0C0C0"/>
                </a:outerShdw>
              </a:effectLst>
              <a:latin typeface="Calibri" charset="0"/>
              <a:ea typeface="MS PGothic" pitchFamily="34" charset="-128"/>
            </a:endParaRPr>
          </a:p>
          <a:p>
            <a:pPr marL="457200" indent="-457200">
              <a:buNone/>
              <a:defRPr/>
            </a:pPr>
            <a:endParaRPr lang="en-GB" altLang="en-US" dirty="0">
              <a:solidFill>
                <a:srgbClr val="FF6600"/>
              </a:solidFill>
              <a:effectLst>
                <a:outerShdw blurRad="38100" dist="38100" dir="2700000" algn="tl">
                  <a:srgbClr val="C0C0C0"/>
                </a:outerShdw>
              </a:effectLst>
              <a:latin typeface="Calibri" charset="0"/>
              <a:ea typeface="MS PGothic" pitchFamily="34" charset="-128"/>
            </a:endParaRPr>
          </a:p>
        </p:txBody>
      </p:sp>
      <p:sp>
        <p:nvSpPr>
          <p:cNvPr id="19464" name="TextBox 1"/>
          <p:cNvSpPr txBox="1">
            <a:spLocks noChangeArrowheads="1"/>
          </p:cNvSpPr>
          <p:nvPr/>
        </p:nvSpPr>
        <p:spPr bwMode="auto">
          <a:xfrm>
            <a:off x="258366" y="1700213"/>
            <a:ext cx="8256984"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rgbClr val="000066"/>
                </a:solidFill>
                <a:latin typeface="Comic Sans MS" panose="030F0702030302020204" pitchFamily="66"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rgbClr val="000066"/>
                </a:solidFill>
                <a:latin typeface="Comic Sans MS" panose="030F0702030302020204" pitchFamily="66" charset="0"/>
                <a:ea typeface="Arial" panose="020B0604020202020204" pitchFamily="34" charset="0"/>
                <a:cs typeface="Arial" panose="020B0604020202020204" pitchFamily="34" charset="0"/>
              </a:defRPr>
            </a:lvl2pPr>
            <a:lvl3pPr marL="1143000" indent="-228600">
              <a:spcBef>
                <a:spcPct val="20000"/>
              </a:spcBef>
              <a:buChar char="•"/>
              <a:defRPr sz="2400">
                <a:solidFill>
                  <a:srgbClr val="000066"/>
                </a:solidFill>
                <a:latin typeface="Comic Sans MS" panose="030F0702030302020204" pitchFamily="66" charset="0"/>
                <a:ea typeface="Arial" panose="020B0604020202020204" pitchFamily="34" charset="0"/>
                <a:cs typeface="Arial" panose="020B0604020202020204" pitchFamily="34" charset="0"/>
              </a:defRPr>
            </a:lvl3pPr>
            <a:lvl4pPr marL="1600200" indent="-228600">
              <a:spcBef>
                <a:spcPct val="20000"/>
              </a:spcBef>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4pPr>
            <a:lvl5pPr marL="2057400" indent="-228600">
              <a:spcBef>
                <a:spcPct val="20000"/>
              </a:spcBef>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rgbClr val="000066"/>
                </a:solidFill>
                <a:latin typeface="Comic Sans MS" panose="030F0702030302020204" pitchFamily="66" charset="0"/>
                <a:ea typeface="Arial" panose="020B0604020202020204" pitchFamily="34" charset="0"/>
                <a:cs typeface="Arial" panose="020B0604020202020204" pitchFamily="34" charset="0"/>
              </a:defRPr>
            </a:lvl9pPr>
          </a:lstStyle>
          <a:p>
            <a:pPr eaLnBrk="1" hangingPunct="1">
              <a:spcBef>
                <a:spcPct val="0"/>
              </a:spcBef>
              <a:buFontTx/>
              <a:buNone/>
              <a:defRPr/>
            </a:pPr>
            <a:r>
              <a:rPr lang="en-GB" altLang="en-US" sz="2100" b="1" dirty="0">
                <a:solidFill>
                  <a:schemeClr val="tx1"/>
                </a:solidFill>
                <a:latin typeface="Calibri" panose="020F0502020204030204" pitchFamily="34" charset="0"/>
              </a:rPr>
              <a:t>In a primary school, a teacher is trying to explain the purpose of the nucleus in a cell. She describes it as being like the ‘boss’.</a:t>
            </a:r>
          </a:p>
          <a:p>
            <a:pPr eaLnBrk="1" hangingPunct="1">
              <a:spcBef>
                <a:spcPct val="0"/>
              </a:spcBef>
              <a:buFontTx/>
              <a:buNone/>
              <a:defRPr/>
            </a:pPr>
            <a:endParaRPr lang="en-GB" altLang="en-US" sz="2100" b="1" dirty="0">
              <a:solidFill>
                <a:schemeClr val="tx1"/>
              </a:solidFill>
              <a:latin typeface="Calibri" panose="020F0502020204030204" pitchFamily="34" charset="0"/>
            </a:endParaRPr>
          </a:p>
          <a:p>
            <a:pPr eaLnBrk="1" hangingPunct="1">
              <a:spcBef>
                <a:spcPct val="0"/>
              </a:spcBef>
              <a:buFontTx/>
              <a:buNone/>
              <a:defRPr/>
            </a:pPr>
            <a:r>
              <a:rPr lang="en-GB" altLang="en-US" sz="2100" b="1" dirty="0">
                <a:solidFill>
                  <a:srgbClr val="FF0000"/>
                </a:solidFill>
                <a:latin typeface="Calibri" panose="020F0502020204030204" pitchFamily="34" charset="0"/>
              </a:rPr>
              <a:t>Using ideas from Marvel, Despicable Me or other ideas of your own, write down how the nucleus is like a boss or controller.</a:t>
            </a:r>
          </a:p>
          <a:p>
            <a:pPr eaLnBrk="1" hangingPunct="1">
              <a:spcBef>
                <a:spcPct val="0"/>
              </a:spcBef>
              <a:buFontTx/>
              <a:buNone/>
              <a:defRPr/>
            </a:pPr>
            <a:endParaRPr lang="en-GB" altLang="en-US" sz="2100" b="1" dirty="0">
              <a:solidFill>
                <a:schemeClr val="tx1"/>
              </a:solidFill>
              <a:latin typeface="Calibri" panose="020F0502020204030204" pitchFamily="34" charset="0"/>
            </a:endParaRPr>
          </a:p>
          <a:p>
            <a:pPr eaLnBrk="1" hangingPunct="1">
              <a:spcBef>
                <a:spcPct val="0"/>
              </a:spcBef>
              <a:buFontTx/>
              <a:buNone/>
              <a:defRPr/>
            </a:pPr>
            <a:endParaRPr lang="en-GB" altLang="en-US" sz="2100" b="1" dirty="0">
              <a:solidFill>
                <a:schemeClr val="tx1"/>
              </a:solidFill>
              <a:latin typeface="Calibri" panose="020F0502020204030204" pitchFamily="34" charset="0"/>
            </a:endParaRPr>
          </a:p>
          <a:p>
            <a:pPr eaLnBrk="1" hangingPunct="1">
              <a:spcBef>
                <a:spcPct val="0"/>
              </a:spcBef>
              <a:buFontTx/>
              <a:buNone/>
              <a:defRPr/>
            </a:pPr>
            <a:endParaRPr lang="en-GB" altLang="en-US" sz="2100" b="1" dirty="0">
              <a:solidFill>
                <a:schemeClr val="tx1"/>
              </a:solidFill>
              <a:latin typeface="Calibri" panose="020F0502020204030204" pitchFamily="34" charset="0"/>
            </a:endParaRPr>
          </a:p>
          <a:p>
            <a:pPr eaLnBrk="1" hangingPunct="1">
              <a:spcBef>
                <a:spcPct val="0"/>
              </a:spcBef>
              <a:buFontTx/>
              <a:buNone/>
              <a:defRPr/>
            </a:pPr>
            <a:r>
              <a:rPr lang="en-GB" altLang="en-US" sz="2100" b="1" dirty="0">
                <a:solidFill>
                  <a:srgbClr val="00B050"/>
                </a:solidFill>
                <a:latin typeface="Calibri" panose="020F0502020204030204" pitchFamily="34" charset="0"/>
              </a:rPr>
              <a:t>Sentence starters: </a:t>
            </a:r>
          </a:p>
          <a:p>
            <a:pPr eaLnBrk="1" hangingPunct="1">
              <a:spcBef>
                <a:spcPct val="0"/>
              </a:spcBef>
              <a:buFontTx/>
              <a:buNone/>
              <a:defRPr/>
            </a:pPr>
            <a:r>
              <a:rPr lang="en-GB" altLang="en-US" sz="2100" b="1" dirty="0">
                <a:solidFill>
                  <a:schemeClr val="tx1"/>
                </a:solidFill>
                <a:latin typeface="Calibri" panose="020F0502020204030204" pitchFamily="34" charset="0"/>
              </a:rPr>
              <a:t>‘You can compare the nucleus to…’</a:t>
            </a:r>
          </a:p>
          <a:p>
            <a:pPr eaLnBrk="1" hangingPunct="1">
              <a:spcBef>
                <a:spcPct val="0"/>
              </a:spcBef>
              <a:buFontTx/>
              <a:buNone/>
              <a:defRPr/>
            </a:pPr>
            <a:r>
              <a:rPr lang="en-GB" altLang="en-US" sz="2100" b="1" dirty="0">
                <a:solidFill>
                  <a:schemeClr val="tx1"/>
                </a:solidFill>
                <a:latin typeface="Calibri" panose="020F0502020204030204" pitchFamily="34" charset="0"/>
              </a:rPr>
              <a:t>‘</a:t>
            </a:r>
            <a:r>
              <a:rPr lang="en-GB" altLang="en-US" sz="2100" b="1">
                <a:solidFill>
                  <a:schemeClr val="tx1"/>
                </a:solidFill>
                <a:latin typeface="Calibri" panose="020F0502020204030204" pitchFamily="34" charset="0"/>
              </a:rPr>
              <a:t>A nucleus </a:t>
            </a:r>
            <a:r>
              <a:rPr lang="en-GB" altLang="en-US" sz="2100" b="1" dirty="0">
                <a:solidFill>
                  <a:schemeClr val="tx1"/>
                </a:solidFill>
                <a:latin typeface="Calibri" panose="020F0502020204030204" pitchFamily="34" charset="0"/>
              </a:rPr>
              <a:t>is similar to… because…’</a:t>
            </a:r>
          </a:p>
        </p:txBody>
      </p:sp>
      <p:sp>
        <p:nvSpPr>
          <p:cNvPr id="3" name="TextBox 2"/>
          <p:cNvSpPr txBox="1"/>
          <p:nvPr/>
        </p:nvSpPr>
        <p:spPr>
          <a:xfrm>
            <a:off x="1451919" y="1092028"/>
            <a:ext cx="7018638" cy="300082"/>
          </a:xfrm>
          <a:prstGeom prst="rect">
            <a:avLst/>
          </a:prstGeom>
          <a:noFill/>
        </p:spPr>
        <p:txBody>
          <a:bodyPr wrap="square" rtlCol="0">
            <a:spAutoFit/>
          </a:bodyPr>
          <a:lstStyle/>
          <a:p>
            <a:pPr algn="ctr"/>
            <a:r>
              <a:rPr lang="en-GB" sz="1350" dirty="0">
                <a:solidFill>
                  <a:srgbClr val="00B050"/>
                </a:solidFill>
              </a:rPr>
              <a:t>‘Write Now’- Week Four</a:t>
            </a:r>
          </a:p>
        </p:txBody>
      </p:sp>
      <p:pic>
        <p:nvPicPr>
          <p:cNvPr id="7" name="Picture 6"/>
          <p:cNvPicPr>
            <a:picLocks noChangeAspect="1"/>
          </p:cNvPicPr>
          <p:nvPr/>
        </p:nvPicPr>
        <p:blipFill>
          <a:blip r:embed="rId2"/>
          <a:stretch>
            <a:fillRect/>
          </a:stretch>
        </p:blipFill>
        <p:spPr>
          <a:xfrm>
            <a:off x="4854178" y="3514726"/>
            <a:ext cx="1264444" cy="2028825"/>
          </a:xfrm>
          <a:prstGeom prst="rect">
            <a:avLst/>
          </a:prstGeom>
        </p:spPr>
      </p:pic>
      <p:pic>
        <p:nvPicPr>
          <p:cNvPr id="8" name="Picture 7"/>
          <p:cNvPicPr>
            <a:picLocks noChangeAspect="1"/>
          </p:cNvPicPr>
          <p:nvPr/>
        </p:nvPicPr>
        <p:blipFill>
          <a:blip r:embed="rId3"/>
          <a:stretch>
            <a:fillRect/>
          </a:stretch>
        </p:blipFill>
        <p:spPr>
          <a:xfrm>
            <a:off x="8276086" y="1112851"/>
            <a:ext cx="751682" cy="782433"/>
          </a:xfrm>
          <a:prstGeom prst="rect">
            <a:avLst/>
          </a:prstGeom>
        </p:spPr>
      </p:pic>
      <p:pic>
        <p:nvPicPr>
          <p:cNvPr id="9" name="Picture 8"/>
          <p:cNvPicPr>
            <a:picLocks noChangeAspect="1"/>
          </p:cNvPicPr>
          <p:nvPr/>
        </p:nvPicPr>
        <p:blipFill>
          <a:blip r:embed="rId4"/>
          <a:stretch>
            <a:fillRect/>
          </a:stretch>
        </p:blipFill>
        <p:spPr>
          <a:xfrm>
            <a:off x="6216704" y="3571876"/>
            <a:ext cx="1307306" cy="1971675"/>
          </a:xfrm>
          <a:prstGeom prst="rect">
            <a:avLst/>
          </a:prstGeom>
        </p:spPr>
      </p:pic>
      <p:pic>
        <p:nvPicPr>
          <p:cNvPr id="10" name="Picture 9"/>
          <p:cNvPicPr>
            <a:picLocks noChangeAspect="1"/>
          </p:cNvPicPr>
          <p:nvPr/>
        </p:nvPicPr>
        <p:blipFill>
          <a:blip r:embed="rId5"/>
          <a:stretch>
            <a:fillRect/>
          </a:stretch>
        </p:blipFill>
        <p:spPr>
          <a:xfrm>
            <a:off x="7816407" y="3851994"/>
            <a:ext cx="1069228" cy="1472288"/>
          </a:xfrm>
          <a:prstGeom prst="rect">
            <a:avLst/>
          </a:prstGeom>
        </p:spPr>
      </p:pic>
      <p:pic>
        <p:nvPicPr>
          <p:cNvPr id="11" name="Picture 10"/>
          <p:cNvPicPr>
            <a:picLocks noChangeAspect="1"/>
          </p:cNvPicPr>
          <p:nvPr/>
        </p:nvPicPr>
        <p:blipFill>
          <a:blip r:embed="rId6"/>
          <a:stretch>
            <a:fillRect/>
          </a:stretch>
        </p:blipFill>
        <p:spPr>
          <a:xfrm>
            <a:off x="962282" y="301068"/>
            <a:ext cx="1233454" cy="1233454"/>
          </a:xfrm>
          <a:prstGeom prst="rect">
            <a:avLst/>
          </a:prstGeom>
        </p:spPr>
      </p:pic>
    </p:spTree>
    <p:extLst>
      <p:ext uri="{BB962C8B-B14F-4D97-AF65-F5344CB8AC3E}">
        <p14:creationId xmlns:p14="http://schemas.microsoft.com/office/powerpoint/2010/main" val="33480321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Visuals for abstract concepts</a:t>
            </a:r>
          </a:p>
        </p:txBody>
      </p:sp>
      <p:sp>
        <p:nvSpPr>
          <p:cNvPr id="3" name="Content Placeholder 2"/>
          <p:cNvSpPr>
            <a:spLocks noGrp="1"/>
          </p:cNvSpPr>
          <p:nvPr>
            <p:ph idx="1"/>
          </p:nvPr>
        </p:nvSpPr>
        <p:spPr/>
        <p:txBody>
          <a:bodyPr>
            <a:normAutofit fontScale="70000" lnSpcReduction="20000"/>
          </a:bodyPr>
          <a:lstStyle/>
          <a:p>
            <a:pPr>
              <a:buNone/>
            </a:pPr>
            <a:r>
              <a:rPr lang="en-US" dirty="0">
                <a:solidFill>
                  <a:srgbClr val="FF0000"/>
                </a:solidFill>
              </a:rPr>
              <a:t>What?</a:t>
            </a:r>
          </a:p>
          <a:p>
            <a:r>
              <a:rPr lang="en-US" dirty="0"/>
              <a:t>Using a visual to represent figurative language such as metaphors, similes, personification or alliteration makes something abstract more concrete. </a:t>
            </a:r>
          </a:p>
          <a:p>
            <a:r>
              <a:rPr lang="en-US" dirty="0"/>
              <a:t>A P.E.E. sandwich, for example, also identifies the need to develop a deeper level of analysis through a visual.</a:t>
            </a:r>
          </a:p>
          <a:p>
            <a:pPr>
              <a:buNone/>
            </a:pPr>
            <a:r>
              <a:rPr lang="en-US" dirty="0">
                <a:solidFill>
                  <a:srgbClr val="00B050"/>
                </a:solidFill>
              </a:rPr>
              <a:t>Why?</a:t>
            </a:r>
          </a:p>
          <a:p>
            <a:pPr>
              <a:buFont typeface="Wingdings" panose="05000000000000000000" pitchFamily="2" charset="2"/>
              <a:buChar char="ü"/>
            </a:pPr>
            <a:r>
              <a:rPr lang="en-US" dirty="0"/>
              <a:t>Autistic students can find most concepts hard to </a:t>
            </a:r>
            <a:r>
              <a:rPr lang="en-US" dirty="0" err="1"/>
              <a:t>visualise</a:t>
            </a:r>
            <a:r>
              <a:rPr lang="en-US" dirty="0"/>
              <a:t> but abstract concepts that have no familiarity or ‘grounding’ in their world can be challenging.</a:t>
            </a:r>
          </a:p>
          <a:p>
            <a:pPr>
              <a:buFont typeface="Wingdings" panose="05000000000000000000" pitchFamily="2" charset="2"/>
              <a:buChar char="ü"/>
            </a:pPr>
            <a:r>
              <a:rPr lang="en-US" dirty="0"/>
              <a:t> In this way, anything visual that supports something that cannot be ‘seen’ will reduce anxiety and clarify understanding.</a:t>
            </a:r>
          </a:p>
          <a:p>
            <a:pPr>
              <a:buFont typeface="Wingdings" panose="05000000000000000000" pitchFamily="2" charset="2"/>
              <a:buChar char="v"/>
            </a:pPr>
            <a:r>
              <a:rPr lang="en-US" b="1" i="1" dirty="0">
                <a:solidFill>
                  <a:srgbClr val="FF0000"/>
                </a:solidFill>
              </a:rPr>
              <a:t>Disclaimer- a metaphor or analogy can also pose challenges as it is not concrete so should be used only with preparatory learning and full explanation.</a:t>
            </a:r>
          </a:p>
        </p:txBody>
      </p:sp>
      <p:pic>
        <p:nvPicPr>
          <p:cNvPr id="4" name="Picture 3"/>
          <p:cNvPicPr>
            <a:picLocks noChangeAspect="1"/>
          </p:cNvPicPr>
          <p:nvPr/>
        </p:nvPicPr>
        <p:blipFill>
          <a:blip r:embed="rId2"/>
          <a:stretch>
            <a:fillRect/>
          </a:stretch>
        </p:blipFill>
        <p:spPr>
          <a:xfrm>
            <a:off x="323528" y="274020"/>
            <a:ext cx="615749" cy="609653"/>
          </a:xfrm>
          <a:prstGeom prst="rect">
            <a:avLst/>
          </a:prstGeom>
        </p:spPr>
      </p:pic>
    </p:spTree>
    <p:extLst>
      <p:ext uri="{BB962C8B-B14F-4D97-AF65-F5344CB8AC3E}">
        <p14:creationId xmlns:p14="http://schemas.microsoft.com/office/powerpoint/2010/main" val="3373706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PEEL burger</a:t>
            </a:r>
          </a:p>
        </p:txBody>
      </p:sp>
      <p:sp>
        <p:nvSpPr>
          <p:cNvPr id="3" name="Content Placeholder 2"/>
          <p:cNvSpPr>
            <a:spLocks noGrp="1"/>
          </p:cNvSpPr>
          <p:nvPr>
            <p:ph idx="1"/>
          </p:nvPr>
        </p:nvSpPr>
        <p:spPr/>
        <p:txBody>
          <a:bodyPr>
            <a:normAutofit fontScale="47500" lnSpcReduction="20000"/>
          </a:bodyPr>
          <a:lstStyle/>
          <a:p>
            <a:pPr>
              <a:buNone/>
            </a:pPr>
            <a:r>
              <a:rPr lang="en-GB" b="1" dirty="0"/>
              <a:t>P</a:t>
            </a:r>
            <a:endParaRPr lang="en-GB" dirty="0"/>
          </a:p>
          <a:p>
            <a:pPr>
              <a:buNone/>
            </a:pPr>
            <a:r>
              <a:rPr lang="en-GB" dirty="0"/>
              <a:t>The first piece of bread is your point about the question – introduce your first point in a couple of sentences. </a:t>
            </a:r>
          </a:p>
          <a:p>
            <a:pPr>
              <a:buNone/>
            </a:pPr>
            <a:r>
              <a:rPr lang="en-GB" dirty="0"/>
              <a:t>Remember to use the PEEL burger paragraph to help structure your answer.  </a:t>
            </a:r>
          </a:p>
          <a:p>
            <a:pPr>
              <a:buNone/>
            </a:pPr>
            <a:br>
              <a:rPr lang="en-GB" dirty="0"/>
            </a:br>
            <a:endParaRPr lang="en-GB" dirty="0"/>
          </a:p>
          <a:p>
            <a:pPr>
              <a:buNone/>
            </a:pPr>
            <a:r>
              <a:rPr lang="en-GB" b="1" dirty="0"/>
              <a:t>E</a:t>
            </a:r>
            <a:endParaRPr lang="en-GB" dirty="0"/>
          </a:p>
          <a:p>
            <a:pPr>
              <a:buNone/>
            </a:pPr>
            <a:r>
              <a:rPr lang="en-GB" dirty="0"/>
              <a:t>The middle of the burger must always be supported by two pieces of bread. Remember the </a:t>
            </a:r>
            <a:r>
              <a:rPr lang="en-GB" u="sng" dirty="0"/>
              <a:t>quotation</a:t>
            </a:r>
            <a:r>
              <a:rPr lang="en-GB" dirty="0"/>
              <a:t> is your evidence and is condiment to you answer.  </a:t>
            </a:r>
          </a:p>
          <a:p>
            <a:pPr>
              <a:buNone/>
            </a:pPr>
            <a:r>
              <a:rPr lang="en-GB" b="1" dirty="0"/>
              <a:t>E</a:t>
            </a:r>
            <a:endParaRPr lang="en-GB" dirty="0"/>
          </a:p>
          <a:p>
            <a:pPr>
              <a:buNone/>
            </a:pPr>
            <a:r>
              <a:rPr lang="en-GB" dirty="0"/>
              <a:t>You must support your quotation. EXPLAIN how your quote supports your point. Without any explanation, your burger will have no meat (substance) to it. Especially if you ignore the effects of language!</a:t>
            </a:r>
          </a:p>
          <a:p>
            <a:pPr>
              <a:buNone/>
            </a:pPr>
            <a:r>
              <a:rPr lang="en-GB" dirty="0"/>
              <a:t>	  </a:t>
            </a:r>
          </a:p>
          <a:p>
            <a:pPr>
              <a:buNone/>
            </a:pPr>
            <a:r>
              <a:rPr lang="en-GB" b="1" dirty="0"/>
              <a:t>L</a:t>
            </a:r>
            <a:endParaRPr lang="en-GB" dirty="0"/>
          </a:p>
          <a:p>
            <a:pPr>
              <a:buNone/>
            </a:pPr>
            <a:r>
              <a:rPr lang="en-GB" dirty="0"/>
              <a:t>Now you need to link your point back to the original question. Without this link, your burger will fall apart! </a:t>
            </a:r>
          </a:p>
          <a:p>
            <a:pPr>
              <a:buNone/>
            </a:pPr>
            <a:r>
              <a:rPr lang="en-GB" dirty="0"/>
              <a:t>   </a:t>
            </a:r>
          </a:p>
          <a:p>
            <a:pPr>
              <a:buNone/>
            </a:pPr>
            <a:r>
              <a:rPr lang="en-GB" dirty="0"/>
              <a:t> </a:t>
            </a:r>
          </a:p>
          <a:p>
            <a:pPr>
              <a:buNone/>
            </a:pPr>
            <a:r>
              <a:rPr lang="en-GB" dirty="0"/>
              <a:t> </a:t>
            </a:r>
          </a:p>
          <a:p>
            <a:pPr>
              <a:buNone/>
            </a:pPr>
            <a:endParaRPr lang="en-US" dirty="0"/>
          </a:p>
        </p:txBody>
      </p:sp>
      <p:pic>
        <p:nvPicPr>
          <p:cNvPr id="4" name="Picture 3" descr="burger.png"/>
          <p:cNvPicPr>
            <a:picLocks noChangeAspect="1"/>
          </p:cNvPicPr>
          <p:nvPr/>
        </p:nvPicPr>
        <p:blipFill>
          <a:blip r:embed="rId2"/>
          <a:stretch>
            <a:fillRect/>
          </a:stretch>
        </p:blipFill>
        <p:spPr>
          <a:xfrm>
            <a:off x="7322772" y="8037"/>
            <a:ext cx="1661559" cy="1409601"/>
          </a:xfrm>
          <a:prstGeom prst="rect">
            <a:avLst/>
          </a:prstGeom>
        </p:spPr>
      </p:pic>
      <p:pic>
        <p:nvPicPr>
          <p:cNvPr id="5" name="Picture 4"/>
          <p:cNvPicPr>
            <a:picLocks noChangeAspect="1"/>
          </p:cNvPicPr>
          <p:nvPr/>
        </p:nvPicPr>
        <p:blipFill>
          <a:blip r:embed="rId3"/>
          <a:stretch>
            <a:fillRect/>
          </a:stretch>
        </p:blipFill>
        <p:spPr>
          <a:xfrm>
            <a:off x="7296571" y="5905193"/>
            <a:ext cx="1560711" cy="670618"/>
          </a:xfrm>
          <a:prstGeom prst="rect">
            <a:avLst/>
          </a:prstGeom>
        </p:spPr>
      </p:pic>
    </p:spTree>
    <p:extLst>
      <p:ext uri="{BB962C8B-B14F-4D97-AF65-F5344CB8AC3E}">
        <p14:creationId xmlns:p14="http://schemas.microsoft.com/office/powerpoint/2010/main" val="7144171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7030A0"/>
                </a:solidFill>
              </a:rPr>
              <a:t>‘Bloom’s’ for reading, </a:t>
            </a:r>
            <a:r>
              <a:rPr lang="en-US" dirty="0" err="1">
                <a:solidFill>
                  <a:srgbClr val="7030A0"/>
                </a:solidFill>
              </a:rPr>
              <a:t>oracy</a:t>
            </a:r>
            <a:r>
              <a:rPr lang="en-US" dirty="0">
                <a:solidFill>
                  <a:srgbClr val="7030A0"/>
                </a:solidFill>
              </a:rPr>
              <a:t> or writing</a:t>
            </a:r>
          </a:p>
        </p:txBody>
      </p:sp>
      <p:sp>
        <p:nvSpPr>
          <p:cNvPr id="3" name="Content Placeholder 2"/>
          <p:cNvSpPr>
            <a:spLocks noGrp="1"/>
          </p:cNvSpPr>
          <p:nvPr>
            <p:ph idx="1"/>
          </p:nvPr>
        </p:nvSpPr>
        <p:spPr/>
        <p:txBody>
          <a:bodyPr>
            <a:normAutofit fontScale="70000" lnSpcReduction="20000"/>
          </a:bodyPr>
          <a:lstStyle/>
          <a:p>
            <a:pPr>
              <a:buNone/>
            </a:pPr>
            <a:r>
              <a:rPr lang="en-US" dirty="0">
                <a:solidFill>
                  <a:srgbClr val="FF0000"/>
                </a:solidFill>
              </a:rPr>
              <a:t>What?</a:t>
            </a:r>
          </a:p>
          <a:p>
            <a:r>
              <a:rPr lang="en-US" dirty="0"/>
              <a:t>Using ‘Bloom’s Taxonomy’ of lower to higher order skills in terms of scaffolding reading tasks or challenge.</a:t>
            </a:r>
          </a:p>
          <a:p>
            <a:r>
              <a:rPr lang="en-US" dirty="0"/>
              <a:t> Start students with comprehension-based information retrieval, move towards asking them to describe or explain a concept and finally use the reading source as a springboard for students to create their own text (e.g. a diary entry as one of the characters).</a:t>
            </a:r>
          </a:p>
          <a:p>
            <a:pPr>
              <a:buNone/>
            </a:pPr>
            <a:endParaRPr lang="en-US" dirty="0">
              <a:solidFill>
                <a:srgbClr val="00B050"/>
              </a:solidFill>
            </a:endParaRPr>
          </a:p>
          <a:p>
            <a:pPr>
              <a:buNone/>
            </a:pPr>
            <a:r>
              <a:rPr lang="en-US" dirty="0">
                <a:solidFill>
                  <a:srgbClr val="00B050"/>
                </a:solidFill>
              </a:rPr>
              <a:t>Why?</a:t>
            </a:r>
          </a:p>
          <a:p>
            <a:pPr>
              <a:buFont typeface="Wingdings" panose="05000000000000000000" pitchFamily="2" charset="2"/>
              <a:buChar char="ü"/>
            </a:pPr>
            <a:r>
              <a:rPr lang="en-US" dirty="0"/>
              <a:t>Reducing anxiety is key- GCSE English exams are also often structured in this way; starting students with a task they can manage and building them towards more complexity or inference supports their self-confidence. </a:t>
            </a:r>
          </a:p>
          <a:p>
            <a:pPr>
              <a:buFont typeface="Wingdings" panose="05000000000000000000" pitchFamily="2" charset="2"/>
              <a:buChar char="ü"/>
            </a:pPr>
            <a:r>
              <a:rPr lang="en-US" dirty="0"/>
              <a:t>They learn to gradually ‘dig deeper’ into a text and that a text has layers.</a:t>
            </a:r>
          </a:p>
        </p:txBody>
      </p:sp>
      <p:pic>
        <p:nvPicPr>
          <p:cNvPr id="4" name="Picture 3"/>
          <p:cNvPicPr>
            <a:picLocks noChangeAspect="1"/>
          </p:cNvPicPr>
          <p:nvPr/>
        </p:nvPicPr>
        <p:blipFill>
          <a:blip r:embed="rId2"/>
          <a:stretch>
            <a:fillRect/>
          </a:stretch>
        </p:blipFill>
        <p:spPr>
          <a:xfrm>
            <a:off x="151310" y="92076"/>
            <a:ext cx="611780" cy="608520"/>
          </a:xfrm>
          <a:prstGeom prst="rect">
            <a:avLst/>
          </a:prstGeom>
        </p:spPr>
      </p:pic>
    </p:spTree>
    <p:extLst>
      <p:ext uri="{BB962C8B-B14F-4D97-AF65-F5344CB8AC3E}">
        <p14:creationId xmlns:p14="http://schemas.microsoft.com/office/powerpoint/2010/main" val="3643052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Example:</a:t>
            </a:r>
          </a:p>
        </p:txBody>
      </p:sp>
      <p:pic>
        <p:nvPicPr>
          <p:cNvPr id="4" name="Content Placeholder 3" descr="bloom's.png"/>
          <p:cNvPicPr>
            <a:picLocks noGrp="1" noChangeAspect="1"/>
          </p:cNvPicPr>
          <p:nvPr>
            <p:ph idx="1"/>
          </p:nvPr>
        </p:nvPicPr>
        <p:blipFill>
          <a:blip r:embed="rId2"/>
          <a:stretch>
            <a:fillRect/>
          </a:stretch>
        </p:blipFill>
        <p:spPr>
          <a:xfrm>
            <a:off x="6296025" y="0"/>
            <a:ext cx="2847975" cy="1600200"/>
          </a:xfrm>
        </p:spPr>
      </p:pic>
      <p:sp>
        <p:nvSpPr>
          <p:cNvPr id="5" name="TextBox 4"/>
          <p:cNvSpPr txBox="1"/>
          <p:nvPr/>
        </p:nvSpPr>
        <p:spPr>
          <a:xfrm>
            <a:off x="0" y="1502688"/>
            <a:ext cx="8939336" cy="6186309"/>
          </a:xfrm>
          <a:prstGeom prst="rect">
            <a:avLst/>
          </a:prstGeom>
          <a:solidFill>
            <a:schemeClr val="tx1"/>
          </a:solidFill>
        </p:spPr>
        <p:txBody>
          <a:bodyPr wrap="square" rtlCol="0">
            <a:spAutoFit/>
          </a:bodyPr>
          <a:lstStyle/>
          <a:p>
            <a:pPr marL="342900" indent="-342900">
              <a:buAutoNum type="arabicPeriod"/>
            </a:pPr>
            <a:r>
              <a:rPr lang="en-GB" dirty="0">
                <a:solidFill>
                  <a:schemeClr val="accent4">
                    <a:lumMod val="75000"/>
                  </a:schemeClr>
                </a:solidFill>
              </a:rPr>
              <a:t>Where did Billy Weaver travel to?</a:t>
            </a:r>
          </a:p>
          <a:p>
            <a:pPr marL="342900" indent="-342900">
              <a:buAutoNum type="arabicPeriod"/>
            </a:pPr>
            <a:endParaRPr lang="en-GB" dirty="0">
              <a:solidFill>
                <a:srgbClr val="0070C0"/>
              </a:solidFill>
            </a:endParaRPr>
          </a:p>
          <a:p>
            <a:pPr marL="342900" indent="-342900">
              <a:buAutoNum type="arabicPeriod"/>
            </a:pPr>
            <a:r>
              <a:rPr lang="en-GB" dirty="0">
                <a:solidFill>
                  <a:srgbClr val="0070C0"/>
                </a:solidFill>
              </a:rPr>
              <a:t>Why did Billy Weaver think it was a good idea to walk ‘briskly’?</a:t>
            </a:r>
          </a:p>
          <a:p>
            <a:pPr marL="342900" indent="-342900"/>
            <a:endParaRPr lang="en-GB" dirty="0">
              <a:solidFill>
                <a:srgbClr val="0070C0"/>
              </a:solidFill>
            </a:endParaRPr>
          </a:p>
          <a:p>
            <a:pPr marL="342900" indent="-342900"/>
            <a:r>
              <a:rPr lang="en-GB" dirty="0">
                <a:solidFill>
                  <a:srgbClr val="00B050"/>
                </a:solidFill>
              </a:rPr>
              <a:t>3. The living room seems inviting. Using evidence from the text, explain why.</a:t>
            </a:r>
            <a:endParaRPr lang="en-GB" dirty="0">
              <a:solidFill>
                <a:srgbClr val="0070C0"/>
              </a:solidFill>
            </a:endParaRPr>
          </a:p>
          <a:p>
            <a:pPr marL="342900" indent="-342900"/>
            <a:endParaRPr lang="en-GB" dirty="0">
              <a:solidFill>
                <a:srgbClr val="92D050"/>
              </a:solidFill>
            </a:endParaRPr>
          </a:p>
          <a:p>
            <a:pPr marL="342900" indent="-342900"/>
            <a:r>
              <a:rPr lang="en-GB" dirty="0">
                <a:solidFill>
                  <a:srgbClr val="92D050"/>
                </a:solidFill>
              </a:rPr>
              <a:t>4. Look at lines 24-48. In what ways does </a:t>
            </a:r>
            <a:r>
              <a:rPr lang="en-GB" dirty="0" err="1">
                <a:solidFill>
                  <a:srgbClr val="92D050"/>
                </a:solidFill>
              </a:rPr>
              <a:t>Roald</a:t>
            </a:r>
            <a:r>
              <a:rPr lang="en-GB" dirty="0">
                <a:solidFill>
                  <a:srgbClr val="92D050"/>
                </a:solidFill>
              </a:rPr>
              <a:t> Dahl present the Landlady as being unusual? Use evidence from the text in your response.</a:t>
            </a:r>
          </a:p>
          <a:p>
            <a:pPr marL="342900" indent="-342900"/>
            <a:endParaRPr lang="en-GB" dirty="0">
              <a:solidFill>
                <a:srgbClr val="92D050"/>
              </a:solidFill>
            </a:endParaRPr>
          </a:p>
          <a:p>
            <a:pPr marL="342900" indent="-342900"/>
            <a:r>
              <a:rPr lang="en-GB" dirty="0">
                <a:solidFill>
                  <a:srgbClr val="FFFF00"/>
                </a:solidFill>
              </a:rPr>
              <a:t>5. One student said, “The start and middle of this story foreshadows the sinister ending.” How far do you agree with this statement?</a:t>
            </a:r>
          </a:p>
          <a:p>
            <a:pPr marL="342900" indent="-342900"/>
            <a:endParaRPr lang="en-GB" dirty="0">
              <a:solidFill>
                <a:srgbClr val="FFFF00"/>
              </a:solidFill>
            </a:endParaRPr>
          </a:p>
          <a:p>
            <a:pPr marL="342900" indent="-342900"/>
            <a:r>
              <a:rPr lang="en-GB" dirty="0">
                <a:solidFill>
                  <a:srgbClr val="FF0000"/>
                </a:solidFill>
              </a:rPr>
              <a:t>6. Imagine that you are Billy Weaver. You are in your bedroom shortly after drinking the tea (which tasted “faintly of bitter almonds”). Explain your thoughts, feelings and worries.</a:t>
            </a:r>
          </a:p>
          <a:p>
            <a:pPr marL="342900" indent="-342900"/>
            <a:endParaRPr lang="en-GB" dirty="0">
              <a:solidFill>
                <a:srgbClr val="FFFF00"/>
              </a:solidFill>
            </a:endParaRPr>
          </a:p>
          <a:p>
            <a:pPr marL="342900" indent="-342900"/>
            <a:endParaRPr lang="en-GB" dirty="0">
              <a:solidFill>
                <a:srgbClr val="FFFF00"/>
              </a:solidFill>
            </a:endParaRPr>
          </a:p>
          <a:p>
            <a:pPr marL="342900" indent="-342900"/>
            <a:endParaRPr lang="en-GB" dirty="0">
              <a:solidFill>
                <a:srgbClr val="FFFF00"/>
              </a:solidFill>
            </a:endParaRPr>
          </a:p>
          <a:p>
            <a:pPr marL="342900" indent="-342900"/>
            <a:endParaRPr lang="en-GB" dirty="0">
              <a:solidFill>
                <a:srgbClr val="FFFF00"/>
              </a:solidFill>
            </a:endParaRPr>
          </a:p>
          <a:p>
            <a:pPr marL="342900" indent="-342900"/>
            <a:endParaRPr lang="en-GB" dirty="0">
              <a:solidFill>
                <a:srgbClr val="92D050"/>
              </a:solidFill>
            </a:endParaRPr>
          </a:p>
          <a:p>
            <a:pPr marL="342900" indent="-342900"/>
            <a:endParaRPr lang="en-GB" dirty="0">
              <a:solidFill>
                <a:srgbClr val="FFFF00"/>
              </a:solidFill>
            </a:endParaRPr>
          </a:p>
          <a:p>
            <a:pPr marL="342900" indent="-342900"/>
            <a:endParaRPr lang="en-GB" dirty="0">
              <a:solidFill>
                <a:srgbClr val="92D050"/>
              </a:solidFill>
            </a:endParaRPr>
          </a:p>
          <a:p>
            <a:pPr marL="342900" indent="-342900"/>
            <a:endParaRPr lang="en-GB" dirty="0">
              <a:solidFill>
                <a:srgbClr val="92D050"/>
              </a:solidFill>
            </a:endParaRPr>
          </a:p>
        </p:txBody>
      </p:sp>
    </p:spTree>
    <p:extLst>
      <p:ext uri="{BB962C8B-B14F-4D97-AF65-F5344CB8AC3E}">
        <p14:creationId xmlns:p14="http://schemas.microsoft.com/office/powerpoint/2010/main" val="38944899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766" y="2100313"/>
            <a:ext cx="2965683" cy="568484"/>
          </a:xfrm>
        </p:spPr>
        <p:txBody>
          <a:bodyPr>
            <a:normAutofit fontScale="90000"/>
          </a:bodyPr>
          <a:lstStyle/>
          <a:p>
            <a:pPr algn="ctr"/>
            <a:r>
              <a:rPr lang="en-GB" u="sng" dirty="0">
                <a:latin typeface="Combat Ready BTN" panose="02060609020106040407" pitchFamily="49" charset="0"/>
              </a:rPr>
              <a:t>Reasoning</a:t>
            </a:r>
          </a:p>
        </p:txBody>
      </p:sp>
      <p:pic>
        <p:nvPicPr>
          <p:cNvPr id="4" name="Picture 3"/>
          <p:cNvPicPr/>
          <p:nvPr/>
        </p:nvPicPr>
        <p:blipFill rotWithShape="1">
          <a:blip r:embed="rId2" cstate="print">
            <a:extLst>
              <a:ext uri="{28A0092B-C50C-407E-A947-70E740481C1C}">
                <a14:useLocalDpi xmlns:a14="http://schemas.microsoft.com/office/drawing/2010/main" val="0"/>
              </a:ext>
            </a:extLst>
          </a:blip>
          <a:srcRect b="5464"/>
          <a:stretch/>
        </p:blipFill>
        <p:spPr bwMode="auto">
          <a:xfrm>
            <a:off x="6780363" y="929787"/>
            <a:ext cx="2235487" cy="5025674"/>
          </a:xfrm>
          <a:prstGeom prst="rect">
            <a:avLst/>
          </a:prstGeom>
          <a:ln>
            <a:noFill/>
          </a:ln>
          <a:extLst>
            <a:ext uri="{53640926-AAD7-44D8-BBD7-CCE9431645EC}">
              <a14:shadowObscured xmlns:a14="http://schemas.microsoft.com/office/drawing/2010/main"/>
            </a:ext>
          </a:extLst>
        </p:spPr>
      </p:pic>
      <p:sp>
        <p:nvSpPr>
          <p:cNvPr id="6" name="Rectangle 5"/>
          <p:cNvSpPr/>
          <p:nvPr/>
        </p:nvSpPr>
        <p:spPr>
          <a:xfrm>
            <a:off x="3263119" y="2167528"/>
            <a:ext cx="3297270" cy="3723236"/>
          </a:xfrm>
          <a:prstGeom prst="rect">
            <a:avLst/>
          </a:prstGeom>
          <a:solidFill>
            <a:schemeClr val="accent6">
              <a:lumMod val="20000"/>
              <a:lumOff val="8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137160" tIns="171450" rIns="137160" bIns="171450" numCol="1" spcCol="0" rtlCol="0" fromWordArt="0" anchor="t" anchorCtr="0" forceAA="0" compatLnSpc="1">
            <a:prstTxWarp prst="textNoShape">
              <a:avLst/>
            </a:prstTxWarp>
            <a:noAutofit/>
          </a:bodyPr>
          <a:lstStyle/>
          <a:p>
            <a:pPr algn="ctr">
              <a:lnSpc>
                <a:spcPct val="115000"/>
              </a:lnSpc>
              <a:spcAft>
                <a:spcPts val="750"/>
              </a:spcAft>
            </a:pPr>
            <a:r>
              <a:rPr lang="en-GB" sz="2100" b="1" dirty="0">
                <a:ea typeface="Calibri" panose="020F0502020204030204" pitchFamily="34" charset="0"/>
                <a:cs typeface="Times New Roman" panose="02020603050405020304" pitchFamily="18" charset="0"/>
              </a:rPr>
              <a:t>Talking Point Rules</a:t>
            </a:r>
            <a:endParaRPr lang="en-GB" sz="750" dirty="0">
              <a:ea typeface="Calibri" panose="020F0502020204030204" pitchFamily="34" charset="0"/>
              <a:cs typeface="Times New Roman" panose="02020603050405020304" pitchFamily="18" charset="0"/>
            </a:endParaRPr>
          </a:p>
          <a:p>
            <a:pPr marL="257175" indent="-257175">
              <a:lnSpc>
                <a:spcPct val="115000"/>
              </a:lnSpc>
              <a:buFont typeface="+mj-lt"/>
              <a:buAutoNum type="arabicParenR"/>
            </a:pPr>
            <a:r>
              <a:rPr lang="en-GB" sz="1500" dirty="0">
                <a:ea typeface="Calibri" panose="020F0502020204030204" pitchFamily="34" charset="0"/>
                <a:cs typeface="Times New Roman" panose="02020603050405020304" pitchFamily="18" charset="0"/>
              </a:rPr>
              <a:t>Everyone </a:t>
            </a:r>
            <a:r>
              <a:rPr lang="en-GB" sz="1500" b="1" u="sng" dirty="0">
                <a:ea typeface="Calibri" panose="020F0502020204030204" pitchFamily="34" charset="0"/>
                <a:cs typeface="Times New Roman" panose="02020603050405020304" pitchFamily="18" charset="0"/>
              </a:rPr>
              <a:t>must</a:t>
            </a:r>
            <a:r>
              <a:rPr lang="en-GB" sz="1500" dirty="0">
                <a:ea typeface="Calibri" panose="020F0502020204030204" pitchFamily="34" charset="0"/>
                <a:cs typeface="Times New Roman" panose="02020603050405020304" pitchFamily="18" charset="0"/>
              </a:rPr>
              <a:t> contribute to the discussion.</a:t>
            </a:r>
            <a:endParaRPr lang="en-GB" sz="750" dirty="0">
              <a:ea typeface="Calibri" panose="020F0502020204030204" pitchFamily="34" charset="0"/>
              <a:cs typeface="Times New Roman" panose="02020603050405020304" pitchFamily="18" charset="0"/>
            </a:endParaRPr>
          </a:p>
          <a:p>
            <a:pPr marL="257175" indent="-257175">
              <a:lnSpc>
                <a:spcPct val="115000"/>
              </a:lnSpc>
              <a:buFont typeface="+mj-lt"/>
              <a:buAutoNum type="arabicParenR"/>
            </a:pPr>
            <a:r>
              <a:rPr lang="en-GB" sz="1500" dirty="0">
                <a:ea typeface="Calibri" panose="020F0502020204030204" pitchFamily="34" charset="0"/>
                <a:cs typeface="Times New Roman" panose="02020603050405020304" pitchFamily="18" charset="0"/>
              </a:rPr>
              <a:t>We should use the talking point </a:t>
            </a:r>
            <a:r>
              <a:rPr lang="en-GB" sz="1500" b="1" u="sng" dirty="0">
                <a:solidFill>
                  <a:srgbClr val="00B050"/>
                </a:solidFill>
                <a:ea typeface="Calibri" panose="020F0502020204030204" pitchFamily="34" charset="0"/>
                <a:cs typeface="Times New Roman" panose="02020603050405020304" pitchFamily="18" charset="0"/>
              </a:rPr>
              <a:t>sentence starters</a:t>
            </a:r>
            <a:r>
              <a:rPr lang="en-GB" sz="1500" dirty="0">
                <a:solidFill>
                  <a:srgbClr val="00B050"/>
                </a:solidFill>
                <a:ea typeface="Calibri" panose="020F0502020204030204" pitchFamily="34" charset="0"/>
                <a:cs typeface="Times New Roman" panose="02020603050405020304" pitchFamily="18" charset="0"/>
              </a:rPr>
              <a:t>.</a:t>
            </a:r>
            <a:endParaRPr lang="en-GB" sz="750" dirty="0">
              <a:ea typeface="Calibri" panose="020F0502020204030204" pitchFamily="34" charset="0"/>
              <a:cs typeface="Times New Roman" panose="02020603050405020304" pitchFamily="18" charset="0"/>
            </a:endParaRPr>
          </a:p>
          <a:p>
            <a:pPr marL="257175" indent="-257175">
              <a:lnSpc>
                <a:spcPct val="115000"/>
              </a:lnSpc>
              <a:buFont typeface="+mj-lt"/>
              <a:buAutoNum type="arabicParenR"/>
            </a:pPr>
            <a:r>
              <a:rPr lang="en-GB" sz="1500" dirty="0">
                <a:ea typeface="Calibri" panose="020F0502020204030204" pitchFamily="34" charset="0"/>
                <a:cs typeface="Times New Roman" panose="02020603050405020304" pitchFamily="18" charset="0"/>
              </a:rPr>
              <a:t>We </a:t>
            </a:r>
            <a:r>
              <a:rPr lang="en-GB" sz="1500" b="1" u="sng" dirty="0">
                <a:solidFill>
                  <a:srgbClr val="FF0000"/>
                </a:solidFill>
                <a:ea typeface="Calibri" panose="020F0502020204030204" pitchFamily="34" charset="0"/>
                <a:cs typeface="Times New Roman" panose="02020603050405020304" pitchFamily="18" charset="0"/>
              </a:rPr>
              <a:t>should not</a:t>
            </a:r>
            <a:r>
              <a:rPr lang="en-GB" sz="1500" dirty="0">
                <a:solidFill>
                  <a:srgbClr val="FF0000"/>
                </a:solidFill>
                <a:ea typeface="Calibri" panose="020F0502020204030204" pitchFamily="34" charset="0"/>
                <a:cs typeface="Times New Roman" panose="02020603050405020304" pitchFamily="18" charset="0"/>
              </a:rPr>
              <a:t> </a:t>
            </a:r>
            <a:r>
              <a:rPr lang="en-GB" sz="1500" dirty="0">
                <a:ea typeface="Calibri" panose="020F0502020204030204" pitchFamily="34" charset="0"/>
                <a:cs typeface="Times New Roman" panose="02020603050405020304" pitchFamily="18" charset="0"/>
              </a:rPr>
              <a:t>interrupt somebody.</a:t>
            </a:r>
            <a:endParaRPr lang="en-GB" sz="750" dirty="0">
              <a:ea typeface="Calibri" panose="020F0502020204030204" pitchFamily="34" charset="0"/>
              <a:cs typeface="Times New Roman" panose="02020603050405020304" pitchFamily="18" charset="0"/>
            </a:endParaRPr>
          </a:p>
          <a:p>
            <a:pPr marL="257175" indent="-257175">
              <a:lnSpc>
                <a:spcPct val="115000"/>
              </a:lnSpc>
              <a:buFont typeface="+mj-lt"/>
              <a:buAutoNum type="arabicParenR"/>
            </a:pPr>
            <a:r>
              <a:rPr lang="en-GB" sz="1500" dirty="0">
                <a:ea typeface="Calibri" panose="020F0502020204030204" pitchFamily="34" charset="0"/>
                <a:cs typeface="Times New Roman" panose="02020603050405020304" pitchFamily="18" charset="0"/>
              </a:rPr>
              <a:t>We </a:t>
            </a:r>
            <a:r>
              <a:rPr lang="en-GB" sz="1500" dirty="0">
                <a:solidFill>
                  <a:srgbClr val="000000"/>
                </a:solidFill>
                <a:ea typeface="Calibri" panose="020F0502020204030204" pitchFamily="34" charset="0"/>
                <a:cs typeface="Times New Roman" panose="02020603050405020304" pitchFamily="18" charset="0"/>
              </a:rPr>
              <a:t>should </a:t>
            </a:r>
            <a:r>
              <a:rPr lang="en-GB" sz="1500" b="1" i="1" u="sng" dirty="0">
                <a:solidFill>
                  <a:srgbClr val="00B050"/>
                </a:solidFill>
                <a:ea typeface="Calibri" panose="020F0502020204030204" pitchFamily="34" charset="0"/>
                <a:cs typeface="Times New Roman" panose="02020603050405020304" pitchFamily="18" charset="0"/>
              </a:rPr>
              <a:t>add, build and challenge</a:t>
            </a:r>
            <a:r>
              <a:rPr lang="en-GB" sz="1500" dirty="0">
                <a:ea typeface="Calibri" panose="020F0502020204030204" pitchFamily="34" charset="0"/>
                <a:cs typeface="Times New Roman" panose="02020603050405020304" pitchFamily="18" charset="0"/>
              </a:rPr>
              <a:t> other people’s points.</a:t>
            </a:r>
            <a:endParaRPr lang="en-GB" sz="750" dirty="0">
              <a:ea typeface="Calibri" panose="020F0502020204030204" pitchFamily="34" charset="0"/>
              <a:cs typeface="Times New Roman" panose="02020603050405020304" pitchFamily="18" charset="0"/>
            </a:endParaRPr>
          </a:p>
          <a:p>
            <a:pPr marL="257175" indent="-257175">
              <a:lnSpc>
                <a:spcPct val="115000"/>
              </a:lnSpc>
              <a:buFont typeface="+mj-lt"/>
              <a:buAutoNum type="arabicParenR"/>
            </a:pPr>
            <a:r>
              <a:rPr lang="en-GB" sz="1500" dirty="0">
                <a:ea typeface="Calibri" panose="020F0502020204030204" pitchFamily="34" charset="0"/>
                <a:cs typeface="Times New Roman" panose="02020603050405020304" pitchFamily="18" charset="0"/>
              </a:rPr>
              <a:t>We </a:t>
            </a:r>
            <a:r>
              <a:rPr lang="en-GB" sz="1500" b="1" u="sng" dirty="0">
                <a:solidFill>
                  <a:srgbClr val="FF0000"/>
                </a:solidFill>
                <a:ea typeface="Calibri" panose="020F0502020204030204" pitchFamily="34" charset="0"/>
                <a:cs typeface="Times New Roman" panose="02020603050405020304" pitchFamily="18" charset="0"/>
              </a:rPr>
              <a:t>should not</a:t>
            </a:r>
            <a:r>
              <a:rPr lang="en-GB" sz="1500" dirty="0">
                <a:solidFill>
                  <a:srgbClr val="FF0000"/>
                </a:solidFill>
                <a:ea typeface="Calibri" panose="020F0502020204030204" pitchFamily="34" charset="0"/>
                <a:cs typeface="Times New Roman" panose="02020603050405020304" pitchFamily="18" charset="0"/>
              </a:rPr>
              <a:t> </a:t>
            </a:r>
            <a:r>
              <a:rPr lang="en-GB" sz="1500" dirty="0">
                <a:ea typeface="Calibri" panose="020F0502020204030204" pitchFamily="34" charset="0"/>
                <a:cs typeface="Times New Roman" panose="02020603050405020304" pitchFamily="18" charset="0"/>
              </a:rPr>
              <a:t>say </a:t>
            </a:r>
            <a:r>
              <a:rPr lang="en-GB" sz="1500" b="1" u="sng" dirty="0">
                <a:solidFill>
                  <a:srgbClr val="FF0000"/>
                </a:solidFill>
                <a:ea typeface="Calibri" panose="020F0502020204030204" pitchFamily="34" charset="0"/>
                <a:cs typeface="Times New Roman" panose="02020603050405020304" pitchFamily="18" charset="0"/>
              </a:rPr>
              <a:t>‘Basically…’</a:t>
            </a:r>
            <a:endParaRPr lang="en-GB" sz="750" dirty="0">
              <a:ea typeface="Calibri" panose="020F0502020204030204" pitchFamily="34" charset="0"/>
              <a:cs typeface="Times New Roman" panose="02020603050405020304" pitchFamily="18" charset="0"/>
            </a:endParaRPr>
          </a:p>
          <a:p>
            <a:pPr marL="257175" indent="-257175">
              <a:lnSpc>
                <a:spcPct val="115000"/>
              </a:lnSpc>
              <a:spcAft>
                <a:spcPts val="750"/>
              </a:spcAft>
              <a:buFont typeface="+mj-lt"/>
              <a:buAutoNum type="arabicParenR"/>
            </a:pPr>
            <a:r>
              <a:rPr lang="en-GB" sz="1500" dirty="0">
                <a:ea typeface="Calibri" panose="020F0502020204030204" pitchFamily="34" charset="0"/>
                <a:cs typeface="Times New Roman" panose="02020603050405020304" pitchFamily="18" charset="0"/>
              </a:rPr>
              <a:t>We </a:t>
            </a:r>
            <a:r>
              <a:rPr lang="en-GB" sz="1500" b="1" u="sng" dirty="0">
                <a:solidFill>
                  <a:srgbClr val="FF0000"/>
                </a:solidFill>
                <a:ea typeface="Calibri" panose="020F0502020204030204" pitchFamily="34" charset="0"/>
                <a:cs typeface="Times New Roman" panose="02020603050405020304" pitchFamily="18" charset="0"/>
              </a:rPr>
              <a:t>must not</a:t>
            </a:r>
            <a:r>
              <a:rPr lang="en-GB" sz="1500" dirty="0">
                <a:solidFill>
                  <a:srgbClr val="FF0000"/>
                </a:solidFill>
                <a:ea typeface="Calibri" panose="020F0502020204030204" pitchFamily="34" charset="0"/>
                <a:cs typeface="Times New Roman" panose="02020603050405020304" pitchFamily="18" charset="0"/>
              </a:rPr>
              <a:t> </a:t>
            </a:r>
            <a:r>
              <a:rPr lang="en-GB" sz="1500" dirty="0">
                <a:ea typeface="Calibri" panose="020F0502020204030204" pitchFamily="34" charset="0"/>
                <a:cs typeface="Times New Roman" panose="02020603050405020304" pitchFamily="18" charset="0"/>
              </a:rPr>
              <a:t>use the word </a:t>
            </a:r>
            <a:r>
              <a:rPr lang="en-GB" sz="1500" b="1" u="sng" dirty="0">
                <a:solidFill>
                  <a:srgbClr val="FF0000"/>
                </a:solidFill>
                <a:ea typeface="Calibri" panose="020F0502020204030204" pitchFamily="34" charset="0"/>
                <a:cs typeface="Times New Roman" panose="02020603050405020304" pitchFamily="18" charset="0"/>
              </a:rPr>
              <a:t>‘like’</a:t>
            </a:r>
            <a:r>
              <a:rPr lang="en-GB" sz="1500" dirty="0">
                <a:solidFill>
                  <a:srgbClr val="FF0000"/>
                </a:solidFill>
                <a:ea typeface="Calibri" panose="020F0502020204030204" pitchFamily="34" charset="0"/>
                <a:cs typeface="Times New Roman" panose="02020603050405020304" pitchFamily="18" charset="0"/>
              </a:rPr>
              <a:t> </a:t>
            </a:r>
            <a:r>
              <a:rPr lang="en-GB" sz="1500" dirty="0">
                <a:ea typeface="Calibri" panose="020F0502020204030204" pitchFamily="34" charset="0"/>
                <a:cs typeface="Times New Roman" panose="02020603050405020304" pitchFamily="18" charset="0"/>
              </a:rPr>
              <a:t>unless making a comparison.</a:t>
            </a:r>
            <a:endParaRPr lang="en-GB" sz="750" dirty="0">
              <a:ea typeface="Calibri" panose="020F0502020204030204" pitchFamily="34" charset="0"/>
              <a:cs typeface="Times New Roman" panose="02020603050405020304" pitchFamily="18" charset="0"/>
            </a:endParaRPr>
          </a:p>
          <a:p>
            <a:pPr>
              <a:lnSpc>
                <a:spcPct val="115000"/>
              </a:lnSpc>
              <a:spcAft>
                <a:spcPts val="750"/>
              </a:spcAft>
            </a:pPr>
            <a:r>
              <a:rPr lang="en-GB" sz="1500" dirty="0">
                <a:solidFill>
                  <a:srgbClr val="FFFFFF"/>
                </a:solidFill>
                <a:latin typeface="Calibri Light" panose="020F0302020204030204" pitchFamily="34" charset="0"/>
                <a:ea typeface="Times New Roman" panose="02020603050405020304" pitchFamily="18" charset="0"/>
                <a:cs typeface="Times New Roman" panose="02020603050405020304" pitchFamily="18" charset="0"/>
              </a:rPr>
              <a:t> </a:t>
            </a:r>
            <a:endParaRPr lang="en-GB" sz="750" dirty="0">
              <a:ea typeface="Calibri" panose="020F0502020204030204" pitchFamily="34" charset="0"/>
              <a:cs typeface="Times New Roman" panose="02020603050405020304" pitchFamily="18" charset="0"/>
            </a:endParaRPr>
          </a:p>
          <a:p>
            <a:pPr>
              <a:lnSpc>
                <a:spcPct val="115000"/>
              </a:lnSpc>
              <a:spcAft>
                <a:spcPts val="750"/>
              </a:spcAft>
            </a:pPr>
            <a:r>
              <a:rPr lang="en-GB" sz="2100" b="1" dirty="0">
                <a:solidFill>
                  <a:srgbClr val="0070C0"/>
                </a:solidFill>
                <a:latin typeface="Cooper Black" panose="0208090404030B020404" pitchFamily="18" charset="0"/>
                <a:ea typeface="Calibri" panose="020F0502020204030204" pitchFamily="34" charset="0"/>
                <a:cs typeface="Times New Roman" panose="02020603050405020304" pitchFamily="18" charset="0"/>
              </a:rPr>
              <a:t> </a:t>
            </a:r>
            <a:endParaRPr lang="en-GB" sz="750" dirty="0">
              <a:ea typeface="Calibri" panose="020F0502020204030204" pitchFamily="34" charset="0"/>
              <a:cs typeface="Times New Roman" panose="02020603050405020304" pitchFamily="18" charset="0"/>
            </a:endParaRPr>
          </a:p>
          <a:p>
            <a:pPr>
              <a:lnSpc>
                <a:spcPct val="115000"/>
              </a:lnSpc>
              <a:spcAft>
                <a:spcPts val="750"/>
              </a:spcAft>
            </a:pPr>
            <a:r>
              <a:rPr lang="en-GB" sz="2100" dirty="0">
                <a:solidFill>
                  <a:srgbClr val="FFFFFF"/>
                </a:solidFill>
                <a:latin typeface="Calibri Light" panose="020F0302020204030204" pitchFamily="34" charset="0"/>
                <a:ea typeface="Times New Roman" panose="02020603050405020304" pitchFamily="18" charset="0"/>
                <a:cs typeface="Times New Roman" panose="02020603050405020304" pitchFamily="18" charset="0"/>
              </a:rPr>
              <a:t> </a:t>
            </a:r>
            <a:endParaRPr lang="en-GB" sz="750" dirty="0">
              <a:ea typeface="Calibri" panose="020F0502020204030204" pitchFamily="34" charset="0"/>
              <a:cs typeface="Times New Roman" panose="02020603050405020304" pitchFamily="18" charset="0"/>
            </a:endParaRPr>
          </a:p>
          <a:p>
            <a:pPr>
              <a:lnSpc>
                <a:spcPct val="115000"/>
              </a:lnSpc>
              <a:spcAft>
                <a:spcPts val="750"/>
              </a:spcAft>
            </a:pPr>
            <a:r>
              <a:rPr lang="en-GB" sz="2100" dirty="0">
                <a:solidFill>
                  <a:srgbClr val="FFFFFF"/>
                </a:solidFill>
                <a:ea typeface="Calibri" panose="020F0502020204030204" pitchFamily="34" charset="0"/>
                <a:cs typeface="Times New Roman" panose="02020603050405020304" pitchFamily="18" charset="0"/>
              </a:rPr>
              <a:t> </a:t>
            </a:r>
            <a:endParaRPr lang="en-GB" sz="750" dirty="0">
              <a:ea typeface="Calibri" panose="020F0502020204030204" pitchFamily="34" charset="0"/>
              <a:cs typeface="Times New Roman" panose="02020603050405020304" pitchFamily="18" charset="0"/>
            </a:endParaRPr>
          </a:p>
        </p:txBody>
      </p:sp>
      <p:pic>
        <p:nvPicPr>
          <p:cNvPr id="7" name="irc_mi" descr="Image result for Talking points">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3718655" y="929786"/>
            <a:ext cx="2756139" cy="1170527"/>
          </a:xfrm>
          <a:prstGeom prst="rect">
            <a:avLst/>
          </a:prstGeom>
          <a:noFill/>
          <a:ln>
            <a:noFill/>
          </a:ln>
        </p:spPr>
      </p:pic>
      <p:sp>
        <p:nvSpPr>
          <p:cNvPr id="9" name="Rounded Rectangular Callout 8"/>
          <p:cNvSpPr/>
          <p:nvPr/>
        </p:nvSpPr>
        <p:spPr>
          <a:xfrm>
            <a:off x="152766" y="2668797"/>
            <a:ext cx="1497036" cy="718149"/>
          </a:xfrm>
          <a:prstGeom prst="wedgeRoundRectCallout">
            <a:avLst>
              <a:gd name="adj1" fmla="val 5962"/>
              <a:gd name="adj2" fmla="val 62501"/>
              <a:gd name="adj3" fmla="val 16667"/>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omic Sans MS" panose="030F0702030302020204" pitchFamily="66" charset="0"/>
              </a:rPr>
              <a:t>Tell me what your thinking was.</a:t>
            </a:r>
          </a:p>
        </p:txBody>
      </p:sp>
      <p:sp>
        <p:nvSpPr>
          <p:cNvPr id="10" name="Rounded Rectangular Callout 9"/>
          <p:cNvSpPr/>
          <p:nvPr/>
        </p:nvSpPr>
        <p:spPr>
          <a:xfrm>
            <a:off x="1766083" y="2668797"/>
            <a:ext cx="1138862" cy="1248674"/>
          </a:xfrm>
          <a:prstGeom prst="wedgeRoundRectCallout">
            <a:avLst>
              <a:gd name="adj1" fmla="val 48475"/>
              <a:gd name="adj2" fmla="val 57837"/>
              <a:gd name="adj3" fmla="val 16667"/>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omic Sans MS" panose="030F0702030302020204" pitchFamily="66" charset="0"/>
              </a:rPr>
              <a:t>If you know that, what else do you know?</a:t>
            </a:r>
          </a:p>
        </p:txBody>
      </p:sp>
      <p:sp>
        <p:nvSpPr>
          <p:cNvPr id="11" name="Rounded Rectangular Callout 10"/>
          <p:cNvSpPr/>
          <p:nvPr/>
        </p:nvSpPr>
        <p:spPr>
          <a:xfrm>
            <a:off x="152766" y="3527127"/>
            <a:ext cx="1497036" cy="1244360"/>
          </a:xfrm>
          <a:prstGeom prst="wedgeRoundRectCallout">
            <a:avLst>
              <a:gd name="adj1" fmla="val 48747"/>
              <a:gd name="adj2" fmla="val 55741"/>
              <a:gd name="adj3" fmla="val 16667"/>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omic Sans MS" panose="030F0702030302020204" pitchFamily="66" charset="0"/>
              </a:rPr>
              <a:t>What can you work out from the information? How?</a:t>
            </a:r>
          </a:p>
        </p:txBody>
      </p:sp>
      <p:sp>
        <p:nvSpPr>
          <p:cNvPr id="12" name="Rounded Rectangular Callout 11"/>
          <p:cNvSpPr/>
          <p:nvPr/>
        </p:nvSpPr>
        <p:spPr>
          <a:xfrm>
            <a:off x="1794472" y="4063047"/>
            <a:ext cx="1110473" cy="805492"/>
          </a:xfrm>
          <a:prstGeom prst="wedgeRoundRectCallout">
            <a:avLst>
              <a:gd name="adj1" fmla="val -39477"/>
              <a:gd name="adj2" fmla="val 61697"/>
              <a:gd name="adj3" fmla="val 16667"/>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omic Sans MS" panose="030F0702030302020204" pitchFamily="66" charset="0"/>
              </a:rPr>
              <a:t>How can we test that?</a:t>
            </a:r>
          </a:p>
        </p:txBody>
      </p:sp>
      <p:sp>
        <p:nvSpPr>
          <p:cNvPr id="13" name="Rounded Rectangular Callout 12"/>
          <p:cNvSpPr/>
          <p:nvPr/>
        </p:nvSpPr>
        <p:spPr>
          <a:xfrm>
            <a:off x="1794472" y="5007638"/>
            <a:ext cx="1110473" cy="805492"/>
          </a:xfrm>
          <a:prstGeom prst="wedgeRoundRectCallout">
            <a:avLst>
              <a:gd name="adj1" fmla="val -39477"/>
              <a:gd name="adj2" fmla="val 61697"/>
              <a:gd name="adj3" fmla="val 16667"/>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omic Sans MS" panose="030F0702030302020204" pitchFamily="66" charset="0"/>
              </a:rPr>
              <a:t>Why is that bit important?</a:t>
            </a:r>
          </a:p>
        </p:txBody>
      </p:sp>
      <p:sp>
        <p:nvSpPr>
          <p:cNvPr id="14" name="Rounded Rectangular Callout 13"/>
          <p:cNvSpPr/>
          <p:nvPr/>
        </p:nvSpPr>
        <p:spPr>
          <a:xfrm>
            <a:off x="152767" y="4868539"/>
            <a:ext cx="1421732" cy="944591"/>
          </a:xfrm>
          <a:prstGeom prst="wedgeRoundRectCallout">
            <a:avLst>
              <a:gd name="adj1" fmla="val 48747"/>
              <a:gd name="adj2" fmla="val 55741"/>
              <a:gd name="adj3" fmla="val 16667"/>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omic Sans MS" panose="030F0702030302020204" pitchFamily="66" charset="0"/>
              </a:rPr>
              <a:t>Why is that right? How do you know?</a:t>
            </a:r>
          </a:p>
        </p:txBody>
      </p:sp>
      <p:pic>
        <p:nvPicPr>
          <p:cNvPr id="3" name="Picture 2"/>
          <p:cNvPicPr>
            <a:picLocks noChangeAspect="1"/>
          </p:cNvPicPr>
          <p:nvPr/>
        </p:nvPicPr>
        <p:blipFill>
          <a:blip r:embed="rId5"/>
          <a:stretch>
            <a:fillRect/>
          </a:stretch>
        </p:blipFill>
        <p:spPr>
          <a:xfrm>
            <a:off x="55286" y="1023089"/>
            <a:ext cx="3207833" cy="844814"/>
          </a:xfrm>
          <a:prstGeom prst="rect">
            <a:avLst/>
          </a:prstGeom>
        </p:spPr>
      </p:pic>
      <p:pic>
        <p:nvPicPr>
          <p:cNvPr id="15" name="Picture 14"/>
          <p:cNvPicPr>
            <a:picLocks noChangeAspect="1"/>
          </p:cNvPicPr>
          <p:nvPr/>
        </p:nvPicPr>
        <p:blipFill>
          <a:blip r:embed="rId6"/>
          <a:stretch>
            <a:fillRect/>
          </a:stretch>
        </p:blipFill>
        <p:spPr>
          <a:xfrm>
            <a:off x="7455139" y="6159704"/>
            <a:ext cx="1560711" cy="670618"/>
          </a:xfrm>
          <a:prstGeom prst="rect">
            <a:avLst/>
          </a:prstGeom>
        </p:spPr>
      </p:pic>
    </p:spTree>
    <p:extLst>
      <p:ext uri="{BB962C8B-B14F-4D97-AF65-F5344CB8AC3E}">
        <p14:creationId xmlns:p14="http://schemas.microsoft.com/office/powerpoint/2010/main" val="2160820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Inclusive Assessment Development</a:t>
            </a:r>
          </a:p>
        </p:txBody>
      </p:sp>
      <p:sp>
        <p:nvSpPr>
          <p:cNvPr id="3" name="Content Placeholder 2"/>
          <p:cNvSpPr>
            <a:spLocks noGrp="1"/>
          </p:cNvSpPr>
          <p:nvPr>
            <p:ph idx="1"/>
          </p:nvPr>
        </p:nvSpPr>
        <p:spPr/>
        <p:txBody>
          <a:bodyPr>
            <a:normAutofit/>
          </a:bodyPr>
          <a:lstStyle/>
          <a:p>
            <a:r>
              <a:rPr lang="en-GB" dirty="0"/>
              <a:t>In 2025, we partnered with and presented to Ofqual directors to explore how GCSEs and other Key Stage Four qualifications could be made more accessible for SEND students.</a:t>
            </a:r>
          </a:p>
          <a:p>
            <a:endParaRPr lang="en-GB" dirty="0"/>
          </a:p>
          <a:p>
            <a:r>
              <a:rPr lang="en-GB" dirty="0"/>
              <a:t>Many of the strategies and autistic learning behaviours explored with Ofqual are contained within this session today</a:t>
            </a:r>
          </a:p>
          <a:p>
            <a:endParaRPr lang="en-GB" dirty="0"/>
          </a:p>
        </p:txBody>
      </p:sp>
      <p:pic>
        <p:nvPicPr>
          <p:cNvPr id="4" name="Picture 3"/>
          <p:cNvPicPr>
            <a:picLocks noChangeAspect="1"/>
          </p:cNvPicPr>
          <p:nvPr/>
        </p:nvPicPr>
        <p:blipFill>
          <a:blip r:embed="rId2"/>
          <a:stretch>
            <a:fillRect/>
          </a:stretch>
        </p:blipFill>
        <p:spPr>
          <a:xfrm>
            <a:off x="225928" y="109449"/>
            <a:ext cx="466992" cy="464504"/>
          </a:xfrm>
          <a:prstGeom prst="rect">
            <a:avLst/>
          </a:prstGeom>
        </p:spPr>
      </p:pic>
      <p:pic>
        <p:nvPicPr>
          <p:cNvPr id="7" name="Picture 6">
            <a:extLst>
              <a:ext uri="{FF2B5EF4-FFF2-40B4-BE49-F238E27FC236}">
                <a16:creationId xmlns:a16="http://schemas.microsoft.com/office/drawing/2014/main" id="{31397F39-25C1-46C8-9CDB-E09AEE85E82A}"/>
              </a:ext>
            </a:extLst>
          </p:cNvPr>
          <p:cNvPicPr>
            <a:picLocks noChangeAspect="1"/>
          </p:cNvPicPr>
          <p:nvPr/>
        </p:nvPicPr>
        <p:blipFill>
          <a:blip r:embed="rId3"/>
          <a:stretch>
            <a:fillRect/>
          </a:stretch>
        </p:blipFill>
        <p:spPr>
          <a:xfrm>
            <a:off x="6732240" y="5858282"/>
            <a:ext cx="2046735" cy="699517"/>
          </a:xfrm>
          <a:prstGeom prst="rect">
            <a:avLst/>
          </a:prstGeom>
        </p:spPr>
      </p:pic>
    </p:spTree>
    <p:extLst>
      <p:ext uri="{BB962C8B-B14F-4D97-AF65-F5344CB8AC3E}">
        <p14:creationId xmlns:p14="http://schemas.microsoft.com/office/powerpoint/2010/main" val="27354974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blooms taxonom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837364"/>
            <a:ext cx="2529696" cy="2163386"/>
          </a:xfrm>
          <a:prstGeom prst="rect">
            <a:avLst/>
          </a:prstGeom>
          <a:noFill/>
          <a:extLst>
            <a:ext uri="{909E8E84-426E-40DD-AFC4-6F175D3DCCD1}">
              <a14:hiddenFill xmlns:a14="http://schemas.microsoft.com/office/drawing/2010/main">
                <a:solidFill>
                  <a:srgbClr val="FFFFFF"/>
                </a:solidFill>
              </a14:hiddenFill>
            </a:ext>
          </a:extLst>
        </p:spPr>
      </p:pic>
      <p:sp>
        <p:nvSpPr>
          <p:cNvPr id="4" name="Oval Callout 3"/>
          <p:cNvSpPr/>
          <p:nvPr/>
        </p:nvSpPr>
        <p:spPr>
          <a:xfrm>
            <a:off x="3292057" y="5224373"/>
            <a:ext cx="1612061" cy="587518"/>
          </a:xfrm>
          <a:prstGeom prst="wedgeEllipseCallou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 think…</a:t>
            </a:r>
          </a:p>
        </p:txBody>
      </p:sp>
      <p:sp>
        <p:nvSpPr>
          <p:cNvPr id="6" name="Oval Callout 5"/>
          <p:cNvSpPr/>
          <p:nvPr/>
        </p:nvSpPr>
        <p:spPr>
          <a:xfrm>
            <a:off x="5125169" y="5196023"/>
            <a:ext cx="1692933" cy="615867"/>
          </a:xfrm>
          <a:prstGeom prst="wedgeEllipseCallout">
            <a:avLst>
              <a:gd name="adj1" fmla="val 67848"/>
              <a:gd name="adj2" fmla="val 7365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 agree…</a:t>
            </a:r>
          </a:p>
        </p:txBody>
      </p:sp>
      <p:sp>
        <p:nvSpPr>
          <p:cNvPr id="7" name="Oval Callout 6"/>
          <p:cNvSpPr/>
          <p:nvPr/>
        </p:nvSpPr>
        <p:spPr>
          <a:xfrm>
            <a:off x="6916229" y="5082037"/>
            <a:ext cx="2227771" cy="729854"/>
          </a:xfrm>
          <a:prstGeom prst="wedgeEllipseCallout">
            <a:avLst>
              <a:gd name="adj1" fmla="val 47037"/>
              <a:gd name="adj2" fmla="val 57605"/>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 disagree…</a:t>
            </a:r>
          </a:p>
        </p:txBody>
      </p:sp>
      <p:sp>
        <p:nvSpPr>
          <p:cNvPr id="8" name="Oval Callout 7"/>
          <p:cNvSpPr/>
          <p:nvPr/>
        </p:nvSpPr>
        <p:spPr>
          <a:xfrm>
            <a:off x="1972754" y="4555939"/>
            <a:ext cx="1629313" cy="818432"/>
          </a:xfrm>
          <a:prstGeom prst="wedgeEllipseCallout">
            <a:avLst>
              <a:gd name="adj1" fmla="val 17287"/>
              <a:gd name="adj2" fmla="val 11151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 contest…</a:t>
            </a:r>
          </a:p>
        </p:txBody>
      </p:sp>
      <p:sp>
        <p:nvSpPr>
          <p:cNvPr id="9" name="Oval Callout 8"/>
          <p:cNvSpPr/>
          <p:nvPr/>
        </p:nvSpPr>
        <p:spPr>
          <a:xfrm>
            <a:off x="5159674" y="3970591"/>
            <a:ext cx="2001329" cy="1056049"/>
          </a:xfrm>
          <a:prstGeom prst="wedgeEllipseCallout">
            <a:avLst>
              <a:gd name="adj1" fmla="val 40471"/>
              <a:gd name="adj2" fmla="val 6497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 partially agree because…</a:t>
            </a:r>
          </a:p>
        </p:txBody>
      </p:sp>
      <p:sp>
        <p:nvSpPr>
          <p:cNvPr id="10" name="Oval Callout 9"/>
          <p:cNvSpPr/>
          <p:nvPr/>
        </p:nvSpPr>
        <p:spPr>
          <a:xfrm>
            <a:off x="7349707" y="4119226"/>
            <a:ext cx="1637939" cy="873425"/>
          </a:xfrm>
          <a:prstGeom prst="wedgeEllipseCallout">
            <a:avLst>
              <a:gd name="adj1" fmla="val -52750"/>
              <a:gd name="adj2" fmla="val 6467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In my opinion…</a:t>
            </a:r>
          </a:p>
        </p:txBody>
      </p:sp>
      <p:sp>
        <p:nvSpPr>
          <p:cNvPr id="11" name="Oval Callout 10"/>
          <p:cNvSpPr/>
          <p:nvPr/>
        </p:nvSpPr>
        <p:spPr>
          <a:xfrm>
            <a:off x="1399638" y="3572720"/>
            <a:ext cx="2637526" cy="713679"/>
          </a:xfrm>
          <a:prstGeom prst="wedgeEllipseCallout">
            <a:avLst>
              <a:gd name="adj1" fmla="val -29944"/>
              <a:gd name="adj2" fmla="val 11510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It’s interesting that…</a:t>
            </a:r>
          </a:p>
        </p:txBody>
      </p:sp>
      <p:sp>
        <p:nvSpPr>
          <p:cNvPr id="12" name="Oval Callout 11"/>
          <p:cNvSpPr/>
          <p:nvPr/>
        </p:nvSpPr>
        <p:spPr>
          <a:xfrm>
            <a:off x="74405" y="2634745"/>
            <a:ext cx="1549518" cy="1202618"/>
          </a:xfrm>
          <a:prstGeom prst="wedgeEllipseCallout">
            <a:avLst>
              <a:gd name="adj1" fmla="val -35789"/>
              <a:gd name="adj2" fmla="val 7948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There is evidence that…</a:t>
            </a:r>
          </a:p>
        </p:txBody>
      </p:sp>
      <p:sp>
        <p:nvSpPr>
          <p:cNvPr id="13" name="Oval Callout 12"/>
          <p:cNvSpPr/>
          <p:nvPr/>
        </p:nvSpPr>
        <p:spPr>
          <a:xfrm>
            <a:off x="3451107" y="4138030"/>
            <a:ext cx="1549518" cy="752126"/>
          </a:xfrm>
          <a:prstGeom prst="wedgeEllipseCallout">
            <a:avLst>
              <a:gd name="adj1" fmla="val 48553"/>
              <a:gd name="adj2" fmla="val 10099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Thinking about…</a:t>
            </a:r>
          </a:p>
        </p:txBody>
      </p:sp>
      <p:sp>
        <p:nvSpPr>
          <p:cNvPr id="14" name="Oval Callout 13"/>
          <p:cNvSpPr/>
          <p:nvPr/>
        </p:nvSpPr>
        <p:spPr>
          <a:xfrm>
            <a:off x="5739263" y="3085237"/>
            <a:ext cx="1549518" cy="752126"/>
          </a:xfrm>
          <a:prstGeom prst="wedgeEllipseCallout">
            <a:avLst>
              <a:gd name="adj1" fmla="val 48553"/>
              <a:gd name="adj2" fmla="val 10099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In that case…</a:t>
            </a:r>
          </a:p>
        </p:txBody>
      </p:sp>
      <p:sp>
        <p:nvSpPr>
          <p:cNvPr id="15" name="Oval Callout 14"/>
          <p:cNvSpPr/>
          <p:nvPr/>
        </p:nvSpPr>
        <p:spPr>
          <a:xfrm>
            <a:off x="3854930" y="2739966"/>
            <a:ext cx="1739841" cy="1248215"/>
          </a:xfrm>
          <a:prstGeom prst="wedgeEllipseCallout">
            <a:avLst>
              <a:gd name="adj1" fmla="val 18060"/>
              <a:gd name="adj2" fmla="val 67818"/>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It could suggest…however…</a:t>
            </a:r>
          </a:p>
        </p:txBody>
      </p:sp>
      <p:sp>
        <p:nvSpPr>
          <p:cNvPr id="16" name="Oval Callout 15"/>
          <p:cNvSpPr/>
          <p:nvPr/>
        </p:nvSpPr>
        <p:spPr>
          <a:xfrm>
            <a:off x="7349706" y="3085237"/>
            <a:ext cx="1739841" cy="944135"/>
          </a:xfrm>
          <a:prstGeom prst="wedgeEllipseCallout">
            <a:avLst>
              <a:gd name="adj1" fmla="val -46272"/>
              <a:gd name="adj2" fmla="val 60043"/>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The main ideas are..</a:t>
            </a:r>
          </a:p>
        </p:txBody>
      </p:sp>
      <p:sp>
        <p:nvSpPr>
          <p:cNvPr id="17" name="Oval Callout 16"/>
          <p:cNvSpPr/>
          <p:nvPr/>
        </p:nvSpPr>
        <p:spPr>
          <a:xfrm>
            <a:off x="1639016" y="2547044"/>
            <a:ext cx="2215914" cy="944135"/>
          </a:xfrm>
          <a:prstGeom prst="wedgeEllipseCallout">
            <a:avLst>
              <a:gd name="adj1" fmla="val -46272"/>
              <a:gd name="adj2" fmla="val 60043"/>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On the one hand…on the other hand…</a:t>
            </a:r>
          </a:p>
        </p:txBody>
      </p:sp>
      <p:sp>
        <p:nvSpPr>
          <p:cNvPr id="18" name="Oval Callout 17"/>
          <p:cNvSpPr/>
          <p:nvPr/>
        </p:nvSpPr>
        <p:spPr>
          <a:xfrm>
            <a:off x="6583440" y="2032571"/>
            <a:ext cx="2525516" cy="944135"/>
          </a:xfrm>
          <a:prstGeom prst="wedgeEllipseCallout">
            <a:avLst>
              <a:gd name="adj1" fmla="val -13682"/>
              <a:gd name="adj2" fmla="val 7237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The most valid point appears to be…</a:t>
            </a:r>
          </a:p>
        </p:txBody>
      </p:sp>
      <p:sp>
        <p:nvSpPr>
          <p:cNvPr id="19" name="Oval Callout 18"/>
          <p:cNvSpPr/>
          <p:nvPr/>
        </p:nvSpPr>
        <p:spPr>
          <a:xfrm>
            <a:off x="35588" y="1858368"/>
            <a:ext cx="2662326" cy="744367"/>
          </a:xfrm>
          <a:prstGeom prst="wedgeEllipseCallout">
            <a:avLst>
              <a:gd name="adj1" fmla="val 9194"/>
              <a:gd name="adj2" fmla="val 7032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Considering all the arguments…</a:t>
            </a:r>
          </a:p>
        </p:txBody>
      </p:sp>
      <p:sp>
        <p:nvSpPr>
          <p:cNvPr id="20" name="Oval Callout 19"/>
          <p:cNvSpPr/>
          <p:nvPr/>
        </p:nvSpPr>
        <p:spPr>
          <a:xfrm>
            <a:off x="2639685" y="1310140"/>
            <a:ext cx="2011303" cy="1232666"/>
          </a:xfrm>
          <a:prstGeom prst="wedgeEllipseCallout">
            <a:avLst>
              <a:gd name="adj1" fmla="val 19809"/>
              <a:gd name="adj2" fmla="val 7819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I think…is more important because…</a:t>
            </a:r>
          </a:p>
        </p:txBody>
      </p:sp>
      <p:sp>
        <p:nvSpPr>
          <p:cNvPr id="21" name="Oval Callout 20"/>
          <p:cNvSpPr/>
          <p:nvPr/>
        </p:nvSpPr>
        <p:spPr>
          <a:xfrm>
            <a:off x="118618" y="894983"/>
            <a:ext cx="2825150" cy="881844"/>
          </a:xfrm>
          <a:prstGeom prst="wedgeEllipseCallout">
            <a:avLst>
              <a:gd name="adj1" fmla="val -50119"/>
              <a:gd name="adj2" fmla="val 6812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omic Sans MS" panose="030F0702030302020204" pitchFamily="66" charset="0"/>
              </a:rPr>
              <a:t>Considering all the evidence we can say that…</a:t>
            </a:r>
          </a:p>
        </p:txBody>
      </p:sp>
      <p:sp>
        <p:nvSpPr>
          <p:cNvPr id="22" name="Oval Callout 21"/>
          <p:cNvSpPr/>
          <p:nvPr/>
        </p:nvSpPr>
        <p:spPr>
          <a:xfrm>
            <a:off x="6482751" y="876321"/>
            <a:ext cx="2606796" cy="1082191"/>
          </a:xfrm>
          <a:prstGeom prst="wedgeEllipseCallout">
            <a:avLst>
              <a:gd name="adj1" fmla="val 49680"/>
              <a:gd name="adj2" fmla="val 6094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b="1" dirty="0">
                <a:latin typeface="Comic Sans MS" panose="030F0702030302020204" pitchFamily="66" charset="0"/>
              </a:rPr>
              <a:t>Having analysed the facts my conclusion would be…</a:t>
            </a:r>
          </a:p>
        </p:txBody>
      </p:sp>
      <p:sp>
        <p:nvSpPr>
          <p:cNvPr id="23" name="Oval Callout 22"/>
          <p:cNvSpPr/>
          <p:nvPr/>
        </p:nvSpPr>
        <p:spPr>
          <a:xfrm>
            <a:off x="4617427" y="1648798"/>
            <a:ext cx="2020600" cy="1163504"/>
          </a:xfrm>
          <a:prstGeom prst="wedgeEllipseCallout">
            <a:avLst>
              <a:gd name="adj1" fmla="val 6654"/>
              <a:gd name="adj2" fmla="val 809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b="1" dirty="0">
                <a:latin typeface="Comic Sans MS" panose="030F0702030302020204" pitchFamily="66" charset="0"/>
              </a:rPr>
              <a:t>If we compare…with…we can conclude that…</a:t>
            </a:r>
          </a:p>
        </p:txBody>
      </p:sp>
      <p:sp>
        <p:nvSpPr>
          <p:cNvPr id="5" name="TextBox 4"/>
          <p:cNvSpPr txBox="1"/>
          <p:nvPr/>
        </p:nvSpPr>
        <p:spPr>
          <a:xfrm>
            <a:off x="3853852" y="886502"/>
            <a:ext cx="3165758" cy="553998"/>
          </a:xfrm>
          <a:prstGeom prst="rect">
            <a:avLst/>
          </a:prstGeom>
          <a:noFill/>
        </p:spPr>
        <p:txBody>
          <a:bodyPr wrap="square" rtlCol="0">
            <a:spAutoFit/>
          </a:bodyPr>
          <a:lstStyle/>
          <a:p>
            <a:r>
              <a:rPr lang="en-GB" sz="3000" b="1" u="sng" dirty="0">
                <a:latin typeface="Comic Sans MS" panose="030F0702030302020204" pitchFamily="66" charset="0"/>
              </a:rPr>
              <a:t>Talking Points</a:t>
            </a:r>
          </a:p>
        </p:txBody>
      </p:sp>
      <p:pic>
        <p:nvPicPr>
          <p:cNvPr id="2" name="Picture 1"/>
          <p:cNvPicPr>
            <a:picLocks noChangeAspect="1"/>
          </p:cNvPicPr>
          <p:nvPr/>
        </p:nvPicPr>
        <p:blipFill>
          <a:blip r:embed="rId3"/>
          <a:stretch>
            <a:fillRect/>
          </a:stretch>
        </p:blipFill>
        <p:spPr>
          <a:xfrm>
            <a:off x="2943768" y="942878"/>
            <a:ext cx="921541" cy="256726"/>
          </a:xfrm>
          <a:prstGeom prst="rect">
            <a:avLst/>
          </a:prstGeom>
        </p:spPr>
      </p:pic>
    </p:spTree>
    <p:extLst>
      <p:ext uri="{BB962C8B-B14F-4D97-AF65-F5344CB8AC3E}">
        <p14:creationId xmlns:p14="http://schemas.microsoft.com/office/powerpoint/2010/main" val="10303277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This session aimed to:</a:t>
            </a:r>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ü"/>
            </a:pPr>
            <a:r>
              <a:rPr lang="en-GB" dirty="0">
                <a:solidFill>
                  <a:srgbClr val="FF0000"/>
                </a:solidFill>
              </a:rPr>
              <a:t>Improve our understanding of autistic learning behaviours</a:t>
            </a:r>
          </a:p>
          <a:p>
            <a:pPr>
              <a:buFont typeface="Wingdings" panose="05000000000000000000" pitchFamily="2" charset="2"/>
              <a:buChar char="ü"/>
            </a:pPr>
            <a:r>
              <a:rPr lang="en-GB" dirty="0">
                <a:solidFill>
                  <a:srgbClr val="FF0000"/>
                </a:solidFill>
              </a:rPr>
              <a:t>Understand how executive functioning impacts on learning</a:t>
            </a:r>
          </a:p>
          <a:p>
            <a:pPr marL="0" indent="0">
              <a:buNone/>
            </a:pPr>
            <a:r>
              <a:rPr lang="en-GB" dirty="0">
                <a:solidFill>
                  <a:srgbClr val="FF0000"/>
                </a:solidFill>
              </a:rPr>
              <a:t>-------------------------------------------------------------------</a:t>
            </a:r>
          </a:p>
          <a:p>
            <a:pPr>
              <a:buFont typeface="Wingdings" panose="05000000000000000000" pitchFamily="2" charset="2"/>
              <a:buChar char="ü"/>
            </a:pPr>
            <a:r>
              <a:rPr lang="en-GB" dirty="0">
                <a:solidFill>
                  <a:schemeClr val="accent6">
                    <a:lumMod val="75000"/>
                  </a:schemeClr>
                </a:solidFill>
              </a:rPr>
              <a:t>Identify autism-specific challenges posed by a GCSE curriculum</a:t>
            </a:r>
          </a:p>
          <a:p>
            <a:pPr>
              <a:buFont typeface="Wingdings" panose="05000000000000000000" pitchFamily="2" charset="2"/>
              <a:buChar char="ü"/>
            </a:pPr>
            <a:r>
              <a:rPr lang="en-GB" dirty="0">
                <a:solidFill>
                  <a:schemeClr val="accent6">
                    <a:lumMod val="75000"/>
                  </a:schemeClr>
                </a:solidFill>
              </a:rPr>
              <a:t>Explore strategies to overcome barriers to a GCSE (focusing on literacy)</a:t>
            </a:r>
          </a:p>
          <a:p>
            <a:endParaRPr lang="en-GB" dirty="0"/>
          </a:p>
        </p:txBody>
      </p:sp>
      <p:pic>
        <p:nvPicPr>
          <p:cNvPr id="4" name="Picture 3"/>
          <p:cNvPicPr>
            <a:picLocks noChangeAspect="1"/>
          </p:cNvPicPr>
          <p:nvPr/>
        </p:nvPicPr>
        <p:blipFill>
          <a:blip r:embed="rId2"/>
          <a:stretch>
            <a:fillRect/>
          </a:stretch>
        </p:blipFill>
        <p:spPr>
          <a:xfrm>
            <a:off x="459424" y="332656"/>
            <a:ext cx="611780" cy="608520"/>
          </a:xfrm>
          <a:prstGeom prst="rect">
            <a:avLst/>
          </a:prstGeom>
        </p:spPr>
      </p:pic>
      <p:pic>
        <p:nvPicPr>
          <p:cNvPr id="6" name="Picture 5">
            <a:extLst>
              <a:ext uri="{FF2B5EF4-FFF2-40B4-BE49-F238E27FC236}">
                <a16:creationId xmlns:a16="http://schemas.microsoft.com/office/drawing/2014/main" id="{B3C305F9-318B-4737-BD38-CF394B113E29}"/>
              </a:ext>
            </a:extLst>
          </p:cNvPr>
          <p:cNvPicPr>
            <a:picLocks noChangeAspect="1"/>
          </p:cNvPicPr>
          <p:nvPr/>
        </p:nvPicPr>
        <p:blipFill>
          <a:blip r:embed="rId3"/>
          <a:stretch>
            <a:fillRect/>
          </a:stretch>
        </p:blipFill>
        <p:spPr>
          <a:xfrm>
            <a:off x="7884368" y="174624"/>
            <a:ext cx="1114425" cy="1114425"/>
          </a:xfrm>
          <a:prstGeom prst="rect">
            <a:avLst/>
          </a:prstGeom>
        </p:spPr>
      </p:pic>
    </p:spTree>
    <p:extLst>
      <p:ext uri="{BB962C8B-B14F-4D97-AF65-F5344CB8AC3E}">
        <p14:creationId xmlns:p14="http://schemas.microsoft.com/office/powerpoint/2010/main" val="29528276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4525963"/>
          </a:xfrm>
        </p:spPr>
        <p:txBody>
          <a:bodyPr>
            <a:normAutofit fontScale="92500" lnSpcReduction="20000"/>
          </a:bodyPr>
          <a:lstStyle/>
          <a:p>
            <a:pPr marL="0" indent="0" algn="ctr">
              <a:buNone/>
            </a:pPr>
            <a:r>
              <a:rPr lang="en-GB" dirty="0">
                <a:solidFill>
                  <a:srgbClr val="7030A0"/>
                </a:solidFill>
              </a:rPr>
              <a:t>Just one thing…</a:t>
            </a:r>
          </a:p>
          <a:p>
            <a:endParaRPr lang="en-GB" dirty="0"/>
          </a:p>
          <a:p>
            <a:r>
              <a:rPr lang="en-GB" dirty="0"/>
              <a:t>One thing have you learned about autism that you did not know before?</a:t>
            </a:r>
          </a:p>
          <a:p>
            <a:pPr marL="0" indent="0" algn="ctr">
              <a:buNone/>
            </a:pPr>
            <a:r>
              <a:rPr lang="en-GB" dirty="0">
                <a:solidFill>
                  <a:srgbClr val="FF0000"/>
                </a:solidFill>
              </a:rPr>
              <a:t>or</a:t>
            </a:r>
          </a:p>
          <a:p>
            <a:r>
              <a:rPr lang="en-GB" dirty="0"/>
              <a:t>One strategy or technique can you use in your teaching practice?</a:t>
            </a:r>
          </a:p>
          <a:p>
            <a:pPr marL="0" indent="0" algn="ctr">
              <a:buNone/>
            </a:pPr>
            <a:r>
              <a:rPr lang="en-GB" dirty="0">
                <a:solidFill>
                  <a:srgbClr val="FF0000"/>
                </a:solidFill>
              </a:rPr>
              <a:t>or</a:t>
            </a:r>
          </a:p>
          <a:p>
            <a:r>
              <a:rPr lang="en-GB" dirty="0"/>
              <a:t>One way you can adapt your teaching approach to cater for autistic students sitting GCSEs? </a:t>
            </a:r>
          </a:p>
        </p:txBody>
      </p:sp>
      <p:sp>
        <p:nvSpPr>
          <p:cNvPr id="4" name="TextBox 3"/>
          <p:cNvSpPr txBox="1"/>
          <p:nvPr/>
        </p:nvSpPr>
        <p:spPr>
          <a:xfrm>
            <a:off x="107504" y="5571237"/>
            <a:ext cx="5832648" cy="954107"/>
          </a:xfrm>
          <a:prstGeom prst="rect">
            <a:avLst/>
          </a:prstGeom>
          <a:noFill/>
        </p:spPr>
        <p:txBody>
          <a:bodyPr wrap="square" rtlCol="0">
            <a:spAutoFit/>
          </a:bodyPr>
          <a:lstStyle/>
          <a:p>
            <a:pPr algn="ctr"/>
            <a:r>
              <a:rPr lang="en-US" sz="2800" dirty="0">
                <a:solidFill>
                  <a:srgbClr val="C00000"/>
                </a:solidFill>
              </a:rPr>
              <a:t>If time, please add your reflections into the Chat function.</a:t>
            </a:r>
          </a:p>
        </p:txBody>
      </p:sp>
      <p:pic>
        <p:nvPicPr>
          <p:cNvPr id="2" name="Picture 1"/>
          <p:cNvPicPr>
            <a:picLocks noChangeAspect="1"/>
          </p:cNvPicPr>
          <p:nvPr/>
        </p:nvPicPr>
        <p:blipFill>
          <a:blip r:embed="rId2"/>
          <a:stretch>
            <a:fillRect/>
          </a:stretch>
        </p:blipFill>
        <p:spPr>
          <a:xfrm>
            <a:off x="467544" y="188640"/>
            <a:ext cx="615749" cy="609653"/>
          </a:xfrm>
          <a:prstGeom prst="rect">
            <a:avLst/>
          </a:prstGeom>
        </p:spPr>
      </p:pic>
      <p:sp>
        <p:nvSpPr>
          <p:cNvPr id="6" name="TextBox 5">
            <a:extLst>
              <a:ext uri="{FF2B5EF4-FFF2-40B4-BE49-F238E27FC236}">
                <a16:creationId xmlns:a16="http://schemas.microsoft.com/office/drawing/2014/main" id="{D4569FC6-DB17-4050-BA4F-CCA3923DE314}"/>
              </a:ext>
            </a:extLst>
          </p:cNvPr>
          <p:cNvSpPr txBox="1"/>
          <p:nvPr/>
        </p:nvSpPr>
        <p:spPr>
          <a:xfrm>
            <a:off x="6300192" y="5157192"/>
            <a:ext cx="2592288" cy="1200329"/>
          </a:xfrm>
          <a:prstGeom prst="rect">
            <a:avLst/>
          </a:prstGeom>
          <a:noFill/>
        </p:spPr>
        <p:txBody>
          <a:bodyPr wrap="square" rtlCol="0">
            <a:spAutoFit/>
          </a:bodyPr>
          <a:lstStyle/>
          <a:p>
            <a:pPr algn="ctr"/>
            <a:r>
              <a:rPr lang="en-GB" b="1" i="1" dirty="0">
                <a:solidFill>
                  <a:srgbClr val="FF0000"/>
                </a:solidFill>
              </a:rPr>
              <a:t>Contact details:</a:t>
            </a:r>
          </a:p>
          <a:p>
            <a:endParaRPr lang="en-GB" dirty="0"/>
          </a:p>
          <a:p>
            <a:r>
              <a:rPr lang="en-GB" dirty="0"/>
              <a:t>Kate </a:t>
            </a:r>
            <a:r>
              <a:rPr lang="en-GB" dirty="0" err="1"/>
              <a:t>Foxon</a:t>
            </a:r>
            <a:endParaRPr lang="en-GB" dirty="0"/>
          </a:p>
          <a:p>
            <a:r>
              <a:rPr lang="en-GB" dirty="0"/>
              <a:t>k.foxon@corley.thrive.ac</a:t>
            </a:r>
          </a:p>
        </p:txBody>
      </p:sp>
      <p:pic>
        <p:nvPicPr>
          <p:cNvPr id="7" name="Picture 6">
            <a:extLst>
              <a:ext uri="{FF2B5EF4-FFF2-40B4-BE49-F238E27FC236}">
                <a16:creationId xmlns:a16="http://schemas.microsoft.com/office/drawing/2014/main" id="{15CFB481-E207-4291-818A-61DEB352D10A}"/>
              </a:ext>
            </a:extLst>
          </p:cNvPr>
          <p:cNvPicPr>
            <a:picLocks noChangeAspect="1"/>
          </p:cNvPicPr>
          <p:nvPr/>
        </p:nvPicPr>
        <p:blipFill>
          <a:blip r:embed="rId3"/>
          <a:stretch>
            <a:fillRect/>
          </a:stretch>
        </p:blipFill>
        <p:spPr>
          <a:xfrm>
            <a:off x="8172400" y="165885"/>
            <a:ext cx="904046" cy="1264815"/>
          </a:xfrm>
          <a:prstGeom prst="rect">
            <a:avLst/>
          </a:prstGeom>
        </p:spPr>
      </p:pic>
    </p:spTree>
    <p:extLst>
      <p:ext uri="{BB962C8B-B14F-4D97-AF65-F5344CB8AC3E}">
        <p14:creationId xmlns:p14="http://schemas.microsoft.com/office/powerpoint/2010/main" val="301158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090" y="846138"/>
            <a:ext cx="8229600" cy="1143000"/>
          </a:xfrm>
        </p:spPr>
        <p:txBody>
          <a:bodyPr/>
          <a:lstStyle/>
          <a:p>
            <a:r>
              <a:rPr lang="en-GB" dirty="0"/>
              <a:t>Let’s break it down…</a:t>
            </a:r>
          </a:p>
        </p:txBody>
      </p:sp>
      <p:sp>
        <p:nvSpPr>
          <p:cNvPr id="3" name="Content Placeholder 2"/>
          <p:cNvSpPr>
            <a:spLocks noGrp="1"/>
          </p:cNvSpPr>
          <p:nvPr>
            <p:ph idx="1"/>
          </p:nvPr>
        </p:nvSpPr>
        <p:spPr/>
        <p:txBody>
          <a:bodyPr>
            <a:normAutofit/>
          </a:bodyPr>
          <a:lstStyle/>
          <a:p>
            <a:endParaRPr lang="en-GB" dirty="0">
              <a:solidFill>
                <a:srgbClr val="FF0000"/>
              </a:solidFill>
            </a:endParaRPr>
          </a:p>
          <a:p>
            <a:r>
              <a:rPr lang="en-GB" dirty="0">
                <a:solidFill>
                  <a:srgbClr val="FF0000"/>
                </a:solidFill>
              </a:rPr>
              <a:t>Let’s improve our understanding of autistic learning behaviours</a:t>
            </a:r>
          </a:p>
          <a:p>
            <a:endParaRPr lang="en-GB" dirty="0">
              <a:solidFill>
                <a:srgbClr val="FF0000"/>
              </a:solidFill>
            </a:endParaRPr>
          </a:p>
          <a:p>
            <a:r>
              <a:rPr lang="en-GB" dirty="0">
                <a:solidFill>
                  <a:srgbClr val="FF0000"/>
                </a:solidFill>
              </a:rPr>
              <a:t>Let’s develop our understanding of how executive functioning impacts on learning</a:t>
            </a:r>
          </a:p>
          <a:p>
            <a:pPr marL="0" indent="0">
              <a:buNone/>
            </a:pPr>
            <a:endParaRPr lang="en-GB" dirty="0"/>
          </a:p>
        </p:txBody>
      </p:sp>
      <p:pic>
        <p:nvPicPr>
          <p:cNvPr id="4" name="Picture 3"/>
          <p:cNvPicPr>
            <a:picLocks noChangeAspect="1"/>
          </p:cNvPicPr>
          <p:nvPr/>
        </p:nvPicPr>
        <p:blipFill>
          <a:blip r:embed="rId2"/>
          <a:stretch>
            <a:fillRect/>
          </a:stretch>
        </p:blipFill>
        <p:spPr>
          <a:xfrm>
            <a:off x="459424" y="332656"/>
            <a:ext cx="611780" cy="608520"/>
          </a:xfrm>
          <a:prstGeom prst="rect">
            <a:avLst/>
          </a:prstGeom>
        </p:spPr>
      </p:pic>
      <p:pic>
        <p:nvPicPr>
          <p:cNvPr id="5" name="Picture 4">
            <a:extLst>
              <a:ext uri="{FF2B5EF4-FFF2-40B4-BE49-F238E27FC236}">
                <a16:creationId xmlns:a16="http://schemas.microsoft.com/office/drawing/2014/main" id="{0D6DA07F-A069-4FFA-A356-AC0341C658BA}"/>
              </a:ext>
            </a:extLst>
          </p:cNvPr>
          <p:cNvPicPr>
            <a:picLocks noChangeAspect="1"/>
          </p:cNvPicPr>
          <p:nvPr/>
        </p:nvPicPr>
        <p:blipFill>
          <a:blip r:embed="rId3"/>
          <a:stretch>
            <a:fillRect/>
          </a:stretch>
        </p:blipFill>
        <p:spPr>
          <a:xfrm>
            <a:off x="6516216" y="368007"/>
            <a:ext cx="2480169" cy="1685156"/>
          </a:xfrm>
          <a:prstGeom prst="rect">
            <a:avLst/>
          </a:prstGeom>
        </p:spPr>
      </p:pic>
    </p:spTree>
    <p:extLst>
      <p:ext uri="{BB962C8B-B14F-4D97-AF65-F5344CB8AC3E}">
        <p14:creationId xmlns:p14="http://schemas.microsoft.com/office/powerpoint/2010/main" val="3592094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solidFill>
                  <a:srgbClr val="FF0000"/>
                </a:solidFill>
              </a:rPr>
              <a:t>Shared experiences</a:t>
            </a:r>
          </a:p>
        </p:txBody>
      </p:sp>
      <p:sp>
        <p:nvSpPr>
          <p:cNvPr id="3" name="Content Placeholder 2"/>
          <p:cNvSpPr>
            <a:spLocks noGrp="1"/>
          </p:cNvSpPr>
          <p:nvPr>
            <p:ph idx="1"/>
          </p:nvPr>
        </p:nvSpPr>
        <p:spPr>
          <a:xfrm>
            <a:off x="457200" y="1600200"/>
            <a:ext cx="8229600" cy="5141168"/>
          </a:xfrm>
        </p:spPr>
        <p:txBody>
          <a:bodyPr>
            <a:normAutofit/>
          </a:bodyPr>
          <a:lstStyle/>
          <a:p>
            <a:pPr marL="0" indent="0">
              <a:buNone/>
            </a:pPr>
            <a:r>
              <a:rPr lang="en-GB" sz="2800" b="1" dirty="0">
                <a:solidFill>
                  <a:srgbClr val="FF0000"/>
                </a:solidFill>
              </a:rPr>
              <a:t>First </a:t>
            </a:r>
            <a:r>
              <a:rPr lang="en-GB" sz="2800" dirty="0"/>
              <a:t>– Think about your understanding and previous experiences of autism.</a:t>
            </a:r>
          </a:p>
          <a:p>
            <a:pPr marL="0" indent="0">
              <a:buNone/>
            </a:pPr>
            <a:endParaRPr lang="en-GB" sz="2800" dirty="0"/>
          </a:p>
          <a:p>
            <a:pPr marL="0" indent="0">
              <a:buNone/>
            </a:pPr>
            <a:r>
              <a:rPr lang="en-GB" sz="2800" b="1" dirty="0">
                <a:solidFill>
                  <a:srgbClr val="FFC000"/>
                </a:solidFill>
              </a:rPr>
              <a:t>Next</a:t>
            </a:r>
            <a:r>
              <a:rPr lang="en-GB" sz="2800" dirty="0"/>
              <a:t> -  Make notes or discuss if you are with others.</a:t>
            </a:r>
          </a:p>
          <a:p>
            <a:pPr marL="0" indent="0">
              <a:buNone/>
            </a:pPr>
            <a:endParaRPr lang="en-GB" sz="2800" dirty="0"/>
          </a:p>
          <a:p>
            <a:pPr marL="0" indent="0">
              <a:buNone/>
            </a:pPr>
            <a:r>
              <a:rPr lang="en-GB" sz="2800" b="1" dirty="0">
                <a:solidFill>
                  <a:srgbClr val="00B050"/>
                </a:solidFill>
              </a:rPr>
              <a:t>Then</a:t>
            </a:r>
            <a:r>
              <a:rPr lang="en-GB" sz="2800" dirty="0"/>
              <a:t> – Add your comments to the ‘chat’ function.</a:t>
            </a:r>
          </a:p>
          <a:p>
            <a:pPr marL="0" indent="0">
              <a:buNone/>
            </a:pPr>
            <a:endParaRPr lang="en-GB" sz="2800" dirty="0"/>
          </a:p>
        </p:txBody>
      </p:sp>
      <p:pic>
        <p:nvPicPr>
          <p:cNvPr id="5" name="Picture 4"/>
          <p:cNvPicPr>
            <a:picLocks noChangeAspect="1"/>
          </p:cNvPicPr>
          <p:nvPr/>
        </p:nvPicPr>
        <p:blipFill>
          <a:blip r:embed="rId2"/>
          <a:stretch>
            <a:fillRect/>
          </a:stretch>
        </p:blipFill>
        <p:spPr>
          <a:xfrm>
            <a:off x="457200" y="292873"/>
            <a:ext cx="615749" cy="609653"/>
          </a:xfrm>
          <a:prstGeom prst="rect">
            <a:avLst/>
          </a:prstGeom>
        </p:spPr>
      </p:pic>
      <p:pic>
        <p:nvPicPr>
          <p:cNvPr id="6" name="Picture 5">
            <a:extLst>
              <a:ext uri="{FF2B5EF4-FFF2-40B4-BE49-F238E27FC236}">
                <a16:creationId xmlns:a16="http://schemas.microsoft.com/office/drawing/2014/main" id="{738F10C0-35DA-45F8-810B-576FE92211AC}"/>
              </a:ext>
            </a:extLst>
          </p:cNvPr>
          <p:cNvPicPr>
            <a:picLocks noChangeAspect="1"/>
          </p:cNvPicPr>
          <p:nvPr/>
        </p:nvPicPr>
        <p:blipFill>
          <a:blip r:embed="rId3"/>
          <a:stretch>
            <a:fillRect/>
          </a:stretch>
        </p:blipFill>
        <p:spPr>
          <a:xfrm>
            <a:off x="7412583" y="2137010"/>
            <a:ext cx="682522" cy="633770"/>
          </a:xfrm>
          <a:prstGeom prst="rect">
            <a:avLst/>
          </a:prstGeom>
        </p:spPr>
      </p:pic>
      <p:pic>
        <p:nvPicPr>
          <p:cNvPr id="7" name="Picture 6">
            <a:extLst>
              <a:ext uri="{FF2B5EF4-FFF2-40B4-BE49-F238E27FC236}">
                <a16:creationId xmlns:a16="http://schemas.microsoft.com/office/drawing/2014/main" id="{96F767D0-D39B-4887-9BD3-D5E6B738B278}"/>
              </a:ext>
            </a:extLst>
          </p:cNvPr>
          <p:cNvPicPr>
            <a:picLocks noChangeAspect="1"/>
          </p:cNvPicPr>
          <p:nvPr/>
        </p:nvPicPr>
        <p:blipFill>
          <a:blip r:embed="rId4"/>
          <a:stretch>
            <a:fillRect/>
          </a:stretch>
        </p:blipFill>
        <p:spPr>
          <a:xfrm>
            <a:off x="8227215" y="1896762"/>
            <a:ext cx="762975" cy="874018"/>
          </a:xfrm>
          <a:prstGeom prst="rect">
            <a:avLst/>
          </a:prstGeom>
        </p:spPr>
      </p:pic>
      <p:pic>
        <p:nvPicPr>
          <p:cNvPr id="8" name="Picture 7">
            <a:extLst>
              <a:ext uri="{FF2B5EF4-FFF2-40B4-BE49-F238E27FC236}">
                <a16:creationId xmlns:a16="http://schemas.microsoft.com/office/drawing/2014/main" id="{31520CBF-0938-4F97-83CC-D2DE2E62C1E7}"/>
              </a:ext>
            </a:extLst>
          </p:cNvPr>
          <p:cNvPicPr>
            <a:picLocks noChangeAspect="1"/>
          </p:cNvPicPr>
          <p:nvPr/>
        </p:nvPicPr>
        <p:blipFill>
          <a:blip r:embed="rId5"/>
          <a:stretch>
            <a:fillRect/>
          </a:stretch>
        </p:blipFill>
        <p:spPr>
          <a:xfrm>
            <a:off x="8152643" y="2859783"/>
            <a:ext cx="912118" cy="912118"/>
          </a:xfrm>
          <a:prstGeom prst="rect">
            <a:avLst/>
          </a:prstGeom>
        </p:spPr>
      </p:pic>
      <p:pic>
        <p:nvPicPr>
          <p:cNvPr id="9" name="Picture 8">
            <a:extLst>
              <a:ext uri="{FF2B5EF4-FFF2-40B4-BE49-F238E27FC236}">
                <a16:creationId xmlns:a16="http://schemas.microsoft.com/office/drawing/2014/main" id="{943D66E3-F95C-4BBB-AD3B-89285BFCDBEB}"/>
              </a:ext>
            </a:extLst>
          </p:cNvPr>
          <p:cNvPicPr>
            <a:picLocks noChangeAspect="1"/>
          </p:cNvPicPr>
          <p:nvPr/>
        </p:nvPicPr>
        <p:blipFill>
          <a:blip r:embed="rId6"/>
          <a:stretch>
            <a:fillRect/>
          </a:stretch>
        </p:blipFill>
        <p:spPr>
          <a:xfrm>
            <a:off x="8113291" y="3933055"/>
            <a:ext cx="705619" cy="705619"/>
          </a:xfrm>
          <a:prstGeom prst="rect">
            <a:avLst/>
          </a:prstGeom>
        </p:spPr>
      </p:pic>
      <p:pic>
        <p:nvPicPr>
          <p:cNvPr id="10" name="Picture 9">
            <a:extLst>
              <a:ext uri="{FF2B5EF4-FFF2-40B4-BE49-F238E27FC236}">
                <a16:creationId xmlns:a16="http://schemas.microsoft.com/office/drawing/2014/main" id="{D7FB4518-AB3B-46B0-A6A1-E4C364A84DD2}"/>
              </a:ext>
            </a:extLst>
          </p:cNvPr>
          <p:cNvPicPr>
            <a:picLocks noChangeAspect="1"/>
          </p:cNvPicPr>
          <p:nvPr/>
        </p:nvPicPr>
        <p:blipFill>
          <a:blip r:embed="rId7"/>
          <a:stretch>
            <a:fillRect/>
          </a:stretch>
        </p:blipFill>
        <p:spPr>
          <a:xfrm>
            <a:off x="3851920" y="5157192"/>
            <a:ext cx="1213716" cy="1213716"/>
          </a:xfrm>
          <a:prstGeom prst="rect">
            <a:avLst/>
          </a:prstGeom>
        </p:spPr>
      </p:pic>
    </p:spTree>
    <p:extLst>
      <p:ext uri="{BB962C8B-B14F-4D97-AF65-F5344CB8AC3E}">
        <p14:creationId xmlns:p14="http://schemas.microsoft.com/office/powerpoint/2010/main" val="4045402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endParaRPr lang="en-US" dirty="0"/>
          </a:p>
          <a:p>
            <a:pPr marL="0" indent="0">
              <a:buNone/>
            </a:pPr>
            <a:endParaRPr lang="en-US" dirty="0"/>
          </a:p>
          <a:p>
            <a:pPr>
              <a:buFont typeface="Wingdings" panose="05000000000000000000" pitchFamily="2" charset="2"/>
              <a:buChar char="ü"/>
            </a:pPr>
            <a:r>
              <a:rPr lang="en-US" dirty="0"/>
              <a:t>Support time management</a:t>
            </a:r>
          </a:p>
          <a:p>
            <a:pPr>
              <a:buFont typeface="Wingdings" panose="05000000000000000000" pitchFamily="2" charset="2"/>
              <a:buChar char="ü"/>
            </a:pPr>
            <a:r>
              <a:rPr lang="en-US" dirty="0"/>
              <a:t>Replicate exam timings and ‘chunking’</a:t>
            </a:r>
          </a:p>
          <a:p>
            <a:pPr>
              <a:buFont typeface="Wingdings" panose="05000000000000000000" pitchFamily="2" charset="2"/>
              <a:buChar char="ü"/>
            </a:pPr>
            <a:r>
              <a:rPr lang="en-US" dirty="0"/>
              <a:t>Offer predictability </a:t>
            </a:r>
          </a:p>
          <a:p>
            <a:pPr marL="0" indent="0">
              <a:buNone/>
            </a:pPr>
            <a:endParaRPr lang="en-US" dirty="0"/>
          </a:p>
          <a:p>
            <a:pPr>
              <a:buFont typeface="Wingdings" panose="05000000000000000000" pitchFamily="2" charset="2"/>
              <a:buChar char="v"/>
            </a:pPr>
            <a:r>
              <a:rPr lang="en-US" dirty="0">
                <a:solidFill>
                  <a:srgbClr val="FF0000"/>
                </a:solidFill>
              </a:rPr>
              <a:t>Be aware- timers can increase anxiety or pressure for some. Preparation and practice is key.</a:t>
            </a:r>
          </a:p>
        </p:txBody>
      </p:sp>
      <p:pic>
        <p:nvPicPr>
          <p:cNvPr id="4" name="Picture 3"/>
          <p:cNvPicPr>
            <a:picLocks noChangeAspect="1"/>
          </p:cNvPicPr>
          <p:nvPr/>
        </p:nvPicPr>
        <p:blipFill>
          <a:blip r:embed="rId2"/>
          <a:stretch>
            <a:fillRect/>
          </a:stretch>
        </p:blipFill>
        <p:spPr>
          <a:xfrm>
            <a:off x="17638" y="123317"/>
            <a:ext cx="611780" cy="608520"/>
          </a:xfrm>
          <a:prstGeom prst="rect">
            <a:avLst/>
          </a:prstGeom>
        </p:spPr>
      </p:pic>
      <p:sp>
        <p:nvSpPr>
          <p:cNvPr id="5" name="TextBox 4">
            <a:extLst>
              <a:ext uri="{FF2B5EF4-FFF2-40B4-BE49-F238E27FC236}">
                <a16:creationId xmlns:a16="http://schemas.microsoft.com/office/drawing/2014/main" id="{031CFC34-742D-49CA-BD53-45701219D918}"/>
              </a:ext>
            </a:extLst>
          </p:cNvPr>
          <p:cNvSpPr txBox="1"/>
          <p:nvPr/>
        </p:nvSpPr>
        <p:spPr>
          <a:xfrm>
            <a:off x="723867" y="606716"/>
            <a:ext cx="6048672" cy="954107"/>
          </a:xfrm>
          <a:prstGeom prst="rect">
            <a:avLst/>
          </a:prstGeom>
          <a:noFill/>
        </p:spPr>
        <p:txBody>
          <a:bodyPr wrap="square" rtlCol="0">
            <a:spAutoFit/>
          </a:bodyPr>
          <a:lstStyle/>
          <a:p>
            <a:r>
              <a:rPr lang="en-GB" sz="2800" dirty="0">
                <a:solidFill>
                  <a:srgbClr val="FF0000"/>
                </a:solidFill>
              </a:rPr>
              <a:t>If this activity was in the classroom, we might use a </a:t>
            </a:r>
            <a:r>
              <a:rPr lang="en-GB" sz="2800" u="sng" dirty="0">
                <a:solidFill>
                  <a:srgbClr val="FF0000"/>
                </a:solidFill>
              </a:rPr>
              <a:t>timer </a:t>
            </a:r>
            <a:r>
              <a:rPr lang="en-GB" sz="2800" dirty="0">
                <a:solidFill>
                  <a:srgbClr val="FF0000"/>
                </a:solidFill>
              </a:rPr>
              <a:t>to…</a:t>
            </a:r>
          </a:p>
        </p:txBody>
      </p:sp>
      <p:pic>
        <p:nvPicPr>
          <p:cNvPr id="6" name="Picture 5">
            <a:extLst>
              <a:ext uri="{FF2B5EF4-FFF2-40B4-BE49-F238E27FC236}">
                <a16:creationId xmlns:a16="http://schemas.microsoft.com/office/drawing/2014/main" id="{E5536035-66FF-4975-AD7D-EA2E5017EB57}"/>
              </a:ext>
            </a:extLst>
          </p:cNvPr>
          <p:cNvPicPr>
            <a:picLocks noChangeAspect="1"/>
          </p:cNvPicPr>
          <p:nvPr/>
        </p:nvPicPr>
        <p:blipFill>
          <a:blip r:embed="rId3"/>
          <a:stretch>
            <a:fillRect/>
          </a:stretch>
        </p:blipFill>
        <p:spPr>
          <a:xfrm>
            <a:off x="7070090" y="1343962"/>
            <a:ext cx="1941022" cy="1941022"/>
          </a:xfrm>
          <a:prstGeom prst="rect">
            <a:avLst/>
          </a:prstGeom>
        </p:spPr>
      </p:pic>
      <p:pic>
        <p:nvPicPr>
          <p:cNvPr id="8" name="Picture 7">
            <a:extLst>
              <a:ext uri="{FF2B5EF4-FFF2-40B4-BE49-F238E27FC236}">
                <a16:creationId xmlns:a16="http://schemas.microsoft.com/office/drawing/2014/main" id="{B0FC2759-8E13-4763-AA8E-96784D59736F}"/>
              </a:ext>
            </a:extLst>
          </p:cNvPr>
          <p:cNvPicPr>
            <a:picLocks noChangeAspect="1"/>
          </p:cNvPicPr>
          <p:nvPr/>
        </p:nvPicPr>
        <p:blipFill>
          <a:blip r:embed="rId4"/>
          <a:stretch>
            <a:fillRect/>
          </a:stretch>
        </p:blipFill>
        <p:spPr>
          <a:xfrm>
            <a:off x="7257674" y="278742"/>
            <a:ext cx="1593433" cy="805028"/>
          </a:xfrm>
          <a:prstGeom prst="rect">
            <a:avLst/>
          </a:prstGeom>
        </p:spPr>
      </p:pic>
    </p:spTree>
    <p:extLst>
      <p:ext uri="{BB962C8B-B14F-4D97-AF65-F5344CB8AC3E}">
        <p14:creationId xmlns:p14="http://schemas.microsoft.com/office/powerpoint/2010/main" val="563026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6752"/>
          </a:xfrm>
        </p:spPr>
        <p:txBody>
          <a:bodyPr/>
          <a:lstStyle/>
          <a:p>
            <a:r>
              <a:rPr lang="en-US" dirty="0">
                <a:solidFill>
                  <a:srgbClr val="FF0000"/>
                </a:solidFill>
              </a:rPr>
              <a:t>Autism</a:t>
            </a:r>
          </a:p>
        </p:txBody>
      </p:sp>
      <p:sp>
        <p:nvSpPr>
          <p:cNvPr id="3" name="Content Placeholder 2"/>
          <p:cNvSpPr>
            <a:spLocks noGrp="1"/>
          </p:cNvSpPr>
          <p:nvPr>
            <p:ph idx="1"/>
          </p:nvPr>
        </p:nvSpPr>
        <p:spPr>
          <a:xfrm>
            <a:off x="755576" y="1052736"/>
            <a:ext cx="7931224" cy="4680520"/>
          </a:xfrm>
        </p:spPr>
        <p:txBody>
          <a:bodyPr>
            <a:normAutofit fontScale="62500" lnSpcReduction="20000"/>
          </a:bodyPr>
          <a:lstStyle/>
          <a:p>
            <a:pPr algn="ctr">
              <a:lnSpc>
                <a:spcPct val="90000"/>
              </a:lnSpc>
              <a:buFont typeface="Wingdings" charset="2"/>
              <a:buNone/>
            </a:pPr>
            <a:endParaRPr lang="en-US" altLang="en-US" dirty="0">
              <a:latin typeface="Calibri" charset="0"/>
            </a:endParaRPr>
          </a:p>
          <a:p>
            <a:pPr marL="0" indent="0">
              <a:buNone/>
            </a:pPr>
            <a:r>
              <a:rPr lang="en-US" dirty="0"/>
              <a:t>Autistic people communicate, interact and process the world around them differently.</a:t>
            </a:r>
          </a:p>
          <a:p>
            <a:endParaRPr lang="en-US" dirty="0"/>
          </a:p>
          <a:p>
            <a:pPr marL="0" indent="0">
              <a:buNone/>
            </a:pPr>
            <a:r>
              <a:rPr lang="en-US" dirty="0"/>
              <a:t>Autism is:</a:t>
            </a:r>
          </a:p>
          <a:p>
            <a:r>
              <a:rPr lang="en-US" dirty="0"/>
              <a:t>A neurodevelopmental difference</a:t>
            </a:r>
          </a:p>
          <a:p>
            <a:r>
              <a:rPr lang="en-US" dirty="0"/>
              <a:t>Diagnosed in more than 1 in 100 people</a:t>
            </a:r>
          </a:p>
          <a:p>
            <a:r>
              <a:rPr lang="en-US" dirty="0"/>
              <a:t>Often co-occurs with other condition (around a third of autistic people may also have a learning disability, autism in itself is not a learning disability)</a:t>
            </a:r>
          </a:p>
          <a:p>
            <a:r>
              <a:rPr lang="en-US" b="1" u="sng" dirty="0"/>
              <a:t>Not</a:t>
            </a:r>
            <a:r>
              <a:rPr lang="en-US" dirty="0"/>
              <a:t> a mental health condition though mental health issues may arise</a:t>
            </a:r>
          </a:p>
          <a:p>
            <a:endParaRPr lang="en-US" dirty="0"/>
          </a:p>
          <a:p>
            <a:pPr marL="0" indent="0">
              <a:buNone/>
            </a:pPr>
            <a:r>
              <a:rPr lang="en-US" dirty="0"/>
              <a:t>“The National Autistic Society emphasizes that autism is a lifelong neurodivergence- a difference, not a deficit- and that acceptance and understanding, not harmful myths or cure narratives, are vital’</a:t>
            </a:r>
          </a:p>
          <a:p>
            <a:pPr marL="0" indent="0">
              <a:buNone/>
            </a:pPr>
            <a:r>
              <a:rPr lang="en-US" b="1" dirty="0"/>
              <a:t>(National Autistic Society, 2025)</a:t>
            </a:r>
          </a:p>
        </p:txBody>
      </p:sp>
      <p:pic>
        <p:nvPicPr>
          <p:cNvPr id="4" name="Picture 3"/>
          <p:cNvPicPr>
            <a:picLocks noChangeAspect="1"/>
          </p:cNvPicPr>
          <p:nvPr/>
        </p:nvPicPr>
        <p:blipFill>
          <a:blip r:embed="rId2"/>
          <a:stretch>
            <a:fillRect/>
          </a:stretch>
        </p:blipFill>
        <p:spPr>
          <a:xfrm>
            <a:off x="251520" y="222108"/>
            <a:ext cx="611780" cy="608520"/>
          </a:xfrm>
          <a:prstGeom prst="rect">
            <a:avLst/>
          </a:prstGeom>
        </p:spPr>
      </p:pic>
      <p:pic>
        <p:nvPicPr>
          <p:cNvPr id="6" name="Picture 5">
            <a:extLst>
              <a:ext uri="{FF2B5EF4-FFF2-40B4-BE49-F238E27FC236}">
                <a16:creationId xmlns:a16="http://schemas.microsoft.com/office/drawing/2014/main" id="{463F0D0B-DF2F-450F-BFE7-3CC8387A5697}"/>
              </a:ext>
            </a:extLst>
          </p:cNvPr>
          <p:cNvPicPr>
            <a:picLocks noChangeAspect="1"/>
          </p:cNvPicPr>
          <p:nvPr/>
        </p:nvPicPr>
        <p:blipFill>
          <a:blip r:embed="rId3"/>
          <a:stretch>
            <a:fillRect/>
          </a:stretch>
        </p:blipFill>
        <p:spPr>
          <a:xfrm>
            <a:off x="7035552" y="-102444"/>
            <a:ext cx="2108448" cy="1401639"/>
          </a:xfrm>
          <a:prstGeom prst="rect">
            <a:avLst/>
          </a:prstGeom>
        </p:spPr>
      </p:pic>
    </p:spTree>
    <p:extLst>
      <p:ext uri="{BB962C8B-B14F-4D97-AF65-F5344CB8AC3E}">
        <p14:creationId xmlns:p14="http://schemas.microsoft.com/office/powerpoint/2010/main" val="377594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0000"/>
                </a:solidFill>
              </a:rPr>
              <a:t>How we talk about autism</a:t>
            </a:r>
          </a:p>
        </p:txBody>
      </p:sp>
      <p:sp>
        <p:nvSpPr>
          <p:cNvPr id="3" name="Content Placeholder 2"/>
          <p:cNvSpPr>
            <a:spLocks noGrp="1"/>
          </p:cNvSpPr>
          <p:nvPr>
            <p:ph idx="1"/>
          </p:nvPr>
        </p:nvSpPr>
        <p:spPr/>
        <p:txBody>
          <a:bodyPr/>
          <a:lstStyle/>
          <a:p>
            <a:r>
              <a:rPr lang="en-GB" dirty="0"/>
              <a:t>Evolving attitudes and understanding about autism</a:t>
            </a:r>
          </a:p>
          <a:p>
            <a:r>
              <a:rPr lang="en-GB" dirty="0"/>
              <a:t>Language preferences (Identify-first person language “autistic person”)</a:t>
            </a:r>
          </a:p>
          <a:p>
            <a:r>
              <a:rPr lang="en-GB" dirty="0"/>
              <a:t>Shift from focus on negative perceptions “deficits, impairments, symptoms, high/low functioning, mild, severe”</a:t>
            </a:r>
          </a:p>
          <a:p>
            <a:r>
              <a:rPr lang="en-GB" dirty="0"/>
              <a:t>We are not “all a little bit autistic”.</a:t>
            </a:r>
          </a:p>
        </p:txBody>
      </p:sp>
      <p:pic>
        <p:nvPicPr>
          <p:cNvPr id="5" name="Picture 4"/>
          <p:cNvPicPr>
            <a:picLocks noChangeAspect="1"/>
          </p:cNvPicPr>
          <p:nvPr/>
        </p:nvPicPr>
        <p:blipFill>
          <a:blip r:embed="rId2"/>
          <a:stretch>
            <a:fillRect/>
          </a:stretch>
        </p:blipFill>
        <p:spPr>
          <a:xfrm>
            <a:off x="251520" y="332656"/>
            <a:ext cx="615749" cy="609653"/>
          </a:xfrm>
          <a:prstGeom prst="rect">
            <a:avLst/>
          </a:prstGeom>
        </p:spPr>
      </p:pic>
      <p:pic>
        <p:nvPicPr>
          <p:cNvPr id="6" name="Picture 5">
            <a:extLst>
              <a:ext uri="{FF2B5EF4-FFF2-40B4-BE49-F238E27FC236}">
                <a16:creationId xmlns:a16="http://schemas.microsoft.com/office/drawing/2014/main" id="{1168BD5A-45DA-4854-B7AF-1AF7FCF0F76B}"/>
              </a:ext>
            </a:extLst>
          </p:cNvPr>
          <p:cNvPicPr>
            <a:picLocks noChangeAspect="1"/>
          </p:cNvPicPr>
          <p:nvPr/>
        </p:nvPicPr>
        <p:blipFill>
          <a:blip r:embed="rId3"/>
          <a:stretch>
            <a:fillRect/>
          </a:stretch>
        </p:blipFill>
        <p:spPr>
          <a:xfrm>
            <a:off x="7730548" y="284732"/>
            <a:ext cx="1278241" cy="1143000"/>
          </a:xfrm>
          <a:prstGeom prst="rect">
            <a:avLst/>
          </a:prstGeom>
        </p:spPr>
      </p:pic>
    </p:spTree>
    <p:extLst>
      <p:ext uri="{BB962C8B-B14F-4D97-AF65-F5344CB8AC3E}">
        <p14:creationId xmlns:p14="http://schemas.microsoft.com/office/powerpoint/2010/main" val="1834762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15th March Warwick University Inclusion Conference" id="{23B59D8F-0B69-6547-890B-2BB6D48A34A4}" vid="{61FE80E6-2759-F34A-A9B6-75D58F4CA3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983</TotalTime>
  <Words>3343</Words>
  <Application>Microsoft Office PowerPoint</Application>
  <PresentationFormat>On-screen Show (4:3)</PresentationFormat>
  <Paragraphs>382</Paragraphs>
  <Slides>42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Calibri</vt:lpstr>
      <vt:lpstr>Calibri Light</vt:lpstr>
      <vt:lpstr>Combat Ready BTN</vt:lpstr>
      <vt:lpstr>Comic Sans MS</vt:lpstr>
      <vt:lpstr>Cooper Black</vt:lpstr>
      <vt:lpstr>Wingdings</vt:lpstr>
      <vt:lpstr>Office Theme</vt:lpstr>
      <vt:lpstr>Overcoming barriers: autism- specific strategies for meeting the demands of a challenging curriculum</vt:lpstr>
      <vt:lpstr> Corley Academy</vt:lpstr>
      <vt:lpstr>This session will aim to:</vt:lpstr>
      <vt:lpstr>Inclusive Assessment Development</vt:lpstr>
      <vt:lpstr>Let’s break it down…</vt:lpstr>
      <vt:lpstr>Shared experiences</vt:lpstr>
      <vt:lpstr>PowerPoint Presentation</vt:lpstr>
      <vt:lpstr>Autism</vt:lpstr>
      <vt:lpstr>How we talk about autism</vt:lpstr>
      <vt:lpstr>PowerPoint Presentation</vt:lpstr>
      <vt:lpstr>PowerPoint Presentation</vt:lpstr>
      <vt:lpstr>Autism and related conditions </vt:lpstr>
      <vt:lpstr>Theory of Mind ‘Theory of mind’ is an important social-cognitive skill; it involves the ability to think about mental states, both your own and those of others.   It encompasses the ability to attribute mental states, including emotions, desires, beliefs and knowledge. It is knowing who you are and who others are around you. </vt:lpstr>
      <vt:lpstr>Executive Functioning- analogy 1</vt:lpstr>
      <vt:lpstr>Let’s break it down…</vt:lpstr>
      <vt:lpstr>Based on the first half of the session, what challenges might someone with poor executive functioning face when studying a GCSE curriculum? </vt:lpstr>
      <vt:lpstr>PowerPoint Presentation</vt:lpstr>
      <vt:lpstr>Corley Academy GCSE (all subject) best practice strategies:</vt:lpstr>
      <vt:lpstr>Literacy-specific strategies </vt:lpstr>
      <vt:lpstr>Visual cues and prompts</vt:lpstr>
      <vt:lpstr>Examples:</vt:lpstr>
      <vt:lpstr>Simple and clear texts</vt:lpstr>
      <vt:lpstr>PowerPoint Presentation</vt:lpstr>
      <vt:lpstr>Structure and Scaffolding</vt:lpstr>
      <vt:lpstr>What will we do this lesson?</vt:lpstr>
      <vt:lpstr>Comic strips and storyboards</vt:lpstr>
      <vt:lpstr>PowerPoint Presentation</vt:lpstr>
      <vt:lpstr>Build familiar into unfamiliar or difficult concepts- special interests  </vt:lpstr>
      <vt:lpstr>PowerPoint Presentation</vt:lpstr>
      <vt:lpstr>Colour coding</vt:lpstr>
      <vt:lpstr>Numeracy: Venn diagrams and character emotion  graphs</vt:lpstr>
      <vt:lpstr>Numeracy-Literacy examples:</vt:lpstr>
      <vt:lpstr>Pace and processing time </vt:lpstr>
      <vt:lpstr>PowerPoint Presentation</vt:lpstr>
      <vt:lpstr>Visuals for abstract concepts</vt:lpstr>
      <vt:lpstr>PEEL burger</vt:lpstr>
      <vt:lpstr>‘Bloom’s’ for reading, oracy or writing</vt:lpstr>
      <vt:lpstr>Example:</vt:lpstr>
      <vt:lpstr>Reasoning</vt:lpstr>
      <vt:lpstr>PowerPoint Presentation</vt:lpstr>
      <vt:lpstr>This session aimed to: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Overcoming barriers: autism- specific strategies for meeting the demands of a challenging curriculum</dc:title>
  <dc:creator>Sarah HECKLE</dc:creator>
  <cp:lastModifiedBy>Armeson, Vikki</cp:lastModifiedBy>
  <cp:revision>42</cp:revision>
  <dcterms:created xsi:type="dcterms:W3CDTF">2019-03-15T09:19:08Z</dcterms:created>
  <dcterms:modified xsi:type="dcterms:W3CDTF">2026-01-22T11:31:03Z</dcterms:modified>
</cp:coreProperties>
</file>