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1" r:id="rId3"/>
  </p:sldMasterIdLst>
  <p:notesMasterIdLst>
    <p:notesMasterId r:id="rId16"/>
  </p:notesMasterIdLst>
  <p:sldIdLst>
    <p:sldId id="256" r:id="rId4"/>
    <p:sldId id="279" r:id="rId5"/>
    <p:sldId id="341" r:id="rId6"/>
    <p:sldId id="287" r:id="rId7"/>
    <p:sldId id="288" r:id="rId8"/>
    <p:sldId id="284" r:id="rId9"/>
    <p:sldId id="352" r:id="rId10"/>
    <p:sldId id="286" r:id="rId11"/>
    <p:sldId id="285" r:id="rId12"/>
    <p:sldId id="351" r:id="rId13"/>
    <p:sldId id="337" r:id="rId14"/>
    <p:sldId id="35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969" autoAdjust="0"/>
  </p:normalViewPr>
  <p:slideViewPr>
    <p:cSldViewPr snapToGrid="0">
      <p:cViewPr>
        <p:scale>
          <a:sx n="80" d="100"/>
          <a:sy n="80" d="100"/>
        </p:scale>
        <p:origin x="6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510E8-060E-43A4-8C38-E4BE2CF67F5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1F3D90E-38F5-4C0C-BCEE-A91DF7ECB083}">
      <dgm:prSet/>
      <dgm:spPr/>
      <dgm:t>
        <a:bodyPr/>
        <a:lstStyle/>
        <a:p>
          <a:r>
            <a:rPr lang="en-GB"/>
            <a:t>… creating an atmosphere that values respects and intentionally engages differences.  </a:t>
          </a:r>
          <a:endParaRPr lang="en-US"/>
        </a:p>
      </dgm:t>
    </dgm:pt>
    <dgm:pt modelId="{95B4EFEC-82F4-46A4-86C1-16DF63D072B5}" type="parTrans" cxnId="{573827ED-9C6A-4130-A44D-B18E09EA60AD}">
      <dgm:prSet/>
      <dgm:spPr/>
      <dgm:t>
        <a:bodyPr/>
        <a:lstStyle/>
        <a:p>
          <a:endParaRPr lang="en-US"/>
        </a:p>
      </dgm:t>
    </dgm:pt>
    <dgm:pt modelId="{09F5CF70-B96D-4333-9B4C-B7A7E8847F73}" type="sibTrans" cxnId="{573827ED-9C6A-4130-A44D-B18E09EA60AD}">
      <dgm:prSet/>
      <dgm:spPr/>
      <dgm:t>
        <a:bodyPr/>
        <a:lstStyle/>
        <a:p>
          <a:endParaRPr lang="en-US"/>
        </a:p>
      </dgm:t>
    </dgm:pt>
    <dgm:pt modelId="{944CAC8B-BB0B-4517-9784-65ED77559182}">
      <dgm:prSet/>
      <dgm:spPr/>
      <dgm:t>
        <a:bodyPr/>
        <a:lstStyle/>
        <a:p>
          <a:r>
            <a:rPr lang="en-GB"/>
            <a:t>An inclusive culture is one in which people feel comfortable, connected and supported with individuals who are similar, and also with those who are different. </a:t>
          </a:r>
          <a:endParaRPr lang="en-US"/>
        </a:p>
      </dgm:t>
    </dgm:pt>
    <dgm:pt modelId="{CE9C77AB-6388-4F5C-89A3-EC0F7A4FC057}" type="parTrans" cxnId="{E27ED1D9-7A59-41EF-BA9F-1C3E79788945}">
      <dgm:prSet/>
      <dgm:spPr/>
      <dgm:t>
        <a:bodyPr/>
        <a:lstStyle/>
        <a:p>
          <a:endParaRPr lang="en-US"/>
        </a:p>
      </dgm:t>
    </dgm:pt>
    <dgm:pt modelId="{D47688E3-75C4-46DB-AF72-637EEE1C8744}" type="sibTrans" cxnId="{E27ED1D9-7A59-41EF-BA9F-1C3E79788945}">
      <dgm:prSet/>
      <dgm:spPr/>
      <dgm:t>
        <a:bodyPr/>
        <a:lstStyle/>
        <a:p>
          <a:endParaRPr lang="en-US"/>
        </a:p>
      </dgm:t>
    </dgm:pt>
    <dgm:pt modelId="{04EBA38B-78FC-42E2-BE52-5A50E7B6DE9A}">
      <dgm:prSet/>
      <dgm:spPr/>
      <dgm:t>
        <a:bodyPr/>
        <a:lstStyle/>
        <a:p>
          <a:r>
            <a:rPr lang="en-GB"/>
            <a:t>Where they are free to express their opinion and can disagree because there’s a high level of trust among all group members. </a:t>
          </a:r>
          <a:endParaRPr lang="en-US"/>
        </a:p>
      </dgm:t>
    </dgm:pt>
    <dgm:pt modelId="{088473C5-3398-46A3-AB24-0886E7BA3984}" type="parTrans" cxnId="{A2417AA2-B3FC-4D48-B25A-E53753F1941C}">
      <dgm:prSet/>
      <dgm:spPr/>
      <dgm:t>
        <a:bodyPr/>
        <a:lstStyle/>
        <a:p>
          <a:endParaRPr lang="en-US"/>
        </a:p>
      </dgm:t>
    </dgm:pt>
    <dgm:pt modelId="{60B432C9-4BDB-493C-B4C0-464F395E8D53}" type="sibTrans" cxnId="{A2417AA2-B3FC-4D48-B25A-E53753F1941C}">
      <dgm:prSet/>
      <dgm:spPr/>
      <dgm:t>
        <a:bodyPr/>
        <a:lstStyle/>
        <a:p>
          <a:endParaRPr lang="en-US"/>
        </a:p>
      </dgm:t>
    </dgm:pt>
    <dgm:pt modelId="{00B1EB1A-9DC0-43A3-97ED-E0EDED36148C}" type="pres">
      <dgm:prSet presAssocID="{441510E8-060E-43A4-8C38-E4BE2CF67F52}" presName="linear" presStyleCnt="0">
        <dgm:presLayoutVars>
          <dgm:animLvl val="lvl"/>
          <dgm:resizeHandles val="exact"/>
        </dgm:presLayoutVars>
      </dgm:prSet>
      <dgm:spPr/>
    </dgm:pt>
    <dgm:pt modelId="{8B034EB7-4660-4152-9E78-1D972D5C977F}" type="pres">
      <dgm:prSet presAssocID="{C1F3D90E-38F5-4C0C-BCEE-A91DF7ECB08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7ED7937-799F-4518-9543-39F9CF9CBDBC}" type="pres">
      <dgm:prSet presAssocID="{09F5CF70-B96D-4333-9B4C-B7A7E8847F73}" presName="spacer" presStyleCnt="0"/>
      <dgm:spPr/>
    </dgm:pt>
    <dgm:pt modelId="{90A29DAE-20BD-40B6-8CC0-2D53D1083791}" type="pres">
      <dgm:prSet presAssocID="{944CAC8B-BB0B-4517-9784-65ED7755918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512B6DB-C7C8-4C96-8ED5-06CBDE4E1092}" type="pres">
      <dgm:prSet presAssocID="{D47688E3-75C4-46DB-AF72-637EEE1C8744}" presName="spacer" presStyleCnt="0"/>
      <dgm:spPr/>
    </dgm:pt>
    <dgm:pt modelId="{52A70014-A6A4-466B-9244-8E1AA5E8B17E}" type="pres">
      <dgm:prSet presAssocID="{04EBA38B-78FC-42E2-BE52-5A50E7B6DE9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5805190-9BE7-4A33-82C6-5C99F6C6EC6F}" type="presOf" srcId="{944CAC8B-BB0B-4517-9784-65ED77559182}" destId="{90A29DAE-20BD-40B6-8CC0-2D53D1083791}" srcOrd="0" destOrd="0" presId="urn:microsoft.com/office/officeart/2005/8/layout/vList2"/>
    <dgm:cxn modelId="{A2417AA2-B3FC-4D48-B25A-E53753F1941C}" srcId="{441510E8-060E-43A4-8C38-E4BE2CF67F52}" destId="{04EBA38B-78FC-42E2-BE52-5A50E7B6DE9A}" srcOrd="2" destOrd="0" parTransId="{088473C5-3398-46A3-AB24-0886E7BA3984}" sibTransId="{60B432C9-4BDB-493C-B4C0-464F395E8D53}"/>
    <dgm:cxn modelId="{9E5F40B9-0F74-4878-A6C9-C9EA4F953733}" type="presOf" srcId="{04EBA38B-78FC-42E2-BE52-5A50E7B6DE9A}" destId="{52A70014-A6A4-466B-9244-8E1AA5E8B17E}" srcOrd="0" destOrd="0" presId="urn:microsoft.com/office/officeart/2005/8/layout/vList2"/>
    <dgm:cxn modelId="{D87ACAD5-D0FC-48E5-8879-6DBDB889B384}" type="presOf" srcId="{C1F3D90E-38F5-4C0C-BCEE-A91DF7ECB083}" destId="{8B034EB7-4660-4152-9E78-1D972D5C977F}" srcOrd="0" destOrd="0" presId="urn:microsoft.com/office/officeart/2005/8/layout/vList2"/>
    <dgm:cxn modelId="{E27ED1D9-7A59-41EF-BA9F-1C3E79788945}" srcId="{441510E8-060E-43A4-8C38-E4BE2CF67F52}" destId="{944CAC8B-BB0B-4517-9784-65ED77559182}" srcOrd="1" destOrd="0" parTransId="{CE9C77AB-6388-4F5C-89A3-EC0F7A4FC057}" sibTransId="{D47688E3-75C4-46DB-AF72-637EEE1C8744}"/>
    <dgm:cxn modelId="{2652ABDD-F422-4A7E-AF24-BDAF6E766BB2}" type="presOf" srcId="{441510E8-060E-43A4-8C38-E4BE2CF67F52}" destId="{00B1EB1A-9DC0-43A3-97ED-E0EDED36148C}" srcOrd="0" destOrd="0" presId="urn:microsoft.com/office/officeart/2005/8/layout/vList2"/>
    <dgm:cxn modelId="{573827ED-9C6A-4130-A44D-B18E09EA60AD}" srcId="{441510E8-060E-43A4-8C38-E4BE2CF67F52}" destId="{C1F3D90E-38F5-4C0C-BCEE-A91DF7ECB083}" srcOrd="0" destOrd="0" parTransId="{95B4EFEC-82F4-46A4-86C1-16DF63D072B5}" sibTransId="{09F5CF70-B96D-4333-9B4C-B7A7E8847F73}"/>
    <dgm:cxn modelId="{7A5D3AAD-83AD-479B-ACAF-B38B439F8500}" type="presParOf" srcId="{00B1EB1A-9DC0-43A3-97ED-E0EDED36148C}" destId="{8B034EB7-4660-4152-9E78-1D972D5C977F}" srcOrd="0" destOrd="0" presId="urn:microsoft.com/office/officeart/2005/8/layout/vList2"/>
    <dgm:cxn modelId="{780FECBB-3B57-458C-A1CD-7E11A8E67878}" type="presParOf" srcId="{00B1EB1A-9DC0-43A3-97ED-E0EDED36148C}" destId="{B7ED7937-799F-4518-9543-39F9CF9CBDBC}" srcOrd="1" destOrd="0" presId="urn:microsoft.com/office/officeart/2005/8/layout/vList2"/>
    <dgm:cxn modelId="{A2817AFD-9B42-4CE4-A75A-9C863C3121B3}" type="presParOf" srcId="{00B1EB1A-9DC0-43A3-97ED-E0EDED36148C}" destId="{90A29DAE-20BD-40B6-8CC0-2D53D1083791}" srcOrd="2" destOrd="0" presId="urn:microsoft.com/office/officeart/2005/8/layout/vList2"/>
    <dgm:cxn modelId="{BE54AB9D-BCA0-4312-9C15-B3634FB83FFA}" type="presParOf" srcId="{00B1EB1A-9DC0-43A3-97ED-E0EDED36148C}" destId="{A512B6DB-C7C8-4C96-8ED5-06CBDE4E1092}" srcOrd="3" destOrd="0" presId="urn:microsoft.com/office/officeart/2005/8/layout/vList2"/>
    <dgm:cxn modelId="{8D07FE72-8DED-49AA-A047-899C6EF746FF}" type="presParOf" srcId="{00B1EB1A-9DC0-43A3-97ED-E0EDED36148C}" destId="{52A70014-A6A4-466B-9244-8E1AA5E8B17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BB82A4-1CE9-45CE-A6A7-B2EBB35C49D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1599DB0-C94D-4A1A-8745-9EA99D956E1C}">
      <dgm:prSet phldrT="[Text]"/>
      <dgm:spPr/>
      <dgm:t>
        <a:bodyPr/>
        <a:lstStyle/>
        <a:p>
          <a:r>
            <a:rPr lang="en-GB" dirty="0"/>
            <a:t>Being an ally and never a bystander</a:t>
          </a:r>
        </a:p>
      </dgm:t>
    </dgm:pt>
    <dgm:pt modelId="{888EC724-FA47-4E27-8DA0-34040FBE4891}" type="parTrans" cxnId="{A59B0534-E02A-44D9-8EE8-91B0B226E0F1}">
      <dgm:prSet/>
      <dgm:spPr/>
      <dgm:t>
        <a:bodyPr/>
        <a:lstStyle/>
        <a:p>
          <a:endParaRPr lang="en-GB"/>
        </a:p>
      </dgm:t>
    </dgm:pt>
    <dgm:pt modelId="{7A09EFA5-2BB7-432E-83CC-53C6E638E6B7}" type="sibTrans" cxnId="{A59B0534-E02A-44D9-8EE8-91B0B226E0F1}">
      <dgm:prSet/>
      <dgm:spPr/>
      <dgm:t>
        <a:bodyPr/>
        <a:lstStyle/>
        <a:p>
          <a:endParaRPr lang="en-GB"/>
        </a:p>
      </dgm:t>
    </dgm:pt>
    <dgm:pt modelId="{C1E24E13-1183-4370-933E-6527C716B282}">
      <dgm:prSet phldrT="[Text]"/>
      <dgm:spPr/>
      <dgm:t>
        <a:bodyPr/>
        <a:lstStyle/>
        <a:p>
          <a:r>
            <a:rPr lang="en-GB" dirty="0"/>
            <a:t>Respectful of &amp; understanding individuality  </a:t>
          </a:r>
        </a:p>
      </dgm:t>
    </dgm:pt>
    <dgm:pt modelId="{B1ED5500-CABA-40AF-8210-3EBB92B40FE5}" type="parTrans" cxnId="{6BFF0208-B1D2-4DED-8482-7470D7C9BD53}">
      <dgm:prSet/>
      <dgm:spPr/>
      <dgm:t>
        <a:bodyPr/>
        <a:lstStyle/>
        <a:p>
          <a:endParaRPr lang="en-GB"/>
        </a:p>
      </dgm:t>
    </dgm:pt>
    <dgm:pt modelId="{FE8E96C2-7B0F-4EF3-974D-E6D15F032AF0}" type="sibTrans" cxnId="{6BFF0208-B1D2-4DED-8482-7470D7C9BD53}">
      <dgm:prSet/>
      <dgm:spPr/>
      <dgm:t>
        <a:bodyPr/>
        <a:lstStyle/>
        <a:p>
          <a:endParaRPr lang="en-GB"/>
        </a:p>
      </dgm:t>
    </dgm:pt>
    <dgm:pt modelId="{3C07C62F-1BCC-46CD-81B1-07D97FFE3D1C}">
      <dgm:prSet phldrT="[Text]"/>
      <dgm:spPr/>
      <dgm:t>
        <a:bodyPr/>
        <a:lstStyle/>
        <a:p>
          <a:r>
            <a:rPr lang="en-GB" dirty="0"/>
            <a:t>Nurture diverse talent</a:t>
          </a:r>
        </a:p>
      </dgm:t>
    </dgm:pt>
    <dgm:pt modelId="{677A1610-1119-494B-A45B-8C5E973FD7C1}" type="parTrans" cxnId="{2B057CD1-AD73-4A2F-9682-EA058A212058}">
      <dgm:prSet/>
      <dgm:spPr/>
      <dgm:t>
        <a:bodyPr/>
        <a:lstStyle/>
        <a:p>
          <a:endParaRPr lang="en-GB"/>
        </a:p>
      </dgm:t>
    </dgm:pt>
    <dgm:pt modelId="{81F34093-B21F-4F6C-B94E-3CAEE7A3D307}" type="sibTrans" cxnId="{2B057CD1-AD73-4A2F-9682-EA058A212058}">
      <dgm:prSet/>
      <dgm:spPr/>
      <dgm:t>
        <a:bodyPr/>
        <a:lstStyle/>
        <a:p>
          <a:endParaRPr lang="en-GB"/>
        </a:p>
      </dgm:t>
    </dgm:pt>
    <dgm:pt modelId="{72E242B4-FED5-43D7-B321-00EC5164D5FD}">
      <dgm:prSet phldrT="[Text]"/>
      <dgm:spPr/>
      <dgm:t>
        <a:bodyPr/>
        <a:lstStyle/>
        <a:p>
          <a:r>
            <a:rPr lang="en-GB" dirty="0"/>
            <a:t>Understanding benefits of diversity and embedding inclusion</a:t>
          </a:r>
        </a:p>
      </dgm:t>
    </dgm:pt>
    <dgm:pt modelId="{26FD7013-FAFA-409B-81C8-C8685DD882CF}" type="parTrans" cxnId="{45B1CEB4-0B63-4BAE-8C6E-4DF2C4980AF6}">
      <dgm:prSet/>
      <dgm:spPr/>
      <dgm:t>
        <a:bodyPr/>
        <a:lstStyle/>
        <a:p>
          <a:endParaRPr lang="en-GB"/>
        </a:p>
      </dgm:t>
    </dgm:pt>
    <dgm:pt modelId="{6A8C9D4C-F2E3-4D28-A793-3B0AF6084253}" type="sibTrans" cxnId="{45B1CEB4-0B63-4BAE-8C6E-4DF2C4980AF6}">
      <dgm:prSet/>
      <dgm:spPr/>
      <dgm:t>
        <a:bodyPr/>
        <a:lstStyle/>
        <a:p>
          <a:endParaRPr lang="en-GB"/>
        </a:p>
      </dgm:t>
    </dgm:pt>
    <dgm:pt modelId="{EDAFA984-6561-4365-B9F0-3DEF3726977F}" type="pres">
      <dgm:prSet presAssocID="{22BB82A4-1CE9-45CE-A6A7-B2EBB35C49D5}" presName="Name0" presStyleCnt="0">
        <dgm:presLayoutVars>
          <dgm:dir/>
          <dgm:animLvl val="lvl"/>
          <dgm:resizeHandles val="exact"/>
        </dgm:presLayoutVars>
      </dgm:prSet>
      <dgm:spPr/>
    </dgm:pt>
    <dgm:pt modelId="{A8678573-34C3-45D5-B78B-AF5D90EFD6F1}" type="pres">
      <dgm:prSet presAssocID="{71599DB0-C94D-4A1A-8745-9EA99D956E1C}" presName="linNode" presStyleCnt="0"/>
      <dgm:spPr/>
    </dgm:pt>
    <dgm:pt modelId="{9D4F1EB3-C18B-4B87-AB51-416A063C8EB7}" type="pres">
      <dgm:prSet presAssocID="{71599DB0-C94D-4A1A-8745-9EA99D956E1C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4DA58750-7385-43FC-99E9-8BF4DD459333}" type="pres">
      <dgm:prSet presAssocID="{7A09EFA5-2BB7-432E-83CC-53C6E638E6B7}" presName="sp" presStyleCnt="0"/>
      <dgm:spPr/>
    </dgm:pt>
    <dgm:pt modelId="{89D7EE1F-B99B-441D-8E76-4CE5EDB0AF61}" type="pres">
      <dgm:prSet presAssocID="{C1E24E13-1183-4370-933E-6527C716B282}" presName="linNode" presStyleCnt="0"/>
      <dgm:spPr/>
    </dgm:pt>
    <dgm:pt modelId="{311A5BF8-9DB1-4654-BADB-7E26D7E7488F}" type="pres">
      <dgm:prSet presAssocID="{C1E24E13-1183-4370-933E-6527C716B282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ABA5231-C123-4AD1-922C-0B18B6D3844A}" type="pres">
      <dgm:prSet presAssocID="{FE8E96C2-7B0F-4EF3-974D-E6D15F032AF0}" presName="sp" presStyleCnt="0"/>
      <dgm:spPr/>
    </dgm:pt>
    <dgm:pt modelId="{0EF74585-DEC7-4584-8446-8159F34AF2CA}" type="pres">
      <dgm:prSet presAssocID="{3C07C62F-1BCC-46CD-81B1-07D97FFE3D1C}" presName="linNode" presStyleCnt="0"/>
      <dgm:spPr/>
    </dgm:pt>
    <dgm:pt modelId="{027BCB08-5766-4034-A528-70D607218C3D}" type="pres">
      <dgm:prSet presAssocID="{3C07C62F-1BCC-46CD-81B1-07D97FFE3D1C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84A8302-DD9F-4289-A28F-72C16205BEA5}" type="pres">
      <dgm:prSet presAssocID="{81F34093-B21F-4F6C-B94E-3CAEE7A3D307}" presName="sp" presStyleCnt="0"/>
      <dgm:spPr/>
    </dgm:pt>
    <dgm:pt modelId="{55C821D2-90A4-4165-A1BC-1795553604C8}" type="pres">
      <dgm:prSet presAssocID="{72E242B4-FED5-43D7-B321-00EC5164D5FD}" presName="linNode" presStyleCnt="0"/>
      <dgm:spPr/>
    </dgm:pt>
    <dgm:pt modelId="{649E1044-BE30-416E-96CB-2B61C40E3E7B}" type="pres">
      <dgm:prSet presAssocID="{72E242B4-FED5-43D7-B321-00EC5164D5FD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6BFF0208-B1D2-4DED-8482-7470D7C9BD53}" srcId="{22BB82A4-1CE9-45CE-A6A7-B2EBB35C49D5}" destId="{C1E24E13-1183-4370-933E-6527C716B282}" srcOrd="1" destOrd="0" parTransId="{B1ED5500-CABA-40AF-8210-3EBB92B40FE5}" sibTransId="{FE8E96C2-7B0F-4EF3-974D-E6D15F032AF0}"/>
    <dgm:cxn modelId="{A59B0534-E02A-44D9-8EE8-91B0B226E0F1}" srcId="{22BB82A4-1CE9-45CE-A6A7-B2EBB35C49D5}" destId="{71599DB0-C94D-4A1A-8745-9EA99D956E1C}" srcOrd="0" destOrd="0" parTransId="{888EC724-FA47-4E27-8DA0-34040FBE4891}" sibTransId="{7A09EFA5-2BB7-432E-83CC-53C6E638E6B7}"/>
    <dgm:cxn modelId="{D677FE41-7C44-403B-8705-71156DD97881}" type="presOf" srcId="{3C07C62F-1BCC-46CD-81B1-07D97FFE3D1C}" destId="{027BCB08-5766-4034-A528-70D607218C3D}" srcOrd="0" destOrd="0" presId="urn:microsoft.com/office/officeart/2005/8/layout/vList5"/>
    <dgm:cxn modelId="{A703C788-5AAA-4960-9B01-499E24C3B0E0}" type="presOf" srcId="{22BB82A4-1CE9-45CE-A6A7-B2EBB35C49D5}" destId="{EDAFA984-6561-4365-B9F0-3DEF3726977F}" srcOrd="0" destOrd="0" presId="urn:microsoft.com/office/officeart/2005/8/layout/vList5"/>
    <dgm:cxn modelId="{AA3878A1-DB98-4512-BE0F-ED5491658379}" type="presOf" srcId="{72E242B4-FED5-43D7-B321-00EC5164D5FD}" destId="{649E1044-BE30-416E-96CB-2B61C40E3E7B}" srcOrd="0" destOrd="0" presId="urn:microsoft.com/office/officeart/2005/8/layout/vList5"/>
    <dgm:cxn modelId="{8F8536B1-FC30-49FA-B5FB-9A1826BA1BAF}" type="presOf" srcId="{C1E24E13-1183-4370-933E-6527C716B282}" destId="{311A5BF8-9DB1-4654-BADB-7E26D7E7488F}" srcOrd="0" destOrd="0" presId="urn:microsoft.com/office/officeart/2005/8/layout/vList5"/>
    <dgm:cxn modelId="{45B1CEB4-0B63-4BAE-8C6E-4DF2C4980AF6}" srcId="{22BB82A4-1CE9-45CE-A6A7-B2EBB35C49D5}" destId="{72E242B4-FED5-43D7-B321-00EC5164D5FD}" srcOrd="3" destOrd="0" parTransId="{26FD7013-FAFA-409B-81C8-C8685DD882CF}" sibTransId="{6A8C9D4C-F2E3-4D28-A793-3B0AF6084253}"/>
    <dgm:cxn modelId="{BD529BD0-3010-461C-8A7A-918ED1212F60}" type="presOf" srcId="{71599DB0-C94D-4A1A-8745-9EA99D956E1C}" destId="{9D4F1EB3-C18B-4B87-AB51-416A063C8EB7}" srcOrd="0" destOrd="0" presId="urn:microsoft.com/office/officeart/2005/8/layout/vList5"/>
    <dgm:cxn modelId="{2B057CD1-AD73-4A2F-9682-EA058A212058}" srcId="{22BB82A4-1CE9-45CE-A6A7-B2EBB35C49D5}" destId="{3C07C62F-1BCC-46CD-81B1-07D97FFE3D1C}" srcOrd="2" destOrd="0" parTransId="{677A1610-1119-494B-A45B-8C5E973FD7C1}" sibTransId="{81F34093-B21F-4F6C-B94E-3CAEE7A3D307}"/>
    <dgm:cxn modelId="{9C35071D-072A-4577-A0FF-61DB85C3FF87}" type="presParOf" srcId="{EDAFA984-6561-4365-B9F0-3DEF3726977F}" destId="{A8678573-34C3-45D5-B78B-AF5D90EFD6F1}" srcOrd="0" destOrd="0" presId="urn:microsoft.com/office/officeart/2005/8/layout/vList5"/>
    <dgm:cxn modelId="{A4D2A907-7750-4A75-A90E-4FDB55E89290}" type="presParOf" srcId="{A8678573-34C3-45D5-B78B-AF5D90EFD6F1}" destId="{9D4F1EB3-C18B-4B87-AB51-416A063C8EB7}" srcOrd="0" destOrd="0" presId="urn:microsoft.com/office/officeart/2005/8/layout/vList5"/>
    <dgm:cxn modelId="{273AC91E-A4B2-4DDE-9329-2E601CCD0A56}" type="presParOf" srcId="{EDAFA984-6561-4365-B9F0-3DEF3726977F}" destId="{4DA58750-7385-43FC-99E9-8BF4DD459333}" srcOrd="1" destOrd="0" presId="urn:microsoft.com/office/officeart/2005/8/layout/vList5"/>
    <dgm:cxn modelId="{6B349842-7507-4785-9148-821020AAF86A}" type="presParOf" srcId="{EDAFA984-6561-4365-B9F0-3DEF3726977F}" destId="{89D7EE1F-B99B-441D-8E76-4CE5EDB0AF61}" srcOrd="2" destOrd="0" presId="urn:microsoft.com/office/officeart/2005/8/layout/vList5"/>
    <dgm:cxn modelId="{67A32D4E-61CC-4789-AEA2-B594CD61DC77}" type="presParOf" srcId="{89D7EE1F-B99B-441D-8E76-4CE5EDB0AF61}" destId="{311A5BF8-9DB1-4654-BADB-7E26D7E7488F}" srcOrd="0" destOrd="0" presId="urn:microsoft.com/office/officeart/2005/8/layout/vList5"/>
    <dgm:cxn modelId="{B901A750-D9FB-40BA-BB24-9A3B4E933F52}" type="presParOf" srcId="{EDAFA984-6561-4365-B9F0-3DEF3726977F}" destId="{AABA5231-C123-4AD1-922C-0B18B6D3844A}" srcOrd="3" destOrd="0" presId="urn:microsoft.com/office/officeart/2005/8/layout/vList5"/>
    <dgm:cxn modelId="{8B7EBFB0-BA21-44B5-9F0F-7D5BB2559591}" type="presParOf" srcId="{EDAFA984-6561-4365-B9F0-3DEF3726977F}" destId="{0EF74585-DEC7-4584-8446-8159F34AF2CA}" srcOrd="4" destOrd="0" presId="urn:microsoft.com/office/officeart/2005/8/layout/vList5"/>
    <dgm:cxn modelId="{CF98F458-9798-4D89-B62C-03E731B1FD28}" type="presParOf" srcId="{0EF74585-DEC7-4584-8446-8159F34AF2CA}" destId="{027BCB08-5766-4034-A528-70D607218C3D}" srcOrd="0" destOrd="0" presId="urn:microsoft.com/office/officeart/2005/8/layout/vList5"/>
    <dgm:cxn modelId="{6DB70159-A961-49C7-8D8B-38076E418FC3}" type="presParOf" srcId="{EDAFA984-6561-4365-B9F0-3DEF3726977F}" destId="{A84A8302-DD9F-4289-A28F-72C16205BEA5}" srcOrd="5" destOrd="0" presId="urn:microsoft.com/office/officeart/2005/8/layout/vList5"/>
    <dgm:cxn modelId="{16B7CAA4-9C4E-4D40-BF2D-EED9FB98C914}" type="presParOf" srcId="{EDAFA984-6561-4365-B9F0-3DEF3726977F}" destId="{55C821D2-90A4-4165-A1BC-1795553604C8}" srcOrd="6" destOrd="0" presId="urn:microsoft.com/office/officeart/2005/8/layout/vList5"/>
    <dgm:cxn modelId="{44BCE226-5D55-4485-8600-4B04F9174058}" type="presParOf" srcId="{55C821D2-90A4-4165-A1BC-1795553604C8}" destId="{649E1044-BE30-416E-96CB-2B61C40E3E7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34EB7-4660-4152-9E78-1D972D5C977F}">
      <dsp:nvSpPr>
        <dsp:cNvPr id="0" name=""/>
        <dsp:cNvSpPr/>
      </dsp:nvSpPr>
      <dsp:spPr>
        <a:xfrm>
          <a:off x="0" y="10160"/>
          <a:ext cx="8147119" cy="1174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… creating an atmosphere that values respects and intentionally engages differences.  </a:t>
          </a:r>
          <a:endParaRPr lang="en-US" sz="2100" kern="1200"/>
        </a:p>
      </dsp:txBody>
      <dsp:txXfrm>
        <a:off x="57347" y="67507"/>
        <a:ext cx="8032425" cy="1060059"/>
      </dsp:txXfrm>
    </dsp:sp>
    <dsp:sp modelId="{90A29DAE-20BD-40B6-8CC0-2D53D1083791}">
      <dsp:nvSpPr>
        <dsp:cNvPr id="0" name=""/>
        <dsp:cNvSpPr/>
      </dsp:nvSpPr>
      <dsp:spPr>
        <a:xfrm>
          <a:off x="0" y="1245393"/>
          <a:ext cx="8147119" cy="1174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An inclusive culture is one in which people feel comfortable, connected and supported with individuals who are similar, and also with those who are different. </a:t>
          </a:r>
          <a:endParaRPr lang="en-US" sz="2100" kern="1200"/>
        </a:p>
      </dsp:txBody>
      <dsp:txXfrm>
        <a:off x="57347" y="1302740"/>
        <a:ext cx="8032425" cy="1060059"/>
      </dsp:txXfrm>
    </dsp:sp>
    <dsp:sp modelId="{52A70014-A6A4-466B-9244-8E1AA5E8B17E}">
      <dsp:nvSpPr>
        <dsp:cNvPr id="0" name=""/>
        <dsp:cNvSpPr/>
      </dsp:nvSpPr>
      <dsp:spPr>
        <a:xfrm>
          <a:off x="0" y="2480627"/>
          <a:ext cx="8147119" cy="1174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Where they are free to express their opinion and can disagree because there’s a high level of trust among all group members. </a:t>
          </a:r>
          <a:endParaRPr lang="en-US" sz="2100" kern="1200"/>
        </a:p>
      </dsp:txBody>
      <dsp:txXfrm>
        <a:off x="57347" y="2537974"/>
        <a:ext cx="8032425" cy="10600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F1EB3-C18B-4B87-AB51-416A063C8EB7}">
      <dsp:nvSpPr>
        <dsp:cNvPr id="0" name=""/>
        <dsp:cNvSpPr/>
      </dsp:nvSpPr>
      <dsp:spPr>
        <a:xfrm>
          <a:off x="3364992" y="2177"/>
          <a:ext cx="3785616" cy="10474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Being an ally and never a bystander</a:t>
          </a:r>
        </a:p>
      </dsp:txBody>
      <dsp:txXfrm>
        <a:off x="3416125" y="53310"/>
        <a:ext cx="3683350" cy="945199"/>
      </dsp:txXfrm>
    </dsp:sp>
    <dsp:sp modelId="{311A5BF8-9DB1-4654-BADB-7E26D7E7488F}">
      <dsp:nvSpPr>
        <dsp:cNvPr id="0" name=""/>
        <dsp:cNvSpPr/>
      </dsp:nvSpPr>
      <dsp:spPr>
        <a:xfrm>
          <a:off x="3364992" y="1102016"/>
          <a:ext cx="3785616" cy="104746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Respectful of &amp; understanding individuality  </a:t>
          </a:r>
        </a:p>
      </dsp:txBody>
      <dsp:txXfrm>
        <a:off x="3416125" y="1153149"/>
        <a:ext cx="3683350" cy="945199"/>
      </dsp:txXfrm>
    </dsp:sp>
    <dsp:sp modelId="{027BCB08-5766-4034-A528-70D607218C3D}">
      <dsp:nvSpPr>
        <dsp:cNvPr id="0" name=""/>
        <dsp:cNvSpPr/>
      </dsp:nvSpPr>
      <dsp:spPr>
        <a:xfrm>
          <a:off x="3364992" y="2201855"/>
          <a:ext cx="3785616" cy="104746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Nurture diverse talent</a:t>
          </a:r>
        </a:p>
      </dsp:txBody>
      <dsp:txXfrm>
        <a:off x="3416125" y="2252988"/>
        <a:ext cx="3683350" cy="945199"/>
      </dsp:txXfrm>
    </dsp:sp>
    <dsp:sp modelId="{649E1044-BE30-416E-96CB-2B61C40E3E7B}">
      <dsp:nvSpPr>
        <dsp:cNvPr id="0" name=""/>
        <dsp:cNvSpPr/>
      </dsp:nvSpPr>
      <dsp:spPr>
        <a:xfrm>
          <a:off x="3364992" y="3301694"/>
          <a:ext cx="3785616" cy="104746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Understanding benefits of diversity and embedding inclusion</a:t>
          </a:r>
        </a:p>
      </dsp:txBody>
      <dsp:txXfrm>
        <a:off x="3416125" y="3352827"/>
        <a:ext cx="3683350" cy="94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96BC6-08D1-4598-8B34-02732D976D19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08A1-B586-4C50-8551-FBC3EF52F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82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E608A1-B586-4C50-8551-FBC3EF52F9A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56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59489B-B3BD-44D8-A970-A9108B8D0D5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212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image" Target="../media/image17.gi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5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BCDD-214A-8EAD-8249-90C2AC1F1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567FFA-C827-BC1B-BC0C-C3B2463C2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33D77-899F-E9B5-7F74-C23E236A1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47097-2C82-8335-1EE7-2DBE554C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427E3-8F05-EA0E-6016-E7ED32F60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38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98317-BD73-7352-D849-AEC39713F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F572BB-49AA-7DBC-CB42-8E7C3D7E0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FBA10-A08B-2493-0B29-16DA4A799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9E7E9-6068-DB54-510E-C2A3EE45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CE4F9-D004-25E1-9885-06CD3FF6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8CEC89-B9E9-47D7-E580-C65D6D8D7C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58F42B-5208-1B73-D2A7-503E7E9BF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909BA-0691-B597-5D8E-606C2A9D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151E6-C85C-90D7-38F5-337861E92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F2F5B-0231-AE7E-CAEF-8D9AEEC3F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199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9" y="-89728"/>
            <a:ext cx="12485604" cy="1931287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6468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D7CB-201F-5E48-AB2D-674B320C4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48462-9CE0-C546-BBE7-10EFE23EC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414" y="2154621"/>
            <a:ext cx="8460827" cy="402234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363538" indent="-312738">
              <a:lnSpc>
                <a:spcPct val="100000"/>
              </a:lnSpc>
              <a:spcBef>
                <a:spcPts val="600"/>
              </a:spcBef>
              <a:tabLst/>
              <a:defRPr sz="1800">
                <a:solidFill>
                  <a:schemeClr val="tx1"/>
                </a:solidFill>
              </a:defRPr>
            </a:lvl2pPr>
            <a:lvl3pPr marL="758825" indent="-354013">
              <a:lnSpc>
                <a:spcPct val="100000"/>
              </a:lnSpc>
              <a:spcBef>
                <a:spcPts val="600"/>
              </a:spcBef>
              <a:tabLst/>
              <a:defRPr sz="1800">
                <a:solidFill>
                  <a:schemeClr val="tx1"/>
                </a:solidFill>
              </a:defRPr>
            </a:lvl3pPr>
            <a:lvl4pPr marL="1206500" indent="-447675">
              <a:lnSpc>
                <a:spcPct val="100000"/>
              </a:lnSpc>
              <a:spcBef>
                <a:spcPts val="600"/>
              </a:spcBef>
              <a:tabLst/>
              <a:defRPr sz="1800">
                <a:solidFill>
                  <a:schemeClr val="tx1"/>
                </a:solidFill>
              </a:defRPr>
            </a:lvl4pPr>
            <a:lvl5pPr marL="1601788" indent="-395288">
              <a:lnSpc>
                <a:spcPct val="100000"/>
              </a:lnSpc>
              <a:spcBef>
                <a:spcPts val="600"/>
              </a:spcBef>
              <a:tabLst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A82417-D682-2D41-A549-137BBDE1B7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314450"/>
            <a:ext cx="10515600" cy="511175"/>
          </a:xfrm>
        </p:spPr>
        <p:txBody>
          <a:bodyPr>
            <a:noAutofit/>
          </a:bodyPr>
          <a:lstStyle>
            <a:lvl1pPr marL="0" indent="0">
              <a:buNone/>
              <a:defRPr b="1" i="0">
                <a:solidFill>
                  <a:schemeClr val="accent1">
                    <a:lumMod val="40000"/>
                    <a:lumOff val="6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  <a:latin typeface="Gilbert Bold - Preview4" pitchFamily="2" charset="0"/>
              </a:defRPr>
            </a:lvl2pPr>
            <a:lvl3pPr marL="914400" indent="0"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  <a:latin typeface="Gilbert Bold - Preview4" pitchFamily="2" charset="0"/>
              </a:defRPr>
            </a:lvl3pPr>
            <a:lvl4pPr marL="1371600" indent="0"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  <a:latin typeface="Gilbert Bold - Preview4" pitchFamily="2" charset="0"/>
              </a:defRPr>
            </a:lvl4pPr>
            <a:lvl5pPr marL="1828800" indent="0"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  <a:latin typeface="Gilbert Bold - Preview4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2991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35C137D2-16C1-B84A-AAB7-2216CF857D5A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838200" y="1626842"/>
            <a:ext cx="10515600" cy="4022725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D3D7CB-201F-5E48-AB2D-674B320C4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B430213-B6AE-CA47-9CB8-3C762BF9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7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6FDC-B12F-2748-AF98-B9448BAA9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09854"/>
            <a:ext cx="10515600" cy="801129"/>
          </a:xfrm>
        </p:spPr>
        <p:txBody>
          <a:bodyPr anchor="t" anchorCtr="0">
            <a:noAutofit/>
          </a:bodyPr>
          <a:lstStyle>
            <a:lvl1pPr algn="l">
              <a:defRPr sz="4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AC6E9-F8A7-FF40-8261-56906495C48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1610982"/>
            <a:ext cx="3897404" cy="4432465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1836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6FDC-B12F-2748-AF98-B9448BAA9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09854"/>
            <a:ext cx="10515600" cy="801129"/>
          </a:xfrm>
        </p:spPr>
        <p:txBody>
          <a:bodyPr anchor="t" anchorCtr="0">
            <a:noAutofit/>
          </a:bodyPr>
          <a:lstStyle>
            <a:lvl1pPr algn="l">
              <a:defRPr sz="48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AC6E9-F8A7-FF40-8261-56906495C48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1610982"/>
            <a:ext cx="5413824" cy="4432465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8823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6FDC-B12F-2748-AF98-B9448BAA9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09854"/>
            <a:ext cx="10515600" cy="801129"/>
          </a:xfrm>
        </p:spPr>
        <p:txBody>
          <a:bodyPr anchor="t" anchorCtr="0">
            <a:noAutofit/>
          </a:bodyPr>
          <a:lstStyle>
            <a:lvl1pPr algn="l">
              <a:defRPr sz="4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AC6E9-F8A7-FF40-8261-56906495C48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1610982"/>
            <a:ext cx="5413824" cy="4432465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859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Marker Specific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6FDC-B12F-2748-AF98-B9448BAA9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809854"/>
            <a:ext cx="8899980" cy="801129"/>
          </a:xfrm>
        </p:spPr>
        <p:txBody>
          <a:bodyPr anchor="t" anchorCtr="0">
            <a:noAutofit/>
          </a:bodyPr>
          <a:lstStyle>
            <a:lvl1pPr algn="l">
              <a:defRPr sz="4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AC6E9-F8A7-FF40-8261-56906495C48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49" y="1610983"/>
            <a:ext cx="5369253" cy="3854396"/>
          </a:xfrm>
        </p:spPr>
        <p:txBody>
          <a:bodyPr>
            <a:noAutofit/>
          </a:bodyPr>
          <a:lstStyle>
            <a:lvl1pPr marL="0" indent="0">
              <a:lnSpc>
                <a:spcPct val="125000"/>
              </a:lnSpc>
              <a:buNone/>
              <a:defRPr sz="18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5577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63054-47E8-A340-93C1-9BE2C00D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689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F4CB6-CBD0-214B-8ED4-7F18862A02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16A3B92-A45C-FA49-9620-EC0226CEC14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681163" y="1817688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8EB75F4D-1431-B846-B8C3-1E2882BFC3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256088" y="1817688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53DB8201-2514-EE41-8914-46DAC8FFDD1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810211" y="1817688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5693C911-097E-D14F-B22C-53307452D1CE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9251262" y="1817688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3">
            <a:extLst>
              <a:ext uri="{FF2B5EF4-FFF2-40B4-BE49-F238E27FC236}">
                <a16:creationId xmlns:a16="http://schemas.microsoft.com/office/drawing/2014/main" id="{CFF864EB-CB06-7E4A-851B-BEF0CE700BC8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1681163" y="3993330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13">
            <a:extLst>
              <a:ext uri="{FF2B5EF4-FFF2-40B4-BE49-F238E27FC236}">
                <a16:creationId xmlns:a16="http://schemas.microsoft.com/office/drawing/2014/main" id="{272E7F32-C350-3644-A5FA-17B69E3C19BD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6810211" y="3993330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3">
            <a:extLst>
              <a:ext uri="{FF2B5EF4-FFF2-40B4-BE49-F238E27FC236}">
                <a16:creationId xmlns:a16="http://schemas.microsoft.com/office/drawing/2014/main" id="{7813C078-107B-2B48-848D-E3BB0DF8267B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4256088" y="3988394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FB5B3C41-92A0-684E-A3D4-F33E9D35E5B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9251262" y="3988394"/>
            <a:ext cx="1839912" cy="1839912"/>
          </a:xfrm>
          <a:prstGeom prst="roundRect">
            <a:avLst>
              <a:gd name="adj" fmla="val 4999"/>
            </a:avLst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66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20F4-8B7C-2D59-D9C4-4DD734D9C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F5B98-5A35-84E7-BB78-72E38AE0A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10E9C-60EE-0812-B24C-376F1B77D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96D03-F056-3724-3B34-BF48ABBD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AB202-FF91-7FF7-056A-04D8F9A69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1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49737D-ADBE-D04E-8322-C76F8C4D3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653" y="0"/>
            <a:ext cx="10264348" cy="617630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C8220A1-EB96-AD44-A7DB-8C9E95977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-17822"/>
            <a:ext cx="9528629" cy="62106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copy that may be needed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31E84-FB28-734A-8525-C47EEA1EC2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653" y="0"/>
            <a:ext cx="10264348" cy="617630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134AFCF-F8B7-8F46-98FD-D24010EB23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-17822"/>
            <a:ext cx="9528629" cy="621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94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11D1DC-C21E-F643-9B65-DD2566E4B8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31269" y="0"/>
            <a:ext cx="5260731" cy="618701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1B1184A-FF27-5B4C-B3E4-030D8ED0C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6159"/>
            <a:ext cx="9499600" cy="6191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21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F3DEBA-19AC-A943-BBF2-6422EF1D48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0221" y="0"/>
            <a:ext cx="9801780" cy="618554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BB3D760-0EFF-E241-B9CB-0F2B84A0B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6159"/>
            <a:ext cx="9499600" cy="6191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06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79058A-4AAD-AF49-B9BE-CDC03D3122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1887" y="0"/>
            <a:ext cx="10530114" cy="618293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83487A6-5D53-7C49-BB1A-EB17CA95B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6159"/>
            <a:ext cx="9499600" cy="6191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03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5EDF3C-2782-4D40-9B03-F6D8FEEB9D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4572" y="0"/>
            <a:ext cx="10087428" cy="6199277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1B55C8EC-0FA8-A74E-B49D-BBB120A13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6159"/>
            <a:ext cx="9499600" cy="6191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252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tock Phot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F409F6C-500D-EF40-8203-865C08B27E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370" y="0"/>
            <a:ext cx="9274630" cy="6173074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E453E7AA-0E42-474A-86FB-2BB0DAEB352F}"/>
              </a:ext>
            </a:extLst>
          </p:cNvPr>
          <p:cNvSpPr/>
          <p:nvPr/>
        </p:nvSpPr>
        <p:spPr>
          <a:xfrm>
            <a:off x="-8435" y="-17045"/>
            <a:ext cx="10001521" cy="618438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683" h="17118">
                <a:moveTo>
                  <a:pt x="0" y="0"/>
                </a:moveTo>
                <a:lnTo>
                  <a:pt x="0" y="17118"/>
                </a:lnTo>
                <a:lnTo>
                  <a:pt x="12351" y="17118"/>
                </a:lnTo>
                <a:lnTo>
                  <a:pt x="12351" y="17118"/>
                </a:lnTo>
                <a:lnTo>
                  <a:pt x="12483" y="17100"/>
                </a:lnTo>
                <a:lnTo>
                  <a:pt x="12483" y="17100"/>
                </a:lnTo>
                <a:lnTo>
                  <a:pt x="12845" y="17065"/>
                </a:lnTo>
                <a:lnTo>
                  <a:pt x="13207" y="17021"/>
                </a:lnTo>
                <a:lnTo>
                  <a:pt x="13569" y="16968"/>
                </a:lnTo>
                <a:lnTo>
                  <a:pt x="13929" y="16897"/>
                </a:lnTo>
                <a:lnTo>
                  <a:pt x="14282" y="16827"/>
                </a:lnTo>
                <a:lnTo>
                  <a:pt x="14644" y="16747"/>
                </a:lnTo>
                <a:lnTo>
                  <a:pt x="14997" y="16659"/>
                </a:lnTo>
                <a:lnTo>
                  <a:pt x="15350" y="16553"/>
                </a:lnTo>
                <a:lnTo>
                  <a:pt x="15350" y="16553"/>
                </a:lnTo>
                <a:lnTo>
                  <a:pt x="15579" y="16483"/>
                </a:lnTo>
                <a:lnTo>
                  <a:pt x="15808" y="16403"/>
                </a:lnTo>
                <a:lnTo>
                  <a:pt x="16029" y="16315"/>
                </a:lnTo>
                <a:lnTo>
                  <a:pt x="16249" y="16218"/>
                </a:lnTo>
                <a:lnTo>
                  <a:pt x="16470" y="16121"/>
                </a:lnTo>
                <a:lnTo>
                  <a:pt x="16682" y="16015"/>
                </a:lnTo>
                <a:lnTo>
                  <a:pt x="16893" y="15900"/>
                </a:lnTo>
                <a:lnTo>
                  <a:pt x="17096" y="15786"/>
                </a:lnTo>
                <a:lnTo>
                  <a:pt x="17290" y="15653"/>
                </a:lnTo>
                <a:lnTo>
                  <a:pt x="17485" y="15521"/>
                </a:lnTo>
                <a:lnTo>
                  <a:pt x="17679" y="15380"/>
                </a:lnTo>
                <a:lnTo>
                  <a:pt x="17864" y="15230"/>
                </a:lnTo>
                <a:lnTo>
                  <a:pt x="18040" y="15071"/>
                </a:lnTo>
                <a:lnTo>
                  <a:pt x="18217" y="14912"/>
                </a:lnTo>
                <a:lnTo>
                  <a:pt x="18393" y="14735"/>
                </a:lnTo>
                <a:lnTo>
                  <a:pt x="18552" y="14550"/>
                </a:lnTo>
                <a:lnTo>
                  <a:pt x="18552" y="14550"/>
                </a:lnTo>
                <a:lnTo>
                  <a:pt x="18711" y="14374"/>
                </a:lnTo>
                <a:lnTo>
                  <a:pt x="18861" y="14188"/>
                </a:lnTo>
                <a:lnTo>
                  <a:pt x="19002" y="14003"/>
                </a:lnTo>
                <a:lnTo>
                  <a:pt x="19143" y="13818"/>
                </a:lnTo>
                <a:lnTo>
                  <a:pt x="19408" y="13429"/>
                </a:lnTo>
                <a:lnTo>
                  <a:pt x="19655" y="13032"/>
                </a:lnTo>
                <a:lnTo>
                  <a:pt x="19893" y="12626"/>
                </a:lnTo>
                <a:lnTo>
                  <a:pt x="20114" y="12212"/>
                </a:lnTo>
                <a:lnTo>
                  <a:pt x="20316" y="11788"/>
                </a:lnTo>
                <a:lnTo>
                  <a:pt x="20511" y="11356"/>
                </a:lnTo>
                <a:lnTo>
                  <a:pt x="20511" y="11356"/>
                </a:lnTo>
                <a:lnTo>
                  <a:pt x="20969" y="10253"/>
                </a:lnTo>
                <a:lnTo>
                  <a:pt x="21410" y="9141"/>
                </a:lnTo>
                <a:lnTo>
                  <a:pt x="22293" y="6909"/>
                </a:lnTo>
                <a:lnTo>
                  <a:pt x="22293" y="6909"/>
                </a:lnTo>
                <a:lnTo>
                  <a:pt x="22663" y="6009"/>
                </a:lnTo>
                <a:lnTo>
                  <a:pt x="22857" y="5559"/>
                </a:lnTo>
                <a:lnTo>
                  <a:pt x="23051" y="5118"/>
                </a:lnTo>
                <a:lnTo>
                  <a:pt x="23263" y="4677"/>
                </a:lnTo>
                <a:lnTo>
                  <a:pt x="23475" y="4244"/>
                </a:lnTo>
                <a:lnTo>
                  <a:pt x="23704" y="3821"/>
                </a:lnTo>
                <a:lnTo>
                  <a:pt x="23951" y="3397"/>
                </a:lnTo>
                <a:lnTo>
                  <a:pt x="23951" y="3397"/>
                </a:lnTo>
                <a:lnTo>
                  <a:pt x="24101" y="3150"/>
                </a:lnTo>
                <a:lnTo>
                  <a:pt x="24260" y="2912"/>
                </a:lnTo>
                <a:lnTo>
                  <a:pt x="24419" y="2683"/>
                </a:lnTo>
                <a:lnTo>
                  <a:pt x="24586" y="2462"/>
                </a:lnTo>
                <a:lnTo>
                  <a:pt x="24763" y="2241"/>
                </a:lnTo>
                <a:lnTo>
                  <a:pt x="24939" y="2030"/>
                </a:lnTo>
                <a:lnTo>
                  <a:pt x="25133" y="1818"/>
                </a:lnTo>
                <a:lnTo>
                  <a:pt x="25327" y="1624"/>
                </a:lnTo>
                <a:lnTo>
                  <a:pt x="25522" y="1430"/>
                </a:lnTo>
                <a:lnTo>
                  <a:pt x="25733" y="1244"/>
                </a:lnTo>
                <a:lnTo>
                  <a:pt x="25945" y="1068"/>
                </a:lnTo>
                <a:lnTo>
                  <a:pt x="26166" y="900"/>
                </a:lnTo>
                <a:lnTo>
                  <a:pt x="26395" y="732"/>
                </a:lnTo>
                <a:lnTo>
                  <a:pt x="26633" y="582"/>
                </a:lnTo>
                <a:lnTo>
                  <a:pt x="26880" y="432"/>
                </a:lnTo>
                <a:lnTo>
                  <a:pt x="27127" y="300"/>
                </a:lnTo>
                <a:lnTo>
                  <a:pt x="27127" y="300"/>
                </a:lnTo>
                <a:lnTo>
                  <a:pt x="27683" y="18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583238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9348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C8F0A-CDDD-5C45-BEFB-7A03D90999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2E6D259-8699-844A-83D0-540C3066BF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37588" y="1117600"/>
            <a:ext cx="4891737" cy="4238625"/>
          </a:xfrm>
        </p:spPr>
        <p:txBody>
          <a:bodyPr lIns="360000" tIns="360000" rIns="360000" bIns="360000" anchor="ctr" anchorCtr="0">
            <a:noAutofit/>
          </a:bodyPr>
          <a:lstStyle>
            <a:lvl1pPr marL="0" indent="0" algn="ctr">
              <a:buNone/>
              <a:defRPr sz="3200" b="1" i="0">
                <a:solidFill>
                  <a:schemeClr val="accent5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282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84144DC-2929-064C-8730-F191BDCCC315}"/>
              </a:ext>
            </a:extLst>
          </p:cNvPr>
          <p:cNvSpPr/>
          <p:nvPr userDrawn="1"/>
        </p:nvSpPr>
        <p:spPr>
          <a:xfrm>
            <a:off x="1105549" y="1051994"/>
            <a:ext cx="5118479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19" h="12175">
                <a:moveTo>
                  <a:pt x="14219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3" y="12175"/>
                </a:lnTo>
                <a:lnTo>
                  <a:pt x="339" y="12163"/>
                </a:lnTo>
                <a:lnTo>
                  <a:pt x="285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1" y="12080"/>
                </a:lnTo>
                <a:lnTo>
                  <a:pt x="131" y="12050"/>
                </a:lnTo>
                <a:lnTo>
                  <a:pt x="101" y="12021"/>
                </a:lnTo>
                <a:lnTo>
                  <a:pt x="78" y="11985"/>
                </a:lnTo>
                <a:lnTo>
                  <a:pt x="53" y="11949"/>
                </a:lnTo>
                <a:lnTo>
                  <a:pt x="24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453"/>
                </a:lnTo>
                <a:lnTo>
                  <a:pt x="0" y="453"/>
                </a:lnTo>
                <a:lnTo>
                  <a:pt x="6" y="393"/>
                </a:lnTo>
                <a:lnTo>
                  <a:pt x="12" y="339"/>
                </a:lnTo>
                <a:lnTo>
                  <a:pt x="24" y="286"/>
                </a:lnTo>
                <a:lnTo>
                  <a:pt x="48" y="244"/>
                </a:lnTo>
                <a:lnTo>
                  <a:pt x="65" y="202"/>
                </a:lnTo>
                <a:lnTo>
                  <a:pt x="95" y="167"/>
                </a:lnTo>
                <a:lnTo>
                  <a:pt x="125" y="131"/>
                </a:lnTo>
                <a:lnTo>
                  <a:pt x="161" y="101"/>
                </a:lnTo>
                <a:lnTo>
                  <a:pt x="190" y="78"/>
                </a:lnTo>
                <a:lnTo>
                  <a:pt x="232" y="53"/>
                </a:lnTo>
                <a:lnTo>
                  <a:pt x="304" y="24"/>
                </a:lnTo>
                <a:lnTo>
                  <a:pt x="381" y="6"/>
                </a:lnTo>
                <a:lnTo>
                  <a:pt x="452" y="0"/>
                </a:lnTo>
                <a:lnTo>
                  <a:pt x="14219" y="0"/>
                </a:lnTo>
                <a:lnTo>
                  <a:pt x="14219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3" y="196"/>
                </a:lnTo>
                <a:lnTo>
                  <a:pt x="351" y="208"/>
                </a:lnTo>
                <a:lnTo>
                  <a:pt x="304" y="232"/>
                </a:lnTo>
                <a:lnTo>
                  <a:pt x="262" y="262"/>
                </a:lnTo>
                <a:lnTo>
                  <a:pt x="244" y="286"/>
                </a:lnTo>
                <a:lnTo>
                  <a:pt x="226" y="310"/>
                </a:lnTo>
                <a:lnTo>
                  <a:pt x="208" y="339"/>
                </a:lnTo>
                <a:lnTo>
                  <a:pt x="202" y="369"/>
                </a:lnTo>
                <a:lnTo>
                  <a:pt x="190" y="411"/>
                </a:lnTo>
                <a:lnTo>
                  <a:pt x="190" y="453"/>
                </a:lnTo>
                <a:lnTo>
                  <a:pt x="190" y="11722"/>
                </a:lnTo>
                <a:lnTo>
                  <a:pt x="190" y="11722"/>
                </a:lnTo>
                <a:lnTo>
                  <a:pt x="190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2" y="11913"/>
                </a:lnTo>
                <a:lnTo>
                  <a:pt x="280" y="11931"/>
                </a:lnTo>
                <a:lnTo>
                  <a:pt x="310" y="11949"/>
                </a:lnTo>
                <a:lnTo>
                  <a:pt x="339" y="11967"/>
                </a:lnTo>
                <a:lnTo>
                  <a:pt x="369" y="11979"/>
                </a:lnTo>
                <a:lnTo>
                  <a:pt x="411" y="11985"/>
                </a:lnTo>
                <a:lnTo>
                  <a:pt x="452" y="11985"/>
                </a:lnTo>
                <a:lnTo>
                  <a:pt x="14219" y="11985"/>
                </a:lnTo>
                <a:close/>
              </a:path>
            </a:pathLst>
          </a:custGeom>
          <a:solidFill>
            <a:schemeClr val="accent5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AD93706-22AA-4E4E-8CAF-44A36A36D77B}"/>
              </a:ext>
            </a:extLst>
          </p:cNvPr>
          <p:cNvSpPr/>
          <p:nvPr userDrawn="1"/>
        </p:nvSpPr>
        <p:spPr>
          <a:xfrm>
            <a:off x="6029989" y="1051994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02E6D259-8699-844A-83D0-540C3066BF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667" y="1124001"/>
            <a:ext cx="4844322" cy="4238625"/>
          </a:xfrm>
        </p:spPr>
        <p:txBody>
          <a:bodyPr lIns="360000" tIns="360000" rIns="360000" bIns="360000" anchor="ctr" anchorCtr="0">
            <a:noAutofit/>
          </a:bodyPr>
          <a:lstStyle>
            <a:lvl1pPr marL="0" indent="0" algn="ctr">
              <a:buNone/>
              <a:defRPr sz="3200" b="1" i="0">
                <a:solidFill>
                  <a:schemeClr val="accent5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3094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B8D38A-BB72-1A49-A197-1BA980BE88C5}"/>
              </a:ext>
            </a:extLst>
          </p:cNvPr>
          <p:cNvSpPr/>
          <p:nvPr/>
        </p:nvSpPr>
        <p:spPr>
          <a:xfrm>
            <a:off x="1161144" y="1117600"/>
            <a:ext cx="4902098" cy="4274796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C8F0A-CDDD-5C45-BEFB-7A03D90999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584144DC-2929-064C-8730-F191BDCCC315}"/>
              </a:ext>
            </a:extLst>
          </p:cNvPr>
          <p:cNvSpPr/>
          <p:nvPr/>
        </p:nvSpPr>
        <p:spPr>
          <a:xfrm>
            <a:off x="1105549" y="1051994"/>
            <a:ext cx="5118479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19" h="12175">
                <a:moveTo>
                  <a:pt x="14219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3" y="12175"/>
                </a:lnTo>
                <a:lnTo>
                  <a:pt x="339" y="12163"/>
                </a:lnTo>
                <a:lnTo>
                  <a:pt x="285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1" y="12080"/>
                </a:lnTo>
                <a:lnTo>
                  <a:pt x="131" y="12050"/>
                </a:lnTo>
                <a:lnTo>
                  <a:pt x="101" y="12021"/>
                </a:lnTo>
                <a:lnTo>
                  <a:pt x="78" y="11985"/>
                </a:lnTo>
                <a:lnTo>
                  <a:pt x="53" y="11949"/>
                </a:lnTo>
                <a:lnTo>
                  <a:pt x="24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453"/>
                </a:lnTo>
                <a:lnTo>
                  <a:pt x="0" y="453"/>
                </a:lnTo>
                <a:lnTo>
                  <a:pt x="6" y="393"/>
                </a:lnTo>
                <a:lnTo>
                  <a:pt x="12" y="339"/>
                </a:lnTo>
                <a:lnTo>
                  <a:pt x="24" y="286"/>
                </a:lnTo>
                <a:lnTo>
                  <a:pt x="48" y="244"/>
                </a:lnTo>
                <a:lnTo>
                  <a:pt x="65" y="202"/>
                </a:lnTo>
                <a:lnTo>
                  <a:pt x="95" y="167"/>
                </a:lnTo>
                <a:lnTo>
                  <a:pt x="125" y="131"/>
                </a:lnTo>
                <a:lnTo>
                  <a:pt x="161" y="101"/>
                </a:lnTo>
                <a:lnTo>
                  <a:pt x="190" y="78"/>
                </a:lnTo>
                <a:lnTo>
                  <a:pt x="232" y="53"/>
                </a:lnTo>
                <a:lnTo>
                  <a:pt x="304" y="24"/>
                </a:lnTo>
                <a:lnTo>
                  <a:pt x="381" y="6"/>
                </a:lnTo>
                <a:lnTo>
                  <a:pt x="452" y="0"/>
                </a:lnTo>
                <a:lnTo>
                  <a:pt x="14219" y="0"/>
                </a:lnTo>
                <a:lnTo>
                  <a:pt x="14219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3" y="196"/>
                </a:lnTo>
                <a:lnTo>
                  <a:pt x="351" y="208"/>
                </a:lnTo>
                <a:lnTo>
                  <a:pt x="304" y="232"/>
                </a:lnTo>
                <a:lnTo>
                  <a:pt x="262" y="262"/>
                </a:lnTo>
                <a:lnTo>
                  <a:pt x="244" y="286"/>
                </a:lnTo>
                <a:lnTo>
                  <a:pt x="226" y="310"/>
                </a:lnTo>
                <a:lnTo>
                  <a:pt x="208" y="339"/>
                </a:lnTo>
                <a:lnTo>
                  <a:pt x="202" y="369"/>
                </a:lnTo>
                <a:lnTo>
                  <a:pt x="190" y="411"/>
                </a:lnTo>
                <a:lnTo>
                  <a:pt x="190" y="453"/>
                </a:lnTo>
                <a:lnTo>
                  <a:pt x="190" y="11722"/>
                </a:lnTo>
                <a:lnTo>
                  <a:pt x="190" y="11722"/>
                </a:lnTo>
                <a:lnTo>
                  <a:pt x="190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2" y="11913"/>
                </a:lnTo>
                <a:lnTo>
                  <a:pt x="280" y="11931"/>
                </a:lnTo>
                <a:lnTo>
                  <a:pt x="310" y="11949"/>
                </a:lnTo>
                <a:lnTo>
                  <a:pt x="339" y="11967"/>
                </a:lnTo>
                <a:lnTo>
                  <a:pt x="369" y="11979"/>
                </a:lnTo>
                <a:lnTo>
                  <a:pt x="411" y="11985"/>
                </a:lnTo>
                <a:lnTo>
                  <a:pt x="452" y="11985"/>
                </a:lnTo>
                <a:lnTo>
                  <a:pt x="14219" y="11985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AD93706-22AA-4E4E-8CAF-44A36A36D77B}"/>
              </a:ext>
            </a:extLst>
          </p:cNvPr>
          <p:cNvSpPr/>
          <p:nvPr/>
        </p:nvSpPr>
        <p:spPr>
          <a:xfrm>
            <a:off x="6029989" y="1051994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2E6D259-8699-844A-83D0-540C3066BF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03258" y="1117600"/>
            <a:ext cx="5012508" cy="4238625"/>
          </a:xfrm>
        </p:spPr>
        <p:txBody>
          <a:bodyPr lIns="360000" tIns="360000" rIns="360000" bIns="360000" anchor="ctr" anchorCtr="0">
            <a:noAutofit/>
          </a:bodyPr>
          <a:lstStyle>
            <a:lvl1pPr marL="0" indent="0" algn="ctr">
              <a:buNone/>
              <a:defRPr sz="3200" b="1" i="0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6900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66" y="3811339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644" y="1583076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299" y="1583076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482" y="1598141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482" y="3848306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63" y="3848306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644" y="3848306"/>
            <a:ext cx="2475000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4" name="Rounded Rectangle 13"/>
          <p:cNvSpPr/>
          <p:nvPr userDrawn="1"/>
        </p:nvSpPr>
        <p:spPr>
          <a:xfrm>
            <a:off x="930666" y="1583076"/>
            <a:ext cx="2475000" cy="19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ELC</a:t>
            </a:r>
          </a:p>
        </p:txBody>
      </p:sp>
    </p:spTree>
    <p:extLst>
      <p:ext uri="{BB962C8B-B14F-4D97-AF65-F5344CB8AC3E}">
        <p14:creationId xmlns:p14="http://schemas.microsoft.com/office/powerpoint/2010/main" val="20503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6D56D-18F3-F3C5-8EF1-235D9FD83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9300A-F762-00F4-CA04-2015E9BB0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923A3-4345-E48C-4416-980B859E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FC37C-F60D-B715-F1E6-9252A46BC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44D8B-DBFF-4259-3F37-CDC26217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803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F7DC0-4564-8342-B93B-72AA6792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93106C-D572-F843-9D4A-D47EA7DFCE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B00FF81-B32E-D04D-98EF-EAD82FFB8443}"/>
              </a:ext>
            </a:extLst>
          </p:cNvPr>
          <p:cNvSpPr/>
          <p:nvPr/>
        </p:nvSpPr>
        <p:spPr>
          <a:xfrm>
            <a:off x="6198960" y="1429681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5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C9EC0DA-C996-6F4E-A092-0741819A409D}"/>
              </a:ext>
            </a:extLst>
          </p:cNvPr>
          <p:cNvSpPr/>
          <p:nvPr/>
        </p:nvSpPr>
        <p:spPr>
          <a:xfrm>
            <a:off x="818578" y="1429681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8F73964-8474-3A45-9FDB-B44B3E1BFC4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941388" y="1563688"/>
            <a:ext cx="4910137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Chart Placeholder 6">
            <a:extLst>
              <a:ext uri="{FF2B5EF4-FFF2-40B4-BE49-F238E27FC236}">
                <a16:creationId xmlns:a16="http://schemas.microsoft.com/office/drawing/2014/main" id="{1F0891C4-5DB2-DF4A-9F18-2BFA239D92B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321770" y="1563688"/>
            <a:ext cx="4910137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661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F7DC0-4564-8342-B93B-72AA6792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93106C-D572-F843-9D4A-D47EA7DFCE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B00FF81-B32E-D04D-98EF-EAD82FFB8443}"/>
              </a:ext>
            </a:extLst>
          </p:cNvPr>
          <p:cNvSpPr/>
          <p:nvPr/>
        </p:nvSpPr>
        <p:spPr>
          <a:xfrm>
            <a:off x="6198960" y="1429681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C9EC0DA-C996-6F4E-A092-0741819A409D}"/>
              </a:ext>
            </a:extLst>
          </p:cNvPr>
          <p:cNvSpPr/>
          <p:nvPr/>
        </p:nvSpPr>
        <p:spPr>
          <a:xfrm>
            <a:off x="818578" y="1429681"/>
            <a:ext cx="5154840" cy="438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20" h="12175">
                <a:moveTo>
                  <a:pt x="13851" y="12175"/>
                </a:moveTo>
                <a:lnTo>
                  <a:pt x="452" y="12175"/>
                </a:lnTo>
                <a:lnTo>
                  <a:pt x="452" y="12175"/>
                </a:lnTo>
                <a:lnTo>
                  <a:pt x="392" y="12175"/>
                </a:lnTo>
                <a:lnTo>
                  <a:pt x="339" y="12163"/>
                </a:lnTo>
                <a:lnTo>
                  <a:pt x="291" y="12151"/>
                </a:lnTo>
                <a:lnTo>
                  <a:pt x="244" y="12133"/>
                </a:lnTo>
                <a:lnTo>
                  <a:pt x="202" y="12110"/>
                </a:lnTo>
                <a:lnTo>
                  <a:pt x="166" y="12080"/>
                </a:lnTo>
                <a:lnTo>
                  <a:pt x="130" y="12050"/>
                </a:lnTo>
                <a:lnTo>
                  <a:pt x="101" y="12021"/>
                </a:lnTo>
                <a:lnTo>
                  <a:pt x="77" y="11985"/>
                </a:lnTo>
                <a:lnTo>
                  <a:pt x="59" y="11949"/>
                </a:lnTo>
                <a:lnTo>
                  <a:pt x="23" y="11871"/>
                </a:lnTo>
                <a:lnTo>
                  <a:pt x="6" y="11794"/>
                </a:lnTo>
                <a:lnTo>
                  <a:pt x="0" y="11722"/>
                </a:lnTo>
                <a:lnTo>
                  <a:pt x="0" y="7260"/>
                </a:lnTo>
                <a:lnTo>
                  <a:pt x="0" y="7260"/>
                </a:lnTo>
                <a:lnTo>
                  <a:pt x="6" y="7235"/>
                </a:lnTo>
                <a:lnTo>
                  <a:pt x="12" y="7218"/>
                </a:lnTo>
                <a:lnTo>
                  <a:pt x="29" y="7188"/>
                </a:lnTo>
                <a:lnTo>
                  <a:pt x="59" y="7170"/>
                </a:lnTo>
                <a:lnTo>
                  <a:pt x="77" y="7164"/>
                </a:lnTo>
                <a:lnTo>
                  <a:pt x="95" y="7164"/>
                </a:lnTo>
                <a:lnTo>
                  <a:pt x="95" y="7164"/>
                </a:lnTo>
                <a:lnTo>
                  <a:pt x="119" y="7164"/>
                </a:lnTo>
                <a:lnTo>
                  <a:pt x="137" y="7170"/>
                </a:lnTo>
                <a:lnTo>
                  <a:pt x="166" y="7188"/>
                </a:lnTo>
                <a:lnTo>
                  <a:pt x="184" y="7218"/>
                </a:lnTo>
                <a:lnTo>
                  <a:pt x="190" y="7235"/>
                </a:lnTo>
                <a:lnTo>
                  <a:pt x="190" y="7260"/>
                </a:lnTo>
                <a:lnTo>
                  <a:pt x="190" y="11722"/>
                </a:lnTo>
                <a:lnTo>
                  <a:pt x="190" y="11722"/>
                </a:lnTo>
                <a:lnTo>
                  <a:pt x="196" y="11747"/>
                </a:lnTo>
                <a:lnTo>
                  <a:pt x="196" y="11782"/>
                </a:lnTo>
                <a:lnTo>
                  <a:pt x="208" y="11824"/>
                </a:lnTo>
                <a:lnTo>
                  <a:pt x="232" y="11871"/>
                </a:lnTo>
                <a:lnTo>
                  <a:pt x="261" y="11913"/>
                </a:lnTo>
                <a:lnTo>
                  <a:pt x="286" y="11931"/>
                </a:lnTo>
                <a:lnTo>
                  <a:pt x="309" y="11949"/>
                </a:lnTo>
                <a:lnTo>
                  <a:pt x="339" y="11967"/>
                </a:lnTo>
                <a:lnTo>
                  <a:pt x="375" y="11979"/>
                </a:lnTo>
                <a:lnTo>
                  <a:pt x="410" y="11985"/>
                </a:lnTo>
                <a:lnTo>
                  <a:pt x="452" y="11985"/>
                </a:lnTo>
                <a:lnTo>
                  <a:pt x="13851" y="11985"/>
                </a:lnTo>
                <a:lnTo>
                  <a:pt x="13851" y="11985"/>
                </a:lnTo>
                <a:lnTo>
                  <a:pt x="13874" y="11985"/>
                </a:lnTo>
                <a:lnTo>
                  <a:pt x="13910" y="11979"/>
                </a:lnTo>
                <a:lnTo>
                  <a:pt x="13958" y="11961"/>
                </a:lnTo>
                <a:lnTo>
                  <a:pt x="14004" y="11937"/>
                </a:lnTo>
                <a:lnTo>
                  <a:pt x="14029" y="11919"/>
                </a:lnTo>
                <a:lnTo>
                  <a:pt x="14052" y="11901"/>
                </a:lnTo>
                <a:lnTo>
                  <a:pt x="14076" y="11871"/>
                </a:lnTo>
                <a:lnTo>
                  <a:pt x="14094" y="11842"/>
                </a:lnTo>
                <a:lnTo>
                  <a:pt x="14106" y="11806"/>
                </a:lnTo>
                <a:lnTo>
                  <a:pt x="14118" y="11770"/>
                </a:lnTo>
                <a:lnTo>
                  <a:pt x="14130" y="11722"/>
                </a:lnTo>
                <a:lnTo>
                  <a:pt x="14130" y="11669"/>
                </a:lnTo>
                <a:lnTo>
                  <a:pt x="14130" y="506"/>
                </a:lnTo>
                <a:lnTo>
                  <a:pt x="14130" y="506"/>
                </a:lnTo>
                <a:lnTo>
                  <a:pt x="14124" y="446"/>
                </a:lnTo>
                <a:lnTo>
                  <a:pt x="14112" y="393"/>
                </a:lnTo>
                <a:lnTo>
                  <a:pt x="14088" y="339"/>
                </a:lnTo>
                <a:lnTo>
                  <a:pt x="14076" y="310"/>
                </a:lnTo>
                <a:lnTo>
                  <a:pt x="14058" y="280"/>
                </a:lnTo>
                <a:lnTo>
                  <a:pt x="14035" y="256"/>
                </a:lnTo>
                <a:lnTo>
                  <a:pt x="14004" y="238"/>
                </a:lnTo>
                <a:lnTo>
                  <a:pt x="13976" y="220"/>
                </a:lnTo>
                <a:lnTo>
                  <a:pt x="13940" y="202"/>
                </a:lnTo>
                <a:lnTo>
                  <a:pt x="13899" y="196"/>
                </a:lnTo>
                <a:lnTo>
                  <a:pt x="13851" y="190"/>
                </a:lnTo>
                <a:lnTo>
                  <a:pt x="452" y="190"/>
                </a:lnTo>
                <a:lnTo>
                  <a:pt x="452" y="190"/>
                </a:lnTo>
                <a:lnTo>
                  <a:pt x="428" y="190"/>
                </a:lnTo>
                <a:lnTo>
                  <a:pt x="392" y="196"/>
                </a:lnTo>
                <a:lnTo>
                  <a:pt x="351" y="208"/>
                </a:lnTo>
                <a:lnTo>
                  <a:pt x="309" y="232"/>
                </a:lnTo>
                <a:lnTo>
                  <a:pt x="261" y="262"/>
                </a:lnTo>
                <a:lnTo>
                  <a:pt x="244" y="286"/>
                </a:lnTo>
                <a:lnTo>
                  <a:pt x="226" y="310"/>
                </a:lnTo>
                <a:lnTo>
                  <a:pt x="214" y="339"/>
                </a:lnTo>
                <a:lnTo>
                  <a:pt x="202" y="369"/>
                </a:lnTo>
                <a:lnTo>
                  <a:pt x="196" y="411"/>
                </a:lnTo>
                <a:lnTo>
                  <a:pt x="190" y="453"/>
                </a:lnTo>
                <a:lnTo>
                  <a:pt x="190" y="4909"/>
                </a:lnTo>
                <a:lnTo>
                  <a:pt x="190" y="4909"/>
                </a:lnTo>
                <a:lnTo>
                  <a:pt x="190" y="4928"/>
                </a:lnTo>
                <a:lnTo>
                  <a:pt x="184" y="4945"/>
                </a:lnTo>
                <a:lnTo>
                  <a:pt x="166" y="4975"/>
                </a:lnTo>
                <a:lnTo>
                  <a:pt x="137" y="4999"/>
                </a:lnTo>
                <a:lnTo>
                  <a:pt x="119" y="5005"/>
                </a:lnTo>
                <a:lnTo>
                  <a:pt x="95" y="5005"/>
                </a:lnTo>
                <a:lnTo>
                  <a:pt x="95" y="5005"/>
                </a:lnTo>
                <a:lnTo>
                  <a:pt x="77" y="5005"/>
                </a:lnTo>
                <a:lnTo>
                  <a:pt x="59" y="4999"/>
                </a:lnTo>
                <a:lnTo>
                  <a:pt x="29" y="4975"/>
                </a:lnTo>
                <a:lnTo>
                  <a:pt x="12" y="4945"/>
                </a:lnTo>
                <a:lnTo>
                  <a:pt x="6" y="4928"/>
                </a:lnTo>
                <a:lnTo>
                  <a:pt x="0" y="4909"/>
                </a:lnTo>
                <a:lnTo>
                  <a:pt x="0" y="453"/>
                </a:lnTo>
                <a:lnTo>
                  <a:pt x="0" y="453"/>
                </a:lnTo>
                <a:lnTo>
                  <a:pt x="6" y="387"/>
                </a:lnTo>
                <a:lnTo>
                  <a:pt x="18" y="327"/>
                </a:lnTo>
                <a:lnTo>
                  <a:pt x="35" y="268"/>
                </a:lnTo>
                <a:lnTo>
                  <a:pt x="59" y="214"/>
                </a:lnTo>
                <a:lnTo>
                  <a:pt x="95" y="167"/>
                </a:lnTo>
                <a:lnTo>
                  <a:pt x="137" y="125"/>
                </a:lnTo>
                <a:lnTo>
                  <a:pt x="178" y="84"/>
                </a:lnTo>
                <a:lnTo>
                  <a:pt x="232" y="53"/>
                </a:lnTo>
                <a:lnTo>
                  <a:pt x="232" y="53"/>
                </a:lnTo>
                <a:lnTo>
                  <a:pt x="273" y="36"/>
                </a:lnTo>
                <a:lnTo>
                  <a:pt x="309" y="24"/>
                </a:lnTo>
                <a:lnTo>
                  <a:pt x="381" y="6"/>
                </a:lnTo>
                <a:lnTo>
                  <a:pt x="428" y="0"/>
                </a:lnTo>
                <a:lnTo>
                  <a:pt x="452" y="0"/>
                </a:lnTo>
                <a:lnTo>
                  <a:pt x="13851" y="0"/>
                </a:lnTo>
                <a:lnTo>
                  <a:pt x="13851" y="0"/>
                </a:lnTo>
                <a:lnTo>
                  <a:pt x="13916" y="6"/>
                </a:lnTo>
                <a:lnTo>
                  <a:pt x="13982" y="18"/>
                </a:lnTo>
                <a:lnTo>
                  <a:pt x="14040" y="42"/>
                </a:lnTo>
                <a:lnTo>
                  <a:pt x="14100" y="65"/>
                </a:lnTo>
                <a:lnTo>
                  <a:pt x="14147" y="107"/>
                </a:lnTo>
                <a:lnTo>
                  <a:pt x="14195" y="149"/>
                </a:lnTo>
                <a:lnTo>
                  <a:pt x="14231" y="202"/>
                </a:lnTo>
                <a:lnTo>
                  <a:pt x="14267" y="262"/>
                </a:lnTo>
                <a:lnTo>
                  <a:pt x="14267" y="262"/>
                </a:lnTo>
                <a:lnTo>
                  <a:pt x="14284" y="304"/>
                </a:lnTo>
                <a:lnTo>
                  <a:pt x="14296" y="351"/>
                </a:lnTo>
                <a:lnTo>
                  <a:pt x="14314" y="422"/>
                </a:lnTo>
                <a:lnTo>
                  <a:pt x="14320" y="482"/>
                </a:lnTo>
                <a:lnTo>
                  <a:pt x="14320" y="506"/>
                </a:lnTo>
                <a:lnTo>
                  <a:pt x="14320" y="11669"/>
                </a:lnTo>
                <a:lnTo>
                  <a:pt x="14320" y="11669"/>
                </a:lnTo>
                <a:lnTo>
                  <a:pt x="14314" y="11758"/>
                </a:lnTo>
                <a:lnTo>
                  <a:pt x="14302" y="11836"/>
                </a:lnTo>
                <a:lnTo>
                  <a:pt x="14278" y="11901"/>
                </a:lnTo>
                <a:lnTo>
                  <a:pt x="14249" y="11961"/>
                </a:lnTo>
                <a:lnTo>
                  <a:pt x="14213" y="12008"/>
                </a:lnTo>
                <a:lnTo>
                  <a:pt x="14171" y="12050"/>
                </a:lnTo>
                <a:lnTo>
                  <a:pt x="14130" y="12086"/>
                </a:lnTo>
                <a:lnTo>
                  <a:pt x="14088" y="12110"/>
                </a:lnTo>
                <a:lnTo>
                  <a:pt x="14040" y="12133"/>
                </a:lnTo>
                <a:lnTo>
                  <a:pt x="14000" y="12145"/>
                </a:lnTo>
                <a:lnTo>
                  <a:pt x="13922" y="12169"/>
                </a:lnTo>
                <a:lnTo>
                  <a:pt x="13869" y="12175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233475-93BF-8B44-BFB9-DF4C5D0DEA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0160" y="1676073"/>
            <a:ext cx="4511675" cy="490537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2pPr>
            <a:lvl3pPr marL="9144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3pPr>
            <a:lvl4pPr marL="13716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4pPr>
            <a:lvl5pPr marL="18288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64CA6FAE-8D25-5B47-A101-67C0B9D58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20542" y="1676073"/>
            <a:ext cx="4511675" cy="490537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2pPr>
            <a:lvl3pPr marL="9144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3pPr>
            <a:lvl4pPr marL="13716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4pPr>
            <a:lvl5pPr marL="1828800" indent="0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Gilbert Bold - Preview4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382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BCE58-135C-1440-944F-CFD46AD6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F366A-4FB1-B140-A4F7-F2CB354A3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722408-0407-5D49-985B-C1AC999BD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7A222-7C8C-9548-92AD-A0584F7E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39AD1-BA55-A044-8DEE-AB42F5112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43770-30B0-4A4B-9CA8-9C3D9CF5E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566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4AE39-39DD-9D45-8AA3-C53C1FD3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F6D40-116D-CF42-BE63-A019A92A3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387EB-7D35-2D48-AEF3-858FD1D82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A0DF0-3259-C84F-9C7E-DC9DA556B4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12F0AA-65DE-C841-8BE5-CA54B3EC1C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94EAA7-83E8-FC42-90AC-FD2BC4A4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679048-9B80-C84D-93D7-67A2C46F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7E1C21-E519-CD4D-B1E9-FC603681C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668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5A7F-2344-8B40-8D9B-4E2F0A8A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93F67B9-8F75-B94D-8A95-C612CA2101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356350"/>
            <a:ext cx="73152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71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6FDC-B12F-2748-AF98-B9448BAA96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4724" y="1724254"/>
            <a:ext cx="5146219" cy="801129"/>
          </a:xfrm>
        </p:spPr>
        <p:txBody>
          <a:bodyPr anchor="t" anchorCtr="0">
            <a:noAutofit/>
          </a:bodyPr>
          <a:lstStyle>
            <a:lvl1pPr algn="l">
              <a:defRPr sz="48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</a:lstStyle>
          <a:p>
            <a:r>
              <a:rPr lang="en-US" dirty="0"/>
              <a:t>Presenters Name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AC6E9-F8A7-FF40-8261-56906495C48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959679"/>
            <a:ext cx="3897404" cy="1330778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www.pearnkandola.com</a:t>
            </a:r>
          </a:p>
          <a:p>
            <a:pPr lvl="0"/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4277663"/>
            <a:ext cx="446314" cy="4463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5292229"/>
            <a:ext cx="446314" cy="4463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87" y="4775261"/>
            <a:ext cx="446314" cy="44631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314456" y="4819651"/>
            <a:ext cx="2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@</a:t>
            </a:r>
            <a:r>
              <a:rPr lang="en-GB" dirty="0" err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pearnkandola</a:t>
            </a:r>
            <a:endParaRPr lang="en-GB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55273" y="4316154"/>
            <a:ext cx="2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Pearn</a:t>
            </a:r>
            <a:r>
              <a:rPr lang="en-GB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Kandola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1322616" y="5378941"/>
            <a:ext cx="3281448" cy="303213"/>
          </a:xfrm>
        </p:spPr>
        <p:txBody>
          <a:bodyPr>
            <a:no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@insert personal twitter tag</a:t>
            </a:r>
          </a:p>
        </p:txBody>
      </p:sp>
    </p:spTree>
    <p:extLst>
      <p:ext uri="{BB962C8B-B14F-4D97-AF65-F5344CB8AC3E}">
        <p14:creationId xmlns:p14="http://schemas.microsoft.com/office/powerpoint/2010/main" val="1496738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1280324" y="6336396"/>
            <a:ext cx="841581" cy="405945"/>
            <a:chOff x="10629243" y="6315530"/>
            <a:chExt cx="841581" cy="405945"/>
          </a:xfrm>
        </p:grpSpPr>
        <p:pic>
          <p:nvPicPr>
            <p:cNvPr id="5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 userDrawn="1"/>
          </p:nvSpPr>
          <p:spPr>
            <a:xfrm>
              <a:off x="11280324" y="6315530"/>
              <a:ext cx="19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4"/>
                  </a:solidFill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99913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DEBAB-AAE6-684F-ABDE-66B9E912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19B0-16DE-B545-B3EF-586C2284F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3C6-A9AF-D143-B1EE-967D92523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C70C9-0C30-E84F-8073-375BA705C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9264F-1831-CF49-B920-80B8B51B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879E6-F722-724F-9F6A-18F30F06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082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AEDA5-81CF-494A-B13F-BC0AD857E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640CA3-7882-BC4C-A57A-1120A41133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40FB5-81C8-E744-9892-D2963A716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EA7C74-7409-C34C-9379-6F191851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10351-790D-9D4F-9AC6-51291C17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863A30-44B6-314E-A428-5D57C906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377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C0DFC-28C0-BE47-8212-17D078F25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5012B-C6D2-7043-82E3-647B2C278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52F72-F908-AD46-B17E-55A5606F3B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44EF1-DF3E-FA46-AD19-E16EC0EF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4A031-4FF9-864A-A105-CBFD6097C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7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FEB9A-0EB6-F208-8A89-AC4FB587C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DDDDD-3357-947C-0958-7DB06B8C9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4A7BC-5909-EDA2-82A8-A2C79C70C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F7DC5E-88A8-755E-8FCD-5C1965DB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17C56-1AE8-CAEC-DAFB-A0EA13E3A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EEC607-93BF-6CC7-C337-4F668900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274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96FF27-5D94-9B46-B43B-92959BBEA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FE1D5-FD38-D943-B01B-84DD44F1F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EA28E-C0F3-0A47-9DE6-938B96367C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0DFCDA-63F2-1A49-8512-EDD71E0DD0C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F438E-1EAE-5848-8FB1-9A338B29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C7237-9983-AF48-AD76-069AFC755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C039D8-8172-8248-A66A-DD459B7F5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713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28D41D-C622-B047-BCB4-6862B6C8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759" y="6356350"/>
            <a:ext cx="78906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655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49737D-ADBE-D04E-8322-C76F8C4D34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653" y="0"/>
            <a:ext cx="10264348" cy="617630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C8220A1-EB96-AD44-A7DB-8C9E95977D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-17822"/>
            <a:ext cx="9528629" cy="62106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CCE7A-1B35-6643-B84D-B76088CC7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960476" cy="94866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44B47-947A-BE45-9F61-C3CD052AA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copy that may be needed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AEB138A-309B-3A40-BA22-DDA9842C5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12913"/>
            <a:ext cx="5254869" cy="3552825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311150" indent="-301625">
              <a:lnSpc>
                <a:spcPct val="110000"/>
              </a:lnSpc>
              <a:spcBef>
                <a:spcPts val="600"/>
              </a:spcBef>
              <a:tabLst/>
              <a:defRPr sz="1800"/>
            </a:lvl2pPr>
            <a:lvl3pPr marL="717550" indent="-406400">
              <a:lnSpc>
                <a:spcPct val="110000"/>
              </a:lnSpc>
              <a:spcBef>
                <a:spcPts val="600"/>
              </a:spcBef>
              <a:tabLst/>
              <a:defRPr sz="1800"/>
            </a:lvl3pPr>
            <a:lvl4pPr marL="1071563" indent="-354013">
              <a:lnSpc>
                <a:spcPct val="110000"/>
              </a:lnSpc>
              <a:spcBef>
                <a:spcPts val="600"/>
              </a:spcBef>
              <a:tabLst/>
              <a:defRPr sz="1800"/>
            </a:lvl4pPr>
            <a:lvl5pPr marL="1519238" indent="-447675">
              <a:lnSpc>
                <a:spcPct val="110000"/>
              </a:lnSpc>
              <a:spcBef>
                <a:spcPts val="600"/>
              </a:spcBef>
              <a:tabLst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5071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87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3281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3898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850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1840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2422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3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78BE8-AF56-C2D8-EA0D-F63809FFE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98AF5-73DE-75C8-D1DE-956DF3DEA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6B3D7-C75B-A85E-5231-4AC1467ED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5BB5E8-F9E7-524C-01CA-AEB2561CD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09DE6-DFC0-21C2-E116-DEE36815B6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BC855A-9821-8556-EA67-94C65E57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54B8B5-5DF0-841E-E2A9-F101963DA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7707DB-D536-FDE1-32D9-E5CA53EE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7033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5806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9793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2063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908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9" y="-89728"/>
            <a:ext cx="12485604" cy="1931287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552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A7BD2-D7A7-F1F3-03E6-8B025B6B2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2B6C79-CD6F-E315-0A62-0806314C0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278D4-2F0B-15C3-FC75-7560411D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3B202-4D9D-07EA-0D59-060325EF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5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2E917-6AB4-4153-DD4E-DABF4405C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1CF807-8B3E-7965-0051-5CC4E4E11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5F09B-9337-A1AB-4331-4C0A802F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1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91FD2-6ECD-ED1E-CDF6-EBFF13778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822D9-CAF8-13B5-0DB8-6A9509AF6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A705B-02F4-C932-1DEF-5D7677862F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F4B46-0CCC-A73A-2E98-35F7E9F83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9C901B-B517-2563-816C-2A3D3D6C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89100A-FFFB-567D-2DE3-5DE02788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31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562B3-2BDA-1A71-965D-229DEAE8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F1D798-BD7A-C395-06A9-7FBA25F068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D5AE1-E8F0-55B0-F247-3615CA084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20094-B1E7-36CF-0ABF-23E5109C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94D89-3BA3-9FDF-F212-1D47E036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660BD-D8CF-BB32-EB74-22DF7EB31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4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image" Target="../media/image3.svg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FC301-F4B9-D95F-6CD7-2AA5D7E44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43CBF-5F2A-2E74-1713-42089B60B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00A77-956D-84B2-7E29-6F5951A66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F606C-7C76-4480-8B98-78528EDC3186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D64E8-6632-532F-7109-2809A880A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EC7A8-2BA3-B442-3753-08F775FA2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84410-5605-43A4-8170-7DDB2B18C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2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6486E6E-3AA0-E545-9D75-121AA1BFF3D0}"/>
              </a:ext>
            </a:extLst>
          </p:cNvPr>
          <p:cNvSpPr/>
          <p:nvPr/>
        </p:nvSpPr>
        <p:spPr>
          <a:xfrm>
            <a:off x="0" y="6176963"/>
            <a:ext cx="12192000" cy="6810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95034-9062-294B-87E0-BE7C6CDDC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DFBB6-BE1E-5D4F-8736-C1CCDBAB5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77DBC-1926-0340-A998-B7B38DC76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629243" y="6315530"/>
            <a:ext cx="841581" cy="405945"/>
            <a:chOff x="10629243" y="6315530"/>
            <a:chExt cx="841581" cy="405945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515AEAA-9EF8-3D40-A3E1-AD855CCD0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10629243" y="6384472"/>
              <a:ext cx="724557" cy="33700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 userDrawn="1"/>
          </p:nvSpPr>
          <p:spPr>
            <a:xfrm>
              <a:off x="11280324" y="6315530"/>
              <a:ext cx="190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4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46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i="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Microsoft JhengHei" panose="020B0604030504040204" pitchFamily="34" charset="-120"/>
          <a:ea typeface="Microsoft JhengHei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A26C-629F-43ED-999D-53AF86398A7E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9CA3-5A27-4D8E-9023-1CC9EF54E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1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Video 4">
            <a:extLst>
              <a:ext uri="{FF2B5EF4-FFF2-40B4-BE49-F238E27FC236}">
                <a16:creationId xmlns:a16="http://schemas.microsoft.com/office/drawing/2014/main" id="{9351DB74-686E-E2A5-B2B5-8AF7C1D893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" b="28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AF6A7F-71C1-E44B-74F3-C81C72EFE4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5200">
                <a:solidFill>
                  <a:srgbClr val="FFFFFF"/>
                </a:solidFill>
              </a:rPr>
              <a:t>Education and the importance of inclusion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EF219-E4FD-B83F-A3F4-5F6CCEC47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2200" dirty="0">
                <a:solidFill>
                  <a:srgbClr val="FFFFFF"/>
                </a:solidFill>
              </a:rPr>
              <a:t>Kulbir Shergill </a:t>
            </a:r>
          </a:p>
          <a:p>
            <a:r>
              <a:rPr lang="en-GB" sz="2200" dirty="0">
                <a:solidFill>
                  <a:srgbClr val="FFFFFF"/>
                </a:solidFill>
              </a:rPr>
              <a:t>Director of Social Inclusion </a:t>
            </a:r>
          </a:p>
          <a:p>
            <a:r>
              <a:rPr lang="en-GB" sz="2200" dirty="0">
                <a:solidFill>
                  <a:srgbClr val="FFFFFF"/>
                </a:solidFill>
              </a:rPr>
              <a:t>University of Warwick </a:t>
            </a:r>
          </a:p>
        </p:txBody>
      </p:sp>
    </p:spTree>
    <p:extLst>
      <p:ext uri="{BB962C8B-B14F-4D97-AF65-F5344CB8AC3E}">
        <p14:creationId xmlns:p14="http://schemas.microsoft.com/office/powerpoint/2010/main" val="212301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6C4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8007E0-901F-24BF-4977-A6071A3B3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Interventions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6FE95C6-22ED-E99C-3451-8B5A8222E3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9828" y="640080"/>
            <a:ext cx="6303746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75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9BA9F69-AE7E-34A8-73B7-B0CB0912E6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26095" b="61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827E150-191D-4C38-93B4-1FA5268A4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FFFF"/>
                </a:solidFill>
              </a:rPr>
              <a:t>Actions of Inclusive Leaders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852F3433-1E8D-4CCF-A799-955CFBBD8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2788807-AEF6-4E95-A91B-24F99F5597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04730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94511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8BF6E5-70B6-7B50-23AE-02204458A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Being inclusive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83618A-F824-D38C-B182-8DB1B6D1F7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7316" y="1554667"/>
            <a:ext cx="6780700" cy="374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03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305503" y="2583713"/>
            <a:ext cx="8273354" cy="32535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i="1" dirty="0"/>
              <a:t>‘People love those who are like themselves’</a:t>
            </a:r>
          </a:p>
          <a:p>
            <a:pPr marL="457200" lvl="1" indent="0">
              <a:buNone/>
            </a:pPr>
            <a:r>
              <a:rPr lang="en-GB" sz="3200" i="1" dirty="0" err="1"/>
              <a:t>Nichomachean</a:t>
            </a:r>
            <a:r>
              <a:rPr lang="en-GB" sz="3200" i="1" dirty="0"/>
              <a:t> Ethics - Aristotle </a:t>
            </a:r>
          </a:p>
          <a:p>
            <a:pPr marL="0" indent="0">
              <a:buClr>
                <a:srgbClr val="00B2DD"/>
              </a:buClr>
              <a:buNone/>
            </a:pPr>
            <a:endParaRPr lang="en-GB" sz="3200" i="1" dirty="0"/>
          </a:p>
          <a:p>
            <a:pPr marL="0" indent="0">
              <a:buClr>
                <a:srgbClr val="00B2DD"/>
              </a:buClr>
              <a:buNone/>
            </a:pPr>
            <a:r>
              <a:rPr lang="en-GB" sz="3200" i="1" dirty="0"/>
              <a:t>‘Similarity begets friendship’ </a:t>
            </a:r>
          </a:p>
          <a:p>
            <a:pPr marL="457200" lvl="1" indent="0">
              <a:buNone/>
            </a:pPr>
            <a:r>
              <a:rPr lang="en-GB" sz="3200" i="1" dirty="0" err="1"/>
              <a:t>Phadedrus</a:t>
            </a:r>
            <a:r>
              <a:rPr lang="en-GB" sz="3200" i="1" dirty="0"/>
              <a:t> - Plato </a:t>
            </a:r>
          </a:p>
          <a:p>
            <a:pPr>
              <a:buClr>
                <a:srgbClr val="00B2DD"/>
              </a:buClr>
            </a:pPr>
            <a:endParaRPr lang="en-US" sz="3200" dirty="0"/>
          </a:p>
          <a:p>
            <a:pPr>
              <a:buClr>
                <a:srgbClr val="00B2DD"/>
              </a:buClr>
            </a:pPr>
            <a:endParaRPr lang="en-US" sz="320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2059" y="1040221"/>
            <a:ext cx="8246774" cy="71462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b="1" dirty="0">
                <a:solidFill>
                  <a:srgbClr val="00B2DD"/>
                </a:solidFill>
              </a:rPr>
              <a:t>The Ancient Greeks on unconscious bias </a:t>
            </a:r>
            <a:endParaRPr lang="en-US" sz="3600" b="1" dirty="0">
              <a:solidFill>
                <a:srgbClr val="00B2D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7" y="2038380"/>
            <a:ext cx="2801679" cy="1867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510" y="4327451"/>
            <a:ext cx="3216347" cy="214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Everyday micro-incivilities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30620" y="1382233"/>
            <a:ext cx="11254562" cy="4529469"/>
            <a:chOff x="931838" y="1313794"/>
            <a:chExt cx="10153671" cy="4172606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1905000" y="1649873"/>
              <a:ext cx="3600824" cy="383652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1" i="0" kern="1200">
                  <a:solidFill>
                    <a:schemeClr val="tx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1" i="0" kern="1200">
                  <a:solidFill>
                    <a:schemeClr val="tx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1" i="0" kern="1200">
                  <a:solidFill>
                    <a:schemeClr val="tx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1" i="0" kern="1200">
                  <a:solidFill>
                    <a:schemeClr val="tx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1" i="0" kern="1200">
                  <a:solidFill>
                    <a:schemeClr val="tx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34543"/>
                  </a:solidFill>
                  <a:effectLst/>
                  <a:uLnTx/>
                  <a:uFillTx/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rPr>
                <a:t>Ignored and interrupted</a:t>
              </a: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34543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34543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34543"/>
                  </a:solidFill>
                  <a:effectLst/>
                  <a:uLnTx/>
                  <a:uFillTx/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rPr>
                <a:t>Constantly criticised</a:t>
              </a: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34543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34543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434543"/>
                  </a:solidFill>
                  <a:effectLst/>
                  <a:uLnTx/>
                  <a:uFillTx/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rPr>
                <a:t>Stereotypical judgements</a:t>
              </a:r>
            </a:p>
          </p:txBody>
        </p:sp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7484685" y="1583709"/>
              <a:ext cx="3600824" cy="31064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457200" indent="-457200" algn="l" defTabSz="457200" rtl="0" eaLnBrk="1" latinLnBrk="0" hangingPunct="1">
                <a:spcBef>
                  <a:spcPts val="0"/>
                </a:spcBef>
                <a:spcAft>
                  <a:spcPts val="1200"/>
                </a:spcAft>
                <a:buClr>
                  <a:schemeClr val="bg2"/>
                </a:buClr>
                <a:buSzPct val="120000"/>
                <a:buFont typeface="Gill Sans MT" panose="020B0502020104020203" pitchFamily="34" charset="0"/>
                <a:buChar char="&gt;"/>
                <a:defRPr sz="2800" kern="1200">
                  <a:solidFill>
                    <a:srgbClr val="372B27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E7E6E6"/>
                </a:buClr>
                <a:buSzPct val="120000"/>
                <a:buFont typeface="Gill Sans MT" panose="020B0502020104020203" pitchFamily="34" charset="0"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72B27"/>
                  </a:solidFill>
                  <a:effectLst/>
                  <a:uLnTx/>
                  <a:uFillTx/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rPr>
                <a:t>Not giving eye contact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E7E6E6"/>
                </a:buClr>
                <a:buSzPct val="120000"/>
                <a:buFont typeface="Gill Sans MT" panose="020B0502020104020203" pitchFamily="34" charset="0"/>
                <a:buNone/>
                <a:tabLst/>
                <a:defRPr/>
              </a:pPr>
              <a:endPara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372B27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E7E6E6"/>
                </a:buClr>
                <a:buSzPct val="120000"/>
                <a:buFont typeface="Gill Sans MT" panose="020B0502020104020203" pitchFamily="34" charset="0"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72B27"/>
                  </a:solidFill>
                  <a:effectLst/>
                  <a:uLnTx/>
                  <a:uFillTx/>
                  <a:latin typeface="Microsoft JhengHei" panose="020B0604030504040204" pitchFamily="34" charset="-120"/>
                  <a:ea typeface="Microsoft JhengHei" panose="020B0604030504040204" pitchFamily="34" charset="-120"/>
                  <a:cs typeface="+mn-cs"/>
                </a:rPr>
                <a:t>Not pronouncing name correctly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8AAA0E7-6E02-4292-B3A4-ADF8D0EFB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5290" y="1461796"/>
              <a:ext cx="793733" cy="907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10C030-34B4-42C9-B090-2897102B5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31838" y="2666616"/>
              <a:ext cx="940636" cy="9406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203610E-E1C9-4E15-9B14-C2E576BFB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64364" y="3943331"/>
              <a:ext cx="940636" cy="94063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3E4D39-E3CE-460C-9B04-5400265D6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367420" y="1313794"/>
              <a:ext cx="940636" cy="94063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E3DB5D-B9E1-4ADB-852E-F1492AA1A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301289" y="2600485"/>
              <a:ext cx="1072898" cy="1072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010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93" y="451884"/>
            <a:ext cx="5731429" cy="6406116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97496" y="723014"/>
            <a:ext cx="4121341" cy="58479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Covering at Work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42358" y="6481011"/>
            <a:ext cx="184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Deloitte University </a:t>
            </a:r>
          </a:p>
        </p:txBody>
      </p:sp>
    </p:spTree>
    <p:extLst>
      <p:ext uri="{BB962C8B-B14F-4D97-AF65-F5344CB8AC3E}">
        <p14:creationId xmlns:p14="http://schemas.microsoft.com/office/powerpoint/2010/main" val="262252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51930" y="4944968"/>
            <a:ext cx="2807819" cy="49890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rgbClr val="00B2DD"/>
              </a:buClr>
            </a:pPr>
            <a:r>
              <a:rPr lang="en-US" dirty="0"/>
              <a:t>Affiliation-based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18761" y="861238"/>
            <a:ext cx="4652969" cy="6113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Covering – Four Types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9115130" y="4944969"/>
            <a:ext cx="3110763" cy="45808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>
              <a:buClr>
                <a:srgbClr val="00B2DD"/>
              </a:buClr>
            </a:pPr>
            <a:r>
              <a:rPr lang="en-US" sz="3300" dirty="0"/>
              <a:t>Association-based</a:t>
            </a:r>
            <a:r>
              <a:rPr lang="en-US" sz="3200" dirty="0"/>
              <a:t> 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9115130" y="2576610"/>
            <a:ext cx="2885861" cy="50073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Clr>
                <a:srgbClr val="00B2DD"/>
              </a:buClr>
            </a:pPr>
            <a:r>
              <a:rPr lang="en-US" dirty="0"/>
              <a:t>Advocacy-based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86070" y="2576610"/>
            <a:ext cx="3293386" cy="50073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rgbClr val="00B2DD"/>
              </a:buClr>
            </a:pPr>
            <a:r>
              <a:rPr lang="en-US" dirty="0"/>
              <a:t>Appearance-based </a:t>
            </a:r>
          </a:p>
          <a:p>
            <a:pPr>
              <a:buClr>
                <a:srgbClr val="00B2DD"/>
              </a:buClr>
            </a:pPr>
            <a:endParaRPr lang="en-US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955914" y="1857418"/>
            <a:ext cx="4463051" cy="3996000"/>
            <a:chOff x="3029448" y="1593595"/>
            <a:chExt cx="5713278" cy="448733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9448" y="1593595"/>
              <a:ext cx="2834408" cy="251447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9449" y="4108069"/>
              <a:ext cx="2834406" cy="19728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3854" y="1600872"/>
              <a:ext cx="2878872" cy="250217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3854" y="4110320"/>
              <a:ext cx="2878872" cy="1970609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5581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42772" y="1150567"/>
            <a:ext cx="5139321" cy="6045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600" b="1" dirty="0">
              <a:solidFill>
                <a:srgbClr val="00B2DD"/>
              </a:solidFill>
            </a:endParaRPr>
          </a:p>
          <a:p>
            <a:pPr marL="0" indent="0">
              <a:buNone/>
            </a:pPr>
            <a:endParaRPr lang="en-US" sz="3600" b="1" dirty="0">
              <a:solidFill>
                <a:srgbClr val="00B2DD"/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Satisfaction of Individual Needs</a:t>
            </a:r>
          </a:p>
          <a:p>
            <a:pPr marL="0" indent="0">
              <a:buNone/>
            </a:pPr>
            <a:endParaRPr lang="en-US" sz="3600" b="1" dirty="0">
              <a:solidFill>
                <a:srgbClr val="00B2DD"/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Belonging and Uniqueness</a:t>
            </a:r>
          </a:p>
        </p:txBody>
      </p:sp>
      <p:pic>
        <p:nvPicPr>
          <p:cNvPr id="4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093" y="1794892"/>
            <a:ext cx="6247375" cy="4927202"/>
          </a:xfrm>
          <a:prstGeom prst="rect">
            <a:avLst/>
          </a:prstGeom>
        </p:spPr>
      </p:pic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2772" y="3001904"/>
            <a:ext cx="4416307" cy="26287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/>
              <a:t> 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417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E8BEC-F0CF-EA7E-4A07-13813E09A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1" dirty="0"/>
              <a:t>Inclusion…</a:t>
            </a:r>
          </a:p>
        </p:txBody>
      </p:sp>
      <p:graphicFrame>
        <p:nvGraphicFramePr>
          <p:cNvPr id="7" name="Text Placeholder 1">
            <a:extLst>
              <a:ext uri="{FF2B5EF4-FFF2-40B4-BE49-F238E27FC236}">
                <a16:creationId xmlns:a16="http://schemas.microsoft.com/office/drawing/2014/main" id="{0921FA89-1C02-E9FA-E964-20619D31ABAB}"/>
              </a:ext>
            </a:extLst>
          </p:cNvPr>
          <p:cNvGraphicFramePr/>
          <p:nvPr/>
        </p:nvGraphicFramePr>
        <p:xfrm>
          <a:off x="1178989" y="2351436"/>
          <a:ext cx="8147119" cy="3665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9146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17"/>
            <a:ext cx="9292856" cy="646068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51059" y="796911"/>
            <a:ext cx="3509969" cy="60127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Unconscious Bias </a:t>
            </a:r>
          </a:p>
        </p:txBody>
      </p:sp>
    </p:spTree>
    <p:extLst>
      <p:ext uri="{BB962C8B-B14F-4D97-AF65-F5344CB8AC3E}">
        <p14:creationId xmlns:p14="http://schemas.microsoft.com/office/powerpoint/2010/main" val="3255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860299" y="1943934"/>
            <a:ext cx="4387155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r>
              <a:rPr lang="en-GB" b="1" dirty="0"/>
              <a:t>Personal events</a:t>
            </a:r>
          </a:p>
          <a:p>
            <a:pPr>
              <a:buClr>
                <a:srgbClr val="00B2DD"/>
              </a:buClr>
            </a:pPr>
            <a:endParaRPr lang="en-GB" b="1" dirty="0"/>
          </a:p>
          <a:p>
            <a:pPr>
              <a:buClr>
                <a:srgbClr val="00B2DD"/>
              </a:buClr>
            </a:pPr>
            <a:r>
              <a:rPr lang="en-GB" b="1" dirty="0"/>
              <a:t>Exposure and relationships</a:t>
            </a:r>
          </a:p>
          <a:p>
            <a:pPr>
              <a:buClr>
                <a:srgbClr val="00B2DD"/>
              </a:buClr>
            </a:pPr>
            <a:endParaRPr lang="en-GB" b="1" dirty="0"/>
          </a:p>
          <a:p>
            <a:pPr>
              <a:buClr>
                <a:srgbClr val="00B2DD"/>
              </a:buClr>
            </a:pPr>
            <a:r>
              <a:rPr lang="en-GB" b="1" dirty="0"/>
              <a:t>Empathy</a:t>
            </a:r>
          </a:p>
          <a:p>
            <a:pPr>
              <a:buClr>
                <a:srgbClr val="00B2DD"/>
              </a:buClr>
            </a:pPr>
            <a:endParaRPr lang="en-GB" b="1" dirty="0"/>
          </a:p>
          <a:p>
            <a:pPr>
              <a:buClr>
                <a:srgbClr val="00B2DD"/>
              </a:buClr>
            </a:pPr>
            <a:r>
              <a:rPr lang="en-GB" b="1" dirty="0"/>
              <a:t>Being aware of our biases 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11426" y="706534"/>
            <a:ext cx="4121341" cy="5853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0B2DD"/>
                </a:solidFill>
              </a:rPr>
              <a:t>Reducing our biases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8"/>
          <a:stretch/>
        </p:blipFill>
        <p:spPr>
          <a:xfrm>
            <a:off x="419874" y="1850704"/>
            <a:ext cx="5276652" cy="38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8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K Rebrand Template Reduced Size">
  <a:themeElements>
    <a:clrScheme name="Custom 1">
      <a:dk1>
        <a:srgbClr val="434543"/>
      </a:dk1>
      <a:lt1>
        <a:srgbClr val="FFFFFF"/>
      </a:lt1>
      <a:dk2>
        <a:srgbClr val="505050"/>
      </a:dk2>
      <a:lt2>
        <a:srgbClr val="E7E6E6"/>
      </a:lt2>
      <a:accent1>
        <a:srgbClr val="7901AF"/>
      </a:accent1>
      <a:accent2>
        <a:srgbClr val="00E0FF"/>
      </a:accent2>
      <a:accent3>
        <a:srgbClr val="94FF00"/>
      </a:accent3>
      <a:accent4>
        <a:srgbClr val="FF7C00"/>
      </a:accent4>
      <a:accent5>
        <a:srgbClr val="E73577"/>
      </a:accent5>
      <a:accent6>
        <a:srgbClr val="FFFFFF"/>
      </a:accent6>
      <a:hlink>
        <a:srgbClr val="0001AF"/>
      </a:hlink>
      <a:folHlink>
        <a:srgbClr val="DD3C72"/>
      </a:folHlink>
    </a:clrScheme>
    <a:fontScheme name="Custom 1">
      <a:majorFont>
        <a:latin typeface="Gilbert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191537-F13B-491F-9CA2-565AC837E653}" vid="{EB198D07-2A1C-43C8-8B69-45B0740189E9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3081</TotalTime>
  <Words>192</Words>
  <Application>Microsoft Office PowerPoint</Application>
  <PresentationFormat>Widescreen</PresentationFormat>
  <Paragraphs>56</Paragraphs>
  <Slides>12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Microsoft JhengHei</vt:lpstr>
      <vt:lpstr>Arial</vt:lpstr>
      <vt:lpstr>Calibri</vt:lpstr>
      <vt:lpstr>Calibri Light</vt:lpstr>
      <vt:lpstr>Gilbert Bold - Preview4</vt:lpstr>
      <vt:lpstr>Gill Sans MT</vt:lpstr>
      <vt:lpstr>Source Sans Pro</vt:lpstr>
      <vt:lpstr>Office Theme</vt:lpstr>
      <vt:lpstr>PK Rebrand Template Reduced Size</vt:lpstr>
      <vt:lpstr>1_Office Theme</vt:lpstr>
      <vt:lpstr>Education and the importance of inclusion </vt:lpstr>
      <vt:lpstr>PowerPoint Presentation</vt:lpstr>
      <vt:lpstr>Everyday micro-incivilities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Interventions </vt:lpstr>
      <vt:lpstr>Actions of Inclusive Leaders</vt:lpstr>
      <vt:lpstr>Being inclusive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and the importance of inclusion </dc:title>
  <dc:creator>Shergill, Kulbir</dc:creator>
  <cp:lastModifiedBy>Shergill, Kulbir</cp:lastModifiedBy>
  <cp:revision>2</cp:revision>
  <dcterms:created xsi:type="dcterms:W3CDTF">2023-01-17T09:48:44Z</dcterms:created>
  <dcterms:modified xsi:type="dcterms:W3CDTF">2023-01-19T13:09:51Z</dcterms:modified>
</cp:coreProperties>
</file>