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2" r:id="rId2"/>
    <p:sldId id="283" r:id="rId3"/>
    <p:sldId id="285" r:id="rId4"/>
    <p:sldId id="286" r:id="rId5"/>
    <p:sldId id="290" r:id="rId6"/>
    <p:sldId id="287" r:id="rId7"/>
    <p:sldId id="28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50" d="100"/>
          <a:sy n="50" d="100"/>
        </p:scale>
        <p:origin x="48" y="6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BEE83-1622-47FC-A98E-7DA80178F7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1A0B90-B12A-48BE-A17F-5243E9CFD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4544C-C63E-4263-ABEA-CA9C71571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BEB0E-BA33-4B88-BEF7-149BD364F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3EE65-5423-4895-A806-3C35F1ECF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80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B858B-C579-4AE5-A278-1DDBD0416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970CAF-AB9C-4AC6-ABC9-106449737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AA34C-A669-4907-B29D-032430B90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2BC3B-26C5-4790-BFE5-E893BE5B5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17D18-4E95-4134-896A-31F3DCE21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160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BE5B7-E827-47C0-97CB-38C980C804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09C121-6EC8-42BB-8342-86E5865DD8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6B4E4-660F-44E0-917A-AF082404C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B0363-DCB1-4BF6-8D83-838EFF63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F2F0C-9FDF-490B-BAFD-46D737401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91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BF251-96C0-423C-9346-5F9FB9668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EC626-73F1-4B56-9FDF-5A53C2C1D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8FFD5-CD25-4682-99E3-2A312FBE8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F04BE-AC0C-4757-94C4-B6661507C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77D6F-6739-4DB5-BA64-9DE17325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12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33D90-5706-4C9F-8396-DAED749E9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B45C4-59C2-40C7-9CBF-95B8977CA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9199A-5122-435F-89D2-A19D9D417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09FF4-3E02-4F56-8BF1-99061D5A1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8FAB7-D31C-4659-A44C-B1C3CAE71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334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88820-E237-4E53-8D75-F68A5E539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3FDEA-2828-4ACE-A08D-129076971A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BB3BE5-94AB-4A39-8E41-8064B59F36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F695FF-7FAC-4BD0-869F-7F39B7641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B43844-9292-4F08-B52C-CD13E4EE0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8245A-6D1A-4CCC-A4AC-A67F82DD2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39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FBE94-0620-4612-88F2-CE4BDCCD3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C5588-2117-4F4E-9FAD-9201DF238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1DD8F-0326-4ECF-A4E7-2319901997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396B86-5B14-4BCE-A3BE-DA440B1CF3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6088BB-DED5-4BE5-91A9-2300BAFF1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9A9264-9AA1-44C7-A48A-E19D59201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60D01A-B3B6-418D-AB91-AEC129CCA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D60349-1139-43E9-BBD3-AE93AE571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19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8A32D-32C3-41A2-B0B0-7EF56AB56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BA1472-4A6B-43E1-9E90-C50E2FEBE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BD7CBE-EBF3-42A9-9984-7CB4DB248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6E664-291A-439C-AD45-255E5A34A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40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ADAF6F-6BB4-41AD-8C2F-82EB36722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C400D2-77C5-4EBE-B82D-66368C90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79742-326E-471E-8EA5-B0650FBD2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778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9DB3-D447-4EEF-A50F-0C53A4BFD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5DE46-39BD-41BC-ACFF-E9E74B1D9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A84727-38A5-4A03-BA27-52CE6D54E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08AB7C-7DF2-49AB-8D6D-ED86E73AB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5D2DC3-1A1C-4932-8DE7-CEA452D52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AB583-9DB2-461D-A868-27F044BDC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3460A-84F3-4D2F-8B79-EB475670B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D280C9-B12B-4374-AEC5-128304426B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5BF191-63CA-445A-AE28-CA527AA16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6F2A50-EC4F-4A76-A7AC-EDFFFEB76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107DDD-EB2E-4188-8924-32686E3D9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4A5E2-6EF5-4C1B-A963-7C8D3590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015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AE16B3-1756-4C88-96C0-0DF137FF8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DBB6DD-D555-4941-A2C7-E1482DF66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0AC2A-33C2-45A7-8E2D-FBE468511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38C38-E869-454C-9B1C-DC5DFDAD2CC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E29CE-0C7B-4C14-B40D-4D8E5AADA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A4090-C5CC-48B5-AAA6-B2BC6DA924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19592-848E-498D-90AC-518D503A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14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29EFDB-117F-43AB-A5CC-89D06BEE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403" y="3581400"/>
            <a:ext cx="6105194" cy="203105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6000" b="1" dirty="0">
                <a:solidFill>
                  <a:srgbClr val="FFFFFF"/>
                </a:solidFill>
                <a:latin typeface="+mn-lt"/>
              </a:rPr>
              <a:t>Research in Action Conference</a:t>
            </a:r>
            <a:br>
              <a:rPr lang="en-US" sz="6000" b="1" dirty="0">
                <a:solidFill>
                  <a:srgbClr val="FFFFFF"/>
                </a:solidFill>
                <a:latin typeface="+mn-lt"/>
              </a:rPr>
            </a:br>
            <a:br>
              <a:rPr lang="en-US" sz="6000" b="1" dirty="0">
                <a:solidFill>
                  <a:srgbClr val="FFFFFF"/>
                </a:solidFill>
                <a:latin typeface="+mn-lt"/>
              </a:rPr>
            </a:br>
            <a:r>
              <a:rPr lang="en-US" sz="3600" dirty="0">
                <a:solidFill>
                  <a:srgbClr val="FFFFFF"/>
                </a:solidFill>
                <a:latin typeface="+mn-lt"/>
              </a:rPr>
              <a:t>Amhan Kaur – MA Graduate </a:t>
            </a:r>
            <a:br>
              <a:rPr lang="en-US" sz="6000" dirty="0">
                <a:solidFill>
                  <a:srgbClr val="FFFFFF"/>
                </a:solidFill>
              </a:rPr>
            </a:br>
            <a:endParaRPr lang="en-US" sz="6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02002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29EFDB-117F-43AB-A5CC-89D06BEE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6000" dirty="0">
                <a:solidFill>
                  <a:srgbClr val="FFFFFF"/>
                </a:solidFill>
                <a:latin typeface="+mn-lt"/>
              </a:rPr>
              <a:t>My Research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3911A-F851-4393-9DEB-EEE848B00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1" y="2695462"/>
            <a:ext cx="10938024" cy="402059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latin typeface="+mj-lt"/>
                <a:cs typeface="Calibri Light" panose="020F0302020204030204" pitchFamily="34" charset="0"/>
              </a:rPr>
              <a:t>One aspect that has been of interest for several decades is the transition between primary to secondary school. My key questions were: </a:t>
            </a:r>
          </a:p>
          <a:p>
            <a:pPr>
              <a:lnSpc>
                <a:spcPct val="120000"/>
              </a:lnSpc>
              <a:buFontTx/>
              <a:buChar char="-"/>
            </a:pPr>
            <a:endParaRPr lang="en-GB" sz="1400" dirty="0">
              <a:solidFill>
                <a:srgbClr val="000000"/>
              </a:solidFill>
              <a:latin typeface="+mj-lt"/>
              <a:cs typeface="Calibri Light" panose="020F0302020204030204" pitchFamily="34" charset="0"/>
            </a:endParaRPr>
          </a:p>
          <a:p>
            <a:pPr lvl="0"/>
            <a:r>
              <a:rPr lang="en-GB" sz="2400" b="1" i="1" dirty="0">
                <a:latin typeface="+mj-lt"/>
              </a:rPr>
              <a:t>How is vulnerable children’s wellbeing supported at the point of transition from primary to secondary school?</a:t>
            </a:r>
            <a:endParaRPr lang="en-GB" sz="2400" b="1" dirty="0">
              <a:latin typeface="+mj-lt"/>
            </a:endParaRPr>
          </a:p>
          <a:p>
            <a:r>
              <a:rPr lang="en-GB" sz="2400" dirty="0">
                <a:latin typeface="+mj-lt"/>
              </a:rPr>
              <a:t>The following sub-questions were also posed:</a:t>
            </a:r>
          </a:p>
          <a:p>
            <a:pPr lvl="0"/>
            <a:r>
              <a:rPr lang="en-GB" sz="2400" b="1" i="1" dirty="0">
                <a:latin typeface="+mj-lt"/>
              </a:rPr>
              <a:t>What are the vulnerabilities within children at transition point?</a:t>
            </a:r>
            <a:endParaRPr lang="en-GB" sz="2400" b="1" dirty="0">
              <a:latin typeface="+mj-lt"/>
            </a:endParaRPr>
          </a:p>
          <a:p>
            <a:pPr lvl="0" fontAlgn="base"/>
            <a:r>
              <a:rPr lang="en-GB" sz="2400" b="1" i="1" dirty="0">
                <a:latin typeface="+mj-lt"/>
              </a:rPr>
              <a:t>Can children's understanding of change and coping/social skills during transition be promoted positively? If so, how?</a:t>
            </a:r>
            <a:endParaRPr lang="en-GB" sz="2400" b="1" dirty="0">
              <a:latin typeface="+mj-lt"/>
            </a:endParaRPr>
          </a:p>
          <a:p>
            <a:pPr>
              <a:lnSpc>
                <a:spcPct val="120000"/>
              </a:lnSpc>
              <a:buFontTx/>
              <a:buChar char="-"/>
            </a:pPr>
            <a:endParaRPr lang="en-GB" sz="22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GB" sz="1700" dirty="0">
              <a:solidFill>
                <a:srgbClr val="000000"/>
              </a:solidFill>
              <a:latin typeface="Twinkl Cursive Looped Thi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95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29EFDB-117F-43AB-A5CC-89D06BEE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000" dirty="0">
                <a:solidFill>
                  <a:srgbClr val="FFFFFF"/>
                </a:solidFill>
                <a:latin typeface="+mn-lt"/>
              </a:rPr>
              <a:t>How my literature review guided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3911A-F851-4393-9DEB-EEE848B00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1" y="2956295"/>
            <a:ext cx="10938024" cy="2943056"/>
          </a:xfrm>
        </p:spPr>
        <p:txBody>
          <a:bodyPr>
            <a:noAutofit/>
          </a:bodyPr>
          <a:lstStyle/>
          <a:p>
            <a:pPr fontAlgn="base"/>
            <a:r>
              <a:rPr lang="en-GB" dirty="0">
                <a:latin typeface="+mj-lt"/>
              </a:rPr>
              <a:t>Helped me to understand what model to base my own research around (Bronfenbrenner). </a:t>
            </a:r>
          </a:p>
          <a:p>
            <a:pPr fontAlgn="base"/>
            <a:endParaRPr lang="en-GB" dirty="0">
              <a:latin typeface="+mj-lt"/>
            </a:endParaRPr>
          </a:p>
          <a:p>
            <a:pPr fontAlgn="base"/>
            <a:r>
              <a:rPr lang="en-GB" dirty="0">
                <a:latin typeface="+mj-lt"/>
              </a:rPr>
              <a:t>I then researched into further strands which helped me gauge an understanding of what previous researchers had found already, and whether this could feed into my own. </a:t>
            </a:r>
          </a:p>
          <a:p>
            <a:pPr>
              <a:lnSpc>
                <a:spcPct val="120000"/>
              </a:lnSpc>
              <a:buFontTx/>
              <a:buChar char="-"/>
            </a:pPr>
            <a:endParaRPr lang="en-GB" sz="22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GB" sz="1700" dirty="0">
              <a:solidFill>
                <a:srgbClr val="000000"/>
              </a:solidFill>
              <a:latin typeface="Twinkl Cursive Looped Thi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96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29EFDB-117F-43AB-A5CC-89D06BEE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6000" dirty="0">
                <a:solidFill>
                  <a:srgbClr val="FFFFFF"/>
                </a:solidFill>
                <a:latin typeface="+mn-lt"/>
              </a:rPr>
              <a:t>Data Collection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628FE8-6C22-4C1C-BCDE-A620810CB7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846674"/>
              </p:ext>
            </p:extLst>
          </p:nvPr>
        </p:nvGraphicFramePr>
        <p:xfrm>
          <a:off x="355601" y="2557648"/>
          <a:ext cx="11480494" cy="41408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3088">
                  <a:extLst>
                    <a:ext uri="{9D8B030D-6E8A-4147-A177-3AD203B41FA5}">
                      <a16:colId xmlns:a16="http://schemas.microsoft.com/office/drawing/2014/main" val="3328891064"/>
                    </a:ext>
                  </a:extLst>
                </a:gridCol>
                <a:gridCol w="5517406">
                  <a:extLst>
                    <a:ext uri="{9D8B030D-6E8A-4147-A177-3AD203B41FA5}">
                      <a16:colId xmlns:a16="http://schemas.microsoft.com/office/drawing/2014/main" val="1528869671"/>
                    </a:ext>
                  </a:extLst>
                </a:gridCol>
              </a:tblGrid>
              <a:tr h="3511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j-lt"/>
                        </a:rPr>
                        <a:t>Research questions</a:t>
                      </a:r>
                      <a:endParaRPr lang="en-GB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53" marR="32253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+mj-lt"/>
                        </a:rPr>
                        <a:t>Data collection method</a:t>
                      </a:r>
                      <a:endParaRPr lang="en-GB" sz="2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53" marR="32253" marT="0" marB="0" anchor="ctr"/>
                </a:tc>
                <a:extLst>
                  <a:ext uri="{0D108BD9-81ED-4DB2-BD59-A6C34878D82A}">
                    <a16:rowId xmlns:a16="http://schemas.microsoft.com/office/drawing/2014/main" val="3844844699"/>
                  </a:ext>
                </a:extLst>
              </a:tr>
              <a:tr h="10859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j-lt"/>
                        </a:rPr>
                        <a:t>How is vulnerable children’s wellbeing supported at the point of transition from primary to secondary school?</a:t>
                      </a:r>
                      <a:endParaRPr lang="en-GB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53" marR="32253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+mj-lt"/>
                        </a:rPr>
                        <a:t>Interviews with school staff (qualitative data)</a:t>
                      </a:r>
                      <a:endParaRPr lang="en-GB" sz="2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53" marR="32253" marT="0" marB="0" anchor="ctr"/>
                </a:tc>
                <a:extLst>
                  <a:ext uri="{0D108BD9-81ED-4DB2-BD59-A6C34878D82A}">
                    <a16:rowId xmlns:a16="http://schemas.microsoft.com/office/drawing/2014/main" val="443746437"/>
                  </a:ext>
                </a:extLst>
              </a:tr>
              <a:tr h="10859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+mj-lt"/>
                        </a:rPr>
                        <a:t>What are the vulnerabilities within children at transition point?</a:t>
                      </a:r>
                      <a:endParaRPr lang="en-GB" sz="2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53" marR="32253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+mj-lt"/>
                        </a:rPr>
                        <a:t>Pre-intervention questionnaire for children (quantitative data)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+mj-lt"/>
                        </a:rPr>
                        <a:t>Interviews with children (qualitative data)</a:t>
                      </a:r>
                      <a:endParaRPr lang="en-GB" sz="2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53" marR="32253" marT="0" marB="0" anchor="ctr"/>
                </a:tc>
                <a:extLst>
                  <a:ext uri="{0D108BD9-81ED-4DB2-BD59-A6C34878D82A}">
                    <a16:rowId xmlns:a16="http://schemas.microsoft.com/office/drawing/2014/main" val="699646756"/>
                  </a:ext>
                </a:extLst>
              </a:tr>
              <a:tr h="14533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j-lt"/>
                        </a:rPr>
                        <a:t>Can children's understanding of change and coping/social skills during transition be promoted positively? If so, how?</a:t>
                      </a:r>
                      <a:endParaRPr lang="en-GB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53" marR="32253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j-lt"/>
                        </a:rPr>
                        <a:t>Interventions with children (qualitative data)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j-lt"/>
                        </a:rPr>
                        <a:t>Post-intervention questionnaire for children (quantitative data)</a:t>
                      </a:r>
                      <a:endParaRPr lang="en-GB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253" marR="32253" marT="0" marB="0" anchor="ctr"/>
                </a:tc>
                <a:extLst>
                  <a:ext uri="{0D108BD9-81ED-4DB2-BD59-A6C34878D82A}">
                    <a16:rowId xmlns:a16="http://schemas.microsoft.com/office/drawing/2014/main" val="132769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623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29EFDB-117F-43AB-A5CC-89D06BEE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6000" dirty="0">
                <a:solidFill>
                  <a:srgbClr val="FFFFFF"/>
                </a:solidFill>
                <a:latin typeface="+mn-lt"/>
              </a:rPr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3911A-F851-4393-9DEB-EEE848B00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521" y="2695462"/>
            <a:ext cx="10938024" cy="4020591"/>
          </a:xfrm>
        </p:spPr>
        <p:txBody>
          <a:bodyPr>
            <a:noAutofit/>
          </a:bodyPr>
          <a:lstStyle/>
          <a:p>
            <a:r>
              <a:rPr lang="en-GB" dirty="0">
                <a:latin typeface="+mj-lt"/>
              </a:rPr>
              <a:t>Concerns around being bullied and surrounded by older children were most prominent</a:t>
            </a:r>
          </a:p>
          <a:p>
            <a:r>
              <a:rPr lang="en-GB" dirty="0">
                <a:latin typeface="+mj-lt"/>
              </a:rPr>
              <a:t>Getting lost </a:t>
            </a:r>
          </a:p>
          <a:p>
            <a:r>
              <a:rPr lang="en-GB" dirty="0">
                <a:latin typeface="+mj-lt"/>
              </a:rPr>
              <a:t>Unsupervised times including break and lunch</a:t>
            </a:r>
          </a:p>
          <a:p>
            <a:r>
              <a:rPr lang="en-GB" dirty="0">
                <a:latin typeface="+mj-lt"/>
              </a:rPr>
              <a:t>Children’s understanding of change and coping/social skills during transition </a:t>
            </a:r>
            <a:r>
              <a:rPr lang="en-GB" b="1" dirty="0">
                <a:latin typeface="+mj-lt"/>
              </a:rPr>
              <a:t>can</a:t>
            </a:r>
            <a:r>
              <a:rPr lang="en-GB" dirty="0">
                <a:latin typeface="+mj-lt"/>
              </a:rPr>
              <a:t> be promoted positively</a:t>
            </a:r>
          </a:p>
          <a:p>
            <a:r>
              <a:rPr lang="en-GB" dirty="0">
                <a:latin typeface="+mj-lt"/>
              </a:rPr>
              <a:t>All Likert scale ratings provided by the children post-intervention saw a decrease overall – justifies the need for more work to be completed to alleviate children’s anxieties</a:t>
            </a:r>
          </a:p>
          <a:p>
            <a:pPr fontAlgn="base"/>
            <a:endParaRPr lang="en-GB" dirty="0"/>
          </a:p>
          <a:p>
            <a:pPr>
              <a:lnSpc>
                <a:spcPct val="120000"/>
              </a:lnSpc>
              <a:buFontTx/>
              <a:buChar char="-"/>
            </a:pPr>
            <a:endParaRPr lang="en-GB" sz="22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GB" sz="1700" dirty="0">
              <a:solidFill>
                <a:srgbClr val="000000"/>
              </a:solidFill>
              <a:latin typeface="Twinkl Cursive Looped Thi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465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29EFDB-117F-43AB-A5CC-89D06BEE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6000" dirty="0">
                <a:solidFill>
                  <a:srgbClr val="FFFFFF"/>
                </a:solidFill>
                <a:latin typeface="+mn-lt"/>
              </a:rPr>
              <a:t>Barriers and what I’ve learnt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3911A-F851-4393-9DEB-EEE848B00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1" y="2498169"/>
            <a:ext cx="10938024" cy="4020591"/>
          </a:xfrm>
        </p:spPr>
        <p:txBody>
          <a:bodyPr>
            <a:noAutofit/>
          </a:bodyPr>
          <a:lstStyle/>
          <a:p>
            <a:pPr fontAlgn="base"/>
            <a:r>
              <a:rPr lang="en-GB" dirty="0">
                <a:latin typeface="+mj-lt"/>
              </a:rPr>
              <a:t> Covid-19</a:t>
            </a:r>
          </a:p>
          <a:p>
            <a:pPr fontAlgn="base"/>
            <a:endParaRPr lang="en-GB" sz="700" dirty="0">
              <a:latin typeface="+mj-lt"/>
            </a:endParaRPr>
          </a:p>
          <a:p>
            <a:pPr fontAlgn="base"/>
            <a:r>
              <a:rPr lang="en-GB" dirty="0">
                <a:latin typeface="+mj-lt"/>
              </a:rPr>
              <a:t> In the end, my research offered a unique, qualitative view of children’s thoughts and experiences during transition, a group whose voices are usually overlooked in educational research but are crucial to understanding what vulnerabilities are prevalent and how wellbeing can be bettered.</a:t>
            </a:r>
          </a:p>
          <a:p>
            <a:pPr fontAlgn="base"/>
            <a:endParaRPr lang="en-GB" sz="1600" dirty="0">
              <a:latin typeface="+mj-lt"/>
            </a:endParaRPr>
          </a:p>
          <a:p>
            <a:pPr fontAlgn="base"/>
            <a:r>
              <a:rPr lang="en-GB" dirty="0">
                <a:latin typeface="+mj-lt"/>
              </a:rPr>
              <a:t>The impact of this research can work towards toward strengthening resilience and wellbeing of children across schools, whilst reducing the level of concern around common shared anxieties. </a:t>
            </a:r>
          </a:p>
          <a:p>
            <a:pPr>
              <a:lnSpc>
                <a:spcPct val="120000"/>
              </a:lnSpc>
              <a:buFontTx/>
              <a:buChar char="-"/>
            </a:pPr>
            <a:endParaRPr lang="en-GB" sz="2200" dirty="0">
              <a:solidFill>
                <a:srgbClr val="000000"/>
              </a:solidFill>
              <a:latin typeface="+mj-lt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GB" sz="1700" dirty="0">
              <a:solidFill>
                <a:srgbClr val="000000"/>
              </a:solidFill>
              <a:latin typeface="Twinkl Cursive Looped Thi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637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29EFDB-117F-43AB-A5CC-89D06BEE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403" y="1952555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kern="1200" dirty="0">
                <a:solidFill>
                  <a:srgbClr val="FFFFFF"/>
                </a:solidFill>
                <a:latin typeface="+mn-lt"/>
              </a:rPr>
              <a:t>Any questions? </a:t>
            </a:r>
            <a:r>
              <a:rPr lang="en-US" sz="6000" b="1" kern="1200" dirty="0">
                <a:solidFill>
                  <a:srgbClr val="FFFFFF"/>
                </a:solidFill>
                <a:latin typeface="+mn-lt"/>
                <a:sym typeface="Wingdings" panose="05000000000000000000" pitchFamily="2" charset="2"/>
              </a:rPr>
              <a:t> </a:t>
            </a:r>
            <a:endParaRPr lang="en-US" sz="6000" b="1" kern="1200" dirty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2075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15122</TotalTime>
  <Words>386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Twinkl Cursive Looped Thin</vt:lpstr>
      <vt:lpstr>Wingdings</vt:lpstr>
      <vt:lpstr>Office Theme</vt:lpstr>
      <vt:lpstr>Research in Action Conference  Amhan Kaur – MA Graduate  </vt:lpstr>
      <vt:lpstr>My Research </vt:lpstr>
      <vt:lpstr>How my literature review guided me</vt:lpstr>
      <vt:lpstr>Data Collection</vt:lpstr>
      <vt:lpstr>Results</vt:lpstr>
      <vt:lpstr>Barriers and what I’ve learnt</vt:lpstr>
      <vt:lpstr>Any questions? 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the way we think about editing.</dc:title>
  <dc:creator>Amhan Kaur</dc:creator>
  <cp:lastModifiedBy>A Kaur PAD</cp:lastModifiedBy>
  <cp:revision>49</cp:revision>
  <dcterms:created xsi:type="dcterms:W3CDTF">2020-09-08T18:58:42Z</dcterms:created>
  <dcterms:modified xsi:type="dcterms:W3CDTF">2023-12-11T20:15:24Z</dcterms:modified>
</cp:coreProperties>
</file>