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4" r:id="rId2"/>
    <p:sldMasterId id="2147483709" r:id="rId3"/>
  </p:sldMasterIdLst>
  <p:notesMasterIdLst>
    <p:notesMasterId r:id="rId46"/>
  </p:notesMasterIdLst>
  <p:sldIdLst>
    <p:sldId id="293" r:id="rId4"/>
    <p:sldId id="511" r:id="rId5"/>
    <p:sldId id="559" r:id="rId6"/>
    <p:sldId id="512" r:id="rId7"/>
    <p:sldId id="554" r:id="rId8"/>
    <p:sldId id="462" r:id="rId9"/>
    <p:sldId id="501" r:id="rId10"/>
    <p:sldId id="509" r:id="rId11"/>
    <p:sldId id="510" r:id="rId12"/>
    <p:sldId id="556" r:id="rId13"/>
    <p:sldId id="496" r:id="rId14"/>
    <p:sldId id="320" r:id="rId15"/>
    <p:sldId id="493" r:id="rId16"/>
    <p:sldId id="494" r:id="rId17"/>
    <p:sldId id="513" r:id="rId18"/>
    <p:sldId id="550" r:id="rId19"/>
    <p:sldId id="467" r:id="rId20"/>
    <p:sldId id="523" r:id="rId21"/>
    <p:sldId id="325" r:id="rId22"/>
    <p:sldId id="481" r:id="rId23"/>
    <p:sldId id="551" r:id="rId24"/>
    <p:sldId id="497" r:id="rId25"/>
    <p:sldId id="561" r:id="rId26"/>
    <p:sldId id="566" r:id="rId27"/>
    <p:sldId id="557" r:id="rId28"/>
    <p:sldId id="564" r:id="rId29"/>
    <p:sldId id="563" r:id="rId30"/>
    <p:sldId id="567" r:id="rId31"/>
    <p:sldId id="568" r:id="rId32"/>
    <p:sldId id="322" r:id="rId33"/>
    <p:sldId id="318" r:id="rId34"/>
    <p:sldId id="516" r:id="rId35"/>
    <p:sldId id="569" r:id="rId36"/>
    <p:sldId id="518" r:id="rId37"/>
    <p:sldId id="515" r:id="rId38"/>
    <p:sldId id="514" r:id="rId39"/>
    <p:sldId id="558" r:id="rId40"/>
    <p:sldId id="401" r:id="rId41"/>
    <p:sldId id="328" r:id="rId42"/>
    <p:sldId id="405" r:id="rId43"/>
    <p:sldId id="555" r:id="rId44"/>
    <p:sldId id="508" r:id="rId45"/>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2DD"/>
    <a:srgbClr val="7ECBB6"/>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2"/>
    <p:restoredTop sz="83440"/>
  </p:normalViewPr>
  <p:slideViewPr>
    <p:cSldViewPr snapToGrid="0" snapToObjects="1">
      <p:cViewPr varScale="1">
        <p:scale>
          <a:sx n="113" d="100"/>
          <a:sy n="113" d="100"/>
        </p:scale>
        <p:origin x="192" y="256"/>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0" d="100"/>
          <a:sy n="80" d="100"/>
        </p:scale>
        <p:origin x="3408"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BD5CA3-7DF5-C047-913F-094E28EE6266}" type="doc">
      <dgm:prSet loTypeId="urn:microsoft.com/office/officeart/2005/8/layout/vProcess5" loCatId="" qsTypeId="urn:microsoft.com/office/officeart/2005/8/quickstyle/simple1" qsCatId="simple" csTypeId="urn:microsoft.com/office/officeart/2005/8/colors/colorful5" csCatId="colorful" phldr="1"/>
      <dgm:spPr/>
      <dgm:t>
        <a:bodyPr/>
        <a:lstStyle/>
        <a:p>
          <a:endParaRPr lang="en-GB"/>
        </a:p>
      </dgm:t>
    </dgm:pt>
    <dgm:pt modelId="{90264669-34FA-3B44-8FAE-C7FFF00E47DB}">
      <dgm:prSet phldrT="[Text]"/>
      <dgm:spPr/>
      <dgm:t>
        <a:bodyPr/>
        <a:lstStyle/>
        <a:p>
          <a:r>
            <a:rPr lang="en-GB" dirty="0"/>
            <a:t>Introduction to DT and the Challenge</a:t>
          </a:r>
        </a:p>
      </dgm:t>
    </dgm:pt>
    <dgm:pt modelId="{BF79B0F4-E56E-BA4C-9C60-D4382644DBD5}" type="parTrans" cxnId="{89AADFD8-C032-B843-A343-64234FBB1168}">
      <dgm:prSet/>
      <dgm:spPr/>
      <dgm:t>
        <a:bodyPr/>
        <a:lstStyle/>
        <a:p>
          <a:endParaRPr lang="en-GB"/>
        </a:p>
      </dgm:t>
    </dgm:pt>
    <dgm:pt modelId="{47E6D120-1CD4-8246-8608-C2C736601CAD}" type="sibTrans" cxnId="{89AADFD8-C032-B843-A343-64234FBB1168}">
      <dgm:prSet/>
      <dgm:spPr/>
      <dgm:t>
        <a:bodyPr/>
        <a:lstStyle/>
        <a:p>
          <a:endParaRPr lang="en-GB"/>
        </a:p>
      </dgm:t>
    </dgm:pt>
    <dgm:pt modelId="{67AC21F2-9F7A-8D49-AD7E-F3CD30EE82E7}">
      <dgm:prSet phldrT="[Text]"/>
      <dgm:spPr/>
      <dgm:t>
        <a:bodyPr/>
        <a:lstStyle/>
        <a:p>
          <a:r>
            <a:rPr lang="en-GB" dirty="0"/>
            <a:t>Define</a:t>
          </a:r>
          <a:r>
            <a:rPr lang="en-GB" baseline="0" dirty="0"/>
            <a:t> in randomised teams (Mind map, Storytelling)</a:t>
          </a:r>
          <a:endParaRPr lang="en-GB" dirty="0"/>
        </a:p>
      </dgm:t>
    </dgm:pt>
    <dgm:pt modelId="{7A8F63FC-A4D5-6F44-9E4A-797B2705F4D8}" type="parTrans" cxnId="{F782E11D-1682-BE42-B6A6-B0916C657B19}">
      <dgm:prSet/>
      <dgm:spPr/>
      <dgm:t>
        <a:bodyPr/>
        <a:lstStyle/>
        <a:p>
          <a:endParaRPr lang="en-GB"/>
        </a:p>
      </dgm:t>
    </dgm:pt>
    <dgm:pt modelId="{79A6DC5E-68C6-6748-8818-AFE17113B6AE}" type="sibTrans" cxnId="{F782E11D-1682-BE42-B6A6-B0916C657B19}">
      <dgm:prSet/>
      <dgm:spPr/>
      <dgm:t>
        <a:bodyPr/>
        <a:lstStyle/>
        <a:p>
          <a:endParaRPr lang="en-GB"/>
        </a:p>
      </dgm:t>
    </dgm:pt>
    <dgm:pt modelId="{79D610D7-64F6-6F4D-B687-9214117081BF}">
      <dgm:prSet/>
      <dgm:spPr/>
      <dgm:t>
        <a:bodyPr/>
        <a:lstStyle/>
        <a:p>
          <a:r>
            <a:rPr lang="en-GB" dirty="0"/>
            <a:t>Ideation and Submissions</a:t>
          </a:r>
        </a:p>
      </dgm:t>
    </dgm:pt>
    <dgm:pt modelId="{49404FE7-5C14-4F4D-9A1A-C05C6F939326}" type="parTrans" cxnId="{1BAD717D-DE88-EF47-954F-6631EDBB9FF2}">
      <dgm:prSet/>
      <dgm:spPr/>
      <dgm:t>
        <a:bodyPr/>
        <a:lstStyle/>
        <a:p>
          <a:endParaRPr lang="en-GB"/>
        </a:p>
      </dgm:t>
    </dgm:pt>
    <dgm:pt modelId="{51E69CA0-F518-E644-9369-8E3DA16AB05F}" type="sibTrans" cxnId="{1BAD717D-DE88-EF47-954F-6631EDBB9FF2}">
      <dgm:prSet/>
      <dgm:spPr/>
      <dgm:t>
        <a:bodyPr/>
        <a:lstStyle/>
        <a:p>
          <a:endParaRPr lang="en-GB"/>
        </a:p>
      </dgm:t>
    </dgm:pt>
    <dgm:pt modelId="{EEECF0C5-78DA-9D4B-A9FF-C91D73CE36A6}">
      <dgm:prSet/>
      <dgm:spPr/>
      <dgm:t>
        <a:bodyPr/>
        <a:lstStyle/>
        <a:p>
          <a:r>
            <a:rPr lang="en-GB" dirty="0"/>
            <a:t>Reframe in Challenge teams (Empathy map, Problem reframing)</a:t>
          </a:r>
        </a:p>
      </dgm:t>
    </dgm:pt>
    <dgm:pt modelId="{ED2C89A7-FA2C-E74B-BD10-7A2A13E40E37}" type="parTrans" cxnId="{681B0FD5-A8DD-5247-9ED0-3C9D89F4A548}">
      <dgm:prSet/>
      <dgm:spPr/>
      <dgm:t>
        <a:bodyPr/>
        <a:lstStyle/>
        <a:p>
          <a:endParaRPr lang="en-GB"/>
        </a:p>
      </dgm:t>
    </dgm:pt>
    <dgm:pt modelId="{CDF615B5-CF79-9243-B232-51F50F516D58}" type="sibTrans" cxnId="{681B0FD5-A8DD-5247-9ED0-3C9D89F4A548}">
      <dgm:prSet/>
      <dgm:spPr/>
      <dgm:t>
        <a:bodyPr/>
        <a:lstStyle/>
        <a:p>
          <a:endParaRPr lang="en-GB"/>
        </a:p>
      </dgm:t>
    </dgm:pt>
    <dgm:pt modelId="{00231158-C5E7-B14C-B671-0FBF80D39261}">
      <dgm:prSet/>
      <dgm:spPr/>
      <dgm:t>
        <a:bodyPr/>
        <a:lstStyle/>
        <a:p>
          <a:r>
            <a:rPr lang="en-GB" dirty="0"/>
            <a:t>Daily check-ins and Friday drop-ins</a:t>
          </a:r>
        </a:p>
      </dgm:t>
    </dgm:pt>
    <dgm:pt modelId="{788EB92E-8136-114A-BDC3-E11F9E0A2160}" type="parTrans" cxnId="{730DF35C-174B-5A4C-9154-5201A8F0C890}">
      <dgm:prSet/>
      <dgm:spPr/>
      <dgm:t>
        <a:bodyPr/>
        <a:lstStyle/>
        <a:p>
          <a:endParaRPr lang="en-GB"/>
        </a:p>
      </dgm:t>
    </dgm:pt>
    <dgm:pt modelId="{5768A0E6-C189-4749-9500-1280F6550983}" type="sibTrans" cxnId="{730DF35C-174B-5A4C-9154-5201A8F0C890}">
      <dgm:prSet/>
      <dgm:spPr/>
      <dgm:t>
        <a:bodyPr/>
        <a:lstStyle/>
        <a:p>
          <a:endParaRPr lang="en-GB"/>
        </a:p>
      </dgm:t>
    </dgm:pt>
    <dgm:pt modelId="{8856BC48-F4D9-9E4B-8B70-91262ECEBF57}" type="pres">
      <dgm:prSet presAssocID="{BBBD5CA3-7DF5-C047-913F-094E28EE6266}" presName="outerComposite" presStyleCnt="0">
        <dgm:presLayoutVars>
          <dgm:chMax val="5"/>
          <dgm:dir/>
          <dgm:resizeHandles val="exact"/>
        </dgm:presLayoutVars>
      </dgm:prSet>
      <dgm:spPr/>
    </dgm:pt>
    <dgm:pt modelId="{FAFB6AF8-D70C-AD4F-9508-8C9273FBC482}" type="pres">
      <dgm:prSet presAssocID="{BBBD5CA3-7DF5-C047-913F-094E28EE6266}" presName="dummyMaxCanvas" presStyleCnt="0">
        <dgm:presLayoutVars/>
      </dgm:prSet>
      <dgm:spPr/>
    </dgm:pt>
    <dgm:pt modelId="{C46AE53F-5C76-A946-A63D-51344C7E266C}" type="pres">
      <dgm:prSet presAssocID="{BBBD5CA3-7DF5-C047-913F-094E28EE6266}" presName="FiveNodes_1" presStyleLbl="node1" presStyleIdx="0" presStyleCnt="5">
        <dgm:presLayoutVars>
          <dgm:bulletEnabled val="1"/>
        </dgm:presLayoutVars>
      </dgm:prSet>
      <dgm:spPr/>
    </dgm:pt>
    <dgm:pt modelId="{68943576-3AA1-EC4F-A2D7-A373CFD653DE}" type="pres">
      <dgm:prSet presAssocID="{BBBD5CA3-7DF5-C047-913F-094E28EE6266}" presName="FiveNodes_2" presStyleLbl="node1" presStyleIdx="1" presStyleCnt="5">
        <dgm:presLayoutVars>
          <dgm:bulletEnabled val="1"/>
        </dgm:presLayoutVars>
      </dgm:prSet>
      <dgm:spPr/>
    </dgm:pt>
    <dgm:pt modelId="{CB2D6656-641D-A34E-9FAA-8DFD5BF8575E}" type="pres">
      <dgm:prSet presAssocID="{BBBD5CA3-7DF5-C047-913F-094E28EE6266}" presName="FiveNodes_3" presStyleLbl="node1" presStyleIdx="2" presStyleCnt="5">
        <dgm:presLayoutVars>
          <dgm:bulletEnabled val="1"/>
        </dgm:presLayoutVars>
      </dgm:prSet>
      <dgm:spPr/>
    </dgm:pt>
    <dgm:pt modelId="{CD6C54B8-2549-8F47-9D00-EED14FF0F37F}" type="pres">
      <dgm:prSet presAssocID="{BBBD5CA3-7DF5-C047-913F-094E28EE6266}" presName="FiveNodes_4" presStyleLbl="node1" presStyleIdx="3" presStyleCnt="5">
        <dgm:presLayoutVars>
          <dgm:bulletEnabled val="1"/>
        </dgm:presLayoutVars>
      </dgm:prSet>
      <dgm:spPr/>
    </dgm:pt>
    <dgm:pt modelId="{7D01A74A-F58B-764B-ABA6-5C29F7D3126D}" type="pres">
      <dgm:prSet presAssocID="{BBBD5CA3-7DF5-C047-913F-094E28EE6266}" presName="FiveNodes_5" presStyleLbl="node1" presStyleIdx="4" presStyleCnt="5">
        <dgm:presLayoutVars>
          <dgm:bulletEnabled val="1"/>
        </dgm:presLayoutVars>
      </dgm:prSet>
      <dgm:spPr/>
    </dgm:pt>
    <dgm:pt modelId="{A877ECD9-DD45-1842-93A2-B803BB18F119}" type="pres">
      <dgm:prSet presAssocID="{BBBD5CA3-7DF5-C047-913F-094E28EE6266}" presName="FiveConn_1-2" presStyleLbl="fgAccFollowNode1" presStyleIdx="0" presStyleCnt="4">
        <dgm:presLayoutVars>
          <dgm:bulletEnabled val="1"/>
        </dgm:presLayoutVars>
      </dgm:prSet>
      <dgm:spPr/>
    </dgm:pt>
    <dgm:pt modelId="{959B6715-8F04-1641-B858-79E5251F5F22}" type="pres">
      <dgm:prSet presAssocID="{BBBD5CA3-7DF5-C047-913F-094E28EE6266}" presName="FiveConn_2-3" presStyleLbl="fgAccFollowNode1" presStyleIdx="1" presStyleCnt="4">
        <dgm:presLayoutVars>
          <dgm:bulletEnabled val="1"/>
        </dgm:presLayoutVars>
      </dgm:prSet>
      <dgm:spPr/>
    </dgm:pt>
    <dgm:pt modelId="{F235C681-150D-4B45-90B4-D603576F59B1}" type="pres">
      <dgm:prSet presAssocID="{BBBD5CA3-7DF5-C047-913F-094E28EE6266}" presName="FiveConn_3-4" presStyleLbl="fgAccFollowNode1" presStyleIdx="2" presStyleCnt="4">
        <dgm:presLayoutVars>
          <dgm:bulletEnabled val="1"/>
        </dgm:presLayoutVars>
      </dgm:prSet>
      <dgm:spPr/>
    </dgm:pt>
    <dgm:pt modelId="{20E63CFC-D5B2-4749-8F1A-689C350CFA7B}" type="pres">
      <dgm:prSet presAssocID="{BBBD5CA3-7DF5-C047-913F-094E28EE6266}" presName="FiveConn_4-5" presStyleLbl="fgAccFollowNode1" presStyleIdx="3" presStyleCnt="4">
        <dgm:presLayoutVars>
          <dgm:bulletEnabled val="1"/>
        </dgm:presLayoutVars>
      </dgm:prSet>
      <dgm:spPr/>
    </dgm:pt>
    <dgm:pt modelId="{2D562884-44EA-B14E-A4F5-217F512561B7}" type="pres">
      <dgm:prSet presAssocID="{BBBD5CA3-7DF5-C047-913F-094E28EE6266}" presName="FiveNodes_1_text" presStyleLbl="node1" presStyleIdx="4" presStyleCnt="5">
        <dgm:presLayoutVars>
          <dgm:bulletEnabled val="1"/>
        </dgm:presLayoutVars>
      </dgm:prSet>
      <dgm:spPr/>
    </dgm:pt>
    <dgm:pt modelId="{86B647CE-E0A9-7F4D-BAFC-4B9ADC1BC4E4}" type="pres">
      <dgm:prSet presAssocID="{BBBD5CA3-7DF5-C047-913F-094E28EE6266}" presName="FiveNodes_2_text" presStyleLbl="node1" presStyleIdx="4" presStyleCnt="5">
        <dgm:presLayoutVars>
          <dgm:bulletEnabled val="1"/>
        </dgm:presLayoutVars>
      </dgm:prSet>
      <dgm:spPr/>
    </dgm:pt>
    <dgm:pt modelId="{38A62275-07F8-7944-A671-1643CC93DA07}" type="pres">
      <dgm:prSet presAssocID="{BBBD5CA3-7DF5-C047-913F-094E28EE6266}" presName="FiveNodes_3_text" presStyleLbl="node1" presStyleIdx="4" presStyleCnt="5">
        <dgm:presLayoutVars>
          <dgm:bulletEnabled val="1"/>
        </dgm:presLayoutVars>
      </dgm:prSet>
      <dgm:spPr/>
    </dgm:pt>
    <dgm:pt modelId="{747B3F49-FDCB-8D43-A2A8-8A9CA6E572A7}" type="pres">
      <dgm:prSet presAssocID="{BBBD5CA3-7DF5-C047-913F-094E28EE6266}" presName="FiveNodes_4_text" presStyleLbl="node1" presStyleIdx="4" presStyleCnt="5">
        <dgm:presLayoutVars>
          <dgm:bulletEnabled val="1"/>
        </dgm:presLayoutVars>
      </dgm:prSet>
      <dgm:spPr/>
    </dgm:pt>
    <dgm:pt modelId="{E1B08D0C-6A20-1247-AE20-824E9FD9ED0D}" type="pres">
      <dgm:prSet presAssocID="{BBBD5CA3-7DF5-C047-913F-094E28EE6266}" presName="FiveNodes_5_text" presStyleLbl="node1" presStyleIdx="4" presStyleCnt="5">
        <dgm:presLayoutVars>
          <dgm:bulletEnabled val="1"/>
        </dgm:presLayoutVars>
      </dgm:prSet>
      <dgm:spPr/>
    </dgm:pt>
  </dgm:ptLst>
  <dgm:cxnLst>
    <dgm:cxn modelId="{6C053B11-5A1B-5E4F-99E8-1E06A5270000}" type="presOf" srcId="{79A6DC5E-68C6-6748-8818-AFE17113B6AE}" destId="{959B6715-8F04-1641-B858-79E5251F5F22}" srcOrd="0" destOrd="0" presId="urn:microsoft.com/office/officeart/2005/8/layout/vProcess5"/>
    <dgm:cxn modelId="{F782E11D-1682-BE42-B6A6-B0916C657B19}" srcId="{BBBD5CA3-7DF5-C047-913F-094E28EE6266}" destId="{67AC21F2-9F7A-8D49-AD7E-F3CD30EE82E7}" srcOrd="1" destOrd="0" parTransId="{7A8F63FC-A4D5-6F44-9E4A-797B2705F4D8}" sibTransId="{79A6DC5E-68C6-6748-8818-AFE17113B6AE}"/>
    <dgm:cxn modelId="{D8DA0126-07AE-F740-B94E-76F46EB2777A}" type="presOf" srcId="{5768A0E6-C189-4749-9500-1280F6550983}" destId="{20E63CFC-D5B2-4749-8F1A-689C350CFA7B}" srcOrd="0" destOrd="0" presId="urn:microsoft.com/office/officeart/2005/8/layout/vProcess5"/>
    <dgm:cxn modelId="{735EA22A-F89A-0E40-A44C-AF02D510B6CE}" type="presOf" srcId="{67AC21F2-9F7A-8D49-AD7E-F3CD30EE82E7}" destId="{68943576-3AA1-EC4F-A2D7-A373CFD653DE}" srcOrd="0" destOrd="0" presId="urn:microsoft.com/office/officeart/2005/8/layout/vProcess5"/>
    <dgm:cxn modelId="{5E7DA93B-5B8A-224B-BF4F-411EF6E6A65F}" type="presOf" srcId="{90264669-34FA-3B44-8FAE-C7FFF00E47DB}" destId="{C46AE53F-5C76-A946-A63D-51344C7E266C}" srcOrd="0" destOrd="0" presId="urn:microsoft.com/office/officeart/2005/8/layout/vProcess5"/>
    <dgm:cxn modelId="{77B3B656-553C-624B-A095-00CE29EBC009}" type="presOf" srcId="{BBBD5CA3-7DF5-C047-913F-094E28EE6266}" destId="{8856BC48-F4D9-9E4B-8B70-91262ECEBF57}" srcOrd="0" destOrd="0" presId="urn:microsoft.com/office/officeart/2005/8/layout/vProcess5"/>
    <dgm:cxn modelId="{730DF35C-174B-5A4C-9154-5201A8F0C890}" srcId="{BBBD5CA3-7DF5-C047-913F-094E28EE6266}" destId="{00231158-C5E7-B14C-B671-0FBF80D39261}" srcOrd="3" destOrd="0" parTransId="{788EB92E-8136-114A-BDC3-E11F9E0A2160}" sibTransId="{5768A0E6-C189-4749-9500-1280F6550983}"/>
    <dgm:cxn modelId="{9CAA465D-FBB5-9841-A8E9-7A47FD1B39F9}" type="presOf" srcId="{00231158-C5E7-B14C-B671-0FBF80D39261}" destId="{CD6C54B8-2549-8F47-9D00-EED14FF0F37F}" srcOrd="0" destOrd="0" presId="urn:microsoft.com/office/officeart/2005/8/layout/vProcess5"/>
    <dgm:cxn modelId="{F5625074-96CB-954C-8408-7D1FC4FEDE27}" type="presOf" srcId="{CDF615B5-CF79-9243-B232-51F50F516D58}" destId="{F235C681-150D-4B45-90B4-D603576F59B1}" srcOrd="0" destOrd="0" presId="urn:microsoft.com/office/officeart/2005/8/layout/vProcess5"/>
    <dgm:cxn modelId="{F137B279-236D-AB4A-B115-A807AB18FD4C}" type="presOf" srcId="{79D610D7-64F6-6F4D-B687-9214117081BF}" destId="{7D01A74A-F58B-764B-ABA6-5C29F7D3126D}" srcOrd="0" destOrd="0" presId="urn:microsoft.com/office/officeart/2005/8/layout/vProcess5"/>
    <dgm:cxn modelId="{E218C47B-FFDC-6B47-8109-B806DE7E6D5F}" type="presOf" srcId="{00231158-C5E7-B14C-B671-0FBF80D39261}" destId="{747B3F49-FDCB-8D43-A2A8-8A9CA6E572A7}" srcOrd="1" destOrd="0" presId="urn:microsoft.com/office/officeart/2005/8/layout/vProcess5"/>
    <dgm:cxn modelId="{1BAD717D-DE88-EF47-954F-6631EDBB9FF2}" srcId="{BBBD5CA3-7DF5-C047-913F-094E28EE6266}" destId="{79D610D7-64F6-6F4D-B687-9214117081BF}" srcOrd="4" destOrd="0" parTransId="{49404FE7-5C14-4F4D-9A1A-C05C6F939326}" sibTransId="{51E69CA0-F518-E644-9369-8E3DA16AB05F}"/>
    <dgm:cxn modelId="{885769B5-BABA-A642-A630-837236C8FB30}" type="presOf" srcId="{47E6D120-1CD4-8246-8608-C2C736601CAD}" destId="{A877ECD9-DD45-1842-93A2-B803BB18F119}" srcOrd="0" destOrd="0" presId="urn:microsoft.com/office/officeart/2005/8/layout/vProcess5"/>
    <dgm:cxn modelId="{0471B7B6-738F-9043-9639-BECBD7B94A8F}" type="presOf" srcId="{79D610D7-64F6-6F4D-B687-9214117081BF}" destId="{E1B08D0C-6A20-1247-AE20-824E9FD9ED0D}" srcOrd="1" destOrd="0" presId="urn:microsoft.com/office/officeart/2005/8/layout/vProcess5"/>
    <dgm:cxn modelId="{D7DB60C5-7221-2F43-ACBD-9CC935D17E4A}" type="presOf" srcId="{EEECF0C5-78DA-9D4B-A9FF-C91D73CE36A6}" destId="{38A62275-07F8-7944-A671-1643CC93DA07}" srcOrd="1" destOrd="0" presId="urn:microsoft.com/office/officeart/2005/8/layout/vProcess5"/>
    <dgm:cxn modelId="{A8ABC0C5-7F12-B548-8A3D-9D3C653D2760}" type="presOf" srcId="{EEECF0C5-78DA-9D4B-A9FF-C91D73CE36A6}" destId="{CB2D6656-641D-A34E-9FAA-8DFD5BF8575E}" srcOrd="0" destOrd="0" presId="urn:microsoft.com/office/officeart/2005/8/layout/vProcess5"/>
    <dgm:cxn modelId="{681B0FD5-A8DD-5247-9ED0-3C9D89F4A548}" srcId="{BBBD5CA3-7DF5-C047-913F-094E28EE6266}" destId="{EEECF0C5-78DA-9D4B-A9FF-C91D73CE36A6}" srcOrd="2" destOrd="0" parTransId="{ED2C89A7-FA2C-E74B-BD10-7A2A13E40E37}" sibTransId="{CDF615B5-CF79-9243-B232-51F50F516D58}"/>
    <dgm:cxn modelId="{90257DD5-D3CE-AE48-A37F-B9BFB56E7E28}" type="presOf" srcId="{67AC21F2-9F7A-8D49-AD7E-F3CD30EE82E7}" destId="{86B647CE-E0A9-7F4D-BAFC-4B9ADC1BC4E4}" srcOrd="1" destOrd="0" presId="urn:microsoft.com/office/officeart/2005/8/layout/vProcess5"/>
    <dgm:cxn modelId="{89AADFD8-C032-B843-A343-64234FBB1168}" srcId="{BBBD5CA3-7DF5-C047-913F-094E28EE6266}" destId="{90264669-34FA-3B44-8FAE-C7FFF00E47DB}" srcOrd="0" destOrd="0" parTransId="{BF79B0F4-E56E-BA4C-9C60-D4382644DBD5}" sibTransId="{47E6D120-1CD4-8246-8608-C2C736601CAD}"/>
    <dgm:cxn modelId="{0D9729DF-8CA6-734E-9E57-9A8E3E954C2D}" type="presOf" srcId="{90264669-34FA-3B44-8FAE-C7FFF00E47DB}" destId="{2D562884-44EA-B14E-A4F5-217F512561B7}" srcOrd="1" destOrd="0" presId="urn:microsoft.com/office/officeart/2005/8/layout/vProcess5"/>
    <dgm:cxn modelId="{AA8775BC-5D4E-8243-A442-C65A75C54F8A}" type="presParOf" srcId="{8856BC48-F4D9-9E4B-8B70-91262ECEBF57}" destId="{FAFB6AF8-D70C-AD4F-9508-8C9273FBC482}" srcOrd="0" destOrd="0" presId="urn:microsoft.com/office/officeart/2005/8/layout/vProcess5"/>
    <dgm:cxn modelId="{E53FAD3A-8B21-5C4C-8BFA-8F5760D14027}" type="presParOf" srcId="{8856BC48-F4D9-9E4B-8B70-91262ECEBF57}" destId="{C46AE53F-5C76-A946-A63D-51344C7E266C}" srcOrd="1" destOrd="0" presId="urn:microsoft.com/office/officeart/2005/8/layout/vProcess5"/>
    <dgm:cxn modelId="{0159831C-CC36-A946-9EC8-A9B7E8E003CA}" type="presParOf" srcId="{8856BC48-F4D9-9E4B-8B70-91262ECEBF57}" destId="{68943576-3AA1-EC4F-A2D7-A373CFD653DE}" srcOrd="2" destOrd="0" presId="urn:microsoft.com/office/officeart/2005/8/layout/vProcess5"/>
    <dgm:cxn modelId="{A4FCA459-012F-0344-B67D-971D509A592C}" type="presParOf" srcId="{8856BC48-F4D9-9E4B-8B70-91262ECEBF57}" destId="{CB2D6656-641D-A34E-9FAA-8DFD5BF8575E}" srcOrd="3" destOrd="0" presId="urn:microsoft.com/office/officeart/2005/8/layout/vProcess5"/>
    <dgm:cxn modelId="{8FD36888-6827-6A4C-9535-EC45F58D7334}" type="presParOf" srcId="{8856BC48-F4D9-9E4B-8B70-91262ECEBF57}" destId="{CD6C54B8-2549-8F47-9D00-EED14FF0F37F}" srcOrd="4" destOrd="0" presId="urn:microsoft.com/office/officeart/2005/8/layout/vProcess5"/>
    <dgm:cxn modelId="{879F5F6F-ADB6-944E-966F-75C737C65E00}" type="presParOf" srcId="{8856BC48-F4D9-9E4B-8B70-91262ECEBF57}" destId="{7D01A74A-F58B-764B-ABA6-5C29F7D3126D}" srcOrd="5" destOrd="0" presId="urn:microsoft.com/office/officeart/2005/8/layout/vProcess5"/>
    <dgm:cxn modelId="{3075E779-8FA3-7A49-8600-77EE372DB831}" type="presParOf" srcId="{8856BC48-F4D9-9E4B-8B70-91262ECEBF57}" destId="{A877ECD9-DD45-1842-93A2-B803BB18F119}" srcOrd="6" destOrd="0" presId="urn:microsoft.com/office/officeart/2005/8/layout/vProcess5"/>
    <dgm:cxn modelId="{47E2AC98-2EFC-1141-BE47-34186841E3D2}" type="presParOf" srcId="{8856BC48-F4D9-9E4B-8B70-91262ECEBF57}" destId="{959B6715-8F04-1641-B858-79E5251F5F22}" srcOrd="7" destOrd="0" presId="urn:microsoft.com/office/officeart/2005/8/layout/vProcess5"/>
    <dgm:cxn modelId="{59444693-D5AA-6746-8D3C-914C5E273B11}" type="presParOf" srcId="{8856BC48-F4D9-9E4B-8B70-91262ECEBF57}" destId="{F235C681-150D-4B45-90B4-D603576F59B1}" srcOrd="8" destOrd="0" presId="urn:microsoft.com/office/officeart/2005/8/layout/vProcess5"/>
    <dgm:cxn modelId="{00ECD0D3-7085-F34C-82E4-0F88B03714FD}" type="presParOf" srcId="{8856BC48-F4D9-9E4B-8B70-91262ECEBF57}" destId="{20E63CFC-D5B2-4749-8F1A-689C350CFA7B}" srcOrd="9" destOrd="0" presId="urn:microsoft.com/office/officeart/2005/8/layout/vProcess5"/>
    <dgm:cxn modelId="{03E61F35-FE35-0D44-9D65-8CD8E2AE08E1}" type="presParOf" srcId="{8856BC48-F4D9-9E4B-8B70-91262ECEBF57}" destId="{2D562884-44EA-B14E-A4F5-217F512561B7}" srcOrd="10" destOrd="0" presId="urn:microsoft.com/office/officeart/2005/8/layout/vProcess5"/>
    <dgm:cxn modelId="{72AB6331-0724-8F4F-B1FB-8B01ACD60DC0}" type="presParOf" srcId="{8856BC48-F4D9-9E4B-8B70-91262ECEBF57}" destId="{86B647CE-E0A9-7F4D-BAFC-4B9ADC1BC4E4}" srcOrd="11" destOrd="0" presId="urn:microsoft.com/office/officeart/2005/8/layout/vProcess5"/>
    <dgm:cxn modelId="{64D3DDB0-01F7-4840-A54E-1708AFFE14B0}" type="presParOf" srcId="{8856BC48-F4D9-9E4B-8B70-91262ECEBF57}" destId="{38A62275-07F8-7944-A671-1643CC93DA07}" srcOrd="12" destOrd="0" presId="urn:microsoft.com/office/officeart/2005/8/layout/vProcess5"/>
    <dgm:cxn modelId="{F2785826-B6AD-A549-91FD-DBBBBE2F254F}" type="presParOf" srcId="{8856BC48-F4D9-9E4B-8B70-91262ECEBF57}" destId="{747B3F49-FDCB-8D43-A2A8-8A9CA6E572A7}" srcOrd="13" destOrd="0" presId="urn:microsoft.com/office/officeart/2005/8/layout/vProcess5"/>
    <dgm:cxn modelId="{465355C7-D6AE-9A40-A234-41F3AF0A0D36}" type="presParOf" srcId="{8856BC48-F4D9-9E4B-8B70-91262ECEBF57}" destId="{E1B08D0C-6A20-1247-AE20-824E9FD9ED0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6AE53F-5C76-A946-A63D-51344C7E266C}">
      <dsp:nvSpPr>
        <dsp:cNvPr id="0" name=""/>
        <dsp:cNvSpPr/>
      </dsp:nvSpPr>
      <dsp:spPr>
        <a:xfrm>
          <a:off x="0" y="0"/>
          <a:ext cx="4693920" cy="73152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Introduction to DT and the Challenge</a:t>
          </a:r>
        </a:p>
      </dsp:txBody>
      <dsp:txXfrm>
        <a:off x="21425" y="21425"/>
        <a:ext cx="3818966" cy="688670"/>
      </dsp:txXfrm>
    </dsp:sp>
    <dsp:sp modelId="{68943576-3AA1-EC4F-A2D7-A373CFD653DE}">
      <dsp:nvSpPr>
        <dsp:cNvPr id="0" name=""/>
        <dsp:cNvSpPr/>
      </dsp:nvSpPr>
      <dsp:spPr>
        <a:xfrm>
          <a:off x="350520" y="833120"/>
          <a:ext cx="4693920" cy="731520"/>
        </a:xfrm>
        <a:prstGeom prst="roundRect">
          <a:avLst>
            <a:gd name="adj" fmla="val 10000"/>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Define</a:t>
          </a:r>
          <a:r>
            <a:rPr lang="en-GB" sz="1900" kern="1200" baseline="0" dirty="0"/>
            <a:t> in randomised teams (Mind map, Storytelling)</a:t>
          </a:r>
          <a:endParaRPr lang="en-GB" sz="1900" kern="1200" dirty="0"/>
        </a:p>
      </dsp:txBody>
      <dsp:txXfrm>
        <a:off x="371945" y="854545"/>
        <a:ext cx="3825062" cy="688669"/>
      </dsp:txXfrm>
    </dsp:sp>
    <dsp:sp modelId="{CB2D6656-641D-A34E-9FAA-8DFD5BF8575E}">
      <dsp:nvSpPr>
        <dsp:cNvPr id="0" name=""/>
        <dsp:cNvSpPr/>
      </dsp:nvSpPr>
      <dsp:spPr>
        <a:xfrm>
          <a:off x="701039" y="1666240"/>
          <a:ext cx="4693920" cy="731520"/>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Reframe in Challenge teams (Empathy map, Problem reframing)</a:t>
          </a:r>
        </a:p>
      </dsp:txBody>
      <dsp:txXfrm>
        <a:off x="722464" y="1687665"/>
        <a:ext cx="3825062" cy="688669"/>
      </dsp:txXfrm>
    </dsp:sp>
    <dsp:sp modelId="{CD6C54B8-2549-8F47-9D00-EED14FF0F37F}">
      <dsp:nvSpPr>
        <dsp:cNvPr id="0" name=""/>
        <dsp:cNvSpPr/>
      </dsp:nvSpPr>
      <dsp:spPr>
        <a:xfrm>
          <a:off x="1051559" y="2499360"/>
          <a:ext cx="4693920" cy="731520"/>
        </a:xfrm>
        <a:prstGeom prst="roundRect">
          <a:avLst>
            <a:gd name="adj" fmla="val 10000"/>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Daily check-ins and Friday drop-ins</a:t>
          </a:r>
        </a:p>
      </dsp:txBody>
      <dsp:txXfrm>
        <a:off x="1072984" y="2520785"/>
        <a:ext cx="3825062" cy="688669"/>
      </dsp:txXfrm>
    </dsp:sp>
    <dsp:sp modelId="{7D01A74A-F58B-764B-ABA6-5C29F7D3126D}">
      <dsp:nvSpPr>
        <dsp:cNvPr id="0" name=""/>
        <dsp:cNvSpPr/>
      </dsp:nvSpPr>
      <dsp:spPr>
        <a:xfrm>
          <a:off x="1402079" y="3332480"/>
          <a:ext cx="4693920" cy="731520"/>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Ideation and Submissions</a:t>
          </a:r>
        </a:p>
      </dsp:txBody>
      <dsp:txXfrm>
        <a:off x="1423504" y="3353905"/>
        <a:ext cx="3825062" cy="688669"/>
      </dsp:txXfrm>
    </dsp:sp>
    <dsp:sp modelId="{A877ECD9-DD45-1842-93A2-B803BB18F119}">
      <dsp:nvSpPr>
        <dsp:cNvPr id="0" name=""/>
        <dsp:cNvSpPr/>
      </dsp:nvSpPr>
      <dsp:spPr>
        <a:xfrm>
          <a:off x="4218432" y="534416"/>
          <a:ext cx="475488" cy="475488"/>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4325417" y="534416"/>
        <a:ext cx="261518" cy="357805"/>
      </dsp:txXfrm>
    </dsp:sp>
    <dsp:sp modelId="{959B6715-8F04-1641-B858-79E5251F5F22}">
      <dsp:nvSpPr>
        <dsp:cNvPr id="0" name=""/>
        <dsp:cNvSpPr/>
      </dsp:nvSpPr>
      <dsp:spPr>
        <a:xfrm>
          <a:off x="4568952" y="1367536"/>
          <a:ext cx="475488" cy="475488"/>
        </a:xfrm>
        <a:prstGeom prst="downArrow">
          <a:avLst>
            <a:gd name="adj1" fmla="val 55000"/>
            <a:gd name="adj2" fmla="val 45000"/>
          </a:avLst>
        </a:prstGeom>
        <a:solidFill>
          <a:schemeClr val="accent5">
            <a:tint val="40000"/>
            <a:alpha val="90000"/>
            <a:hueOff val="-2246587"/>
            <a:satOff val="-7611"/>
            <a:lumOff val="-976"/>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4675937" y="1367536"/>
        <a:ext cx="261518" cy="357805"/>
      </dsp:txXfrm>
    </dsp:sp>
    <dsp:sp modelId="{F235C681-150D-4B45-90B4-D603576F59B1}">
      <dsp:nvSpPr>
        <dsp:cNvPr id="0" name=""/>
        <dsp:cNvSpPr/>
      </dsp:nvSpPr>
      <dsp:spPr>
        <a:xfrm>
          <a:off x="4919472" y="2188464"/>
          <a:ext cx="475488" cy="475488"/>
        </a:xfrm>
        <a:prstGeom prst="downArrow">
          <a:avLst>
            <a:gd name="adj1" fmla="val 55000"/>
            <a:gd name="adj2" fmla="val 45000"/>
          </a:avLst>
        </a:prstGeom>
        <a:solidFill>
          <a:schemeClr val="accent5">
            <a:tint val="40000"/>
            <a:alpha val="90000"/>
            <a:hueOff val="-4493175"/>
            <a:satOff val="-15221"/>
            <a:lumOff val="-1952"/>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5026457" y="2188464"/>
        <a:ext cx="261518" cy="357805"/>
      </dsp:txXfrm>
    </dsp:sp>
    <dsp:sp modelId="{20E63CFC-D5B2-4749-8F1A-689C350CFA7B}">
      <dsp:nvSpPr>
        <dsp:cNvPr id="0" name=""/>
        <dsp:cNvSpPr/>
      </dsp:nvSpPr>
      <dsp:spPr>
        <a:xfrm>
          <a:off x="5269992" y="3029712"/>
          <a:ext cx="475488" cy="475488"/>
        </a:xfrm>
        <a:prstGeom prst="downArrow">
          <a:avLst>
            <a:gd name="adj1" fmla="val 55000"/>
            <a:gd name="adj2" fmla="val 45000"/>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GB" sz="2100" kern="1200"/>
        </a:p>
      </dsp:txBody>
      <dsp:txXfrm>
        <a:off x="5376977" y="3029712"/>
        <a:ext cx="261518" cy="35780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AD634-B286-CF4C-B608-BAEDD7C846A9}" type="datetimeFigureOut">
              <a:rPr lang="en-US" smtClean="0"/>
              <a:t>12/15/23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252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20314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6072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 Who am I making this for, what is their problem, who are these people, what do they do. Human centered: understanding the people. It is about gathering insights. Pause here and jot down a few ideas on how you might be able to gather these insights.</a:t>
            </a:r>
          </a:p>
          <a:p>
            <a:r>
              <a:rPr lang="en-US" dirty="0"/>
              <a:t>D: what are the needs, problems, challenges, insights that we can take? Turn it into insights</a:t>
            </a:r>
          </a:p>
          <a:p>
            <a:r>
              <a:rPr lang="en-US" dirty="0"/>
              <a:t>I: solutions, ideas, matches of solutions with insights that you gathered</a:t>
            </a:r>
          </a:p>
          <a:p>
            <a:r>
              <a:rPr lang="en-US" dirty="0"/>
              <a:t>P: taking and breaking down ideas, selecting a few that might be testable prototypes </a:t>
            </a:r>
          </a:p>
          <a:p>
            <a:r>
              <a:rPr lang="en-US" dirty="0"/>
              <a:t>T: real people, get feedback in real time, you go back to Define by gathering insights. Human centered – participatory. </a:t>
            </a:r>
          </a:p>
          <a:p>
            <a:r>
              <a:rPr lang="en-US" dirty="0"/>
              <a:t>Linear but often less linear and circular </a:t>
            </a:r>
          </a:p>
          <a:p>
            <a:endParaRPr lang="en-US" dirty="0"/>
          </a:p>
          <a:p>
            <a:r>
              <a:rPr lang="en-US" dirty="0"/>
              <a:t>It is a map which you might use to run sprints which are more prescriptive. </a:t>
            </a:r>
          </a:p>
          <a:p>
            <a:r>
              <a:rPr lang="en-US" dirty="0"/>
              <a:t>Research to rollout </a:t>
            </a:r>
          </a:p>
          <a:p>
            <a:r>
              <a:rPr lang="en-US" dirty="0"/>
              <a:t>Testing assumptions</a:t>
            </a:r>
          </a:p>
          <a:p>
            <a:endParaRPr lang="en-US" dirty="0"/>
          </a:p>
          <a:p>
            <a:r>
              <a:rPr lang="en-US" dirty="0"/>
              <a:t>DT is very </a:t>
            </a:r>
            <a:r>
              <a:rPr lang="en-US" dirty="0" err="1"/>
              <a:t>iD</a:t>
            </a:r>
            <a:r>
              <a:rPr lang="en-US" dirty="0"/>
              <a:t> and we do weave in economics, technology, marketing, </a:t>
            </a:r>
            <a:r>
              <a:rPr lang="en-US" dirty="0" err="1"/>
              <a:t>etc</a:t>
            </a:r>
            <a:r>
              <a:rPr lang="en-US" dirty="0"/>
              <a:t>, later down the line. It starts </a:t>
            </a:r>
            <a:r>
              <a:rPr lang="en-US" dirty="0" err="1"/>
              <a:t>eith</a:t>
            </a:r>
            <a:r>
              <a:rPr lang="en-US" dirty="0"/>
              <a:t> humans.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068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Solve problems and create innovations that make impact, not about art or artistic abilities</a:t>
            </a:r>
          </a:p>
          <a:p>
            <a:r>
              <a:rPr lang="en-US" dirty="0"/>
              <a:t>Hurdling and focusing on code or product/features too much </a:t>
            </a:r>
          </a:p>
          <a:p>
            <a:r>
              <a:rPr lang="en-US" dirty="0"/>
              <a:t>Social technology – blend of tools and insights, applied to a work process. </a:t>
            </a:r>
          </a:p>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27000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u="none" strike="noStrike" kern="1200" dirty="0">
                <a:solidFill>
                  <a:schemeClr val="tx1"/>
                </a:solidFill>
                <a:effectLst/>
                <a:latin typeface="+mn-lt"/>
                <a:ea typeface="+mn-ea"/>
                <a:cs typeface="+mn-cs"/>
              </a:rPr>
              <a:t>Without any major breakthrough in past few decades, the banks in the early 2000s faced a critical problem - how to get consumer segments (particularly boomer-age women) to open new savings accounts.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Bank of America hired a design research firm that observed a dozen families and interviewed people on the streets.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Critical insight formed was that people round up their deposits as it was more convenient. And so was born their product “Keep The Change”. </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Every time one buys something with a </a:t>
            </a:r>
            <a:r>
              <a:rPr lang="en-GB" sz="1200" b="0" i="0" u="none" strike="noStrike" kern="1200" dirty="0" err="1">
                <a:solidFill>
                  <a:schemeClr val="tx1"/>
                </a:solidFill>
                <a:effectLst/>
                <a:latin typeface="+mn-lt"/>
                <a:ea typeface="+mn-ea"/>
                <a:cs typeface="+mn-cs"/>
              </a:rPr>
              <a:t>BofA</a:t>
            </a:r>
            <a:r>
              <a:rPr lang="en-GB" sz="1200" b="0" i="0" u="none" strike="noStrike" kern="1200" dirty="0">
                <a:solidFill>
                  <a:schemeClr val="tx1"/>
                </a:solidFill>
                <a:effectLst/>
                <a:latin typeface="+mn-lt"/>
                <a:ea typeface="+mn-ea"/>
                <a:cs typeface="+mn-cs"/>
              </a:rPr>
              <a:t> Visa debit card, the bank rounds up the purchase to the nearest dollar &amp; transfers the difference from your current into savings. </a:t>
            </a:r>
          </a:p>
          <a:p>
            <a:pPr fontAlgn="base"/>
            <a:endParaRPr lang="en-GB" sz="1200" b="0" i="0" u="sng"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Keep The Change brought out a shift in mindset, seen as unique and offering real ‘human’ value. Within the first year of launch, 2.5 million customers signed up for Keep the Change. Over 700,000 opened new current accounts accounts and 1 million signed on for new savings accounts.</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359960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u="none" strike="noStrike" kern="1200" dirty="0">
                <a:solidFill>
                  <a:schemeClr val="tx1"/>
                </a:solidFill>
                <a:effectLst/>
                <a:latin typeface="+mn-lt"/>
                <a:ea typeface="+mn-ea"/>
                <a:cs typeface="+mn-cs"/>
              </a:rPr>
              <a:t>Without any major breakthrough in past few decades, the banks in the early 2000s faced a critical problem - how to get consumer segments (particularly boomer-age women) to open new savings accounts.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Bank of America hired a design research firm that observed a dozen families and interviewed people on the streets.</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Critical insight formed was that people round up their deposits as it was more convenient. And so was born their product “Keep The Change”. </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Every time one buys something with a </a:t>
            </a:r>
            <a:r>
              <a:rPr lang="en-GB" sz="1200" b="0" i="0" u="none" strike="noStrike" kern="1200" dirty="0" err="1">
                <a:solidFill>
                  <a:schemeClr val="tx1"/>
                </a:solidFill>
                <a:effectLst/>
                <a:latin typeface="+mn-lt"/>
                <a:ea typeface="+mn-ea"/>
                <a:cs typeface="+mn-cs"/>
              </a:rPr>
              <a:t>BofA</a:t>
            </a:r>
            <a:r>
              <a:rPr lang="en-GB" sz="1200" b="0" i="0" u="none" strike="noStrike" kern="1200" dirty="0">
                <a:solidFill>
                  <a:schemeClr val="tx1"/>
                </a:solidFill>
                <a:effectLst/>
                <a:latin typeface="+mn-lt"/>
                <a:ea typeface="+mn-ea"/>
                <a:cs typeface="+mn-cs"/>
              </a:rPr>
              <a:t> Visa debit card, the bank rounds up the purchase to the nearest dollar &amp; transfers the difference from your current into savings. </a:t>
            </a:r>
          </a:p>
          <a:p>
            <a:pPr fontAlgn="base"/>
            <a:endParaRPr lang="en-GB" sz="1200" b="0" i="0" u="sng"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Keep The Change brought out a shift in mindset, seen as unique and offering real ‘human’ value. Within the first year of launch, 2.5 million customers signed up for Keep the Change. Over 700,000 opened new current accounts accounts and 1 million signed on for new savings accounts.</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38010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www.youtube.com</a:t>
            </a:r>
            <a:r>
              <a:rPr lang="en-GB" dirty="0"/>
              <a:t>/</a:t>
            </a:r>
            <a:r>
              <a:rPr lang="en-GB" dirty="0" err="1"/>
              <a:t>watch?v</a:t>
            </a:r>
            <a:r>
              <a:rPr lang="en-GB" dirty="0"/>
              <a:t>=cmBf1fBRXms</a:t>
            </a:r>
          </a:p>
        </p:txBody>
      </p:sp>
      <p:sp>
        <p:nvSpPr>
          <p:cNvPr id="4" name="Slide Number Placeholder 3"/>
          <p:cNvSpPr>
            <a:spLocks noGrp="1"/>
          </p:cNvSpPr>
          <p:nvPr>
            <p:ph type="sldNum" sz="quarter" idx="5"/>
          </p:nvPr>
        </p:nvSpPr>
        <p:spPr/>
        <p:txBody>
          <a:bodyPr/>
          <a:lstStyle/>
          <a:p>
            <a:fld id="{008B6ED8-9D91-5E4C-8236-27D5494AAD9C}" type="slidenum">
              <a:rPr lang="en-US" smtClean="0"/>
              <a:t>19</a:t>
            </a:fld>
            <a:endParaRPr lang="en-US"/>
          </a:p>
        </p:txBody>
      </p:sp>
    </p:spTree>
    <p:extLst>
      <p:ext uri="{BB962C8B-B14F-4D97-AF65-F5344CB8AC3E}">
        <p14:creationId xmlns:p14="http://schemas.microsoft.com/office/powerpoint/2010/main" val="3650908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www.designkit.org</a:t>
            </a: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20</a:t>
            </a:fld>
            <a:endParaRPr lang="en-US"/>
          </a:p>
        </p:txBody>
      </p:sp>
    </p:spTree>
    <p:extLst>
      <p:ext uri="{BB962C8B-B14F-4D97-AF65-F5344CB8AC3E}">
        <p14:creationId xmlns:p14="http://schemas.microsoft.com/office/powerpoint/2010/main" val="1732274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warwick.padlet.org</a:t>
            </a:r>
            <a:r>
              <a:rPr lang="en-US" dirty="0"/>
              <a:t>/</a:t>
            </a:r>
            <a:r>
              <a:rPr lang="en-US" dirty="0" err="1"/>
              <a:t>bokelestyn</a:t>
            </a:r>
            <a:r>
              <a:rPr lang="en-US" dirty="0"/>
              <a:t>/ria-design-thinking-in-action-xb1u34rg42pdjfg6</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58481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8B6ED8-9D91-5E4C-8236-27D5494AAD9C}" type="slidenum">
              <a:rPr lang="en-US" smtClean="0"/>
              <a:t>22</a:t>
            </a:fld>
            <a:endParaRPr lang="en-US"/>
          </a:p>
        </p:txBody>
      </p:sp>
    </p:spTree>
    <p:extLst>
      <p:ext uri="{BB962C8B-B14F-4D97-AF65-F5344CB8AC3E}">
        <p14:creationId xmlns:p14="http://schemas.microsoft.com/office/powerpoint/2010/main" val="390182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www.jisc.ac.uk</a:t>
            </a:r>
            <a:r>
              <a:rPr lang="en-GB" dirty="0"/>
              <a:t>/full-guide/digital-strategy-framework-for-university-leaders</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44860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Pedagogically Harari’s views seem sound- in the increased rigidity of our curriculum and assessments- where do we actually assess pupils on these important skills of communication, collaboration and creativity? Where are we teaching them resilience and flexibility?</a:t>
            </a:r>
          </a:p>
          <a:p>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24</a:t>
            </a:fld>
            <a:endParaRPr lang="en-US"/>
          </a:p>
        </p:txBody>
      </p:sp>
    </p:spTree>
    <p:extLst>
      <p:ext uri="{BB962C8B-B14F-4D97-AF65-F5344CB8AC3E}">
        <p14:creationId xmlns:p14="http://schemas.microsoft.com/office/powerpoint/2010/main" val="1293916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8B6ED8-9D91-5E4C-8236-27D5494AAD9C}" type="slidenum">
              <a:rPr lang="en-US" smtClean="0"/>
              <a:t>25</a:t>
            </a:fld>
            <a:endParaRPr lang="en-US"/>
          </a:p>
        </p:txBody>
      </p:sp>
    </p:spTree>
    <p:extLst>
      <p:ext uri="{BB962C8B-B14F-4D97-AF65-F5344CB8AC3E}">
        <p14:creationId xmlns:p14="http://schemas.microsoft.com/office/powerpoint/2010/main" val="1030951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Jan 2023 https://</a:t>
            </a:r>
            <a:r>
              <a:rPr lang="en-US" dirty="0" err="1"/>
              <a:t>www.independentschoolsmagazine.co.uk</a:t>
            </a:r>
            <a:r>
              <a:rPr lang="en-US" dirty="0"/>
              <a:t>/PDFs/january-2023.pdf</a:t>
            </a:r>
          </a:p>
        </p:txBody>
      </p:sp>
      <p:sp>
        <p:nvSpPr>
          <p:cNvPr id="4" name="Slide Number Placeholder 3"/>
          <p:cNvSpPr>
            <a:spLocks noGrp="1"/>
          </p:cNvSpPr>
          <p:nvPr>
            <p:ph type="sldNum" sz="quarter" idx="5"/>
          </p:nvPr>
        </p:nvSpPr>
        <p:spPr/>
        <p:txBody>
          <a:bodyPr/>
          <a:lstStyle/>
          <a:p>
            <a:fld id="{008B6ED8-9D91-5E4C-8236-27D5494AAD9C}" type="slidenum">
              <a:rPr lang="en-US" smtClean="0"/>
              <a:t>26</a:t>
            </a:fld>
            <a:endParaRPr lang="en-US"/>
          </a:p>
        </p:txBody>
      </p:sp>
    </p:spTree>
    <p:extLst>
      <p:ext uri="{BB962C8B-B14F-4D97-AF65-F5344CB8AC3E}">
        <p14:creationId xmlns:p14="http://schemas.microsoft.com/office/powerpoint/2010/main" val="393407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18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30951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08419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548022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08376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www.tandfonline.com</a:t>
            </a:r>
            <a:r>
              <a:rPr lang="en-GB" dirty="0"/>
              <a:t>/</a:t>
            </a:r>
            <a:r>
              <a:rPr lang="en-GB" dirty="0" err="1"/>
              <a:t>doi</a:t>
            </a:r>
            <a:r>
              <a:rPr lang="en-GB" dirty="0"/>
              <a:t>/full/10.1080/03069885.2022.2054943</a:t>
            </a:r>
            <a:endParaRPr lang="en-GB" b="1" dirty="0"/>
          </a:p>
          <a:p>
            <a:r>
              <a:rPr lang="en-GB" dirty="0"/>
              <a:t>http://</a:t>
            </a:r>
            <a:r>
              <a:rPr lang="en-GB" dirty="0" err="1"/>
              <a:t>ijmar.org</a:t>
            </a:r>
            <a:r>
              <a:rPr lang="en-GB" dirty="0"/>
              <a:t>/</a:t>
            </a:r>
            <a:r>
              <a:rPr lang="en-GB" dirty="0" err="1"/>
              <a:t>current.html</a:t>
            </a:r>
            <a:endParaRPr lang="en-GB" dirty="0"/>
          </a:p>
        </p:txBody>
      </p:sp>
      <p:sp>
        <p:nvSpPr>
          <p:cNvPr id="4" name="Slide Number Placeholder 3"/>
          <p:cNvSpPr>
            <a:spLocks noGrp="1"/>
          </p:cNvSpPr>
          <p:nvPr>
            <p:ph type="sldNum" sz="quarter" idx="5"/>
          </p:nvPr>
        </p:nvSpPr>
        <p:spPr/>
        <p:txBody>
          <a:bodyPr/>
          <a:lstStyle/>
          <a:p>
            <a:fld id="{008B6ED8-9D91-5E4C-8236-27D5494AAD9C}" type="slidenum">
              <a:rPr lang="en-US" smtClean="0"/>
              <a:t>33</a:t>
            </a:fld>
            <a:endParaRPr lang="en-US"/>
          </a:p>
        </p:txBody>
      </p:sp>
    </p:spTree>
    <p:extLst>
      <p:ext uri="{BB962C8B-B14F-4D97-AF65-F5344CB8AC3E}">
        <p14:creationId xmlns:p14="http://schemas.microsoft.com/office/powerpoint/2010/main" val="24873658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96448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www.pearson.com</a:t>
            </a:r>
            <a:r>
              <a:rPr lang="en-GB" dirty="0"/>
              <a:t>/</a:t>
            </a:r>
            <a:r>
              <a:rPr lang="en-GB" dirty="0" err="1"/>
              <a:t>en-gb</a:t>
            </a:r>
            <a:r>
              <a:rPr lang="en-GB" dirty="0"/>
              <a:t>/schools/subject-resources/extended-curriculum-</a:t>
            </a:r>
            <a:r>
              <a:rPr lang="en-GB" dirty="0" err="1"/>
              <a:t>btec</a:t>
            </a:r>
            <a:r>
              <a:rPr lang="en-GB" dirty="0"/>
              <a:t>/art-design-media/the-future-of-design-</a:t>
            </a:r>
            <a:r>
              <a:rPr lang="en-GB" dirty="0" err="1"/>
              <a:t>education.html</a:t>
            </a:r>
            <a:r>
              <a:rPr lang="en-GB" dirty="0"/>
              <a:t>#:~:text=Find%20out%20more-,Design%20perspectives,-A%20socially%20responsible</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667559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84159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670349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13966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4Ws can help you hone in on your problem statement. Use 5WHYs to help you go deeper. 5WHYs is a common technique used to get to the bottom of an issue or to explore a statement in qualitative interview data collection. </a:t>
            </a:r>
          </a:p>
          <a:p>
            <a:r>
              <a:rPr lang="en-US" dirty="0"/>
              <a:t>For example, if you are working on understanding an issue of someone not eating healthy you might explore the question using 5WHYs as follows:</a:t>
            </a:r>
          </a:p>
          <a:p>
            <a:r>
              <a:rPr lang="en-GB" b="1" dirty="0"/>
              <a:t>Why</a:t>
            </a:r>
            <a:r>
              <a:rPr lang="en-GB" dirty="0"/>
              <a:t> is she not eating healthily? </a:t>
            </a:r>
            <a:r>
              <a:rPr lang="en-GB" i="1" dirty="0"/>
              <a:t>Too many takeaways</a:t>
            </a:r>
          </a:p>
          <a:p>
            <a:r>
              <a:rPr lang="en-GB" b="1" dirty="0"/>
              <a:t>Why </a:t>
            </a:r>
            <a:r>
              <a:rPr lang="en-GB" dirty="0"/>
              <a:t>does she order takeaway every day? </a:t>
            </a:r>
            <a:r>
              <a:rPr lang="en-GB" i="1" dirty="0"/>
              <a:t>Fridge and cupboards empty</a:t>
            </a:r>
          </a:p>
          <a:p>
            <a:r>
              <a:rPr lang="en-GB" b="1" dirty="0"/>
              <a:t>Why</a:t>
            </a:r>
            <a:r>
              <a:rPr lang="en-GB" dirty="0"/>
              <a:t> are the fridge and cupboards empty? </a:t>
            </a:r>
            <a:r>
              <a:rPr lang="en-GB" i="1" dirty="0"/>
              <a:t>She hasn’t shopped in over a week</a:t>
            </a:r>
            <a:br>
              <a:rPr lang="en-GB" dirty="0"/>
            </a:br>
            <a:r>
              <a:rPr lang="en-GB" b="1" dirty="0"/>
              <a:t>Why</a:t>
            </a:r>
            <a:r>
              <a:rPr lang="en-GB" dirty="0"/>
              <a:t> hasn’t she been grocery shopping? </a:t>
            </a:r>
            <a:r>
              <a:rPr lang="en-GB" i="1" dirty="0"/>
              <a:t>She doesn’t have time</a:t>
            </a:r>
            <a:br>
              <a:rPr lang="en-GB" i="1" dirty="0"/>
            </a:br>
            <a:r>
              <a:rPr lang="en-GB" b="1" dirty="0"/>
              <a:t>Why</a:t>
            </a:r>
            <a:r>
              <a:rPr lang="en-GB" dirty="0"/>
              <a:t> doesn’t she have time? </a:t>
            </a:r>
            <a:r>
              <a:rPr lang="en-GB" i="1" dirty="0"/>
              <a:t>She works long hours and is exhausted</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78616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Individual exercise to iterate and improve your initial idea</a:t>
            </a:r>
          </a:p>
          <a:p>
            <a:r>
              <a:rPr lang="en-GB" dirty="0"/>
              <a:t>https://</a:t>
            </a:r>
            <a:r>
              <a:rPr lang="en-GB" dirty="0" err="1"/>
              <a:t>designsprintkit.withgoogle.com</a:t>
            </a:r>
            <a:r>
              <a:rPr lang="en-GB" dirty="0"/>
              <a:t>/methodology/phase3-sketch/crazy-8s</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998636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Font typeface="Arial"/>
              <a:buNone/>
            </a:pPr>
            <a:r>
              <a:rPr lang="en-GB" sz="1200" dirty="0">
                <a:solidFill>
                  <a:schemeClr val="dk1"/>
                </a:solidFill>
                <a:latin typeface="+mn-lt"/>
                <a:ea typeface="Calibri"/>
                <a:cs typeface="Calibri"/>
                <a:sym typeface="Calibri"/>
              </a:rPr>
              <a:t>https://</a:t>
            </a:r>
            <a:r>
              <a:rPr lang="en-GB" sz="1200" dirty="0" err="1">
                <a:solidFill>
                  <a:schemeClr val="dk1"/>
                </a:solidFill>
                <a:latin typeface="+mn-lt"/>
                <a:ea typeface="Calibri"/>
                <a:cs typeface="Calibri"/>
                <a:sym typeface="Calibri"/>
              </a:rPr>
              <a:t>www.ibm.com</a:t>
            </a:r>
            <a:r>
              <a:rPr lang="en-GB" sz="1200" dirty="0">
                <a:solidFill>
                  <a:schemeClr val="dk1"/>
                </a:solidFill>
                <a:latin typeface="+mn-lt"/>
                <a:ea typeface="Calibri"/>
                <a:cs typeface="Calibri"/>
                <a:sym typeface="Calibri"/>
              </a:rPr>
              <a:t>/design/thinking/page/toolkit/activity/feedback-grid</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9418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warwick.padlet.org</a:t>
            </a:r>
            <a:r>
              <a:rPr lang="en-US" dirty="0"/>
              <a:t>/</a:t>
            </a:r>
            <a:r>
              <a:rPr lang="en-US" dirty="0" err="1"/>
              <a:t>bokelestyn</a:t>
            </a:r>
            <a:r>
              <a:rPr lang="en-US" dirty="0"/>
              <a:t>/ria-design-thinking-in-action-xb1u34rg42pdjfg6</a:t>
            </a:r>
          </a:p>
          <a:p>
            <a:endParaRPr lang="en-US" dirty="0"/>
          </a:p>
        </p:txBody>
      </p:sp>
      <p:sp>
        <p:nvSpPr>
          <p:cNvPr id="4" name="Slide Number Placeholder 3"/>
          <p:cNvSpPr>
            <a:spLocks noGrp="1"/>
          </p:cNvSpPr>
          <p:nvPr>
            <p:ph type="sldNum" sz="quarter" idx="5"/>
          </p:nvPr>
        </p:nvSpPr>
        <p:spPr/>
        <p:txBody>
          <a:bodyPr/>
          <a:lstStyle/>
          <a:p>
            <a:fld id="{008B6ED8-9D91-5E4C-8236-27D5494AAD9C}" type="slidenum">
              <a:rPr lang="en-US" smtClean="0"/>
              <a:t>42</a:t>
            </a:fld>
            <a:endParaRPr lang="en-US"/>
          </a:p>
        </p:txBody>
      </p:sp>
    </p:spTree>
    <p:extLst>
      <p:ext uri="{BB962C8B-B14F-4D97-AF65-F5344CB8AC3E}">
        <p14:creationId xmlns:p14="http://schemas.microsoft.com/office/powerpoint/2010/main" val="2235357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www.weforum.org</a:t>
            </a:r>
            <a:r>
              <a:rPr lang="en-GB"/>
              <a:t>/agenda/2020/10/top-10-work-skills-of-tomorrow-how-long-it-takes-to-learn-them/</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4028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Font typeface="Arial"/>
              <a:buNone/>
            </a:pPr>
            <a:r>
              <a:rPr lang="en-GB" sz="1200" dirty="0">
                <a:solidFill>
                  <a:schemeClr val="dk1"/>
                </a:solidFill>
                <a:latin typeface="+mn-lt"/>
                <a:ea typeface="Calibri"/>
                <a:cs typeface="Calibri"/>
                <a:sym typeface="Calibri"/>
              </a:rPr>
              <a:t>https://</a:t>
            </a:r>
            <a:r>
              <a:rPr lang="en-GB" sz="1200" dirty="0" err="1">
                <a:solidFill>
                  <a:schemeClr val="dk1"/>
                </a:solidFill>
                <a:latin typeface="+mn-lt"/>
                <a:ea typeface="Calibri"/>
                <a:cs typeface="Calibri"/>
                <a:sym typeface="Calibri"/>
              </a:rPr>
              <a:t>ojs.lboro.ac.uk</a:t>
            </a:r>
            <a:r>
              <a:rPr lang="en-GB" sz="1200" dirty="0">
                <a:solidFill>
                  <a:schemeClr val="dk1"/>
                </a:solidFill>
                <a:latin typeface="+mn-lt"/>
                <a:ea typeface="Calibri"/>
                <a:cs typeface="Calibri"/>
                <a:sym typeface="Calibri"/>
              </a:rPr>
              <a:t>/DATE/article/view/2975</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003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www.ideou.com</a:t>
            </a:r>
            <a:r>
              <a:rPr lang="en-US" dirty="0"/>
              <a:t>/blogs/inspiration/10-activities-to-generate-better-ideas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1656F5D-D0B0-0148-8A6D-FF1CFF54D4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343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786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2093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10600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A14C7-3E63-164F-8506-42850589464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2FFD3C8-1C12-724C-BD7B-9116B8D70727}"/>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4" name="Footer Placeholder 3">
            <a:extLst>
              <a:ext uri="{FF2B5EF4-FFF2-40B4-BE49-F238E27FC236}">
                <a16:creationId xmlns:a16="http://schemas.microsoft.com/office/drawing/2014/main" id="{C76F9087-6034-0549-8246-B59A1DCC40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33C961C-7763-7643-A27B-FBE5FD2C0083}"/>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1397036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B228E3-467A-3F47-B072-5388CE711466}"/>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3" name="Footer Placeholder 2">
            <a:extLst>
              <a:ext uri="{FF2B5EF4-FFF2-40B4-BE49-F238E27FC236}">
                <a16:creationId xmlns:a16="http://schemas.microsoft.com/office/drawing/2014/main" id="{72482487-83C2-8D46-9807-9A66F196746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E990218-1382-2043-B43D-6FBAC0B1993A}"/>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1996621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C3395-3AA2-1C44-86A8-8994C05C0A0A}"/>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60BBBE6-CE11-044A-93FC-1790C0B958B4}"/>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A799D8D-B80C-A849-9907-4F404093D18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BFAFB9F6-0601-AC4D-B117-3B912EFEBCDE}"/>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6" name="Footer Placeholder 5">
            <a:extLst>
              <a:ext uri="{FF2B5EF4-FFF2-40B4-BE49-F238E27FC236}">
                <a16:creationId xmlns:a16="http://schemas.microsoft.com/office/drawing/2014/main" id="{AF36406F-22A4-5941-83A9-2046CD1BC4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E950A6-E37D-2D4B-BDDD-5309009D8417}"/>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14607076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B5E19-C3F6-7B45-AE08-5A1439991C20}"/>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108949F-C910-D746-AA6D-E074EB39D6A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499C18BA-67A5-A74C-8F35-B63BC76CDB1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F0E03212-0B01-034A-956A-54E654FA8818}"/>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6" name="Footer Placeholder 5">
            <a:extLst>
              <a:ext uri="{FF2B5EF4-FFF2-40B4-BE49-F238E27FC236}">
                <a16:creationId xmlns:a16="http://schemas.microsoft.com/office/drawing/2014/main" id="{DAC3A2FE-5E34-B741-8F5B-6E5D1EDB13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C3DD43-DA21-7C40-A10D-8F780C628E25}"/>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4009364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E5BEB-EF35-A249-9E7C-5ADB833773C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7340119-CD34-304A-A552-140E148DA93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0EDC1CF-2891-A94E-80FB-BDB6E76FEC7A}"/>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5" name="Footer Placeholder 4">
            <a:extLst>
              <a:ext uri="{FF2B5EF4-FFF2-40B4-BE49-F238E27FC236}">
                <a16:creationId xmlns:a16="http://schemas.microsoft.com/office/drawing/2014/main" id="{62A4C1C2-2126-6D4B-AE9D-6C272BB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39684-3F2A-324C-8B7E-2D4CB4F58F58}"/>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38845479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10D4CB-05FE-4445-8C3B-C67DCA1A124C}"/>
              </a:ext>
            </a:extLst>
          </p:cNvPr>
          <p:cNvSpPr>
            <a:spLocks noGrp="1"/>
          </p:cNvSpPr>
          <p:nvPr>
            <p:ph type="title" orient="vert"/>
          </p:nvPr>
        </p:nvSpPr>
        <p:spPr>
          <a:xfrm>
            <a:off x="6543675" y="273844"/>
            <a:ext cx="1971675" cy="4358879"/>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810FC52-02D0-834C-A6FE-27A879D44ADA}"/>
              </a:ext>
            </a:extLst>
          </p:cNvPr>
          <p:cNvSpPr>
            <a:spLocks noGrp="1"/>
          </p:cNvSpPr>
          <p:nvPr>
            <p:ph type="body" orient="vert" idx="1"/>
          </p:nvPr>
        </p:nvSpPr>
        <p:spPr>
          <a:xfrm>
            <a:off x="628650" y="273844"/>
            <a:ext cx="5800725" cy="435887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CB2B020-1D28-9B48-B325-413A2D83DDC3}"/>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5" name="Footer Placeholder 4">
            <a:extLst>
              <a:ext uri="{FF2B5EF4-FFF2-40B4-BE49-F238E27FC236}">
                <a16:creationId xmlns:a16="http://schemas.microsoft.com/office/drawing/2014/main" id="{AF6474DF-6BFD-3846-9A62-62F693638F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02CE77-39D2-F94A-9B29-DD51373C11F1}"/>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2456666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4" y="-67296"/>
            <a:ext cx="9364203" cy="1448465"/>
          </a:xfrm>
          <a:prstGeom prst="rect">
            <a:avLst/>
          </a:prstGeom>
        </p:spPr>
      </p:pic>
      <p:sp>
        <p:nvSpPr>
          <p:cNvPr id="17" name="Text Placeholder 3"/>
          <p:cNvSpPr>
            <a:spLocks noGrp="1"/>
          </p:cNvSpPr>
          <p:nvPr>
            <p:ph type="body" sz="quarter" idx="13"/>
          </p:nvPr>
        </p:nvSpPr>
        <p:spPr>
          <a:xfrm>
            <a:off x="884242" y="1763577"/>
            <a:ext cx="6110339" cy="2749156"/>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884242" y="1215701"/>
            <a:ext cx="5373684" cy="380867"/>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35937799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6" name="Rectangle 5"/>
          <p:cNvSpPr/>
          <p:nvPr userDrawn="1"/>
        </p:nvSpPr>
        <p:spPr>
          <a:xfrm>
            <a:off x="0" y="1"/>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5"/>
            <a:ext cx="6858000" cy="334280"/>
          </a:xfrm>
          <a:prstGeom prst="rect">
            <a:avLst/>
          </a:prstGeom>
        </p:spPr>
        <p:txBody>
          <a:bodyPr>
            <a:noAutofit/>
          </a:bodyPr>
          <a:lstStyle>
            <a:lvl1pPr marL="0" marR="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Sub title goes here</a:t>
            </a:r>
          </a:p>
        </p:txBody>
      </p:sp>
      <p:cxnSp>
        <p:nvCxnSpPr>
          <p:cNvPr id="11" name="Straight Connector 10"/>
          <p:cNvCxnSpPr/>
          <p:nvPr userDrawn="1"/>
        </p:nvCxnSpPr>
        <p:spPr>
          <a:xfrm>
            <a:off x="674704"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3147349"/>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6"/>
            <a:ext cx="9372513" cy="1449751"/>
          </a:xfrm>
          <a:prstGeom prst="rect">
            <a:avLst/>
          </a:prstGeom>
        </p:spPr>
      </p:pic>
    </p:spTree>
    <p:extLst>
      <p:ext uri="{BB962C8B-B14F-4D97-AF65-F5344CB8AC3E}">
        <p14:creationId xmlns:p14="http://schemas.microsoft.com/office/powerpoint/2010/main" val="2173261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5"/>
            <a:ext cx="6858000" cy="334280"/>
          </a:xfrm>
          <a:prstGeom prst="rect">
            <a:avLst/>
          </a:prstGeom>
        </p:spPr>
        <p:txBody>
          <a:bodyPr>
            <a:noAutofit/>
          </a:bodyPr>
          <a:lstStyle>
            <a:lvl1pPr marL="0" marR="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Sub title goes here</a:t>
            </a:r>
          </a:p>
        </p:txBody>
      </p:sp>
      <p:cxnSp>
        <p:nvCxnSpPr>
          <p:cNvPr id="11" name="Straight Connector 10"/>
          <p:cNvCxnSpPr/>
          <p:nvPr userDrawn="1"/>
        </p:nvCxnSpPr>
        <p:spPr>
          <a:xfrm>
            <a:off x="674704"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3147349"/>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6"/>
            <a:ext cx="9372513" cy="1449751"/>
          </a:xfrm>
          <a:prstGeom prst="rect">
            <a:avLst/>
          </a:prstGeom>
        </p:spPr>
      </p:pic>
    </p:spTree>
    <p:extLst>
      <p:ext uri="{BB962C8B-B14F-4D97-AF65-F5344CB8AC3E}">
        <p14:creationId xmlns:p14="http://schemas.microsoft.com/office/powerpoint/2010/main" val="35630800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1" name="Straight Connector 10"/>
          <p:cNvCxnSpPr/>
          <p:nvPr userDrawn="1"/>
        </p:nvCxnSpPr>
        <p:spPr>
          <a:xfrm>
            <a:off x="674704"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6"/>
            <a:ext cx="9372513" cy="1449751"/>
          </a:xfrm>
          <a:prstGeom prst="rect">
            <a:avLst/>
          </a:prstGeom>
        </p:spPr>
      </p:pic>
      <p:sp>
        <p:nvSpPr>
          <p:cNvPr id="9" name="Picture Placeholder 7"/>
          <p:cNvSpPr>
            <a:spLocks noGrp="1"/>
          </p:cNvSpPr>
          <p:nvPr>
            <p:ph type="pic" sz="quarter" idx="10"/>
          </p:nvPr>
        </p:nvSpPr>
        <p:spPr>
          <a:xfrm>
            <a:off x="674704"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5"/>
            <a:ext cx="6858000" cy="334280"/>
          </a:xfrm>
          <a:prstGeom prst="rect">
            <a:avLst/>
          </a:prstGeom>
        </p:spPr>
        <p:txBody>
          <a:bodyPr>
            <a:noAutofit/>
          </a:bodyPr>
          <a:lstStyle>
            <a:lvl1pPr marL="0" marR="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1" y="3147349"/>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3314746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2370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4" y="-67296"/>
            <a:ext cx="9364203" cy="1448465"/>
          </a:xfrm>
          <a:prstGeom prst="rect">
            <a:avLst/>
          </a:prstGeom>
        </p:spPr>
      </p:pic>
      <p:sp>
        <p:nvSpPr>
          <p:cNvPr id="17" name="Text Placeholder 3"/>
          <p:cNvSpPr>
            <a:spLocks noGrp="1"/>
          </p:cNvSpPr>
          <p:nvPr>
            <p:ph type="body" sz="quarter" idx="13"/>
          </p:nvPr>
        </p:nvSpPr>
        <p:spPr>
          <a:xfrm>
            <a:off x="884242" y="1763577"/>
            <a:ext cx="6110339" cy="2749156"/>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884242" y="1215701"/>
            <a:ext cx="5373684" cy="380867"/>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4132244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5" y="-67296"/>
            <a:ext cx="9364203" cy="1448465"/>
          </a:xfrm>
          <a:prstGeom prst="rect">
            <a:avLst/>
          </a:prstGeom>
        </p:spPr>
      </p:pic>
      <p:sp>
        <p:nvSpPr>
          <p:cNvPr id="17" name="Text Placeholder 3"/>
          <p:cNvSpPr>
            <a:spLocks noGrp="1"/>
          </p:cNvSpPr>
          <p:nvPr>
            <p:ph type="body" sz="quarter" idx="13"/>
          </p:nvPr>
        </p:nvSpPr>
        <p:spPr>
          <a:xfrm>
            <a:off x="884241" y="1763577"/>
            <a:ext cx="6110339" cy="2749156"/>
          </a:xfrm>
          <a:prstGeom prst="rect">
            <a:avLst/>
          </a:prstGeom>
        </p:spPr>
        <p:txBody>
          <a:bodyPr/>
          <a:lstStyle>
            <a:lvl1pPr>
              <a:buClr>
                <a:srgbClr val="00B2DD"/>
              </a:buClr>
              <a:defRPr>
                <a:solidFill>
                  <a:schemeClr val="tx1"/>
                </a:solidFill>
              </a:defRPr>
            </a:lvl1pPr>
          </a:lstStyle>
          <a:p>
            <a:pPr>
              <a:buClr>
                <a:srgbClr val="00B2DD"/>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00B2DD"/>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00B2DD"/>
              </a:buClr>
            </a:pPr>
            <a:r>
              <a:rPr lang="en-US" b="1" dirty="0">
                <a:latin typeface="+mn-lt"/>
                <a:ea typeface="Avenir Next Demi Bold" charset="0"/>
                <a:cs typeface="Avenir Next Demi Bold" charset="0"/>
              </a:rPr>
              <a:t>Or every bullet point can be in demi bold</a:t>
            </a:r>
            <a:r>
              <a:rPr lang="en-US" dirty="0">
                <a:latin typeface="+mn-lt"/>
              </a:rPr>
              <a:t>.</a:t>
            </a:r>
          </a:p>
          <a:p>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18" name="Text Placeholder 4"/>
          <p:cNvSpPr>
            <a:spLocks noGrp="1"/>
          </p:cNvSpPr>
          <p:nvPr>
            <p:ph type="body" sz="quarter" idx="14"/>
          </p:nvPr>
        </p:nvSpPr>
        <p:spPr>
          <a:xfrm>
            <a:off x="884242" y="1215700"/>
            <a:ext cx="5373684" cy="380867"/>
          </a:xfrm>
          <a:prstGeom prst="rect">
            <a:avLst/>
          </a:prstGeom>
        </p:spPr>
        <p:txBody>
          <a:bodyPr/>
          <a:lstStyle>
            <a:lvl1pPr marL="0" indent="0">
              <a:buFontTx/>
              <a:buNone/>
              <a:defRPr/>
            </a:lvl1pPr>
          </a:lstStyle>
          <a:p>
            <a:r>
              <a:rPr lang="en-US" dirty="0">
                <a:solidFill>
                  <a:srgbClr val="00B2DD"/>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21214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5E5F7-3052-D64D-BC8F-E73E7D5E5EB5}"/>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id="{E2626C6D-64D5-1149-B8E0-C9747301E84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4D36745-F80F-CB47-8BF5-5157CAF0D645}"/>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5" name="Footer Placeholder 4">
            <a:extLst>
              <a:ext uri="{FF2B5EF4-FFF2-40B4-BE49-F238E27FC236}">
                <a16:creationId xmlns:a16="http://schemas.microsoft.com/office/drawing/2014/main" id="{0A37FC33-CDBE-F641-9DCA-8B5066BAF9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EA1C31-0C37-BE4F-9253-E1EC0408CED2}"/>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926338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2E95D-4992-3947-AA6B-FFE5B3C38EB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FC3376A-F03A-884B-B115-6FA4EE74449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09CBBD-0D47-B847-9A26-9967B58AACB4}"/>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5" name="Footer Placeholder 4">
            <a:extLst>
              <a:ext uri="{FF2B5EF4-FFF2-40B4-BE49-F238E27FC236}">
                <a16:creationId xmlns:a16="http://schemas.microsoft.com/office/drawing/2014/main" id="{066B1226-9F2B-354A-BAE3-0C09D32CD6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0A78A-4050-0E49-82F1-5B2BD59D9EBF}"/>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3814445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F4EF4-0E1B-5246-B226-2E52912A6009}"/>
              </a:ext>
            </a:extLst>
          </p:cNvPr>
          <p:cNvSpPr>
            <a:spLocks noGrp="1"/>
          </p:cNvSpPr>
          <p:nvPr>
            <p:ph type="title"/>
          </p:nvPr>
        </p:nvSpPr>
        <p:spPr>
          <a:xfrm>
            <a:off x="623888" y="1282304"/>
            <a:ext cx="7886700" cy="2139553"/>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6553F04-CBC3-BC40-890B-E9106F2D50E6}"/>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A703915-78BB-E040-B399-1F8898C42A00}"/>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5" name="Footer Placeholder 4">
            <a:extLst>
              <a:ext uri="{FF2B5EF4-FFF2-40B4-BE49-F238E27FC236}">
                <a16:creationId xmlns:a16="http://schemas.microsoft.com/office/drawing/2014/main" id="{D00209B3-75F7-C348-BC34-E71CD1F2EF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EFC93F-51A3-5548-89F5-F87BEC659BB0}"/>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1382220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3CA77-4638-AF47-8E60-76826ABA839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8DA86AA-7E19-254D-B990-EC095C812F5D}"/>
              </a:ext>
            </a:extLst>
          </p:cNvPr>
          <p:cNvSpPr>
            <a:spLocks noGrp="1"/>
          </p:cNvSpPr>
          <p:nvPr>
            <p:ph sz="half" idx="1"/>
          </p:nvPr>
        </p:nvSpPr>
        <p:spPr>
          <a:xfrm>
            <a:off x="6286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A32C298-FB31-FE42-8301-173BAE5643EB}"/>
              </a:ext>
            </a:extLst>
          </p:cNvPr>
          <p:cNvSpPr>
            <a:spLocks noGrp="1"/>
          </p:cNvSpPr>
          <p:nvPr>
            <p:ph sz="half" idx="2"/>
          </p:nvPr>
        </p:nvSpPr>
        <p:spPr>
          <a:xfrm>
            <a:off x="46291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4462EA5-B2E4-7042-9BCF-C9309B1A101C}"/>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6" name="Footer Placeholder 5">
            <a:extLst>
              <a:ext uri="{FF2B5EF4-FFF2-40B4-BE49-F238E27FC236}">
                <a16:creationId xmlns:a16="http://schemas.microsoft.com/office/drawing/2014/main" id="{55ECCF48-28D4-6540-BFB4-9A5790417F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A03759-59F5-5149-B3B3-E9DC335B6543}"/>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81294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6FFE9-277B-734C-A8C5-5AAE6B56BAE6}"/>
              </a:ext>
            </a:extLst>
          </p:cNvPr>
          <p:cNvSpPr>
            <a:spLocks noGrp="1"/>
          </p:cNvSpPr>
          <p:nvPr>
            <p:ph type="title"/>
          </p:nvPr>
        </p:nvSpPr>
        <p:spPr>
          <a:xfrm>
            <a:off x="629841" y="273844"/>
            <a:ext cx="7886700" cy="99417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21BD03-1F42-8242-AD91-27F4B6DCA11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285F06B3-169D-AD40-BF24-452E5512CDD9}"/>
              </a:ext>
            </a:extLst>
          </p:cNvPr>
          <p:cNvSpPr>
            <a:spLocks noGrp="1"/>
          </p:cNvSpPr>
          <p:nvPr>
            <p:ph sz="half" idx="2"/>
          </p:nvPr>
        </p:nvSpPr>
        <p:spPr>
          <a:xfrm>
            <a:off x="629842" y="1878806"/>
            <a:ext cx="3868340"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45100E9-F4C6-D04D-A243-90B8FA9F5EF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D04FBD99-E1A7-A04B-A6D1-62E5A6C6E84D}"/>
              </a:ext>
            </a:extLst>
          </p:cNvPr>
          <p:cNvSpPr>
            <a:spLocks noGrp="1"/>
          </p:cNvSpPr>
          <p:nvPr>
            <p:ph sz="quarter" idx="4"/>
          </p:nvPr>
        </p:nvSpPr>
        <p:spPr>
          <a:xfrm>
            <a:off x="4629150" y="1878806"/>
            <a:ext cx="3887391"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881B268-317E-F040-8817-236F57BC4C3C}"/>
              </a:ext>
            </a:extLst>
          </p:cNvPr>
          <p:cNvSpPr>
            <a:spLocks noGrp="1"/>
          </p:cNvSpPr>
          <p:nvPr>
            <p:ph type="dt" sz="half" idx="10"/>
          </p:nvPr>
        </p:nvSpPr>
        <p:spPr/>
        <p:txBody>
          <a:bodyPr/>
          <a:lstStyle/>
          <a:p>
            <a:fld id="{54873481-6B41-F14D-B7AC-D4A057EEE73E}" type="datetimeFigureOut">
              <a:rPr lang="en-US" smtClean="0"/>
              <a:t>12/15/23</a:t>
            </a:fld>
            <a:endParaRPr lang="en-US"/>
          </a:p>
        </p:txBody>
      </p:sp>
      <p:sp>
        <p:nvSpPr>
          <p:cNvPr id="8" name="Footer Placeholder 7">
            <a:extLst>
              <a:ext uri="{FF2B5EF4-FFF2-40B4-BE49-F238E27FC236}">
                <a16:creationId xmlns:a16="http://schemas.microsoft.com/office/drawing/2014/main" id="{5600AA20-4731-2149-B188-DC758E6FF9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15024AF-C2FD-3B4D-B6B2-4EB2581A9ED4}"/>
              </a:ext>
            </a:extLst>
          </p:cNvPr>
          <p:cNvSpPr>
            <a:spLocks noGrp="1"/>
          </p:cNvSpPr>
          <p:nvPr>
            <p:ph type="sldNum" sz="quarter" idx="12"/>
          </p:nvPr>
        </p:nvSpPr>
        <p:spPr/>
        <p:txBody>
          <a:bodyPr/>
          <a:lstStyle/>
          <a:p>
            <a:fld id="{03140354-E67E-D848-BB20-9EF1E0B7DA09}" type="slidenum">
              <a:rPr lang="en-US" smtClean="0"/>
              <a:t>‹#›</a:t>
            </a:fld>
            <a:endParaRPr lang="en-US"/>
          </a:p>
        </p:txBody>
      </p:sp>
    </p:spTree>
    <p:extLst>
      <p:ext uri="{BB962C8B-B14F-4D97-AF65-F5344CB8AC3E}">
        <p14:creationId xmlns:p14="http://schemas.microsoft.com/office/powerpoint/2010/main" val="16191177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theme" Target="../theme/theme3.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93"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5BC895-9D30-1044-92D7-F94CF1E59DF4}"/>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013D05-9F83-EE42-9FED-49BF14D8E58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83EFD76-451F-3A41-870C-1BA1AAE3571E}"/>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4873481-6B41-F14D-B7AC-D4A057EEE73E}" type="datetimeFigureOut">
              <a:rPr lang="en-US" smtClean="0"/>
              <a:t>12/15/23</a:t>
            </a:fld>
            <a:endParaRPr lang="en-US"/>
          </a:p>
        </p:txBody>
      </p:sp>
      <p:sp>
        <p:nvSpPr>
          <p:cNvPr id="5" name="Footer Placeholder 4">
            <a:extLst>
              <a:ext uri="{FF2B5EF4-FFF2-40B4-BE49-F238E27FC236}">
                <a16:creationId xmlns:a16="http://schemas.microsoft.com/office/drawing/2014/main" id="{33FEAE26-3C8A-C441-9D70-E6C0B6FBDA9E}"/>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885D7F6-14DC-1E45-8455-D445DD5F397B}"/>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3140354-E67E-D848-BB20-9EF1E0B7DA09}" type="slidenum">
              <a:rPr lang="en-US" smtClean="0"/>
              <a:t>‹#›</a:t>
            </a:fld>
            <a:endParaRPr lang="en-US"/>
          </a:p>
        </p:txBody>
      </p:sp>
    </p:spTree>
    <p:extLst>
      <p:ext uri="{BB962C8B-B14F-4D97-AF65-F5344CB8AC3E}">
        <p14:creationId xmlns:p14="http://schemas.microsoft.com/office/powerpoint/2010/main" val="12278109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7" r:id="rId12"/>
    <p:sldLayoutId id="2147483708"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983251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9.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603251" y="3147348"/>
            <a:ext cx="6142455" cy="645006"/>
          </a:xfrm>
        </p:spPr>
        <p:txBody>
          <a:bodyPr/>
          <a:lstStyle/>
          <a:p>
            <a:r>
              <a:rPr lang="en-US" sz="1800" dirty="0"/>
              <a:t>Dr Bo </a:t>
            </a:r>
            <a:r>
              <a:rPr lang="en-US" sz="1800" dirty="0" err="1"/>
              <a:t>Kelestyn</a:t>
            </a:r>
            <a:endParaRPr lang="en-US" sz="1800" dirty="0"/>
          </a:p>
          <a:p>
            <a:r>
              <a:rPr lang="en-US" sz="1800" dirty="0" err="1"/>
              <a:t>Bo.Kelestyn@wbs.ac.uk</a:t>
            </a:r>
            <a:endParaRPr lang="en-US" sz="1800" dirty="0"/>
          </a:p>
        </p:txBody>
      </p:sp>
      <p:sp>
        <p:nvSpPr>
          <p:cNvPr id="7" name="Title 1">
            <a:extLst>
              <a:ext uri="{FF2B5EF4-FFF2-40B4-BE49-F238E27FC236}">
                <a16:creationId xmlns:a16="http://schemas.microsoft.com/office/drawing/2014/main" id="{A28F6122-7F1B-2A43-AD47-637569D0D6AB}"/>
              </a:ext>
            </a:extLst>
          </p:cNvPr>
          <p:cNvSpPr>
            <a:spLocks noGrp="1"/>
          </p:cNvSpPr>
          <p:nvPr>
            <p:ph type="ctrTitle"/>
          </p:nvPr>
        </p:nvSpPr>
        <p:spPr>
          <a:xfrm>
            <a:off x="603251" y="748531"/>
            <a:ext cx="7909379" cy="1934130"/>
          </a:xfrm>
        </p:spPr>
        <p:txBody>
          <a:bodyPr/>
          <a:lstStyle/>
          <a:p>
            <a:r>
              <a:rPr lang="en-US" sz="2800" dirty="0"/>
              <a:t>CTE 2023 Research in Action Conference</a:t>
            </a:r>
            <a:br>
              <a:rPr lang="en-US" sz="2800" dirty="0"/>
            </a:br>
            <a:br>
              <a:rPr lang="en-US" sz="2800" dirty="0"/>
            </a:br>
            <a:br>
              <a:rPr lang="en-US" sz="2800" dirty="0"/>
            </a:br>
            <a:r>
              <a:rPr lang="en-US" sz="4000" dirty="0"/>
              <a:t>Design Thinking in Action: Learner and Educator Perspectives</a:t>
            </a:r>
          </a:p>
        </p:txBody>
      </p:sp>
    </p:spTree>
    <p:extLst>
      <p:ext uri="{BB962C8B-B14F-4D97-AF65-F5344CB8AC3E}">
        <p14:creationId xmlns:p14="http://schemas.microsoft.com/office/powerpoint/2010/main" val="1722165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763577"/>
            <a:ext cx="6110339" cy="2749156"/>
          </a:xfrm>
          <a:prstGeom prst="rect">
            <a:avLst/>
          </a:prstGeom>
        </p:spPr>
        <p:txBody>
          <a:bodyPr/>
          <a:lstStyle/>
          <a:p>
            <a:pPr>
              <a:buClr>
                <a:srgbClr val="00B2DD"/>
              </a:buClr>
            </a:pPr>
            <a:r>
              <a:rPr lang="en-US" sz="2400" dirty="0"/>
              <a:t>A social technology = blend of tools and insights, applied to a work process (</a:t>
            </a:r>
            <a:r>
              <a:rPr lang="en-US" sz="2400" dirty="0" err="1"/>
              <a:t>Liedtka</a:t>
            </a:r>
            <a:r>
              <a:rPr lang="en-US" sz="2400" dirty="0"/>
              <a:t>, 2020)</a:t>
            </a:r>
          </a:p>
          <a:p>
            <a:pPr marL="0" indent="0">
              <a:buClr>
                <a:srgbClr val="00B2DD"/>
              </a:buClr>
              <a:buNone/>
            </a:pPr>
            <a:endParaRPr lang="en-GB" sz="2400" dirty="0"/>
          </a:p>
          <a:p>
            <a:pPr marL="0" indent="0">
              <a:buClr>
                <a:srgbClr val="00B2DD"/>
              </a:buClr>
              <a:buNone/>
            </a:pPr>
            <a:endParaRPr lang="en-US" dirty="0"/>
          </a:p>
          <a:p>
            <a:pPr marL="0" indent="0">
              <a:buClr>
                <a:srgbClr val="00B2DD"/>
              </a:buClr>
              <a:buNone/>
            </a:pPr>
            <a:endParaRPr lang="en-US"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What is Design Thinking?</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3386436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763577"/>
            <a:ext cx="7645397" cy="2749156"/>
          </a:xfrm>
          <a:prstGeom prst="rect">
            <a:avLst/>
          </a:prstGeom>
        </p:spPr>
        <p:txBody>
          <a:bodyPr>
            <a:noAutofit/>
          </a:bodyPr>
          <a:lstStyle/>
          <a:p>
            <a:pPr>
              <a:buClr>
                <a:srgbClr val="00B2DD"/>
              </a:buClr>
            </a:pPr>
            <a:r>
              <a:rPr lang="en-US" sz="2400" dirty="0"/>
              <a:t>human centered design</a:t>
            </a:r>
          </a:p>
          <a:p>
            <a:pPr>
              <a:buClr>
                <a:srgbClr val="00B2DD"/>
              </a:buClr>
            </a:pPr>
            <a:r>
              <a:rPr lang="en-US" sz="2400" dirty="0"/>
              <a:t>methodology for innovating routinely</a:t>
            </a:r>
          </a:p>
          <a:p>
            <a:pPr>
              <a:buClr>
                <a:srgbClr val="00B2DD"/>
              </a:buClr>
            </a:pPr>
            <a:r>
              <a:rPr lang="en-US" sz="2400" strike="sngStrike" dirty="0"/>
              <a:t>JUST DO IT </a:t>
            </a:r>
            <a:r>
              <a:rPr lang="en-US" sz="2400" dirty="0"/>
              <a:t>(Reis, 2011)</a:t>
            </a:r>
          </a:p>
          <a:p>
            <a:pPr>
              <a:buClr>
                <a:srgbClr val="00B2DD"/>
              </a:buClr>
            </a:pPr>
            <a:endParaRPr lang="en-US" sz="2400" dirty="0"/>
          </a:p>
          <a:p>
            <a:pPr>
              <a:buClr>
                <a:srgbClr val="00B2DD"/>
              </a:buClr>
            </a:pPr>
            <a:endParaRPr lang="en-US" sz="2400" dirty="0"/>
          </a:p>
          <a:p>
            <a:pPr>
              <a:buClr>
                <a:srgbClr val="00B2DD"/>
              </a:buClr>
            </a:pPr>
            <a:endParaRPr lang="en-US" sz="2400" dirty="0"/>
          </a:p>
          <a:p>
            <a:pPr>
              <a:buClr>
                <a:srgbClr val="00B2DD"/>
              </a:buClr>
            </a:pPr>
            <a:endParaRPr lang="en-US" sz="2400"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What is Design Thinking?</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2958467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Key Steps</a:t>
            </a:r>
            <a:endParaRPr lang="en-US" dirty="0">
              <a:solidFill>
                <a:srgbClr val="00B2DD"/>
              </a:solidFill>
              <a:latin typeface="+mn-lt"/>
            </a:endParaRPr>
          </a:p>
        </p:txBody>
      </p:sp>
      <p:pic>
        <p:nvPicPr>
          <p:cNvPr id="3" name="Picture 2">
            <a:extLst>
              <a:ext uri="{FF2B5EF4-FFF2-40B4-BE49-F238E27FC236}">
                <a16:creationId xmlns:a16="http://schemas.microsoft.com/office/drawing/2014/main" id="{B143BE8F-CFFA-5E4E-9F7E-3E0E2550C05C}"/>
              </a:ext>
            </a:extLst>
          </p:cNvPr>
          <p:cNvPicPr>
            <a:picLocks noChangeAspect="1"/>
          </p:cNvPicPr>
          <p:nvPr/>
        </p:nvPicPr>
        <p:blipFill rotWithShape="1">
          <a:blip r:embed="rId3"/>
          <a:srcRect l="1109" t="4627" r="1518" b="15007"/>
          <a:stretch/>
        </p:blipFill>
        <p:spPr>
          <a:xfrm>
            <a:off x="1965387" y="1529289"/>
            <a:ext cx="5213227" cy="3614212"/>
          </a:xfrm>
          <a:prstGeom prst="rect">
            <a:avLst/>
          </a:prstGeom>
        </p:spPr>
      </p:pic>
    </p:spTree>
    <p:extLst>
      <p:ext uri="{BB962C8B-B14F-4D97-AF65-F5344CB8AC3E}">
        <p14:creationId xmlns:p14="http://schemas.microsoft.com/office/powerpoint/2010/main" val="4114486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763577"/>
            <a:ext cx="6648673" cy="2749156"/>
          </a:xfrm>
          <a:prstGeom prst="rect">
            <a:avLst/>
          </a:prstGeom>
        </p:spPr>
        <p:txBody>
          <a:bodyPr>
            <a:normAutofit lnSpcReduction="10000"/>
          </a:bodyPr>
          <a:lstStyle/>
          <a:p>
            <a:pPr>
              <a:buClr>
                <a:srgbClr val="00B0F0"/>
              </a:buClr>
            </a:pPr>
            <a:r>
              <a:rPr lang="en-GB" sz="2400" dirty="0"/>
              <a:t>Just a method focused on the outcome, features or an object </a:t>
            </a:r>
          </a:p>
          <a:p>
            <a:pPr>
              <a:buClr>
                <a:srgbClr val="00B0F0"/>
              </a:buClr>
            </a:pPr>
            <a:r>
              <a:rPr lang="en-GB" sz="2400" dirty="0"/>
              <a:t>A tool for consumerism</a:t>
            </a:r>
          </a:p>
          <a:p>
            <a:pPr>
              <a:buClr>
                <a:srgbClr val="00B0F0"/>
              </a:buClr>
            </a:pPr>
            <a:r>
              <a:rPr lang="en-GB" sz="2400" dirty="0"/>
              <a:t>About artistic abilities </a:t>
            </a:r>
          </a:p>
          <a:p>
            <a:pPr>
              <a:buClr>
                <a:srgbClr val="00B0F0"/>
              </a:buClr>
            </a:pPr>
            <a:r>
              <a:rPr lang="en-GB" sz="2400" dirty="0"/>
              <a:t>A one off activity = innovation theatre (Viki, 2020) </a:t>
            </a:r>
          </a:p>
          <a:p>
            <a:pPr>
              <a:buClr>
                <a:srgbClr val="00B0F0"/>
              </a:buClr>
            </a:pPr>
            <a:r>
              <a:rPr lang="en-GB" sz="2400" dirty="0"/>
              <a:t>About hurdling </a:t>
            </a:r>
          </a:p>
          <a:p>
            <a:pPr>
              <a:buClr>
                <a:srgbClr val="00B0F0"/>
              </a:buClr>
            </a:pPr>
            <a:r>
              <a:rPr lang="en-GB" sz="2400" dirty="0"/>
              <a:t>Urgency thinking (brown, 2017)</a:t>
            </a:r>
          </a:p>
          <a:p>
            <a:pPr>
              <a:buClr>
                <a:srgbClr val="00B0F0"/>
              </a:buClr>
            </a:pPr>
            <a:endParaRPr lang="en-GB" sz="2400"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Critical lens: what Design Thinking is NOT</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123370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iagram&#10;&#10;Description automatically generated">
            <a:extLst>
              <a:ext uri="{FF2B5EF4-FFF2-40B4-BE49-F238E27FC236}">
                <a16:creationId xmlns:a16="http://schemas.microsoft.com/office/drawing/2014/main" id="{3E409695-8E20-5E4B-8AED-E3C1273B7129}"/>
              </a:ext>
            </a:extLst>
          </p:cNvPr>
          <p:cNvPicPr>
            <a:picLocks noChangeAspect="1"/>
          </p:cNvPicPr>
          <p:nvPr/>
        </p:nvPicPr>
        <p:blipFill>
          <a:blip r:embed="rId2"/>
          <a:stretch>
            <a:fillRect/>
          </a:stretch>
        </p:blipFill>
        <p:spPr>
          <a:xfrm>
            <a:off x="2200162" y="1032740"/>
            <a:ext cx="4743677" cy="3712443"/>
          </a:xfrm>
          <a:prstGeom prst="rect">
            <a:avLst/>
          </a:prstGeom>
        </p:spPr>
      </p:pic>
    </p:spTree>
    <p:extLst>
      <p:ext uri="{BB962C8B-B14F-4D97-AF65-F5344CB8AC3E}">
        <p14:creationId xmlns:p14="http://schemas.microsoft.com/office/powerpoint/2010/main" val="40160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person, indoor, photo, person&#10;&#10;Description automatically generated">
            <a:extLst>
              <a:ext uri="{FF2B5EF4-FFF2-40B4-BE49-F238E27FC236}">
                <a16:creationId xmlns:a16="http://schemas.microsoft.com/office/drawing/2014/main" id="{CEABD470-FFB6-C64B-ADBB-CB67182A484B}"/>
              </a:ext>
            </a:extLst>
          </p:cNvPr>
          <p:cNvPicPr>
            <a:picLocks noChangeAspect="1"/>
          </p:cNvPicPr>
          <p:nvPr/>
        </p:nvPicPr>
        <p:blipFill rotWithShape="1">
          <a:blip r:embed="rId2"/>
          <a:srcRect l="2220" r="1315"/>
          <a:stretch/>
        </p:blipFill>
        <p:spPr>
          <a:xfrm>
            <a:off x="2834900" y="385743"/>
            <a:ext cx="3474202" cy="4624842"/>
          </a:xfrm>
          <a:prstGeom prst="rect">
            <a:avLst/>
          </a:prstGeom>
        </p:spPr>
      </p:pic>
    </p:spTree>
    <p:extLst>
      <p:ext uri="{BB962C8B-B14F-4D97-AF65-F5344CB8AC3E}">
        <p14:creationId xmlns:p14="http://schemas.microsoft.com/office/powerpoint/2010/main" val="3058078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3A2C2BD-3395-B144-8354-C65BD826E6D3}"/>
              </a:ext>
            </a:extLst>
          </p:cNvPr>
          <p:cNvPicPr>
            <a:picLocks noChangeAspect="1"/>
          </p:cNvPicPr>
          <p:nvPr/>
        </p:nvPicPr>
        <p:blipFill>
          <a:blip r:embed="rId2"/>
          <a:stretch>
            <a:fillRect/>
          </a:stretch>
        </p:blipFill>
        <p:spPr>
          <a:xfrm>
            <a:off x="2740712" y="398821"/>
            <a:ext cx="3662578" cy="4582800"/>
          </a:xfrm>
          <a:prstGeom prst="rect">
            <a:avLst/>
          </a:prstGeom>
        </p:spPr>
      </p:pic>
    </p:spTree>
    <p:extLst>
      <p:ext uri="{BB962C8B-B14F-4D97-AF65-F5344CB8AC3E}">
        <p14:creationId xmlns:p14="http://schemas.microsoft.com/office/powerpoint/2010/main" val="3167620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Bank of America: Keep the Change</a:t>
            </a:r>
          </a:p>
          <a:p>
            <a:endParaRPr lang="en-US" dirty="0">
              <a:solidFill>
                <a:srgbClr val="00B2DD"/>
              </a:solidFill>
              <a:latin typeface="+mn-lt"/>
            </a:endParaRPr>
          </a:p>
        </p:txBody>
      </p:sp>
      <p:pic>
        <p:nvPicPr>
          <p:cNvPr id="3" name="Picture 2" descr="A picture containing indoor, table, bottle, sitting&#10;&#10;Description automatically generated">
            <a:extLst>
              <a:ext uri="{FF2B5EF4-FFF2-40B4-BE49-F238E27FC236}">
                <a16:creationId xmlns:a16="http://schemas.microsoft.com/office/drawing/2014/main" id="{0F11D070-7BC5-1846-84C5-658FB4F7F25D}"/>
              </a:ext>
            </a:extLst>
          </p:cNvPr>
          <p:cNvPicPr>
            <a:picLocks noChangeAspect="1"/>
          </p:cNvPicPr>
          <p:nvPr/>
        </p:nvPicPr>
        <p:blipFill rotWithShape="1">
          <a:blip r:embed="rId3"/>
          <a:srcRect b="3674"/>
          <a:stretch/>
        </p:blipFill>
        <p:spPr>
          <a:xfrm>
            <a:off x="3099864" y="1596568"/>
            <a:ext cx="2755037" cy="3333951"/>
          </a:xfrm>
          <a:prstGeom prst="rect">
            <a:avLst/>
          </a:prstGeom>
        </p:spPr>
      </p:pic>
      <p:sp>
        <p:nvSpPr>
          <p:cNvPr id="4" name="Rectangle 3">
            <a:extLst>
              <a:ext uri="{FF2B5EF4-FFF2-40B4-BE49-F238E27FC236}">
                <a16:creationId xmlns:a16="http://schemas.microsoft.com/office/drawing/2014/main" id="{0A98310F-9B53-9C44-A41E-7A3F62B5BAB3}"/>
              </a:ext>
            </a:extLst>
          </p:cNvPr>
          <p:cNvSpPr/>
          <p:nvPr/>
        </p:nvSpPr>
        <p:spPr>
          <a:xfrm>
            <a:off x="2470870" y="4866502"/>
            <a:ext cx="4013022" cy="276999"/>
          </a:xfrm>
          <a:prstGeom prst="rect">
            <a:avLst/>
          </a:prstGeom>
        </p:spPr>
        <p:txBody>
          <a:bodyPr wrap="none">
            <a:spAutoFit/>
          </a:bodyPr>
          <a:lstStyle/>
          <a:p>
            <a:pPr defTabSz="685783"/>
            <a:r>
              <a:rPr lang="en-US" sz="1200" dirty="0">
                <a:solidFill>
                  <a:prstClr val="black"/>
                </a:solidFill>
                <a:latin typeface="Calibri"/>
              </a:rPr>
              <a:t>https://</a:t>
            </a:r>
            <a:r>
              <a:rPr lang="en-US" sz="1200" dirty="0" err="1">
                <a:solidFill>
                  <a:prstClr val="black"/>
                </a:solidFill>
                <a:latin typeface="Calibri"/>
              </a:rPr>
              <a:t>www.bankofamerica.com</a:t>
            </a:r>
            <a:r>
              <a:rPr lang="en-US" sz="1200" dirty="0">
                <a:solidFill>
                  <a:prstClr val="black"/>
                </a:solidFill>
                <a:latin typeface="Calibri"/>
              </a:rPr>
              <a:t>/deposits/keep-the-change/</a:t>
            </a:r>
          </a:p>
        </p:txBody>
      </p:sp>
    </p:spTree>
    <p:extLst>
      <p:ext uri="{BB962C8B-B14F-4D97-AF65-F5344CB8AC3E}">
        <p14:creationId xmlns:p14="http://schemas.microsoft.com/office/powerpoint/2010/main" val="3293418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Bank of America: Keep the Change</a:t>
            </a:r>
          </a:p>
          <a:p>
            <a:endParaRPr lang="en-US" dirty="0">
              <a:solidFill>
                <a:srgbClr val="00B2DD"/>
              </a:solidFill>
              <a:latin typeface="+mn-lt"/>
            </a:endParaRPr>
          </a:p>
        </p:txBody>
      </p:sp>
      <p:pic>
        <p:nvPicPr>
          <p:cNvPr id="3" name="Picture 2" descr="A picture containing indoor, table, bottle, sitting&#10;&#10;Description automatically generated">
            <a:extLst>
              <a:ext uri="{FF2B5EF4-FFF2-40B4-BE49-F238E27FC236}">
                <a16:creationId xmlns:a16="http://schemas.microsoft.com/office/drawing/2014/main" id="{0F11D070-7BC5-1846-84C5-658FB4F7F25D}"/>
              </a:ext>
            </a:extLst>
          </p:cNvPr>
          <p:cNvPicPr>
            <a:picLocks noChangeAspect="1"/>
          </p:cNvPicPr>
          <p:nvPr/>
        </p:nvPicPr>
        <p:blipFill rotWithShape="1">
          <a:blip r:embed="rId3"/>
          <a:srcRect b="3674"/>
          <a:stretch/>
        </p:blipFill>
        <p:spPr>
          <a:xfrm>
            <a:off x="1149714" y="1928225"/>
            <a:ext cx="2153926" cy="2606529"/>
          </a:xfrm>
          <a:prstGeom prst="rect">
            <a:avLst/>
          </a:prstGeom>
        </p:spPr>
      </p:pic>
      <p:sp>
        <p:nvSpPr>
          <p:cNvPr id="8" name="Text Placeholder 3">
            <a:extLst>
              <a:ext uri="{FF2B5EF4-FFF2-40B4-BE49-F238E27FC236}">
                <a16:creationId xmlns:a16="http://schemas.microsoft.com/office/drawing/2014/main" id="{535ACDE7-48CE-D64D-9230-0699452C7D43}"/>
              </a:ext>
            </a:extLst>
          </p:cNvPr>
          <p:cNvSpPr txBox="1">
            <a:spLocks/>
          </p:cNvSpPr>
          <p:nvPr/>
        </p:nvSpPr>
        <p:spPr>
          <a:xfrm>
            <a:off x="3774925" y="2172357"/>
            <a:ext cx="5546057" cy="274915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783" fontAlgn="base">
              <a:buNone/>
            </a:pPr>
            <a:r>
              <a:rPr lang="en-GB" sz="2000" dirty="0">
                <a:solidFill>
                  <a:prstClr val="black"/>
                </a:solidFill>
                <a:latin typeface="Calibri"/>
              </a:rPr>
              <a:t>Within the first year of launch:</a:t>
            </a:r>
          </a:p>
          <a:p>
            <a:pPr marL="171446" indent="-171446" defTabSz="685783" fontAlgn="base">
              <a:buClr>
                <a:srgbClr val="00B2DD"/>
              </a:buClr>
            </a:pPr>
            <a:r>
              <a:rPr lang="en-GB" sz="2000" dirty="0">
                <a:solidFill>
                  <a:prstClr val="black"/>
                </a:solidFill>
                <a:latin typeface="Calibri"/>
              </a:rPr>
              <a:t>2.5 million customers signed up for Keep the Change</a:t>
            </a:r>
          </a:p>
          <a:p>
            <a:pPr marL="171446" indent="-171446" defTabSz="685783" fontAlgn="base">
              <a:buClr>
                <a:srgbClr val="00B2DD"/>
              </a:buClr>
            </a:pPr>
            <a:r>
              <a:rPr lang="en-GB" sz="2000" dirty="0">
                <a:solidFill>
                  <a:prstClr val="black"/>
                </a:solidFill>
                <a:latin typeface="Calibri"/>
              </a:rPr>
              <a:t>over 700,000 opened new current accounts accounts </a:t>
            </a:r>
          </a:p>
          <a:p>
            <a:pPr marL="171446" indent="-171446" defTabSz="685783" fontAlgn="base">
              <a:buClr>
                <a:srgbClr val="00B2DD"/>
              </a:buClr>
            </a:pPr>
            <a:r>
              <a:rPr lang="en-GB" sz="2000" dirty="0">
                <a:solidFill>
                  <a:prstClr val="black"/>
                </a:solidFill>
                <a:latin typeface="Calibri"/>
              </a:rPr>
              <a:t>1 million signed on for new savings accounts.</a:t>
            </a:r>
          </a:p>
          <a:p>
            <a:pPr marL="171446" indent="-171446" defTabSz="685783"/>
            <a:endParaRPr lang="en-US" sz="2000" dirty="0">
              <a:solidFill>
                <a:prstClr val="black"/>
              </a:solidFill>
              <a:latin typeface="Calibri"/>
            </a:endParaRPr>
          </a:p>
        </p:txBody>
      </p:sp>
    </p:spTree>
    <p:extLst>
      <p:ext uri="{BB962C8B-B14F-4D97-AF65-F5344CB8AC3E}">
        <p14:creationId xmlns:p14="http://schemas.microsoft.com/office/powerpoint/2010/main" val="399851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Divergent and convergent thinking</a:t>
            </a:r>
            <a:endParaRPr lang="en-US" dirty="0">
              <a:solidFill>
                <a:srgbClr val="00B2DD"/>
              </a:solidFill>
              <a:latin typeface="+mn-lt"/>
            </a:endParaRPr>
          </a:p>
          <a:p>
            <a:endParaRPr lang="en-US" dirty="0">
              <a:solidFill>
                <a:srgbClr val="00B2DD"/>
              </a:solidFill>
              <a:latin typeface="+mn-lt"/>
            </a:endParaRPr>
          </a:p>
        </p:txBody>
      </p:sp>
      <p:pic>
        <p:nvPicPr>
          <p:cNvPr id="4" name="Picture 3">
            <a:extLst>
              <a:ext uri="{FF2B5EF4-FFF2-40B4-BE49-F238E27FC236}">
                <a16:creationId xmlns:a16="http://schemas.microsoft.com/office/drawing/2014/main" id="{9D4EED7C-071A-544B-AE75-074ED890EF55}"/>
              </a:ext>
            </a:extLst>
          </p:cNvPr>
          <p:cNvPicPr>
            <a:picLocks noChangeAspect="1"/>
          </p:cNvPicPr>
          <p:nvPr/>
        </p:nvPicPr>
        <p:blipFill rotWithShape="1">
          <a:blip r:embed="rId3"/>
          <a:srcRect l="18002" t="9391" r="15643" b="3438"/>
          <a:stretch/>
        </p:blipFill>
        <p:spPr>
          <a:xfrm>
            <a:off x="2225633" y="1863892"/>
            <a:ext cx="4692736" cy="3052885"/>
          </a:xfrm>
          <a:prstGeom prst="rect">
            <a:avLst/>
          </a:prstGeom>
        </p:spPr>
      </p:pic>
    </p:spTree>
    <p:extLst>
      <p:ext uri="{BB962C8B-B14F-4D97-AF65-F5344CB8AC3E}">
        <p14:creationId xmlns:p14="http://schemas.microsoft.com/office/powerpoint/2010/main" val="58832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7BDD52C-D501-A04F-9A1A-A0F4FB99C956}"/>
              </a:ext>
            </a:extLst>
          </p:cNvPr>
          <p:cNvSpPr>
            <a:spLocks noGrp="1"/>
          </p:cNvSpPr>
          <p:nvPr>
            <p:ph type="body" sz="quarter" idx="13"/>
          </p:nvPr>
        </p:nvSpPr>
        <p:spPr>
          <a:xfrm>
            <a:off x="884242" y="1763577"/>
            <a:ext cx="7664673" cy="2749156"/>
          </a:xfrm>
        </p:spPr>
        <p:txBody>
          <a:bodyPr/>
          <a:lstStyle/>
          <a:p>
            <a:pPr marL="0" indent="0">
              <a:buNone/>
            </a:pPr>
            <a:endParaRPr lang="en-GB" sz="2800" b="1" dirty="0"/>
          </a:p>
          <a:p>
            <a:pPr marL="0" indent="0">
              <a:buNone/>
            </a:pPr>
            <a:r>
              <a:rPr lang="en-GB" sz="2800" b="1" dirty="0"/>
              <a:t>Jisc named design thinking one of the key capabilities for an </a:t>
            </a:r>
            <a:r>
              <a:rPr lang="en-GB" sz="2800" b="1" dirty="0">
                <a:solidFill>
                  <a:srgbClr val="00B2DD"/>
                </a:solidFill>
              </a:rPr>
              <a:t>HE leader</a:t>
            </a:r>
            <a:r>
              <a:rPr lang="en-GB" sz="2800" b="1" dirty="0"/>
              <a:t> in their 2030 strategy framework </a:t>
            </a:r>
          </a:p>
        </p:txBody>
      </p:sp>
    </p:spTree>
    <p:extLst>
      <p:ext uri="{BB962C8B-B14F-4D97-AF65-F5344CB8AC3E}">
        <p14:creationId xmlns:p14="http://schemas.microsoft.com/office/powerpoint/2010/main" val="4088187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Design Kit by IDEO</a:t>
            </a:r>
            <a:endParaRPr lang="en-US" dirty="0">
              <a:solidFill>
                <a:srgbClr val="00B2DD"/>
              </a:solidFill>
              <a:latin typeface="+mn-lt"/>
            </a:endParaRPr>
          </a:p>
          <a:p>
            <a:endParaRPr lang="en-US" dirty="0">
              <a:solidFill>
                <a:srgbClr val="00B2DD"/>
              </a:solidFill>
              <a:latin typeface="+mn-lt"/>
            </a:endParaRPr>
          </a:p>
        </p:txBody>
      </p:sp>
      <p:pic>
        <p:nvPicPr>
          <p:cNvPr id="3" name="Picture 2" descr="A close up of a map&#10;&#10;Description automatically generated">
            <a:extLst>
              <a:ext uri="{FF2B5EF4-FFF2-40B4-BE49-F238E27FC236}">
                <a16:creationId xmlns:a16="http://schemas.microsoft.com/office/drawing/2014/main" id="{08E388B9-3CD8-EF48-8389-ACDE28610A2A}"/>
              </a:ext>
            </a:extLst>
          </p:cNvPr>
          <p:cNvPicPr>
            <a:picLocks noChangeAspect="1"/>
          </p:cNvPicPr>
          <p:nvPr/>
        </p:nvPicPr>
        <p:blipFill>
          <a:blip r:embed="rId3"/>
          <a:stretch>
            <a:fillRect/>
          </a:stretch>
        </p:blipFill>
        <p:spPr>
          <a:xfrm>
            <a:off x="1548608" y="1712754"/>
            <a:ext cx="6046786" cy="3430747"/>
          </a:xfrm>
          <a:prstGeom prst="rect">
            <a:avLst/>
          </a:prstGeom>
        </p:spPr>
      </p:pic>
    </p:spTree>
    <p:extLst>
      <p:ext uri="{BB962C8B-B14F-4D97-AF65-F5344CB8AC3E}">
        <p14:creationId xmlns:p14="http://schemas.microsoft.com/office/powerpoint/2010/main" val="1777395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603251" y="3147348"/>
            <a:ext cx="6142455" cy="645006"/>
          </a:xfrm>
        </p:spPr>
        <p:txBody>
          <a:bodyPr>
            <a:normAutofit lnSpcReduction="10000"/>
          </a:bodyPr>
          <a:lstStyle/>
          <a:p>
            <a:r>
              <a:rPr lang="en-US" sz="1800" dirty="0"/>
              <a:t>Dr Bo </a:t>
            </a:r>
            <a:r>
              <a:rPr lang="en-US" sz="1800" dirty="0" err="1"/>
              <a:t>Kelestyn</a:t>
            </a:r>
            <a:endParaRPr lang="en-US" sz="1800" dirty="0"/>
          </a:p>
          <a:p>
            <a:r>
              <a:rPr lang="en-US" sz="1800" dirty="0" err="1"/>
              <a:t>Bo.Kelestyn@wbs.ac.uk</a:t>
            </a:r>
            <a:endParaRPr lang="en-US" sz="1800" dirty="0"/>
          </a:p>
        </p:txBody>
      </p:sp>
      <p:sp>
        <p:nvSpPr>
          <p:cNvPr id="7" name="Title 1">
            <a:extLst>
              <a:ext uri="{FF2B5EF4-FFF2-40B4-BE49-F238E27FC236}">
                <a16:creationId xmlns:a16="http://schemas.microsoft.com/office/drawing/2014/main" id="{A28F6122-7F1B-2A43-AD47-637569D0D6AB}"/>
              </a:ext>
            </a:extLst>
          </p:cNvPr>
          <p:cNvSpPr>
            <a:spLocks noGrp="1"/>
          </p:cNvSpPr>
          <p:nvPr>
            <p:ph type="ctrTitle"/>
          </p:nvPr>
        </p:nvSpPr>
        <p:spPr>
          <a:xfrm>
            <a:off x="603252" y="748531"/>
            <a:ext cx="7789636" cy="1934130"/>
          </a:xfrm>
        </p:spPr>
        <p:txBody>
          <a:bodyPr/>
          <a:lstStyle/>
          <a:p>
            <a:r>
              <a:rPr lang="en-US" sz="2800" dirty="0"/>
              <a:t>CTE 2023 Research in Action Conference</a:t>
            </a:r>
            <a:br>
              <a:rPr lang="en-US" sz="2800" dirty="0"/>
            </a:br>
            <a:br>
              <a:rPr lang="en-US" sz="2800" dirty="0"/>
            </a:br>
            <a:br>
              <a:rPr lang="en-US" sz="2800" dirty="0"/>
            </a:br>
            <a:br>
              <a:rPr lang="en-US" sz="2800" dirty="0"/>
            </a:br>
            <a:r>
              <a:rPr lang="en-US" sz="4000" dirty="0"/>
              <a:t>Let’s pause and reflect</a:t>
            </a:r>
          </a:p>
        </p:txBody>
      </p:sp>
      <p:pic>
        <p:nvPicPr>
          <p:cNvPr id="5" name="Picture 4" descr="A qr code with black squares&#10;&#10;Description automatically generated">
            <a:extLst>
              <a:ext uri="{FF2B5EF4-FFF2-40B4-BE49-F238E27FC236}">
                <a16:creationId xmlns:a16="http://schemas.microsoft.com/office/drawing/2014/main" id="{241B1E5E-7662-9048-A7DA-59D058728B31}"/>
              </a:ext>
            </a:extLst>
          </p:cNvPr>
          <p:cNvPicPr>
            <a:picLocks noChangeAspect="1"/>
          </p:cNvPicPr>
          <p:nvPr/>
        </p:nvPicPr>
        <p:blipFill>
          <a:blip r:embed="rId3"/>
          <a:stretch>
            <a:fillRect/>
          </a:stretch>
        </p:blipFill>
        <p:spPr>
          <a:xfrm>
            <a:off x="6825342" y="524569"/>
            <a:ext cx="2158093" cy="2158093"/>
          </a:xfrm>
          <a:prstGeom prst="rect">
            <a:avLst/>
          </a:prstGeom>
        </p:spPr>
      </p:pic>
    </p:spTree>
    <p:extLst>
      <p:ext uri="{BB962C8B-B14F-4D97-AF65-F5344CB8AC3E}">
        <p14:creationId xmlns:p14="http://schemas.microsoft.com/office/powerpoint/2010/main" val="4285073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603250" y="3147348"/>
            <a:ext cx="6142455" cy="645006"/>
          </a:xfrm>
        </p:spPr>
        <p:txBody>
          <a:bodyPr>
            <a:normAutofit lnSpcReduction="10000"/>
          </a:bodyPr>
          <a:lstStyle/>
          <a:p>
            <a:r>
              <a:rPr lang="en-US" sz="1800" dirty="0">
                <a:latin typeface="+mn-lt"/>
              </a:rPr>
              <a:t>Dr Bo Kelestyn</a:t>
            </a:r>
          </a:p>
          <a:p>
            <a:r>
              <a:rPr lang="en-US" sz="1800" dirty="0" err="1"/>
              <a:t>B</a:t>
            </a:r>
            <a:r>
              <a:rPr lang="en-US" sz="1800" dirty="0" err="1">
                <a:latin typeface="+mn-lt"/>
              </a:rPr>
              <a:t>o.Kelestyn@wbs.ac.uk</a:t>
            </a:r>
            <a:endParaRPr lang="en-US" sz="1800" dirty="0">
              <a:latin typeface="+mn-lt"/>
            </a:endParaRPr>
          </a:p>
        </p:txBody>
      </p:sp>
      <p:sp>
        <p:nvSpPr>
          <p:cNvPr id="7" name="Title 1">
            <a:extLst>
              <a:ext uri="{FF2B5EF4-FFF2-40B4-BE49-F238E27FC236}">
                <a16:creationId xmlns:a16="http://schemas.microsoft.com/office/drawing/2014/main" id="{A28F6122-7F1B-2A43-AD47-637569D0D6AB}"/>
              </a:ext>
            </a:extLst>
          </p:cNvPr>
          <p:cNvSpPr>
            <a:spLocks noGrp="1"/>
          </p:cNvSpPr>
          <p:nvPr>
            <p:ph type="ctrTitle"/>
          </p:nvPr>
        </p:nvSpPr>
        <p:spPr>
          <a:xfrm>
            <a:off x="483328" y="751921"/>
            <a:ext cx="8417785" cy="1934130"/>
          </a:xfrm>
        </p:spPr>
        <p:txBody>
          <a:bodyPr/>
          <a:lstStyle/>
          <a:p>
            <a:r>
              <a:rPr lang="en-US" sz="2800" dirty="0"/>
              <a:t>CTE 2023 Research in Action Conference</a:t>
            </a:r>
            <a:br>
              <a:rPr lang="en-US" sz="2800" dirty="0"/>
            </a:br>
            <a:br>
              <a:rPr lang="en-US" dirty="0"/>
            </a:br>
            <a:r>
              <a:rPr lang="en-US" dirty="0"/>
              <a:t>The Warwick DT Award</a:t>
            </a:r>
          </a:p>
        </p:txBody>
      </p:sp>
    </p:spTree>
    <p:extLst>
      <p:ext uri="{BB962C8B-B14F-4D97-AF65-F5344CB8AC3E}">
        <p14:creationId xmlns:p14="http://schemas.microsoft.com/office/powerpoint/2010/main" val="11570263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 company name&#10;&#10;Description automatically generated">
            <a:extLst>
              <a:ext uri="{FF2B5EF4-FFF2-40B4-BE49-F238E27FC236}">
                <a16:creationId xmlns:a16="http://schemas.microsoft.com/office/drawing/2014/main" id="{10CE993B-FE24-3048-B8C3-B75259DAF80E}"/>
              </a:ext>
            </a:extLst>
          </p:cNvPr>
          <p:cNvPicPr>
            <a:picLocks noChangeAspect="1"/>
          </p:cNvPicPr>
          <p:nvPr/>
        </p:nvPicPr>
        <p:blipFill>
          <a:blip r:embed="rId2"/>
          <a:stretch>
            <a:fillRect/>
          </a:stretch>
        </p:blipFill>
        <p:spPr>
          <a:xfrm>
            <a:off x="2296885" y="481692"/>
            <a:ext cx="4550229" cy="4550229"/>
          </a:xfrm>
          <a:prstGeom prst="rect">
            <a:avLst/>
          </a:prstGeom>
        </p:spPr>
      </p:pic>
    </p:spTree>
    <p:extLst>
      <p:ext uri="{BB962C8B-B14F-4D97-AF65-F5344CB8AC3E}">
        <p14:creationId xmlns:p14="http://schemas.microsoft.com/office/powerpoint/2010/main" val="1755887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170EB1-6607-CF49-AE6F-4D3AE60E0984}"/>
              </a:ext>
            </a:extLst>
          </p:cNvPr>
          <p:cNvSpPr>
            <a:spLocks noGrp="1"/>
          </p:cNvSpPr>
          <p:nvPr>
            <p:ph type="body" sz="quarter" idx="13"/>
          </p:nvPr>
        </p:nvSpPr>
        <p:spPr>
          <a:xfrm>
            <a:off x="884242" y="1763577"/>
            <a:ext cx="7182072" cy="2749156"/>
          </a:xfrm>
        </p:spPr>
        <p:txBody>
          <a:bodyPr/>
          <a:lstStyle/>
          <a:p>
            <a:pPr marL="0" indent="0">
              <a:buNone/>
            </a:pPr>
            <a:r>
              <a:rPr lang="en-GB" dirty="0"/>
              <a:t>“Many pedagogical experts argue that schools should switch to teaching “the four Cs” – critical thinking, communication, collaboration and creativity. Most important of all will be the ability to deal with change, to learn new things and to preserve your mental balance in unfamiliar situations. In order to keep up with the world of 2050, you will need not merely to invent new ideas and products – you will above all need to reinvent yourself again and again.”</a:t>
            </a:r>
          </a:p>
          <a:p>
            <a:endParaRPr lang="en-GB" dirty="0"/>
          </a:p>
        </p:txBody>
      </p:sp>
      <p:sp>
        <p:nvSpPr>
          <p:cNvPr id="3" name="Text Placeholder 2">
            <a:extLst>
              <a:ext uri="{FF2B5EF4-FFF2-40B4-BE49-F238E27FC236}">
                <a16:creationId xmlns:a16="http://schemas.microsoft.com/office/drawing/2014/main" id="{1A46AA59-12DA-3741-BD1A-D82C91F479C9}"/>
              </a:ext>
            </a:extLst>
          </p:cNvPr>
          <p:cNvSpPr>
            <a:spLocks noGrp="1"/>
          </p:cNvSpPr>
          <p:nvPr>
            <p:ph type="body" sz="quarter" idx="14"/>
          </p:nvPr>
        </p:nvSpPr>
        <p:spPr/>
        <p:txBody>
          <a:bodyPr>
            <a:normAutofit/>
          </a:bodyPr>
          <a:lstStyle/>
          <a:p>
            <a:r>
              <a:rPr lang="en-GB" dirty="0">
                <a:solidFill>
                  <a:srgbClr val="00B2DD"/>
                </a:solidFill>
              </a:rPr>
              <a:t>Yuval Noah Harari on education</a:t>
            </a:r>
          </a:p>
        </p:txBody>
      </p:sp>
    </p:spTree>
    <p:extLst>
      <p:ext uri="{BB962C8B-B14F-4D97-AF65-F5344CB8AC3E}">
        <p14:creationId xmlns:p14="http://schemas.microsoft.com/office/powerpoint/2010/main" val="39052994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7531097" cy="2749156"/>
          </a:xfrm>
          <a:prstGeom prst="rect">
            <a:avLst/>
          </a:prstGeom>
        </p:spPr>
        <p:txBody>
          <a:bodyPr>
            <a:normAutofit fontScale="92500" lnSpcReduction="20000"/>
          </a:bodyPr>
          <a:lstStyle/>
          <a:p>
            <a:pPr>
              <a:buClr>
                <a:srgbClr val="00B2DD"/>
              </a:buClr>
            </a:pPr>
            <a:r>
              <a:rPr lang="en-US" dirty="0"/>
              <a:t>Process</a:t>
            </a:r>
          </a:p>
          <a:p>
            <a:pPr>
              <a:buClr>
                <a:srgbClr val="00B2DD"/>
              </a:buClr>
            </a:pPr>
            <a:r>
              <a:rPr lang="en-US" dirty="0"/>
              <a:t>Tools</a:t>
            </a:r>
            <a:endParaRPr lang="en-US" dirty="0">
              <a:ea typeface="Cambria" panose="02040503050406030204"/>
            </a:endParaRPr>
          </a:p>
          <a:p>
            <a:pPr>
              <a:buClr>
                <a:srgbClr val="00B2DD"/>
              </a:buClr>
            </a:pPr>
            <a:r>
              <a:rPr lang="en-US" dirty="0"/>
              <a:t>Mindset (IDEO)</a:t>
            </a:r>
            <a:endParaRPr lang="en-US" dirty="0">
              <a:ea typeface="Cambria" panose="02040503050406030204"/>
            </a:endParaRPr>
          </a:p>
          <a:p>
            <a:pPr lvl="1">
              <a:buClr>
                <a:srgbClr val="00B2DD"/>
              </a:buClr>
            </a:pPr>
            <a:r>
              <a:rPr lang="en-US" dirty="0">
                <a:ea typeface="+mn-lt"/>
                <a:cs typeface="+mn-lt"/>
              </a:rPr>
              <a:t>Empathy </a:t>
            </a:r>
          </a:p>
          <a:p>
            <a:pPr lvl="1">
              <a:buClr>
                <a:srgbClr val="00B2DD"/>
              </a:buClr>
            </a:pPr>
            <a:r>
              <a:rPr lang="en-US" dirty="0">
                <a:ea typeface="+mn-lt"/>
                <a:cs typeface="+mn-lt"/>
              </a:rPr>
              <a:t>Optimism</a:t>
            </a:r>
          </a:p>
          <a:p>
            <a:pPr lvl="1">
              <a:buClr>
                <a:srgbClr val="00B2DD"/>
              </a:buClr>
            </a:pPr>
            <a:r>
              <a:rPr lang="en-US" dirty="0">
                <a:ea typeface="+mn-lt"/>
                <a:cs typeface="+mn-lt"/>
              </a:rPr>
              <a:t>Iteration</a:t>
            </a:r>
            <a:endParaRPr lang="en-US" dirty="0">
              <a:ea typeface="Cambria"/>
            </a:endParaRPr>
          </a:p>
          <a:p>
            <a:pPr lvl="1">
              <a:buClr>
                <a:srgbClr val="00B2DD"/>
              </a:buClr>
            </a:pPr>
            <a:r>
              <a:rPr lang="en-US" dirty="0">
                <a:ea typeface="+mn-lt"/>
                <a:cs typeface="+mn-lt"/>
              </a:rPr>
              <a:t>Creative Confidence</a:t>
            </a:r>
            <a:endParaRPr lang="en-US" dirty="0">
              <a:ea typeface="Cambria"/>
            </a:endParaRPr>
          </a:p>
          <a:p>
            <a:pPr lvl="1">
              <a:buClr>
                <a:srgbClr val="00B2DD"/>
              </a:buClr>
            </a:pPr>
            <a:r>
              <a:rPr lang="en-US" dirty="0">
                <a:ea typeface="+mn-lt"/>
                <a:cs typeface="+mn-lt"/>
              </a:rPr>
              <a:t>Critical thinking </a:t>
            </a:r>
          </a:p>
          <a:p>
            <a:pPr lvl="1">
              <a:buClr>
                <a:srgbClr val="00B2DD"/>
              </a:buClr>
            </a:pPr>
            <a:r>
              <a:rPr lang="en-US" dirty="0">
                <a:ea typeface="+mn-lt"/>
                <a:cs typeface="+mn-lt"/>
              </a:rPr>
              <a:t>Embracing Ambiguity</a:t>
            </a:r>
            <a:endParaRPr lang="en-US" dirty="0">
              <a:ea typeface="Cambria"/>
            </a:endParaRPr>
          </a:p>
          <a:p>
            <a:pPr lvl="1">
              <a:buClr>
                <a:srgbClr val="00B2DD"/>
              </a:buClr>
            </a:pPr>
            <a:r>
              <a:rPr lang="en-US" dirty="0">
                <a:ea typeface="+mn-lt"/>
                <a:cs typeface="+mn-lt"/>
              </a:rPr>
              <a:t>Learning from Failure </a:t>
            </a:r>
            <a:endParaRPr lang="en-US" dirty="0">
              <a:ea typeface="Cambria"/>
            </a:endParaRPr>
          </a:p>
          <a:p>
            <a:pPr>
              <a:buClr>
                <a:srgbClr val="00B2DD"/>
              </a:buClr>
            </a:pPr>
            <a:endParaRPr lang="en-US" dirty="0">
              <a:ea typeface="Cambria"/>
            </a:endParaRP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00B2DD"/>
                </a:solidFill>
                <a:latin typeface="+mn-lt"/>
              </a:rPr>
              <a:t>T&amp;L DT at Warwick University</a:t>
            </a:r>
          </a:p>
          <a:p>
            <a:endParaRPr lang="en-US" dirty="0">
              <a:solidFill>
                <a:srgbClr val="00B2DD"/>
              </a:solidFill>
              <a:latin typeface="+mn-lt"/>
            </a:endParaRPr>
          </a:p>
        </p:txBody>
      </p:sp>
    </p:spTree>
    <p:extLst>
      <p:ext uri="{BB962C8B-B14F-4D97-AF65-F5344CB8AC3E}">
        <p14:creationId xmlns:p14="http://schemas.microsoft.com/office/powerpoint/2010/main" val="2770239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7531097" cy="2749156"/>
          </a:xfrm>
          <a:prstGeom prst="rect">
            <a:avLst/>
          </a:prstGeom>
        </p:spPr>
        <p:txBody>
          <a:bodyPr>
            <a:normAutofit/>
          </a:bodyPr>
          <a:lstStyle/>
          <a:p>
            <a:pPr>
              <a:buClr>
                <a:srgbClr val="00B2DD"/>
              </a:buClr>
            </a:pPr>
            <a:r>
              <a:rPr lang="en-US" dirty="0">
                <a:ea typeface="Cambria"/>
              </a:rPr>
              <a:t>3 teachers delivered in 2 groupings of Year 8 students</a:t>
            </a:r>
          </a:p>
          <a:p>
            <a:pPr>
              <a:buClr>
                <a:srgbClr val="00B2DD"/>
              </a:buClr>
            </a:pPr>
            <a:r>
              <a:rPr lang="en-US" dirty="0">
                <a:ea typeface="Cambria"/>
              </a:rPr>
              <a:t>Worked with a local charity Kissing it Better </a:t>
            </a:r>
          </a:p>
          <a:p>
            <a:pPr>
              <a:buClr>
                <a:srgbClr val="00B2DD"/>
              </a:buClr>
            </a:pPr>
            <a:r>
              <a:rPr lang="en-US" dirty="0">
                <a:ea typeface="Cambria"/>
              </a:rPr>
              <a:t>Challenge: preserving memory</a:t>
            </a:r>
          </a:p>
          <a:p>
            <a:pPr>
              <a:buClr>
                <a:srgbClr val="00B2DD"/>
              </a:buClr>
            </a:pPr>
            <a:r>
              <a:rPr lang="en-US" dirty="0">
                <a:ea typeface="Cambria"/>
              </a:rPr>
              <a:t>Accredited by </a:t>
            </a:r>
            <a:r>
              <a:rPr lang="en-US" dirty="0" err="1">
                <a:ea typeface="Cambria"/>
              </a:rPr>
              <a:t>EduQual</a:t>
            </a:r>
            <a:r>
              <a:rPr lang="en-US" dirty="0">
                <a:ea typeface="Cambria"/>
              </a:rPr>
              <a:t> (the first in the UK DT school qualification)</a:t>
            </a:r>
          </a:p>
          <a:p>
            <a:pPr>
              <a:buClr>
                <a:srgbClr val="00B2DD"/>
              </a:buClr>
            </a:pPr>
            <a:r>
              <a:rPr lang="en-US" dirty="0">
                <a:ea typeface="Cambria"/>
              </a:rPr>
              <a:t>August 2023</a:t>
            </a:r>
          </a:p>
          <a:p>
            <a:pPr lvl="1">
              <a:buClr>
                <a:srgbClr val="00B2DD"/>
              </a:buClr>
            </a:pPr>
            <a:r>
              <a:rPr lang="en-US" dirty="0">
                <a:ea typeface="Cambria"/>
              </a:rPr>
              <a:t>102 students completed the Award</a:t>
            </a:r>
          </a:p>
          <a:p>
            <a:pPr lvl="1">
              <a:buClr>
                <a:srgbClr val="00B2DD"/>
              </a:buClr>
            </a:pPr>
            <a:r>
              <a:rPr lang="en-US" dirty="0">
                <a:ea typeface="Cambria"/>
              </a:rPr>
              <a:t>35 received distinctions </a:t>
            </a:r>
          </a:p>
          <a:p>
            <a:pPr>
              <a:buClr>
                <a:srgbClr val="00B2DD"/>
              </a:buClr>
            </a:pPr>
            <a:endParaRPr lang="en-US" dirty="0">
              <a:ea typeface="Cambria"/>
            </a:endParaRP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00B2DD"/>
                </a:solidFill>
                <a:latin typeface="+mn-lt"/>
              </a:rPr>
              <a:t>The Warwick DT Award so far</a:t>
            </a:r>
          </a:p>
          <a:p>
            <a:endParaRPr lang="en-US" dirty="0">
              <a:solidFill>
                <a:srgbClr val="00B2DD"/>
              </a:solidFill>
              <a:latin typeface="+mn-lt"/>
            </a:endParaRPr>
          </a:p>
        </p:txBody>
      </p:sp>
    </p:spTree>
    <p:extLst>
      <p:ext uri="{BB962C8B-B14F-4D97-AF65-F5344CB8AC3E}">
        <p14:creationId xmlns:p14="http://schemas.microsoft.com/office/powerpoint/2010/main" val="40047219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69CA9A-2E78-E647-A1FA-8DFAD756AB42}"/>
              </a:ext>
            </a:extLst>
          </p:cNvPr>
          <p:cNvPicPr>
            <a:picLocks noChangeAspect="1"/>
          </p:cNvPicPr>
          <p:nvPr/>
        </p:nvPicPr>
        <p:blipFill>
          <a:blip r:embed="rId2"/>
          <a:stretch>
            <a:fillRect/>
          </a:stretch>
        </p:blipFill>
        <p:spPr>
          <a:xfrm>
            <a:off x="649646" y="1317172"/>
            <a:ext cx="7844708" cy="3744686"/>
          </a:xfrm>
          <a:prstGeom prst="rect">
            <a:avLst/>
          </a:prstGeom>
        </p:spPr>
      </p:pic>
    </p:spTree>
    <p:extLst>
      <p:ext uri="{BB962C8B-B14F-4D97-AF65-F5344CB8AC3E}">
        <p14:creationId xmlns:p14="http://schemas.microsoft.com/office/powerpoint/2010/main" val="31099314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603250" y="3147348"/>
            <a:ext cx="6142455" cy="645006"/>
          </a:xfrm>
        </p:spPr>
        <p:txBody>
          <a:bodyPr>
            <a:normAutofit lnSpcReduction="10000"/>
          </a:bodyPr>
          <a:lstStyle/>
          <a:p>
            <a:r>
              <a:rPr lang="en-US" sz="1800" dirty="0">
                <a:latin typeface="+mn-lt"/>
              </a:rPr>
              <a:t>Dr Bo Kelestyn</a:t>
            </a:r>
          </a:p>
          <a:p>
            <a:r>
              <a:rPr lang="en-US" sz="1800" dirty="0" err="1"/>
              <a:t>B</a:t>
            </a:r>
            <a:r>
              <a:rPr lang="en-US" sz="1800" dirty="0" err="1">
                <a:latin typeface="+mn-lt"/>
              </a:rPr>
              <a:t>o.Kelestyn@wbs.ac.uk</a:t>
            </a:r>
            <a:endParaRPr lang="en-US" sz="1800" dirty="0">
              <a:latin typeface="+mn-lt"/>
            </a:endParaRPr>
          </a:p>
        </p:txBody>
      </p:sp>
      <p:sp>
        <p:nvSpPr>
          <p:cNvPr id="7" name="Title 1">
            <a:extLst>
              <a:ext uri="{FF2B5EF4-FFF2-40B4-BE49-F238E27FC236}">
                <a16:creationId xmlns:a16="http://schemas.microsoft.com/office/drawing/2014/main" id="{A28F6122-7F1B-2A43-AD47-637569D0D6AB}"/>
              </a:ext>
            </a:extLst>
          </p:cNvPr>
          <p:cNvSpPr>
            <a:spLocks noGrp="1"/>
          </p:cNvSpPr>
          <p:nvPr>
            <p:ph type="ctrTitle"/>
          </p:nvPr>
        </p:nvSpPr>
        <p:spPr>
          <a:xfrm>
            <a:off x="483328" y="751921"/>
            <a:ext cx="8417785" cy="1934130"/>
          </a:xfrm>
        </p:spPr>
        <p:txBody>
          <a:bodyPr/>
          <a:lstStyle/>
          <a:p>
            <a:r>
              <a:rPr lang="en-US" sz="2800" dirty="0"/>
              <a:t>CTE 2023 Research in Action Conference</a:t>
            </a:r>
            <a:br>
              <a:rPr lang="en-US" sz="2800" dirty="0"/>
            </a:br>
            <a:br>
              <a:rPr lang="en-US" dirty="0"/>
            </a:br>
            <a:r>
              <a:rPr lang="en-US" dirty="0" err="1"/>
              <a:t>UoWarwick</a:t>
            </a:r>
            <a:r>
              <a:rPr lang="en-US" dirty="0"/>
              <a:t> Case Studies</a:t>
            </a:r>
          </a:p>
        </p:txBody>
      </p:sp>
    </p:spTree>
    <p:extLst>
      <p:ext uri="{BB962C8B-B14F-4D97-AF65-F5344CB8AC3E}">
        <p14:creationId xmlns:p14="http://schemas.microsoft.com/office/powerpoint/2010/main" val="274344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7531097" cy="2749156"/>
          </a:xfrm>
          <a:prstGeom prst="rect">
            <a:avLst/>
          </a:prstGeom>
        </p:spPr>
        <p:txBody>
          <a:bodyPr>
            <a:normAutofit fontScale="92500" lnSpcReduction="10000"/>
          </a:bodyPr>
          <a:lstStyle/>
          <a:p>
            <a:pPr>
              <a:buClr>
                <a:srgbClr val="00B2DD"/>
              </a:buClr>
            </a:pPr>
            <a:r>
              <a:rPr lang="en-US" sz="2400" dirty="0"/>
              <a:t>Created in 2018 </a:t>
            </a:r>
          </a:p>
          <a:p>
            <a:pPr>
              <a:buClr>
                <a:srgbClr val="00B2DD"/>
              </a:buClr>
            </a:pPr>
            <a:r>
              <a:rPr lang="en-US" sz="2400" dirty="0"/>
              <a:t>Led by Warwick Enterprise </a:t>
            </a:r>
          </a:p>
          <a:p>
            <a:pPr>
              <a:buClr>
                <a:srgbClr val="00B2DD"/>
              </a:buClr>
            </a:pPr>
            <a:r>
              <a:rPr lang="en-US" sz="2400" dirty="0"/>
              <a:t>3 hours f2f</a:t>
            </a:r>
          </a:p>
          <a:p>
            <a:pPr>
              <a:buClr>
                <a:srgbClr val="00B2DD"/>
              </a:buClr>
            </a:pPr>
            <a:r>
              <a:rPr lang="en-US" sz="2400" dirty="0"/>
              <a:t>1,5 hours online</a:t>
            </a:r>
          </a:p>
          <a:p>
            <a:pPr>
              <a:buClr>
                <a:srgbClr val="00B2DD"/>
              </a:buClr>
            </a:pPr>
            <a:r>
              <a:rPr lang="en-US" sz="2400" dirty="0"/>
              <a:t>30 students</a:t>
            </a:r>
          </a:p>
          <a:p>
            <a:pPr>
              <a:buClr>
                <a:srgbClr val="00B2DD"/>
              </a:buClr>
            </a:pPr>
            <a:r>
              <a:rPr lang="en-US" sz="2400" dirty="0" err="1"/>
              <a:t>Empathise</a:t>
            </a:r>
            <a:r>
              <a:rPr lang="en-US" sz="2400" dirty="0"/>
              <a:t>-Define-Ideate</a:t>
            </a:r>
          </a:p>
          <a:p>
            <a:pPr>
              <a:buClr>
                <a:srgbClr val="00B2DD"/>
              </a:buClr>
            </a:pPr>
            <a:r>
              <a:rPr lang="en-US" sz="2400" dirty="0"/>
              <a:t>Delivered and facilitated by students (Innovation Fellows)</a:t>
            </a: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00B2DD"/>
                </a:solidFill>
                <a:latin typeface="+mn-lt"/>
              </a:rPr>
              <a:t>Warwick Secret Challenge</a:t>
            </a:r>
          </a:p>
          <a:p>
            <a:endParaRPr lang="en-US" dirty="0">
              <a:solidFill>
                <a:srgbClr val="00B2DD"/>
              </a:solidFill>
              <a:latin typeface="+mn-lt"/>
            </a:endParaRPr>
          </a:p>
        </p:txBody>
      </p:sp>
    </p:spTree>
    <p:extLst>
      <p:ext uri="{BB962C8B-B14F-4D97-AF65-F5344CB8AC3E}">
        <p14:creationId xmlns:p14="http://schemas.microsoft.com/office/powerpoint/2010/main" val="1136251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7BDD52C-D501-A04F-9A1A-A0F4FB99C956}"/>
              </a:ext>
            </a:extLst>
          </p:cNvPr>
          <p:cNvSpPr>
            <a:spLocks noGrp="1"/>
          </p:cNvSpPr>
          <p:nvPr>
            <p:ph type="body" sz="quarter" idx="13"/>
          </p:nvPr>
        </p:nvSpPr>
        <p:spPr>
          <a:xfrm>
            <a:off x="884242" y="1763577"/>
            <a:ext cx="7664673" cy="2749156"/>
          </a:xfrm>
        </p:spPr>
        <p:txBody>
          <a:bodyPr/>
          <a:lstStyle/>
          <a:p>
            <a:pPr marL="0" indent="0">
              <a:buNone/>
            </a:pPr>
            <a:r>
              <a:rPr lang="en-GB" sz="2800" b="1" dirty="0"/>
              <a:t>Pearson are working on the Future of Design Education: a future proofed </a:t>
            </a:r>
            <a:r>
              <a:rPr lang="en-GB" sz="2800" b="1" dirty="0">
                <a:solidFill>
                  <a:srgbClr val="00B2DD"/>
                </a:solidFill>
              </a:rPr>
              <a:t>design education </a:t>
            </a:r>
            <a:r>
              <a:rPr lang="en-GB" sz="2800" b="1" dirty="0"/>
              <a:t>curriculum. Their ambition is to see students studying design qualifications in 2027</a:t>
            </a:r>
          </a:p>
        </p:txBody>
      </p:sp>
    </p:spTree>
    <p:extLst>
      <p:ext uri="{BB962C8B-B14F-4D97-AF65-F5344CB8AC3E}">
        <p14:creationId xmlns:p14="http://schemas.microsoft.com/office/powerpoint/2010/main" val="11680517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186675" y="1763577"/>
            <a:ext cx="4535811" cy="2749156"/>
          </a:xfrm>
          <a:prstGeom prst="rect">
            <a:avLst/>
          </a:prstGeom>
        </p:spPr>
        <p:txBody>
          <a:bodyPr lIns="91440" tIns="45720" rIns="91440" bIns="45720" anchor="t">
            <a:normAutofit fontScale="92500" lnSpcReduction="20000"/>
          </a:bodyPr>
          <a:lstStyle/>
          <a:p>
            <a:pPr>
              <a:buClr>
                <a:srgbClr val="00B2DD"/>
              </a:buClr>
            </a:pPr>
            <a:r>
              <a:rPr lang="en-US" sz="2000">
                <a:cs typeface="Calibri"/>
              </a:rPr>
              <a:t>Introduction to design thinking methodology </a:t>
            </a:r>
          </a:p>
          <a:p>
            <a:pPr>
              <a:buClr>
                <a:srgbClr val="00B2DD"/>
              </a:buClr>
            </a:pPr>
            <a:r>
              <a:rPr lang="en-US" sz="2000">
                <a:cs typeface="Calibri"/>
              </a:rPr>
              <a:t>Introduction to the Challenge and problem statement </a:t>
            </a:r>
          </a:p>
          <a:p>
            <a:pPr>
              <a:buClr>
                <a:srgbClr val="00B2DD"/>
              </a:buClr>
            </a:pPr>
            <a:r>
              <a:rPr lang="en-US" sz="2000">
                <a:cs typeface="Calibri"/>
              </a:rPr>
              <a:t>Design thinking mini sprint </a:t>
            </a:r>
          </a:p>
          <a:p>
            <a:pPr lvl="1">
              <a:buClr>
                <a:srgbClr val="00B2DD"/>
              </a:buClr>
              <a:buFont typeface="Courier New" panose="020B0604020202020204" pitchFamily="34" charset="0"/>
              <a:buChar char="o"/>
            </a:pPr>
            <a:r>
              <a:rPr lang="en-US" sz="1700">
                <a:cs typeface="Calibri"/>
              </a:rPr>
              <a:t>Creative exercise</a:t>
            </a:r>
          </a:p>
          <a:p>
            <a:pPr lvl="1">
              <a:buClr>
                <a:srgbClr val="00B2DD"/>
              </a:buClr>
              <a:buFont typeface="Courier New" panose="020B0604020202020204" pitchFamily="34" charset="0"/>
              <a:buChar char="o"/>
            </a:pPr>
            <a:r>
              <a:rPr lang="en-US" sz="1700">
                <a:cs typeface="Calibri"/>
              </a:rPr>
              <a:t>Mind mapping</a:t>
            </a:r>
            <a:endParaRPr lang="en-US"/>
          </a:p>
          <a:p>
            <a:pPr lvl="1">
              <a:buClr>
                <a:srgbClr val="00B2DD"/>
              </a:buClr>
              <a:buFont typeface="Courier New" panose="020B0604020202020204" pitchFamily="34" charset="0"/>
              <a:buChar char="o"/>
            </a:pPr>
            <a:r>
              <a:rPr lang="en-US" sz="1700">
                <a:cs typeface="Calibri"/>
              </a:rPr>
              <a:t>Empathy mapping</a:t>
            </a:r>
          </a:p>
          <a:p>
            <a:pPr lvl="1">
              <a:buClr>
                <a:srgbClr val="00B2DD"/>
              </a:buClr>
              <a:buFont typeface="Courier New" panose="020B0604020202020204" pitchFamily="34" charset="0"/>
              <a:buChar char="o"/>
            </a:pPr>
            <a:r>
              <a:rPr lang="en-US" sz="1700">
                <a:cs typeface="Calibri"/>
              </a:rPr>
              <a:t>Ideation</a:t>
            </a:r>
          </a:p>
          <a:p>
            <a:pPr>
              <a:buClr>
                <a:srgbClr val="00B2DD"/>
              </a:buClr>
            </a:pPr>
            <a:r>
              <a:rPr lang="en-US" sz="2000">
                <a:cs typeface="Calibri"/>
              </a:rPr>
              <a:t>Student presentations and prize giving</a:t>
            </a:r>
          </a:p>
        </p:txBody>
      </p:sp>
      <p:sp>
        <p:nvSpPr>
          <p:cNvPr id="7" name="Text Placeholder 4"/>
          <p:cNvSpPr>
            <a:spLocks noGrp="1"/>
          </p:cNvSpPr>
          <p:nvPr>
            <p:ph type="body" sz="quarter" idx="4294967295"/>
          </p:nvPr>
        </p:nvSpPr>
        <p:spPr>
          <a:xfrm>
            <a:off x="884242" y="1215700"/>
            <a:ext cx="5373684" cy="380867"/>
          </a:xfrm>
          <a:prstGeom prst="rect">
            <a:avLst/>
          </a:prstGeom>
        </p:spPr>
        <p:txBody>
          <a:bodyPr lIns="91440" tIns="45720" rIns="91440" bIns="45720" anchor="t"/>
          <a:lstStyle/>
          <a:p>
            <a:pPr marL="0" indent="0">
              <a:buNone/>
            </a:pPr>
            <a:r>
              <a:rPr lang="en-US">
                <a:solidFill>
                  <a:srgbClr val="00B2DD"/>
                </a:solidFill>
              </a:rPr>
              <a:t>How it Works</a:t>
            </a:r>
            <a:endParaRPr lang="en-US"/>
          </a:p>
          <a:p>
            <a:endParaRPr lang="en-US">
              <a:solidFill>
                <a:srgbClr val="00B2DD"/>
              </a:solidFill>
              <a:latin typeface="+mn-lt"/>
            </a:endParaRPr>
          </a:p>
        </p:txBody>
      </p:sp>
      <p:pic>
        <p:nvPicPr>
          <p:cNvPr id="3" name="Picture 3" descr="Graphical user interface, website&#10;&#10;Description automatically generated">
            <a:extLst>
              <a:ext uri="{FF2B5EF4-FFF2-40B4-BE49-F238E27FC236}">
                <a16:creationId xmlns:a16="http://schemas.microsoft.com/office/drawing/2014/main" id="{4125E420-99C8-4494-9C24-40E4A341B2D9}"/>
              </a:ext>
            </a:extLst>
          </p:cNvPr>
          <p:cNvPicPr>
            <a:picLocks noChangeAspect="1"/>
          </p:cNvPicPr>
          <p:nvPr/>
        </p:nvPicPr>
        <p:blipFill>
          <a:blip r:embed="rId3"/>
          <a:stretch>
            <a:fillRect/>
          </a:stretch>
        </p:blipFill>
        <p:spPr>
          <a:xfrm>
            <a:off x="4760141" y="1995903"/>
            <a:ext cx="4292730" cy="2364228"/>
          </a:xfrm>
          <a:prstGeom prst="rect">
            <a:avLst/>
          </a:prstGeom>
        </p:spPr>
      </p:pic>
    </p:spTree>
    <p:extLst>
      <p:ext uri="{BB962C8B-B14F-4D97-AF65-F5344CB8AC3E}">
        <p14:creationId xmlns:p14="http://schemas.microsoft.com/office/powerpoint/2010/main" val="33216102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7792732" cy="2749156"/>
          </a:xfrm>
          <a:prstGeom prst="rect">
            <a:avLst/>
          </a:prstGeom>
        </p:spPr>
        <p:txBody>
          <a:bodyPr lIns="91440" tIns="45720" rIns="91440" bIns="45720" anchor="t"/>
          <a:lstStyle/>
          <a:p>
            <a:pPr>
              <a:buClr>
                <a:srgbClr val="00B2DD"/>
              </a:buClr>
            </a:pPr>
            <a:r>
              <a:rPr lang="en-US"/>
              <a:t>Engagement and problem solving ecosystem (Healey et al., 2014)</a:t>
            </a:r>
          </a:p>
          <a:p>
            <a:pPr>
              <a:buClr>
                <a:srgbClr val="00B2DD"/>
              </a:buClr>
            </a:pPr>
            <a:r>
              <a:rPr lang="en-US">
                <a:cs typeface="Calibri"/>
              </a:rPr>
              <a:t>Develop innovative insights, solutions and ways to reframe problems</a:t>
            </a:r>
          </a:p>
          <a:p>
            <a:pPr>
              <a:buClr>
                <a:srgbClr val="00B2DD"/>
              </a:buClr>
            </a:pPr>
            <a:r>
              <a:rPr lang="en-US"/>
              <a:t>Distributed leadership</a:t>
            </a:r>
            <a:endParaRPr lang="en-US">
              <a:cs typeface="Calibri"/>
            </a:endParaRPr>
          </a:p>
          <a:p>
            <a:pPr>
              <a:buClr>
                <a:srgbClr val="00B2DD"/>
              </a:buClr>
            </a:pPr>
            <a:r>
              <a:rPr lang="en-US"/>
              <a:t>Student owned</a:t>
            </a:r>
            <a:endParaRPr lang="en-US">
              <a:cs typeface="Calibri"/>
            </a:endParaRPr>
          </a:p>
          <a:p>
            <a:pPr>
              <a:buClr>
                <a:srgbClr val="00B2DD"/>
              </a:buClr>
            </a:pPr>
            <a:r>
              <a:rPr lang="en-US"/>
              <a:t>Access without labels and emotional </a:t>
            </a:r>
            <a:r>
              <a:rPr lang="en-US" err="1"/>
              <a:t>labour</a:t>
            </a:r>
            <a:r>
              <a:rPr lang="en-US"/>
              <a:t> </a:t>
            </a:r>
            <a:endParaRPr lang="en-US">
              <a:cs typeface="Calibri"/>
            </a:endParaRPr>
          </a:p>
          <a:p>
            <a:pPr>
              <a:buClr>
                <a:srgbClr val="00B2DD"/>
              </a:buClr>
            </a:pPr>
            <a:r>
              <a:rPr lang="en-US"/>
              <a:t>Student facilitators</a:t>
            </a:r>
            <a:endParaRPr lang="en-US">
              <a:cs typeface="Calibri"/>
            </a:endParaRP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a:solidFill>
                  <a:srgbClr val="00B2DD"/>
                </a:solidFill>
                <a:latin typeface="+mn-lt"/>
              </a:rPr>
              <a:t>Key insights</a:t>
            </a:r>
          </a:p>
          <a:p>
            <a:endParaRPr lang="en-US">
              <a:solidFill>
                <a:srgbClr val="00B2DD"/>
              </a:solidFill>
              <a:latin typeface="+mn-lt"/>
            </a:endParaRPr>
          </a:p>
        </p:txBody>
      </p:sp>
    </p:spTree>
    <p:extLst>
      <p:ext uri="{BB962C8B-B14F-4D97-AF65-F5344CB8AC3E}">
        <p14:creationId xmlns:p14="http://schemas.microsoft.com/office/powerpoint/2010/main" val="1869733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7459659" cy="2749156"/>
          </a:xfrm>
          <a:prstGeom prst="rect">
            <a:avLst/>
          </a:prstGeom>
        </p:spPr>
        <p:txBody>
          <a:bodyPr>
            <a:normAutofit/>
          </a:bodyPr>
          <a:lstStyle/>
          <a:p>
            <a:pPr>
              <a:buClr>
                <a:srgbClr val="00B2DD"/>
              </a:buClr>
            </a:pPr>
            <a:r>
              <a:rPr lang="en-US" sz="2400" dirty="0"/>
              <a:t>70 participants </a:t>
            </a:r>
          </a:p>
          <a:p>
            <a:pPr>
              <a:buClr>
                <a:srgbClr val="00B2DD"/>
              </a:buClr>
            </a:pPr>
            <a:r>
              <a:rPr lang="en-US" sz="2400" dirty="0"/>
              <a:t>2 weeks </a:t>
            </a:r>
          </a:p>
          <a:p>
            <a:pPr>
              <a:buClr>
                <a:srgbClr val="00B2DD"/>
              </a:buClr>
            </a:pPr>
            <a:r>
              <a:rPr lang="en-US" sz="2400" dirty="0"/>
              <a:t>Fully online</a:t>
            </a:r>
          </a:p>
          <a:p>
            <a:pPr>
              <a:buClr>
                <a:srgbClr val="00B2DD"/>
              </a:buClr>
            </a:pPr>
            <a:r>
              <a:rPr lang="en-US" sz="2400" dirty="0" err="1"/>
              <a:t>Empathise</a:t>
            </a:r>
            <a:r>
              <a:rPr lang="en-US" sz="2400" dirty="0"/>
              <a:t>-Define-Ideate-Prototype(-Test)</a:t>
            </a:r>
          </a:p>
          <a:p>
            <a:pPr>
              <a:buClr>
                <a:srgbClr val="00B2DD"/>
              </a:buClr>
            </a:pPr>
            <a:r>
              <a:rPr lang="en-US" sz="2400" dirty="0"/>
              <a:t>Delivered and facilitated by students (Innovation Fellows and Student Coaches)</a:t>
            </a:r>
          </a:p>
        </p:txBody>
      </p:sp>
      <p:sp>
        <p:nvSpPr>
          <p:cNvPr id="7" name="Text Placeholder 4"/>
          <p:cNvSpPr>
            <a:spLocks noGrp="1"/>
          </p:cNvSpPr>
          <p:nvPr>
            <p:ph type="body" sz="quarter" idx="4294967295"/>
          </p:nvPr>
        </p:nvSpPr>
        <p:spPr>
          <a:xfrm>
            <a:off x="884242" y="1215700"/>
            <a:ext cx="5373684" cy="380867"/>
          </a:xfrm>
          <a:prstGeom prst="rect">
            <a:avLst/>
          </a:prstGeom>
        </p:spPr>
        <p:txBody>
          <a:bodyPr>
            <a:normAutofit fontScale="92500"/>
          </a:bodyPr>
          <a:lstStyle/>
          <a:p>
            <a:pPr marL="0" indent="0">
              <a:buNone/>
            </a:pPr>
            <a:r>
              <a:rPr lang="en-US" dirty="0">
                <a:solidFill>
                  <a:srgbClr val="00B2DD"/>
                </a:solidFill>
                <a:latin typeface="+mn-lt"/>
              </a:rPr>
              <a:t>Warwick Employability (Sustainability) Challenge</a:t>
            </a:r>
          </a:p>
          <a:p>
            <a:endParaRPr lang="en-US" dirty="0">
              <a:solidFill>
                <a:srgbClr val="00B2DD"/>
              </a:solidFill>
              <a:latin typeface="+mn-lt"/>
            </a:endParaRPr>
          </a:p>
        </p:txBody>
      </p:sp>
    </p:spTree>
    <p:extLst>
      <p:ext uri="{BB962C8B-B14F-4D97-AF65-F5344CB8AC3E}">
        <p14:creationId xmlns:p14="http://schemas.microsoft.com/office/powerpoint/2010/main" val="24545749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web page&#10;&#10;Description automatically generated">
            <a:extLst>
              <a:ext uri="{FF2B5EF4-FFF2-40B4-BE49-F238E27FC236}">
                <a16:creationId xmlns:a16="http://schemas.microsoft.com/office/drawing/2014/main" id="{F5C13A38-7911-B340-895E-35027E749217}"/>
              </a:ext>
            </a:extLst>
          </p:cNvPr>
          <p:cNvPicPr>
            <a:picLocks noChangeAspect="1"/>
          </p:cNvPicPr>
          <p:nvPr/>
        </p:nvPicPr>
        <p:blipFill>
          <a:blip r:embed="rId3"/>
          <a:stretch>
            <a:fillRect/>
          </a:stretch>
        </p:blipFill>
        <p:spPr>
          <a:xfrm>
            <a:off x="2198511" y="1361218"/>
            <a:ext cx="4746978" cy="1698918"/>
          </a:xfrm>
          <a:prstGeom prst="rect">
            <a:avLst/>
          </a:prstGeom>
        </p:spPr>
      </p:pic>
      <p:pic>
        <p:nvPicPr>
          <p:cNvPr id="7" name="Picture 6" descr="A close-up of a white background&#10;&#10;Description automatically generated">
            <a:extLst>
              <a:ext uri="{FF2B5EF4-FFF2-40B4-BE49-F238E27FC236}">
                <a16:creationId xmlns:a16="http://schemas.microsoft.com/office/drawing/2014/main" id="{A6AE5EC1-ACEE-2D48-B9C2-B83D1B16FEA5}"/>
              </a:ext>
            </a:extLst>
          </p:cNvPr>
          <p:cNvPicPr>
            <a:picLocks noChangeAspect="1"/>
          </p:cNvPicPr>
          <p:nvPr/>
        </p:nvPicPr>
        <p:blipFill>
          <a:blip r:embed="rId4"/>
          <a:stretch>
            <a:fillRect/>
          </a:stretch>
        </p:blipFill>
        <p:spPr>
          <a:xfrm>
            <a:off x="2133600" y="3422366"/>
            <a:ext cx="5643864" cy="980300"/>
          </a:xfrm>
          <a:prstGeom prst="rect">
            <a:avLst/>
          </a:prstGeom>
        </p:spPr>
      </p:pic>
    </p:spTree>
    <p:extLst>
      <p:ext uri="{BB962C8B-B14F-4D97-AF65-F5344CB8AC3E}">
        <p14:creationId xmlns:p14="http://schemas.microsoft.com/office/powerpoint/2010/main" val="4568874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9FC2D011-A847-3046-A407-9D3C567FD2D4}"/>
              </a:ext>
            </a:extLst>
          </p:cNvPr>
          <p:cNvGraphicFramePr/>
          <p:nvPr/>
        </p:nvGraphicFramePr>
        <p:xfrm>
          <a:off x="938213" y="76835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05540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7016747" cy="2749156"/>
          </a:xfrm>
          <a:prstGeom prst="rect">
            <a:avLst/>
          </a:prstGeom>
        </p:spPr>
        <p:txBody>
          <a:bodyPr>
            <a:normAutofit fontScale="92500" lnSpcReduction="10000"/>
          </a:bodyPr>
          <a:lstStyle/>
          <a:p>
            <a:pPr>
              <a:buClr>
                <a:srgbClr val="00B2DD"/>
              </a:buClr>
            </a:pPr>
            <a:r>
              <a:rPr lang="en-US" sz="2400" dirty="0"/>
              <a:t>Dialogue: co-creation and empathy </a:t>
            </a:r>
          </a:p>
          <a:p>
            <a:pPr>
              <a:buClr>
                <a:srgbClr val="00B2DD"/>
              </a:buClr>
            </a:pPr>
            <a:r>
              <a:rPr lang="en-US" sz="2400" dirty="0"/>
              <a:t>Student led </a:t>
            </a:r>
          </a:p>
          <a:p>
            <a:pPr>
              <a:buClr>
                <a:srgbClr val="00B2DD"/>
              </a:buClr>
            </a:pPr>
            <a:r>
              <a:rPr lang="en-US" sz="2400" dirty="0"/>
              <a:t>Building on cognitive diversity </a:t>
            </a:r>
          </a:p>
          <a:p>
            <a:pPr>
              <a:buClr>
                <a:srgbClr val="00B2DD"/>
              </a:buClr>
            </a:pPr>
            <a:r>
              <a:rPr lang="en-US" sz="2400" dirty="0"/>
              <a:t>Complexity is welcome</a:t>
            </a:r>
          </a:p>
          <a:p>
            <a:pPr>
              <a:buClr>
                <a:srgbClr val="00B2DD"/>
              </a:buClr>
            </a:pPr>
            <a:r>
              <a:rPr lang="en-US" sz="2400" dirty="0"/>
              <a:t>Challenges and changes student and staff perceptions</a:t>
            </a:r>
          </a:p>
          <a:p>
            <a:pPr>
              <a:buClr>
                <a:srgbClr val="00B2DD"/>
              </a:buClr>
            </a:pPr>
            <a:r>
              <a:rPr lang="en-US" sz="2400" dirty="0"/>
              <a:t>Asking what you want might not be enough</a:t>
            </a:r>
          </a:p>
          <a:p>
            <a:pPr>
              <a:buClr>
                <a:srgbClr val="00B2DD"/>
              </a:buClr>
            </a:pPr>
            <a:r>
              <a:rPr lang="en-US" sz="2400" dirty="0"/>
              <a:t>Ideas need space and diversity</a:t>
            </a:r>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00B2DD"/>
                </a:solidFill>
              </a:rPr>
              <a:t>Design Thinking and Student Engagement</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4029321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1" y="1763577"/>
            <a:ext cx="6110339" cy="2749156"/>
          </a:xfrm>
          <a:prstGeom prst="rect">
            <a:avLst/>
          </a:prstGeom>
        </p:spPr>
        <p:txBody>
          <a:bodyPr/>
          <a:lstStyle/>
          <a:p>
            <a:pPr>
              <a:buClr>
                <a:srgbClr val="00B2DD"/>
              </a:buClr>
            </a:pPr>
            <a:r>
              <a:rPr lang="en-US" sz="2400" dirty="0"/>
              <a:t>Closing the loop</a:t>
            </a:r>
          </a:p>
          <a:p>
            <a:pPr>
              <a:buClr>
                <a:srgbClr val="00B2DD"/>
              </a:buClr>
            </a:pPr>
            <a:r>
              <a:rPr lang="en-US" sz="2400" dirty="0"/>
              <a:t>Getting through all stages</a:t>
            </a:r>
          </a:p>
          <a:p>
            <a:pPr>
              <a:buClr>
                <a:srgbClr val="00B2DD"/>
              </a:buClr>
            </a:pPr>
            <a:r>
              <a:rPr lang="en-US" sz="2400" dirty="0"/>
              <a:t>Long term engagement</a:t>
            </a:r>
          </a:p>
          <a:p>
            <a:pPr>
              <a:buClr>
                <a:srgbClr val="00B2DD"/>
              </a:buClr>
            </a:pPr>
            <a:r>
              <a:rPr lang="en-US" sz="2400" dirty="0"/>
              <a:t>Timing </a:t>
            </a:r>
          </a:p>
          <a:p>
            <a:pPr>
              <a:buClr>
                <a:srgbClr val="00B2DD"/>
              </a:buClr>
            </a:pPr>
            <a:r>
              <a:rPr lang="en-US" sz="2400" dirty="0"/>
              <a:t>Facilitation skills </a:t>
            </a:r>
          </a:p>
          <a:p>
            <a:pPr marL="0" indent="0">
              <a:buClr>
                <a:srgbClr val="00B2DD"/>
              </a:buClr>
              <a:buNone/>
            </a:pPr>
            <a:endParaRPr lang="en-US" sz="2400" dirty="0"/>
          </a:p>
        </p:txBody>
      </p:sp>
      <p:sp>
        <p:nvSpPr>
          <p:cNvPr id="7" name="Text Placeholder 4"/>
          <p:cNvSpPr>
            <a:spLocks noGrp="1"/>
          </p:cNvSpPr>
          <p:nvPr>
            <p:ph type="body" sz="quarter" idx="4294967295"/>
          </p:nvPr>
        </p:nvSpPr>
        <p:spPr>
          <a:xfrm>
            <a:off x="884242" y="1215700"/>
            <a:ext cx="5373684" cy="380867"/>
          </a:xfrm>
          <a:prstGeom prst="rect">
            <a:avLst/>
          </a:prstGeom>
        </p:spPr>
        <p:txBody>
          <a:bodyPr/>
          <a:lstStyle/>
          <a:p>
            <a:pPr marL="0" indent="0">
              <a:buNone/>
            </a:pPr>
            <a:r>
              <a:rPr lang="en-US" dirty="0">
                <a:solidFill>
                  <a:srgbClr val="00B2DD"/>
                </a:solidFill>
              </a:rPr>
              <a:t>Challenges</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42397820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603250" y="3147348"/>
            <a:ext cx="6142455" cy="645006"/>
          </a:xfrm>
        </p:spPr>
        <p:txBody>
          <a:bodyPr>
            <a:normAutofit lnSpcReduction="10000"/>
          </a:bodyPr>
          <a:lstStyle/>
          <a:p>
            <a:r>
              <a:rPr lang="en-US" sz="1800" dirty="0">
                <a:latin typeface="+mn-lt"/>
              </a:rPr>
              <a:t>Dr Bo Kelestyn</a:t>
            </a:r>
          </a:p>
          <a:p>
            <a:r>
              <a:rPr lang="en-US" sz="1800" dirty="0" err="1"/>
              <a:t>B</a:t>
            </a:r>
            <a:r>
              <a:rPr lang="en-US" sz="1800" dirty="0" err="1">
                <a:latin typeface="+mn-lt"/>
              </a:rPr>
              <a:t>o.Kelestyn@wbs.ac.uk</a:t>
            </a:r>
            <a:endParaRPr lang="en-US" sz="1800" dirty="0">
              <a:latin typeface="+mn-lt"/>
            </a:endParaRPr>
          </a:p>
        </p:txBody>
      </p:sp>
      <p:sp>
        <p:nvSpPr>
          <p:cNvPr id="7" name="Title 1">
            <a:extLst>
              <a:ext uri="{FF2B5EF4-FFF2-40B4-BE49-F238E27FC236}">
                <a16:creationId xmlns:a16="http://schemas.microsoft.com/office/drawing/2014/main" id="{A28F6122-7F1B-2A43-AD47-637569D0D6AB}"/>
              </a:ext>
            </a:extLst>
          </p:cNvPr>
          <p:cNvSpPr>
            <a:spLocks noGrp="1"/>
          </p:cNvSpPr>
          <p:nvPr>
            <p:ph type="ctrTitle"/>
          </p:nvPr>
        </p:nvSpPr>
        <p:spPr>
          <a:xfrm>
            <a:off x="483328" y="751921"/>
            <a:ext cx="8417785" cy="1934130"/>
          </a:xfrm>
        </p:spPr>
        <p:txBody>
          <a:bodyPr/>
          <a:lstStyle/>
          <a:p>
            <a:r>
              <a:rPr lang="en-US" sz="2800" dirty="0"/>
              <a:t>CTE 2023 Research in Action Conference</a:t>
            </a:r>
            <a:br>
              <a:rPr lang="en-US" sz="2800" dirty="0"/>
            </a:br>
            <a:br>
              <a:rPr lang="en-US" dirty="0"/>
            </a:br>
            <a:r>
              <a:rPr lang="en-US" dirty="0"/>
              <a:t>Where to start?</a:t>
            </a:r>
          </a:p>
        </p:txBody>
      </p:sp>
    </p:spTree>
    <p:extLst>
      <p:ext uri="{BB962C8B-B14F-4D97-AF65-F5344CB8AC3E}">
        <p14:creationId xmlns:p14="http://schemas.microsoft.com/office/powerpoint/2010/main" val="23949992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2"/>
            <a:ext cx="5373684" cy="380867"/>
          </a:xfrm>
          <a:prstGeom prst="rect">
            <a:avLst/>
          </a:prstGeom>
        </p:spPr>
        <p:txBody>
          <a:bodyPr>
            <a:normAutofit lnSpcReduction="10000"/>
          </a:bodyPr>
          <a:lstStyle/>
          <a:p>
            <a:pPr marL="0" indent="0">
              <a:buNone/>
            </a:pPr>
            <a:r>
              <a:rPr lang="en-US" sz="2250" dirty="0">
                <a:solidFill>
                  <a:srgbClr val="00B2DD"/>
                </a:solidFill>
              </a:rPr>
              <a:t>It all starts with a question: the 4 </a:t>
            </a:r>
            <a:r>
              <a:rPr lang="en-US" sz="2250" dirty="0" err="1">
                <a:solidFill>
                  <a:srgbClr val="00B2DD"/>
                </a:solidFill>
              </a:rPr>
              <a:t>Ws</a:t>
            </a:r>
            <a:endParaRPr lang="en-US" sz="2250" dirty="0">
              <a:solidFill>
                <a:srgbClr val="00B2DD"/>
              </a:solidFill>
            </a:endParaRPr>
          </a:p>
          <a:p>
            <a:endParaRPr lang="en-US" dirty="0">
              <a:solidFill>
                <a:srgbClr val="EF4050"/>
              </a:solidFill>
              <a:latin typeface="+mn-lt"/>
            </a:endParaRPr>
          </a:p>
        </p:txBody>
      </p:sp>
      <p:sp>
        <p:nvSpPr>
          <p:cNvPr id="9" name="Text Placeholder 3"/>
          <p:cNvSpPr>
            <a:spLocks noGrp="1"/>
          </p:cNvSpPr>
          <p:nvPr>
            <p:ph type="body" sz="quarter" idx="4294967295"/>
          </p:nvPr>
        </p:nvSpPr>
        <p:spPr>
          <a:xfrm>
            <a:off x="342822" y="1818321"/>
            <a:ext cx="6110339" cy="2749156"/>
          </a:xfrm>
          <a:prstGeom prst="rect">
            <a:avLst/>
          </a:prstGeom>
        </p:spPr>
        <p:txBody>
          <a:bodyPr>
            <a:noAutofit/>
          </a:bodyPr>
          <a:lstStyle/>
          <a:p>
            <a:pPr marL="596870" lvl="1" indent="0">
              <a:spcBef>
                <a:spcPts val="0"/>
              </a:spcBef>
              <a:buSzPts val="1400"/>
              <a:buNone/>
            </a:pPr>
            <a:r>
              <a:rPr lang="en-GB" b="1" dirty="0"/>
              <a:t>Who</a:t>
            </a:r>
            <a:r>
              <a:rPr lang="en-GB" dirty="0"/>
              <a:t> has the problem: </a:t>
            </a:r>
            <a:r>
              <a:rPr lang="en-GB" i="1" dirty="0"/>
              <a:t>Who is the target user(s)?</a:t>
            </a:r>
            <a:br>
              <a:rPr lang="en-GB" i="1" dirty="0"/>
            </a:br>
            <a:endParaRPr lang="en-GB" i="1" dirty="0"/>
          </a:p>
          <a:p>
            <a:pPr marL="596870" lvl="1" indent="0">
              <a:spcBef>
                <a:spcPts val="0"/>
              </a:spcBef>
              <a:buSzPts val="1400"/>
              <a:buNone/>
            </a:pPr>
            <a:r>
              <a:rPr lang="en-GB" b="1" dirty="0"/>
              <a:t>What </a:t>
            </a:r>
            <a:r>
              <a:rPr lang="en-GB" dirty="0"/>
              <a:t>is the problem: </a:t>
            </a:r>
            <a:r>
              <a:rPr lang="en-GB" i="1" dirty="0"/>
              <a:t>Problems; pain points; tasks a user might want to achieve; what’s standing in their way?</a:t>
            </a:r>
            <a:br>
              <a:rPr lang="en-GB" dirty="0"/>
            </a:br>
            <a:endParaRPr lang="en-GB" dirty="0"/>
          </a:p>
          <a:p>
            <a:pPr marL="596870" lvl="1" indent="0">
              <a:spcBef>
                <a:spcPts val="0"/>
              </a:spcBef>
              <a:buSzPts val="1400"/>
              <a:buNone/>
            </a:pPr>
            <a:r>
              <a:rPr lang="en-GB" b="1" dirty="0"/>
              <a:t>Where</a:t>
            </a:r>
            <a:r>
              <a:rPr lang="en-GB" dirty="0"/>
              <a:t> does the problem present: </a:t>
            </a:r>
            <a:r>
              <a:rPr lang="en-GB" i="1" dirty="0"/>
              <a:t>Situation; context; what people are involved?</a:t>
            </a:r>
            <a:br>
              <a:rPr lang="en-GB" i="1" dirty="0"/>
            </a:br>
            <a:endParaRPr lang="en-GB" i="1" dirty="0"/>
          </a:p>
          <a:p>
            <a:pPr marL="596870" lvl="1" indent="0">
              <a:spcBef>
                <a:spcPts val="0"/>
              </a:spcBef>
              <a:buSzPts val="1400"/>
              <a:buNone/>
            </a:pPr>
            <a:r>
              <a:rPr lang="en-GB" b="1" dirty="0"/>
              <a:t>Why</a:t>
            </a:r>
            <a:r>
              <a:rPr lang="en-GB" dirty="0"/>
              <a:t> does it matter: </a:t>
            </a:r>
            <a:r>
              <a:rPr lang="en-GB" i="1" dirty="0"/>
              <a:t>Why does the problem need solving; what value might a solution bring? </a:t>
            </a:r>
            <a:r>
              <a:rPr lang="en-GB" i="1" dirty="0">
                <a:solidFill>
                  <a:srgbClr val="00B2DD"/>
                </a:solidFill>
              </a:rPr>
              <a:t>The 5 WHYs </a:t>
            </a:r>
          </a:p>
          <a:p>
            <a:pPr marL="596870" lvl="1" indent="0">
              <a:spcBef>
                <a:spcPts val="0"/>
              </a:spcBef>
              <a:buSzPts val="1400"/>
              <a:buNone/>
            </a:pPr>
            <a:endParaRPr lang="en-GB" i="1" dirty="0">
              <a:solidFill>
                <a:srgbClr val="00B2DD"/>
              </a:solidFill>
            </a:endParaRPr>
          </a:p>
          <a:p>
            <a:pPr marL="596870" lvl="1" indent="0">
              <a:spcBef>
                <a:spcPts val="0"/>
              </a:spcBef>
              <a:buSzPts val="1400"/>
              <a:buNone/>
            </a:pPr>
            <a:r>
              <a:rPr lang="en-US" b="1" dirty="0"/>
              <a:t>If you obsess about HOW, you loose sight of WHY</a:t>
            </a:r>
          </a:p>
          <a:p>
            <a:pPr marL="596870" lvl="1" indent="0">
              <a:spcBef>
                <a:spcPts val="0"/>
              </a:spcBef>
              <a:buSzPts val="1400"/>
              <a:buNone/>
            </a:pPr>
            <a:endParaRPr lang="en-GB" i="1" dirty="0">
              <a:solidFill>
                <a:srgbClr val="00B2DD"/>
              </a:solidFill>
            </a:endParaRPr>
          </a:p>
          <a:p>
            <a:endParaRPr lang="en-US" dirty="0"/>
          </a:p>
        </p:txBody>
      </p:sp>
    </p:spTree>
    <p:extLst>
      <p:ext uri="{BB962C8B-B14F-4D97-AF65-F5344CB8AC3E}">
        <p14:creationId xmlns:p14="http://schemas.microsoft.com/office/powerpoint/2010/main" val="3731210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3" y="1763577"/>
            <a:ext cx="4392819" cy="2749156"/>
          </a:xfrm>
          <a:prstGeom prst="rect">
            <a:avLst/>
          </a:prstGeom>
        </p:spPr>
        <p:txBody>
          <a:bodyPr/>
          <a:lstStyle/>
          <a:p>
            <a:pPr>
              <a:buClr>
                <a:srgbClr val="00B2DD"/>
              </a:buClr>
            </a:pPr>
            <a:endParaRPr lang="en-US" b="1" dirty="0">
              <a:solidFill>
                <a:srgbClr val="00B2DD"/>
              </a:solidFill>
            </a:endParaRPr>
          </a:p>
          <a:p>
            <a:pPr>
              <a:buClr>
                <a:srgbClr val="00B2DD"/>
              </a:buClr>
            </a:pPr>
            <a:r>
              <a:rPr lang="en-US" b="1" dirty="0">
                <a:solidFill>
                  <a:srgbClr val="00B2DD"/>
                </a:solidFill>
              </a:rPr>
              <a:t>What would be another good way to do … ?</a:t>
            </a:r>
          </a:p>
          <a:p>
            <a:pPr>
              <a:buClr>
                <a:srgbClr val="00B2DD"/>
              </a:buClr>
            </a:pPr>
            <a:r>
              <a:rPr lang="en-US" dirty="0"/>
              <a:t>Fold or line an A4 sheet to form 8 squares</a:t>
            </a:r>
          </a:p>
          <a:p>
            <a:pPr>
              <a:buClr>
                <a:srgbClr val="00B2DD"/>
              </a:buClr>
            </a:pPr>
            <a:r>
              <a:rPr lang="en-US" dirty="0"/>
              <a:t>60 secs each and 8 mins in total </a:t>
            </a:r>
          </a:p>
          <a:p>
            <a:pPr>
              <a:buClr>
                <a:srgbClr val="00B2DD"/>
              </a:buClr>
            </a:pPr>
            <a:endParaRPr lang="en-US" dirty="0"/>
          </a:p>
          <a:p>
            <a:pPr>
              <a:buClr>
                <a:srgbClr val="00B2DD"/>
              </a:buClr>
            </a:pPr>
            <a:endParaRPr lang="en-US"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latin typeface="+mn-lt"/>
              </a:rPr>
              <a:t>Ideate and iterate: Crazy 8s</a:t>
            </a:r>
          </a:p>
          <a:p>
            <a:endParaRPr lang="en-US" dirty="0">
              <a:solidFill>
                <a:srgbClr val="00B2DD"/>
              </a:solidFill>
              <a:latin typeface="+mn-lt"/>
            </a:endParaRPr>
          </a:p>
        </p:txBody>
      </p:sp>
      <p:pic>
        <p:nvPicPr>
          <p:cNvPr id="4" name="Picture 3">
            <a:extLst>
              <a:ext uri="{FF2B5EF4-FFF2-40B4-BE49-F238E27FC236}">
                <a16:creationId xmlns:a16="http://schemas.microsoft.com/office/drawing/2014/main" id="{CADDE7F6-8329-824B-AE67-7A04C98D714D}"/>
              </a:ext>
            </a:extLst>
          </p:cNvPr>
          <p:cNvPicPr>
            <a:picLocks noChangeAspect="1"/>
          </p:cNvPicPr>
          <p:nvPr/>
        </p:nvPicPr>
        <p:blipFill>
          <a:blip r:embed="rId3"/>
          <a:stretch>
            <a:fillRect/>
          </a:stretch>
        </p:blipFill>
        <p:spPr>
          <a:xfrm>
            <a:off x="5094514" y="1633484"/>
            <a:ext cx="3614057" cy="2879249"/>
          </a:xfrm>
          <a:prstGeom prst="rect">
            <a:avLst/>
          </a:prstGeom>
        </p:spPr>
      </p:pic>
    </p:spTree>
    <p:extLst>
      <p:ext uri="{BB962C8B-B14F-4D97-AF65-F5344CB8AC3E}">
        <p14:creationId xmlns:p14="http://schemas.microsoft.com/office/powerpoint/2010/main" val="2467164762"/>
      </p:ext>
    </p:extLst>
  </p:cSld>
  <p:clrMapOvr>
    <a:masterClrMapping/>
  </p:clrMapOvr>
  <mc:AlternateContent xmlns:mc="http://schemas.openxmlformats.org/markup-compatibility/2006" xmlns:p14="http://schemas.microsoft.com/office/powerpoint/2010/main">
    <mc:Choice Requires="p14">
      <p:transition spd="slow" p14:dur="2000" advTm="121596"/>
    </mc:Choice>
    <mc:Fallback xmlns="">
      <p:transition spd="slow" advTm="12159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able&#10;&#10;Description automatically generated">
            <a:extLst>
              <a:ext uri="{FF2B5EF4-FFF2-40B4-BE49-F238E27FC236}">
                <a16:creationId xmlns:a16="http://schemas.microsoft.com/office/drawing/2014/main" id="{6D474E7E-502F-6447-AC9D-2A994CE1A657}"/>
              </a:ext>
            </a:extLst>
          </p:cNvPr>
          <p:cNvPicPr>
            <a:picLocks noChangeAspect="1"/>
          </p:cNvPicPr>
          <p:nvPr/>
        </p:nvPicPr>
        <p:blipFill>
          <a:blip r:embed="rId3"/>
          <a:stretch>
            <a:fillRect/>
          </a:stretch>
        </p:blipFill>
        <p:spPr>
          <a:xfrm>
            <a:off x="2286591" y="375558"/>
            <a:ext cx="4570819" cy="4767943"/>
          </a:xfrm>
          <a:prstGeom prst="rect">
            <a:avLst/>
          </a:prstGeom>
        </p:spPr>
      </p:pic>
    </p:spTree>
    <p:extLst>
      <p:ext uri="{BB962C8B-B14F-4D97-AF65-F5344CB8AC3E}">
        <p14:creationId xmlns:p14="http://schemas.microsoft.com/office/powerpoint/2010/main" val="11440329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1"/>
            <a:ext cx="6791904" cy="380867"/>
          </a:xfrm>
          <a:prstGeom prst="rect">
            <a:avLst/>
          </a:prstGeom>
        </p:spPr>
        <p:txBody>
          <a:bodyPr>
            <a:normAutofit/>
          </a:bodyPr>
          <a:lstStyle/>
          <a:p>
            <a:pPr marL="0" indent="0">
              <a:buNone/>
            </a:pPr>
            <a:r>
              <a:rPr lang="en-US" dirty="0">
                <a:solidFill>
                  <a:srgbClr val="00B2DD"/>
                </a:solidFill>
              </a:rPr>
              <a:t>To make the most of diversity: Feedback grid</a:t>
            </a:r>
          </a:p>
          <a:p>
            <a:endParaRPr lang="en-US" dirty="0">
              <a:solidFill>
                <a:srgbClr val="EF4050"/>
              </a:solidFill>
              <a:latin typeface="+mn-lt"/>
            </a:endParaRPr>
          </a:p>
        </p:txBody>
      </p:sp>
      <p:sp>
        <p:nvSpPr>
          <p:cNvPr id="9" name="Text Placeholder 3"/>
          <p:cNvSpPr>
            <a:spLocks noGrp="1"/>
          </p:cNvSpPr>
          <p:nvPr>
            <p:ph type="body" sz="quarter" idx="4294967295"/>
          </p:nvPr>
        </p:nvSpPr>
        <p:spPr>
          <a:xfrm>
            <a:off x="884243" y="1854416"/>
            <a:ext cx="4268537" cy="3102594"/>
          </a:xfrm>
          <a:prstGeom prst="rect">
            <a:avLst/>
          </a:prstGeom>
        </p:spPr>
        <p:txBody>
          <a:bodyPr>
            <a:normAutofit/>
          </a:bodyPr>
          <a:lstStyle/>
          <a:p>
            <a:pPr>
              <a:buClr>
                <a:srgbClr val="00B2DD"/>
              </a:buClr>
            </a:pPr>
            <a:r>
              <a:rPr lang="en-US" b="1" dirty="0">
                <a:solidFill>
                  <a:srgbClr val="00B2DD"/>
                </a:solidFill>
              </a:rPr>
              <a:t>Likes: </a:t>
            </a:r>
            <a:r>
              <a:rPr lang="en-GB" dirty="0">
                <a:solidFill>
                  <a:schemeClr val="dk1"/>
                </a:solidFill>
                <a:ea typeface="Calibri"/>
                <a:cs typeface="Calibri"/>
                <a:sym typeface="Calibri"/>
              </a:rPr>
              <a:t>What do we like? What is worth mentioning?</a:t>
            </a:r>
            <a:endParaRPr lang="en-US" b="1" dirty="0">
              <a:solidFill>
                <a:srgbClr val="EF4050"/>
              </a:solidFill>
            </a:endParaRPr>
          </a:p>
          <a:p>
            <a:pPr>
              <a:buClr>
                <a:srgbClr val="00B2DD"/>
              </a:buClr>
            </a:pPr>
            <a:r>
              <a:rPr lang="en-US" b="1" dirty="0">
                <a:solidFill>
                  <a:srgbClr val="00B2DD"/>
                </a:solidFill>
              </a:rPr>
              <a:t>Wishes: </a:t>
            </a:r>
            <a:r>
              <a:rPr lang="en-GB" dirty="0">
                <a:solidFill>
                  <a:schemeClr val="dk1"/>
                </a:solidFill>
                <a:ea typeface="Calibri"/>
                <a:cs typeface="Calibri"/>
                <a:sym typeface="Calibri"/>
              </a:rPr>
              <a:t>What wishes do we have? Constructive criticism?</a:t>
            </a:r>
            <a:endParaRPr lang="en-US" b="1" dirty="0">
              <a:solidFill>
                <a:srgbClr val="EF4050"/>
              </a:solidFill>
            </a:endParaRPr>
          </a:p>
          <a:p>
            <a:pPr>
              <a:buClr>
                <a:srgbClr val="00B2DD"/>
              </a:buClr>
            </a:pPr>
            <a:r>
              <a:rPr lang="en-US" b="1" dirty="0">
                <a:solidFill>
                  <a:srgbClr val="00B2DD"/>
                </a:solidFill>
              </a:rPr>
              <a:t>Ideas: </a:t>
            </a:r>
            <a:r>
              <a:rPr lang="en-GB" dirty="0">
                <a:solidFill>
                  <a:schemeClr val="dk1"/>
                </a:solidFill>
                <a:ea typeface="Calibri"/>
                <a:cs typeface="Calibri"/>
                <a:sym typeface="Calibri"/>
              </a:rPr>
              <a:t>Which initial ideas and solutions have we found? Generated during the presentation?</a:t>
            </a:r>
            <a:endParaRPr lang="en-US" b="1" dirty="0">
              <a:solidFill>
                <a:srgbClr val="EF4050"/>
              </a:solidFill>
            </a:endParaRPr>
          </a:p>
          <a:p>
            <a:pPr>
              <a:buClr>
                <a:srgbClr val="00B2DD"/>
              </a:buClr>
            </a:pPr>
            <a:r>
              <a:rPr lang="en-US" b="1" dirty="0">
                <a:solidFill>
                  <a:srgbClr val="00B2DD"/>
                </a:solidFill>
              </a:rPr>
              <a:t>Questions: </a:t>
            </a:r>
            <a:r>
              <a:rPr lang="en-GB" dirty="0">
                <a:solidFill>
                  <a:schemeClr val="dk1"/>
                </a:solidFill>
                <a:ea typeface="Calibri"/>
                <a:cs typeface="Calibri"/>
                <a:sym typeface="Calibri"/>
              </a:rPr>
              <a:t>What questions have cropped up?</a:t>
            </a:r>
            <a:endParaRPr lang="en-US" b="1" dirty="0">
              <a:solidFill>
                <a:srgbClr val="EF4050"/>
              </a:solidFill>
            </a:endParaRPr>
          </a:p>
          <a:p>
            <a:pPr>
              <a:buClr>
                <a:srgbClr val="00B2DD"/>
              </a:buClr>
            </a:pPr>
            <a:endParaRPr lang="en-US" dirty="0"/>
          </a:p>
        </p:txBody>
      </p:sp>
      <p:pic>
        <p:nvPicPr>
          <p:cNvPr id="4" name="Picture 3">
            <a:extLst>
              <a:ext uri="{FF2B5EF4-FFF2-40B4-BE49-F238E27FC236}">
                <a16:creationId xmlns:a16="http://schemas.microsoft.com/office/drawing/2014/main" id="{64350BC4-1ED7-4F4F-96CE-BF8593CFBC5B}"/>
              </a:ext>
            </a:extLst>
          </p:cNvPr>
          <p:cNvPicPr>
            <a:picLocks noChangeAspect="1"/>
          </p:cNvPicPr>
          <p:nvPr/>
        </p:nvPicPr>
        <p:blipFill>
          <a:blip r:embed="rId3"/>
          <a:stretch>
            <a:fillRect/>
          </a:stretch>
        </p:blipFill>
        <p:spPr>
          <a:xfrm>
            <a:off x="5152780" y="1854416"/>
            <a:ext cx="3446724" cy="2964924"/>
          </a:xfrm>
          <a:prstGeom prst="rect">
            <a:avLst/>
          </a:prstGeom>
        </p:spPr>
      </p:pic>
    </p:spTree>
    <p:extLst>
      <p:ext uri="{BB962C8B-B14F-4D97-AF65-F5344CB8AC3E}">
        <p14:creationId xmlns:p14="http://schemas.microsoft.com/office/powerpoint/2010/main" val="6733340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7BDD52C-D501-A04F-9A1A-A0F4FB99C956}"/>
              </a:ext>
            </a:extLst>
          </p:cNvPr>
          <p:cNvSpPr>
            <a:spLocks noGrp="1"/>
          </p:cNvSpPr>
          <p:nvPr>
            <p:ph type="body" sz="quarter" idx="13"/>
          </p:nvPr>
        </p:nvSpPr>
        <p:spPr>
          <a:xfrm>
            <a:off x="884241" y="1763577"/>
            <a:ext cx="7664673" cy="2749156"/>
          </a:xfrm>
        </p:spPr>
        <p:txBody>
          <a:bodyPr/>
          <a:lstStyle/>
          <a:p>
            <a:pPr marL="0" indent="0">
              <a:buNone/>
            </a:pPr>
            <a:r>
              <a:rPr lang="en-GB" sz="2800" b="1" dirty="0"/>
              <a:t>We want to have certainties and no doubts—results and no experiments—without even seeing that certainties can arise only through </a:t>
            </a:r>
            <a:r>
              <a:rPr lang="en-GB" sz="2800" b="1" dirty="0">
                <a:solidFill>
                  <a:srgbClr val="00B2DD"/>
                </a:solidFill>
              </a:rPr>
              <a:t>doubt</a:t>
            </a:r>
            <a:r>
              <a:rPr lang="en-GB" sz="2800" b="1" dirty="0"/>
              <a:t> and results only through </a:t>
            </a:r>
            <a:r>
              <a:rPr lang="en-GB" sz="2800" b="1" dirty="0">
                <a:solidFill>
                  <a:srgbClr val="00B2DD"/>
                </a:solidFill>
              </a:rPr>
              <a:t>experiment</a:t>
            </a:r>
            <a:r>
              <a:rPr lang="en-GB" sz="2800" b="1" dirty="0"/>
              <a:t>.</a:t>
            </a:r>
          </a:p>
          <a:p>
            <a:pPr marL="0" indent="0">
              <a:buNone/>
            </a:pPr>
            <a:endParaRPr lang="en-GB" sz="2800" b="1" dirty="0"/>
          </a:p>
          <a:p>
            <a:pPr marL="0" indent="0" algn="r">
              <a:buNone/>
            </a:pPr>
            <a:r>
              <a:rPr lang="en-GB" sz="2800" b="1" dirty="0"/>
              <a:t>Carl Jung</a:t>
            </a:r>
          </a:p>
          <a:p>
            <a:pPr marL="0" indent="0">
              <a:buNone/>
            </a:pPr>
            <a:endParaRPr lang="en-GB" sz="2800" b="1" dirty="0"/>
          </a:p>
        </p:txBody>
      </p:sp>
    </p:spTree>
    <p:extLst>
      <p:ext uri="{BB962C8B-B14F-4D97-AF65-F5344CB8AC3E}">
        <p14:creationId xmlns:p14="http://schemas.microsoft.com/office/powerpoint/2010/main" val="2800704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603250" y="3147348"/>
            <a:ext cx="6142455" cy="645006"/>
          </a:xfrm>
        </p:spPr>
        <p:txBody>
          <a:bodyPr>
            <a:normAutofit lnSpcReduction="10000"/>
          </a:bodyPr>
          <a:lstStyle/>
          <a:p>
            <a:r>
              <a:rPr lang="en-US" sz="1800" dirty="0">
                <a:latin typeface="+mn-lt"/>
              </a:rPr>
              <a:t>Dr Bo Kelestyn</a:t>
            </a:r>
          </a:p>
          <a:p>
            <a:r>
              <a:rPr lang="en-US" sz="1800" dirty="0" err="1"/>
              <a:t>B</a:t>
            </a:r>
            <a:r>
              <a:rPr lang="en-US" sz="1800" dirty="0" err="1">
                <a:latin typeface="+mn-lt"/>
              </a:rPr>
              <a:t>o.Kelestyn@wbs.ac.uk</a:t>
            </a:r>
            <a:endParaRPr lang="en-US" sz="1800" dirty="0">
              <a:latin typeface="+mn-lt"/>
            </a:endParaRPr>
          </a:p>
        </p:txBody>
      </p:sp>
      <p:sp>
        <p:nvSpPr>
          <p:cNvPr id="7" name="Title 1">
            <a:extLst>
              <a:ext uri="{FF2B5EF4-FFF2-40B4-BE49-F238E27FC236}">
                <a16:creationId xmlns:a16="http://schemas.microsoft.com/office/drawing/2014/main" id="{A28F6122-7F1B-2A43-AD47-637569D0D6AB}"/>
              </a:ext>
            </a:extLst>
          </p:cNvPr>
          <p:cNvSpPr>
            <a:spLocks noGrp="1"/>
          </p:cNvSpPr>
          <p:nvPr>
            <p:ph type="ctrTitle"/>
          </p:nvPr>
        </p:nvSpPr>
        <p:spPr>
          <a:xfrm>
            <a:off x="483328" y="751921"/>
            <a:ext cx="7768043" cy="1934130"/>
          </a:xfrm>
        </p:spPr>
        <p:txBody>
          <a:bodyPr/>
          <a:lstStyle/>
          <a:p>
            <a:r>
              <a:rPr lang="en-US" sz="2800" dirty="0"/>
              <a:t>CTE 2023 Research in Action Conference</a:t>
            </a:r>
            <a:br>
              <a:rPr lang="en-US" sz="2800" dirty="0"/>
            </a:br>
            <a:br>
              <a:rPr lang="en-US" dirty="0"/>
            </a:br>
            <a:r>
              <a:rPr lang="en-US" dirty="0"/>
              <a:t>THANK YOU </a:t>
            </a:r>
            <a:r>
              <a:rPr lang="en-US" dirty="0">
                <a:sym typeface="Wingdings" pitchFamily="2" charset="2"/>
              </a:rPr>
              <a:t> </a:t>
            </a:r>
            <a:endParaRPr lang="en-US" dirty="0"/>
          </a:p>
        </p:txBody>
      </p:sp>
      <p:pic>
        <p:nvPicPr>
          <p:cNvPr id="6" name="Picture 5" descr="A qr code with black squares&#10;&#10;Description automatically generated">
            <a:extLst>
              <a:ext uri="{FF2B5EF4-FFF2-40B4-BE49-F238E27FC236}">
                <a16:creationId xmlns:a16="http://schemas.microsoft.com/office/drawing/2014/main" id="{4DDFDFB7-608D-FF49-AD57-E22FC8FC73A1}"/>
              </a:ext>
            </a:extLst>
          </p:cNvPr>
          <p:cNvPicPr>
            <a:picLocks noChangeAspect="1"/>
          </p:cNvPicPr>
          <p:nvPr/>
        </p:nvPicPr>
        <p:blipFill>
          <a:blip r:embed="rId3"/>
          <a:stretch>
            <a:fillRect/>
          </a:stretch>
        </p:blipFill>
        <p:spPr>
          <a:xfrm>
            <a:off x="6825342" y="524569"/>
            <a:ext cx="2158093" cy="2158093"/>
          </a:xfrm>
          <a:prstGeom prst="rect">
            <a:avLst/>
          </a:prstGeom>
        </p:spPr>
      </p:pic>
    </p:spTree>
    <p:extLst>
      <p:ext uri="{BB962C8B-B14F-4D97-AF65-F5344CB8AC3E}">
        <p14:creationId xmlns:p14="http://schemas.microsoft.com/office/powerpoint/2010/main" val="3245937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a:spLocks noGrp="1"/>
          </p:cNvSpPr>
          <p:nvPr>
            <p:ph type="body" sz="quarter" idx="4294967295"/>
          </p:nvPr>
        </p:nvSpPr>
        <p:spPr>
          <a:xfrm>
            <a:off x="884242" y="1215702"/>
            <a:ext cx="6791904" cy="380867"/>
          </a:xfrm>
          <a:prstGeom prst="rect">
            <a:avLst/>
          </a:prstGeom>
        </p:spPr>
        <p:txBody>
          <a:bodyPr>
            <a:normAutofit/>
          </a:bodyPr>
          <a:lstStyle/>
          <a:p>
            <a:pPr marL="0" indent="0">
              <a:buNone/>
            </a:pPr>
            <a:r>
              <a:rPr lang="en-US" dirty="0">
                <a:solidFill>
                  <a:srgbClr val="00B2DD"/>
                </a:solidFill>
              </a:rPr>
              <a:t>DT &amp; HE</a:t>
            </a:r>
          </a:p>
          <a:p>
            <a:endParaRPr lang="en-US" dirty="0">
              <a:solidFill>
                <a:srgbClr val="EF4050"/>
              </a:solidFill>
              <a:latin typeface="+mn-lt"/>
            </a:endParaRPr>
          </a:p>
        </p:txBody>
      </p:sp>
      <p:sp>
        <p:nvSpPr>
          <p:cNvPr id="9" name="Text Placeholder 3"/>
          <p:cNvSpPr>
            <a:spLocks noGrp="1"/>
          </p:cNvSpPr>
          <p:nvPr>
            <p:ph type="body" sz="quarter" idx="4294967295"/>
          </p:nvPr>
        </p:nvSpPr>
        <p:spPr>
          <a:xfrm>
            <a:off x="884243" y="1854416"/>
            <a:ext cx="6791905" cy="3102594"/>
          </a:xfrm>
          <a:prstGeom prst="rect">
            <a:avLst/>
          </a:prstGeom>
        </p:spPr>
        <p:txBody>
          <a:bodyPr>
            <a:normAutofit lnSpcReduction="10000"/>
          </a:bodyPr>
          <a:lstStyle/>
          <a:p>
            <a:pPr>
              <a:buClr>
                <a:srgbClr val="00B2DD"/>
              </a:buClr>
            </a:pPr>
            <a:r>
              <a:rPr lang="en-US" dirty="0"/>
              <a:t>Needs </a:t>
            </a:r>
            <a:r>
              <a:rPr lang="en-US" dirty="0" err="1"/>
              <a:t>democratisation</a:t>
            </a:r>
            <a:r>
              <a:rPr lang="en-US" dirty="0"/>
              <a:t> </a:t>
            </a:r>
          </a:p>
          <a:p>
            <a:pPr>
              <a:buClr>
                <a:srgbClr val="00B2DD"/>
              </a:buClr>
            </a:pPr>
            <a:r>
              <a:rPr lang="en-US" dirty="0"/>
              <a:t>Threshold concept (Land, 2016)</a:t>
            </a:r>
          </a:p>
          <a:p>
            <a:pPr>
              <a:buClr>
                <a:srgbClr val="00B2DD"/>
              </a:buClr>
            </a:pPr>
            <a:r>
              <a:rPr lang="en-US" dirty="0"/>
              <a:t>Interdisciplinarity </a:t>
            </a:r>
          </a:p>
          <a:p>
            <a:pPr>
              <a:buClr>
                <a:srgbClr val="00B2DD"/>
              </a:buClr>
            </a:pPr>
            <a:r>
              <a:rPr lang="en-US" dirty="0"/>
              <a:t>Innovation </a:t>
            </a:r>
          </a:p>
          <a:p>
            <a:pPr>
              <a:buClr>
                <a:srgbClr val="00B2DD"/>
              </a:buClr>
            </a:pPr>
            <a:r>
              <a:rPr lang="en-US" dirty="0"/>
              <a:t>Skills and employability</a:t>
            </a:r>
          </a:p>
          <a:p>
            <a:pPr>
              <a:buClr>
                <a:srgbClr val="00B2DD"/>
              </a:buClr>
            </a:pPr>
            <a:r>
              <a:rPr lang="en-US" dirty="0"/>
              <a:t>Student experience</a:t>
            </a:r>
          </a:p>
          <a:p>
            <a:pPr>
              <a:buClr>
                <a:srgbClr val="00B2DD"/>
              </a:buClr>
            </a:pPr>
            <a:r>
              <a:rPr lang="en-US" dirty="0"/>
              <a:t>Student voice</a:t>
            </a:r>
          </a:p>
          <a:p>
            <a:pPr>
              <a:buClr>
                <a:srgbClr val="00B2DD"/>
              </a:buClr>
            </a:pPr>
            <a:r>
              <a:rPr lang="en-US" dirty="0"/>
              <a:t>Belonging &amp; mattering </a:t>
            </a:r>
          </a:p>
        </p:txBody>
      </p:sp>
    </p:spTree>
    <p:extLst>
      <p:ext uri="{BB962C8B-B14F-4D97-AF65-F5344CB8AC3E}">
        <p14:creationId xmlns:p14="http://schemas.microsoft.com/office/powerpoint/2010/main" val="860776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3" y="1763577"/>
            <a:ext cx="7200215" cy="2749156"/>
          </a:xfrm>
          <a:prstGeom prst="rect">
            <a:avLst/>
          </a:prstGeom>
        </p:spPr>
        <p:txBody>
          <a:bodyPr>
            <a:noAutofit/>
          </a:bodyPr>
          <a:lstStyle/>
          <a:p>
            <a:pPr>
              <a:buClr>
                <a:srgbClr val="00B2DD"/>
              </a:buClr>
            </a:pPr>
            <a:r>
              <a:rPr lang="en-US" sz="2400" dirty="0"/>
              <a:t>Come up with as many questions as you can about this pencil in 30 seconds. </a:t>
            </a:r>
          </a:p>
          <a:p>
            <a:pPr>
              <a:buClr>
                <a:srgbClr val="00B2DD"/>
              </a:buClr>
            </a:pPr>
            <a:r>
              <a:rPr lang="en-US" sz="2400" dirty="0"/>
              <a:t>Try for at least 10 questions—the crazier, the better.</a:t>
            </a:r>
          </a:p>
          <a:p>
            <a:pPr>
              <a:buClr>
                <a:srgbClr val="00B2DD"/>
              </a:buClr>
            </a:pPr>
            <a:endParaRPr lang="en-US" sz="2400" dirty="0"/>
          </a:p>
          <a:p>
            <a:pPr>
              <a:buClr>
                <a:srgbClr val="00B2DD"/>
              </a:buClr>
            </a:pPr>
            <a:endParaRPr lang="en-US" sz="2400" dirty="0"/>
          </a:p>
          <a:p>
            <a:pPr marL="0" indent="0">
              <a:buClr>
                <a:srgbClr val="00B2DD"/>
              </a:buClr>
              <a:buNone/>
            </a:pPr>
            <a:r>
              <a:rPr lang="en-US" sz="2400" dirty="0"/>
              <a:t> </a:t>
            </a:r>
          </a:p>
          <a:p>
            <a:pPr>
              <a:buClr>
                <a:srgbClr val="00B2DD"/>
              </a:buClr>
            </a:pPr>
            <a:r>
              <a:rPr lang="en-US" sz="2400" dirty="0"/>
              <a:t>Use Chat</a:t>
            </a:r>
            <a:br>
              <a:rPr lang="en-US" sz="2400" dirty="0"/>
            </a:br>
            <a:endParaRPr lang="en-US" sz="2400" dirty="0"/>
          </a:p>
        </p:txBody>
      </p:sp>
      <p:sp>
        <p:nvSpPr>
          <p:cNvPr id="7" name="Text Placeholder 4"/>
          <p:cNvSpPr>
            <a:spLocks noGrp="1"/>
          </p:cNvSpPr>
          <p:nvPr>
            <p:ph type="body" sz="quarter" idx="4294967295"/>
          </p:nvPr>
        </p:nvSpPr>
        <p:spPr>
          <a:xfrm>
            <a:off x="884242" y="1215702"/>
            <a:ext cx="5373684" cy="380867"/>
          </a:xfrm>
          <a:prstGeom prst="rect">
            <a:avLst/>
          </a:prstGeom>
        </p:spPr>
        <p:txBody>
          <a:bodyPr/>
          <a:lstStyle/>
          <a:p>
            <a:pPr marL="0" indent="0">
              <a:buClr>
                <a:srgbClr val="00B2DD"/>
              </a:buClr>
              <a:buNone/>
            </a:pPr>
            <a:r>
              <a:rPr lang="en-US" dirty="0">
                <a:solidFill>
                  <a:srgbClr val="00B2DD"/>
                </a:solidFill>
                <a:latin typeface="+mn-lt"/>
              </a:rPr>
              <a:t>Design Thinking warm up activity</a:t>
            </a:r>
          </a:p>
          <a:p>
            <a:pPr>
              <a:buClr>
                <a:srgbClr val="00B2DD"/>
              </a:buClr>
            </a:pPr>
            <a:endParaRPr lang="en-US" dirty="0">
              <a:solidFill>
                <a:srgbClr val="00B2DD"/>
              </a:solidFill>
              <a:latin typeface="+mn-lt"/>
            </a:endParaRPr>
          </a:p>
        </p:txBody>
      </p:sp>
      <p:pic>
        <p:nvPicPr>
          <p:cNvPr id="4" name="Picture 3" descr="A close up of a device&#10;&#10;Description automatically generated">
            <a:extLst>
              <a:ext uri="{FF2B5EF4-FFF2-40B4-BE49-F238E27FC236}">
                <a16:creationId xmlns:a16="http://schemas.microsoft.com/office/drawing/2014/main" id="{27C5B039-2EBE-AE46-980E-27F1DE5CEEF3}"/>
              </a:ext>
            </a:extLst>
          </p:cNvPr>
          <p:cNvPicPr>
            <a:picLocks noChangeAspect="1"/>
          </p:cNvPicPr>
          <p:nvPr/>
        </p:nvPicPr>
        <p:blipFill>
          <a:blip r:embed="rId3"/>
          <a:stretch>
            <a:fillRect/>
          </a:stretch>
        </p:blipFill>
        <p:spPr>
          <a:xfrm>
            <a:off x="1228052" y="2952151"/>
            <a:ext cx="6512596" cy="1271507"/>
          </a:xfrm>
          <a:prstGeom prst="rect">
            <a:avLst/>
          </a:prstGeom>
        </p:spPr>
      </p:pic>
    </p:spTree>
    <p:extLst>
      <p:ext uri="{BB962C8B-B14F-4D97-AF65-F5344CB8AC3E}">
        <p14:creationId xmlns:p14="http://schemas.microsoft.com/office/powerpoint/2010/main" val="248225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763577"/>
            <a:ext cx="6110339" cy="2749156"/>
          </a:xfrm>
          <a:prstGeom prst="rect">
            <a:avLst/>
          </a:prstGeom>
        </p:spPr>
        <p:txBody>
          <a:bodyPr/>
          <a:lstStyle/>
          <a:p>
            <a:pPr>
              <a:buClr>
                <a:srgbClr val="00B2DD"/>
              </a:buClr>
            </a:pPr>
            <a:r>
              <a:rPr lang="en-US" sz="2400" dirty="0">
                <a:ea typeface="+mn-lt"/>
                <a:cs typeface="+mn-lt"/>
              </a:rPr>
              <a:t>The application of design practice and its related competencies beyond the context of design for and with those without design backgrounds</a:t>
            </a:r>
            <a:r>
              <a:rPr lang="en-US" sz="2400" i="1" dirty="0">
                <a:ea typeface="+mn-lt"/>
                <a:cs typeface="+mn-lt"/>
              </a:rPr>
              <a:t> </a:t>
            </a:r>
            <a:r>
              <a:rPr lang="en-US" sz="2400" dirty="0">
                <a:ea typeface="+mn-lt"/>
                <a:cs typeface="+mn-lt"/>
              </a:rPr>
              <a:t>(Chon &amp; Sim, 2019, p. 189)</a:t>
            </a:r>
          </a:p>
          <a:p>
            <a:pPr marL="0" indent="0">
              <a:buClr>
                <a:srgbClr val="00B2DD"/>
              </a:buClr>
              <a:buNone/>
            </a:pPr>
            <a:endParaRPr lang="en-GB" sz="2400" dirty="0"/>
          </a:p>
          <a:p>
            <a:pPr marL="0" indent="0">
              <a:buClr>
                <a:srgbClr val="00B2DD"/>
              </a:buClr>
              <a:buNone/>
            </a:pPr>
            <a:endParaRPr lang="en-US" dirty="0"/>
          </a:p>
          <a:p>
            <a:pPr marL="0" indent="0">
              <a:buClr>
                <a:srgbClr val="00B2DD"/>
              </a:buClr>
              <a:buNone/>
            </a:pPr>
            <a:endParaRPr lang="en-US"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What is Design Thinking?</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927069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763577"/>
            <a:ext cx="6110339" cy="2749156"/>
          </a:xfrm>
          <a:prstGeom prst="rect">
            <a:avLst/>
          </a:prstGeom>
        </p:spPr>
        <p:txBody>
          <a:bodyPr/>
          <a:lstStyle/>
          <a:p>
            <a:pPr>
              <a:buClr>
                <a:srgbClr val="00B2DD"/>
              </a:buClr>
            </a:pPr>
            <a:r>
              <a:rPr lang="en-US" sz="2400" dirty="0"/>
              <a:t>a way of finding human needs and creating new solutions using the tools and mindsets of design practitioners (Kelley &amp; Kelley, 2013)</a:t>
            </a:r>
          </a:p>
          <a:p>
            <a:pPr marL="0" indent="0">
              <a:buClr>
                <a:srgbClr val="00B2DD"/>
              </a:buClr>
              <a:buNone/>
            </a:pPr>
            <a:endParaRPr lang="en-GB" sz="2400" dirty="0"/>
          </a:p>
          <a:p>
            <a:pPr marL="0" indent="0">
              <a:buClr>
                <a:srgbClr val="00B2DD"/>
              </a:buClr>
              <a:buNone/>
            </a:pPr>
            <a:endParaRPr lang="en-US" dirty="0"/>
          </a:p>
          <a:p>
            <a:pPr marL="0" indent="0">
              <a:buClr>
                <a:srgbClr val="00B2DD"/>
              </a:buClr>
              <a:buNone/>
            </a:pPr>
            <a:endParaRPr lang="en-US"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What is Design Thinking?</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3222937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884242" y="1763577"/>
            <a:ext cx="6110339" cy="2749156"/>
          </a:xfrm>
          <a:prstGeom prst="rect">
            <a:avLst/>
          </a:prstGeom>
        </p:spPr>
        <p:txBody>
          <a:bodyPr/>
          <a:lstStyle/>
          <a:p>
            <a:pPr>
              <a:buClr>
                <a:srgbClr val="00B2DD"/>
              </a:buClr>
            </a:pPr>
            <a:r>
              <a:rPr lang="en-US" sz="2400" dirty="0"/>
              <a:t>A social technology = blend of tools and insights, applied to a work process (</a:t>
            </a:r>
            <a:r>
              <a:rPr lang="en-US" sz="2400" dirty="0" err="1"/>
              <a:t>Liedtka</a:t>
            </a:r>
            <a:r>
              <a:rPr lang="en-US" sz="2400" dirty="0"/>
              <a:t>, 2020)</a:t>
            </a:r>
          </a:p>
          <a:p>
            <a:pPr marL="0" indent="0">
              <a:buClr>
                <a:srgbClr val="00B2DD"/>
              </a:buClr>
              <a:buNone/>
            </a:pPr>
            <a:endParaRPr lang="en-GB" sz="2400" dirty="0"/>
          </a:p>
          <a:p>
            <a:pPr marL="0" indent="0">
              <a:buClr>
                <a:srgbClr val="00B2DD"/>
              </a:buClr>
              <a:buNone/>
            </a:pPr>
            <a:endParaRPr lang="en-US" dirty="0"/>
          </a:p>
          <a:p>
            <a:pPr marL="0" indent="0">
              <a:buClr>
                <a:srgbClr val="00B2DD"/>
              </a:buClr>
              <a:buNone/>
            </a:pPr>
            <a:endParaRPr lang="en-US" dirty="0"/>
          </a:p>
        </p:txBody>
      </p:sp>
      <p:sp>
        <p:nvSpPr>
          <p:cNvPr id="7" name="Text Placeholder 4"/>
          <p:cNvSpPr>
            <a:spLocks noGrp="1"/>
          </p:cNvSpPr>
          <p:nvPr>
            <p:ph type="body" sz="quarter" idx="4294967295"/>
          </p:nvPr>
        </p:nvSpPr>
        <p:spPr>
          <a:xfrm>
            <a:off x="884242" y="1215701"/>
            <a:ext cx="5373684" cy="380867"/>
          </a:xfrm>
          <a:prstGeom prst="rect">
            <a:avLst/>
          </a:prstGeom>
        </p:spPr>
        <p:txBody>
          <a:bodyPr/>
          <a:lstStyle/>
          <a:p>
            <a:pPr marL="0" indent="0">
              <a:buNone/>
            </a:pPr>
            <a:r>
              <a:rPr lang="en-US" dirty="0">
                <a:solidFill>
                  <a:srgbClr val="00B2DD"/>
                </a:solidFill>
              </a:rPr>
              <a:t>What is Design Thinking?</a:t>
            </a:r>
            <a:endParaRPr lang="en-US" dirty="0">
              <a:solidFill>
                <a:srgbClr val="00B2DD"/>
              </a:solidFill>
              <a:latin typeface="+mn-lt"/>
            </a:endParaRPr>
          </a:p>
          <a:p>
            <a:endParaRPr lang="en-US" dirty="0">
              <a:solidFill>
                <a:srgbClr val="00B2DD"/>
              </a:solidFill>
              <a:latin typeface="+mn-lt"/>
            </a:endParaRPr>
          </a:p>
        </p:txBody>
      </p:sp>
    </p:spTree>
    <p:extLst>
      <p:ext uri="{BB962C8B-B14F-4D97-AF65-F5344CB8AC3E}">
        <p14:creationId xmlns:p14="http://schemas.microsoft.com/office/powerpoint/2010/main" val="41020910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2599</TotalTime>
  <Words>2106</Words>
  <Application>Microsoft Macintosh PowerPoint</Application>
  <PresentationFormat>On-screen Show (16:9)</PresentationFormat>
  <Paragraphs>252</Paragraphs>
  <Slides>42</Slides>
  <Notes>36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42</vt:i4>
      </vt:variant>
    </vt:vector>
  </HeadingPairs>
  <TitlesOfParts>
    <vt:vector size="49" baseType="lpstr">
      <vt:lpstr>Arial</vt:lpstr>
      <vt:lpstr>Calibri</vt:lpstr>
      <vt:lpstr>Calibri Light</vt:lpstr>
      <vt:lpstr>Courier New</vt:lpstr>
      <vt:lpstr>Office Theme</vt:lpstr>
      <vt:lpstr>1_Office Theme</vt:lpstr>
      <vt:lpstr>2_Office Theme</vt:lpstr>
      <vt:lpstr>CTE 2023 Research in Action Conference   Design Thinking in Action: Learner and Educator Perspectives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CTE 2023 Research in Action Conference    Let’s pause and reflect</vt:lpstr>
      <vt:lpstr>CTE 2023 Research in Action Conference  The Warwick DT Award</vt:lpstr>
      <vt:lpstr>PowerPoint Presentation</vt:lpstr>
      <vt:lpstr>PowerPoint Presentation</vt:lpstr>
      <vt:lpstr>PowerPoint Presentation</vt:lpstr>
      <vt:lpstr>PowerPoint Presentation</vt:lpstr>
      <vt:lpstr>PowerPoint Presentation</vt:lpstr>
      <vt:lpstr>CTE 2023 Research in Action Conference  UoWarwick Case Studies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CTE 2023 Research in Action Conference  Where to start?</vt:lpstr>
      <vt:lpstr>PowerPoint Presentation</vt:lpstr>
      <vt:lpstr>PowerPoint Presentation</vt:lpstr>
      <vt:lpstr>PowerPoint Presentation</vt:lpstr>
      <vt:lpstr>PowerPoint Presentation</vt:lpstr>
      <vt:lpstr>CTE 2023 Research in Action Conference  THANK YOU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Kelestyn, Bo</cp:lastModifiedBy>
  <cp:revision>454</cp:revision>
  <dcterms:created xsi:type="dcterms:W3CDTF">2017-04-05T11:04:35Z</dcterms:created>
  <dcterms:modified xsi:type="dcterms:W3CDTF">2023-12-15T13:54:14Z</dcterms:modified>
</cp:coreProperties>
</file>