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omfortaa" panose="020B0604020202020204" charset="0"/>
      <p:regular r:id="rId20"/>
      <p:bold r:id="rId21"/>
    </p:embeddedFont>
    <p:embeddedFont>
      <p:font typeface="Roboto" panose="020000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84" y="15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a6cf64f130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2a6cf64f130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2a5b6e684f9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2a5b6e684f9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Explain 6 phase</a:t>
            </a:r>
            <a:endParaRPr/>
          </a:p>
          <a:p>
            <a:pPr marL="0" lvl="0" indent="0" algn="l" rtl="0">
              <a:spcBef>
                <a:spcPts val="0"/>
              </a:spcBef>
              <a:spcAft>
                <a:spcPts val="0"/>
              </a:spcAft>
              <a:buNone/>
            </a:pPr>
            <a:r>
              <a:rPr lang="en"/>
              <a:t>Put in flow chart and them chare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a675db762a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2a675db762a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2a69e59567c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2a69e59567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a69e59567c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a69e59567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2a6d9c54fae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2a6d9c54fa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a6cf64f130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a6cf64f130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a6cf64f130_0_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2a6cf64f13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a5b6e684f9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a5b6e684f9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a5b6e684f9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a5b6e684f9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a5b6e684f9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a5b6e684f9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Gap caribbean girls and boys is the same at GCSE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a5b6e684f9_0_1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a5b6e684f9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the UK there is a strong association between educational performance and social class.</a:t>
            </a:r>
            <a:endParaRPr/>
          </a:p>
          <a:p>
            <a:pPr marL="0" lvl="0" indent="0" algn="l" rtl="0">
              <a:spcBef>
                <a:spcPts val="0"/>
              </a:spcBef>
              <a:spcAft>
                <a:spcPts val="0"/>
              </a:spcAft>
              <a:buNone/>
            </a:pPr>
            <a:r>
              <a:rPr lang="en"/>
              <a:t>School factors are thought to account for 8-15% of attainment differences (strand, 2014)</a:t>
            </a:r>
            <a:endParaRPr/>
          </a:p>
          <a:p>
            <a:pPr marL="0" lvl="0" indent="0" algn="l" rtl="0">
              <a:spcBef>
                <a:spcPts val="0"/>
              </a:spcBef>
              <a:spcAft>
                <a:spcPts val="0"/>
              </a:spcAft>
              <a:buNone/>
            </a:pPr>
            <a:r>
              <a:rPr lang="en"/>
              <a:t>Austerity cuts have caused a decline in the ability to offer social and personal support - leading to prioritising and systematic disempowerment f young people in disadvantaged communities.</a:t>
            </a:r>
            <a:endParaRPr/>
          </a:p>
          <a:p>
            <a:pPr marL="0" lvl="0" indent="0" algn="l" rtl="0">
              <a:spcBef>
                <a:spcPts val="0"/>
              </a:spcBef>
              <a:spcAft>
                <a:spcPts val="0"/>
              </a:spcAft>
              <a:buNone/>
            </a:pPr>
            <a:r>
              <a:rPr lang="en"/>
              <a:t>Students attending outstanding schools are commonly known to achieve  higher than those in schools rated satisfactory or inadequiet</a:t>
            </a:r>
            <a:endParaRPr/>
          </a:p>
          <a:p>
            <a:pPr marL="0" lvl="0" indent="0" algn="l" rtl="0">
              <a:spcBef>
                <a:spcPts val="0"/>
              </a:spcBef>
              <a:spcAft>
                <a:spcPts val="0"/>
              </a:spcAft>
              <a:buNone/>
            </a:pPr>
            <a:r>
              <a:rPr lang="en"/>
              <a:t>School factors - are said to hold a powerful influence (Hattie, 2008)</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a5b6e684f9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2a5b6e684f9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50">
                <a:solidFill>
                  <a:srgbClr val="0B0C0C"/>
                </a:solidFill>
                <a:highlight>
                  <a:srgbClr val="FFFFFF"/>
                </a:highlight>
              </a:rPr>
              <a:t>Low teacher expectations are widely known to influence a students’ self perception and confidence It can interfere with student performance and may act as a self-fulfiling prophecy</a:t>
            </a:r>
            <a:endParaRPr sz="1450">
              <a:solidFill>
                <a:srgbClr val="0B0C0C"/>
              </a:solidFill>
              <a:highlight>
                <a:srgbClr val="FFFFFF"/>
              </a:highlight>
            </a:endParaRPr>
          </a:p>
          <a:p>
            <a:pPr marL="0" lvl="0" indent="0" algn="l" rtl="0">
              <a:spcBef>
                <a:spcPts val="0"/>
              </a:spcBef>
              <a:spcAft>
                <a:spcPts val="0"/>
              </a:spcAft>
              <a:buNone/>
            </a:pPr>
            <a:r>
              <a:rPr lang="en" sz="1450">
                <a:solidFill>
                  <a:srgbClr val="0B0C0C"/>
                </a:solidFill>
                <a:highlight>
                  <a:srgbClr val="FFFFFF"/>
                </a:highlight>
              </a:rPr>
              <a:t>The latter is echoed in US, England and other European countries</a:t>
            </a:r>
            <a:endParaRPr sz="1450">
              <a:solidFill>
                <a:srgbClr val="0B0C0C"/>
              </a:solidFill>
              <a:highlight>
                <a:srgbClr val="FFFFFF"/>
              </a:highlight>
            </a:endParaRPr>
          </a:p>
          <a:p>
            <a:pPr marL="0" lvl="0" indent="0" algn="l" rtl="0">
              <a:spcBef>
                <a:spcPts val="0"/>
              </a:spcBef>
              <a:spcAft>
                <a:spcPts val="0"/>
              </a:spcAft>
              <a:buNone/>
            </a:pPr>
            <a:r>
              <a:rPr lang="en" sz="1450">
                <a:solidFill>
                  <a:srgbClr val="0B0C0C"/>
                </a:solidFill>
                <a:highlight>
                  <a:srgbClr val="FFFFFF"/>
                </a:highlight>
              </a:rPr>
              <a:t>white Gypsy and Roma pupils, white irish travellers and mixed white &amp; black exclusion rates are the highest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a5b6e684f9_0_1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2a5b6e684f9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Teachers who excude these characteristics hold high expectations for students which results in students holding teachers in a higher regard and treating them with more respect.</a:t>
            </a:r>
            <a:endParaRPr/>
          </a:p>
          <a:p>
            <a:pPr marL="0" lvl="0" indent="0" algn="l" rtl="0">
              <a:spcBef>
                <a:spcPts val="0"/>
              </a:spcBef>
              <a:spcAft>
                <a:spcPts val="0"/>
              </a:spcAft>
              <a:buNone/>
            </a:pPr>
            <a:r>
              <a:rPr lang="en"/>
              <a:t>Promotes acceptance and inclusion and can improve academic outcomes.</a:t>
            </a:r>
            <a:endParaRPr/>
          </a:p>
          <a:p>
            <a:pPr marL="0" lvl="0" indent="0" algn="l" rtl="0">
              <a:spcBef>
                <a:spcPts val="0"/>
              </a:spcBef>
              <a:spcAft>
                <a:spcPts val="0"/>
              </a:spcAft>
              <a:buNone/>
            </a:pPr>
            <a:r>
              <a:rPr lang="en"/>
              <a:t>More so important in secondary schol - taught by multiple specialists, leads to fragmented interactions and increased professional distance.</a:t>
            </a:r>
            <a:endParaRPr/>
          </a:p>
          <a:p>
            <a:pPr marL="0" lvl="0" indent="0" algn="l" rtl="0">
              <a:spcBef>
                <a:spcPts val="0"/>
              </a:spcBef>
              <a:spcAft>
                <a:spcPts val="0"/>
              </a:spcAft>
              <a:buNone/>
            </a:pPr>
            <a:r>
              <a:rPr lang="en"/>
              <a:t>Emotional involvement is tied into developing strs - emotional labour, poor behaviour can lead to stress and burnout in teachers. The whole thing can be a balancing act, but could be anecdotal.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a5b6e684f9_0_1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2a5b6e684f9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Confidentiality (irwin &amp; Johnson, 2005).</a:t>
            </a:r>
            <a:endParaRPr/>
          </a:p>
          <a:p>
            <a:pPr marL="0" lvl="0" indent="0" algn="l" rtl="0">
              <a:spcBef>
                <a:spcPts val="0"/>
              </a:spcBef>
              <a:spcAft>
                <a:spcPts val="0"/>
              </a:spcAft>
              <a:buNone/>
            </a:pPr>
            <a:r>
              <a:rPr lang="en"/>
              <a:t>3rd - did go on to find out whether they believe their ethnicity placed a factor.</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2a6ce62d34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2a6ce62d34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0"/>
              </a:spcBef>
              <a:spcAft>
                <a:spcPts val="0"/>
              </a:spcAft>
              <a:buClr>
                <a:schemeClr val="lt1"/>
              </a:buClr>
              <a:buSzPts val="1400"/>
              <a:buChar char="○"/>
              <a:defRPr>
                <a:solidFill>
                  <a:schemeClr val="lt1"/>
                </a:solidFill>
              </a:defRPr>
            </a:lvl2pPr>
            <a:lvl3pPr marL="1371600" lvl="2" indent="-317500" algn="ctr">
              <a:spcBef>
                <a:spcPts val="0"/>
              </a:spcBef>
              <a:spcAft>
                <a:spcPts val="0"/>
              </a:spcAft>
              <a:buClr>
                <a:schemeClr val="lt1"/>
              </a:buClr>
              <a:buSzPts val="1400"/>
              <a:buChar char="■"/>
              <a:defRPr>
                <a:solidFill>
                  <a:schemeClr val="lt1"/>
                </a:solidFill>
              </a:defRPr>
            </a:lvl3pPr>
            <a:lvl4pPr marL="1828800" lvl="3" indent="-317500" algn="ctr">
              <a:spcBef>
                <a:spcPts val="0"/>
              </a:spcBef>
              <a:spcAft>
                <a:spcPts val="0"/>
              </a:spcAft>
              <a:buClr>
                <a:schemeClr val="lt1"/>
              </a:buClr>
              <a:buSzPts val="1400"/>
              <a:buChar char="●"/>
              <a:defRPr>
                <a:solidFill>
                  <a:schemeClr val="lt1"/>
                </a:solidFill>
              </a:defRPr>
            </a:lvl4pPr>
            <a:lvl5pPr marL="2286000" lvl="4" indent="-317500" algn="ctr">
              <a:spcBef>
                <a:spcPts val="0"/>
              </a:spcBef>
              <a:spcAft>
                <a:spcPts val="0"/>
              </a:spcAft>
              <a:buClr>
                <a:schemeClr val="lt1"/>
              </a:buClr>
              <a:buSzPts val="1400"/>
              <a:buChar char="○"/>
              <a:defRPr>
                <a:solidFill>
                  <a:schemeClr val="lt1"/>
                </a:solidFill>
              </a:defRPr>
            </a:lvl5pPr>
            <a:lvl6pPr marL="2743200" lvl="5" indent="-317500" algn="ctr">
              <a:spcBef>
                <a:spcPts val="0"/>
              </a:spcBef>
              <a:spcAft>
                <a:spcPts val="0"/>
              </a:spcAft>
              <a:buClr>
                <a:schemeClr val="lt1"/>
              </a:buClr>
              <a:buSzPts val="1400"/>
              <a:buChar char="■"/>
              <a:defRPr>
                <a:solidFill>
                  <a:schemeClr val="lt1"/>
                </a:solidFill>
              </a:defRPr>
            </a:lvl6pPr>
            <a:lvl7pPr marL="3200400" lvl="6" indent="-317500" algn="ctr">
              <a:spcBef>
                <a:spcPts val="0"/>
              </a:spcBef>
              <a:spcAft>
                <a:spcPts val="0"/>
              </a:spcAft>
              <a:buClr>
                <a:schemeClr val="lt1"/>
              </a:buClr>
              <a:buSzPts val="1400"/>
              <a:buChar char="●"/>
              <a:defRPr>
                <a:solidFill>
                  <a:schemeClr val="lt1"/>
                </a:solidFill>
              </a:defRPr>
            </a:lvl7pPr>
            <a:lvl8pPr marL="3657600" lvl="7" indent="-317500" algn="ctr">
              <a:spcBef>
                <a:spcPts val="0"/>
              </a:spcBef>
              <a:spcAft>
                <a:spcPts val="0"/>
              </a:spcAft>
              <a:buClr>
                <a:schemeClr val="lt1"/>
              </a:buClr>
              <a:buSzPts val="1400"/>
              <a:buChar char="○"/>
              <a:defRPr>
                <a:solidFill>
                  <a:schemeClr val="lt1"/>
                </a:solidFill>
              </a:defRPr>
            </a:lvl8pPr>
            <a:lvl9pPr marL="4114800" lvl="8" indent="-317500" algn="ctr">
              <a:spcBef>
                <a:spcPts val="0"/>
              </a:spcBef>
              <a:spcAft>
                <a:spcPts val="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rgbClr val="FFF2CC"/>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3"/>
          <p:cNvPicPr preferRelativeResize="0"/>
          <p:nvPr/>
        </p:nvPicPr>
        <p:blipFill>
          <a:blip r:embed="rId3">
            <a:alphaModFix/>
          </a:blip>
          <a:stretch>
            <a:fillRect/>
          </a:stretch>
        </p:blipFill>
        <p:spPr>
          <a:xfrm>
            <a:off x="7113925" y="1109325"/>
            <a:ext cx="1836375" cy="2139575"/>
          </a:xfrm>
          <a:prstGeom prst="rect">
            <a:avLst/>
          </a:prstGeom>
          <a:noFill/>
          <a:ln>
            <a:noFill/>
          </a:ln>
        </p:spPr>
      </p:pic>
      <p:sp>
        <p:nvSpPr>
          <p:cNvPr id="86" name="Google Shape;86;p13"/>
          <p:cNvSpPr txBox="1">
            <a:spLocks noGrp="1"/>
          </p:cNvSpPr>
          <p:nvPr>
            <p:ph type="ctrTitle"/>
          </p:nvPr>
        </p:nvSpPr>
        <p:spPr>
          <a:xfrm>
            <a:off x="586125" y="2571750"/>
            <a:ext cx="6613500" cy="83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SzPts val="990"/>
              <a:buNone/>
            </a:pPr>
            <a:r>
              <a:rPr lang="en" sz="3380">
                <a:solidFill>
                  <a:srgbClr val="000000"/>
                </a:solidFill>
                <a:latin typeface="Comfortaa"/>
                <a:ea typeface="Comfortaa"/>
                <a:cs typeface="Comfortaa"/>
                <a:sym typeface="Comfortaa"/>
              </a:rPr>
              <a:t>Can adopting positive student-teacher relationships with ethnic minority students improve classroom interactions? </a:t>
            </a:r>
            <a:r>
              <a:rPr lang="en" sz="1679">
                <a:solidFill>
                  <a:srgbClr val="000000"/>
                </a:solidFill>
                <a:latin typeface="Comfortaa"/>
                <a:ea typeface="Comfortaa"/>
                <a:cs typeface="Comfortaa"/>
                <a:sym typeface="Comfortaa"/>
              </a:rPr>
              <a:t>An Autoethnographic study of the students’ perspective, through the theoretical lens of a Black teacher.</a:t>
            </a:r>
            <a:endParaRPr sz="1679">
              <a:solidFill>
                <a:srgbClr val="000000"/>
              </a:solidFill>
              <a:latin typeface="Comfortaa"/>
              <a:ea typeface="Comfortaa"/>
              <a:cs typeface="Comfortaa"/>
              <a:sym typeface="Comfortaa"/>
            </a:endParaRPr>
          </a:p>
        </p:txBody>
      </p:sp>
      <p:sp>
        <p:nvSpPr>
          <p:cNvPr id="87" name="Google Shape;87;p13"/>
          <p:cNvSpPr txBox="1">
            <a:spLocks noGrp="1"/>
          </p:cNvSpPr>
          <p:nvPr>
            <p:ph type="subTitle" idx="1"/>
          </p:nvPr>
        </p:nvSpPr>
        <p:spPr>
          <a:xfrm>
            <a:off x="586125" y="3512464"/>
            <a:ext cx="8222100" cy="920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u="sng">
                <a:solidFill>
                  <a:srgbClr val="000000"/>
                </a:solidFill>
                <a:latin typeface="Comfortaa"/>
                <a:ea typeface="Comfortaa"/>
                <a:cs typeface="Comfortaa"/>
                <a:sym typeface="Comfortaa"/>
              </a:rPr>
              <a:t>Toyah Smikle-Mason</a:t>
            </a:r>
            <a:endParaRPr b="1" u="sng">
              <a:solidFill>
                <a:srgbClr val="000000"/>
              </a:solidFill>
              <a:latin typeface="Comfortaa"/>
              <a:ea typeface="Comfortaa"/>
              <a:cs typeface="Comfortaa"/>
              <a:sym typeface="Comfortaa"/>
            </a:endParaRPr>
          </a:p>
          <a:p>
            <a:pPr marL="0" lvl="0" indent="0" algn="l" rtl="0">
              <a:spcBef>
                <a:spcPts val="0"/>
              </a:spcBef>
              <a:spcAft>
                <a:spcPts val="0"/>
              </a:spcAft>
              <a:buNone/>
            </a:pPr>
            <a:r>
              <a:rPr lang="en" b="1" u="sng">
                <a:solidFill>
                  <a:srgbClr val="000000"/>
                </a:solidFill>
                <a:latin typeface="Comfortaa"/>
                <a:ea typeface="Comfortaa"/>
                <a:cs typeface="Comfortaa"/>
                <a:sym typeface="Comfortaa"/>
              </a:rPr>
              <a:t>Secondary Science Teacher</a:t>
            </a:r>
            <a:endParaRPr b="1" u="sng">
              <a:solidFill>
                <a:srgbClr val="000000"/>
              </a:solidFill>
              <a:latin typeface="Comfortaa"/>
              <a:ea typeface="Comfortaa"/>
              <a:cs typeface="Comfortaa"/>
              <a:sym typeface="Comfortaa"/>
            </a:endParaRPr>
          </a:p>
        </p:txBody>
      </p:sp>
      <p:sp>
        <p:nvSpPr>
          <p:cNvPr id="88" name="Google Shape;88;p1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pic>
        <p:nvPicPr>
          <p:cNvPr id="187" name="Google Shape;187;p22"/>
          <p:cNvPicPr preferRelativeResize="0"/>
          <p:nvPr/>
        </p:nvPicPr>
        <p:blipFill>
          <a:blip r:embed="rId3">
            <a:alphaModFix/>
          </a:blip>
          <a:stretch>
            <a:fillRect/>
          </a:stretch>
        </p:blipFill>
        <p:spPr>
          <a:xfrm>
            <a:off x="848150" y="68175"/>
            <a:ext cx="6994949" cy="5007149"/>
          </a:xfrm>
          <a:prstGeom prst="rect">
            <a:avLst/>
          </a:prstGeom>
          <a:noFill/>
          <a:ln>
            <a:noFill/>
          </a:ln>
        </p:spPr>
      </p:pic>
      <p:sp>
        <p:nvSpPr>
          <p:cNvPr id="188" name="Google Shape;188;p2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3"/>
          <p:cNvSpPr txBox="1">
            <a:spLocks noGrp="1"/>
          </p:cNvSpPr>
          <p:nvPr>
            <p:ph type="title"/>
          </p:nvPr>
        </p:nvSpPr>
        <p:spPr>
          <a:xfrm>
            <a:off x="311700" y="1963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Key Findings</a:t>
            </a:r>
            <a:endParaRPr>
              <a:latin typeface="Comfortaa"/>
              <a:ea typeface="Comfortaa"/>
              <a:cs typeface="Comfortaa"/>
              <a:sym typeface="Comfortaa"/>
            </a:endParaRPr>
          </a:p>
        </p:txBody>
      </p:sp>
      <p:sp>
        <p:nvSpPr>
          <p:cNvPr id="194" name="Google Shape;194;p23"/>
          <p:cNvSpPr txBox="1">
            <a:spLocks noGrp="1"/>
          </p:cNvSpPr>
          <p:nvPr>
            <p:ph type="body" idx="1"/>
          </p:nvPr>
        </p:nvSpPr>
        <p:spPr>
          <a:xfrm>
            <a:off x="311700" y="10161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rgbClr val="000000"/>
                </a:solidFill>
                <a:latin typeface="Comfortaa"/>
                <a:ea typeface="Comfortaa"/>
                <a:cs typeface="Comfortaa"/>
                <a:sym typeface="Comfortaa"/>
              </a:rPr>
              <a:t>The final stage of the analysis resulted in three overarching themes.</a:t>
            </a:r>
            <a:endParaRPr>
              <a:solidFill>
                <a:srgbClr val="000000"/>
              </a:solidFill>
              <a:latin typeface="Comfortaa"/>
              <a:ea typeface="Comfortaa"/>
              <a:cs typeface="Comfortaa"/>
              <a:sym typeface="Comfortaa"/>
            </a:endParaRPr>
          </a:p>
          <a:p>
            <a:pPr marL="457200" lvl="0" indent="0" algn="l" rtl="0">
              <a:spcBef>
                <a:spcPts val="1200"/>
              </a:spcBef>
              <a:spcAft>
                <a:spcPts val="0"/>
              </a:spcAft>
              <a:buNone/>
            </a:pPr>
            <a:r>
              <a:rPr lang="en">
                <a:solidFill>
                  <a:srgbClr val="000000"/>
                </a:solidFill>
                <a:latin typeface="Comfortaa"/>
                <a:ea typeface="Comfortaa"/>
                <a:cs typeface="Comfortaa"/>
                <a:sym typeface="Comfortaa"/>
              </a:rPr>
              <a:t>Theme 1: We are a team and we both invest in the relationship.</a:t>
            </a:r>
            <a:endParaRPr>
              <a:solidFill>
                <a:srgbClr val="000000"/>
              </a:solidFill>
              <a:latin typeface="Comfortaa"/>
              <a:ea typeface="Comfortaa"/>
              <a:cs typeface="Comfortaa"/>
              <a:sym typeface="Comfortaa"/>
            </a:endParaRPr>
          </a:p>
          <a:p>
            <a:pPr marL="457200" lvl="0" indent="0" algn="l" rtl="0">
              <a:spcBef>
                <a:spcPts val="1200"/>
              </a:spcBef>
              <a:spcAft>
                <a:spcPts val="0"/>
              </a:spcAft>
              <a:buNone/>
            </a:pPr>
            <a:r>
              <a:rPr lang="en">
                <a:solidFill>
                  <a:srgbClr val="000000"/>
                </a:solidFill>
                <a:latin typeface="Comfortaa"/>
                <a:ea typeface="Comfortaa"/>
                <a:cs typeface="Comfortaa"/>
                <a:sym typeface="Comfortaa"/>
              </a:rPr>
              <a:t>Theme 2: I can be myself</a:t>
            </a:r>
            <a:endParaRPr>
              <a:solidFill>
                <a:srgbClr val="000000"/>
              </a:solidFill>
              <a:latin typeface="Comfortaa"/>
              <a:ea typeface="Comfortaa"/>
              <a:cs typeface="Comfortaa"/>
              <a:sym typeface="Comfortaa"/>
            </a:endParaRPr>
          </a:p>
          <a:p>
            <a:pPr marL="457200" lvl="0" indent="0" algn="l" rtl="0">
              <a:spcBef>
                <a:spcPts val="1200"/>
              </a:spcBef>
              <a:spcAft>
                <a:spcPts val="1200"/>
              </a:spcAft>
              <a:buNone/>
            </a:pPr>
            <a:r>
              <a:rPr lang="en">
                <a:solidFill>
                  <a:srgbClr val="000000"/>
                </a:solidFill>
                <a:latin typeface="Comfortaa"/>
                <a:ea typeface="Comfortaa"/>
                <a:cs typeface="Comfortaa"/>
                <a:sym typeface="Comfortaa"/>
              </a:rPr>
              <a:t>Theme 3: We just want to be treated equally.</a:t>
            </a:r>
            <a:endParaRPr>
              <a:solidFill>
                <a:srgbClr val="000000"/>
              </a:solidFill>
              <a:latin typeface="Comfortaa"/>
              <a:ea typeface="Comfortaa"/>
              <a:cs typeface="Comfortaa"/>
              <a:sym typeface="Comfortaa"/>
            </a:endParaRPr>
          </a:p>
        </p:txBody>
      </p:sp>
      <p:sp>
        <p:nvSpPr>
          <p:cNvPr id="195" name="Google Shape;195;p2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4"/>
          <p:cNvSpPr txBox="1">
            <a:spLocks noGrp="1"/>
          </p:cNvSpPr>
          <p:nvPr>
            <p:ph type="title"/>
          </p:nvPr>
        </p:nvSpPr>
        <p:spPr>
          <a:xfrm>
            <a:off x="311700" y="1963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Theme 1: We are a team and we both invest in the relationship.</a:t>
            </a:r>
            <a:endParaRPr>
              <a:latin typeface="Comfortaa"/>
              <a:ea typeface="Comfortaa"/>
              <a:cs typeface="Comfortaa"/>
              <a:sym typeface="Comfortaa"/>
            </a:endParaRPr>
          </a:p>
        </p:txBody>
      </p:sp>
      <p:sp>
        <p:nvSpPr>
          <p:cNvPr id="201" name="Google Shape;201;p24"/>
          <p:cNvSpPr/>
          <p:nvPr/>
        </p:nvSpPr>
        <p:spPr>
          <a:xfrm>
            <a:off x="4304700" y="2488000"/>
            <a:ext cx="1698900" cy="12918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200">
                <a:latin typeface="Comfortaa"/>
                <a:ea typeface="Comfortaa"/>
                <a:cs typeface="Comfortaa"/>
                <a:sym typeface="Comfortaa"/>
              </a:rPr>
              <a:t>“You feel well supported to be able to go to them and ask for reassurance”</a:t>
            </a:r>
            <a:endParaRPr sz="1300">
              <a:latin typeface="Roboto"/>
              <a:ea typeface="Roboto"/>
              <a:cs typeface="Roboto"/>
              <a:sym typeface="Roboto"/>
            </a:endParaRPr>
          </a:p>
        </p:txBody>
      </p:sp>
      <p:sp>
        <p:nvSpPr>
          <p:cNvPr id="202" name="Google Shape;202;p24"/>
          <p:cNvSpPr/>
          <p:nvPr/>
        </p:nvSpPr>
        <p:spPr>
          <a:xfrm>
            <a:off x="6859350" y="804100"/>
            <a:ext cx="2045400" cy="1291800"/>
          </a:xfrm>
          <a:prstGeom prst="wedgeRoundRectCallout">
            <a:avLst>
              <a:gd name="adj1" fmla="val -20833"/>
              <a:gd name="adj2" fmla="val 62500"/>
              <a:gd name="adj3" fmla="val 0"/>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100">
                <a:latin typeface="Comfortaa"/>
                <a:ea typeface="Comfortaa"/>
                <a:cs typeface="Comfortaa"/>
                <a:sym typeface="Comfortaa"/>
              </a:rPr>
              <a:t>“A lot of time you feel really separated from your teachers, but like with her [...] you feel more likely to ask her questions”</a:t>
            </a:r>
            <a:endParaRPr sz="700">
              <a:latin typeface="Roboto"/>
              <a:ea typeface="Roboto"/>
              <a:cs typeface="Roboto"/>
              <a:sym typeface="Roboto"/>
            </a:endParaRPr>
          </a:p>
        </p:txBody>
      </p:sp>
      <p:sp>
        <p:nvSpPr>
          <p:cNvPr id="203" name="Google Shape;203;p24"/>
          <p:cNvSpPr/>
          <p:nvPr/>
        </p:nvSpPr>
        <p:spPr>
          <a:xfrm>
            <a:off x="6056700" y="2356450"/>
            <a:ext cx="2907300" cy="1554900"/>
          </a:xfrm>
          <a:prstGeom prst="wedgeRoundRectCallout">
            <a:avLst>
              <a:gd name="adj1" fmla="val -20833"/>
              <a:gd name="adj2" fmla="val 62500"/>
              <a:gd name="adj3" fmla="val 0"/>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300">
                <a:latin typeface="Comfortaa"/>
                <a:ea typeface="Comfortaa"/>
                <a:cs typeface="Comfortaa"/>
                <a:sym typeface="Comfortaa"/>
              </a:rPr>
              <a:t>“If you have a better relationship with a teacher they’ll be more understanding of what you're doing and you’ll be better behaved with them.”</a:t>
            </a:r>
            <a:endParaRPr sz="900">
              <a:latin typeface="Roboto"/>
              <a:ea typeface="Roboto"/>
              <a:cs typeface="Roboto"/>
              <a:sym typeface="Roboto"/>
            </a:endParaRPr>
          </a:p>
        </p:txBody>
      </p:sp>
      <p:sp>
        <p:nvSpPr>
          <p:cNvPr id="204" name="Google Shape;204;p24"/>
          <p:cNvSpPr/>
          <p:nvPr/>
        </p:nvSpPr>
        <p:spPr>
          <a:xfrm>
            <a:off x="4572000" y="804100"/>
            <a:ext cx="2236800" cy="1472700"/>
          </a:xfrm>
          <a:prstGeom prst="wedgeRoundRectCallout">
            <a:avLst>
              <a:gd name="adj1" fmla="val -20833"/>
              <a:gd name="adj2" fmla="val 62500"/>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200">
                <a:latin typeface="Comfortaa"/>
                <a:ea typeface="Comfortaa"/>
                <a:cs typeface="Comfortaa"/>
                <a:sym typeface="Comfortaa"/>
              </a:rPr>
              <a:t>“When you like the teacher you don’t want them to be disappointed in you, so you try to work harder”</a:t>
            </a:r>
            <a:endParaRPr sz="800">
              <a:latin typeface="Roboto"/>
              <a:ea typeface="Roboto"/>
              <a:cs typeface="Roboto"/>
              <a:sym typeface="Roboto"/>
            </a:endParaRPr>
          </a:p>
        </p:txBody>
      </p:sp>
      <p:sp>
        <p:nvSpPr>
          <p:cNvPr id="205" name="Google Shape;205;p24"/>
          <p:cNvSpPr/>
          <p:nvPr/>
        </p:nvSpPr>
        <p:spPr>
          <a:xfrm>
            <a:off x="4667700" y="3991000"/>
            <a:ext cx="2045400" cy="824700"/>
          </a:xfrm>
          <a:prstGeom prst="wedgeRoundRectCallout">
            <a:avLst>
              <a:gd name="adj1" fmla="val -20833"/>
              <a:gd name="adj2" fmla="val 62500"/>
              <a:gd name="adj3" fmla="val 0"/>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300">
                <a:latin typeface="Comfortaa"/>
                <a:ea typeface="Comfortaa"/>
                <a:cs typeface="Comfortaa"/>
                <a:sym typeface="Comfortaa"/>
              </a:rPr>
              <a:t>“ it makes me feel more motivated [...] like to learn more”</a:t>
            </a:r>
            <a:endParaRPr sz="1200">
              <a:latin typeface="Roboto"/>
              <a:ea typeface="Roboto"/>
              <a:cs typeface="Roboto"/>
              <a:sym typeface="Roboto"/>
            </a:endParaRPr>
          </a:p>
        </p:txBody>
      </p:sp>
      <p:sp>
        <p:nvSpPr>
          <p:cNvPr id="206" name="Google Shape;206;p24"/>
          <p:cNvSpPr txBox="1"/>
          <p:nvPr/>
        </p:nvSpPr>
        <p:spPr>
          <a:xfrm>
            <a:off x="166300" y="1227275"/>
            <a:ext cx="4138500" cy="352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latin typeface="Comfortaa"/>
                <a:ea typeface="Comfortaa"/>
                <a:cs typeface="Comfortaa"/>
                <a:sym typeface="Comfortaa"/>
              </a:rPr>
              <a:t>Positive STRs were connected with the teacher’s ability:</a:t>
            </a:r>
            <a:endParaRPr sz="1500">
              <a:latin typeface="Comfortaa"/>
              <a:ea typeface="Comfortaa"/>
              <a:cs typeface="Comfortaa"/>
              <a:sym typeface="Comfortaa"/>
            </a:endParaRPr>
          </a:p>
          <a:p>
            <a:pPr marL="457200" lvl="0" indent="-323850" algn="l" rtl="0">
              <a:spcBef>
                <a:spcPts val="0"/>
              </a:spcBef>
              <a:spcAft>
                <a:spcPts val="0"/>
              </a:spcAft>
              <a:buSzPts val="1500"/>
              <a:buFont typeface="Comfortaa"/>
              <a:buChar char="●"/>
            </a:pPr>
            <a:r>
              <a:rPr lang="en" sz="1500">
                <a:latin typeface="Comfortaa"/>
                <a:ea typeface="Comfortaa"/>
                <a:cs typeface="Comfortaa"/>
                <a:sym typeface="Comfortaa"/>
              </a:rPr>
              <a:t>Provide academic support</a:t>
            </a:r>
            <a:endParaRPr sz="1500">
              <a:latin typeface="Comfortaa"/>
              <a:ea typeface="Comfortaa"/>
              <a:cs typeface="Comfortaa"/>
              <a:sym typeface="Comfortaa"/>
            </a:endParaRPr>
          </a:p>
          <a:p>
            <a:pPr marL="457200" lvl="0" indent="-323850" algn="l" rtl="0">
              <a:spcBef>
                <a:spcPts val="0"/>
              </a:spcBef>
              <a:spcAft>
                <a:spcPts val="0"/>
              </a:spcAft>
              <a:buSzPts val="1500"/>
              <a:buFont typeface="Comfortaa"/>
              <a:buChar char="●"/>
            </a:pPr>
            <a:r>
              <a:rPr lang="en" sz="1500">
                <a:latin typeface="Comfortaa"/>
                <a:ea typeface="Comfortaa"/>
                <a:cs typeface="Comfortaa"/>
                <a:sym typeface="Comfortaa"/>
              </a:rPr>
              <a:t>Regularly check work</a:t>
            </a:r>
            <a:endParaRPr sz="1500">
              <a:latin typeface="Comfortaa"/>
              <a:ea typeface="Comfortaa"/>
              <a:cs typeface="Comfortaa"/>
              <a:sym typeface="Comfortaa"/>
            </a:endParaRPr>
          </a:p>
          <a:p>
            <a:pPr marL="457200" lvl="0" indent="-323850" algn="l" rtl="0">
              <a:spcBef>
                <a:spcPts val="0"/>
              </a:spcBef>
              <a:spcAft>
                <a:spcPts val="0"/>
              </a:spcAft>
              <a:buSzPts val="1500"/>
              <a:buFont typeface="Comfortaa"/>
              <a:buChar char="●"/>
            </a:pPr>
            <a:r>
              <a:rPr lang="en" sz="1500">
                <a:latin typeface="Comfortaa"/>
                <a:ea typeface="Comfortaa"/>
                <a:cs typeface="Comfortaa"/>
                <a:sym typeface="Comfortaa"/>
              </a:rPr>
              <a:t>Identify when students needed help </a:t>
            </a: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Students were then more open to answer questions and ask for help.</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When teachers were warm, kind and caring it facilitated positive working environments. Which encouraged students to increase their engagement.</a:t>
            </a:r>
            <a:endParaRPr sz="1500">
              <a:latin typeface="Comfortaa"/>
              <a:ea typeface="Comfortaa"/>
              <a:cs typeface="Comfortaa"/>
              <a:sym typeface="Comfortaa"/>
            </a:endParaRPr>
          </a:p>
        </p:txBody>
      </p:sp>
      <p:sp>
        <p:nvSpPr>
          <p:cNvPr id="207" name="Google Shape;207;p2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5"/>
          <p:cNvSpPr txBox="1">
            <a:spLocks noGrp="1"/>
          </p:cNvSpPr>
          <p:nvPr>
            <p:ph type="title"/>
          </p:nvPr>
        </p:nvSpPr>
        <p:spPr>
          <a:xfrm>
            <a:off x="166300" y="1963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Theme 2: I can be myself.</a:t>
            </a:r>
            <a:endParaRPr>
              <a:latin typeface="Comfortaa"/>
              <a:ea typeface="Comfortaa"/>
              <a:cs typeface="Comfortaa"/>
              <a:sym typeface="Comfortaa"/>
            </a:endParaRPr>
          </a:p>
        </p:txBody>
      </p:sp>
      <p:sp>
        <p:nvSpPr>
          <p:cNvPr id="213" name="Google Shape;213;p25"/>
          <p:cNvSpPr/>
          <p:nvPr/>
        </p:nvSpPr>
        <p:spPr>
          <a:xfrm>
            <a:off x="4259400" y="2164125"/>
            <a:ext cx="1789500" cy="1396200"/>
          </a:xfrm>
          <a:prstGeom prst="wedgeRoundRectCallout">
            <a:avLst>
              <a:gd name="adj1" fmla="val 35814"/>
              <a:gd name="adj2" fmla="val 66715"/>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“I can be really loud. With teachers that are Black like me, [...] they tend to not be as bothered by laughter or a bit of chit chat between students”</a:t>
            </a:r>
            <a:endParaRPr sz="1000">
              <a:latin typeface="Comfortaa"/>
              <a:ea typeface="Comfortaa"/>
              <a:cs typeface="Comfortaa"/>
              <a:sym typeface="Comfortaa"/>
            </a:endParaRPr>
          </a:p>
        </p:txBody>
      </p:sp>
      <p:sp>
        <p:nvSpPr>
          <p:cNvPr id="214" name="Google Shape;214;p25"/>
          <p:cNvSpPr/>
          <p:nvPr/>
        </p:nvSpPr>
        <p:spPr>
          <a:xfrm>
            <a:off x="6940350" y="683800"/>
            <a:ext cx="2045400" cy="1188600"/>
          </a:xfrm>
          <a:prstGeom prst="wedgeRoundRectCallout">
            <a:avLst>
              <a:gd name="adj1" fmla="val -51938"/>
              <a:gd name="adj2" fmla="val 58173"/>
              <a:gd name="adj3" fmla="val 0"/>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100">
                <a:latin typeface="Comfortaa"/>
                <a:ea typeface="Comfortaa"/>
                <a:cs typeface="Comfortaa"/>
                <a:sym typeface="Comfortaa"/>
              </a:rPr>
              <a:t>“My teacher [...] he’s very relatable with us because he’s on trend [...] like with gaming and stuff”</a:t>
            </a:r>
            <a:endParaRPr sz="700">
              <a:latin typeface="Roboto"/>
              <a:ea typeface="Roboto"/>
              <a:cs typeface="Roboto"/>
              <a:sym typeface="Roboto"/>
            </a:endParaRPr>
          </a:p>
        </p:txBody>
      </p:sp>
      <p:sp>
        <p:nvSpPr>
          <p:cNvPr id="215" name="Google Shape;215;p25"/>
          <p:cNvSpPr/>
          <p:nvPr/>
        </p:nvSpPr>
        <p:spPr>
          <a:xfrm>
            <a:off x="6110900" y="2019150"/>
            <a:ext cx="2907300" cy="1807800"/>
          </a:xfrm>
          <a:prstGeom prst="wedgeRoundRectCallout">
            <a:avLst>
              <a:gd name="adj1" fmla="val -20833"/>
              <a:gd name="adj2" fmla="val 62500"/>
              <a:gd name="adj3" fmla="val 0"/>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They were all ecstatic and excited about their trip and rambled on [...] one exclaimed “Oh Miss I got you something.” He pulled out a triangular 3-way highlighter [...] I was so surprised. Then another ran forward “Miss look I got you this periodic table bag” it was lovely. I responded “Thanks so much”.</a:t>
            </a:r>
            <a:endParaRPr sz="900">
              <a:latin typeface="Roboto"/>
              <a:ea typeface="Roboto"/>
              <a:cs typeface="Roboto"/>
              <a:sym typeface="Roboto"/>
            </a:endParaRPr>
          </a:p>
        </p:txBody>
      </p:sp>
      <p:sp>
        <p:nvSpPr>
          <p:cNvPr id="216" name="Google Shape;216;p25"/>
          <p:cNvSpPr/>
          <p:nvPr/>
        </p:nvSpPr>
        <p:spPr>
          <a:xfrm>
            <a:off x="4787325" y="734763"/>
            <a:ext cx="2045400" cy="1188600"/>
          </a:xfrm>
          <a:prstGeom prst="wedgeRoundRectCallout">
            <a:avLst>
              <a:gd name="adj1" fmla="val -20833"/>
              <a:gd name="adj2" fmla="val 62500"/>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200">
                <a:latin typeface="Comfortaa"/>
                <a:ea typeface="Comfortaa"/>
                <a:cs typeface="Comfortaa"/>
                <a:sym typeface="Comfortaa"/>
              </a:rPr>
              <a:t>“Like some teachers can’t take a joke, but because of how you act I know I can say a joke”</a:t>
            </a:r>
            <a:endParaRPr sz="800">
              <a:latin typeface="Roboto"/>
              <a:ea typeface="Roboto"/>
              <a:cs typeface="Roboto"/>
              <a:sym typeface="Roboto"/>
            </a:endParaRPr>
          </a:p>
        </p:txBody>
      </p:sp>
      <p:sp>
        <p:nvSpPr>
          <p:cNvPr id="217" name="Google Shape;217;p25"/>
          <p:cNvSpPr/>
          <p:nvPr/>
        </p:nvSpPr>
        <p:spPr>
          <a:xfrm>
            <a:off x="4304700" y="3716000"/>
            <a:ext cx="1843800" cy="1050000"/>
          </a:xfrm>
          <a:prstGeom prst="wedgeRoundRectCallout">
            <a:avLst>
              <a:gd name="adj1" fmla="val 58144"/>
              <a:gd name="adj2" fmla="val 46069"/>
              <a:gd name="adj3" fmla="val 0"/>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“Yeah, you don’t really feel singled out [...] you feel like you can be yourself in the lesson”</a:t>
            </a:r>
            <a:endParaRPr sz="900">
              <a:latin typeface="Roboto"/>
              <a:ea typeface="Roboto"/>
              <a:cs typeface="Roboto"/>
              <a:sym typeface="Roboto"/>
            </a:endParaRPr>
          </a:p>
        </p:txBody>
      </p:sp>
      <p:sp>
        <p:nvSpPr>
          <p:cNvPr id="218" name="Google Shape;218;p25"/>
          <p:cNvSpPr txBox="1"/>
          <p:nvPr/>
        </p:nvSpPr>
        <p:spPr>
          <a:xfrm>
            <a:off x="86225" y="734775"/>
            <a:ext cx="4173300" cy="389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latin typeface="Comfortaa"/>
                <a:ea typeface="Comfortaa"/>
                <a:cs typeface="Comfortaa"/>
                <a:sym typeface="Comfortaa"/>
              </a:rPr>
              <a:t>Interpersonal relationships facilitated connectedness, a sense of belonging and acceptance.</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Teacher’s present “small moments of care” (Leverette </a:t>
            </a:r>
            <a:r>
              <a:rPr lang="en" sz="1500" i="1">
                <a:latin typeface="Comfortaa"/>
                <a:ea typeface="Comfortaa"/>
                <a:cs typeface="Comfortaa"/>
                <a:sym typeface="Comfortaa"/>
              </a:rPr>
              <a:t>et al, </a:t>
            </a:r>
            <a:r>
              <a:rPr lang="en" sz="1500">
                <a:latin typeface="Comfortaa"/>
                <a:ea typeface="Comfortaa"/>
                <a:cs typeface="Comfortaa"/>
                <a:sym typeface="Comfortaa"/>
              </a:rPr>
              <a:t>2012).</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Relationships equally were beneficial for myself, allowing for a return on my ‘investment.’</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Some students felt more comfortable around teacher’s who were ethnically matched. The inclusion and acceptance of their individuality raises the quality of the STR.</a:t>
            </a:r>
            <a:endParaRPr sz="1500">
              <a:latin typeface="Comfortaa"/>
              <a:ea typeface="Comfortaa"/>
              <a:cs typeface="Comfortaa"/>
              <a:sym typeface="Comfortaa"/>
            </a:endParaRPr>
          </a:p>
        </p:txBody>
      </p:sp>
      <p:sp>
        <p:nvSpPr>
          <p:cNvPr id="219" name="Google Shape;219;p2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6"/>
          <p:cNvSpPr txBox="1">
            <a:spLocks noGrp="1"/>
          </p:cNvSpPr>
          <p:nvPr>
            <p:ph type="title"/>
          </p:nvPr>
        </p:nvSpPr>
        <p:spPr>
          <a:xfrm>
            <a:off x="166300" y="94375"/>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Theme 3: We just want to be treated equally.</a:t>
            </a:r>
            <a:endParaRPr>
              <a:latin typeface="Comfortaa"/>
              <a:ea typeface="Comfortaa"/>
              <a:cs typeface="Comfortaa"/>
              <a:sym typeface="Comfortaa"/>
            </a:endParaRPr>
          </a:p>
        </p:txBody>
      </p:sp>
      <p:sp>
        <p:nvSpPr>
          <p:cNvPr id="225" name="Google Shape;225;p26"/>
          <p:cNvSpPr/>
          <p:nvPr/>
        </p:nvSpPr>
        <p:spPr>
          <a:xfrm>
            <a:off x="6968850" y="618388"/>
            <a:ext cx="2045400" cy="1188600"/>
          </a:xfrm>
          <a:prstGeom prst="wedgeRoundRectCallout">
            <a:avLst>
              <a:gd name="adj1" fmla="val -52865"/>
              <a:gd name="adj2" fmla="val 27914"/>
              <a:gd name="adj3" fmla="val 0"/>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“Sometimes people speak to me, like I don’t understand something, they talk to me really slow, like I’m dumb and it’s just really annoying.”</a:t>
            </a:r>
            <a:endParaRPr sz="1000">
              <a:latin typeface="Comfortaa"/>
              <a:ea typeface="Comfortaa"/>
              <a:cs typeface="Comfortaa"/>
              <a:sym typeface="Comfortaa"/>
            </a:endParaRPr>
          </a:p>
        </p:txBody>
      </p:sp>
      <p:sp>
        <p:nvSpPr>
          <p:cNvPr id="226" name="Google Shape;226;p26"/>
          <p:cNvSpPr/>
          <p:nvPr/>
        </p:nvSpPr>
        <p:spPr>
          <a:xfrm>
            <a:off x="5984125" y="1857975"/>
            <a:ext cx="3062700" cy="1750200"/>
          </a:xfrm>
          <a:prstGeom prst="wedgeRoundRectCallout">
            <a:avLst>
              <a:gd name="adj1" fmla="val 51881"/>
              <a:gd name="adj2" fmla="val 34662"/>
              <a:gd name="adj3" fmla="val 0"/>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900">
                <a:latin typeface="Comfortaa"/>
                <a:ea typeface="Comfortaa"/>
                <a:cs typeface="Comfortaa"/>
                <a:sym typeface="Comfortaa"/>
              </a:rPr>
              <a:t>“Sometimes I see [...] teachers expecting less of students of colour. Then I feel like, is this a self-fulfilling prophecy? Because sometimes they’re badly behaved pre-emptively. And sometimes I’m like, are you expecting them to do worse just because they’re Black or because they’re a person of colour and you don’t think they can do as well?”</a:t>
            </a:r>
            <a:endParaRPr sz="900">
              <a:latin typeface="Comfortaa"/>
              <a:ea typeface="Comfortaa"/>
              <a:cs typeface="Comfortaa"/>
              <a:sym typeface="Comfortaa"/>
            </a:endParaRPr>
          </a:p>
        </p:txBody>
      </p:sp>
      <p:sp>
        <p:nvSpPr>
          <p:cNvPr id="227" name="Google Shape;227;p26"/>
          <p:cNvSpPr/>
          <p:nvPr/>
        </p:nvSpPr>
        <p:spPr>
          <a:xfrm>
            <a:off x="3998875" y="687700"/>
            <a:ext cx="2826600" cy="1050000"/>
          </a:xfrm>
          <a:prstGeom prst="wedgeRoundRectCallout">
            <a:avLst>
              <a:gd name="adj1" fmla="val -55879"/>
              <a:gd name="adj2" fmla="val 13957"/>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“Sometimes I feel like the teacher will talk differently to other people, but when they speak to ethnic people they start acting more strict and it’s like they are being unfair [...].”</a:t>
            </a:r>
            <a:endParaRPr sz="1000">
              <a:latin typeface="Comfortaa"/>
              <a:ea typeface="Comfortaa"/>
              <a:cs typeface="Comfortaa"/>
              <a:sym typeface="Comfortaa"/>
            </a:endParaRPr>
          </a:p>
        </p:txBody>
      </p:sp>
      <p:sp>
        <p:nvSpPr>
          <p:cNvPr id="228" name="Google Shape;228;p26"/>
          <p:cNvSpPr/>
          <p:nvPr/>
        </p:nvSpPr>
        <p:spPr>
          <a:xfrm>
            <a:off x="4133275" y="1821788"/>
            <a:ext cx="1770600" cy="1050000"/>
          </a:xfrm>
          <a:prstGeom prst="wedgeRoundRectCallout">
            <a:avLst>
              <a:gd name="adj1" fmla="val -58495"/>
              <a:gd name="adj2" fmla="val -8276"/>
              <a:gd name="adj3" fmla="val 0"/>
            </a:avLst>
          </a:prstGeom>
          <a:solidFill>
            <a:srgbClr val="F4CC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900">
                <a:latin typeface="Comfortaa"/>
                <a:ea typeface="Comfortaa"/>
                <a:cs typeface="Comfortaa"/>
                <a:sym typeface="Comfortaa"/>
              </a:rPr>
              <a:t>“Sometimes teachers decide to use the school rules to their advantage, to like, push against students”</a:t>
            </a:r>
            <a:endParaRPr sz="900">
              <a:latin typeface="Comfortaa"/>
              <a:ea typeface="Comfortaa"/>
              <a:cs typeface="Comfortaa"/>
              <a:sym typeface="Comfortaa"/>
            </a:endParaRPr>
          </a:p>
        </p:txBody>
      </p:sp>
      <p:sp>
        <p:nvSpPr>
          <p:cNvPr id="229" name="Google Shape;229;p26"/>
          <p:cNvSpPr/>
          <p:nvPr/>
        </p:nvSpPr>
        <p:spPr>
          <a:xfrm>
            <a:off x="3998875" y="2955900"/>
            <a:ext cx="1905000" cy="1050000"/>
          </a:xfrm>
          <a:prstGeom prst="wedgeRoundRectCallout">
            <a:avLst>
              <a:gd name="adj1" fmla="val -58557"/>
              <a:gd name="adj2" fmla="val -60"/>
              <a:gd name="adj3" fmla="val 0"/>
            </a:avLst>
          </a:prstGeom>
          <a:solidFill>
            <a:srgbClr val="D9EAD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900">
                <a:latin typeface="Comfortaa"/>
                <a:ea typeface="Comfortaa"/>
                <a:cs typeface="Comfortaa"/>
                <a:sym typeface="Comfortaa"/>
              </a:rPr>
              <a:t>“Like when they have favourites [...] I feel like if you are being targeted [...] you won’t be productive in the lesson”</a:t>
            </a:r>
            <a:endParaRPr sz="900">
              <a:latin typeface="Comfortaa"/>
              <a:ea typeface="Comfortaa"/>
              <a:cs typeface="Comfortaa"/>
              <a:sym typeface="Comfortaa"/>
            </a:endParaRPr>
          </a:p>
        </p:txBody>
      </p:sp>
      <p:sp>
        <p:nvSpPr>
          <p:cNvPr id="230" name="Google Shape;230;p26"/>
          <p:cNvSpPr/>
          <p:nvPr/>
        </p:nvSpPr>
        <p:spPr>
          <a:xfrm>
            <a:off x="6317400" y="3659150"/>
            <a:ext cx="2826600" cy="1188600"/>
          </a:xfrm>
          <a:prstGeom prst="wedgeRoundRectCallout">
            <a:avLst>
              <a:gd name="adj1" fmla="val -51938"/>
              <a:gd name="adj2" fmla="val 58173"/>
              <a:gd name="adj3" fmla="val 0"/>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“I heard a Black student walk through the door [...] all he was saying is ‘I haven’t done anything wrong’ and then the teacher said ‘why are you being so aggressive.’ And it wasn’t even aggressive at all.”</a:t>
            </a:r>
            <a:endParaRPr sz="1000">
              <a:latin typeface="Comfortaa"/>
              <a:ea typeface="Comfortaa"/>
              <a:cs typeface="Comfortaa"/>
              <a:sym typeface="Comfortaa"/>
            </a:endParaRPr>
          </a:p>
        </p:txBody>
      </p:sp>
      <p:sp>
        <p:nvSpPr>
          <p:cNvPr id="231" name="Google Shape;231;p26"/>
          <p:cNvSpPr/>
          <p:nvPr/>
        </p:nvSpPr>
        <p:spPr>
          <a:xfrm>
            <a:off x="3998875" y="4090000"/>
            <a:ext cx="2256000" cy="890100"/>
          </a:xfrm>
          <a:prstGeom prst="wedgeRoundRectCallout">
            <a:avLst>
              <a:gd name="adj1" fmla="val -56734"/>
              <a:gd name="adj2" fmla="val 19377"/>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r>
              <a:rPr lang="en" sz="1000">
                <a:latin typeface="Comfortaa"/>
                <a:ea typeface="Comfortaa"/>
                <a:cs typeface="Comfortaa"/>
                <a:sym typeface="Comfortaa"/>
              </a:rPr>
              <a:t>“When they treat me unfairly then for the next few lessons, i’ll kind of just not really care in class.”</a:t>
            </a:r>
            <a:endParaRPr sz="1000">
              <a:latin typeface="Comfortaa"/>
              <a:ea typeface="Comfortaa"/>
              <a:cs typeface="Comfortaa"/>
              <a:sym typeface="Comfortaa"/>
            </a:endParaRPr>
          </a:p>
        </p:txBody>
      </p:sp>
      <p:sp>
        <p:nvSpPr>
          <p:cNvPr id="232" name="Google Shape;232;p26"/>
          <p:cNvSpPr txBox="1"/>
          <p:nvPr/>
        </p:nvSpPr>
        <p:spPr>
          <a:xfrm>
            <a:off x="100475" y="702175"/>
            <a:ext cx="3630300" cy="389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latin typeface="Comfortaa"/>
                <a:ea typeface="Comfortaa"/>
                <a:cs typeface="Comfortaa"/>
                <a:sym typeface="Comfortaa"/>
              </a:rPr>
              <a:t>Students were critical of subtle disparities in the treatment they received and concerned about the low expectations held of them.</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There were speculations that this was due to their ethnicity. And had a heightened awareness of it.</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Leading to a reduction in their productively and perceived engagement in the lesson.</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r>
              <a:rPr lang="en" sz="1500">
                <a:latin typeface="Comfortaa"/>
                <a:ea typeface="Comfortaa"/>
                <a:cs typeface="Comfortaa"/>
                <a:sym typeface="Comfortaa"/>
              </a:rPr>
              <a:t>Student’s at times felt powerless, targeted and judged. Unresolved conflicts fragmented interactions and left room for ambivalence.</a:t>
            </a: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a:p>
            <a:pPr marL="0" lvl="0" indent="0" algn="l" rtl="0">
              <a:spcBef>
                <a:spcPts val="0"/>
              </a:spcBef>
              <a:spcAft>
                <a:spcPts val="0"/>
              </a:spcAft>
              <a:buNone/>
            </a:pPr>
            <a:endParaRPr sz="1500">
              <a:latin typeface="Comfortaa"/>
              <a:ea typeface="Comfortaa"/>
              <a:cs typeface="Comfortaa"/>
              <a:sym typeface="Comfortaa"/>
            </a:endParaRPr>
          </a:p>
        </p:txBody>
      </p:sp>
      <p:sp>
        <p:nvSpPr>
          <p:cNvPr id="233" name="Google Shape;233;p2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animEffect transition="in" filter="fade">
                                      <p:cBhvr>
                                        <p:cTn id="7" dur="1000"/>
                                        <p:tgtEl>
                                          <p:spTgt spid="22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26"/>
                                        </p:tgtEl>
                                        <p:attrNameLst>
                                          <p:attrName>style.visibility</p:attrName>
                                        </p:attrNameLst>
                                      </p:cBhvr>
                                      <p:to>
                                        <p:strVal val="visible"/>
                                      </p:to>
                                    </p:set>
                                    <p:animEffect transition="in" filter="fade">
                                      <p:cBhvr>
                                        <p:cTn id="11" dur="1000"/>
                                        <p:tgtEl>
                                          <p:spTgt spid="22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27"/>
                                        </p:tgtEl>
                                        <p:attrNameLst>
                                          <p:attrName>style.visibility</p:attrName>
                                        </p:attrNameLst>
                                      </p:cBhvr>
                                      <p:to>
                                        <p:strVal val="visible"/>
                                      </p:to>
                                    </p:set>
                                    <p:animEffect transition="in" filter="fade">
                                      <p:cBhvr>
                                        <p:cTn id="15" dur="1100"/>
                                        <p:tgtEl>
                                          <p:spTgt spid="227"/>
                                        </p:tgtEl>
                                      </p:cBhvr>
                                    </p:animEffect>
                                  </p:childTnLst>
                                </p:cTn>
                              </p:par>
                            </p:childTnLst>
                          </p:cTn>
                        </p:par>
                        <p:par>
                          <p:cTn id="16" fill="hold">
                            <p:stCondLst>
                              <p:cond delay="3100"/>
                            </p:stCondLst>
                            <p:childTnLst>
                              <p:par>
                                <p:cTn id="17" presetID="10" presetClass="entr" presetSubtype="0" fill="hold" nodeType="afterEffect">
                                  <p:stCondLst>
                                    <p:cond delay="0"/>
                                  </p:stCondLst>
                                  <p:childTnLst>
                                    <p:set>
                                      <p:cBhvr>
                                        <p:cTn id="18" dur="1" fill="hold">
                                          <p:stCondLst>
                                            <p:cond delay="0"/>
                                          </p:stCondLst>
                                        </p:cTn>
                                        <p:tgtEl>
                                          <p:spTgt spid="228"/>
                                        </p:tgtEl>
                                        <p:attrNameLst>
                                          <p:attrName>style.visibility</p:attrName>
                                        </p:attrNameLst>
                                      </p:cBhvr>
                                      <p:to>
                                        <p:strVal val="visible"/>
                                      </p:to>
                                    </p:set>
                                    <p:animEffect transition="in" filter="fade">
                                      <p:cBhvr>
                                        <p:cTn id="19" dur="1000"/>
                                        <p:tgtEl>
                                          <p:spTgt spid="228"/>
                                        </p:tgtEl>
                                      </p:cBhvr>
                                    </p:animEffect>
                                  </p:childTnLst>
                                </p:cTn>
                              </p:par>
                            </p:childTnLst>
                          </p:cTn>
                        </p:par>
                        <p:par>
                          <p:cTn id="20" fill="hold">
                            <p:stCondLst>
                              <p:cond delay="4100"/>
                            </p:stCondLst>
                            <p:childTnLst>
                              <p:par>
                                <p:cTn id="21" presetID="10" presetClass="entr" presetSubtype="0" fill="hold" nodeType="afterEffect">
                                  <p:stCondLst>
                                    <p:cond delay="0"/>
                                  </p:stCondLst>
                                  <p:childTnLst>
                                    <p:set>
                                      <p:cBhvr>
                                        <p:cTn id="22" dur="1" fill="hold">
                                          <p:stCondLst>
                                            <p:cond delay="0"/>
                                          </p:stCondLst>
                                        </p:cTn>
                                        <p:tgtEl>
                                          <p:spTgt spid="229"/>
                                        </p:tgtEl>
                                        <p:attrNameLst>
                                          <p:attrName>style.visibility</p:attrName>
                                        </p:attrNameLst>
                                      </p:cBhvr>
                                      <p:to>
                                        <p:strVal val="visible"/>
                                      </p:to>
                                    </p:set>
                                    <p:animEffect transition="in" filter="fade">
                                      <p:cBhvr>
                                        <p:cTn id="23" dur="1000"/>
                                        <p:tgtEl>
                                          <p:spTgt spid="229"/>
                                        </p:tgtEl>
                                      </p:cBhvr>
                                    </p:animEffect>
                                  </p:childTnLst>
                                </p:cTn>
                              </p:par>
                            </p:childTnLst>
                          </p:cTn>
                        </p:par>
                        <p:par>
                          <p:cTn id="24" fill="hold">
                            <p:stCondLst>
                              <p:cond delay="5100"/>
                            </p:stCondLst>
                            <p:childTnLst>
                              <p:par>
                                <p:cTn id="25" presetID="10" presetClass="entr" presetSubtype="0" fill="hold" nodeType="afterEffect">
                                  <p:stCondLst>
                                    <p:cond delay="0"/>
                                  </p:stCondLst>
                                  <p:childTnLst>
                                    <p:set>
                                      <p:cBhvr>
                                        <p:cTn id="26" dur="1" fill="hold">
                                          <p:stCondLst>
                                            <p:cond delay="0"/>
                                          </p:stCondLst>
                                        </p:cTn>
                                        <p:tgtEl>
                                          <p:spTgt spid="230"/>
                                        </p:tgtEl>
                                        <p:attrNameLst>
                                          <p:attrName>style.visibility</p:attrName>
                                        </p:attrNameLst>
                                      </p:cBhvr>
                                      <p:to>
                                        <p:strVal val="visible"/>
                                      </p:to>
                                    </p:set>
                                    <p:animEffect transition="in" filter="fade">
                                      <p:cBhvr>
                                        <p:cTn id="27" dur="1100"/>
                                        <p:tgtEl>
                                          <p:spTgt spid="230"/>
                                        </p:tgtEl>
                                      </p:cBhvr>
                                    </p:animEffect>
                                  </p:childTnLst>
                                </p:cTn>
                              </p:par>
                            </p:childTnLst>
                          </p:cTn>
                        </p:par>
                        <p:par>
                          <p:cTn id="28" fill="hold">
                            <p:stCondLst>
                              <p:cond delay="6200"/>
                            </p:stCondLst>
                            <p:childTnLst>
                              <p:par>
                                <p:cTn id="29" presetID="10" presetClass="entr" presetSubtype="0" fill="hold" nodeType="afterEffect">
                                  <p:stCondLst>
                                    <p:cond delay="0"/>
                                  </p:stCondLst>
                                  <p:childTnLst>
                                    <p:set>
                                      <p:cBhvr>
                                        <p:cTn id="30" dur="1" fill="hold">
                                          <p:stCondLst>
                                            <p:cond delay="0"/>
                                          </p:stCondLst>
                                        </p:cTn>
                                        <p:tgtEl>
                                          <p:spTgt spid="231"/>
                                        </p:tgtEl>
                                        <p:attrNameLst>
                                          <p:attrName>style.visibility</p:attrName>
                                        </p:attrNameLst>
                                      </p:cBhvr>
                                      <p:to>
                                        <p:strVal val="visible"/>
                                      </p:to>
                                    </p:set>
                                    <p:animEffect transition="in" filter="fade">
                                      <p:cBhvr>
                                        <p:cTn id="31" dur="1000"/>
                                        <p:tgtEl>
                                          <p:spTgt spid="23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32">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32">
                                            <p:txEl>
                                              <p:pRg st="1" end="1"/>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32">
                                            <p:txEl>
                                              <p:pRg st="2" end="2"/>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32">
                                            <p:txEl>
                                              <p:pRg st="3" end="3"/>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32">
                                            <p:txEl>
                                              <p:pRg st="4" end="4"/>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232">
                                            <p:txEl>
                                              <p:pRg st="5" end="5"/>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232">
                                            <p:txEl>
                                              <p:pRg st="6" end="6"/>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232">
                                            <p:txEl>
                                              <p:pRg st="7" end="7"/>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2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7"/>
          <p:cNvSpPr txBox="1">
            <a:spLocks noGrp="1"/>
          </p:cNvSpPr>
          <p:nvPr>
            <p:ph type="title"/>
          </p:nvPr>
        </p:nvSpPr>
        <p:spPr>
          <a:xfrm>
            <a:off x="183475" y="182025"/>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Future Implications</a:t>
            </a:r>
            <a:endParaRPr>
              <a:latin typeface="Comfortaa"/>
              <a:ea typeface="Comfortaa"/>
              <a:cs typeface="Comfortaa"/>
              <a:sym typeface="Comfortaa"/>
            </a:endParaRPr>
          </a:p>
        </p:txBody>
      </p:sp>
      <p:sp>
        <p:nvSpPr>
          <p:cNvPr id="239" name="Google Shape;239;p27"/>
          <p:cNvSpPr txBox="1">
            <a:spLocks noGrp="1"/>
          </p:cNvSpPr>
          <p:nvPr>
            <p:ph type="body" idx="1"/>
          </p:nvPr>
        </p:nvSpPr>
        <p:spPr>
          <a:xfrm>
            <a:off x="183475" y="789825"/>
            <a:ext cx="4875000" cy="25356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None/>
            </a:pPr>
            <a:r>
              <a:rPr lang="en" sz="1700">
                <a:solidFill>
                  <a:srgbClr val="000000"/>
                </a:solidFill>
                <a:latin typeface="Comfortaa"/>
                <a:ea typeface="Comfortaa"/>
                <a:cs typeface="Comfortaa"/>
                <a:sym typeface="Comfortaa"/>
              </a:rPr>
              <a:t>Positive STR’s can positively impact the students’ school experience.</a:t>
            </a:r>
            <a:endParaRPr sz="1700">
              <a:solidFill>
                <a:srgbClr val="000000"/>
              </a:solidFill>
              <a:latin typeface="Comfortaa"/>
              <a:ea typeface="Comfortaa"/>
              <a:cs typeface="Comfortaa"/>
              <a:sym typeface="Comfortaa"/>
            </a:endParaRPr>
          </a:p>
          <a:p>
            <a:pPr marL="457200" lvl="0" indent="-328453" algn="l" rtl="0">
              <a:spcBef>
                <a:spcPts val="1200"/>
              </a:spcBef>
              <a:spcAft>
                <a:spcPts val="0"/>
              </a:spcAft>
              <a:buClr>
                <a:srgbClr val="000000"/>
              </a:buClr>
              <a:buSzPct val="100000"/>
              <a:buFont typeface="Comfortaa"/>
              <a:buChar char="●"/>
            </a:pPr>
            <a:r>
              <a:rPr lang="en" sz="1700">
                <a:solidFill>
                  <a:srgbClr val="000000"/>
                </a:solidFill>
                <a:latin typeface="Comfortaa"/>
                <a:ea typeface="Comfortaa"/>
                <a:cs typeface="Comfortaa"/>
                <a:sym typeface="Comfortaa"/>
              </a:rPr>
              <a:t>Increase their perceived engagement and desire to work hard.</a:t>
            </a:r>
            <a:endParaRPr sz="1700">
              <a:solidFill>
                <a:srgbClr val="000000"/>
              </a:solidFill>
              <a:latin typeface="Comfortaa"/>
              <a:ea typeface="Comfortaa"/>
              <a:cs typeface="Comfortaa"/>
              <a:sym typeface="Comfortaa"/>
            </a:endParaRPr>
          </a:p>
          <a:p>
            <a:pPr marL="457200" lvl="0" indent="-328453" algn="l" rtl="0">
              <a:spcBef>
                <a:spcPts val="0"/>
              </a:spcBef>
              <a:spcAft>
                <a:spcPts val="0"/>
              </a:spcAft>
              <a:buClr>
                <a:srgbClr val="000000"/>
              </a:buClr>
              <a:buSzPct val="100000"/>
              <a:buFont typeface="Comfortaa"/>
              <a:buChar char="●"/>
            </a:pPr>
            <a:r>
              <a:rPr lang="en" sz="1700">
                <a:solidFill>
                  <a:srgbClr val="000000"/>
                </a:solidFill>
                <a:latin typeface="Comfortaa"/>
                <a:ea typeface="Comfortaa"/>
                <a:cs typeface="Comfortaa"/>
                <a:sym typeface="Comfortaa"/>
              </a:rPr>
              <a:t>Creates more room for compliant classrooms where students are on task.</a:t>
            </a:r>
            <a:endParaRPr sz="1700">
              <a:solidFill>
                <a:srgbClr val="000000"/>
              </a:solidFill>
              <a:latin typeface="Comfortaa"/>
              <a:ea typeface="Comfortaa"/>
              <a:cs typeface="Comfortaa"/>
              <a:sym typeface="Comfortaa"/>
            </a:endParaRPr>
          </a:p>
          <a:p>
            <a:pPr marL="457200" lvl="0" indent="-328453" algn="l" rtl="0">
              <a:spcBef>
                <a:spcPts val="0"/>
              </a:spcBef>
              <a:spcAft>
                <a:spcPts val="0"/>
              </a:spcAft>
              <a:buClr>
                <a:srgbClr val="000000"/>
              </a:buClr>
              <a:buSzPct val="100000"/>
              <a:buFont typeface="Comfortaa"/>
              <a:buChar char="●"/>
            </a:pPr>
            <a:r>
              <a:rPr lang="en" sz="1700">
                <a:solidFill>
                  <a:srgbClr val="000000"/>
                </a:solidFill>
                <a:latin typeface="Comfortaa"/>
                <a:ea typeface="Comfortaa"/>
                <a:cs typeface="Comfortaa"/>
                <a:sym typeface="Comfortaa"/>
              </a:rPr>
              <a:t>Encourages pleasant interactions between teachers and students.</a:t>
            </a:r>
            <a:endParaRPr sz="2000">
              <a:solidFill>
                <a:srgbClr val="000000"/>
              </a:solidFill>
              <a:latin typeface="Comfortaa"/>
              <a:ea typeface="Comfortaa"/>
              <a:cs typeface="Comfortaa"/>
              <a:sym typeface="Comfortaa"/>
            </a:endParaRPr>
          </a:p>
        </p:txBody>
      </p:sp>
      <p:sp>
        <p:nvSpPr>
          <p:cNvPr id="240" name="Google Shape;240;p27"/>
          <p:cNvSpPr txBox="1">
            <a:spLocks noGrp="1"/>
          </p:cNvSpPr>
          <p:nvPr>
            <p:ph type="body" idx="1"/>
          </p:nvPr>
        </p:nvSpPr>
        <p:spPr>
          <a:xfrm>
            <a:off x="183475" y="3153100"/>
            <a:ext cx="5198100" cy="1367700"/>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None/>
            </a:pPr>
            <a:r>
              <a:rPr lang="en" sz="1550">
                <a:solidFill>
                  <a:srgbClr val="000000"/>
                </a:solidFill>
                <a:latin typeface="Comfortaa"/>
                <a:ea typeface="Comfortaa"/>
                <a:cs typeface="Comfortaa"/>
                <a:sym typeface="Comfortaa"/>
              </a:rPr>
              <a:t>Negative STR’s can be impactful.</a:t>
            </a:r>
            <a:endParaRPr sz="1550">
              <a:solidFill>
                <a:srgbClr val="000000"/>
              </a:solidFill>
              <a:latin typeface="Comfortaa"/>
              <a:ea typeface="Comfortaa"/>
              <a:cs typeface="Comfortaa"/>
              <a:sym typeface="Comfortaa"/>
            </a:endParaRPr>
          </a:p>
          <a:p>
            <a:pPr marL="457200" lvl="0" indent="-327025" algn="l" rtl="0">
              <a:spcBef>
                <a:spcPts val="1200"/>
              </a:spcBef>
              <a:spcAft>
                <a:spcPts val="0"/>
              </a:spcAft>
              <a:buClr>
                <a:srgbClr val="000000"/>
              </a:buClr>
              <a:buSzPts val="1550"/>
              <a:buFont typeface="Comfortaa"/>
              <a:buChar char="●"/>
            </a:pPr>
            <a:r>
              <a:rPr lang="en" sz="1550">
                <a:solidFill>
                  <a:srgbClr val="000000"/>
                </a:solidFill>
                <a:latin typeface="Comfortaa"/>
                <a:ea typeface="Comfortaa"/>
                <a:cs typeface="Comfortaa"/>
                <a:sym typeface="Comfortaa"/>
              </a:rPr>
              <a:t>Reinforce racial biases.</a:t>
            </a:r>
            <a:endParaRPr sz="1550">
              <a:solidFill>
                <a:srgbClr val="000000"/>
              </a:solidFill>
              <a:latin typeface="Comfortaa"/>
              <a:ea typeface="Comfortaa"/>
              <a:cs typeface="Comfortaa"/>
              <a:sym typeface="Comfortaa"/>
            </a:endParaRPr>
          </a:p>
          <a:p>
            <a:pPr marL="457200" lvl="0" indent="-327025" algn="l" rtl="0">
              <a:spcBef>
                <a:spcPts val="0"/>
              </a:spcBef>
              <a:spcAft>
                <a:spcPts val="0"/>
              </a:spcAft>
              <a:buClr>
                <a:srgbClr val="000000"/>
              </a:buClr>
              <a:buSzPts val="1550"/>
              <a:buFont typeface="Comfortaa"/>
              <a:buChar char="●"/>
            </a:pPr>
            <a:r>
              <a:rPr lang="en" sz="1550">
                <a:solidFill>
                  <a:srgbClr val="000000"/>
                </a:solidFill>
                <a:latin typeface="Comfortaa"/>
                <a:ea typeface="Comfortaa"/>
                <a:cs typeface="Comfortaa"/>
                <a:sym typeface="Comfortaa"/>
              </a:rPr>
              <a:t>Leave student’s feeling targeted, judged and disliked.</a:t>
            </a:r>
            <a:endParaRPr sz="1550">
              <a:solidFill>
                <a:srgbClr val="000000"/>
              </a:solidFill>
              <a:latin typeface="Comfortaa"/>
              <a:ea typeface="Comfortaa"/>
              <a:cs typeface="Comfortaa"/>
              <a:sym typeface="Comfortaa"/>
            </a:endParaRPr>
          </a:p>
        </p:txBody>
      </p:sp>
      <p:sp>
        <p:nvSpPr>
          <p:cNvPr id="241" name="Google Shape;241;p27"/>
          <p:cNvSpPr txBox="1"/>
          <p:nvPr/>
        </p:nvSpPr>
        <p:spPr>
          <a:xfrm>
            <a:off x="5716500" y="1980850"/>
            <a:ext cx="5837400" cy="89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900">
              <a:solidFill>
                <a:schemeClr val="dk2"/>
              </a:solidFill>
              <a:latin typeface="Comfortaa"/>
              <a:ea typeface="Comfortaa"/>
              <a:cs typeface="Comfortaa"/>
              <a:sym typeface="Comfortaa"/>
            </a:endParaRPr>
          </a:p>
        </p:txBody>
      </p:sp>
      <p:sp>
        <p:nvSpPr>
          <p:cNvPr id="242" name="Google Shape;242;p27"/>
          <p:cNvSpPr txBox="1"/>
          <p:nvPr/>
        </p:nvSpPr>
        <p:spPr>
          <a:xfrm>
            <a:off x="5058475" y="255075"/>
            <a:ext cx="3757500" cy="3509400"/>
          </a:xfrm>
          <a:prstGeom prst="rect">
            <a:avLst/>
          </a:prstGeom>
          <a:noFill/>
          <a:ln w="9525" cap="flat" cmpd="sng">
            <a:solidFill>
              <a:srgbClr val="000000"/>
            </a:solidFill>
            <a:prstDash val="dash"/>
            <a:round/>
            <a:headEnd type="none" w="sm" len="sm"/>
            <a:tailEnd type="none" w="sm" len="sm"/>
          </a:ln>
        </p:spPr>
        <p:txBody>
          <a:bodyPr spcFirstLastPara="1" wrap="square" lIns="91425" tIns="91425" rIns="91425" bIns="91425" anchor="t" anchorCtr="0">
            <a:spAutoFit/>
          </a:bodyPr>
          <a:lstStyle/>
          <a:p>
            <a:pPr marL="457200" lvl="0" indent="-342900" algn="l" rtl="0">
              <a:spcBef>
                <a:spcPts val="0"/>
              </a:spcBef>
              <a:spcAft>
                <a:spcPts val="0"/>
              </a:spcAft>
              <a:buClr>
                <a:schemeClr val="dk2"/>
              </a:buClr>
              <a:buSzPts val="1800"/>
              <a:buFont typeface="Comfortaa"/>
              <a:buChar char="➔"/>
            </a:pPr>
            <a:r>
              <a:rPr lang="en" sz="1800">
                <a:solidFill>
                  <a:schemeClr val="dk2"/>
                </a:solidFill>
                <a:latin typeface="Comfortaa"/>
                <a:ea typeface="Comfortaa"/>
                <a:cs typeface="Comfortaa"/>
                <a:sym typeface="Comfortaa"/>
              </a:rPr>
              <a:t>Higher awareness of subconscious biases that we hld.</a:t>
            </a:r>
            <a:endParaRPr sz="1800">
              <a:solidFill>
                <a:schemeClr val="dk2"/>
              </a:solidFill>
              <a:latin typeface="Comfortaa"/>
              <a:ea typeface="Comfortaa"/>
              <a:cs typeface="Comfortaa"/>
              <a:sym typeface="Comfortaa"/>
            </a:endParaRPr>
          </a:p>
          <a:p>
            <a:pPr marL="457200" lvl="0" indent="-342900" algn="l" rtl="0">
              <a:spcBef>
                <a:spcPts val="0"/>
              </a:spcBef>
              <a:spcAft>
                <a:spcPts val="0"/>
              </a:spcAft>
              <a:buClr>
                <a:schemeClr val="dk2"/>
              </a:buClr>
              <a:buSzPts val="1800"/>
              <a:buFont typeface="Comfortaa"/>
              <a:buChar char="➔"/>
            </a:pPr>
            <a:r>
              <a:rPr lang="en" sz="1800">
                <a:solidFill>
                  <a:schemeClr val="dk2"/>
                </a:solidFill>
                <a:latin typeface="Comfortaa"/>
                <a:ea typeface="Comfortaa"/>
                <a:cs typeface="Comfortaa"/>
                <a:sym typeface="Comfortaa"/>
              </a:rPr>
              <a:t>Training in conflict resolution with students.</a:t>
            </a:r>
            <a:endParaRPr sz="1800">
              <a:solidFill>
                <a:schemeClr val="dk2"/>
              </a:solidFill>
              <a:latin typeface="Comfortaa"/>
              <a:ea typeface="Comfortaa"/>
              <a:cs typeface="Comfortaa"/>
              <a:sym typeface="Comfortaa"/>
            </a:endParaRPr>
          </a:p>
          <a:p>
            <a:pPr marL="457200" lvl="0" indent="-342900" algn="l" rtl="0">
              <a:spcBef>
                <a:spcPts val="0"/>
              </a:spcBef>
              <a:spcAft>
                <a:spcPts val="0"/>
              </a:spcAft>
              <a:buClr>
                <a:schemeClr val="dk2"/>
              </a:buClr>
              <a:buSzPts val="1800"/>
              <a:buFont typeface="Comfortaa"/>
              <a:buChar char="➔"/>
            </a:pPr>
            <a:r>
              <a:rPr lang="en" sz="1800">
                <a:solidFill>
                  <a:schemeClr val="dk2"/>
                </a:solidFill>
                <a:latin typeface="Comfortaa"/>
                <a:ea typeface="Comfortaa"/>
                <a:cs typeface="Comfortaa"/>
                <a:sym typeface="Comfortaa"/>
              </a:rPr>
              <a:t>Training in the importance of developing and maintaining positive STR’s.</a:t>
            </a:r>
            <a:endParaRPr sz="1800">
              <a:solidFill>
                <a:schemeClr val="dk2"/>
              </a:solidFill>
              <a:latin typeface="Comfortaa"/>
              <a:ea typeface="Comfortaa"/>
              <a:cs typeface="Comfortaa"/>
              <a:sym typeface="Comfortaa"/>
            </a:endParaRPr>
          </a:p>
          <a:p>
            <a:pPr marL="457200" lvl="0" indent="-342900" algn="l" rtl="0">
              <a:spcBef>
                <a:spcPts val="0"/>
              </a:spcBef>
              <a:spcAft>
                <a:spcPts val="0"/>
              </a:spcAft>
              <a:buClr>
                <a:schemeClr val="dk2"/>
              </a:buClr>
              <a:buSzPts val="1800"/>
              <a:buFont typeface="Comfortaa"/>
              <a:buChar char="➔"/>
            </a:pPr>
            <a:r>
              <a:rPr lang="en" sz="1800">
                <a:solidFill>
                  <a:schemeClr val="dk2"/>
                </a:solidFill>
                <a:latin typeface="Comfortaa"/>
                <a:ea typeface="Comfortaa"/>
                <a:cs typeface="Comfortaa"/>
                <a:sym typeface="Comfortaa"/>
              </a:rPr>
              <a:t>Diversity training.</a:t>
            </a:r>
            <a:endParaRPr sz="1800">
              <a:solidFill>
                <a:schemeClr val="dk2"/>
              </a:solidFill>
              <a:latin typeface="Comfortaa"/>
              <a:ea typeface="Comfortaa"/>
              <a:cs typeface="Comfortaa"/>
              <a:sym typeface="Comfortaa"/>
            </a:endParaRPr>
          </a:p>
          <a:p>
            <a:pPr marL="457200" lvl="0" indent="-342900" algn="l" rtl="0">
              <a:spcBef>
                <a:spcPts val="0"/>
              </a:spcBef>
              <a:spcAft>
                <a:spcPts val="0"/>
              </a:spcAft>
              <a:buClr>
                <a:schemeClr val="dk2"/>
              </a:buClr>
              <a:buSzPts val="1800"/>
              <a:buFont typeface="Comfortaa"/>
              <a:buChar char="➔"/>
            </a:pPr>
            <a:r>
              <a:rPr lang="en" sz="1800">
                <a:solidFill>
                  <a:schemeClr val="dk2"/>
                </a:solidFill>
                <a:latin typeface="Comfortaa"/>
                <a:ea typeface="Comfortaa"/>
                <a:cs typeface="Comfortaa"/>
                <a:sym typeface="Comfortaa"/>
              </a:rPr>
              <a:t>Calls for diversifying the profession.</a:t>
            </a:r>
            <a:endParaRPr sz="1800">
              <a:solidFill>
                <a:schemeClr val="dk2"/>
              </a:solidFill>
              <a:latin typeface="Comfortaa"/>
              <a:ea typeface="Comfortaa"/>
              <a:cs typeface="Comfortaa"/>
              <a:sym typeface="Comfortaa"/>
            </a:endParaRPr>
          </a:p>
        </p:txBody>
      </p:sp>
      <p:sp>
        <p:nvSpPr>
          <p:cNvPr id="243" name="Google Shape;243;p2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8"/>
          <p:cNvSpPr txBox="1">
            <a:spLocks noGrp="1"/>
          </p:cNvSpPr>
          <p:nvPr>
            <p:ph type="title"/>
          </p:nvPr>
        </p:nvSpPr>
        <p:spPr>
          <a:xfrm>
            <a:off x="311700" y="1256050"/>
            <a:ext cx="8520600" cy="20307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latin typeface="Comfortaa"/>
                <a:ea typeface="Comfortaa"/>
                <a:cs typeface="Comfortaa"/>
                <a:sym typeface="Comfortaa"/>
              </a:rPr>
              <a:t>Questions</a:t>
            </a:r>
            <a:endParaRPr>
              <a:latin typeface="Comfortaa"/>
              <a:ea typeface="Comfortaa"/>
              <a:cs typeface="Comfortaa"/>
              <a:sym typeface="Comfortaa"/>
            </a:endParaRPr>
          </a:p>
        </p:txBody>
      </p:sp>
      <p:sp>
        <p:nvSpPr>
          <p:cNvPr id="249" name="Google Shape;249;p2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9"/>
          <p:cNvSpPr txBox="1">
            <a:spLocks noGrp="1"/>
          </p:cNvSpPr>
          <p:nvPr>
            <p:ph type="title"/>
          </p:nvPr>
        </p:nvSpPr>
        <p:spPr>
          <a:xfrm>
            <a:off x="311700" y="182725"/>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References &amp; Useful Reading.</a:t>
            </a:r>
            <a:endParaRPr>
              <a:latin typeface="Comfortaa"/>
              <a:ea typeface="Comfortaa"/>
              <a:cs typeface="Comfortaa"/>
              <a:sym typeface="Comfortaa"/>
            </a:endParaRPr>
          </a:p>
        </p:txBody>
      </p:sp>
      <p:sp>
        <p:nvSpPr>
          <p:cNvPr id="255" name="Google Shape;255;p29"/>
          <p:cNvSpPr txBox="1">
            <a:spLocks noGrp="1"/>
          </p:cNvSpPr>
          <p:nvPr>
            <p:ph type="body" idx="1"/>
          </p:nvPr>
        </p:nvSpPr>
        <p:spPr>
          <a:xfrm>
            <a:off x="311700" y="790525"/>
            <a:ext cx="8520600" cy="3941400"/>
          </a:xfrm>
          <a:prstGeom prst="rect">
            <a:avLst/>
          </a:prstGeom>
        </p:spPr>
        <p:txBody>
          <a:bodyPr spcFirstLastPara="1" wrap="square" lIns="91425" tIns="91425" rIns="91425" bIns="91425" anchor="t" anchorCtr="0">
            <a:normAutofit fontScale="62500" lnSpcReduction="20000"/>
          </a:bodyPr>
          <a:lstStyle/>
          <a:p>
            <a:pPr marL="0" lvl="0" indent="0" algn="l" rtl="0">
              <a:spcBef>
                <a:spcPts val="0"/>
              </a:spcBef>
              <a:spcAft>
                <a:spcPts val="0"/>
              </a:spcAft>
              <a:buNone/>
            </a:pPr>
            <a:r>
              <a:rPr lang="en">
                <a:latin typeface="Comfortaa"/>
                <a:ea typeface="Comfortaa"/>
                <a:cs typeface="Comfortaa"/>
                <a:sym typeface="Comfortaa"/>
              </a:rPr>
              <a:t>Archer-Banks, D. A. M., &amp; Behar-Horenstein, L. S. (2012) Ogbu Revisited: Unpacking High-Achieving African American Girls’ High School Experiences. Urban Education, 47 (1): 198–223.</a:t>
            </a:r>
            <a:endParaRPr>
              <a:latin typeface="Comfortaa"/>
              <a:ea typeface="Comfortaa"/>
              <a:cs typeface="Comfortaa"/>
              <a:sym typeface="Comfortaa"/>
            </a:endParaRPr>
          </a:p>
          <a:p>
            <a:pPr marL="0" lvl="0" indent="0" algn="l" rtl="0">
              <a:spcBef>
                <a:spcPts val="1200"/>
              </a:spcBef>
              <a:spcAft>
                <a:spcPts val="0"/>
              </a:spcAft>
              <a:buNone/>
            </a:pPr>
            <a:r>
              <a:rPr lang="en">
                <a:latin typeface="Comfortaa"/>
                <a:ea typeface="Comfortaa"/>
                <a:cs typeface="Comfortaa"/>
                <a:sym typeface="Comfortaa"/>
              </a:rPr>
              <a:t>Braun, V. &amp; Clarke, V. (2021) Thematic Analysis a Practical Guide. London: Sage</a:t>
            </a:r>
            <a:endParaRPr>
              <a:latin typeface="Comfortaa"/>
              <a:ea typeface="Comfortaa"/>
              <a:cs typeface="Comfortaa"/>
              <a:sym typeface="Comfortaa"/>
            </a:endParaRPr>
          </a:p>
          <a:p>
            <a:pPr marL="0" lvl="0" indent="0" algn="l" rtl="0">
              <a:spcBef>
                <a:spcPts val="1200"/>
              </a:spcBef>
              <a:spcAft>
                <a:spcPts val="0"/>
              </a:spcAft>
              <a:buNone/>
            </a:pPr>
            <a:r>
              <a:rPr lang="en">
                <a:latin typeface="Comfortaa"/>
                <a:ea typeface="Comfortaa"/>
                <a:cs typeface="Comfortaa"/>
                <a:sym typeface="Comfortaa"/>
              </a:rPr>
              <a:t>Demie F. (2022) Tackling teachers’ low expectations of Black Caribbean students in English schools. Equity in Education and Society, 1 (1): 32–49.</a:t>
            </a:r>
            <a:endParaRPr>
              <a:latin typeface="Comfortaa"/>
              <a:ea typeface="Comfortaa"/>
              <a:cs typeface="Comfortaa"/>
              <a:sym typeface="Comfortaa"/>
            </a:endParaRPr>
          </a:p>
          <a:p>
            <a:pPr marL="0" lvl="0" indent="0" algn="l" rtl="0">
              <a:spcBef>
                <a:spcPts val="1200"/>
              </a:spcBef>
              <a:spcAft>
                <a:spcPts val="0"/>
              </a:spcAft>
              <a:buNone/>
            </a:pPr>
            <a:r>
              <a:rPr lang="en">
                <a:latin typeface="Comfortaa"/>
                <a:ea typeface="Comfortaa"/>
                <a:cs typeface="Comfortaa"/>
                <a:sym typeface="Comfortaa"/>
              </a:rPr>
              <a:t>Gershenson, S., Holt, S., Papageorge, N. (2016). Who Believes in Me? The Effect of Student-Teacher Demographic Match on Teacher Expectations. Economics of Education Review. 52 (1): 209-224. </a:t>
            </a:r>
            <a:endParaRPr>
              <a:latin typeface="Comfortaa"/>
              <a:ea typeface="Comfortaa"/>
              <a:cs typeface="Comfortaa"/>
              <a:sym typeface="Comfortaa"/>
            </a:endParaRPr>
          </a:p>
          <a:p>
            <a:pPr marL="0" lvl="0" indent="0" algn="l" rtl="0">
              <a:spcBef>
                <a:spcPts val="1200"/>
              </a:spcBef>
              <a:spcAft>
                <a:spcPts val="0"/>
              </a:spcAft>
              <a:buNone/>
            </a:pPr>
            <a:r>
              <a:rPr lang="en">
                <a:latin typeface="Comfortaa"/>
                <a:ea typeface="Comfortaa"/>
                <a:cs typeface="Comfortaa"/>
                <a:sym typeface="Comfortaa"/>
              </a:rPr>
              <a:t>Hattie, J. (2008) Visible Learning: A synthesis of over 800 Meta-Analysis Relating to Achievement. London: Routledge.</a:t>
            </a:r>
            <a:endParaRPr>
              <a:latin typeface="Comfortaa"/>
              <a:ea typeface="Comfortaa"/>
              <a:cs typeface="Comfortaa"/>
              <a:sym typeface="Comfortaa"/>
            </a:endParaRPr>
          </a:p>
          <a:p>
            <a:pPr marL="0" lvl="0" indent="0" algn="l" rtl="0">
              <a:spcBef>
                <a:spcPts val="1200"/>
              </a:spcBef>
              <a:spcAft>
                <a:spcPts val="0"/>
              </a:spcAft>
              <a:buNone/>
            </a:pPr>
            <a:r>
              <a:rPr lang="en">
                <a:latin typeface="Comfortaa"/>
                <a:ea typeface="Comfortaa"/>
                <a:cs typeface="Comfortaa"/>
                <a:sym typeface="Comfortaa"/>
              </a:rPr>
              <a:t>Leverett, P., D’Costa, S. &amp; Baxa, M. (2022) The Impact of Student–Teacher Relationships on Black Middle School Boys. School Mental Health 14: 254–265.</a:t>
            </a:r>
            <a:endParaRPr>
              <a:latin typeface="Comfortaa"/>
              <a:ea typeface="Comfortaa"/>
              <a:cs typeface="Comfortaa"/>
              <a:sym typeface="Comfortaa"/>
            </a:endParaRPr>
          </a:p>
          <a:p>
            <a:pPr marL="0" lvl="0" indent="0" algn="l" rtl="0">
              <a:spcBef>
                <a:spcPts val="1200"/>
              </a:spcBef>
              <a:spcAft>
                <a:spcPts val="0"/>
              </a:spcAft>
              <a:buNone/>
            </a:pPr>
            <a:r>
              <a:rPr lang="en">
                <a:latin typeface="Comfortaa"/>
                <a:ea typeface="Comfortaa"/>
                <a:cs typeface="Comfortaa"/>
                <a:sym typeface="Comfortaa"/>
              </a:rPr>
              <a:t>McGrath, K.F., Van Bergen, P. (2019). Attributions and emotional competence: Why some teachers experience close relationships with disruptive students (and others don’t). Teachers and Teaching Theory and Practice 25: 334-357. </a:t>
            </a:r>
            <a:endParaRPr>
              <a:latin typeface="Comfortaa"/>
              <a:ea typeface="Comfortaa"/>
              <a:cs typeface="Comfortaa"/>
              <a:sym typeface="Comfortaa"/>
            </a:endParaRPr>
          </a:p>
          <a:p>
            <a:pPr marL="0" lvl="0" indent="0" algn="l" rtl="0">
              <a:spcBef>
                <a:spcPts val="1200"/>
              </a:spcBef>
              <a:spcAft>
                <a:spcPts val="1200"/>
              </a:spcAft>
              <a:buNone/>
            </a:pPr>
            <a:r>
              <a:rPr lang="en">
                <a:latin typeface="Comfortaa"/>
                <a:ea typeface="Comfortaa"/>
                <a:cs typeface="Comfortaa"/>
                <a:sym typeface="Comfortaa"/>
              </a:rPr>
              <a:t>Roffey, S. (2012). Developing Positive Relationships in Schools. In: Roffey, S. (eds) Positive Relationships: Evidence Based Practice across the World. Springer, Dordrecht: 154-162 </a:t>
            </a:r>
            <a:endParaRPr>
              <a:latin typeface="Comfortaa"/>
              <a:ea typeface="Comfortaa"/>
              <a:cs typeface="Comfortaa"/>
              <a:sym typeface="Comfortaa"/>
            </a:endParaRPr>
          </a:p>
        </p:txBody>
      </p:sp>
      <p:sp>
        <p:nvSpPr>
          <p:cNvPr id="256" name="Google Shape;256;p2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p:nvPr/>
        </p:nvSpPr>
        <p:spPr>
          <a:xfrm>
            <a:off x="1783350" y="770199"/>
            <a:ext cx="6155100" cy="2464800"/>
          </a:xfrm>
          <a:prstGeom prst="wedgeRoundRectCallout">
            <a:avLst>
              <a:gd name="adj1" fmla="val -57032"/>
              <a:gd name="adj2" fmla="val 47648"/>
              <a:gd name="adj3" fmla="val 0"/>
            </a:avLst>
          </a:prstGeom>
          <a:solidFill>
            <a:srgbClr val="FCE5C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omfortaa"/>
                <a:ea typeface="Comfortaa"/>
                <a:cs typeface="Comfortaa"/>
                <a:sym typeface="Comfortaa"/>
              </a:rPr>
              <a:t>“We came here to learn, we’re not here to be treated unequally, we just want to succeed, so if you treat us unfairly then we’re not going to listen and then we’ll have no chance of succeeding.”</a:t>
            </a:r>
            <a:endParaRPr sz="2000">
              <a:latin typeface="Comfortaa"/>
              <a:ea typeface="Comfortaa"/>
              <a:cs typeface="Comfortaa"/>
              <a:sym typeface="Comfortaa"/>
            </a:endParaRPr>
          </a:p>
        </p:txBody>
      </p:sp>
      <p:sp>
        <p:nvSpPr>
          <p:cNvPr id="94" name="Google Shape;94;p1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Objectives</a:t>
            </a:r>
            <a:endParaRPr>
              <a:latin typeface="Comfortaa"/>
              <a:ea typeface="Comfortaa"/>
              <a:cs typeface="Comfortaa"/>
              <a:sym typeface="Comfortaa"/>
            </a:endParaRPr>
          </a:p>
        </p:txBody>
      </p:sp>
      <p:sp>
        <p:nvSpPr>
          <p:cNvPr id="100" name="Google Shape;100;p15"/>
          <p:cNvSpPr txBox="1">
            <a:spLocks noGrp="1"/>
          </p:cNvSpPr>
          <p:nvPr>
            <p:ph type="body" idx="4294967295"/>
          </p:nvPr>
        </p:nvSpPr>
        <p:spPr>
          <a:xfrm>
            <a:off x="311700" y="1229875"/>
            <a:ext cx="8520600" cy="3339000"/>
          </a:xfrm>
          <a:prstGeom prst="rect">
            <a:avLst/>
          </a:prstGeom>
        </p:spPr>
        <p:txBody>
          <a:bodyPr spcFirstLastPara="1" wrap="square" lIns="91425" tIns="91425" rIns="91425" bIns="91425" anchor="t" anchorCtr="0">
            <a:normAutofit/>
          </a:bodyPr>
          <a:lstStyle/>
          <a:p>
            <a:pPr marL="457200" lvl="0" indent="-381000" algn="l" rtl="0">
              <a:spcBef>
                <a:spcPts val="0"/>
              </a:spcBef>
              <a:spcAft>
                <a:spcPts val="0"/>
              </a:spcAft>
              <a:buClr>
                <a:srgbClr val="000000"/>
              </a:buClr>
              <a:buSzPts val="2400"/>
              <a:buFont typeface="Comfortaa"/>
              <a:buChar char="●"/>
            </a:pPr>
            <a:r>
              <a:rPr lang="en" sz="2400">
                <a:solidFill>
                  <a:srgbClr val="000000"/>
                </a:solidFill>
                <a:latin typeface="Comfortaa"/>
                <a:ea typeface="Comfortaa"/>
                <a:cs typeface="Comfortaa"/>
                <a:sym typeface="Comfortaa"/>
              </a:rPr>
              <a:t>Reasons for the research.</a:t>
            </a:r>
            <a:endParaRPr sz="2400">
              <a:solidFill>
                <a:srgbClr val="000000"/>
              </a:solidFill>
              <a:latin typeface="Comfortaa"/>
              <a:ea typeface="Comfortaa"/>
              <a:cs typeface="Comfortaa"/>
              <a:sym typeface="Comfortaa"/>
            </a:endParaRPr>
          </a:p>
          <a:p>
            <a:pPr marL="457200" lvl="0" indent="-381000" algn="l" rtl="0">
              <a:spcBef>
                <a:spcPts val="0"/>
              </a:spcBef>
              <a:spcAft>
                <a:spcPts val="0"/>
              </a:spcAft>
              <a:buClr>
                <a:srgbClr val="000000"/>
              </a:buClr>
              <a:buSzPts val="2400"/>
              <a:buFont typeface="Comfortaa"/>
              <a:buChar char="●"/>
            </a:pPr>
            <a:r>
              <a:rPr lang="en" sz="2400">
                <a:solidFill>
                  <a:srgbClr val="000000"/>
                </a:solidFill>
                <a:latin typeface="Comfortaa"/>
                <a:ea typeface="Comfortaa"/>
                <a:cs typeface="Comfortaa"/>
                <a:sym typeface="Comfortaa"/>
              </a:rPr>
              <a:t>Positive student-teacher relationships.</a:t>
            </a:r>
            <a:endParaRPr sz="2400">
              <a:solidFill>
                <a:srgbClr val="000000"/>
              </a:solidFill>
              <a:latin typeface="Comfortaa"/>
              <a:ea typeface="Comfortaa"/>
              <a:cs typeface="Comfortaa"/>
              <a:sym typeface="Comfortaa"/>
            </a:endParaRPr>
          </a:p>
          <a:p>
            <a:pPr marL="457200" lvl="0" indent="-381000" algn="l" rtl="0">
              <a:spcBef>
                <a:spcPts val="0"/>
              </a:spcBef>
              <a:spcAft>
                <a:spcPts val="0"/>
              </a:spcAft>
              <a:buClr>
                <a:srgbClr val="000000"/>
              </a:buClr>
              <a:buSzPts val="2400"/>
              <a:buFont typeface="Comfortaa"/>
              <a:buChar char="●"/>
            </a:pPr>
            <a:r>
              <a:rPr lang="en" sz="2400">
                <a:solidFill>
                  <a:srgbClr val="000000"/>
                </a:solidFill>
                <a:latin typeface="Comfortaa"/>
                <a:ea typeface="Comfortaa"/>
                <a:cs typeface="Comfortaa"/>
                <a:sym typeface="Comfortaa"/>
              </a:rPr>
              <a:t>Research Process.</a:t>
            </a:r>
            <a:endParaRPr sz="2400">
              <a:solidFill>
                <a:srgbClr val="000000"/>
              </a:solidFill>
              <a:latin typeface="Comfortaa"/>
              <a:ea typeface="Comfortaa"/>
              <a:cs typeface="Comfortaa"/>
              <a:sym typeface="Comfortaa"/>
            </a:endParaRPr>
          </a:p>
          <a:p>
            <a:pPr marL="457200" lvl="0" indent="-381000" algn="l" rtl="0">
              <a:spcBef>
                <a:spcPts val="0"/>
              </a:spcBef>
              <a:spcAft>
                <a:spcPts val="0"/>
              </a:spcAft>
              <a:buClr>
                <a:srgbClr val="000000"/>
              </a:buClr>
              <a:buSzPts val="2400"/>
              <a:buFont typeface="Comfortaa"/>
              <a:buChar char="●"/>
            </a:pPr>
            <a:r>
              <a:rPr lang="en" sz="2400">
                <a:solidFill>
                  <a:srgbClr val="000000"/>
                </a:solidFill>
                <a:latin typeface="Comfortaa"/>
                <a:ea typeface="Comfortaa"/>
                <a:cs typeface="Comfortaa"/>
                <a:sym typeface="Comfortaa"/>
              </a:rPr>
              <a:t>Key findings.</a:t>
            </a:r>
            <a:endParaRPr sz="2400">
              <a:solidFill>
                <a:srgbClr val="000000"/>
              </a:solidFill>
              <a:latin typeface="Comfortaa"/>
              <a:ea typeface="Comfortaa"/>
              <a:cs typeface="Comfortaa"/>
              <a:sym typeface="Comfortaa"/>
            </a:endParaRPr>
          </a:p>
          <a:p>
            <a:pPr marL="457200" lvl="0" indent="-381000" algn="l" rtl="0">
              <a:spcBef>
                <a:spcPts val="0"/>
              </a:spcBef>
              <a:spcAft>
                <a:spcPts val="0"/>
              </a:spcAft>
              <a:buClr>
                <a:srgbClr val="000000"/>
              </a:buClr>
              <a:buSzPts val="2400"/>
              <a:buFont typeface="Comfortaa"/>
              <a:buChar char="●"/>
            </a:pPr>
            <a:r>
              <a:rPr lang="en" sz="2400">
                <a:solidFill>
                  <a:srgbClr val="000000"/>
                </a:solidFill>
                <a:latin typeface="Comfortaa"/>
                <a:ea typeface="Comfortaa"/>
                <a:cs typeface="Comfortaa"/>
                <a:sym typeface="Comfortaa"/>
              </a:rPr>
              <a:t>Future implications.</a:t>
            </a:r>
            <a:endParaRPr sz="2400">
              <a:solidFill>
                <a:srgbClr val="000000"/>
              </a:solidFill>
              <a:latin typeface="Comfortaa"/>
              <a:ea typeface="Comfortaa"/>
              <a:cs typeface="Comfortaa"/>
              <a:sym typeface="Comfortaa"/>
            </a:endParaRPr>
          </a:p>
        </p:txBody>
      </p:sp>
      <p:sp>
        <p:nvSpPr>
          <p:cNvPr id="101" name="Google Shape;101;p1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6"/>
          <p:cNvSpPr txBox="1">
            <a:spLocks noGrp="1"/>
          </p:cNvSpPr>
          <p:nvPr>
            <p:ph type="title"/>
          </p:nvPr>
        </p:nvSpPr>
        <p:spPr>
          <a:xfrm>
            <a:off x="168175" y="158825"/>
            <a:ext cx="88257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Reasons for the research | Attainment Gaps</a:t>
            </a:r>
            <a:endParaRPr>
              <a:latin typeface="Comfortaa"/>
              <a:ea typeface="Comfortaa"/>
              <a:cs typeface="Comfortaa"/>
              <a:sym typeface="Comfortaa"/>
            </a:endParaRPr>
          </a:p>
        </p:txBody>
      </p:sp>
      <p:sp>
        <p:nvSpPr>
          <p:cNvPr id="107" name="Google Shape;107;p16"/>
          <p:cNvSpPr txBox="1">
            <a:spLocks noGrp="1"/>
          </p:cNvSpPr>
          <p:nvPr>
            <p:ph type="body" idx="4294967295"/>
          </p:nvPr>
        </p:nvSpPr>
        <p:spPr>
          <a:xfrm>
            <a:off x="168175" y="766625"/>
            <a:ext cx="6385500" cy="24582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852"/>
              <a:buNone/>
            </a:pPr>
            <a:r>
              <a:rPr lang="en" sz="1495">
                <a:solidFill>
                  <a:srgbClr val="000000"/>
                </a:solidFill>
                <a:latin typeface="Comfortaa"/>
                <a:ea typeface="Comfortaa"/>
                <a:cs typeface="Comfortaa"/>
                <a:sym typeface="Comfortaa"/>
              </a:rPr>
              <a:t>To date there are inherent attainment gaps amongst ethnic minority students</a:t>
            </a:r>
            <a:endParaRPr sz="1495">
              <a:solidFill>
                <a:srgbClr val="000000"/>
              </a:solidFill>
              <a:latin typeface="Comfortaa"/>
              <a:ea typeface="Comfortaa"/>
              <a:cs typeface="Comfortaa"/>
              <a:sym typeface="Comfortaa"/>
            </a:endParaRPr>
          </a:p>
          <a:p>
            <a:pPr marL="0" lvl="0" indent="0" algn="l" rtl="0">
              <a:lnSpc>
                <a:spcPct val="95000"/>
              </a:lnSpc>
              <a:spcBef>
                <a:spcPts val="1200"/>
              </a:spcBef>
              <a:spcAft>
                <a:spcPts val="0"/>
              </a:spcAft>
              <a:buSzPts val="852"/>
              <a:buNone/>
            </a:pPr>
            <a:r>
              <a:rPr lang="en" sz="1495" u="sng">
                <a:solidFill>
                  <a:srgbClr val="000000"/>
                </a:solidFill>
                <a:latin typeface="Comfortaa"/>
                <a:ea typeface="Comfortaa"/>
                <a:cs typeface="Comfortaa"/>
                <a:sym typeface="Comfortaa"/>
              </a:rPr>
              <a:t>GCSE Results</a:t>
            </a:r>
            <a:endParaRPr sz="1495" u="sng">
              <a:solidFill>
                <a:srgbClr val="000000"/>
              </a:solidFill>
              <a:latin typeface="Comfortaa"/>
              <a:ea typeface="Comfortaa"/>
              <a:cs typeface="Comfortaa"/>
              <a:sym typeface="Comfortaa"/>
            </a:endParaRPr>
          </a:p>
          <a:p>
            <a:pPr marL="457200" lvl="0" indent="-323532" algn="l" rtl="0">
              <a:lnSpc>
                <a:spcPct val="95000"/>
              </a:lnSpc>
              <a:spcBef>
                <a:spcPts val="1200"/>
              </a:spcBef>
              <a:spcAft>
                <a:spcPts val="0"/>
              </a:spcAft>
              <a:buClr>
                <a:srgbClr val="000000"/>
              </a:buClr>
              <a:buSzPts val="1495"/>
              <a:buFont typeface="Comfortaa"/>
              <a:buChar char="➢"/>
            </a:pPr>
            <a:r>
              <a:rPr lang="en" sz="1495">
                <a:solidFill>
                  <a:srgbClr val="000000"/>
                </a:solidFill>
                <a:latin typeface="Comfortaa"/>
                <a:ea typeface="Comfortaa"/>
                <a:cs typeface="Comfortaa"/>
                <a:sym typeface="Comfortaa"/>
              </a:rPr>
              <a:t>Indian and Chinese students persistently perform higher than their White counterparts.</a:t>
            </a:r>
            <a:endParaRPr sz="1495">
              <a:solidFill>
                <a:srgbClr val="000000"/>
              </a:solidFill>
              <a:latin typeface="Comfortaa"/>
              <a:ea typeface="Comfortaa"/>
              <a:cs typeface="Comfortaa"/>
              <a:sym typeface="Comfortaa"/>
            </a:endParaRPr>
          </a:p>
          <a:p>
            <a:pPr marL="457200" lvl="0" indent="-323532" algn="l" rtl="0">
              <a:lnSpc>
                <a:spcPct val="95000"/>
              </a:lnSpc>
              <a:spcBef>
                <a:spcPts val="0"/>
              </a:spcBef>
              <a:spcAft>
                <a:spcPts val="0"/>
              </a:spcAft>
              <a:buClr>
                <a:srgbClr val="000000"/>
              </a:buClr>
              <a:buSzPts val="1495"/>
              <a:buFont typeface="Comfortaa"/>
              <a:buChar char="➢"/>
            </a:pPr>
            <a:r>
              <a:rPr lang="en" sz="1495">
                <a:solidFill>
                  <a:srgbClr val="000000"/>
                </a:solidFill>
                <a:latin typeface="Comfortaa"/>
                <a:ea typeface="Comfortaa"/>
                <a:cs typeface="Comfortaa"/>
                <a:sym typeface="Comfortaa"/>
              </a:rPr>
              <a:t>Indian and Chinese students score significantly higher than their Black Caribbean and Pakistani counterparts.</a:t>
            </a:r>
            <a:endParaRPr sz="1495">
              <a:solidFill>
                <a:srgbClr val="000000"/>
              </a:solidFill>
              <a:latin typeface="Comfortaa"/>
              <a:ea typeface="Comfortaa"/>
              <a:cs typeface="Comfortaa"/>
              <a:sym typeface="Comfortaa"/>
            </a:endParaRPr>
          </a:p>
          <a:p>
            <a:pPr marL="457200" lvl="0" indent="-323532" algn="l" rtl="0">
              <a:lnSpc>
                <a:spcPct val="95000"/>
              </a:lnSpc>
              <a:spcBef>
                <a:spcPts val="0"/>
              </a:spcBef>
              <a:spcAft>
                <a:spcPts val="0"/>
              </a:spcAft>
              <a:buClr>
                <a:srgbClr val="000000"/>
              </a:buClr>
              <a:buSzPts val="1495"/>
              <a:buFont typeface="Comfortaa"/>
              <a:buChar char="➢"/>
            </a:pPr>
            <a:r>
              <a:rPr lang="en" sz="1495">
                <a:solidFill>
                  <a:srgbClr val="000000"/>
                </a:solidFill>
                <a:latin typeface="Comfortaa"/>
                <a:ea typeface="Comfortaa"/>
                <a:cs typeface="Comfortaa"/>
                <a:sym typeface="Comfortaa"/>
              </a:rPr>
              <a:t>Pakistani and Black African students now perform similarly to their White British counterparts.</a:t>
            </a:r>
            <a:endParaRPr sz="1495">
              <a:solidFill>
                <a:srgbClr val="000000"/>
              </a:solidFill>
              <a:latin typeface="Comfortaa"/>
              <a:ea typeface="Comfortaa"/>
              <a:cs typeface="Comfortaa"/>
              <a:sym typeface="Comfortaa"/>
            </a:endParaRPr>
          </a:p>
        </p:txBody>
      </p:sp>
      <p:pic>
        <p:nvPicPr>
          <p:cNvPr id="108" name="Google Shape;108;p16"/>
          <p:cNvPicPr preferRelativeResize="0"/>
          <p:nvPr/>
        </p:nvPicPr>
        <p:blipFill>
          <a:blip r:embed="rId3">
            <a:alphaModFix/>
          </a:blip>
          <a:stretch>
            <a:fillRect/>
          </a:stretch>
        </p:blipFill>
        <p:spPr>
          <a:xfrm>
            <a:off x="6415475" y="1028600"/>
            <a:ext cx="2578401" cy="1933801"/>
          </a:xfrm>
          <a:prstGeom prst="rect">
            <a:avLst/>
          </a:prstGeom>
          <a:noFill/>
          <a:ln>
            <a:noFill/>
          </a:ln>
        </p:spPr>
      </p:pic>
      <p:sp>
        <p:nvSpPr>
          <p:cNvPr id="109" name="Google Shape;109;p16"/>
          <p:cNvSpPr txBox="1"/>
          <p:nvPr/>
        </p:nvSpPr>
        <p:spPr>
          <a:xfrm>
            <a:off x="196025" y="3085490"/>
            <a:ext cx="8779800" cy="1762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u="sng" dirty="0">
                <a:latin typeface="Comfortaa"/>
                <a:ea typeface="Comfortaa"/>
                <a:cs typeface="Comfortaa"/>
                <a:sym typeface="Comfortaa"/>
              </a:rPr>
              <a:t>KS2 - KS3 Results</a:t>
            </a:r>
            <a:endParaRPr sz="1600" u="sng" dirty="0">
              <a:latin typeface="Comfortaa"/>
              <a:ea typeface="Comfortaa"/>
              <a:cs typeface="Comfortaa"/>
              <a:sym typeface="Comfortaa"/>
            </a:endParaRPr>
          </a:p>
          <a:p>
            <a:pPr marL="457200" lvl="0" indent="-330200" algn="l" rtl="0">
              <a:lnSpc>
                <a:spcPct val="115000"/>
              </a:lnSpc>
              <a:spcBef>
                <a:spcPts val="1200"/>
              </a:spcBef>
              <a:spcAft>
                <a:spcPts val="0"/>
              </a:spcAft>
              <a:buClr>
                <a:srgbClr val="000000"/>
              </a:buClr>
              <a:buSzPts val="1600"/>
              <a:buFont typeface="Comfortaa"/>
              <a:buChar char="➢"/>
            </a:pPr>
            <a:r>
              <a:rPr lang="en" sz="1600" dirty="0">
                <a:latin typeface="Comfortaa"/>
                <a:ea typeface="Comfortaa"/>
                <a:cs typeface="Comfortaa"/>
                <a:sym typeface="Comfortaa"/>
              </a:rPr>
              <a:t>Black students perform lower than the average pupil of other minority ethnic groups and are the lowest-attaining group at the end of Primary School.</a:t>
            </a:r>
            <a:endParaRPr sz="1600" dirty="0">
              <a:latin typeface="Comfortaa"/>
              <a:ea typeface="Comfortaa"/>
              <a:cs typeface="Comfortaa"/>
              <a:sym typeface="Comfortaa"/>
            </a:endParaRPr>
          </a:p>
          <a:p>
            <a:pPr marL="457200" lvl="0" indent="-330200" algn="l" rtl="0">
              <a:lnSpc>
                <a:spcPct val="115000"/>
              </a:lnSpc>
              <a:spcBef>
                <a:spcPts val="0"/>
              </a:spcBef>
              <a:spcAft>
                <a:spcPts val="0"/>
              </a:spcAft>
              <a:buClr>
                <a:srgbClr val="000000"/>
              </a:buClr>
              <a:buSzPts val="1600"/>
              <a:buFont typeface="Comfortaa"/>
              <a:buChar char="➢"/>
            </a:pPr>
            <a:r>
              <a:rPr lang="en" sz="1600" dirty="0">
                <a:latin typeface="Comfortaa"/>
                <a:ea typeface="Comfortaa"/>
                <a:cs typeface="Comfortaa"/>
                <a:sym typeface="Comfortaa"/>
              </a:rPr>
              <a:t>The gap between Black Carribean girls and boys is one of the largest amongst minority ethnic groups (girls perform 7.5% better than boys).</a:t>
            </a:r>
            <a:endParaRPr sz="1600" dirty="0">
              <a:solidFill>
                <a:schemeClr val="dk2"/>
              </a:solidFill>
              <a:latin typeface="Roboto"/>
              <a:ea typeface="Roboto"/>
              <a:cs typeface="Roboto"/>
              <a:sym typeface="Roboto"/>
            </a:endParaRPr>
          </a:p>
        </p:txBody>
      </p:sp>
      <p:sp>
        <p:nvSpPr>
          <p:cNvPr id="110" name="Google Shape;110;p1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title"/>
          </p:nvPr>
        </p:nvSpPr>
        <p:spPr>
          <a:xfrm>
            <a:off x="168175" y="158825"/>
            <a:ext cx="88257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Reasons for the research | Factors</a:t>
            </a:r>
            <a:endParaRPr>
              <a:latin typeface="Comfortaa"/>
              <a:ea typeface="Comfortaa"/>
              <a:cs typeface="Comfortaa"/>
              <a:sym typeface="Comfortaa"/>
            </a:endParaRPr>
          </a:p>
        </p:txBody>
      </p:sp>
      <p:sp>
        <p:nvSpPr>
          <p:cNvPr id="116" name="Google Shape;116;p17"/>
          <p:cNvSpPr txBox="1">
            <a:spLocks noGrp="1"/>
          </p:cNvSpPr>
          <p:nvPr>
            <p:ph type="body" idx="4294967295"/>
          </p:nvPr>
        </p:nvSpPr>
        <p:spPr>
          <a:xfrm>
            <a:off x="168175" y="766625"/>
            <a:ext cx="8825700" cy="7896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solidFill>
                  <a:srgbClr val="000000"/>
                </a:solidFill>
                <a:latin typeface="Comfortaa"/>
                <a:ea typeface="Comfortaa"/>
                <a:cs typeface="Comfortaa"/>
                <a:sym typeface="Comfortaa"/>
              </a:rPr>
              <a:t>Students can be found disadvantaged in their ability to succeed socially and academically in a school environment.</a:t>
            </a:r>
            <a:endParaRPr>
              <a:solidFill>
                <a:srgbClr val="000000"/>
              </a:solidFill>
              <a:latin typeface="Comfortaa"/>
              <a:ea typeface="Comfortaa"/>
              <a:cs typeface="Comfortaa"/>
              <a:sym typeface="Comfortaa"/>
            </a:endParaRPr>
          </a:p>
        </p:txBody>
      </p:sp>
      <p:pic>
        <p:nvPicPr>
          <p:cNvPr id="117" name="Google Shape;117;p17"/>
          <p:cNvPicPr preferRelativeResize="0"/>
          <p:nvPr/>
        </p:nvPicPr>
        <p:blipFill>
          <a:blip r:embed="rId3">
            <a:alphaModFix/>
          </a:blip>
          <a:stretch>
            <a:fillRect/>
          </a:stretch>
        </p:blipFill>
        <p:spPr>
          <a:xfrm>
            <a:off x="6011231" y="1556213"/>
            <a:ext cx="2982651" cy="2137325"/>
          </a:xfrm>
          <a:prstGeom prst="rect">
            <a:avLst/>
          </a:prstGeom>
          <a:noFill/>
          <a:ln>
            <a:noFill/>
          </a:ln>
        </p:spPr>
      </p:pic>
      <p:sp>
        <p:nvSpPr>
          <p:cNvPr id="118" name="Google Shape;118;p17"/>
          <p:cNvSpPr txBox="1"/>
          <p:nvPr/>
        </p:nvSpPr>
        <p:spPr>
          <a:xfrm>
            <a:off x="168175" y="1556225"/>
            <a:ext cx="5739600" cy="3157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u="sng">
                <a:latin typeface="Comfortaa"/>
                <a:ea typeface="Comfortaa"/>
                <a:cs typeface="Comfortaa"/>
                <a:sym typeface="Comfortaa"/>
              </a:rPr>
              <a:t>Outside School Factors</a:t>
            </a:r>
            <a:endParaRPr sz="1800" u="sng">
              <a:latin typeface="Comfortaa"/>
              <a:ea typeface="Comfortaa"/>
              <a:cs typeface="Comfortaa"/>
              <a:sym typeface="Comfortaa"/>
            </a:endParaRPr>
          </a:p>
          <a:p>
            <a:pPr marL="457200" lvl="0" indent="-342900" algn="l" rtl="0">
              <a:lnSpc>
                <a:spcPct val="115000"/>
              </a:lnSpc>
              <a:spcBef>
                <a:spcPts val="1200"/>
              </a:spcBef>
              <a:spcAft>
                <a:spcPts val="0"/>
              </a:spcAft>
              <a:buClr>
                <a:srgbClr val="000000"/>
              </a:buClr>
              <a:buSzPts val="1800"/>
              <a:buFont typeface="Comfortaa"/>
              <a:buChar char="➢"/>
            </a:pPr>
            <a:r>
              <a:rPr lang="en" sz="1800">
                <a:latin typeface="Comfortaa"/>
                <a:ea typeface="Comfortaa"/>
                <a:cs typeface="Comfortaa"/>
                <a:sym typeface="Comfortaa"/>
              </a:rPr>
              <a:t>Socio-economic factors; low-income households, poverty, under-resourced areas.</a:t>
            </a:r>
            <a:endParaRPr sz="1800">
              <a:latin typeface="Comfortaa"/>
              <a:ea typeface="Comfortaa"/>
              <a:cs typeface="Comfortaa"/>
              <a:sym typeface="Comfortaa"/>
            </a:endParaRPr>
          </a:p>
          <a:p>
            <a:pPr marL="457200" lvl="0" indent="-342900" algn="l" rtl="0">
              <a:lnSpc>
                <a:spcPct val="115000"/>
              </a:lnSpc>
              <a:spcBef>
                <a:spcPts val="0"/>
              </a:spcBef>
              <a:spcAft>
                <a:spcPts val="0"/>
              </a:spcAft>
              <a:buClr>
                <a:srgbClr val="000000"/>
              </a:buClr>
              <a:buSzPts val="1800"/>
              <a:buFont typeface="Comfortaa"/>
              <a:buChar char="➢"/>
            </a:pPr>
            <a:r>
              <a:rPr lang="en" sz="1800">
                <a:latin typeface="Comfortaa"/>
                <a:ea typeface="Comfortaa"/>
                <a:cs typeface="Comfortaa"/>
                <a:sym typeface="Comfortaa"/>
              </a:rPr>
              <a:t>Absence rates, low parental involvement and low aspirations.</a:t>
            </a:r>
            <a:endParaRPr sz="1800">
              <a:latin typeface="Comfortaa"/>
              <a:ea typeface="Comfortaa"/>
              <a:cs typeface="Comfortaa"/>
              <a:sym typeface="Comfortaa"/>
            </a:endParaRPr>
          </a:p>
          <a:p>
            <a:pPr marL="457200" lvl="0" indent="-342900" algn="l" rtl="0">
              <a:lnSpc>
                <a:spcPct val="115000"/>
              </a:lnSpc>
              <a:spcBef>
                <a:spcPts val="0"/>
              </a:spcBef>
              <a:spcAft>
                <a:spcPts val="0"/>
              </a:spcAft>
              <a:buClr>
                <a:srgbClr val="000000"/>
              </a:buClr>
              <a:buSzPts val="1800"/>
              <a:buFont typeface="Comfortaa"/>
              <a:buChar char="➢"/>
            </a:pPr>
            <a:r>
              <a:rPr lang="en" sz="1800">
                <a:latin typeface="Comfortaa"/>
                <a:ea typeface="Comfortaa"/>
                <a:cs typeface="Comfortaa"/>
                <a:sym typeface="Comfortaa"/>
              </a:rPr>
              <a:t>Pupils in deprived areas are more likely to attend schools with lower OFSTED ratings than economically advantaged students. </a:t>
            </a:r>
            <a:endParaRPr sz="1800">
              <a:latin typeface="Comfortaa"/>
              <a:ea typeface="Comfortaa"/>
              <a:cs typeface="Comfortaa"/>
              <a:sym typeface="Comfortaa"/>
            </a:endParaRPr>
          </a:p>
          <a:p>
            <a:pPr marL="0" lvl="0" indent="0" algn="l" rtl="0">
              <a:spcBef>
                <a:spcPts val="1200"/>
              </a:spcBef>
              <a:spcAft>
                <a:spcPts val="0"/>
              </a:spcAft>
              <a:buNone/>
            </a:pPr>
            <a:endParaRPr sz="1800">
              <a:solidFill>
                <a:schemeClr val="dk2"/>
              </a:solidFill>
              <a:latin typeface="Roboto"/>
              <a:ea typeface="Roboto"/>
              <a:cs typeface="Roboto"/>
              <a:sym typeface="Roboto"/>
            </a:endParaRPr>
          </a:p>
        </p:txBody>
      </p:sp>
      <p:sp>
        <p:nvSpPr>
          <p:cNvPr id="119" name="Google Shape;119;p1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168175" y="87135"/>
            <a:ext cx="88257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Reasons for the research | Factors</a:t>
            </a:r>
            <a:endParaRPr>
              <a:latin typeface="Comfortaa"/>
              <a:ea typeface="Comfortaa"/>
              <a:cs typeface="Comfortaa"/>
              <a:sym typeface="Comfortaa"/>
            </a:endParaRPr>
          </a:p>
        </p:txBody>
      </p:sp>
      <p:sp>
        <p:nvSpPr>
          <p:cNvPr id="125" name="Google Shape;125;p18"/>
          <p:cNvSpPr txBox="1">
            <a:spLocks noGrp="1"/>
          </p:cNvSpPr>
          <p:nvPr>
            <p:ph type="body" idx="4294967295"/>
          </p:nvPr>
        </p:nvSpPr>
        <p:spPr>
          <a:xfrm>
            <a:off x="168175" y="607733"/>
            <a:ext cx="8825700" cy="41865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a:solidFill>
                  <a:srgbClr val="000000"/>
                </a:solidFill>
                <a:latin typeface="Comfortaa"/>
                <a:ea typeface="Comfortaa"/>
                <a:cs typeface="Comfortaa"/>
                <a:sym typeface="Comfortaa"/>
              </a:rPr>
              <a:t>Students can be found disadvantaged in their ability to succeed socially and academically in a school environment.</a:t>
            </a:r>
            <a:endParaRPr>
              <a:solidFill>
                <a:srgbClr val="000000"/>
              </a:solidFill>
              <a:latin typeface="Comfortaa"/>
              <a:ea typeface="Comfortaa"/>
              <a:cs typeface="Comfortaa"/>
              <a:sym typeface="Comfortaa"/>
            </a:endParaRPr>
          </a:p>
          <a:p>
            <a:pPr marL="0" lvl="0" indent="0" algn="l" rtl="0">
              <a:spcBef>
                <a:spcPts val="1200"/>
              </a:spcBef>
              <a:spcAft>
                <a:spcPts val="0"/>
              </a:spcAft>
              <a:buNone/>
            </a:pPr>
            <a:r>
              <a:rPr lang="en" u="sng">
                <a:solidFill>
                  <a:srgbClr val="000000"/>
                </a:solidFill>
                <a:latin typeface="Comfortaa"/>
                <a:ea typeface="Comfortaa"/>
                <a:cs typeface="Comfortaa"/>
                <a:sym typeface="Comfortaa"/>
              </a:rPr>
              <a:t>Inside School Factors</a:t>
            </a:r>
            <a:endParaRPr u="sng">
              <a:solidFill>
                <a:srgbClr val="000000"/>
              </a:solidFill>
              <a:latin typeface="Comfortaa"/>
              <a:ea typeface="Comfortaa"/>
              <a:cs typeface="Comfortaa"/>
              <a:sym typeface="Comfortaa"/>
            </a:endParaRPr>
          </a:p>
          <a:p>
            <a:pPr marL="457200" lvl="0" indent="-342900" algn="l" rtl="0">
              <a:spcBef>
                <a:spcPts val="120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Low teacher expectations</a:t>
            </a:r>
            <a:endParaRPr>
              <a:solidFill>
                <a:srgbClr val="000000"/>
              </a:solidFill>
              <a:latin typeface="Comfortaa"/>
              <a:ea typeface="Comfortaa"/>
              <a:cs typeface="Comfortaa"/>
              <a:sym typeface="Comfortaa"/>
            </a:endParaRPr>
          </a:p>
          <a:p>
            <a:pPr marL="914400" lvl="1" indent="-342900" algn="l" rtl="0">
              <a:spcBef>
                <a:spcPts val="0"/>
              </a:spcBef>
              <a:spcAft>
                <a:spcPts val="0"/>
              </a:spcAft>
              <a:buClr>
                <a:srgbClr val="000000"/>
              </a:buClr>
              <a:buSzPts val="1800"/>
              <a:buFont typeface="Comfortaa"/>
              <a:buChar char="○"/>
            </a:pPr>
            <a:r>
              <a:rPr lang="en" sz="1800">
                <a:solidFill>
                  <a:srgbClr val="000000"/>
                </a:solidFill>
                <a:latin typeface="Comfortaa"/>
                <a:ea typeface="Comfortaa"/>
                <a:cs typeface="Comfortaa"/>
                <a:sym typeface="Comfortaa"/>
              </a:rPr>
              <a:t>Behaviour</a:t>
            </a:r>
            <a:endParaRPr sz="1800">
              <a:solidFill>
                <a:srgbClr val="000000"/>
              </a:solidFill>
              <a:latin typeface="Comfortaa"/>
              <a:ea typeface="Comfortaa"/>
              <a:cs typeface="Comfortaa"/>
              <a:sym typeface="Comfortaa"/>
            </a:endParaRPr>
          </a:p>
          <a:p>
            <a:pPr marL="914400" lvl="1" indent="-342900" algn="l" rtl="0">
              <a:spcBef>
                <a:spcPts val="0"/>
              </a:spcBef>
              <a:spcAft>
                <a:spcPts val="0"/>
              </a:spcAft>
              <a:buClr>
                <a:srgbClr val="000000"/>
              </a:buClr>
              <a:buSzPts val="1800"/>
              <a:buFont typeface="Comfortaa"/>
              <a:buChar char="○"/>
            </a:pPr>
            <a:r>
              <a:rPr lang="en" sz="1800">
                <a:solidFill>
                  <a:srgbClr val="000000"/>
                </a:solidFill>
                <a:latin typeface="Comfortaa"/>
                <a:ea typeface="Comfortaa"/>
                <a:cs typeface="Comfortaa"/>
                <a:sym typeface="Comfortaa"/>
              </a:rPr>
              <a:t>placing students in lower sets</a:t>
            </a:r>
            <a:endParaRPr sz="1800">
              <a:solidFill>
                <a:srgbClr val="000000"/>
              </a:solidFill>
              <a:latin typeface="Comfortaa"/>
              <a:ea typeface="Comfortaa"/>
              <a:cs typeface="Comfortaa"/>
              <a:sym typeface="Comfortaa"/>
            </a:endParaRPr>
          </a:p>
          <a:p>
            <a:pPr marL="914400" lvl="1" indent="-342900" algn="l" rtl="0">
              <a:spcBef>
                <a:spcPts val="0"/>
              </a:spcBef>
              <a:spcAft>
                <a:spcPts val="0"/>
              </a:spcAft>
              <a:buClr>
                <a:srgbClr val="000000"/>
              </a:buClr>
              <a:buSzPts val="1800"/>
              <a:buFont typeface="Comfortaa"/>
              <a:buChar char="○"/>
            </a:pPr>
            <a:r>
              <a:rPr lang="en" sz="1800">
                <a:solidFill>
                  <a:srgbClr val="000000"/>
                </a:solidFill>
                <a:latin typeface="Comfortaa"/>
                <a:ea typeface="Comfortaa"/>
                <a:cs typeface="Comfortaa"/>
                <a:sym typeface="Comfortaa"/>
              </a:rPr>
              <a:t>less positive feedback and praise.</a:t>
            </a:r>
            <a:endParaRPr sz="1800">
              <a:solidFill>
                <a:srgbClr val="000000"/>
              </a:solidFill>
              <a:latin typeface="Comfortaa"/>
              <a:ea typeface="Comfortaa"/>
              <a:cs typeface="Comfortaa"/>
              <a:sym typeface="Comfortaa"/>
            </a:endParaRPr>
          </a:p>
          <a:p>
            <a:pPr marL="457200" lvl="0" indent="-342900" algn="l" rtl="0">
              <a:spcBef>
                <a:spcPts val="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Unconscious and conscious biases</a:t>
            </a:r>
            <a:endParaRPr>
              <a:solidFill>
                <a:srgbClr val="000000"/>
              </a:solidFill>
              <a:latin typeface="Comfortaa"/>
              <a:ea typeface="Comfortaa"/>
              <a:cs typeface="Comfortaa"/>
              <a:sym typeface="Comfortaa"/>
            </a:endParaRPr>
          </a:p>
          <a:p>
            <a:pPr marL="914400" lvl="1" indent="-342900" algn="l" rtl="0">
              <a:spcBef>
                <a:spcPts val="0"/>
              </a:spcBef>
              <a:spcAft>
                <a:spcPts val="0"/>
              </a:spcAft>
              <a:buClr>
                <a:srgbClr val="000000"/>
              </a:buClr>
              <a:buSzPts val="1800"/>
              <a:buFont typeface="Comfortaa"/>
              <a:buChar char="○"/>
            </a:pPr>
            <a:r>
              <a:rPr lang="en" sz="1800">
                <a:solidFill>
                  <a:srgbClr val="000000"/>
                </a:solidFill>
                <a:latin typeface="Comfortaa"/>
                <a:ea typeface="Comfortaa"/>
                <a:cs typeface="Comfortaa"/>
                <a:sym typeface="Comfortaa"/>
              </a:rPr>
              <a:t>Harsh reprimands.</a:t>
            </a:r>
            <a:endParaRPr sz="1800">
              <a:solidFill>
                <a:srgbClr val="000000"/>
              </a:solidFill>
              <a:latin typeface="Comfortaa"/>
              <a:ea typeface="Comfortaa"/>
              <a:cs typeface="Comfortaa"/>
              <a:sym typeface="Comfortaa"/>
            </a:endParaRPr>
          </a:p>
          <a:p>
            <a:pPr marL="914400" lvl="1" indent="-342900" algn="l" rtl="0">
              <a:spcBef>
                <a:spcPts val="0"/>
              </a:spcBef>
              <a:spcAft>
                <a:spcPts val="0"/>
              </a:spcAft>
              <a:buClr>
                <a:srgbClr val="000000"/>
              </a:buClr>
              <a:buSzPts val="1800"/>
              <a:buFont typeface="Comfortaa"/>
              <a:buChar char="○"/>
            </a:pPr>
            <a:r>
              <a:rPr lang="en" sz="1800">
                <a:solidFill>
                  <a:srgbClr val="000000"/>
                </a:solidFill>
                <a:latin typeface="Comfortaa"/>
                <a:ea typeface="Comfortaa"/>
                <a:cs typeface="Comfortaa"/>
                <a:sym typeface="Comfortaa"/>
              </a:rPr>
              <a:t>Racist stereotypes and microaggressive terminology (aggressive, attitude, feisty, loud).</a:t>
            </a:r>
            <a:endParaRPr sz="1800">
              <a:solidFill>
                <a:srgbClr val="000000"/>
              </a:solidFill>
              <a:latin typeface="Comfortaa"/>
              <a:ea typeface="Comfortaa"/>
              <a:cs typeface="Comfortaa"/>
              <a:sym typeface="Comfortaa"/>
            </a:endParaRPr>
          </a:p>
          <a:p>
            <a:pPr marL="457200" lvl="0" indent="-342900" algn="l" rtl="0">
              <a:spcBef>
                <a:spcPts val="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Lead to → hinder student success, low self-esteem, poor self-perception, and disengagement.</a:t>
            </a:r>
            <a:endParaRPr sz="1700">
              <a:latin typeface="Comfortaa"/>
              <a:ea typeface="Comfortaa"/>
              <a:cs typeface="Comfortaa"/>
              <a:sym typeface="Comfortaa"/>
            </a:endParaRPr>
          </a:p>
        </p:txBody>
      </p:sp>
      <p:pic>
        <p:nvPicPr>
          <p:cNvPr id="126" name="Google Shape;126;p18"/>
          <p:cNvPicPr preferRelativeResize="0"/>
          <p:nvPr/>
        </p:nvPicPr>
        <p:blipFill>
          <a:blip r:embed="rId3">
            <a:alphaModFix/>
          </a:blip>
          <a:stretch>
            <a:fillRect/>
          </a:stretch>
        </p:blipFill>
        <p:spPr>
          <a:xfrm>
            <a:off x="5636946" y="1127832"/>
            <a:ext cx="2975877" cy="1968900"/>
          </a:xfrm>
          <a:prstGeom prst="rect">
            <a:avLst/>
          </a:prstGeom>
          <a:noFill/>
          <a:ln>
            <a:noFill/>
          </a:ln>
        </p:spPr>
      </p:pic>
      <p:sp>
        <p:nvSpPr>
          <p:cNvPr id="127" name="Google Shape;127;p18"/>
          <p:cNvSpPr txBox="1"/>
          <p:nvPr/>
        </p:nvSpPr>
        <p:spPr>
          <a:xfrm>
            <a:off x="134125" y="4505400"/>
            <a:ext cx="8893800" cy="585000"/>
          </a:xfrm>
          <a:prstGeom prst="rect">
            <a:avLst/>
          </a:prstGeom>
          <a:solidFill>
            <a:srgbClr val="F6B26B"/>
          </a:solidFill>
          <a:ln w="19050" cap="flat" cmpd="sng">
            <a:solidFill>
              <a:srgbClr val="000000"/>
            </a:solidFill>
            <a:prstDash val="dash"/>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300">
                <a:solidFill>
                  <a:schemeClr val="dk2"/>
                </a:solidFill>
                <a:latin typeface="Comfortaa"/>
                <a:ea typeface="Comfortaa"/>
                <a:cs typeface="Comfortaa"/>
                <a:sym typeface="Comfortaa"/>
              </a:rPr>
              <a:t>A teacher’ role is thought to be vital in improving outcomes for Black students as it shapes their school experience (Gershenson </a:t>
            </a:r>
            <a:r>
              <a:rPr lang="en" sz="1300" i="1">
                <a:solidFill>
                  <a:schemeClr val="dk2"/>
                </a:solidFill>
                <a:latin typeface="Comfortaa"/>
                <a:ea typeface="Comfortaa"/>
                <a:cs typeface="Comfortaa"/>
                <a:sym typeface="Comfortaa"/>
              </a:rPr>
              <a:t>et al</a:t>
            </a:r>
            <a:r>
              <a:rPr lang="en" sz="1300">
                <a:solidFill>
                  <a:schemeClr val="dk2"/>
                </a:solidFill>
                <a:latin typeface="Comfortaa"/>
                <a:ea typeface="Comfortaa"/>
                <a:cs typeface="Comfortaa"/>
                <a:sym typeface="Comfortaa"/>
              </a:rPr>
              <a:t>, 2016). </a:t>
            </a:r>
            <a:endParaRPr sz="1300">
              <a:solidFill>
                <a:schemeClr val="dk2"/>
              </a:solidFill>
              <a:latin typeface="Comfortaa"/>
              <a:ea typeface="Comfortaa"/>
              <a:cs typeface="Comfortaa"/>
              <a:sym typeface="Comfortaa"/>
            </a:endParaRPr>
          </a:p>
        </p:txBody>
      </p:sp>
      <p:sp>
        <p:nvSpPr>
          <p:cNvPr id="128" name="Google Shape;128;p1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7"/>
                                        </p:tgtEl>
                                        <p:attrNameLst>
                                          <p:attrName>style.visibility</p:attrName>
                                        </p:attrNameLst>
                                      </p:cBhvr>
                                      <p:to>
                                        <p:strVal val="visible"/>
                                      </p:to>
                                    </p:set>
                                    <p:animEffect transition="in" filter="fade">
                                      <p:cBhvr>
                                        <p:cTn id="47"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9"/>
          <p:cNvSpPr txBox="1">
            <a:spLocks noGrp="1"/>
          </p:cNvSpPr>
          <p:nvPr>
            <p:ph type="title"/>
          </p:nvPr>
        </p:nvSpPr>
        <p:spPr>
          <a:xfrm>
            <a:off x="311700" y="196275"/>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Positive Student-Teacher Relationships</a:t>
            </a:r>
            <a:endParaRPr>
              <a:latin typeface="Comfortaa"/>
              <a:ea typeface="Comfortaa"/>
              <a:cs typeface="Comfortaa"/>
              <a:sym typeface="Comfortaa"/>
            </a:endParaRPr>
          </a:p>
        </p:txBody>
      </p:sp>
      <p:sp>
        <p:nvSpPr>
          <p:cNvPr id="134" name="Google Shape;134;p19"/>
          <p:cNvSpPr txBox="1">
            <a:spLocks noGrp="1"/>
          </p:cNvSpPr>
          <p:nvPr>
            <p:ph type="body" idx="1"/>
          </p:nvPr>
        </p:nvSpPr>
        <p:spPr>
          <a:xfrm>
            <a:off x="311700" y="796200"/>
            <a:ext cx="8520600" cy="1089000"/>
          </a:xfrm>
          <a:prstGeom prst="rect">
            <a:avLst/>
          </a:prstGeom>
        </p:spPr>
        <p:txBody>
          <a:bodyPr spcFirstLastPara="1" wrap="square" lIns="91425" tIns="91425" rIns="91425" bIns="91425" anchor="t" anchorCtr="0">
            <a:normAutofit/>
          </a:bodyPr>
          <a:lstStyle/>
          <a:p>
            <a:pPr marL="0" lvl="0" indent="0" algn="l" rtl="0">
              <a:lnSpc>
                <a:spcPct val="95000"/>
              </a:lnSpc>
              <a:spcBef>
                <a:spcPts val="0"/>
              </a:spcBef>
              <a:spcAft>
                <a:spcPts val="0"/>
              </a:spcAft>
              <a:buNone/>
            </a:pPr>
            <a:r>
              <a:rPr lang="en" sz="1700">
                <a:solidFill>
                  <a:srgbClr val="000000"/>
                </a:solidFill>
                <a:latin typeface="Comfortaa"/>
                <a:ea typeface="Comfortaa"/>
                <a:cs typeface="Comfortaa"/>
                <a:sym typeface="Comfortaa"/>
              </a:rPr>
              <a:t>The influence of the teacher holds weight in the classroom (Hattie, 2008).</a:t>
            </a:r>
            <a:endParaRPr sz="1700">
              <a:solidFill>
                <a:srgbClr val="000000"/>
              </a:solidFill>
              <a:latin typeface="Comfortaa"/>
              <a:ea typeface="Comfortaa"/>
              <a:cs typeface="Comfortaa"/>
              <a:sym typeface="Comfortaa"/>
            </a:endParaRPr>
          </a:p>
          <a:p>
            <a:pPr marL="0" lvl="0" indent="0" algn="l" rtl="0">
              <a:lnSpc>
                <a:spcPct val="95000"/>
              </a:lnSpc>
              <a:spcBef>
                <a:spcPts val="1200"/>
              </a:spcBef>
              <a:spcAft>
                <a:spcPts val="1200"/>
              </a:spcAft>
              <a:buNone/>
            </a:pPr>
            <a:r>
              <a:rPr lang="en" sz="1700">
                <a:solidFill>
                  <a:srgbClr val="000000"/>
                </a:solidFill>
                <a:latin typeface="Comfortaa"/>
                <a:ea typeface="Comfortaa"/>
                <a:cs typeface="Comfortaa"/>
                <a:sym typeface="Comfortaa"/>
              </a:rPr>
              <a:t>Relationships are a foundational component of the child’s experience in school, and is an asset in promoting learning and engagement.</a:t>
            </a:r>
            <a:endParaRPr sz="1700">
              <a:solidFill>
                <a:srgbClr val="000000"/>
              </a:solidFill>
              <a:latin typeface="Comfortaa"/>
              <a:ea typeface="Comfortaa"/>
              <a:cs typeface="Comfortaa"/>
              <a:sym typeface="Comfortaa"/>
            </a:endParaRPr>
          </a:p>
        </p:txBody>
      </p:sp>
      <p:pic>
        <p:nvPicPr>
          <p:cNvPr id="135" name="Google Shape;135;p19"/>
          <p:cNvPicPr preferRelativeResize="0"/>
          <p:nvPr/>
        </p:nvPicPr>
        <p:blipFill>
          <a:blip r:embed="rId3">
            <a:alphaModFix/>
          </a:blip>
          <a:stretch>
            <a:fillRect/>
          </a:stretch>
        </p:blipFill>
        <p:spPr>
          <a:xfrm>
            <a:off x="6697350" y="2108198"/>
            <a:ext cx="2330576" cy="1552725"/>
          </a:xfrm>
          <a:prstGeom prst="rect">
            <a:avLst/>
          </a:prstGeom>
          <a:noFill/>
          <a:ln>
            <a:noFill/>
          </a:ln>
        </p:spPr>
      </p:pic>
      <p:sp>
        <p:nvSpPr>
          <p:cNvPr id="136" name="Google Shape;136;p19"/>
          <p:cNvSpPr txBox="1"/>
          <p:nvPr/>
        </p:nvSpPr>
        <p:spPr>
          <a:xfrm>
            <a:off x="260050" y="1827000"/>
            <a:ext cx="6365400" cy="2860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700" u="sng">
                <a:latin typeface="Comfortaa"/>
                <a:ea typeface="Comfortaa"/>
                <a:cs typeface="Comfortaa"/>
                <a:sym typeface="Comfortaa"/>
              </a:rPr>
              <a:t>What is a positive student-teacher relationship?</a:t>
            </a:r>
            <a:endParaRPr sz="1700" u="sng">
              <a:latin typeface="Comfortaa"/>
              <a:ea typeface="Comfortaa"/>
              <a:cs typeface="Comfortaa"/>
              <a:sym typeface="Comfortaa"/>
            </a:endParaRPr>
          </a:p>
          <a:p>
            <a:pPr marL="0" lvl="0" indent="0" algn="l" rtl="0">
              <a:lnSpc>
                <a:spcPct val="115000"/>
              </a:lnSpc>
              <a:spcBef>
                <a:spcPts val="1200"/>
              </a:spcBef>
              <a:spcAft>
                <a:spcPts val="0"/>
              </a:spcAft>
              <a:buNone/>
            </a:pPr>
            <a:r>
              <a:rPr lang="en" sz="1700">
                <a:latin typeface="Comfortaa"/>
                <a:ea typeface="Comfortaa"/>
                <a:cs typeface="Comfortaa"/>
                <a:sym typeface="Comfortaa"/>
              </a:rPr>
              <a:t>‘Relationships that are non-directive, empathetic, warm and encourage thinking and learning’ (Roffey, 2012).</a:t>
            </a:r>
            <a:endParaRPr sz="1700">
              <a:latin typeface="Comfortaa"/>
              <a:ea typeface="Comfortaa"/>
              <a:cs typeface="Comfortaa"/>
              <a:sym typeface="Comfortaa"/>
            </a:endParaRPr>
          </a:p>
          <a:p>
            <a:pPr marL="457200" lvl="0" indent="-336550" algn="l" rtl="0">
              <a:lnSpc>
                <a:spcPct val="115000"/>
              </a:lnSpc>
              <a:spcBef>
                <a:spcPts val="1200"/>
              </a:spcBef>
              <a:spcAft>
                <a:spcPts val="0"/>
              </a:spcAft>
              <a:buClr>
                <a:srgbClr val="000000"/>
              </a:buClr>
              <a:buSzPts val="1700"/>
              <a:buFont typeface="Comfortaa"/>
              <a:buChar char="➢"/>
            </a:pPr>
            <a:r>
              <a:rPr lang="en" sz="1700">
                <a:latin typeface="Comfortaa"/>
                <a:ea typeface="Comfortaa"/>
                <a:cs typeface="Comfortaa"/>
                <a:sym typeface="Comfortaa"/>
              </a:rPr>
              <a:t>Improve academic outcomes.</a:t>
            </a:r>
            <a:endParaRPr sz="1700">
              <a:latin typeface="Comfortaa"/>
              <a:ea typeface="Comfortaa"/>
              <a:cs typeface="Comfortaa"/>
              <a:sym typeface="Comfortaa"/>
            </a:endParaRPr>
          </a:p>
          <a:p>
            <a:pPr marL="457200" lvl="0" indent="-336550" algn="l" rtl="0">
              <a:lnSpc>
                <a:spcPct val="115000"/>
              </a:lnSpc>
              <a:spcBef>
                <a:spcPts val="0"/>
              </a:spcBef>
              <a:spcAft>
                <a:spcPts val="0"/>
              </a:spcAft>
              <a:buClr>
                <a:srgbClr val="000000"/>
              </a:buClr>
              <a:buSzPts val="1700"/>
              <a:buFont typeface="Comfortaa"/>
              <a:buChar char="➢"/>
            </a:pPr>
            <a:r>
              <a:rPr lang="en" sz="1700">
                <a:latin typeface="Comfortaa"/>
                <a:ea typeface="Comfortaa"/>
                <a:cs typeface="Comfortaa"/>
                <a:sym typeface="Comfortaa"/>
              </a:rPr>
              <a:t>Students holding their teachers in higher regard.</a:t>
            </a:r>
            <a:endParaRPr sz="1700">
              <a:latin typeface="Comfortaa"/>
              <a:ea typeface="Comfortaa"/>
              <a:cs typeface="Comfortaa"/>
              <a:sym typeface="Comfortaa"/>
            </a:endParaRPr>
          </a:p>
          <a:p>
            <a:pPr marL="457200" lvl="0" indent="-336550" algn="l" rtl="0">
              <a:lnSpc>
                <a:spcPct val="115000"/>
              </a:lnSpc>
              <a:spcBef>
                <a:spcPts val="0"/>
              </a:spcBef>
              <a:spcAft>
                <a:spcPts val="0"/>
              </a:spcAft>
              <a:buClr>
                <a:srgbClr val="000000"/>
              </a:buClr>
              <a:buSzPts val="1700"/>
              <a:buFont typeface="Comfortaa"/>
              <a:buChar char="➢"/>
            </a:pPr>
            <a:r>
              <a:rPr lang="en" sz="1700">
                <a:latin typeface="Comfortaa"/>
                <a:ea typeface="Comfortaa"/>
                <a:cs typeface="Comfortaa"/>
                <a:sym typeface="Comfortaa"/>
              </a:rPr>
              <a:t>Creates a sense of belonging and connectedness.</a:t>
            </a:r>
            <a:endParaRPr sz="1700">
              <a:latin typeface="Comfortaa"/>
              <a:ea typeface="Comfortaa"/>
              <a:cs typeface="Comfortaa"/>
              <a:sym typeface="Comfortaa"/>
            </a:endParaRPr>
          </a:p>
          <a:p>
            <a:pPr marL="457200" lvl="0" indent="-336550" algn="l" rtl="0">
              <a:lnSpc>
                <a:spcPct val="115000"/>
              </a:lnSpc>
              <a:spcBef>
                <a:spcPts val="0"/>
              </a:spcBef>
              <a:spcAft>
                <a:spcPts val="0"/>
              </a:spcAft>
              <a:buClr>
                <a:srgbClr val="000000"/>
              </a:buClr>
              <a:buSzPts val="1700"/>
              <a:buFont typeface="Comfortaa"/>
              <a:buChar char="➢"/>
            </a:pPr>
            <a:r>
              <a:rPr lang="en" sz="1700">
                <a:latin typeface="Comfortaa"/>
                <a:ea typeface="Comfortaa"/>
                <a:cs typeface="Comfortaa"/>
                <a:sym typeface="Comfortaa"/>
              </a:rPr>
              <a:t>Conducive to a productive learning environment.</a:t>
            </a:r>
            <a:endParaRPr sz="1700">
              <a:latin typeface="Comfortaa"/>
              <a:ea typeface="Comfortaa"/>
              <a:cs typeface="Comfortaa"/>
              <a:sym typeface="Comfortaa"/>
            </a:endParaRPr>
          </a:p>
          <a:p>
            <a:pPr marL="457200" lvl="0" indent="-336550" algn="l" rtl="0">
              <a:lnSpc>
                <a:spcPct val="115000"/>
              </a:lnSpc>
              <a:spcBef>
                <a:spcPts val="0"/>
              </a:spcBef>
              <a:spcAft>
                <a:spcPts val="0"/>
              </a:spcAft>
              <a:buClr>
                <a:srgbClr val="000000"/>
              </a:buClr>
              <a:buSzPts val="1700"/>
              <a:buFont typeface="Comfortaa"/>
              <a:buChar char="➢"/>
            </a:pPr>
            <a:r>
              <a:rPr lang="en" sz="1700">
                <a:latin typeface="Comfortaa"/>
                <a:ea typeface="Comfortaa"/>
                <a:cs typeface="Comfortaa"/>
                <a:sym typeface="Comfortaa"/>
              </a:rPr>
              <a:t>Benefit the teachers’ occupational well-being.</a:t>
            </a:r>
            <a:endParaRPr sz="1300"/>
          </a:p>
        </p:txBody>
      </p:sp>
      <p:sp>
        <p:nvSpPr>
          <p:cNvPr id="137" name="Google Shape;137;p1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title"/>
          </p:nvPr>
        </p:nvSpPr>
        <p:spPr>
          <a:xfrm>
            <a:off x="154975" y="6805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Research Process</a:t>
            </a:r>
            <a:endParaRPr>
              <a:latin typeface="Comfortaa"/>
              <a:ea typeface="Comfortaa"/>
              <a:cs typeface="Comfortaa"/>
              <a:sym typeface="Comfortaa"/>
            </a:endParaRPr>
          </a:p>
        </p:txBody>
      </p:sp>
      <p:sp>
        <p:nvSpPr>
          <p:cNvPr id="143" name="Google Shape;143;p20"/>
          <p:cNvSpPr txBox="1">
            <a:spLocks noGrp="1"/>
          </p:cNvSpPr>
          <p:nvPr>
            <p:ph type="body" idx="1"/>
          </p:nvPr>
        </p:nvSpPr>
        <p:spPr>
          <a:xfrm>
            <a:off x="154975" y="683250"/>
            <a:ext cx="8520600" cy="37770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a:solidFill>
                  <a:srgbClr val="000000"/>
                </a:solidFill>
                <a:latin typeface="Comfortaa"/>
                <a:ea typeface="Comfortaa"/>
                <a:cs typeface="Comfortaa"/>
                <a:sym typeface="Comfortaa"/>
              </a:rPr>
              <a:t>Autoethnography - An an active participant in the research.</a:t>
            </a:r>
            <a:endParaRPr>
              <a:solidFill>
                <a:srgbClr val="000000"/>
              </a:solidFill>
              <a:latin typeface="Comfortaa"/>
              <a:ea typeface="Comfortaa"/>
              <a:cs typeface="Comfortaa"/>
              <a:sym typeface="Comfortaa"/>
            </a:endParaRPr>
          </a:p>
          <a:p>
            <a:pPr marL="914400" lvl="0" indent="-342900" algn="l" rtl="0">
              <a:spcBef>
                <a:spcPts val="120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positive and negative relational interactions.</a:t>
            </a:r>
            <a:endParaRPr>
              <a:solidFill>
                <a:srgbClr val="000000"/>
              </a:solidFill>
              <a:latin typeface="Comfortaa"/>
              <a:ea typeface="Comfortaa"/>
              <a:cs typeface="Comfortaa"/>
              <a:sym typeface="Comfortaa"/>
            </a:endParaRPr>
          </a:p>
          <a:p>
            <a:pPr marL="914400" lvl="0" indent="-342900" algn="l" rtl="0">
              <a:spcBef>
                <a:spcPts val="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Observational data on the students’ experience.</a:t>
            </a:r>
            <a:endParaRPr>
              <a:solidFill>
                <a:srgbClr val="000000"/>
              </a:solidFill>
              <a:latin typeface="Comfortaa"/>
              <a:ea typeface="Comfortaa"/>
              <a:cs typeface="Comfortaa"/>
              <a:sym typeface="Comfortaa"/>
            </a:endParaRPr>
          </a:p>
          <a:p>
            <a:pPr marL="914400" lvl="0" indent="-342900" algn="l" rtl="0">
              <a:spcBef>
                <a:spcPts val="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Reflexive diary - lesson interactions.</a:t>
            </a:r>
            <a:endParaRPr>
              <a:solidFill>
                <a:srgbClr val="000000"/>
              </a:solidFill>
              <a:latin typeface="Comfortaa"/>
              <a:ea typeface="Comfortaa"/>
              <a:cs typeface="Comfortaa"/>
              <a:sym typeface="Comfortaa"/>
            </a:endParaRPr>
          </a:p>
          <a:p>
            <a:pPr marL="0" lvl="0" indent="0" algn="l" rtl="0">
              <a:spcBef>
                <a:spcPts val="1200"/>
              </a:spcBef>
              <a:spcAft>
                <a:spcPts val="0"/>
              </a:spcAft>
              <a:buNone/>
            </a:pPr>
            <a:r>
              <a:rPr lang="en">
                <a:solidFill>
                  <a:srgbClr val="000000"/>
                </a:solidFill>
                <a:latin typeface="Comfortaa"/>
                <a:ea typeface="Comfortaa"/>
                <a:cs typeface="Comfortaa"/>
                <a:sym typeface="Comfortaa"/>
              </a:rPr>
              <a:t>Focus Groups - 25 participants.</a:t>
            </a:r>
            <a:endParaRPr>
              <a:solidFill>
                <a:srgbClr val="000000"/>
              </a:solidFill>
              <a:latin typeface="Comfortaa"/>
              <a:ea typeface="Comfortaa"/>
              <a:cs typeface="Comfortaa"/>
              <a:sym typeface="Comfortaa"/>
            </a:endParaRPr>
          </a:p>
          <a:p>
            <a:pPr marL="0" lvl="0" indent="0" algn="l" rtl="0">
              <a:spcBef>
                <a:spcPts val="1200"/>
              </a:spcBef>
              <a:spcAft>
                <a:spcPts val="0"/>
              </a:spcAft>
              <a:buNone/>
            </a:pPr>
            <a:r>
              <a:rPr lang="en" u="sng">
                <a:solidFill>
                  <a:srgbClr val="000000"/>
                </a:solidFill>
                <a:latin typeface="Comfortaa"/>
                <a:ea typeface="Comfortaa"/>
                <a:cs typeface="Comfortaa"/>
                <a:sym typeface="Comfortaa"/>
              </a:rPr>
              <a:t>Key Questions</a:t>
            </a:r>
            <a:endParaRPr u="sng">
              <a:solidFill>
                <a:srgbClr val="000000"/>
              </a:solidFill>
              <a:latin typeface="Comfortaa"/>
              <a:ea typeface="Comfortaa"/>
              <a:cs typeface="Comfortaa"/>
              <a:sym typeface="Comfortaa"/>
            </a:endParaRPr>
          </a:p>
          <a:p>
            <a:pPr marL="914400" lvl="0" indent="-342900" algn="l" rtl="0">
              <a:spcBef>
                <a:spcPts val="120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What the students’ believe positive and negative relationship attributes are.</a:t>
            </a:r>
            <a:endParaRPr>
              <a:solidFill>
                <a:srgbClr val="000000"/>
              </a:solidFill>
              <a:latin typeface="Comfortaa"/>
              <a:ea typeface="Comfortaa"/>
              <a:cs typeface="Comfortaa"/>
              <a:sym typeface="Comfortaa"/>
            </a:endParaRPr>
          </a:p>
          <a:p>
            <a:pPr marL="914400" lvl="0" indent="-342900" algn="l" rtl="0">
              <a:spcBef>
                <a:spcPts val="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Self prescribed attributes of a good student-teacher relationships.</a:t>
            </a:r>
            <a:endParaRPr>
              <a:solidFill>
                <a:srgbClr val="000000"/>
              </a:solidFill>
              <a:latin typeface="Comfortaa"/>
              <a:ea typeface="Comfortaa"/>
              <a:cs typeface="Comfortaa"/>
              <a:sym typeface="Comfortaa"/>
            </a:endParaRPr>
          </a:p>
          <a:p>
            <a:pPr marL="914400" lvl="0" indent="-342900" algn="l" rtl="0">
              <a:spcBef>
                <a:spcPts val="0"/>
              </a:spcBef>
              <a:spcAft>
                <a:spcPts val="0"/>
              </a:spcAft>
              <a:buClr>
                <a:srgbClr val="000000"/>
              </a:buClr>
              <a:buSzPts val="1800"/>
              <a:buFont typeface="Comfortaa"/>
              <a:buChar char="➢"/>
            </a:pPr>
            <a:r>
              <a:rPr lang="en">
                <a:solidFill>
                  <a:srgbClr val="000000"/>
                </a:solidFill>
                <a:latin typeface="Comfortaa"/>
                <a:ea typeface="Comfortaa"/>
                <a:cs typeface="Comfortaa"/>
                <a:sym typeface="Comfortaa"/>
              </a:rPr>
              <a:t>How these relationships affect them.</a:t>
            </a:r>
            <a:endParaRPr>
              <a:solidFill>
                <a:srgbClr val="000000"/>
              </a:solidFill>
              <a:latin typeface="Comfortaa"/>
              <a:ea typeface="Comfortaa"/>
              <a:cs typeface="Comfortaa"/>
              <a:sym typeface="Comfortaa"/>
            </a:endParaRPr>
          </a:p>
        </p:txBody>
      </p:sp>
      <p:pic>
        <p:nvPicPr>
          <p:cNvPr id="144" name="Google Shape;144;p20"/>
          <p:cNvPicPr preferRelativeResize="0"/>
          <p:nvPr/>
        </p:nvPicPr>
        <p:blipFill rotWithShape="1">
          <a:blip r:embed="rId3">
            <a:alphaModFix/>
          </a:blip>
          <a:srcRect l="11390" r="14066"/>
          <a:stretch/>
        </p:blipFill>
        <p:spPr>
          <a:xfrm>
            <a:off x="7055575" y="1129550"/>
            <a:ext cx="1937700" cy="1442200"/>
          </a:xfrm>
          <a:prstGeom prst="rect">
            <a:avLst/>
          </a:prstGeom>
          <a:noFill/>
          <a:ln>
            <a:noFill/>
          </a:ln>
        </p:spPr>
      </p:pic>
      <p:sp>
        <p:nvSpPr>
          <p:cNvPr id="145" name="Google Shape;145;p2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1"/>
          <p:cNvSpPr txBox="1">
            <a:spLocks noGrp="1"/>
          </p:cNvSpPr>
          <p:nvPr>
            <p:ph type="title"/>
          </p:nvPr>
        </p:nvSpPr>
        <p:spPr>
          <a:xfrm>
            <a:off x="154975" y="6805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Comfortaa"/>
                <a:ea typeface="Comfortaa"/>
                <a:cs typeface="Comfortaa"/>
                <a:sym typeface="Comfortaa"/>
              </a:rPr>
              <a:t>Research Process</a:t>
            </a:r>
            <a:endParaRPr>
              <a:latin typeface="Comfortaa"/>
              <a:ea typeface="Comfortaa"/>
              <a:cs typeface="Comfortaa"/>
              <a:sym typeface="Comfortaa"/>
            </a:endParaRPr>
          </a:p>
        </p:txBody>
      </p:sp>
      <p:sp>
        <p:nvSpPr>
          <p:cNvPr id="151" name="Google Shape;151;p21"/>
          <p:cNvSpPr txBox="1">
            <a:spLocks noGrp="1"/>
          </p:cNvSpPr>
          <p:nvPr>
            <p:ph type="body" idx="1"/>
          </p:nvPr>
        </p:nvSpPr>
        <p:spPr>
          <a:xfrm>
            <a:off x="154975" y="683250"/>
            <a:ext cx="8520600" cy="3777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rgbClr val="000000"/>
                </a:solidFill>
                <a:latin typeface="Comfortaa"/>
                <a:ea typeface="Comfortaa"/>
                <a:cs typeface="Comfortaa"/>
                <a:sym typeface="Comfortaa"/>
              </a:rPr>
              <a:t>Method of Analysis: Thematic Analysis</a:t>
            </a:r>
            <a:endParaRPr>
              <a:solidFill>
                <a:srgbClr val="000000"/>
              </a:solidFill>
              <a:latin typeface="Comfortaa"/>
              <a:ea typeface="Comfortaa"/>
              <a:cs typeface="Comfortaa"/>
              <a:sym typeface="Comfortaa"/>
            </a:endParaRPr>
          </a:p>
          <a:p>
            <a:pPr marL="0" lvl="0" indent="0" algn="l" rtl="0">
              <a:spcBef>
                <a:spcPts val="1200"/>
              </a:spcBef>
              <a:spcAft>
                <a:spcPts val="1200"/>
              </a:spcAft>
              <a:buNone/>
            </a:pPr>
            <a:r>
              <a:rPr lang="en">
                <a:solidFill>
                  <a:srgbClr val="000000"/>
                </a:solidFill>
                <a:latin typeface="Comfortaa"/>
                <a:ea typeface="Comfortaa"/>
                <a:cs typeface="Comfortaa"/>
                <a:sym typeface="Comfortaa"/>
              </a:rPr>
              <a:t>Using the Braun &amp; Clarke (2006) six-phase thematic analysis.</a:t>
            </a:r>
            <a:endParaRPr>
              <a:solidFill>
                <a:srgbClr val="000000"/>
              </a:solidFill>
              <a:latin typeface="Comfortaa"/>
              <a:ea typeface="Comfortaa"/>
              <a:cs typeface="Comfortaa"/>
              <a:sym typeface="Comfortaa"/>
            </a:endParaRPr>
          </a:p>
        </p:txBody>
      </p:sp>
      <p:sp>
        <p:nvSpPr>
          <p:cNvPr id="152" name="Google Shape;152;p21"/>
          <p:cNvSpPr/>
          <p:nvPr/>
        </p:nvSpPr>
        <p:spPr>
          <a:xfrm>
            <a:off x="1662920" y="2251735"/>
            <a:ext cx="353400" cy="36900"/>
          </a:xfrm>
          <a:prstGeom prst="roundRect">
            <a:avLst>
              <a:gd name="adj" fmla="val 50000"/>
            </a:avLst>
          </a:prstGeom>
          <a:solidFill>
            <a:srgbClr val="00000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0000"/>
              </a:solidFill>
            </a:endParaRPr>
          </a:p>
        </p:txBody>
      </p:sp>
      <p:grpSp>
        <p:nvGrpSpPr>
          <p:cNvPr id="153" name="Google Shape;153;p21"/>
          <p:cNvGrpSpPr/>
          <p:nvPr/>
        </p:nvGrpSpPr>
        <p:grpSpPr>
          <a:xfrm>
            <a:off x="519878" y="1948510"/>
            <a:ext cx="1310400" cy="1150175"/>
            <a:chOff x="519878" y="1948510"/>
            <a:chExt cx="1310400" cy="1150175"/>
          </a:xfrm>
        </p:grpSpPr>
        <p:sp>
          <p:nvSpPr>
            <p:cNvPr id="154" name="Google Shape;154;p21"/>
            <p:cNvSpPr/>
            <p:nvPr/>
          </p:nvSpPr>
          <p:spPr>
            <a:xfrm>
              <a:off x="877947" y="1948510"/>
              <a:ext cx="594300" cy="594300"/>
            </a:xfrm>
            <a:prstGeom prst="ellipse">
              <a:avLst/>
            </a:prstGeom>
            <a:no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500">
                <a:solidFill>
                  <a:srgbClr val="000000"/>
                </a:solidFill>
              </a:endParaRPr>
            </a:p>
          </p:txBody>
        </p:sp>
        <p:sp>
          <p:nvSpPr>
            <p:cNvPr id="155" name="Google Shape;155;p21"/>
            <p:cNvSpPr txBox="1"/>
            <p:nvPr/>
          </p:nvSpPr>
          <p:spPr>
            <a:xfrm>
              <a:off x="956697" y="2109685"/>
              <a:ext cx="436800" cy="32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b="1">
                  <a:solidFill>
                    <a:srgbClr val="000000"/>
                  </a:solidFill>
                  <a:latin typeface="Roboto"/>
                  <a:ea typeface="Roboto"/>
                  <a:cs typeface="Roboto"/>
                  <a:sym typeface="Roboto"/>
                </a:rPr>
                <a:t>1</a:t>
              </a:r>
              <a:endParaRPr sz="900" b="1">
                <a:solidFill>
                  <a:srgbClr val="000000"/>
                </a:solidFill>
                <a:latin typeface="Roboto"/>
                <a:ea typeface="Roboto"/>
                <a:cs typeface="Roboto"/>
                <a:sym typeface="Roboto"/>
              </a:endParaRPr>
            </a:p>
          </p:txBody>
        </p:sp>
        <p:sp>
          <p:nvSpPr>
            <p:cNvPr id="156" name="Google Shape;156;p21"/>
            <p:cNvSpPr txBox="1"/>
            <p:nvPr/>
          </p:nvSpPr>
          <p:spPr>
            <a:xfrm>
              <a:off x="519878" y="2652285"/>
              <a:ext cx="13104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b="1">
                  <a:solidFill>
                    <a:srgbClr val="000000"/>
                  </a:solidFill>
                </a:rPr>
                <a:t>Data Set</a:t>
              </a:r>
              <a:endParaRPr sz="1200" b="1">
                <a:solidFill>
                  <a:srgbClr val="000000"/>
                </a:solidFill>
              </a:endParaRPr>
            </a:p>
            <a:p>
              <a:pPr marL="0" lvl="0" indent="0" algn="ctr" rtl="0">
                <a:lnSpc>
                  <a:spcPct val="115000"/>
                </a:lnSpc>
                <a:spcBef>
                  <a:spcPts val="0"/>
                </a:spcBef>
                <a:spcAft>
                  <a:spcPts val="0"/>
                </a:spcAft>
                <a:buNone/>
              </a:pPr>
              <a:r>
                <a:rPr lang="en" sz="1200" b="1">
                  <a:solidFill>
                    <a:srgbClr val="000000"/>
                  </a:solidFill>
                </a:rPr>
                <a:t>Familiarisation</a:t>
              </a:r>
              <a:endParaRPr sz="1200" b="1">
                <a:solidFill>
                  <a:srgbClr val="000000"/>
                </a:solidFill>
              </a:endParaRPr>
            </a:p>
          </p:txBody>
        </p:sp>
      </p:grpSp>
      <p:grpSp>
        <p:nvGrpSpPr>
          <p:cNvPr id="157" name="Google Shape;157;p21"/>
          <p:cNvGrpSpPr/>
          <p:nvPr/>
        </p:nvGrpSpPr>
        <p:grpSpPr>
          <a:xfrm>
            <a:off x="1848940" y="1948510"/>
            <a:ext cx="1310400" cy="1150175"/>
            <a:chOff x="1848940" y="1948510"/>
            <a:chExt cx="1310400" cy="1150175"/>
          </a:xfrm>
        </p:grpSpPr>
        <p:sp>
          <p:nvSpPr>
            <p:cNvPr id="158" name="Google Shape;158;p21"/>
            <p:cNvSpPr/>
            <p:nvPr/>
          </p:nvSpPr>
          <p:spPr>
            <a:xfrm>
              <a:off x="2206990" y="1948510"/>
              <a:ext cx="594300" cy="594300"/>
            </a:xfrm>
            <a:prstGeom prst="ellipse">
              <a:avLst/>
            </a:prstGeom>
            <a:noFill/>
            <a:ln w="38100" cap="flat" cmpd="sng">
              <a:solidFill>
                <a:srgbClr val="3D3D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500">
                <a:solidFill>
                  <a:srgbClr val="000000"/>
                </a:solidFill>
              </a:endParaRPr>
            </a:p>
          </p:txBody>
        </p:sp>
        <p:sp>
          <p:nvSpPr>
            <p:cNvPr id="159" name="Google Shape;159;p21"/>
            <p:cNvSpPr txBox="1"/>
            <p:nvPr/>
          </p:nvSpPr>
          <p:spPr>
            <a:xfrm>
              <a:off x="1848940" y="2652285"/>
              <a:ext cx="13104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b="1">
                  <a:solidFill>
                    <a:srgbClr val="000000"/>
                  </a:solidFill>
                </a:rPr>
                <a:t>Data Coding</a:t>
              </a:r>
              <a:endParaRPr sz="1200" b="1">
                <a:solidFill>
                  <a:srgbClr val="000000"/>
                </a:solidFill>
              </a:endParaRPr>
            </a:p>
          </p:txBody>
        </p:sp>
        <p:sp>
          <p:nvSpPr>
            <p:cNvPr id="160" name="Google Shape;160;p21"/>
            <p:cNvSpPr txBox="1"/>
            <p:nvPr/>
          </p:nvSpPr>
          <p:spPr>
            <a:xfrm>
              <a:off x="2285740" y="2109685"/>
              <a:ext cx="436800" cy="32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b="1">
                  <a:solidFill>
                    <a:srgbClr val="000000"/>
                  </a:solidFill>
                  <a:latin typeface="Roboto"/>
                  <a:ea typeface="Roboto"/>
                  <a:cs typeface="Roboto"/>
                  <a:sym typeface="Roboto"/>
                </a:rPr>
                <a:t>2</a:t>
              </a:r>
              <a:endParaRPr sz="900" b="1">
                <a:solidFill>
                  <a:srgbClr val="000000"/>
                </a:solidFill>
                <a:latin typeface="Roboto"/>
                <a:ea typeface="Roboto"/>
                <a:cs typeface="Roboto"/>
                <a:sym typeface="Roboto"/>
              </a:endParaRPr>
            </a:p>
          </p:txBody>
        </p:sp>
      </p:grpSp>
      <p:grpSp>
        <p:nvGrpSpPr>
          <p:cNvPr id="161" name="Google Shape;161;p21"/>
          <p:cNvGrpSpPr/>
          <p:nvPr/>
        </p:nvGrpSpPr>
        <p:grpSpPr>
          <a:xfrm>
            <a:off x="3178034" y="1948510"/>
            <a:ext cx="1359900" cy="1150175"/>
            <a:chOff x="3178034" y="1948510"/>
            <a:chExt cx="1359900" cy="1150175"/>
          </a:xfrm>
        </p:grpSpPr>
        <p:sp>
          <p:nvSpPr>
            <p:cNvPr id="162" name="Google Shape;162;p21"/>
            <p:cNvSpPr/>
            <p:nvPr/>
          </p:nvSpPr>
          <p:spPr>
            <a:xfrm>
              <a:off x="3560827" y="1948510"/>
              <a:ext cx="594300" cy="594300"/>
            </a:xfrm>
            <a:prstGeom prst="ellipse">
              <a:avLst/>
            </a:prstGeom>
            <a:no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500">
                <a:solidFill>
                  <a:srgbClr val="000000"/>
                </a:solidFill>
              </a:endParaRPr>
            </a:p>
          </p:txBody>
        </p:sp>
        <p:sp>
          <p:nvSpPr>
            <p:cNvPr id="163" name="Google Shape;163;p21"/>
            <p:cNvSpPr txBox="1"/>
            <p:nvPr/>
          </p:nvSpPr>
          <p:spPr>
            <a:xfrm>
              <a:off x="3178034" y="2652285"/>
              <a:ext cx="13599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b="1">
                  <a:solidFill>
                    <a:srgbClr val="000000"/>
                  </a:solidFill>
                </a:rPr>
                <a:t>Initial Theme</a:t>
              </a:r>
              <a:endParaRPr sz="1200" b="1">
                <a:solidFill>
                  <a:srgbClr val="000000"/>
                </a:solidFill>
              </a:endParaRPr>
            </a:p>
            <a:p>
              <a:pPr marL="0" lvl="0" indent="0" algn="ctr" rtl="0">
                <a:lnSpc>
                  <a:spcPct val="115000"/>
                </a:lnSpc>
                <a:spcBef>
                  <a:spcPts val="0"/>
                </a:spcBef>
                <a:spcAft>
                  <a:spcPts val="0"/>
                </a:spcAft>
                <a:buNone/>
              </a:pPr>
              <a:r>
                <a:rPr lang="en" sz="1200" b="1">
                  <a:solidFill>
                    <a:srgbClr val="000000"/>
                  </a:solidFill>
                </a:rPr>
                <a:t>Generation</a:t>
              </a:r>
              <a:endParaRPr sz="1200" b="1">
                <a:solidFill>
                  <a:srgbClr val="000000"/>
                </a:solidFill>
              </a:endParaRPr>
            </a:p>
          </p:txBody>
        </p:sp>
        <p:sp>
          <p:nvSpPr>
            <p:cNvPr id="164" name="Google Shape;164;p21"/>
            <p:cNvSpPr txBox="1"/>
            <p:nvPr/>
          </p:nvSpPr>
          <p:spPr>
            <a:xfrm>
              <a:off x="3639577" y="2109685"/>
              <a:ext cx="436800" cy="32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b="1">
                  <a:solidFill>
                    <a:srgbClr val="000000"/>
                  </a:solidFill>
                  <a:latin typeface="Roboto"/>
                  <a:ea typeface="Roboto"/>
                  <a:cs typeface="Roboto"/>
                  <a:sym typeface="Roboto"/>
                </a:rPr>
                <a:t>3</a:t>
              </a:r>
              <a:endParaRPr sz="900" b="1">
                <a:solidFill>
                  <a:srgbClr val="000000"/>
                </a:solidFill>
                <a:latin typeface="Roboto"/>
                <a:ea typeface="Roboto"/>
                <a:cs typeface="Roboto"/>
                <a:sym typeface="Roboto"/>
              </a:endParaRPr>
            </a:p>
          </p:txBody>
        </p:sp>
      </p:grpSp>
      <p:grpSp>
        <p:nvGrpSpPr>
          <p:cNvPr id="165" name="Google Shape;165;p21"/>
          <p:cNvGrpSpPr/>
          <p:nvPr/>
        </p:nvGrpSpPr>
        <p:grpSpPr>
          <a:xfrm>
            <a:off x="4557663" y="1948510"/>
            <a:ext cx="1310400" cy="1216850"/>
            <a:chOff x="4557663" y="1948510"/>
            <a:chExt cx="1310400" cy="1216850"/>
          </a:xfrm>
        </p:grpSpPr>
        <p:sp>
          <p:nvSpPr>
            <p:cNvPr id="166" name="Google Shape;166;p21"/>
            <p:cNvSpPr/>
            <p:nvPr/>
          </p:nvSpPr>
          <p:spPr>
            <a:xfrm>
              <a:off x="4915703" y="1948510"/>
              <a:ext cx="594300" cy="594300"/>
            </a:xfrm>
            <a:prstGeom prst="ellipse">
              <a:avLst/>
            </a:prstGeom>
            <a:no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500">
                <a:solidFill>
                  <a:srgbClr val="000000"/>
                </a:solidFill>
              </a:endParaRPr>
            </a:p>
          </p:txBody>
        </p:sp>
        <p:sp>
          <p:nvSpPr>
            <p:cNvPr id="167" name="Google Shape;167;p21"/>
            <p:cNvSpPr txBox="1"/>
            <p:nvPr/>
          </p:nvSpPr>
          <p:spPr>
            <a:xfrm>
              <a:off x="4557663" y="2718960"/>
              <a:ext cx="13104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b="1">
                  <a:solidFill>
                    <a:srgbClr val="000000"/>
                  </a:solidFill>
                </a:rPr>
                <a:t>Theme Development</a:t>
              </a:r>
              <a:endParaRPr sz="1200" b="1">
                <a:solidFill>
                  <a:srgbClr val="000000"/>
                </a:solidFill>
              </a:endParaRPr>
            </a:p>
            <a:p>
              <a:pPr marL="0" lvl="0" indent="0" algn="ctr" rtl="0">
                <a:lnSpc>
                  <a:spcPct val="115000"/>
                </a:lnSpc>
                <a:spcBef>
                  <a:spcPts val="0"/>
                </a:spcBef>
                <a:spcAft>
                  <a:spcPts val="0"/>
                </a:spcAft>
                <a:buNone/>
              </a:pPr>
              <a:r>
                <a:rPr lang="en" sz="1200" b="1">
                  <a:solidFill>
                    <a:srgbClr val="000000"/>
                  </a:solidFill>
                </a:rPr>
                <a:t>&amp; Review</a:t>
              </a:r>
              <a:endParaRPr sz="1200" b="1">
                <a:solidFill>
                  <a:srgbClr val="000000"/>
                </a:solidFill>
              </a:endParaRPr>
            </a:p>
          </p:txBody>
        </p:sp>
        <p:sp>
          <p:nvSpPr>
            <p:cNvPr id="168" name="Google Shape;168;p21"/>
            <p:cNvSpPr txBox="1"/>
            <p:nvPr/>
          </p:nvSpPr>
          <p:spPr>
            <a:xfrm>
              <a:off x="4994453" y="2109685"/>
              <a:ext cx="436800" cy="32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b="1">
                  <a:solidFill>
                    <a:srgbClr val="000000"/>
                  </a:solidFill>
                  <a:latin typeface="Roboto"/>
                  <a:ea typeface="Roboto"/>
                  <a:cs typeface="Roboto"/>
                  <a:sym typeface="Roboto"/>
                </a:rPr>
                <a:t>4</a:t>
              </a:r>
              <a:endParaRPr sz="900" b="1">
                <a:solidFill>
                  <a:srgbClr val="000000"/>
                </a:solidFill>
                <a:latin typeface="Roboto"/>
                <a:ea typeface="Roboto"/>
                <a:cs typeface="Roboto"/>
                <a:sym typeface="Roboto"/>
              </a:endParaRPr>
            </a:p>
          </p:txBody>
        </p:sp>
      </p:grpSp>
      <p:grpSp>
        <p:nvGrpSpPr>
          <p:cNvPr id="169" name="Google Shape;169;p21"/>
          <p:cNvGrpSpPr/>
          <p:nvPr/>
        </p:nvGrpSpPr>
        <p:grpSpPr>
          <a:xfrm>
            <a:off x="5887825" y="1948510"/>
            <a:ext cx="1437000" cy="1216840"/>
            <a:chOff x="5887825" y="1948510"/>
            <a:chExt cx="1437000" cy="1216840"/>
          </a:xfrm>
        </p:grpSpPr>
        <p:sp>
          <p:nvSpPr>
            <p:cNvPr id="170" name="Google Shape;170;p21"/>
            <p:cNvSpPr/>
            <p:nvPr/>
          </p:nvSpPr>
          <p:spPr>
            <a:xfrm>
              <a:off x="6270606" y="1948510"/>
              <a:ext cx="594300" cy="594300"/>
            </a:xfrm>
            <a:prstGeom prst="ellipse">
              <a:avLst/>
            </a:prstGeom>
            <a:no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500">
                <a:solidFill>
                  <a:srgbClr val="000000"/>
                </a:solidFill>
              </a:endParaRPr>
            </a:p>
          </p:txBody>
        </p:sp>
        <p:sp>
          <p:nvSpPr>
            <p:cNvPr id="171" name="Google Shape;171;p21"/>
            <p:cNvSpPr txBox="1"/>
            <p:nvPr/>
          </p:nvSpPr>
          <p:spPr>
            <a:xfrm>
              <a:off x="5887825" y="2718950"/>
              <a:ext cx="14370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b="1">
                  <a:solidFill>
                    <a:srgbClr val="000000"/>
                  </a:solidFill>
                </a:rPr>
                <a:t>Theme Refining, Defining &amp; Naming</a:t>
              </a:r>
              <a:endParaRPr sz="1200" b="1">
                <a:solidFill>
                  <a:srgbClr val="000000"/>
                </a:solidFill>
              </a:endParaRPr>
            </a:p>
          </p:txBody>
        </p:sp>
        <p:sp>
          <p:nvSpPr>
            <p:cNvPr id="172" name="Google Shape;172;p21"/>
            <p:cNvSpPr txBox="1"/>
            <p:nvPr/>
          </p:nvSpPr>
          <p:spPr>
            <a:xfrm>
              <a:off x="6349356" y="2109685"/>
              <a:ext cx="436800" cy="32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b="1">
                  <a:solidFill>
                    <a:srgbClr val="000000"/>
                  </a:solidFill>
                  <a:latin typeface="Roboto"/>
                  <a:ea typeface="Roboto"/>
                  <a:cs typeface="Roboto"/>
                  <a:sym typeface="Roboto"/>
                </a:rPr>
                <a:t>5</a:t>
              </a:r>
              <a:endParaRPr sz="900" b="1">
                <a:solidFill>
                  <a:srgbClr val="000000"/>
                </a:solidFill>
                <a:latin typeface="Roboto"/>
                <a:ea typeface="Roboto"/>
                <a:cs typeface="Roboto"/>
                <a:sym typeface="Roboto"/>
              </a:endParaRPr>
            </a:p>
          </p:txBody>
        </p:sp>
      </p:grpSp>
      <p:grpSp>
        <p:nvGrpSpPr>
          <p:cNvPr id="173" name="Google Shape;173;p21"/>
          <p:cNvGrpSpPr/>
          <p:nvPr/>
        </p:nvGrpSpPr>
        <p:grpSpPr>
          <a:xfrm>
            <a:off x="7264213" y="1948510"/>
            <a:ext cx="1359900" cy="1150175"/>
            <a:chOff x="7264213" y="1948510"/>
            <a:chExt cx="1359900" cy="1150175"/>
          </a:xfrm>
        </p:grpSpPr>
        <p:sp>
          <p:nvSpPr>
            <p:cNvPr id="174" name="Google Shape;174;p21"/>
            <p:cNvSpPr/>
            <p:nvPr/>
          </p:nvSpPr>
          <p:spPr>
            <a:xfrm>
              <a:off x="7647018" y="1948510"/>
              <a:ext cx="594300" cy="594300"/>
            </a:xfrm>
            <a:prstGeom prst="ellipse">
              <a:avLst/>
            </a:prstGeom>
            <a:no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500">
                <a:solidFill>
                  <a:srgbClr val="000000"/>
                </a:solidFill>
              </a:endParaRPr>
            </a:p>
          </p:txBody>
        </p:sp>
        <p:sp>
          <p:nvSpPr>
            <p:cNvPr id="175" name="Google Shape;175;p21"/>
            <p:cNvSpPr txBox="1"/>
            <p:nvPr/>
          </p:nvSpPr>
          <p:spPr>
            <a:xfrm>
              <a:off x="7264213" y="2652285"/>
              <a:ext cx="1359900" cy="446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b="1">
                  <a:solidFill>
                    <a:srgbClr val="000000"/>
                  </a:solidFill>
                </a:rPr>
                <a:t>Writing Up</a:t>
              </a:r>
              <a:endParaRPr sz="1200" b="1">
                <a:solidFill>
                  <a:srgbClr val="000000"/>
                </a:solidFill>
              </a:endParaRPr>
            </a:p>
          </p:txBody>
        </p:sp>
        <p:sp>
          <p:nvSpPr>
            <p:cNvPr id="176" name="Google Shape;176;p21"/>
            <p:cNvSpPr txBox="1"/>
            <p:nvPr/>
          </p:nvSpPr>
          <p:spPr>
            <a:xfrm>
              <a:off x="7725768" y="2109685"/>
              <a:ext cx="436800" cy="321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900" b="1">
                  <a:solidFill>
                    <a:srgbClr val="000000"/>
                  </a:solidFill>
                  <a:latin typeface="Roboto"/>
                  <a:ea typeface="Roboto"/>
                  <a:cs typeface="Roboto"/>
                  <a:sym typeface="Roboto"/>
                </a:rPr>
                <a:t>6</a:t>
              </a:r>
              <a:endParaRPr sz="900" b="1">
                <a:solidFill>
                  <a:srgbClr val="000000"/>
                </a:solidFill>
                <a:latin typeface="Roboto"/>
                <a:ea typeface="Roboto"/>
                <a:cs typeface="Roboto"/>
                <a:sym typeface="Roboto"/>
              </a:endParaRPr>
            </a:p>
          </p:txBody>
        </p:sp>
      </p:grpSp>
      <p:sp>
        <p:nvSpPr>
          <p:cNvPr id="177" name="Google Shape;177;p21"/>
          <p:cNvSpPr/>
          <p:nvPr/>
        </p:nvSpPr>
        <p:spPr>
          <a:xfrm>
            <a:off x="3004357" y="2251735"/>
            <a:ext cx="353400" cy="36900"/>
          </a:xfrm>
          <a:prstGeom prst="roundRect">
            <a:avLst>
              <a:gd name="adj" fmla="val 50000"/>
            </a:avLst>
          </a:prstGeom>
          <a:solidFill>
            <a:srgbClr val="00000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0000"/>
              </a:solidFill>
            </a:endParaRPr>
          </a:p>
        </p:txBody>
      </p:sp>
      <p:sp>
        <p:nvSpPr>
          <p:cNvPr id="178" name="Google Shape;178;p21"/>
          <p:cNvSpPr/>
          <p:nvPr/>
        </p:nvSpPr>
        <p:spPr>
          <a:xfrm>
            <a:off x="4358720" y="2251735"/>
            <a:ext cx="353400" cy="36900"/>
          </a:xfrm>
          <a:prstGeom prst="roundRect">
            <a:avLst>
              <a:gd name="adj" fmla="val 50000"/>
            </a:avLst>
          </a:prstGeom>
          <a:solidFill>
            <a:srgbClr val="00000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0000"/>
              </a:solidFill>
            </a:endParaRPr>
          </a:p>
        </p:txBody>
      </p:sp>
      <p:sp>
        <p:nvSpPr>
          <p:cNvPr id="179" name="Google Shape;179;p21"/>
          <p:cNvSpPr/>
          <p:nvPr/>
        </p:nvSpPr>
        <p:spPr>
          <a:xfrm>
            <a:off x="5713595" y="2251735"/>
            <a:ext cx="353400" cy="36900"/>
          </a:xfrm>
          <a:prstGeom prst="roundRect">
            <a:avLst>
              <a:gd name="adj" fmla="val 50000"/>
            </a:avLst>
          </a:prstGeom>
          <a:solidFill>
            <a:srgbClr val="00000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0000"/>
              </a:solidFill>
            </a:endParaRPr>
          </a:p>
        </p:txBody>
      </p:sp>
      <p:sp>
        <p:nvSpPr>
          <p:cNvPr id="180" name="Google Shape;180;p21"/>
          <p:cNvSpPr/>
          <p:nvPr/>
        </p:nvSpPr>
        <p:spPr>
          <a:xfrm>
            <a:off x="7079257" y="2251735"/>
            <a:ext cx="353400" cy="36900"/>
          </a:xfrm>
          <a:prstGeom prst="roundRect">
            <a:avLst>
              <a:gd name="adj" fmla="val 50000"/>
            </a:avLst>
          </a:prstGeom>
          <a:solidFill>
            <a:srgbClr val="000000"/>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0000"/>
              </a:solidFill>
            </a:endParaRPr>
          </a:p>
        </p:txBody>
      </p:sp>
      <p:sp>
        <p:nvSpPr>
          <p:cNvPr id="181" name="Google Shape;181;p2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2070</Words>
  <Application>Microsoft Office PowerPoint</Application>
  <PresentationFormat>On-screen Show (16:9)</PresentationFormat>
  <Paragraphs>178</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Comfortaa</vt:lpstr>
      <vt:lpstr>Roboto</vt:lpstr>
      <vt:lpstr>Arial</vt:lpstr>
      <vt:lpstr>Geometric</vt:lpstr>
      <vt:lpstr>Can adopting positive student-teacher relationships with ethnic minority students improve classroom interactions? An Autoethnographic study of the students’ perspective, through the theoretical lens of a Black teacher.</vt:lpstr>
      <vt:lpstr>PowerPoint Presentation</vt:lpstr>
      <vt:lpstr>Objectives</vt:lpstr>
      <vt:lpstr>Reasons for the research | Attainment Gaps</vt:lpstr>
      <vt:lpstr>Reasons for the research | Factors</vt:lpstr>
      <vt:lpstr>Reasons for the research | Factors</vt:lpstr>
      <vt:lpstr>Positive Student-Teacher Relationships</vt:lpstr>
      <vt:lpstr>Research Process</vt:lpstr>
      <vt:lpstr>Research Process</vt:lpstr>
      <vt:lpstr>PowerPoint Presentation</vt:lpstr>
      <vt:lpstr>Key Findings</vt:lpstr>
      <vt:lpstr>Theme 1: We are a team and we both invest in the relationship.</vt:lpstr>
      <vt:lpstr>Theme 2: I can be myself.</vt:lpstr>
      <vt:lpstr>Theme 3: We just want to be treated equally.</vt:lpstr>
      <vt:lpstr>Future Implications</vt:lpstr>
      <vt:lpstr>Questions</vt:lpstr>
      <vt:lpstr>References &amp; Useful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adopting positive student-teacher relationships with ethnic minority students improve classroom interactions? An Autoethnographic study of the students’ perspective, through the theoretical lens of a Black teacher.</dc:title>
  <cp:lastModifiedBy>toyah smikle</cp:lastModifiedBy>
  <cp:revision>1</cp:revision>
  <dcterms:modified xsi:type="dcterms:W3CDTF">2023-12-14T23:13:42Z</dcterms:modified>
</cp:coreProperties>
</file>