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4"/>
  </p:sldMasterIdLst>
  <p:notesMasterIdLst>
    <p:notesMasterId r:id="rId21"/>
  </p:notesMasterIdLst>
  <p:sldIdLst>
    <p:sldId id="256" r:id="rId5"/>
    <p:sldId id="314" r:id="rId6"/>
    <p:sldId id="317" r:id="rId7"/>
    <p:sldId id="318" r:id="rId8"/>
    <p:sldId id="313" r:id="rId9"/>
    <p:sldId id="297" r:id="rId10"/>
    <p:sldId id="327" r:id="rId11"/>
    <p:sldId id="294" r:id="rId12"/>
    <p:sldId id="319" r:id="rId13"/>
    <p:sldId id="322" r:id="rId14"/>
    <p:sldId id="321" r:id="rId15"/>
    <p:sldId id="324" r:id="rId16"/>
    <p:sldId id="325" r:id="rId17"/>
    <p:sldId id="326" r:id="rId18"/>
    <p:sldId id="323" r:id="rId19"/>
    <p:sldId id="309" r:id="rId20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152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1pPr>
    <a:lvl2pPr marL="0" marR="0" indent="0" algn="ctr" defTabSz="82152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2pPr>
    <a:lvl3pPr marL="0" marR="0" indent="0" algn="ctr" defTabSz="82152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3pPr>
    <a:lvl4pPr marL="0" marR="0" indent="0" algn="ctr" defTabSz="82152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4pPr>
    <a:lvl5pPr marL="0" marR="0" indent="0" algn="ctr" defTabSz="82152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5pPr>
    <a:lvl6pPr marL="0" marR="0" indent="0" algn="ctr" defTabSz="82152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6pPr>
    <a:lvl7pPr marL="0" marR="0" indent="0" algn="ctr" defTabSz="82152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7pPr>
    <a:lvl8pPr marL="0" marR="0" indent="0" algn="ctr" defTabSz="82152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8pPr>
    <a:lvl9pPr marL="0" marR="0" indent="0" algn="ctr" defTabSz="82152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9pPr>
  </p:defaultTextStyle>
  <p:extLst>
    <p:ext uri="{EFAFB233-063F-42B5-8137-9DF3F51BA10A}">
      <p15:sldGuideLst xmlns:p15="http://schemas.microsoft.com/office/powerpoint/2012/main">
        <p15:guide id="1" orient="horz" pos="4116" userDrawn="1">
          <p15:clr>
            <a:srgbClr val="A4A3A4"/>
          </p15:clr>
        </p15:guide>
        <p15:guide id="2" pos="76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AD1D9D1-AEA9-4500-A2FE-146872D8D7E7}" v="86" dt="2023-12-15T01:44:54.988"/>
    <p1510:client id="{D0D71098-8093-449D-9B05-101C68F93303}" v="40" dt="2023-12-15T01:42:39.367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2E8"/>
          </a:solidFill>
        </a:fill>
      </a:tcStyle>
    </a:wholeTbl>
    <a:band2H>
      <a:tcTxStyle/>
      <a:tcStyle>
        <a:tcBdr/>
        <a:fill>
          <a:solidFill>
            <a:srgbClr val="E6EA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2E7CB"/>
          </a:solidFill>
        </a:fill>
      </a:tcStyle>
    </a:wholeTbl>
    <a:band2H>
      <a:tcTxStyle/>
      <a:tcStyle>
        <a:tcBdr/>
        <a:fill>
          <a:solidFill>
            <a:srgbClr val="F8F4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5CDDE"/>
          </a:solidFill>
        </a:fill>
      </a:tcStyle>
    </a:wholeTbl>
    <a:band2H>
      <a:tcTxStyle/>
      <a:tcStyle>
        <a:tcBdr/>
        <a:fill>
          <a:solidFill>
            <a:srgbClr val="EBE8E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21"/>
    <p:restoredTop sz="95940"/>
  </p:normalViewPr>
  <p:slideViewPr>
    <p:cSldViewPr snapToGrid="0" snapToObjects="1">
      <p:cViewPr varScale="1">
        <p:scale>
          <a:sx n="54" d="100"/>
          <a:sy n="54" d="100"/>
        </p:scale>
        <p:origin x="1128" y="224"/>
      </p:cViewPr>
      <p:guideLst>
        <p:guide orient="horz" pos="4116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7" name="Shape 6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642937" latinLnBrk="0">
      <a:lnSpc>
        <a:spcPct val="117999"/>
      </a:lnSpc>
      <a:defRPr sz="3000">
        <a:latin typeface="+mj-lt"/>
        <a:ea typeface="+mj-ea"/>
        <a:cs typeface="+mj-cs"/>
        <a:sym typeface="Helvetica Neue"/>
      </a:defRPr>
    </a:lvl1pPr>
    <a:lvl2pPr indent="228600" defTabSz="642937" latinLnBrk="0">
      <a:lnSpc>
        <a:spcPct val="117999"/>
      </a:lnSpc>
      <a:defRPr sz="3000">
        <a:latin typeface="+mj-lt"/>
        <a:ea typeface="+mj-ea"/>
        <a:cs typeface="+mj-cs"/>
        <a:sym typeface="Helvetica Neue"/>
      </a:defRPr>
    </a:lvl2pPr>
    <a:lvl3pPr indent="457200" defTabSz="642937" latinLnBrk="0">
      <a:lnSpc>
        <a:spcPct val="117999"/>
      </a:lnSpc>
      <a:defRPr sz="3000">
        <a:latin typeface="+mj-lt"/>
        <a:ea typeface="+mj-ea"/>
        <a:cs typeface="+mj-cs"/>
        <a:sym typeface="Helvetica Neue"/>
      </a:defRPr>
    </a:lvl3pPr>
    <a:lvl4pPr indent="685800" defTabSz="642937" latinLnBrk="0">
      <a:lnSpc>
        <a:spcPct val="117999"/>
      </a:lnSpc>
      <a:defRPr sz="3000">
        <a:latin typeface="+mj-lt"/>
        <a:ea typeface="+mj-ea"/>
        <a:cs typeface="+mj-cs"/>
        <a:sym typeface="Helvetica Neue"/>
      </a:defRPr>
    </a:lvl4pPr>
    <a:lvl5pPr indent="914400" defTabSz="642937" latinLnBrk="0">
      <a:lnSpc>
        <a:spcPct val="117999"/>
      </a:lnSpc>
      <a:defRPr sz="3000">
        <a:latin typeface="+mj-lt"/>
        <a:ea typeface="+mj-ea"/>
        <a:cs typeface="+mj-cs"/>
        <a:sym typeface="Helvetica Neue"/>
      </a:defRPr>
    </a:lvl5pPr>
    <a:lvl6pPr indent="1143000" defTabSz="642937" latinLnBrk="0">
      <a:lnSpc>
        <a:spcPct val="117999"/>
      </a:lnSpc>
      <a:defRPr sz="3000">
        <a:latin typeface="+mj-lt"/>
        <a:ea typeface="+mj-ea"/>
        <a:cs typeface="+mj-cs"/>
        <a:sym typeface="Helvetica Neue"/>
      </a:defRPr>
    </a:lvl6pPr>
    <a:lvl7pPr indent="1371600" defTabSz="642937" latinLnBrk="0">
      <a:lnSpc>
        <a:spcPct val="117999"/>
      </a:lnSpc>
      <a:defRPr sz="3000">
        <a:latin typeface="+mj-lt"/>
        <a:ea typeface="+mj-ea"/>
        <a:cs typeface="+mj-cs"/>
        <a:sym typeface="Helvetica Neue"/>
      </a:defRPr>
    </a:lvl7pPr>
    <a:lvl8pPr indent="1600200" defTabSz="642937" latinLnBrk="0">
      <a:lnSpc>
        <a:spcPct val="117999"/>
      </a:lnSpc>
      <a:defRPr sz="3000">
        <a:latin typeface="+mj-lt"/>
        <a:ea typeface="+mj-ea"/>
        <a:cs typeface="+mj-cs"/>
        <a:sym typeface="Helvetica Neue"/>
      </a:defRPr>
    </a:lvl8pPr>
    <a:lvl9pPr indent="1828800" defTabSz="642937" latinLnBrk="0">
      <a:lnSpc>
        <a:spcPct val="117999"/>
      </a:lnSpc>
      <a:defRPr sz="30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lide 5 -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image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60" name="Shape 6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5436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>
            <a:spLocks noGrp="1"/>
          </p:cNvSpPr>
          <p:nvPr>
            <p:ph type="title"/>
          </p:nvPr>
        </p:nvSpPr>
        <p:spPr>
          <a:xfrm>
            <a:off x="3653366" y="1958422"/>
            <a:ext cx="19507201" cy="2499831"/>
          </a:xfrm>
          <a:prstGeom prst="rect">
            <a:avLst/>
          </a:prstGeom>
          <a:ln w="12700">
            <a:miter lim="400000"/>
          </a:ln>
        </p:spPr>
        <p:txBody>
          <a:bodyPr lIns="71435" tIns="71435" rIns="71435" bIns="71435" anchor="ctr">
            <a:normAutofit/>
          </a:bodyPr>
          <a:lstStyle/>
          <a:p>
            <a:endParaRPr/>
          </a:p>
        </p:txBody>
      </p:sp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13610166" y="4458252"/>
            <a:ext cx="9550401" cy="8761896"/>
          </a:xfrm>
          <a:prstGeom prst="rect">
            <a:avLst/>
          </a:prstGeom>
          <a:ln w="12700">
            <a:miter lim="400000"/>
          </a:ln>
        </p:spPr>
        <p:txBody>
          <a:bodyPr lIns="71435" tIns="71435" rIns="71435" bIns="71435" anchor="ctr">
            <a:normAutofit/>
          </a:bodyPr>
          <a:lstStyle/>
          <a:p>
            <a:endParaRPr/>
          </a:p>
        </p:txBody>
      </p:sp>
      <p:sp>
        <p:nvSpPr>
          <p:cNvPr id="5" name="Shape 5"/>
          <p:cNvSpPr>
            <a:spLocks noGrp="1"/>
          </p:cNvSpPr>
          <p:nvPr>
            <p:ph type="sldNum" sz="quarter" idx="2"/>
          </p:nvPr>
        </p:nvSpPr>
        <p:spPr>
          <a:xfrm>
            <a:off x="11935815" y="13010554"/>
            <a:ext cx="494511" cy="511173"/>
          </a:xfrm>
          <a:prstGeom prst="rect">
            <a:avLst/>
          </a:prstGeom>
          <a:ln w="12700">
            <a:miter lim="400000"/>
          </a:ln>
        </p:spPr>
        <p:txBody>
          <a:bodyPr wrap="none" lIns="71435" tIns="71435" rIns="71435" bIns="71435">
            <a:spAutoFit/>
          </a:bodyPr>
          <a:lstStyle>
            <a:lvl1pPr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</p:sldLayoutIdLst>
  <p:transition spd="med"/>
  <p:txStyles>
    <p:titleStyle>
      <a:lvl1pPr marL="0" marR="0" indent="0" algn="ctr" defTabSz="821529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1pPr>
      <a:lvl2pPr marL="0" marR="0" indent="0" algn="ctr" defTabSz="821529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2pPr>
      <a:lvl3pPr marL="0" marR="0" indent="0" algn="ctr" defTabSz="821529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3pPr>
      <a:lvl4pPr marL="0" marR="0" indent="0" algn="ctr" defTabSz="821529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4pPr>
      <a:lvl5pPr marL="0" marR="0" indent="0" algn="ctr" defTabSz="821529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5pPr>
      <a:lvl6pPr marL="0" marR="0" indent="0" algn="ctr" defTabSz="821529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6pPr>
      <a:lvl7pPr marL="0" marR="0" indent="0" algn="ctr" defTabSz="821529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7pPr>
      <a:lvl8pPr marL="0" marR="0" indent="0" algn="ctr" defTabSz="821529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8pPr>
      <a:lvl9pPr marL="0" marR="0" indent="0" algn="ctr" defTabSz="821529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9pPr>
    </p:titleStyle>
    <p:bodyStyle>
      <a:lvl1pPr marL="617361" marR="0" indent="-617361" algn="l" defTabSz="821529" rtl="0" eaLnBrk="1" latinLnBrk="0" hangingPunct="1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1pPr>
      <a:lvl2pPr marL="1061859" marR="0" indent="-617361" algn="l" defTabSz="821529" rtl="0" eaLnBrk="1" latinLnBrk="0" hangingPunct="1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2pPr>
      <a:lvl3pPr marL="1506359" marR="0" indent="-617359" algn="l" defTabSz="821529" rtl="0" eaLnBrk="1" latinLnBrk="0" hangingPunct="1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3pPr>
      <a:lvl4pPr marL="1950859" marR="0" indent="-617359" algn="l" defTabSz="821529" rtl="0" eaLnBrk="1" latinLnBrk="0" hangingPunct="1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4pPr>
      <a:lvl5pPr marL="2395359" marR="0" indent="-617359" algn="l" defTabSz="821529" rtl="0" eaLnBrk="1" latinLnBrk="0" hangingPunct="1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5pPr>
      <a:lvl6pPr marL="2839859" marR="0" indent="-617359" algn="l" defTabSz="821529" rtl="0" eaLnBrk="1" latinLnBrk="0" hangingPunct="1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6pPr>
      <a:lvl7pPr marL="3284361" marR="0" indent="-617359" algn="l" defTabSz="821529" rtl="0" eaLnBrk="1" latinLnBrk="0" hangingPunct="1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7pPr>
      <a:lvl8pPr marL="3728861" marR="0" indent="-617359" algn="l" defTabSz="821529" rtl="0" eaLnBrk="1" latinLnBrk="0" hangingPunct="1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8pPr>
      <a:lvl9pPr marL="4173361" marR="0" indent="-617361" algn="l" defTabSz="821529" rtl="0" eaLnBrk="1" latinLnBrk="0" hangingPunct="1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9pPr>
    </p:bodyStyle>
    <p:otherStyle>
      <a:lvl1pPr marL="0" marR="0" indent="0" algn="ctr" defTabSz="821529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0" algn="ctr" defTabSz="821529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0" algn="ctr" defTabSz="821529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0" algn="ctr" defTabSz="821529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0" algn="ctr" defTabSz="821529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0" algn="ctr" defTabSz="821529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0" algn="ctr" defTabSz="821529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0" algn="ctr" defTabSz="821529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0" algn="ctr" defTabSz="821529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/>
        </p:nvSpPr>
        <p:spPr>
          <a:xfrm>
            <a:off x="1252737" y="4385305"/>
            <a:ext cx="14234005" cy="1252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5" tIns="71435" rIns="71435" bIns="71435" anchor="ctr">
            <a:spAutoFit/>
          </a:bodyPr>
          <a:lstStyle>
            <a:lvl1pPr algn="l">
              <a:lnSpc>
                <a:spcPct val="90000"/>
              </a:lnSpc>
              <a:defRPr sz="8200" b="1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endParaRPr sz="8000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51E4F477-EF8D-C64D-B100-E321C39A4C87}"/>
              </a:ext>
            </a:extLst>
          </p:cNvPr>
          <p:cNvSpPr txBox="1">
            <a:spLocks/>
          </p:cNvSpPr>
          <p:nvPr/>
        </p:nvSpPr>
        <p:spPr>
          <a:xfrm>
            <a:off x="1032932" y="3234267"/>
            <a:ext cx="15138401" cy="66886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800" b="1" i="0" dirty="0">
                <a:solidFill>
                  <a:schemeClr val="bg1"/>
                </a:solidFill>
                <a:latin typeface="Calibri" panose="020F0502020204030204" pitchFamily="34" charset="0"/>
                <a:ea typeface="Avenir Next" charset="0"/>
                <a:cs typeface="Calibri" panose="020F0502020204030204" pitchFamily="34" charset="0"/>
              </a:rPr>
              <a:t>Leadership for Educational Transformation (Ukraine)</a:t>
            </a:r>
          </a:p>
          <a:p>
            <a:endParaRPr lang="en-US" sz="8800" b="1" i="0" dirty="0">
              <a:solidFill>
                <a:schemeClr val="bg1"/>
              </a:solidFill>
              <a:latin typeface="Calibri" panose="020F0502020204030204" pitchFamily="34" charset="0"/>
              <a:ea typeface="Avenir Next" charset="0"/>
              <a:cs typeface="Calibri" panose="020F0502020204030204" pitchFamily="34" charset="0"/>
            </a:endParaRPr>
          </a:p>
          <a:p>
            <a:r>
              <a:rPr lang="en-US" sz="4800" b="0" i="0" dirty="0">
                <a:solidFill>
                  <a:schemeClr val="bg1"/>
                </a:solidFill>
                <a:latin typeface="Calibri" panose="020F0502020204030204" pitchFamily="34" charset="0"/>
                <a:ea typeface="Avenir Next" charset="0"/>
                <a:cs typeface="Calibri" panose="020F0502020204030204" pitchFamily="34" charset="0"/>
              </a:rPr>
              <a:t>Dr Bo Kelestyn</a:t>
            </a:r>
          </a:p>
          <a:p>
            <a:r>
              <a:rPr lang="en-US" sz="4800" b="0" i="0" dirty="0">
                <a:solidFill>
                  <a:schemeClr val="bg1"/>
                </a:solidFill>
                <a:latin typeface="Calibri" panose="020F0502020204030204" pitchFamily="34" charset="0"/>
                <a:ea typeface="Avenir Next" charset="0"/>
                <a:cs typeface="Calibri" panose="020F0502020204030204" pitchFamily="34" charset="0"/>
              </a:rPr>
              <a:t>Professor Gwen van der Velden 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A12EF20-C3D6-4F23-54E2-35F8985380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43617" y="622839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/>
        </p:nvSpPr>
        <p:spPr>
          <a:xfrm>
            <a:off x="1286563" y="2700589"/>
            <a:ext cx="15816104" cy="954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l" defTabSz="685800">
              <a:defRPr sz="5600" b="1">
                <a:solidFill>
                  <a:srgbClr val="535353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Education project: Recasting assessment methods</a:t>
            </a:r>
          </a:p>
        </p:txBody>
      </p:sp>
      <p:sp>
        <p:nvSpPr>
          <p:cNvPr id="90" name="Shape 90"/>
          <p:cNvSpPr/>
          <p:nvPr/>
        </p:nvSpPr>
        <p:spPr>
          <a:xfrm>
            <a:off x="1263788" y="4543295"/>
            <a:ext cx="18582079" cy="123018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 numCol="1" anchor="t">
            <a:spAutoFit/>
          </a:bodyPr>
          <a:lstStyle>
            <a:lvl1pPr algn="l" defTabSz="685800">
              <a:lnSpc>
                <a:spcPct val="90000"/>
              </a:lnSpc>
              <a:defRPr sz="3600" i="1">
                <a:solidFill>
                  <a:srgbClr val="535353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4800" i="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CEO of Ukraine’s national Quality Assurance Agency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endParaRPr lang="en-GB" sz="4800" i="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4800" i="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Multi-year project of standardising assessment across all secondary schools according to a single national system – and align to PISA and EU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endParaRPr lang="en-GB" sz="4800" i="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4800" i="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Dealing with substantial resistance to change, as well as war context and staff resilience challenges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endParaRPr lang="en-GB" sz="4800" i="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4800" i="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Outstanding approaches to change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endParaRPr lang="en-GB" sz="2000" i="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algn="r">
              <a:lnSpc>
                <a:spcPct val="107000"/>
              </a:lnSpc>
            </a:pPr>
            <a:r>
              <a:rPr lang="en-GB" sz="48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Tetiana</a:t>
            </a:r>
            <a:r>
              <a:rPr lang="en-GB" sz="4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48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Vakulenko</a:t>
            </a:r>
            <a:r>
              <a:rPr lang="en-GB" sz="4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CEO Ukrainian Centre for Educational Quality Assessment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endParaRPr lang="en-GB" sz="5600" i="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endParaRPr lang="en-GB" sz="5600" i="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endParaRPr lang="en-GB" sz="5600" i="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F38DEE2-B5D8-900F-F0F3-BEC61968385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10" r="5003"/>
          <a:stretch/>
        </p:blipFill>
        <p:spPr>
          <a:xfrm>
            <a:off x="17102667" y="609600"/>
            <a:ext cx="6455165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946861"/>
      </p:ext>
    </p:ext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/>
        </p:nvSpPr>
        <p:spPr>
          <a:xfrm>
            <a:off x="1286563" y="2700589"/>
            <a:ext cx="15816104" cy="954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l" defTabSz="685800">
              <a:defRPr sz="5600" b="1">
                <a:solidFill>
                  <a:srgbClr val="535353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Education project: Black box project</a:t>
            </a:r>
          </a:p>
        </p:txBody>
      </p:sp>
      <p:sp>
        <p:nvSpPr>
          <p:cNvPr id="90" name="Shape 90"/>
          <p:cNvSpPr/>
          <p:nvPr/>
        </p:nvSpPr>
        <p:spPr>
          <a:xfrm>
            <a:off x="1263788" y="4309268"/>
            <a:ext cx="18582079" cy="808663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 numCol="1" anchor="t">
            <a:spAutoFit/>
          </a:bodyPr>
          <a:lstStyle>
            <a:lvl1pPr algn="l" defTabSz="685800">
              <a:lnSpc>
                <a:spcPct val="90000"/>
              </a:lnSpc>
              <a:defRPr sz="3600" i="1">
                <a:solidFill>
                  <a:srgbClr val="535353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4800" kern="1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The black box tells us after an accident what went wrong. It is learning from mistakes that make us better at what we do.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endParaRPr lang="en-GB" sz="4800" kern="1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4800" i="0" kern="1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Introduction of new pedagogy: experiential learning (Kolb)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endParaRPr lang="en-GB" sz="4800" i="0" kern="1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4800" i="0" kern="1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 teacher development programme for primary schools –funded as part of a wider government IT transformation scheme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endParaRPr lang="en-GB" sz="4800" i="0" kern="1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r">
              <a:lnSpc>
                <a:spcPct val="107000"/>
              </a:lnSpc>
            </a:pPr>
            <a:r>
              <a:rPr lang="en-GB" sz="4800" kern="1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Danylo Popov – Project Manager, State Enterprise ‘Diia’</a:t>
            </a:r>
          </a:p>
          <a:p>
            <a:pPr lvl="0">
              <a:lnSpc>
                <a:spcPct val="107000"/>
              </a:lnSpc>
            </a:pPr>
            <a:endParaRPr lang="en-GB" sz="5600" i="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124" name="Picture 4" descr="What is Experiential Learning?">
            <a:extLst>
              <a:ext uri="{FF2B5EF4-FFF2-40B4-BE49-F238E27FC236}">
                <a16:creationId xmlns:a16="http://schemas.microsoft.com/office/drawing/2014/main" id="{57E99BA1-3E9A-E072-A3F9-7B8572DAD4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5720" y="1103934"/>
            <a:ext cx="3254269" cy="3254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3043007"/>
      </p:ext>
    </p:extLst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/>
        </p:nvSpPr>
        <p:spPr>
          <a:xfrm>
            <a:off x="1286563" y="2700589"/>
            <a:ext cx="15816104" cy="18158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l" defTabSz="685800">
              <a:defRPr sz="5600" b="1">
                <a:solidFill>
                  <a:srgbClr val="535353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Education project: Volunteering for Social Cohesion scheme</a:t>
            </a:r>
          </a:p>
        </p:txBody>
      </p:sp>
      <p:sp>
        <p:nvSpPr>
          <p:cNvPr id="90" name="Shape 90"/>
          <p:cNvSpPr/>
          <p:nvPr/>
        </p:nvSpPr>
        <p:spPr>
          <a:xfrm>
            <a:off x="1263788" y="4516467"/>
            <a:ext cx="18582079" cy="892808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 numCol="1" anchor="t">
            <a:spAutoFit/>
          </a:bodyPr>
          <a:lstStyle>
            <a:lvl1pPr algn="l" defTabSz="685800">
              <a:lnSpc>
                <a:spcPct val="90000"/>
              </a:lnSpc>
              <a:defRPr sz="3600" i="1">
                <a:solidFill>
                  <a:srgbClr val="535353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 lvl="0">
              <a:lnSpc>
                <a:spcPct val="107000"/>
              </a:lnSpc>
            </a:pPr>
            <a:r>
              <a:rPr lang="en-US" sz="4800" i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Civilian Support Service “One Heart: Power of Youth” </a:t>
            </a:r>
          </a:p>
          <a:p>
            <a:pPr marL="34290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US" sz="4800" i="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597 young people from 16 regions of Ukraine, aged 18-29, including 190 IDPs. </a:t>
            </a:r>
            <a:r>
              <a:rPr lang="en-US" sz="4800" i="0" dirty="0">
                <a:latin typeface="Calibri" panose="020F0502020204030204" pitchFamily="34" charset="0"/>
                <a:ea typeface="Calibri" panose="020F0502020204030204" pitchFamily="34" charset="0"/>
              </a:rPr>
              <a:t>853 young people joined the project.</a:t>
            </a:r>
          </a:p>
          <a:p>
            <a:pPr marL="34290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endParaRPr lang="en-US" sz="4800" i="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4800" i="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Community events and training on: </a:t>
            </a:r>
            <a:r>
              <a:rPr lang="en-US" sz="4800" i="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“Principles of Humanity: Approaches to Volunteering”, “Basic Psychological Assistance”, “Working with Teams”, “The Art of Communication and Conflict Mediation”</a:t>
            </a:r>
          </a:p>
          <a:p>
            <a:pPr lvl="0">
              <a:lnSpc>
                <a:spcPct val="107000"/>
              </a:lnSpc>
            </a:pPr>
            <a:endParaRPr lang="en-GB" sz="4800" i="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4800" i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- Next step: online marathon of the good deeds called ‘</a:t>
            </a:r>
            <a:r>
              <a:rPr lang="en-US" sz="4800" i="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Dobrodvizh</a:t>
            </a:r>
            <a:r>
              <a:rPr lang="en-US" sz="4800" i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’. The goal of the project is to encourage young people to volunteer.</a:t>
            </a:r>
          </a:p>
          <a:p>
            <a:endParaRPr lang="en-GB" sz="4000" i="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r">
              <a:lnSpc>
                <a:spcPct val="107000"/>
              </a:lnSpc>
            </a:pPr>
            <a:r>
              <a:rPr lang="en-GB" sz="4000" kern="100" dirty="0">
                <a:solidFill>
                  <a:schemeClr val="accent1">
                    <a:lumMod val="50000"/>
                  </a:schemeClr>
                </a:solidFill>
                <a:latin typeface="Calibri"/>
                <a:cs typeface="Times New Roman"/>
              </a:rPr>
              <a:t>Olena </a:t>
            </a:r>
            <a:r>
              <a:rPr lang="en-GB" sz="4000" kern="100" dirty="0" err="1">
                <a:solidFill>
                  <a:schemeClr val="accent1">
                    <a:lumMod val="50000"/>
                  </a:schemeClr>
                </a:solidFill>
                <a:latin typeface="Calibri"/>
                <a:cs typeface="Times New Roman"/>
              </a:rPr>
              <a:t>Dzhevaga</a:t>
            </a:r>
            <a:r>
              <a:rPr lang="en-GB" sz="4000" kern="100" dirty="0">
                <a:solidFill>
                  <a:schemeClr val="accent1">
                    <a:lumMod val="50000"/>
                  </a:schemeClr>
                </a:solidFill>
                <a:latin typeface="Calibri"/>
                <a:cs typeface="Times New Roman"/>
              </a:rPr>
              <a:t> – Head of Coordination Centre, Ukrainian Leadership Academy</a:t>
            </a:r>
            <a:endParaRPr lang="en-GB" sz="4000" dirty="0">
              <a:solidFill>
                <a:schemeClr val="accent1">
                  <a:lumMod val="50000"/>
                </a:schemeClr>
              </a:solidFill>
              <a:latin typeface="Calibri"/>
              <a:cs typeface="Times New Roman"/>
            </a:endParaRPr>
          </a:p>
        </p:txBody>
      </p:sp>
      <p:pic>
        <p:nvPicPr>
          <p:cNvPr id="8194" name="Picture 2" descr="Ukrainian Volunteer Service Connects Activists Across Ukraine - NATIONAL  ENDOWMENT FOR DEMOCRACY">
            <a:extLst>
              <a:ext uri="{FF2B5EF4-FFF2-40B4-BE49-F238E27FC236}">
                <a16:creationId xmlns:a16="http://schemas.microsoft.com/office/drawing/2014/main" id="{7F171A85-2BA3-8311-2350-C44EF149C9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18280" y="626457"/>
            <a:ext cx="6873240" cy="359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9618337"/>
      </p:ext>
    </p:extLst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/>
        </p:nvSpPr>
        <p:spPr>
          <a:xfrm>
            <a:off x="1286563" y="2700589"/>
            <a:ext cx="15816104" cy="18158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l" defTabSz="685800">
              <a:defRPr sz="5600" b="1">
                <a:solidFill>
                  <a:srgbClr val="535353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Education project: Co-creation in a US-Ukrainian university</a:t>
            </a:r>
          </a:p>
        </p:txBody>
      </p:sp>
      <p:sp>
        <p:nvSpPr>
          <p:cNvPr id="90" name="Shape 90"/>
          <p:cNvSpPr/>
          <p:nvPr/>
        </p:nvSpPr>
        <p:spPr>
          <a:xfrm>
            <a:off x="1263788" y="4675028"/>
            <a:ext cx="18582079" cy="79607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 numCol="1" anchor="t">
            <a:spAutoFit/>
          </a:bodyPr>
          <a:lstStyle>
            <a:lvl1pPr algn="l" defTabSz="685800">
              <a:lnSpc>
                <a:spcPct val="90000"/>
              </a:lnSpc>
              <a:defRPr sz="3600" i="1">
                <a:solidFill>
                  <a:srgbClr val="535353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4800" i="0" kern="1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Recently established university – setting new pedagogical approaches, moving away from Russian model of HE teaching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endParaRPr lang="en-GB" sz="4800" i="0" kern="1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4800" i="0" kern="1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Co-creation encountered at Warwick (Freeman, Van der Velden, Chickering et al)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endParaRPr lang="en-GB" sz="4800" i="0" kern="1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4800" i="0" kern="1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Introduced extensively throughout programme management in one university 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endParaRPr lang="en-GB" sz="4800" i="0" kern="1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r">
              <a:lnSpc>
                <a:spcPct val="107000"/>
              </a:lnSpc>
            </a:pPr>
            <a:r>
              <a:rPr lang="en-GB" sz="4800" kern="100" dirty="0">
                <a:solidFill>
                  <a:schemeClr val="accent1">
                    <a:lumMod val="50000"/>
                  </a:schemeClr>
                </a:solidFill>
                <a:latin typeface="Calibri"/>
                <a:cs typeface="Times New Roman"/>
              </a:rPr>
              <a:t>Olena </a:t>
            </a:r>
            <a:r>
              <a:rPr lang="en-GB" sz="4800" kern="100" dirty="0" err="1">
                <a:solidFill>
                  <a:schemeClr val="accent1">
                    <a:lumMod val="50000"/>
                  </a:schemeClr>
                </a:solidFill>
                <a:latin typeface="Calibri"/>
                <a:cs typeface="Times New Roman"/>
              </a:rPr>
              <a:t>Yencheva</a:t>
            </a:r>
            <a:r>
              <a:rPr lang="en-GB" sz="4800" kern="100" dirty="0">
                <a:solidFill>
                  <a:schemeClr val="accent1">
                    <a:lumMod val="50000"/>
                  </a:schemeClr>
                </a:solidFill>
                <a:latin typeface="Calibri"/>
                <a:cs typeface="Times New Roman"/>
              </a:rPr>
              <a:t>, American University Kyiv</a:t>
            </a:r>
            <a:endParaRPr lang="en-GB" sz="56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218" name="Picture 2" descr="American University Kyiv - Асоціація &quot;IT Ukraine&quot;">
            <a:extLst>
              <a:ext uri="{FF2B5EF4-FFF2-40B4-BE49-F238E27FC236}">
                <a16:creationId xmlns:a16="http://schemas.microsoft.com/office/drawing/2014/main" id="{F4C6E559-998B-7783-6B00-F2BF74B158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44073" y="759143"/>
            <a:ext cx="5386179" cy="3584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3848174"/>
      </p:ext>
    </p:extLst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/>
        </p:nvSpPr>
        <p:spPr>
          <a:xfrm>
            <a:off x="1286563" y="2700589"/>
            <a:ext cx="15816104" cy="954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l" defTabSz="685800">
              <a:defRPr sz="5600" b="1">
                <a:solidFill>
                  <a:srgbClr val="535353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Education project: Several mentoring projects</a:t>
            </a:r>
          </a:p>
        </p:txBody>
      </p:sp>
      <p:sp>
        <p:nvSpPr>
          <p:cNvPr id="90" name="Shape 90"/>
          <p:cNvSpPr/>
          <p:nvPr/>
        </p:nvSpPr>
        <p:spPr>
          <a:xfrm>
            <a:off x="1286563" y="4512815"/>
            <a:ext cx="18582079" cy="71703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 numCol="1" anchor="t">
            <a:spAutoFit/>
          </a:bodyPr>
          <a:lstStyle>
            <a:lvl1pPr algn="l" defTabSz="685800">
              <a:lnSpc>
                <a:spcPct val="90000"/>
              </a:lnSpc>
              <a:defRPr sz="3600" i="1">
                <a:solidFill>
                  <a:srgbClr val="535353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 lvl="0">
              <a:lnSpc>
                <a:spcPct val="107000"/>
              </a:lnSpc>
            </a:pPr>
            <a:r>
              <a:rPr lang="en-GB" sz="4800" b="1" i="0" kern="1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‘Ukraine Adults – you are a mentor’ training programme </a:t>
            </a:r>
          </a:p>
          <a:p>
            <a:pPr lvl="0">
              <a:lnSpc>
                <a:spcPct val="107000"/>
              </a:lnSpc>
            </a:pPr>
            <a:endParaRPr lang="en-GB" sz="4800" i="0" kern="1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r">
              <a:lnSpc>
                <a:spcPct val="107000"/>
              </a:lnSpc>
            </a:pPr>
            <a:r>
              <a:rPr lang="en-GB" sz="4800" kern="1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Oksana </a:t>
            </a:r>
            <a:r>
              <a:rPr lang="en-GB" sz="4800" kern="1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Lashenkova</a:t>
            </a:r>
            <a:r>
              <a:rPr lang="en-GB" sz="4800" kern="1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-Head of Programme Development, </a:t>
            </a:r>
          </a:p>
          <a:p>
            <a:pPr lvl="0" algn="r">
              <a:lnSpc>
                <a:spcPct val="107000"/>
              </a:lnSpc>
            </a:pPr>
            <a:r>
              <a:rPr lang="en-GB" sz="4800" kern="1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Ukrainian Leadership Academy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endParaRPr lang="en-GB" sz="4800" dirty="0">
              <a:solidFill>
                <a:schemeClr val="accent1">
                  <a:lumMod val="50000"/>
                </a:schemeClr>
              </a:solidFill>
            </a:endParaRPr>
          </a:p>
          <a:p>
            <a:pPr lvl="0">
              <a:lnSpc>
                <a:spcPct val="107000"/>
              </a:lnSpc>
            </a:pPr>
            <a:r>
              <a:rPr lang="en-GB" sz="4800" b="1" i="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Mentoring in border and frontline communities for teenagers</a:t>
            </a:r>
            <a:endParaRPr lang="en-GB" sz="4800" b="1" i="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ct val="107000"/>
              </a:lnSpc>
            </a:pPr>
            <a:r>
              <a:rPr lang="en-GB" sz="4800" i="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Training the trainers programme for NGOs working at the frontline and Eastern borders</a:t>
            </a:r>
          </a:p>
          <a:p>
            <a:pPr lvl="0" algn="r">
              <a:lnSpc>
                <a:spcPct val="107000"/>
              </a:lnSpc>
            </a:pPr>
            <a:r>
              <a:rPr lang="en-GB" sz="48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Tetiana</a:t>
            </a:r>
            <a:r>
              <a:rPr lang="en-GB" sz="4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48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Kovryga</a:t>
            </a:r>
            <a:r>
              <a:rPr lang="en-GB" sz="4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Executive Director, Go Global </a:t>
            </a:r>
          </a:p>
        </p:txBody>
      </p:sp>
      <p:pic>
        <p:nvPicPr>
          <p:cNvPr id="10242" name="Picture 2" descr="Another Casualty in Ukraine: Teenage Years - The New York Times">
            <a:extLst>
              <a:ext uri="{FF2B5EF4-FFF2-40B4-BE49-F238E27FC236}">
                <a16:creationId xmlns:a16="http://schemas.microsoft.com/office/drawing/2014/main" id="{4D2C3582-1200-B431-FCDE-84CBCF3837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2559" y="793248"/>
            <a:ext cx="7728851" cy="4342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8375726"/>
      </p:ext>
    </p:extLst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/>
        </p:nvSpPr>
        <p:spPr>
          <a:xfrm>
            <a:off x="1286563" y="2700589"/>
            <a:ext cx="15816104" cy="954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l" defTabSz="685800">
              <a:defRPr sz="5600" b="1">
                <a:solidFill>
                  <a:srgbClr val="535353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Research undertaken by participants:</a:t>
            </a:r>
          </a:p>
        </p:txBody>
      </p:sp>
      <p:sp>
        <p:nvSpPr>
          <p:cNvPr id="90" name="Shape 90"/>
          <p:cNvSpPr/>
          <p:nvPr/>
        </p:nvSpPr>
        <p:spPr>
          <a:xfrm>
            <a:off x="1263788" y="4309268"/>
            <a:ext cx="18582079" cy="72962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 numCol="1" anchor="t">
            <a:spAutoFit/>
          </a:bodyPr>
          <a:lstStyle>
            <a:lvl1pPr algn="l" defTabSz="685800">
              <a:lnSpc>
                <a:spcPct val="90000"/>
              </a:lnSpc>
              <a:defRPr sz="3600" i="1">
                <a:solidFill>
                  <a:srgbClr val="535353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4800" i="0" kern="100" dirty="0">
                <a:solidFill>
                  <a:schemeClr val="accent1">
                    <a:lumMod val="50000"/>
                  </a:schemeClr>
                </a:solidFill>
                <a:latin typeface="Calibri"/>
                <a:cs typeface="Times New Roman"/>
              </a:rPr>
              <a:t>Lifelong Learning – Diana Rakus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4800" i="0" kern="100" dirty="0">
                <a:solidFill>
                  <a:schemeClr val="accent1">
                    <a:lumMod val="50000"/>
                  </a:schemeClr>
                </a:solidFill>
                <a:latin typeface="Calibri"/>
                <a:cs typeface="Times New Roman"/>
              </a:rPr>
              <a:t>Educational leadership development in Ukraine – Ivanna </a:t>
            </a:r>
            <a:r>
              <a:rPr lang="en-GB" sz="4800" i="0" kern="100" dirty="0" err="1">
                <a:solidFill>
                  <a:schemeClr val="accent1">
                    <a:lumMod val="50000"/>
                  </a:schemeClr>
                </a:solidFill>
                <a:latin typeface="Calibri"/>
                <a:cs typeface="Times New Roman"/>
              </a:rPr>
              <a:t>Kurtyk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4800" i="0" kern="1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AI in universities – introduction of national standards – Dmytro </a:t>
            </a:r>
            <a:r>
              <a:rPr lang="en-GB" sz="4800" i="0" kern="1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Chumachenko</a:t>
            </a:r>
            <a:endParaRPr lang="en-GB" sz="4800" i="0" kern="1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4800" i="0" kern="100" dirty="0">
                <a:solidFill>
                  <a:schemeClr val="accent1">
                    <a:lumMod val="50000"/>
                  </a:schemeClr>
                </a:solidFill>
                <a:latin typeface="Calibri"/>
                <a:cs typeface="Times New Roman"/>
              </a:rPr>
              <a:t>Educational Change Models – Olha </a:t>
            </a:r>
            <a:r>
              <a:rPr lang="en-GB" sz="4800" i="0" kern="100" dirty="0" err="1">
                <a:solidFill>
                  <a:schemeClr val="accent1">
                    <a:lumMod val="50000"/>
                  </a:schemeClr>
                </a:solidFill>
                <a:latin typeface="Calibri"/>
                <a:cs typeface="Times New Roman"/>
              </a:rPr>
              <a:t>Dovganich</a:t>
            </a:r>
            <a:endParaRPr lang="en-GB" sz="4800" i="0" kern="100" dirty="0" err="1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4800" i="0" kern="100" dirty="0">
                <a:solidFill>
                  <a:schemeClr val="accent1">
                    <a:lumMod val="50000"/>
                  </a:schemeClr>
                </a:solidFill>
                <a:latin typeface="Calibri"/>
                <a:cs typeface="Times New Roman"/>
              </a:rPr>
              <a:t>Gamification in assessment for schools – Petro </a:t>
            </a:r>
            <a:r>
              <a:rPr lang="en-GB" sz="4800" i="0" kern="100" dirty="0" err="1">
                <a:solidFill>
                  <a:schemeClr val="accent1">
                    <a:lumMod val="50000"/>
                  </a:schemeClr>
                </a:solidFill>
                <a:latin typeface="Calibri"/>
                <a:cs typeface="Times New Roman"/>
              </a:rPr>
              <a:t>Lapchack</a:t>
            </a:r>
            <a:endParaRPr lang="en-GB" sz="4800" i="0" kern="100" dirty="0" err="1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endParaRPr lang="en-GB" sz="4800" i="0" kern="1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endParaRPr lang="en-GB" sz="4800" i="0" kern="1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endParaRPr lang="en-GB" sz="5600" i="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6" name="Picture 2" descr="The most impactful of all initiatives geared towards bolstering Ukraine”:  Ukrainian delegates take new education approaches and connections home from  Warwick. - Press Releases">
            <a:extLst>
              <a:ext uri="{FF2B5EF4-FFF2-40B4-BE49-F238E27FC236}">
                <a16:creationId xmlns:a16="http://schemas.microsoft.com/office/drawing/2014/main" id="{FD6F3DE9-E2BA-7CDE-3B4E-0344D8E0FB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9323" y="7957412"/>
            <a:ext cx="4562475" cy="303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The most impactful of all initiatives geared towards bolstering Ukraine”:  Ukrainian delegates take new education approaches and connections home from  Warwick. - Press Releases">
            <a:extLst>
              <a:ext uri="{FF2B5EF4-FFF2-40B4-BE49-F238E27FC236}">
                <a16:creationId xmlns:a16="http://schemas.microsoft.com/office/drawing/2014/main" id="{FDE350BD-7A23-8157-02FE-582CC01255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39298" y="899284"/>
            <a:ext cx="4762500" cy="317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6706132"/>
      </p:ext>
    </p:extLst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/>
        </p:nvSpPr>
        <p:spPr>
          <a:xfrm>
            <a:off x="1499923" y="5474269"/>
            <a:ext cx="15816104" cy="7232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l" defTabSz="685800">
              <a:defRPr sz="5600" b="1">
                <a:solidFill>
                  <a:srgbClr val="535353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pPr algn="ctr"/>
            <a:r>
              <a:rPr lang="en-GB" sz="8800" dirty="0">
                <a:solidFill>
                  <a:schemeClr val="accent1">
                    <a:lumMod val="50000"/>
                  </a:schemeClr>
                </a:solidFill>
              </a:rPr>
              <a:t>Questions, remarks, observations are very welcome</a:t>
            </a:r>
          </a:p>
          <a:p>
            <a:pPr algn="ctr"/>
            <a:endParaRPr lang="en-GB" sz="8800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GB" sz="8800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n-GB" sz="4000" b="0" dirty="0">
                <a:solidFill>
                  <a:schemeClr val="accent1">
                    <a:lumMod val="50000"/>
                  </a:schemeClr>
                </a:solidFill>
              </a:rPr>
              <a:t>G.van-der-Velden@warwick.ac.uk</a:t>
            </a:r>
          </a:p>
          <a:p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0" name="Shape 90"/>
          <p:cNvSpPr/>
          <p:nvPr/>
        </p:nvSpPr>
        <p:spPr>
          <a:xfrm>
            <a:off x="1263788" y="4309268"/>
            <a:ext cx="18582079" cy="9541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 numCol="1" anchor="t">
            <a:spAutoFit/>
          </a:bodyPr>
          <a:lstStyle>
            <a:lvl1pPr algn="l" defTabSz="685800">
              <a:lnSpc>
                <a:spcPct val="90000"/>
              </a:lnSpc>
              <a:defRPr sz="3600" i="1">
                <a:solidFill>
                  <a:srgbClr val="535353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>
              <a:lnSpc>
                <a:spcPct val="100000"/>
              </a:lnSpc>
              <a:spcAft>
                <a:spcPts val="600"/>
              </a:spcAft>
            </a:pPr>
            <a:endParaRPr lang="en-GB" sz="5600" i="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509315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/>
        </p:nvSpPr>
        <p:spPr>
          <a:xfrm>
            <a:off x="1286563" y="2700589"/>
            <a:ext cx="15816104" cy="18158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l" defTabSz="685800">
              <a:defRPr sz="5600" b="1">
                <a:solidFill>
                  <a:srgbClr val="535353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Warwick’s Leadership for Educational Transformation programme for Ukraine</a:t>
            </a:r>
          </a:p>
        </p:txBody>
      </p:sp>
      <p:sp>
        <p:nvSpPr>
          <p:cNvPr id="90" name="Shape 90"/>
          <p:cNvSpPr/>
          <p:nvPr/>
        </p:nvSpPr>
        <p:spPr>
          <a:xfrm>
            <a:off x="1263788" y="4940125"/>
            <a:ext cx="18582079" cy="71494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 numCol="1" anchor="t">
            <a:spAutoFit/>
          </a:bodyPr>
          <a:lstStyle>
            <a:lvl1pPr algn="l" defTabSz="685800">
              <a:lnSpc>
                <a:spcPct val="90000"/>
              </a:lnSpc>
              <a:defRPr sz="3600" i="1">
                <a:solidFill>
                  <a:srgbClr val="535353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 marL="342900" indent="-342900">
              <a:lnSpc>
                <a:spcPct val="107000"/>
              </a:lnSpc>
              <a:spcAft>
                <a:spcPts val="1200"/>
              </a:spcAft>
              <a:buFont typeface="Calibri" panose="020F0502020204030204" pitchFamily="34" charset="0"/>
              <a:buChar char="-"/>
            </a:pPr>
            <a:endParaRPr lang="en-GB" sz="4800" i="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1200"/>
              </a:spcAft>
              <a:buFont typeface="Calibri" panose="020F0502020204030204" pitchFamily="34" charset="0"/>
              <a:buChar char="-"/>
            </a:pPr>
            <a:r>
              <a:rPr lang="en-GB" sz="4800" i="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Educational leadership development at Masters level</a:t>
            </a:r>
          </a:p>
          <a:p>
            <a:pPr marL="342900" indent="-342900">
              <a:lnSpc>
                <a:spcPct val="107000"/>
              </a:lnSpc>
              <a:spcAft>
                <a:spcPts val="1200"/>
              </a:spcAft>
              <a:buFont typeface="Calibri" panose="020F0502020204030204" pitchFamily="34" charset="0"/>
              <a:buChar char="-"/>
            </a:pPr>
            <a:r>
              <a:rPr lang="en-GB" sz="4800" i="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40 participants – </a:t>
            </a:r>
            <a:r>
              <a:rPr lang="en-GB" sz="4800" i="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school leaders, educational agency leaders, Ministry of Education and Science members, Deputy Minister (Primary Ed), Digital education leaders and policy advisors</a:t>
            </a:r>
          </a:p>
          <a:p>
            <a:pPr marL="342900" indent="-342900">
              <a:lnSpc>
                <a:spcPct val="107000"/>
              </a:lnSpc>
              <a:spcAft>
                <a:spcPts val="1200"/>
              </a:spcAft>
              <a:buFont typeface="Calibri" panose="020F0502020204030204" pitchFamily="34" charset="0"/>
              <a:buChar char="-"/>
            </a:pPr>
            <a:r>
              <a:rPr lang="en-GB" sz="4800" i="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Macro module: </a:t>
            </a:r>
            <a:r>
              <a:rPr lang="en-GB" sz="4800" i="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impact of war on the education system</a:t>
            </a:r>
          </a:p>
          <a:p>
            <a:pPr marL="342900" indent="-342900">
              <a:lnSpc>
                <a:spcPct val="107000"/>
              </a:lnSpc>
              <a:spcAft>
                <a:spcPts val="1200"/>
              </a:spcAft>
              <a:buFont typeface="Calibri" panose="020F0502020204030204" pitchFamily="34" charset="0"/>
              <a:buChar char="-"/>
            </a:pPr>
            <a:r>
              <a:rPr lang="en-GB" sz="4800" i="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Meso: leading during crisis: organisations and pedagogy </a:t>
            </a:r>
          </a:p>
          <a:p>
            <a:pPr marL="342900" indent="-342900">
              <a:lnSpc>
                <a:spcPct val="107000"/>
              </a:lnSpc>
              <a:spcAft>
                <a:spcPts val="1200"/>
              </a:spcAft>
              <a:buFont typeface="Calibri" panose="020F0502020204030204" pitchFamily="34" charset="0"/>
              <a:buChar char="-"/>
            </a:pPr>
            <a:r>
              <a:rPr lang="en-GB" sz="4800" i="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Micro: pedagogy and design of teaching and learning during conflict</a:t>
            </a:r>
            <a:endParaRPr lang="en-GB" sz="4800" i="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E9E1AD7-E115-27D2-EF3E-E34AA45971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87" r="2726"/>
          <a:stretch/>
        </p:blipFill>
        <p:spPr>
          <a:xfrm>
            <a:off x="16146379" y="851936"/>
            <a:ext cx="7435516" cy="4939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838980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/>
        </p:nvSpPr>
        <p:spPr>
          <a:xfrm>
            <a:off x="1286563" y="2700589"/>
            <a:ext cx="15816104" cy="954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l" defTabSz="685800">
              <a:defRPr sz="5600" b="1">
                <a:solidFill>
                  <a:srgbClr val="535353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The impact of war on Ukrainian Education</a:t>
            </a:r>
          </a:p>
        </p:txBody>
      </p:sp>
      <p:sp>
        <p:nvSpPr>
          <p:cNvPr id="90" name="Shape 90"/>
          <p:cNvSpPr/>
          <p:nvPr/>
        </p:nvSpPr>
        <p:spPr>
          <a:xfrm>
            <a:off x="1263788" y="3867308"/>
            <a:ext cx="18582079" cy="87541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 numCol="1" anchor="t">
            <a:spAutoFit/>
          </a:bodyPr>
          <a:lstStyle>
            <a:lvl1pPr algn="l" defTabSz="685800">
              <a:lnSpc>
                <a:spcPct val="90000"/>
              </a:lnSpc>
              <a:defRPr sz="3600" i="1">
                <a:solidFill>
                  <a:srgbClr val="535353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 lvl="0">
              <a:lnSpc>
                <a:spcPct val="107000"/>
              </a:lnSpc>
            </a:pPr>
            <a:r>
              <a:rPr lang="en-GB" sz="4400" b="1" i="0" kern="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Damage and destruction to schools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4400" i="0" kern="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Destroyed: </a:t>
            </a:r>
            <a:r>
              <a:rPr lang="en-GB" sz="4400" i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Early childhood education – 104 Secondary education – 187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4400" i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Damaged: Early childhood education –  1,098 Secondary education – 1,586</a:t>
            </a:r>
          </a:p>
          <a:p>
            <a:pPr lvl="0">
              <a:lnSpc>
                <a:spcPct val="107000"/>
              </a:lnSpc>
            </a:pPr>
            <a:endParaRPr lang="en-GB" sz="4400" i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ct val="107000"/>
              </a:lnSpc>
            </a:pPr>
            <a:r>
              <a:rPr lang="en-GB" sz="4400" b="1" i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Need for shelters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4400" i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Schools: 3454 of which 1198 immediately needed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4400" i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Vocational Colleges and Universities: 4298 of which 298 immediately needed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endParaRPr lang="en-GB" sz="4400" i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ct val="107000"/>
              </a:lnSpc>
            </a:pPr>
            <a:r>
              <a:rPr lang="en-GB" sz="4400" b="1" i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Children and young people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4400" i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1.2 Million Hybrid learning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4400" i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1.5 Million Distance Learning only, of which 0.5 Million Abroad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4400" i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1.3 Million in School</a:t>
            </a:r>
          </a:p>
        </p:txBody>
      </p:sp>
      <p:pic>
        <p:nvPicPr>
          <p:cNvPr id="1026" name="Picture 2" descr="New school year sees 6.7m Ukraine children unable to learn">
            <a:extLst>
              <a:ext uri="{FF2B5EF4-FFF2-40B4-BE49-F238E27FC236}">
                <a16:creationId xmlns:a16="http://schemas.microsoft.com/office/drawing/2014/main" id="{12746122-67AC-D981-37E5-266D0269D9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1040" y="302359"/>
            <a:ext cx="6527483" cy="4351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853052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/>
        </p:nvSpPr>
        <p:spPr>
          <a:xfrm>
            <a:off x="1286563" y="2700589"/>
            <a:ext cx="15816104" cy="954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l" defTabSz="685800">
              <a:defRPr sz="5600" b="1">
                <a:solidFill>
                  <a:srgbClr val="535353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The impact of war on Ukrainian Education</a:t>
            </a:r>
          </a:p>
        </p:txBody>
      </p:sp>
      <p:sp>
        <p:nvSpPr>
          <p:cNvPr id="90" name="Shape 90"/>
          <p:cNvSpPr/>
          <p:nvPr/>
        </p:nvSpPr>
        <p:spPr>
          <a:xfrm>
            <a:off x="1263788" y="4309268"/>
            <a:ext cx="18582079" cy="87541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 numCol="1" anchor="t">
            <a:spAutoFit/>
          </a:bodyPr>
          <a:lstStyle>
            <a:lvl1pPr algn="l" defTabSz="685800">
              <a:lnSpc>
                <a:spcPct val="90000"/>
              </a:lnSpc>
              <a:defRPr sz="3600" i="1">
                <a:solidFill>
                  <a:srgbClr val="535353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 lvl="0">
              <a:lnSpc>
                <a:spcPct val="107000"/>
              </a:lnSpc>
            </a:pPr>
            <a:r>
              <a:rPr lang="en-GB" sz="4400" b="1" i="0" kern="1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Learning losses:</a:t>
            </a:r>
          </a:p>
          <a:p>
            <a:pPr marL="571500" lvl="0" indent="-5715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4400" i="0" kern="1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Displaced learners</a:t>
            </a:r>
          </a:p>
          <a:p>
            <a:pPr marL="571500" lvl="0" indent="-5715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4400" i="0" kern="1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Interrupted learning (Covid &amp; war)</a:t>
            </a:r>
          </a:p>
          <a:p>
            <a:pPr marL="571500" lvl="0" indent="-5715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4400" i="0" kern="1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Online and hybrid learning</a:t>
            </a:r>
          </a:p>
          <a:p>
            <a:pPr marL="571500" lvl="0" indent="-5715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4400" i="0" kern="1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Teacher displacement, and teacher losses</a:t>
            </a:r>
          </a:p>
          <a:p>
            <a:pPr lvl="0">
              <a:lnSpc>
                <a:spcPct val="107000"/>
              </a:lnSpc>
            </a:pPr>
            <a:r>
              <a:rPr lang="en-GB" sz="4400" i="0" kern="1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0">
              <a:lnSpc>
                <a:spcPct val="107000"/>
              </a:lnSpc>
            </a:pPr>
            <a:r>
              <a:rPr lang="en-GB" sz="4400" b="1" i="0" kern="1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teaching challenges:</a:t>
            </a:r>
          </a:p>
          <a:p>
            <a:pPr marL="571500" lvl="0" indent="-5715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4400" i="0" kern="1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Trauma Informed Teaching</a:t>
            </a:r>
          </a:p>
          <a:p>
            <a:pPr marL="571500" lvl="0" indent="-5715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4400" i="0" kern="1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Language learning (Ukrainian) abroad</a:t>
            </a:r>
          </a:p>
          <a:p>
            <a:pPr marL="571500" lvl="0" indent="-5715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4400" i="0" kern="1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Returners from military duties</a:t>
            </a:r>
          </a:p>
          <a:p>
            <a:pPr marL="571500" lvl="0" indent="-5715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4400" i="0" kern="1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Evacuated (in country) children in (residential) care</a:t>
            </a:r>
          </a:p>
          <a:p>
            <a:pPr marL="571500" lvl="0" indent="-5715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4400" i="0" kern="1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Teaching in shelter</a:t>
            </a:r>
            <a:endParaRPr lang="en-GB" sz="4400" i="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50" name="Picture 2" descr="How are Ukrainian children accessing education during war?">
            <a:extLst>
              <a:ext uri="{FF2B5EF4-FFF2-40B4-BE49-F238E27FC236}">
                <a16:creationId xmlns:a16="http://schemas.microsoft.com/office/drawing/2014/main" id="{2771780A-FB1D-DAC6-7984-4FFEDB370F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8589" y="1748948"/>
            <a:ext cx="7474445" cy="3253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9759171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/>
        </p:nvSpPr>
        <p:spPr>
          <a:xfrm>
            <a:off x="1286563" y="2700589"/>
            <a:ext cx="15816104" cy="954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l" defTabSz="685800">
              <a:defRPr sz="5600" b="1">
                <a:solidFill>
                  <a:srgbClr val="535353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Why does Education reconstruction matter?</a:t>
            </a:r>
          </a:p>
        </p:txBody>
      </p:sp>
      <p:sp>
        <p:nvSpPr>
          <p:cNvPr id="90" name="Shape 90"/>
          <p:cNvSpPr/>
          <p:nvPr/>
        </p:nvSpPr>
        <p:spPr>
          <a:xfrm>
            <a:off x="1096148" y="3654692"/>
            <a:ext cx="18582079" cy="95413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 numCol="1" anchor="t">
            <a:spAutoFit/>
          </a:bodyPr>
          <a:lstStyle>
            <a:lvl1pPr algn="l" defTabSz="685800">
              <a:lnSpc>
                <a:spcPct val="90000"/>
              </a:lnSpc>
              <a:defRPr sz="3600" i="1">
                <a:solidFill>
                  <a:srgbClr val="535353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 marL="34290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4800" i="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Pre-academic learning, and especially vocational learning are key to reconstruction of the workforce and therefore the nation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4800" i="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Research of education reconstruction shows that in funding terms, primary (43%) and tertiary (12%)  education are often prioritised, whilst secondary education lags behind (8%). Planning is key.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4800" i="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traumatised society needs hope.</a:t>
            </a:r>
          </a:p>
          <a:p>
            <a:pPr lvl="0">
              <a:lnSpc>
                <a:spcPct val="107000"/>
              </a:lnSpc>
            </a:pPr>
            <a:endParaRPr lang="en-GB" sz="48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r">
              <a:lnSpc>
                <a:spcPct val="107000"/>
              </a:lnSpc>
            </a:pPr>
            <a:r>
              <a:rPr lang="en-GB" sz="4800" i="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</a:t>
            </a:r>
            <a:r>
              <a:rPr lang="en-GB" sz="4800" i="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ith each year, </a:t>
            </a:r>
            <a:r>
              <a:rPr lang="en-GB" sz="4800" i="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individuals’ educational </a:t>
            </a:r>
            <a:r>
              <a:rPr lang="en-GB" sz="4800" i="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recovery time is lengthened and the differential between directly and indirectly afflicted areas increases. </a:t>
            </a: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en-GB" sz="4800" i="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then becomes a longer term </a:t>
            </a:r>
            <a:r>
              <a:rPr lang="en-GB" sz="4800" b="1" i="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political</a:t>
            </a:r>
            <a:r>
              <a:rPr lang="en-GB" sz="4800" i="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issue, when substantially more funding and resource is put towards those areas that have suffered more in educational provision terms.</a:t>
            </a:r>
            <a:r>
              <a:rPr lang="en-GB" sz="4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6148" name="Picture 4" descr="Reshaping the Future: Education and Post-Conflict Reconstruction eBook :  Buckland, Peter: Amazon.co.uk: Books">
            <a:extLst>
              <a:ext uri="{FF2B5EF4-FFF2-40B4-BE49-F238E27FC236}">
                <a16:creationId xmlns:a16="http://schemas.microsoft.com/office/drawing/2014/main" id="{56FD6A48-4A6D-4E4C-9360-3D2AAC5DBE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58162" y="239027"/>
            <a:ext cx="3732318" cy="5680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9528822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/>
        </p:nvSpPr>
        <p:spPr>
          <a:xfrm>
            <a:off x="1286563" y="2700589"/>
            <a:ext cx="15816104" cy="954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l" defTabSz="685800">
              <a:defRPr sz="5600" b="1">
                <a:solidFill>
                  <a:srgbClr val="535353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Challenges to Educational Leadership in Ukraine</a:t>
            </a:r>
          </a:p>
        </p:txBody>
      </p:sp>
      <p:sp>
        <p:nvSpPr>
          <p:cNvPr id="90" name="Shape 90"/>
          <p:cNvSpPr/>
          <p:nvPr/>
        </p:nvSpPr>
        <p:spPr>
          <a:xfrm>
            <a:off x="1286563" y="4543483"/>
            <a:ext cx="18582079" cy="80936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 numCol="1" anchor="t">
            <a:spAutoFit/>
          </a:bodyPr>
          <a:lstStyle>
            <a:lvl1pPr algn="l" defTabSz="685800">
              <a:lnSpc>
                <a:spcPct val="90000"/>
              </a:lnSpc>
              <a:defRPr sz="3600" i="1">
                <a:solidFill>
                  <a:srgbClr val="535353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 marL="342900" indent="-342900">
              <a:lnSpc>
                <a:spcPct val="107000"/>
              </a:lnSpc>
              <a:spcAft>
                <a:spcPts val="1200"/>
              </a:spcAft>
              <a:buFont typeface="Calibri" panose="020F0502020204030204" pitchFamily="34" charset="0"/>
              <a:buChar char="-"/>
            </a:pPr>
            <a:r>
              <a:rPr lang="en-GB" sz="4800" i="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Teaching workforce decreases fast</a:t>
            </a:r>
          </a:p>
          <a:p>
            <a:pPr marL="342900" indent="-342900">
              <a:lnSpc>
                <a:spcPct val="107000"/>
              </a:lnSpc>
              <a:spcAft>
                <a:spcPts val="1200"/>
              </a:spcAft>
              <a:buFont typeface="Calibri" panose="020F0502020204030204" pitchFamily="34" charset="0"/>
              <a:buChar char="-"/>
            </a:pPr>
            <a:r>
              <a:rPr lang="en-GB" sz="4800" i="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Leaders are able to move to better paid roles</a:t>
            </a:r>
          </a:p>
          <a:p>
            <a:pPr marL="342900" indent="-342900">
              <a:lnSpc>
                <a:spcPct val="107000"/>
              </a:lnSpc>
              <a:spcAft>
                <a:spcPts val="1200"/>
              </a:spcAft>
              <a:buFont typeface="Calibri" panose="020F0502020204030204" pitchFamily="34" charset="0"/>
              <a:buChar char="-"/>
            </a:pPr>
            <a:r>
              <a:rPr lang="en-GB" sz="4800" i="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Senior l</a:t>
            </a:r>
            <a:r>
              <a:rPr lang="en-GB" sz="4800" i="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eaders in all parts of bureaucracy have been replaced</a:t>
            </a:r>
          </a:p>
          <a:p>
            <a:pPr marL="342900" indent="-342900">
              <a:lnSpc>
                <a:spcPct val="107000"/>
              </a:lnSpc>
              <a:spcAft>
                <a:spcPts val="1200"/>
              </a:spcAft>
              <a:buFont typeface="Calibri" panose="020F0502020204030204" pitchFamily="34" charset="0"/>
              <a:buChar char="-"/>
            </a:pPr>
            <a:r>
              <a:rPr lang="en-GB" sz="4800" i="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Educational leadership training and development are rare</a:t>
            </a:r>
            <a:endParaRPr lang="en-GB" sz="4800" i="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1200"/>
              </a:spcAft>
              <a:buFont typeface="Calibri" panose="020F0502020204030204" pitchFamily="34" charset="0"/>
              <a:buChar char="-"/>
            </a:pPr>
            <a:r>
              <a:rPr lang="en-GB" sz="4800" i="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Removal of all ‘Russian Imperial Policy’ (</a:t>
            </a:r>
            <a:r>
              <a:rPr lang="en-GB" sz="4800" i="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Zelinsky</a:t>
            </a:r>
            <a:r>
              <a:rPr lang="en-GB" sz="4800" i="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2023) (de-russification and decommunization processes) – major change to all layers of policy, law, strategy and in education, pedagogy</a:t>
            </a:r>
          </a:p>
          <a:p>
            <a:pPr>
              <a:lnSpc>
                <a:spcPct val="107000"/>
              </a:lnSpc>
              <a:spcAft>
                <a:spcPts val="1200"/>
              </a:spcAft>
            </a:pPr>
            <a:endParaRPr lang="en-GB" sz="4800" i="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1200"/>
              </a:spcAft>
              <a:buFont typeface="Calibri" panose="020F0502020204030204" pitchFamily="34" charset="0"/>
              <a:buChar char="-"/>
            </a:pPr>
            <a:endParaRPr lang="en-GB" sz="4800" i="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The most impactful of all initiatives geared towards bolstering Ukraine”:  Ukrainian delegates take new education approaches and connections home from  Warwick. - Press Releases">
            <a:extLst>
              <a:ext uri="{FF2B5EF4-FFF2-40B4-BE49-F238E27FC236}">
                <a16:creationId xmlns:a16="http://schemas.microsoft.com/office/drawing/2014/main" id="{C52CEDDE-F855-627E-8936-46B60B6999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43960" y="259080"/>
            <a:ext cx="7335518" cy="5501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4660913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/>
        </p:nvSpPr>
        <p:spPr>
          <a:xfrm>
            <a:off x="1286563" y="2700589"/>
            <a:ext cx="15816104" cy="954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l" defTabSz="685800">
              <a:defRPr sz="5600" b="1">
                <a:solidFill>
                  <a:srgbClr val="535353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0" name="Shape 90"/>
          <p:cNvSpPr/>
          <p:nvPr/>
        </p:nvSpPr>
        <p:spPr>
          <a:xfrm>
            <a:off x="1263788" y="4309268"/>
            <a:ext cx="18582079" cy="9541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 numCol="1" anchor="t">
            <a:spAutoFit/>
          </a:bodyPr>
          <a:lstStyle>
            <a:lvl1pPr algn="l" defTabSz="685800">
              <a:lnSpc>
                <a:spcPct val="90000"/>
              </a:lnSpc>
              <a:defRPr sz="3600" i="1">
                <a:solidFill>
                  <a:srgbClr val="535353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>
              <a:lnSpc>
                <a:spcPct val="100000"/>
              </a:lnSpc>
              <a:spcAft>
                <a:spcPts val="600"/>
              </a:spcAft>
            </a:pPr>
            <a:endParaRPr lang="en-GB" sz="5600" i="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3FAAB2BB-A917-ABE9-F8DD-0CB4CFBE94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63" r="3102"/>
          <a:stretch/>
        </p:blipFill>
        <p:spPr>
          <a:xfrm>
            <a:off x="282520" y="343037"/>
            <a:ext cx="19563347" cy="13029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9332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/>
        </p:nvSpPr>
        <p:spPr>
          <a:xfrm>
            <a:off x="1286563" y="2700589"/>
            <a:ext cx="15816104" cy="954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l" defTabSz="685800">
              <a:defRPr sz="5600" b="1">
                <a:solidFill>
                  <a:srgbClr val="535353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Education project: Educating parents who foster</a:t>
            </a:r>
          </a:p>
        </p:txBody>
      </p:sp>
      <p:sp>
        <p:nvSpPr>
          <p:cNvPr id="90" name="Shape 90"/>
          <p:cNvSpPr/>
          <p:nvPr/>
        </p:nvSpPr>
        <p:spPr>
          <a:xfrm>
            <a:off x="1263788" y="4309268"/>
            <a:ext cx="18582079" cy="875104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 numCol="1" anchor="t">
            <a:spAutoFit/>
          </a:bodyPr>
          <a:lstStyle>
            <a:lvl1pPr algn="l" defTabSz="685800">
              <a:lnSpc>
                <a:spcPct val="90000"/>
              </a:lnSpc>
              <a:defRPr sz="3600" i="1">
                <a:solidFill>
                  <a:srgbClr val="535353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4800" i="0" kern="1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Increased numbers of displaced children – evacuated and fostered away from war zones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4800" i="0" kern="1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(Russian) background of institutionalising children in care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4800" i="0" kern="1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Social responsibility has grown during war</a:t>
            </a:r>
          </a:p>
          <a:p>
            <a:pPr lvl="0">
              <a:lnSpc>
                <a:spcPct val="107000"/>
              </a:lnSpc>
            </a:pPr>
            <a:endParaRPr lang="en-GB" sz="4800" i="0" kern="1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r>
              <a:rPr lang="en-GB" sz="4800" i="0" kern="1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Programme of education for foster parents and youth/ social workers, based on child centred principles, alongside development of support structures.</a:t>
            </a:r>
          </a:p>
          <a:p>
            <a:pPr lvl="0">
              <a:lnSpc>
                <a:spcPct val="107000"/>
              </a:lnSpc>
            </a:pPr>
            <a:endParaRPr lang="en-GB" sz="4800" i="0" kern="1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r">
              <a:lnSpc>
                <a:spcPct val="107000"/>
              </a:lnSpc>
            </a:pPr>
            <a:r>
              <a:rPr lang="en-GB" sz="4800" kern="1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Maryna </a:t>
            </a:r>
            <a:r>
              <a:rPr lang="en-GB" sz="4800" kern="1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Tereshchuk</a:t>
            </a:r>
            <a:r>
              <a:rPr lang="en-GB" sz="4800" kern="1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Educational Projects Manager,</a:t>
            </a:r>
          </a:p>
          <a:p>
            <a:pPr lvl="0" algn="r">
              <a:lnSpc>
                <a:spcPct val="107000"/>
              </a:lnSpc>
            </a:pPr>
            <a:r>
              <a:rPr lang="en-GB" sz="4800" kern="1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East Europe Foundation</a:t>
            </a:r>
            <a:endParaRPr lang="en-GB" sz="56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098" name="Picture 2" descr="Ukraine: A Statement of Support and Hope | News | Anchor Foster Care">
            <a:extLst>
              <a:ext uri="{FF2B5EF4-FFF2-40B4-BE49-F238E27FC236}">
                <a16:creationId xmlns:a16="http://schemas.microsoft.com/office/drawing/2014/main" id="{C06B4794-35B6-2B42-CDCE-54C68F4926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75869" y="842579"/>
            <a:ext cx="4921568" cy="327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2019385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/>
        </p:nvSpPr>
        <p:spPr>
          <a:xfrm>
            <a:off x="1286563" y="2700589"/>
            <a:ext cx="15816104" cy="18158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l" defTabSz="685800">
              <a:defRPr sz="5600" b="1">
                <a:solidFill>
                  <a:srgbClr val="535353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Education project: Student engagement through project work</a:t>
            </a:r>
          </a:p>
        </p:txBody>
      </p:sp>
      <p:sp>
        <p:nvSpPr>
          <p:cNvPr id="90" name="Shape 90"/>
          <p:cNvSpPr/>
          <p:nvPr/>
        </p:nvSpPr>
        <p:spPr>
          <a:xfrm>
            <a:off x="1263788" y="4827428"/>
            <a:ext cx="18582079" cy="638001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 numCol="1" anchor="t">
            <a:spAutoFit/>
          </a:bodyPr>
          <a:lstStyle>
            <a:lvl1pPr algn="l" defTabSz="685800">
              <a:lnSpc>
                <a:spcPct val="90000"/>
              </a:lnSpc>
              <a:defRPr sz="3600" i="1">
                <a:solidFill>
                  <a:srgbClr val="535353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4800" i="0" kern="1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Students increasingly disengaged with study, due to distance learning, lack of social engagement and school destruction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4800" i="0" kern="1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The Russian approach to teaching is didactic and focus on knowledge. Ukraine is moving the European way: skills, self sufficiency, collaboration, creativity.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sz="4800" i="0" kern="1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Introduction of project work as a means of creating responsibility, ownership and collaboration – teaching staff to teach differently, and students to take charge of their learning.</a:t>
            </a:r>
            <a:endParaRPr lang="en-GB" sz="5600" i="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170" name="Picture 2" descr="Student Engagement Handbook: Practice... by Dunne, Elisabeth">
            <a:extLst>
              <a:ext uri="{FF2B5EF4-FFF2-40B4-BE49-F238E27FC236}">
                <a16:creationId xmlns:a16="http://schemas.microsoft.com/office/drawing/2014/main" id="{59F0F7D9-447E-05B1-3718-B02107B857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5778" y="655320"/>
            <a:ext cx="3327307" cy="4892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1282675"/>
      </p:ext>
    </p:extLst>
  </p:cSld>
  <p:clrMapOvr>
    <a:masterClrMapping/>
  </p:clrMapOvr>
  <p:transition spd="slow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71435" tIns="71435" rIns="71435" bIns="71435" numCol="1" spcCol="38100" rtlCol="0" anchor="ctr">
        <a:spAutoFit/>
      </a:bodyPr>
      <a:lstStyle>
        <a:defPPr marL="0" marR="0" indent="0" algn="ctr" defTabSz="821529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5" tIns="71435" rIns="71435" bIns="71435" numCol="1" spcCol="38100" rtlCol="0" anchor="ctr">
        <a:spAutoFit/>
      </a:bodyPr>
      <a:lstStyle>
        <a:defPPr marL="0" marR="0" indent="0" algn="ctr" defTabSz="821529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IDG presentation template" id="{2950F934-8D17-534D-8515-0032BA023A5C}" vid="{42D9463E-1831-C648-AC57-1F66A85027CD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71435" tIns="71435" rIns="71435" bIns="71435" numCol="1" spcCol="38100" rtlCol="0" anchor="ctr">
        <a:spAutoFit/>
      </a:bodyPr>
      <a:lstStyle>
        <a:defPPr marL="0" marR="0" indent="0" algn="ctr" defTabSz="821529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5" tIns="71435" rIns="71435" bIns="71435" numCol="1" spcCol="38100" rtlCol="0" anchor="ctr">
        <a:spAutoFit/>
      </a:bodyPr>
      <a:lstStyle>
        <a:defPPr marL="0" marR="0" indent="0" algn="ctr" defTabSz="821529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D5989D9859A1C4BA9FD93DAE9651FF6" ma:contentTypeVersion="13" ma:contentTypeDescription="Create a new document." ma:contentTypeScope="" ma:versionID="1e270232bae948f7bfbc719fbbdec036">
  <xsd:schema xmlns:xsd="http://www.w3.org/2001/XMLSchema" xmlns:xs="http://www.w3.org/2001/XMLSchema" xmlns:p="http://schemas.microsoft.com/office/2006/metadata/properties" xmlns:ns3="392d6d8c-cbed-4b6d-9977-2356bdf8bf8b" xmlns:ns4="3726434b-ea87-48a0-9f66-d682a451f11d" targetNamespace="http://schemas.microsoft.com/office/2006/metadata/properties" ma:root="true" ma:fieldsID="1e502e086d07791d6ccd57c6a53ce585" ns3:_="" ns4:_="">
    <xsd:import namespace="392d6d8c-cbed-4b6d-9977-2356bdf8bf8b"/>
    <xsd:import namespace="3726434b-ea87-48a0-9f66-d682a451f11d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AutoKeyPoints" minOccurs="0"/>
                <xsd:element ref="ns4:MediaServiceKeyPoints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2d6d8c-cbed-4b6d-9977-2356bdf8bf8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726434b-ea87-48a0-9f66-d682a451f11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43495E2-55CC-4758-BEE4-8F25526B00BB}">
  <ds:schemaRefs>
    <ds:schemaRef ds:uri="http://purl.org/dc/elements/1.1/"/>
    <ds:schemaRef ds:uri="http://schemas.microsoft.com/office/2006/metadata/properties"/>
    <ds:schemaRef ds:uri="3726434b-ea87-48a0-9f66-d682a451f11d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392d6d8c-cbed-4b6d-9977-2356bdf8bf8b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D489AEF-5080-4D86-8DE7-E6C8BEC177F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B5CD431-B6E8-4841-930D-CFE1D6EACDC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92d6d8c-cbed-4b6d-9977-2356bdf8bf8b"/>
    <ds:schemaRef ds:uri="3726434b-ea87-48a0-9f66-d682a451f11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White</Template>
  <TotalTime>0</TotalTime>
  <Words>992</Words>
  <Application>Microsoft Macintosh PowerPoint</Application>
  <PresentationFormat>Custom</PresentationFormat>
  <Paragraphs>119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Avenir Next</vt:lpstr>
      <vt:lpstr>Avenir Next Demi Bold</vt:lpstr>
      <vt:lpstr>Calibri</vt:lpstr>
      <vt:lpstr>Helvetica Light</vt:lpstr>
      <vt:lpstr>Helvetica Neue</vt:lpstr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22</cp:revision>
  <dcterms:created xsi:type="dcterms:W3CDTF">2021-01-26T20:06:48Z</dcterms:created>
  <dcterms:modified xsi:type="dcterms:W3CDTF">2023-12-15T01:52:35Z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0x0101007D5989D9859A1C4BA9FD93DAE9651FF6</vt:lpwstr>
  </property>
</Properties>
</file>