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6DD341-BC41-4759-8142-D97869970814}" v="67" dt="2024-12-10T18:16:42.614"/>
    <p1510:client id="{DF4FF63A-ECA6-4B37-A9A6-1C10B7B120B1}" v="3" dt="2024-12-10T18:17:43.1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2" autoAdjust="0"/>
    <p:restoredTop sz="94660"/>
  </p:normalViewPr>
  <p:slideViewPr>
    <p:cSldViewPr snapToGrid="0">
      <p:cViewPr>
        <p:scale>
          <a:sx n="70" d="100"/>
          <a:sy n="70" d="100"/>
        </p:scale>
        <p:origin x="2342"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eks, Kirsty" userId="S::edsmbi@live.warwick.ac.uk::ecc8e680-212f-44b8-bfe6-8f13e29d4234" providerId="AD" clId="Web-{DF4FF63A-ECA6-4B37-A9A6-1C10B7B120B1}"/>
    <pc:docChg chg="modSld">
      <pc:chgData name="Weeks, Kirsty" userId="S::edsmbi@live.warwick.ac.uk::ecc8e680-212f-44b8-bfe6-8f13e29d4234" providerId="AD" clId="Web-{DF4FF63A-ECA6-4B37-A9A6-1C10B7B120B1}" dt="2024-12-10T18:17:43.108" v="2" actId="14100"/>
      <pc:docMkLst>
        <pc:docMk/>
      </pc:docMkLst>
      <pc:sldChg chg="modSp">
        <pc:chgData name="Weeks, Kirsty" userId="S::edsmbi@live.warwick.ac.uk::ecc8e680-212f-44b8-bfe6-8f13e29d4234" providerId="AD" clId="Web-{DF4FF63A-ECA6-4B37-A9A6-1C10B7B120B1}" dt="2024-12-10T18:17:43.108" v="2" actId="14100"/>
        <pc:sldMkLst>
          <pc:docMk/>
          <pc:sldMk cId="3165928659" sldId="256"/>
        </pc:sldMkLst>
        <pc:spChg chg="mod">
          <ac:chgData name="Weeks, Kirsty" userId="S::edsmbi@live.warwick.ac.uk::ecc8e680-212f-44b8-bfe6-8f13e29d4234" providerId="AD" clId="Web-{DF4FF63A-ECA6-4B37-A9A6-1C10B7B120B1}" dt="2024-12-10T18:17:28.624" v="0" actId="14100"/>
          <ac:spMkLst>
            <pc:docMk/>
            <pc:sldMk cId="3165928659" sldId="256"/>
            <ac:spMk id="25" creationId="{BA19CCF0-34D7-F7F1-859F-03F48B9BE0BA}"/>
          </ac:spMkLst>
        </pc:spChg>
        <pc:spChg chg="mod">
          <ac:chgData name="Weeks, Kirsty" userId="S::edsmbi@live.warwick.ac.uk::ecc8e680-212f-44b8-bfe6-8f13e29d4234" providerId="AD" clId="Web-{DF4FF63A-ECA6-4B37-A9A6-1C10B7B120B1}" dt="2024-12-10T18:17:43.108" v="2" actId="14100"/>
          <ac:spMkLst>
            <pc:docMk/>
            <pc:sldMk cId="3165928659" sldId="256"/>
            <ac:spMk id="26" creationId="{7E8AD8B4-2746-49CC-C119-2566E185AF41}"/>
          </ac:spMkLst>
        </pc:spChg>
      </pc:sldChg>
    </pc:docChg>
  </pc:docChgLst>
  <pc:docChgLst>
    <pc:chgData name="Weeks, Kirsty" userId="S::edsmbi@live.warwick.ac.uk::ecc8e680-212f-44b8-bfe6-8f13e29d4234" providerId="AD" clId="Web-{686DD341-BC41-4759-8142-D97869970814}"/>
    <pc:docChg chg="modSld">
      <pc:chgData name="Weeks, Kirsty" userId="S::edsmbi@live.warwick.ac.uk::ecc8e680-212f-44b8-bfe6-8f13e29d4234" providerId="AD" clId="Web-{686DD341-BC41-4759-8142-D97869970814}" dt="2024-12-10T18:16:42.614" v="60" actId="1076"/>
      <pc:docMkLst>
        <pc:docMk/>
      </pc:docMkLst>
      <pc:sldChg chg="addSp modSp">
        <pc:chgData name="Weeks, Kirsty" userId="S::edsmbi@live.warwick.ac.uk::ecc8e680-212f-44b8-bfe6-8f13e29d4234" providerId="AD" clId="Web-{686DD341-BC41-4759-8142-D97869970814}" dt="2024-12-10T18:16:42.614" v="60" actId="1076"/>
        <pc:sldMkLst>
          <pc:docMk/>
          <pc:sldMk cId="3165928659" sldId="256"/>
        </pc:sldMkLst>
        <pc:spChg chg="add mod">
          <ac:chgData name="Weeks, Kirsty" userId="S::edsmbi@live.warwick.ac.uk::ecc8e680-212f-44b8-bfe6-8f13e29d4234" providerId="AD" clId="Web-{686DD341-BC41-4759-8142-D97869970814}" dt="2024-12-10T18:13:26.140" v="38"/>
          <ac:spMkLst>
            <pc:docMk/>
            <pc:sldMk cId="3165928659" sldId="256"/>
            <ac:spMk id="3" creationId="{6A265B8C-5281-1048-42F1-871FCE822F26}"/>
          </ac:spMkLst>
        </pc:spChg>
        <pc:spChg chg="mod">
          <ac:chgData name="Weeks, Kirsty" userId="S::edsmbi@live.warwick.ac.uk::ecc8e680-212f-44b8-bfe6-8f13e29d4234" providerId="AD" clId="Web-{686DD341-BC41-4759-8142-D97869970814}" dt="2024-12-10T18:11:01.761" v="16" actId="14100"/>
          <ac:spMkLst>
            <pc:docMk/>
            <pc:sldMk cId="3165928659" sldId="256"/>
            <ac:spMk id="9" creationId="{6B9AB94D-FBF1-8A7D-2EEA-702B29AA7ECC}"/>
          </ac:spMkLst>
        </pc:spChg>
        <pc:spChg chg="mod">
          <ac:chgData name="Weeks, Kirsty" userId="S::edsmbi@live.warwick.ac.uk::ecc8e680-212f-44b8-bfe6-8f13e29d4234" providerId="AD" clId="Web-{686DD341-BC41-4759-8142-D97869970814}" dt="2024-12-10T18:15:59.488" v="57" actId="14100"/>
          <ac:spMkLst>
            <pc:docMk/>
            <pc:sldMk cId="3165928659" sldId="256"/>
            <ac:spMk id="10" creationId="{1C5E9A2A-0ADC-DEA4-E006-333C163A74CE}"/>
          </ac:spMkLst>
        </pc:spChg>
        <pc:spChg chg="mod">
          <ac:chgData name="Weeks, Kirsty" userId="S::edsmbi@live.warwick.ac.uk::ecc8e680-212f-44b8-bfe6-8f13e29d4234" providerId="AD" clId="Web-{686DD341-BC41-4759-8142-D97869970814}" dt="2024-12-10T18:13:39.297" v="39" actId="1076"/>
          <ac:spMkLst>
            <pc:docMk/>
            <pc:sldMk cId="3165928659" sldId="256"/>
            <ac:spMk id="11" creationId="{98E2070F-D0C8-91DC-2302-1789107797F2}"/>
          </ac:spMkLst>
        </pc:spChg>
        <pc:spChg chg="mod">
          <ac:chgData name="Weeks, Kirsty" userId="S::edsmbi@live.warwick.ac.uk::ecc8e680-212f-44b8-bfe6-8f13e29d4234" providerId="AD" clId="Web-{686DD341-BC41-4759-8142-D97869970814}" dt="2024-12-10T18:16:42.614" v="60" actId="1076"/>
          <ac:spMkLst>
            <pc:docMk/>
            <pc:sldMk cId="3165928659" sldId="256"/>
            <ac:spMk id="12" creationId="{282A643D-E5BB-91E6-3FC9-B9E4F8881A9E}"/>
          </ac:spMkLst>
        </pc:spChg>
        <pc:spChg chg="mod">
          <ac:chgData name="Weeks, Kirsty" userId="S::edsmbi@live.warwick.ac.uk::ecc8e680-212f-44b8-bfe6-8f13e29d4234" providerId="AD" clId="Web-{686DD341-BC41-4759-8142-D97869970814}" dt="2024-12-10T18:11:43.137" v="24" actId="1076"/>
          <ac:spMkLst>
            <pc:docMk/>
            <pc:sldMk cId="3165928659" sldId="256"/>
            <ac:spMk id="13" creationId="{06CBF3F1-5FD4-F5BA-F0C9-11F0BE96E6CE}"/>
          </ac:spMkLst>
        </pc:spChg>
        <pc:spChg chg="mod">
          <ac:chgData name="Weeks, Kirsty" userId="S::edsmbi@live.warwick.ac.uk::ecc8e680-212f-44b8-bfe6-8f13e29d4234" providerId="AD" clId="Web-{686DD341-BC41-4759-8142-D97869970814}" dt="2024-12-10T18:11:58.263" v="26" actId="14100"/>
          <ac:spMkLst>
            <pc:docMk/>
            <pc:sldMk cId="3165928659" sldId="256"/>
            <ac:spMk id="14" creationId="{9A13F561-1AD2-B691-385D-D5A7E78B7A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87F711-1E70-47E7-A5A9-AE827C8D90F2}"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1324165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7F711-1E70-47E7-A5A9-AE827C8D90F2}"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3244117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7F711-1E70-47E7-A5A9-AE827C8D90F2}"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4075766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87F711-1E70-47E7-A5A9-AE827C8D90F2}"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724936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87F711-1E70-47E7-A5A9-AE827C8D90F2}" type="datetimeFigureOut">
              <a:rPr lang="en-GB" smtClean="0"/>
              <a:t>10/12/2024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499124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87F711-1E70-47E7-A5A9-AE827C8D90F2}"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1865677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87F711-1E70-47E7-A5A9-AE827C8D90F2}" type="datetimeFigureOut">
              <a:rPr lang="en-GB" smtClean="0"/>
              <a:t>10/12/2024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197829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87F711-1E70-47E7-A5A9-AE827C8D90F2}" type="datetimeFigureOut">
              <a:rPr lang="en-GB" smtClean="0"/>
              <a:t>10/12/2024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1474814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7F711-1E70-47E7-A5A9-AE827C8D90F2}" type="datetimeFigureOut">
              <a:rPr lang="en-GB" smtClean="0"/>
              <a:t>10/12/2024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2070686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87F711-1E70-47E7-A5A9-AE827C8D90F2}"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105391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F87F711-1E70-47E7-A5A9-AE827C8D90F2}" type="datetimeFigureOut">
              <a:rPr lang="en-GB" smtClean="0"/>
              <a:t>10/12/2024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149B7D-6B47-4197-8B3F-17AD35DBDC9A}" type="slidenum">
              <a:rPr lang="en-GB" smtClean="0"/>
              <a:t>‹#›</a:t>
            </a:fld>
            <a:endParaRPr lang="en-GB"/>
          </a:p>
        </p:txBody>
      </p:sp>
    </p:spTree>
    <p:extLst>
      <p:ext uri="{BB962C8B-B14F-4D97-AF65-F5344CB8AC3E}">
        <p14:creationId xmlns:p14="http://schemas.microsoft.com/office/powerpoint/2010/main" val="2188696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82000"/>
                  </a:schemeClr>
                </a:solidFill>
              </a:defRPr>
            </a:lvl1pPr>
          </a:lstStyle>
          <a:p>
            <a:fld id="{0F87F711-1E70-47E7-A5A9-AE827C8D90F2}" type="datetimeFigureOut">
              <a:rPr lang="en-GB" smtClean="0"/>
              <a:t>10/12/2024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82000"/>
                  </a:schemeClr>
                </a:solidFill>
              </a:defRPr>
            </a:lvl1pPr>
          </a:lstStyle>
          <a:p>
            <a:fld id="{51149B7D-6B47-4197-8B3F-17AD35DBDC9A}" type="slidenum">
              <a:rPr lang="en-GB" smtClean="0"/>
              <a:t>‹#›</a:t>
            </a:fld>
            <a:endParaRPr lang="en-GB"/>
          </a:p>
        </p:txBody>
      </p:sp>
    </p:spTree>
    <p:extLst>
      <p:ext uri="{BB962C8B-B14F-4D97-AF65-F5344CB8AC3E}">
        <p14:creationId xmlns:p14="http://schemas.microsoft.com/office/powerpoint/2010/main" val="2737296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tandfonline.com/doi/full/10.1080/0309877X.2022.2095896"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E5">
            <a:alpha val="50196"/>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B9DAC-2E2E-0C24-D194-4A4C30F9A61D}"/>
              </a:ext>
            </a:extLst>
          </p:cNvPr>
          <p:cNvSpPr>
            <a:spLocks noGrp="1"/>
          </p:cNvSpPr>
          <p:nvPr>
            <p:ph type="ctrTitle"/>
          </p:nvPr>
        </p:nvSpPr>
        <p:spPr>
          <a:xfrm>
            <a:off x="0" y="136815"/>
            <a:ext cx="7169727" cy="663285"/>
          </a:xfrm>
        </p:spPr>
        <p:txBody>
          <a:bodyPr>
            <a:noAutofit/>
          </a:bodyPr>
          <a:lstStyle/>
          <a:p>
            <a:r>
              <a:rPr lang="en-GB" sz="2400" dirty="0"/>
              <a:t>Conducting a small-scale research project whilst completing a PGCE</a:t>
            </a:r>
          </a:p>
        </p:txBody>
      </p:sp>
      <p:sp>
        <p:nvSpPr>
          <p:cNvPr id="4" name="TextBox 3">
            <a:extLst>
              <a:ext uri="{FF2B5EF4-FFF2-40B4-BE49-F238E27FC236}">
                <a16:creationId xmlns:a16="http://schemas.microsoft.com/office/drawing/2014/main" id="{97D8D3D6-4336-0AAC-C7D7-970E6D62842A}"/>
              </a:ext>
            </a:extLst>
          </p:cNvPr>
          <p:cNvSpPr txBox="1"/>
          <p:nvPr/>
        </p:nvSpPr>
        <p:spPr>
          <a:xfrm>
            <a:off x="236680" y="789334"/>
            <a:ext cx="6353175" cy="1169551"/>
          </a:xfrm>
          <a:prstGeom prst="rect">
            <a:avLst/>
          </a:prstGeom>
          <a:solidFill>
            <a:schemeClr val="accent1">
              <a:lumMod val="20000"/>
              <a:lumOff val="80000"/>
            </a:schemeClr>
          </a:solidFill>
        </p:spPr>
        <p:txBody>
          <a:bodyPr wrap="square" lIns="91440" tIns="45720" rIns="91440" bIns="45720" rtlCol="0" anchor="t">
            <a:spAutoFit/>
          </a:bodyPr>
          <a:lstStyle/>
          <a:p>
            <a:pPr algn="ctr"/>
            <a:r>
              <a:rPr lang="en-GB" sz="1400" dirty="0"/>
              <a:t>The Warwick PGCE is a demanding 1-year full time teacher training course which is underpinned by current and seminal research. Trainees are expected to critically engage with research and actively consider theory into practice. </a:t>
            </a:r>
          </a:p>
          <a:p>
            <a:pPr algn="ctr"/>
            <a:r>
              <a:rPr lang="en-GB" sz="1400" dirty="0"/>
              <a:t>Developing a teacher researcher role in addition to the course has obvious benefits and clear challenges.</a:t>
            </a:r>
          </a:p>
        </p:txBody>
      </p:sp>
      <p:grpSp>
        <p:nvGrpSpPr>
          <p:cNvPr id="41" name="Group 40">
            <a:extLst>
              <a:ext uri="{FF2B5EF4-FFF2-40B4-BE49-F238E27FC236}">
                <a16:creationId xmlns:a16="http://schemas.microsoft.com/office/drawing/2014/main" id="{D2170FC0-1ACD-FF30-EA86-84EF95EBCE7F}"/>
              </a:ext>
            </a:extLst>
          </p:cNvPr>
          <p:cNvGrpSpPr/>
          <p:nvPr/>
        </p:nvGrpSpPr>
        <p:grpSpPr>
          <a:xfrm>
            <a:off x="255271" y="2447766"/>
            <a:ext cx="2314575" cy="1995794"/>
            <a:chOff x="304799" y="2932590"/>
            <a:chExt cx="2314575" cy="1995794"/>
          </a:xfrm>
        </p:grpSpPr>
        <p:sp>
          <p:nvSpPr>
            <p:cNvPr id="5" name="TextBox 4">
              <a:extLst>
                <a:ext uri="{FF2B5EF4-FFF2-40B4-BE49-F238E27FC236}">
                  <a16:creationId xmlns:a16="http://schemas.microsoft.com/office/drawing/2014/main" id="{2C602321-DB73-D47B-CD2C-E3F40A5A1B1C}"/>
                </a:ext>
              </a:extLst>
            </p:cNvPr>
            <p:cNvSpPr txBox="1"/>
            <p:nvPr/>
          </p:nvSpPr>
          <p:spPr>
            <a:xfrm>
              <a:off x="304799" y="2932590"/>
              <a:ext cx="1095375"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Positive</a:t>
              </a:r>
            </a:p>
          </p:txBody>
        </p:sp>
        <p:sp>
          <p:nvSpPr>
            <p:cNvPr id="6" name="TextBox 5">
              <a:extLst>
                <a:ext uri="{FF2B5EF4-FFF2-40B4-BE49-F238E27FC236}">
                  <a16:creationId xmlns:a16="http://schemas.microsoft.com/office/drawing/2014/main" id="{8B35B0B5-0259-6EA9-A8A0-8FBA898E6DA3}"/>
                </a:ext>
              </a:extLst>
            </p:cNvPr>
            <p:cNvSpPr txBox="1"/>
            <p:nvPr/>
          </p:nvSpPr>
          <p:spPr>
            <a:xfrm>
              <a:off x="304799" y="3312557"/>
              <a:ext cx="2314575" cy="1615827"/>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chemeClr val="accent2">
                      <a:lumMod val="76000"/>
                    </a:schemeClr>
                  </a:solidFill>
                </a:rPr>
                <a:t>Subject Knowledge and Pedagogy</a:t>
              </a:r>
            </a:p>
            <a:p>
              <a:pPr algn="ctr"/>
              <a:r>
                <a:rPr lang="en-GB" sz="1100" dirty="0"/>
                <a:t>This project has enhanced the depth of our subject knowledge in relation to a key aspect of  pedagogy: Systematic Synthetic Phonics. We were readily able to apply our growing knowledge to our own practice with strong outcomes.</a:t>
              </a:r>
            </a:p>
          </p:txBody>
        </p:sp>
      </p:grpSp>
      <p:grpSp>
        <p:nvGrpSpPr>
          <p:cNvPr id="40" name="Group 39">
            <a:extLst>
              <a:ext uri="{FF2B5EF4-FFF2-40B4-BE49-F238E27FC236}">
                <a16:creationId xmlns:a16="http://schemas.microsoft.com/office/drawing/2014/main" id="{5A24BC9C-2CB3-17EF-8BA2-824BE3C30607}"/>
              </a:ext>
            </a:extLst>
          </p:cNvPr>
          <p:cNvGrpSpPr/>
          <p:nvPr/>
        </p:nvGrpSpPr>
        <p:grpSpPr>
          <a:xfrm>
            <a:off x="2771669" y="2255166"/>
            <a:ext cx="1990725" cy="2478403"/>
            <a:chOff x="2821197" y="2739990"/>
            <a:chExt cx="1990725" cy="2478403"/>
          </a:xfrm>
        </p:grpSpPr>
        <p:sp>
          <p:nvSpPr>
            <p:cNvPr id="7" name="TextBox 6">
              <a:extLst>
                <a:ext uri="{FF2B5EF4-FFF2-40B4-BE49-F238E27FC236}">
                  <a16:creationId xmlns:a16="http://schemas.microsoft.com/office/drawing/2014/main" id="{0E587799-7607-5745-D3D5-38BA885A0818}"/>
                </a:ext>
              </a:extLst>
            </p:cNvPr>
            <p:cNvSpPr txBox="1"/>
            <p:nvPr/>
          </p:nvSpPr>
          <p:spPr>
            <a:xfrm>
              <a:off x="2821197" y="3094735"/>
              <a:ext cx="1990725" cy="2123658"/>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chemeClr val="accent2">
                      <a:lumMod val="76000"/>
                    </a:schemeClr>
                  </a:solidFill>
                </a:rPr>
                <a:t>Personal Growth</a:t>
              </a:r>
            </a:p>
            <a:p>
              <a:r>
                <a:rPr lang="en-GB" sz="1100" dirty="0"/>
                <a:t>We noticed within ourselves  a change of positionality throughout the project. From initial concerns about our capability as researchers we eventually moved to  developing agency- confidently sharing knowledge and pedagogy  with school partners and peers.</a:t>
              </a:r>
            </a:p>
          </p:txBody>
        </p:sp>
        <p:sp>
          <p:nvSpPr>
            <p:cNvPr id="8" name="TextBox 7">
              <a:extLst>
                <a:ext uri="{FF2B5EF4-FFF2-40B4-BE49-F238E27FC236}">
                  <a16:creationId xmlns:a16="http://schemas.microsoft.com/office/drawing/2014/main" id="{F9E28551-C88C-26FE-DB47-02AEAAAC231C}"/>
                </a:ext>
              </a:extLst>
            </p:cNvPr>
            <p:cNvSpPr txBox="1"/>
            <p:nvPr/>
          </p:nvSpPr>
          <p:spPr>
            <a:xfrm>
              <a:off x="2821197" y="2739990"/>
              <a:ext cx="1095375"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Positive</a:t>
              </a:r>
            </a:p>
          </p:txBody>
        </p:sp>
      </p:grpSp>
      <p:grpSp>
        <p:nvGrpSpPr>
          <p:cNvPr id="46" name="Group 45">
            <a:extLst>
              <a:ext uri="{FF2B5EF4-FFF2-40B4-BE49-F238E27FC236}">
                <a16:creationId xmlns:a16="http://schemas.microsoft.com/office/drawing/2014/main" id="{EE1C4641-98B6-B8F8-90A0-A08D5C074403}"/>
              </a:ext>
            </a:extLst>
          </p:cNvPr>
          <p:cNvGrpSpPr/>
          <p:nvPr/>
        </p:nvGrpSpPr>
        <p:grpSpPr>
          <a:xfrm>
            <a:off x="2148236" y="4845885"/>
            <a:ext cx="3009212" cy="1336265"/>
            <a:chOff x="1969295" y="5912328"/>
            <a:chExt cx="3009212" cy="1336265"/>
          </a:xfrm>
        </p:grpSpPr>
        <p:sp>
          <p:nvSpPr>
            <p:cNvPr id="11" name="TextBox 10">
              <a:extLst>
                <a:ext uri="{FF2B5EF4-FFF2-40B4-BE49-F238E27FC236}">
                  <a16:creationId xmlns:a16="http://schemas.microsoft.com/office/drawing/2014/main" id="{98E2070F-D0C8-91DC-2302-1789107797F2}"/>
                </a:ext>
              </a:extLst>
            </p:cNvPr>
            <p:cNvSpPr txBox="1"/>
            <p:nvPr/>
          </p:nvSpPr>
          <p:spPr>
            <a:xfrm>
              <a:off x="2600497" y="5912328"/>
              <a:ext cx="1514304"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To consider</a:t>
              </a:r>
            </a:p>
          </p:txBody>
        </p:sp>
        <p:sp>
          <p:nvSpPr>
            <p:cNvPr id="14" name="TextBox 13">
              <a:extLst>
                <a:ext uri="{FF2B5EF4-FFF2-40B4-BE49-F238E27FC236}">
                  <a16:creationId xmlns:a16="http://schemas.microsoft.com/office/drawing/2014/main" id="{9A13F561-1AD2-B691-385D-D5A7E78B7A8E}"/>
                </a:ext>
              </a:extLst>
            </p:cNvPr>
            <p:cNvSpPr txBox="1"/>
            <p:nvPr/>
          </p:nvSpPr>
          <p:spPr>
            <a:xfrm>
              <a:off x="1969295" y="6296984"/>
              <a:ext cx="3009212" cy="951609"/>
            </a:xfrm>
            <a:prstGeom prst="rect">
              <a:avLst/>
            </a:prstGeom>
            <a:solidFill>
              <a:schemeClr val="accent1">
                <a:lumMod val="20000"/>
                <a:lumOff val="80000"/>
              </a:schemeClr>
            </a:solidFill>
          </p:spPr>
          <p:txBody>
            <a:bodyPr wrap="square" rtlCol="0">
              <a:spAutoFit/>
            </a:bodyPr>
            <a:lstStyle/>
            <a:p>
              <a:r>
                <a:rPr lang="en-GB" sz="1100" dirty="0"/>
                <a:t>Feelings of imposter syndrome were present for both researchers throughout the project. However, over time with guidance and support, enjoyment and curiosity were key drivers in boosting confidence.</a:t>
              </a:r>
            </a:p>
          </p:txBody>
        </p:sp>
      </p:grpSp>
      <p:grpSp>
        <p:nvGrpSpPr>
          <p:cNvPr id="48" name="Group 47">
            <a:extLst>
              <a:ext uri="{FF2B5EF4-FFF2-40B4-BE49-F238E27FC236}">
                <a16:creationId xmlns:a16="http://schemas.microsoft.com/office/drawing/2014/main" id="{DE765665-1378-9CB6-CE2A-CA35B716CCDB}"/>
              </a:ext>
            </a:extLst>
          </p:cNvPr>
          <p:cNvGrpSpPr/>
          <p:nvPr/>
        </p:nvGrpSpPr>
        <p:grpSpPr>
          <a:xfrm>
            <a:off x="4923001" y="2243571"/>
            <a:ext cx="1677180" cy="2164136"/>
            <a:chOff x="4923001" y="2243571"/>
            <a:chExt cx="1677180" cy="2164136"/>
          </a:xfrm>
        </p:grpSpPr>
        <p:sp>
          <p:nvSpPr>
            <p:cNvPr id="19" name="TextBox 18">
              <a:extLst>
                <a:ext uri="{FF2B5EF4-FFF2-40B4-BE49-F238E27FC236}">
                  <a16:creationId xmlns:a16="http://schemas.microsoft.com/office/drawing/2014/main" id="{58282F3D-23BD-2C99-A750-CCBCBA42125D}"/>
                </a:ext>
              </a:extLst>
            </p:cNvPr>
            <p:cNvSpPr txBox="1"/>
            <p:nvPr/>
          </p:nvSpPr>
          <p:spPr>
            <a:xfrm>
              <a:off x="4923001" y="2243571"/>
              <a:ext cx="1095375" cy="369333"/>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Positive</a:t>
              </a:r>
            </a:p>
          </p:txBody>
        </p:sp>
        <p:sp>
          <p:nvSpPr>
            <p:cNvPr id="22" name="TextBox 21">
              <a:extLst>
                <a:ext uri="{FF2B5EF4-FFF2-40B4-BE49-F238E27FC236}">
                  <a16:creationId xmlns:a16="http://schemas.microsoft.com/office/drawing/2014/main" id="{D285E08A-6088-2BE6-8E1B-3F7083FCC963}"/>
                </a:ext>
              </a:extLst>
            </p:cNvPr>
            <p:cNvSpPr txBox="1"/>
            <p:nvPr/>
          </p:nvSpPr>
          <p:spPr>
            <a:xfrm>
              <a:off x="4925391" y="2622603"/>
              <a:ext cx="1674790" cy="1785104"/>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chemeClr val="accent2">
                      <a:lumMod val="76000"/>
                    </a:schemeClr>
                  </a:solidFill>
                </a:rPr>
                <a:t>Experience</a:t>
              </a:r>
            </a:p>
            <a:p>
              <a:pPr algn="ctr"/>
              <a:r>
                <a:rPr lang="en-GB" sz="1100" dirty="0"/>
                <a:t>Having the opportunity to conduct research allowed us to gain a broader skill set than our peers. This enhanced our CV’s and gave us unique experiences to draw upon at interview.  </a:t>
              </a:r>
            </a:p>
          </p:txBody>
        </p:sp>
      </p:grpSp>
      <p:grpSp>
        <p:nvGrpSpPr>
          <p:cNvPr id="43" name="Group 42">
            <a:extLst>
              <a:ext uri="{FF2B5EF4-FFF2-40B4-BE49-F238E27FC236}">
                <a16:creationId xmlns:a16="http://schemas.microsoft.com/office/drawing/2014/main" id="{96272A39-015A-441F-5C2B-994A451F8F55}"/>
              </a:ext>
            </a:extLst>
          </p:cNvPr>
          <p:cNvGrpSpPr/>
          <p:nvPr/>
        </p:nvGrpSpPr>
        <p:grpSpPr>
          <a:xfrm>
            <a:off x="194309" y="6391728"/>
            <a:ext cx="1990725" cy="2493875"/>
            <a:chOff x="337131" y="7327610"/>
            <a:chExt cx="1990725" cy="2493875"/>
          </a:xfrm>
        </p:grpSpPr>
        <p:sp>
          <p:nvSpPr>
            <p:cNvPr id="21" name="TextBox 20">
              <a:extLst>
                <a:ext uri="{FF2B5EF4-FFF2-40B4-BE49-F238E27FC236}">
                  <a16:creationId xmlns:a16="http://schemas.microsoft.com/office/drawing/2014/main" id="{C02719C1-FCE6-146B-7F0C-2E7E1E569116}"/>
                </a:ext>
              </a:extLst>
            </p:cNvPr>
            <p:cNvSpPr txBox="1"/>
            <p:nvPr/>
          </p:nvSpPr>
          <p:spPr>
            <a:xfrm>
              <a:off x="346709" y="7327610"/>
              <a:ext cx="1095375"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Positive</a:t>
              </a:r>
            </a:p>
          </p:txBody>
        </p:sp>
        <p:sp>
          <p:nvSpPr>
            <p:cNvPr id="23" name="TextBox 22">
              <a:extLst>
                <a:ext uri="{FF2B5EF4-FFF2-40B4-BE49-F238E27FC236}">
                  <a16:creationId xmlns:a16="http://schemas.microsoft.com/office/drawing/2014/main" id="{5D3B5D53-217B-6C4C-7020-58B0D29D6806}"/>
                </a:ext>
              </a:extLst>
            </p:cNvPr>
            <p:cNvSpPr txBox="1"/>
            <p:nvPr/>
          </p:nvSpPr>
          <p:spPr>
            <a:xfrm>
              <a:off x="337131" y="7697827"/>
              <a:ext cx="1990725" cy="2123658"/>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rgbClr val="FFC000"/>
                  </a:solidFill>
                </a:rPr>
                <a:t> </a:t>
              </a:r>
              <a:r>
                <a:rPr lang="en-GB" sz="1100" dirty="0">
                  <a:solidFill>
                    <a:schemeClr val="accent2">
                      <a:lumMod val="76000"/>
                    </a:schemeClr>
                  </a:solidFill>
                </a:rPr>
                <a:t>Balancing Workload</a:t>
              </a:r>
            </a:p>
            <a:p>
              <a:r>
                <a:rPr lang="en-GB" sz="1100" dirty="0"/>
                <a:t>Engaging with research which was aligned with and pertinent to our professional development on the PGCE enabled us to see the additional workload as not separate from but as adding  direct value to our main studies. Being organised and managing our workload effectively supported this.   </a:t>
              </a:r>
            </a:p>
          </p:txBody>
        </p:sp>
      </p:grpSp>
      <p:sp>
        <p:nvSpPr>
          <p:cNvPr id="24" name="Speech Bubble: Oval 23">
            <a:extLst>
              <a:ext uri="{FF2B5EF4-FFF2-40B4-BE49-F238E27FC236}">
                <a16:creationId xmlns:a16="http://schemas.microsoft.com/office/drawing/2014/main" id="{1C389098-356B-03E6-C43B-FF54EBA86C3E}"/>
              </a:ext>
            </a:extLst>
          </p:cNvPr>
          <p:cNvSpPr/>
          <p:nvPr/>
        </p:nvSpPr>
        <p:spPr>
          <a:xfrm>
            <a:off x="558032" y="8910699"/>
            <a:ext cx="1907093" cy="747523"/>
          </a:xfrm>
          <a:prstGeom prst="wedgeEllipseCallout">
            <a:avLst>
              <a:gd name="adj1" fmla="val -44398"/>
              <a:gd name="adj2" fmla="val -42378"/>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l"/>
            <a:r>
              <a:rPr lang="en-GB" sz="900" b="0" i="0" dirty="0">
                <a:effectLst/>
                <a:latin typeface="-apple-system"/>
              </a:rPr>
              <a:t>I am not as stressed about it as I thought I would be balancing a project with my PGCE. </a:t>
            </a:r>
          </a:p>
        </p:txBody>
      </p:sp>
      <p:sp>
        <p:nvSpPr>
          <p:cNvPr id="26" name="Speech Bubble: Oval 25">
            <a:extLst>
              <a:ext uri="{FF2B5EF4-FFF2-40B4-BE49-F238E27FC236}">
                <a16:creationId xmlns:a16="http://schemas.microsoft.com/office/drawing/2014/main" id="{7E8AD8B4-2746-49CC-C119-2566E185AF41}"/>
              </a:ext>
            </a:extLst>
          </p:cNvPr>
          <p:cNvSpPr/>
          <p:nvPr/>
        </p:nvSpPr>
        <p:spPr>
          <a:xfrm>
            <a:off x="1050840" y="1818566"/>
            <a:ext cx="1720829" cy="813866"/>
          </a:xfrm>
          <a:prstGeom prst="wedgeEllipseCallout">
            <a:avLst>
              <a:gd name="adj1" fmla="val -14542"/>
              <a:gd name="adj2" fmla="val 71589"/>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dirty="0"/>
              <a:t>Doing the research project allows me to continue to develop as a professional.</a:t>
            </a:r>
          </a:p>
        </p:txBody>
      </p:sp>
      <p:sp>
        <p:nvSpPr>
          <p:cNvPr id="27" name="Rectangle 1">
            <a:extLst>
              <a:ext uri="{FF2B5EF4-FFF2-40B4-BE49-F238E27FC236}">
                <a16:creationId xmlns:a16="http://schemas.microsoft.com/office/drawing/2014/main" id="{00351782-66F7-11F6-199F-F3DE26655E3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2">
            <a:extLst>
              <a:ext uri="{FF2B5EF4-FFF2-40B4-BE49-F238E27FC236}">
                <a16:creationId xmlns:a16="http://schemas.microsoft.com/office/drawing/2014/main" id="{9E8CD68C-5A44-F293-EE57-5322BE4906A7}"/>
              </a:ext>
            </a:extLst>
          </p:cNvPr>
          <p:cNvSpPr>
            <a:spLocks noChangeArrowheads="1"/>
          </p:cNvSpPr>
          <p:nvPr/>
        </p:nvSpPr>
        <p:spPr bwMode="auto">
          <a:xfrm>
            <a:off x="152400" y="-1707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3">
            <a:extLst>
              <a:ext uri="{FF2B5EF4-FFF2-40B4-BE49-F238E27FC236}">
                <a16:creationId xmlns:a16="http://schemas.microsoft.com/office/drawing/2014/main" id="{B26729D8-357F-0D8C-433F-2B81793C26C0}"/>
              </a:ext>
            </a:extLst>
          </p:cNvPr>
          <p:cNvSpPr>
            <a:spLocks noChangeArrowheads="1"/>
          </p:cNvSpPr>
          <p:nvPr/>
        </p:nvSpPr>
        <p:spPr bwMode="auto">
          <a:xfrm>
            <a:off x="304800" y="-183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5">
            <a:extLst>
              <a:ext uri="{FF2B5EF4-FFF2-40B4-BE49-F238E27FC236}">
                <a16:creationId xmlns:a16="http://schemas.microsoft.com/office/drawing/2014/main" id="{13375811-AA77-E7F9-6CFF-0730057CFC0A}"/>
              </a:ext>
            </a:extLst>
          </p:cNvPr>
          <p:cNvSpPr>
            <a:spLocks noChangeArrowheads="1"/>
          </p:cNvSpPr>
          <p:nvPr/>
        </p:nvSpPr>
        <p:spPr bwMode="auto">
          <a:xfrm>
            <a:off x="457200" y="13403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nvGrpSpPr>
          <p:cNvPr id="45" name="Group 44">
            <a:extLst>
              <a:ext uri="{FF2B5EF4-FFF2-40B4-BE49-F238E27FC236}">
                <a16:creationId xmlns:a16="http://schemas.microsoft.com/office/drawing/2014/main" id="{10CED096-80A0-301C-E0FD-E20B50068D0D}"/>
              </a:ext>
            </a:extLst>
          </p:cNvPr>
          <p:cNvGrpSpPr/>
          <p:nvPr/>
        </p:nvGrpSpPr>
        <p:grpSpPr>
          <a:xfrm>
            <a:off x="2465125" y="6417939"/>
            <a:ext cx="1937809" cy="3269181"/>
            <a:chOff x="2619374" y="6793244"/>
            <a:chExt cx="1937809" cy="3269181"/>
          </a:xfrm>
        </p:grpSpPr>
        <p:sp>
          <p:nvSpPr>
            <p:cNvPr id="33" name="TextBox 32">
              <a:extLst>
                <a:ext uri="{FF2B5EF4-FFF2-40B4-BE49-F238E27FC236}">
                  <a16:creationId xmlns:a16="http://schemas.microsoft.com/office/drawing/2014/main" id="{45E31245-148C-918E-3BD2-ADAEE5AF9327}"/>
                </a:ext>
              </a:extLst>
            </p:cNvPr>
            <p:cNvSpPr txBox="1"/>
            <p:nvPr/>
          </p:nvSpPr>
          <p:spPr>
            <a:xfrm>
              <a:off x="2619374" y="7176935"/>
              <a:ext cx="1937809" cy="2885490"/>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rgbClr val="FFC000"/>
                  </a:solidFill>
                </a:rPr>
                <a:t> </a:t>
              </a:r>
              <a:r>
                <a:rPr lang="en-GB" sz="1100" dirty="0">
                  <a:solidFill>
                    <a:schemeClr val="accent2">
                      <a:lumMod val="76000"/>
                    </a:schemeClr>
                  </a:solidFill>
                </a:rPr>
                <a:t>Balancing Workload</a:t>
              </a:r>
            </a:p>
            <a:p>
              <a:pPr algn="ctr"/>
              <a:r>
                <a:rPr lang="en-GB" sz="1100" dirty="0"/>
                <a:t>There are pinch points within the heavy schedule of a PGCE  e.g. starting a new placement, assignment deadlines. If you build in flexibility within the research project so that deadlines do not clash, then  workload can become more manageable. The hardest part of being a researcher during a PGCE is towards the end of the year when you are teaching 80% and preparing for employment. </a:t>
              </a:r>
            </a:p>
          </p:txBody>
        </p:sp>
        <p:sp>
          <p:nvSpPr>
            <p:cNvPr id="35" name="TextBox 34">
              <a:extLst>
                <a:ext uri="{FF2B5EF4-FFF2-40B4-BE49-F238E27FC236}">
                  <a16:creationId xmlns:a16="http://schemas.microsoft.com/office/drawing/2014/main" id="{9C38467F-1FBA-2651-926F-221000CA1368}"/>
                </a:ext>
              </a:extLst>
            </p:cNvPr>
            <p:cNvSpPr txBox="1"/>
            <p:nvPr/>
          </p:nvSpPr>
          <p:spPr>
            <a:xfrm>
              <a:off x="2630693" y="6793244"/>
              <a:ext cx="1657350"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To consider</a:t>
              </a:r>
            </a:p>
          </p:txBody>
        </p:sp>
      </p:grpSp>
      <p:grpSp>
        <p:nvGrpSpPr>
          <p:cNvPr id="44" name="Group 43">
            <a:extLst>
              <a:ext uri="{FF2B5EF4-FFF2-40B4-BE49-F238E27FC236}">
                <a16:creationId xmlns:a16="http://schemas.microsoft.com/office/drawing/2014/main" id="{FCCB9911-AEA9-D153-1C45-9B3373FAB28C}"/>
              </a:ext>
            </a:extLst>
          </p:cNvPr>
          <p:cNvGrpSpPr/>
          <p:nvPr/>
        </p:nvGrpSpPr>
        <p:grpSpPr>
          <a:xfrm>
            <a:off x="4684548" y="6417939"/>
            <a:ext cx="1990725" cy="2503686"/>
            <a:chOff x="4733925" y="6924220"/>
            <a:chExt cx="1990725" cy="2503686"/>
          </a:xfrm>
        </p:grpSpPr>
        <p:sp>
          <p:nvSpPr>
            <p:cNvPr id="36" name="TextBox 35">
              <a:extLst>
                <a:ext uri="{FF2B5EF4-FFF2-40B4-BE49-F238E27FC236}">
                  <a16:creationId xmlns:a16="http://schemas.microsoft.com/office/drawing/2014/main" id="{8DF8D84E-0A56-58A8-14FB-F647D7D9B5DA}"/>
                </a:ext>
              </a:extLst>
            </p:cNvPr>
            <p:cNvSpPr txBox="1"/>
            <p:nvPr/>
          </p:nvSpPr>
          <p:spPr>
            <a:xfrm>
              <a:off x="4733925" y="7304248"/>
              <a:ext cx="1990725" cy="2123658"/>
            </a:xfrm>
            <a:prstGeom prst="rect">
              <a:avLst/>
            </a:prstGeom>
            <a:blipFill>
              <a:blip r:embed="rId2"/>
              <a:tile tx="0" ty="0" sx="100000" sy="100000" flip="none" algn="tl"/>
            </a:blipFill>
          </p:spPr>
          <p:txBody>
            <a:bodyPr wrap="square" lIns="91440" tIns="45720" rIns="91440" bIns="45720" rtlCol="0" anchor="t">
              <a:spAutoFit/>
            </a:bodyPr>
            <a:lstStyle/>
            <a:p>
              <a:pPr algn="ctr"/>
              <a:r>
                <a:rPr lang="en-GB" sz="1100" dirty="0">
                  <a:solidFill>
                    <a:schemeClr val="accent2">
                      <a:lumMod val="76000"/>
                    </a:schemeClr>
                  </a:solidFill>
                </a:rPr>
                <a:t> Gaining Clarity</a:t>
              </a:r>
            </a:p>
            <a:p>
              <a:pPr algn="ctr"/>
              <a:r>
                <a:rPr lang="en-GB" sz="1100" dirty="0"/>
                <a:t>Before committing to a project, we would advise others to consider the parameters and expectations of the project.</a:t>
              </a:r>
            </a:p>
            <a:p>
              <a:pPr algn="ctr"/>
              <a:r>
                <a:rPr lang="en-GB" sz="1100" dirty="0"/>
                <a:t>What is expected of you? Is it collaborative? How much do you do on your own or with others? When are you carrying out the research? Does the topic interest you? </a:t>
              </a:r>
            </a:p>
          </p:txBody>
        </p:sp>
        <p:sp>
          <p:nvSpPr>
            <p:cNvPr id="37" name="TextBox 36">
              <a:extLst>
                <a:ext uri="{FF2B5EF4-FFF2-40B4-BE49-F238E27FC236}">
                  <a16:creationId xmlns:a16="http://schemas.microsoft.com/office/drawing/2014/main" id="{0214B758-0678-4450-4EF2-B88680573AB6}"/>
                </a:ext>
              </a:extLst>
            </p:cNvPr>
            <p:cNvSpPr txBox="1"/>
            <p:nvPr/>
          </p:nvSpPr>
          <p:spPr>
            <a:xfrm>
              <a:off x="4743280" y="6924220"/>
              <a:ext cx="1657350" cy="369332"/>
            </a:xfrm>
            <a:prstGeom prst="rect">
              <a:avLst/>
            </a:prstGeom>
            <a:solidFill>
              <a:srgbClr val="FFC000"/>
            </a:solidFill>
          </p:spPr>
          <p:txBody>
            <a:bodyPr wrap="square" rtlCol="0">
              <a:spAutoFit/>
            </a:bodyPr>
            <a:lstStyle/>
            <a:p>
              <a:r>
                <a:rPr lang="en-GB"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To consider</a:t>
              </a:r>
            </a:p>
          </p:txBody>
        </p:sp>
      </p:grpSp>
      <p:sp>
        <p:nvSpPr>
          <p:cNvPr id="9" name="Speech Bubble: Oval 8">
            <a:extLst>
              <a:ext uri="{FF2B5EF4-FFF2-40B4-BE49-F238E27FC236}">
                <a16:creationId xmlns:a16="http://schemas.microsoft.com/office/drawing/2014/main" id="{6B9AB94D-FBF1-8A7D-2EEA-702B29AA7ECC}"/>
              </a:ext>
            </a:extLst>
          </p:cNvPr>
          <p:cNvSpPr/>
          <p:nvPr/>
        </p:nvSpPr>
        <p:spPr>
          <a:xfrm>
            <a:off x="4912350" y="4462565"/>
            <a:ext cx="1651855" cy="770297"/>
          </a:xfrm>
          <a:prstGeom prst="wedgeEllipseCallout">
            <a:avLst>
              <a:gd name="adj1" fmla="val -56106"/>
              <a:gd name="adj2" fmla="val 50048"/>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dirty="0"/>
              <a:t>Feeling like you aren’t good enough to be a ‘</a:t>
            </a:r>
            <a:r>
              <a:rPr lang="en-GB" sz="900" dirty="0">
                <a:latin typeface="-apple-system"/>
              </a:rPr>
              <a:t>researcher</a:t>
            </a:r>
            <a:r>
              <a:rPr lang="en-GB" sz="900" dirty="0"/>
              <a:t>’</a:t>
            </a:r>
          </a:p>
        </p:txBody>
      </p:sp>
      <p:sp>
        <p:nvSpPr>
          <p:cNvPr id="10" name="Speech Bubble: Oval 9">
            <a:extLst>
              <a:ext uri="{FF2B5EF4-FFF2-40B4-BE49-F238E27FC236}">
                <a16:creationId xmlns:a16="http://schemas.microsoft.com/office/drawing/2014/main" id="{1C5E9A2A-0ADC-DEA4-E006-333C163A74CE}"/>
              </a:ext>
            </a:extLst>
          </p:cNvPr>
          <p:cNvSpPr/>
          <p:nvPr/>
        </p:nvSpPr>
        <p:spPr>
          <a:xfrm>
            <a:off x="38881" y="4745749"/>
            <a:ext cx="1200150" cy="670930"/>
          </a:xfrm>
          <a:prstGeom prst="wedgeEllipseCallou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dirty="0"/>
              <a:t>Always questioning am I doing it right?’</a:t>
            </a:r>
          </a:p>
        </p:txBody>
      </p:sp>
      <p:sp>
        <p:nvSpPr>
          <p:cNvPr id="12" name="Speech Bubble: Oval 11">
            <a:extLst>
              <a:ext uri="{FF2B5EF4-FFF2-40B4-BE49-F238E27FC236}">
                <a16:creationId xmlns:a16="http://schemas.microsoft.com/office/drawing/2014/main" id="{282A643D-E5BB-91E6-3FC9-B9E4F8881A9E}"/>
              </a:ext>
            </a:extLst>
          </p:cNvPr>
          <p:cNvSpPr/>
          <p:nvPr/>
        </p:nvSpPr>
        <p:spPr>
          <a:xfrm rot="10800000" flipV="1">
            <a:off x="1185284" y="4581405"/>
            <a:ext cx="1293582" cy="530587"/>
          </a:xfrm>
          <a:prstGeom prst="wedgeEllipseCallou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dirty="0"/>
              <a:t>Am I capable of being a ‘researcher’?</a:t>
            </a:r>
          </a:p>
        </p:txBody>
      </p:sp>
      <p:sp>
        <p:nvSpPr>
          <p:cNvPr id="13" name="Speech Bubble: Oval 12">
            <a:extLst>
              <a:ext uri="{FF2B5EF4-FFF2-40B4-BE49-F238E27FC236}">
                <a16:creationId xmlns:a16="http://schemas.microsoft.com/office/drawing/2014/main" id="{06CBF3F1-5FD4-F5BA-F0C9-11F0BE96E6CE}"/>
              </a:ext>
            </a:extLst>
          </p:cNvPr>
          <p:cNvSpPr/>
          <p:nvPr/>
        </p:nvSpPr>
        <p:spPr>
          <a:xfrm>
            <a:off x="89701" y="5445020"/>
            <a:ext cx="1907093" cy="933077"/>
          </a:xfrm>
          <a:prstGeom prst="wedgeEllipseCallout">
            <a:avLst>
              <a:gd name="adj1" fmla="val 57797"/>
              <a:gd name="adj2" fmla="val 20891"/>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b="0" i="0" dirty="0">
                <a:effectLst/>
                <a:latin typeface="-apple-system"/>
              </a:rPr>
              <a:t>We have a bit of imposter syndrome in the school and </a:t>
            </a:r>
            <a:r>
              <a:rPr lang="en-GB" sz="900" dirty="0"/>
              <a:t>struggling</a:t>
            </a:r>
            <a:r>
              <a:rPr lang="en-GB" sz="900" b="0" i="0" dirty="0">
                <a:effectLst/>
                <a:latin typeface="-apple-system"/>
              </a:rPr>
              <a:t> to see ourselves as 'real' researchers. </a:t>
            </a:r>
          </a:p>
        </p:txBody>
      </p:sp>
      <p:sp>
        <p:nvSpPr>
          <p:cNvPr id="25" name="Speech Bubble: Oval 24">
            <a:extLst>
              <a:ext uri="{FF2B5EF4-FFF2-40B4-BE49-F238E27FC236}">
                <a16:creationId xmlns:a16="http://schemas.microsoft.com/office/drawing/2014/main" id="{BA19CCF0-34D7-F7F1-859F-03F48B9BE0BA}"/>
              </a:ext>
            </a:extLst>
          </p:cNvPr>
          <p:cNvSpPr/>
          <p:nvPr/>
        </p:nvSpPr>
        <p:spPr>
          <a:xfrm>
            <a:off x="4403341" y="8960350"/>
            <a:ext cx="2219423" cy="945606"/>
          </a:xfrm>
          <a:prstGeom prst="wedgeEllipseCallout">
            <a:avLst>
              <a:gd name="adj1" fmla="val -53727"/>
              <a:gd name="adj2" fmla="val -46249"/>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sz="900" b="0" i="0" dirty="0">
                <a:effectLst/>
                <a:latin typeface="-apple-system"/>
              </a:rPr>
              <a:t>Initially after the first visit I was feeling very overwhelmed and lost as we both did not know where to go with our research</a:t>
            </a:r>
          </a:p>
        </p:txBody>
      </p:sp>
      <p:sp>
        <p:nvSpPr>
          <p:cNvPr id="47" name="TextBox 46">
            <a:extLst>
              <a:ext uri="{FF2B5EF4-FFF2-40B4-BE49-F238E27FC236}">
                <a16:creationId xmlns:a16="http://schemas.microsoft.com/office/drawing/2014/main" id="{0DDAEA76-31A9-68EC-BD94-07BC0AAD007E}"/>
              </a:ext>
            </a:extLst>
          </p:cNvPr>
          <p:cNvSpPr txBox="1"/>
          <p:nvPr/>
        </p:nvSpPr>
        <p:spPr>
          <a:xfrm>
            <a:off x="194309" y="9864275"/>
            <a:ext cx="6410424" cy="1708160"/>
          </a:xfrm>
          <a:prstGeom prst="rect">
            <a:avLst/>
          </a:prstGeom>
          <a:solidFill>
            <a:schemeClr val="accent1">
              <a:lumMod val="20000"/>
              <a:lumOff val="80000"/>
            </a:schemeClr>
          </a:solidFill>
        </p:spPr>
        <p:txBody>
          <a:bodyPr wrap="square" rtlCol="0">
            <a:spAutoFit/>
          </a:bodyPr>
          <a:lstStyle/>
          <a:p>
            <a:r>
              <a:rPr lang="en-GB" sz="1050" dirty="0"/>
              <a:t>Students come to a PGCE from a wide range of disciplines and their experience in undertaking and reporting on research will be varied and often limited. Tutors played an integral role in the establishment of the project – securing funding, setting the parameters and scaffolding initial ideas.  Throughout, the tutors actively encouraged the students to develop their autonomy and agency, offering space for them to shape the project as  they felt appropriate. Timely meetings, which helped to keep the direction and flow of the project on track, as well as affirm the student’s ideas, were also important .  Having a deep understanding of the pressures of a PGCE course meant that tutors were mindful of the students’ workload; guidance around what could be realistically achieved was  regularly shared.  Time continued to be a challenging factor for tutors and students throughout the project but the impact of engaging in action research whilst completing a PGCE was positive and evident for all involved, reaching further than tutors had initially anticipated.</a:t>
            </a:r>
          </a:p>
        </p:txBody>
      </p:sp>
      <p:sp>
        <p:nvSpPr>
          <p:cNvPr id="3" name="TextBox 2">
            <a:extLst>
              <a:ext uri="{FF2B5EF4-FFF2-40B4-BE49-F238E27FC236}">
                <a16:creationId xmlns:a16="http://schemas.microsoft.com/office/drawing/2014/main" id="{6A265B8C-5281-1048-42F1-871FCE822F26}"/>
              </a:ext>
            </a:extLst>
          </p:cNvPr>
          <p:cNvSpPr txBox="1"/>
          <p:nvPr/>
        </p:nvSpPr>
        <p:spPr>
          <a:xfrm>
            <a:off x="5332236" y="5242277"/>
            <a:ext cx="1383947" cy="1015663"/>
          </a:xfrm>
          <a:prstGeom prst="rect">
            <a:avLst/>
          </a:prstGeom>
          <a:solidFill>
            <a:schemeClr val="accent2">
              <a:lumMod val="20000"/>
              <a:lumOff val="80000"/>
            </a:schemeClr>
          </a:solid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dirty="0">
                <a:solidFill>
                  <a:srgbClr val="333333"/>
                </a:solidFill>
                <a:ea typeface="+mn-lt"/>
                <a:cs typeface="+mn-lt"/>
              </a:rPr>
              <a:t>Feeling like an imposter is argued to be particularly prevalent within Higher Education (HE) (Parkman </a:t>
            </a:r>
            <a:r>
              <a:rPr lang="en-GB" sz="1000" u="sng" dirty="0">
                <a:solidFill>
                  <a:srgbClr val="10147E"/>
                </a:solidFill>
                <a:ea typeface="+mn-lt"/>
                <a:cs typeface="+mn-lt"/>
                <a:hlinkClick r:id="rId3"/>
              </a:rPr>
              <a:t>2016</a:t>
            </a:r>
            <a:r>
              <a:rPr lang="en-GB" sz="1000" dirty="0">
                <a:solidFill>
                  <a:srgbClr val="333333"/>
                </a:solidFill>
                <a:ea typeface="+mn-lt"/>
                <a:cs typeface="+mn-lt"/>
              </a:rPr>
              <a:t>)</a:t>
            </a:r>
            <a:endParaRPr lang="en-US" sz="1000" dirty="0"/>
          </a:p>
        </p:txBody>
      </p:sp>
    </p:spTree>
    <p:extLst>
      <p:ext uri="{BB962C8B-B14F-4D97-AF65-F5344CB8AC3E}">
        <p14:creationId xmlns:p14="http://schemas.microsoft.com/office/powerpoint/2010/main" val="31659286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8D516449A1DA49BB0F5B4531798B6B" ma:contentTypeVersion="6" ma:contentTypeDescription="Create a new document." ma:contentTypeScope="" ma:versionID="be64af1279b8c85eac260d87c12be237">
  <xsd:schema xmlns:xsd="http://www.w3.org/2001/XMLSchema" xmlns:xs="http://www.w3.org/2001/XMLSchema" xmlns:p="http://schemas.microsoft.com/office/2006/metadata/properties" xmlns:ns2="c1347376-5367-42b6-8998-f2d67f813877" xmlns:ns3="79851731-cf25-4725-bc87-51966dc7a9e3" targetNamespace="http://schemas.microsoft.com/office/2006/metadata/properties" ma:root="true" ma:fieldsID="475e4c5e37c8d9eb6bc3724b62935e8e" ns2:_="" ns3:_="">
    <xsd:import namespace="c1347376-5367-42b6-8998-f2d67f813877"/>
    <xsd:import namespace="79851731-cf25-4725-bc87-51966dc7a9e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347376-5367-42b6-8998-f2d67f8138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851731-cf25-4725-bc87-51966dc7a9e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8FDB501-AE60-47BC-B443-E968699F14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347376-5367-42b6-8998-f2d67f813877"/>
    <ds:schemaRef ds:uri="79851731-cf25-4725-bc87-51966dc7a9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BD95BA3-DD10-4AFE-86C5-3507334BC18E}">
  <ds:schemaRefs>
    <ds:schemaRef ds:uri="http://schemas.microsoft.com/sharepoint/v3/contenttype/forms"/>
  </ds:schemaRefs>
</ds:datastoreItem>
</file>

<file path=customXml/itemProps3.xml><?xml version="1.0" encoding="utf-8"?>
<ds:datastoreItem xmlns:ds="http://schemas.openxmlformats.org/officeDocument/2006/customXml" ds:itemID="{43CB5059-3E9B-483E-B113-06672B25A836}">
  <ds:schemaRefs>
    <ds:schemaRef ds:uri="http://schemas.microsoft.com/office/infopath/2007/PartnerControls"/>
    <ds:schemaRef ds:uri="http://www.w3.org/XML/1998/namespace"/>
    <ds:schemaRef ds:uri="http://purl.org/dc/terms/"/>
    <ds:schemaRef ds:uri="http://schemas.microsoft.com/office/2006/documentManagement/types"/>
    <ds:schemaRef ds:uri="d97ec2c3-7215-4336-bc18-b231d2ae22ed"/>
    <ds:schemaRef ds:uri="http://purl.org/dc/dcmitype/"/>
    <ds:schemaRef ds:uri="http://purl.org/dc/elements/1.1/"/>
    <ds:schemaRef ds:uri="0347fc4a-20ed-499b-b36b-d044daf69c72"/>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412</TotalTime>
  <Words>695</Words>
  <Application>Microsoft Office PowerPoint</Application>
  <PresentationFormat>Widescreen</PresentationFormat>
  <Paragraphs>32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Conducting a small-scale research project whilst completing a PGCE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Weeks, Kirsty</dc:creator>
  <cp:lastModifiedBy>Weeks, Kirsty</cp:lastModifiedBy>
  <cp:revision>68</cp:revision>
  <dcterms:created xsi:type="dcterms:W3CDTF">2024-08-14T14:51:18Z</dcterms:created>
  <dcterms:modified xsi:type="dcterms:W3CDTF">2024-12-10T18:17:43Z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0x010100548D516449A1DA49BB0F5B4531798B6B</vt:lpwstr>
  </property>
</Properties>
</file>