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28.xml" ContentType="application/vnd.openxmlformats-officedocument.presentationml.tags+xml"/>
  <Override PartName="/ppt/notesSlides/notesSlide2.xml" ContentType="application/vnd.openxmlformats-officedocument.presentationml.notesSlide+xml"/>
  <Override PartName="/ppt/tags/tag29.xml" ContentType="application/vnd.openxmlformats-officedocument.presentationml.tags+xml"/>
  <Override PartName="/ppt/notesSlides/notesSlide3.xml" ContentType="application/vnd.openxmlformats-officedocument.presentationml.notesSlide+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notesSlides/notesSlide6.xml" ContentType="application/vnd.openxmlformats-officedocument.presentationml.notesSlide+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18.xml" ContentType="application/vnd.openxmlformats-officedocument.presentationml.notesSlide+xml"/>
  <Override PartName="/ppt/tags/tag40.xml" ContentType="application/vnd.openxmlformats-officedocument.presentationml.tags+xml"/>
  <Override PartName="/ppt/notesSlides/notesSlide19.xml" ContentType="application/vnd.openxmlformats-officedocument.presentationml.notesSlide+xml"/>
  <Override PartName="/ppt/tags/tag4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2.xml" ContentType="application/vnd.openxmlformats-officedocument.presentationml.tags+xml"/>
  <Override PartName="/ppt/notesSlides/notesSlide24.xml" ContentType="application/vnd.openxmlformats-officedocument.presentationml.notesSlide+xml"/>
  <Override PartName="/ppt/tags/tag43.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3"/>
  </p:notesMasterIdLst>
  <p:sldIdLst>
    <p:sldId id="358" r:id="rId5"/>
    <p:sldId id="366" r:id="rId6"/>
    <p:sldId id="304" r:id="rId7"/>
    <p:sldId id="359" r:id="rId8"/>
    <p:sldId id="368" r:id="rId9"/>
    <p:sldId id="367" r:id="rId10"/>
    <p:sldId id="360" r:id="rId11"/>
    <p:sldId id="361" r:id="rId12"/>
    <p:sldId id="386" r:id="rId13"/>
    <p:sldId id="373" r:id="rId14"/>
    <p:sldId id="362" r:id="rId15"/>
    <p:sldId id="382" r:id="rId16"/>
    <p:sldId id="383" r:id="rId17"/>
    <p:sldId id="384" r:id="rId18"/>
    <p:sldId id="385" r:id="rId19"/>
    <p:sldId id="364" r:id="rId20"/>
    <p:sldId id="375" r:id="rId21"/>
    <p:sldId id="380" r:id="rId22"/>
    <p:sldId id="374" r:id="rId23"/>
    <p:sldId id="381" r:id="rId24"/>
    <p:sldId id="376" r:id="rId25"/>
    <p:sldId id="377" r:id="rId26"/>
    <p:sldId id="363" r:id="rId27"/>
    <p:sldId id="370" r:id="rId28"/>
    <p:sldId id="372" r:id="rId29"/>
    <p:sldId id="371" r:id="rId30"/>
    <p:sldId id="365" r:id="rId31"/>
    <p:sldId id="353" r:id="rId32"/>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4"/>
    <p:restoredTop sz="88425"/>
  </p:normalViewPr>
  <p:slideViewPr>
    <p:cSldViewPr snapToGrid="0">
      <p:cViewPr varScale="1">
        <p:scale>
          <a:sx n="124" d="100"/>
          <a:sy n="124" d="100"/>
        </p:scale>
        <p:origin x="184"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71B723-A2BA-41D7-96F6-12342B305B13}" type="datetimeFigureOut">
              <a:rPr lang="en-GB" smtClean="0"/>
              <a:t>09/12/2024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BFE208-0617-4A10-950C-916F6951EF93}" type="slidenum">
              <a:rPr lang="en-GB" smtClean="0"/>
              <a:t>‹#›</a:t>
            </a:fld>
            <a:endParaRPr lang="en-GB"/>
          </a:p>
        </p:txBody>
      </p:sp>
    </p:spTree>
    <p:extLst>
      <p:ext uri="{BB962C8B-B14F-4D97-AF65-F5344CB8AC3E}">
        <p14:creationId xmlns:p14="http://schemas.microsoft.com/office/powerpoint/2010/main" val="858499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ubmed.ncbi.nlm.nih.gov/31848865/"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arwick.ac.uk/fac/cross_fac/iatl/sharingpractice/repository/"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1</a:t>
            </a:fld>
            <a:endParaRPr lang="en-GB"/>
          </a:p>
        </p:txBody>
      </p:sp>
    </p:spTree>
    <p:extLst>
      <p:ext uri="{BB962C8B-B14F-4D97-AF65-F5344CB8AC3E}">
        <p14:creationId xmlns:p14="http://schemas.microsoft.com/office/powerpoint/2010/main" val="1268595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and Molly both read </a:t>
            </a:r>
          </a:p>
        </p:txBody>
      </p:sp>
      <p:sp>
        <p:nvSpPr>
          <p:cNvPr id="4" name="Slide Number Placeholder 3"/>
          <p:cNvSpPr>
            <a:spLocks noGrp="1"/>
          </p:cNvSpPr>
          <p:nvPr>
            <p:ph type="sldNum" sz="quarter" idx="5"/>
          </p:nvPr>
        </p:nvSpPr>
        <p:spPr/>
        <p:txBody>
          <a:bodyPr/>
          <a:lstStyle/>
          <a:p>
            <a:fld id="{65BFE208-0617-4A10-950C-916F6951EF93}" type="slidenum">
              <a:rPr lang="en-GB" smtClean="0"/>
              <a:t>10</a:t>
            </a:fld>
            <a:endParaRPr lang="en-GB"/>
          </a:p>
        </p:txBody>
      </p:sp>
    </p:spTree>
    <p:extLst>
      <p:ext uri="{BB962C8B-B14F-4D97-AF65-F5344CB8AC3E}">
        <p14:creationId xmlns:p14="http://schemas.microsoft.com/office/powerpoint/2010/main" val="3353021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MS  1minUnderstanding demographic of the area different to both our experiences </a:t>
            </a:r>
          </a:p>
        </p:txBody>
      </p:sp>
      <p:sp>
        <p:nvSpPr>
          <p:cNvPr id="4" name="Slide Number Placeholder 3"/>
          <p:cNvSpPr>
            <a:spLocks noGrp="1"/>
          </p:cNvSpPr>
          <p:nvPr>
            <p:ph type="sldNum" sz="quarter" idx="5"/>
          </p:nvPr>
        </p:nvSpPr>
        <p:spPr/>
        <p:txBody>
          <a:bodyPr/>
          <a:lstStyle/>
          <a:p>
            <a:fld id="{4D6868F3-7EC8-4F0D-A401-F397E146E2C4}" type="slidenum">
              <a:rPr lang="en-GB" smtClean="0"/>
              <a:t>11</a:t>
            </a:fld>
            <a:endParaRPr lang="en-GB"/>
          </a:p>
        </p:txBody>
      </p:sp>
    </p:spTree>
    <p:extLst>
      <p:ext uri="{BB962C8B-B14F-4D97-AF65-F5344CB8AC3E}">
        <p14:creationId xmlns:p14="http://schemas.microsoft.com/office/powerpoint/2010/main" val="116357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t>
            </a:r>
          </a:p>
        </p:txBody>
      </p:sp>
      <p:sp>
        <p:nvSpPr>
          <p:cNvPr id="4" name="Slide Number Placeholder 3"/>
          <p:cNvSpPr>
            <a:spLocks noGrp="1"/>
          </p:cNvSpPr>
          <p:nvPr>
            <p:ph type="sldNum" sz="quarter" idx="5"/>
          </p:nvPr>
        </p:nvSpPr>
        <p:spPr/>
        <p:txBody>
          <a:bodyPr/>
          <a:lstStyle/>
          <a:p>
            <a:fld id="{65BFE208-0617-4A10-950C-916F6951EF93}" type="slidenum">
              <a:rPr lang="en-GB" smtClean="0"/>
              <a:t>12</a:t>
            </a:fld>
            <a:endParaRPr lang="en-GB"/>
          </a:p>
        </p:txBody>
      </p:sp>
    </p:spTree>
    <p:extLst>
      <p:ext uri="{BB962C8B-B14F-4D97-AF65-F5344CB8AC3E}">
        <p14:creationId xmlns:p14="http://schemas.microsoft.com/office/powerpoint/2010/main" val="2081338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Molly </a:t>
            </a:r>
          </a:p>
        </p:txBody>
      </p:sp>
      <p:sp>
        <p:nvSpPr>
          <p:cNvPr id="4" name="Slide Number Placeholder 3"/>
          <p:cNvSpPr>
            <a:spLocks noGrp="1"/>
          </p:cNvSpPr>
          <p:nvPr>
            <p:ph type="sldNum" sz="quarter" idx="5"/>
          </p:nvPr>
        </p:nvSpPr>
        <p:spPr/>
        <p:txBody>
          <a:bodyPr/>
          <a:lstStyle/>
          <a:p>
            <a:fld id="{65BFE208-0617-4A10-950C-916F6951EF93}" type="slidenum">
              <a:rPr lang="en-GB" smtClean="0"/>
              <a:t>13</a:t>
            </a:fld>
            <a:endParaRPr lang="en-GB"/>
          </a:p>
        </p:txBody>
      </p:sp>
    </p:spTree>
    <p:extLst>
      <p:ext uri="{BB962C8B-B14F-4D97-AF65-F5344CB8AC3E}">
        <p14:creationId xmlns:p14="http://schemas.microsoft.com/office/powerpoint/2010/main" val="4112407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t>
            </a:r>
          </a:p>
        </p:txBody>
      </p:sp>
      <p:sp>
        <p:nvSpPr>
          <p:cNvPr id="4" name="Slide Number Placeholder 3"/>
          <p:cNvSpPr>
            <a:spLocks noGrp="1"/>
          </p:cNvSpPr>
          <p:nvPr>
            <p:ph type="sldNum" sz="quarter" idx="5"/>
          </p:nvPr>
        </p:nvSpPr>
        <p:spPr/>
        <p:txBody>
          <a:bodyPr/>
          <a:lstStyle/>
          <a:p>
            <a:fld id="{65BFE208-0617-4A10-950C-916F6951EF93}" type="slidenum">
              <a:rPr lang="en-GB" smtClean="0"/>
              <a:t>14</a:t>
            </a:fld>
            <a:endParaRPr lang="en-GB"/>
          </a:p>
        </p:txBody>
      </p:sp>
    </p:spTree>
    <p:extLst>
      <p:ext uri="{BB962C8B-B14F-4D97-AF65-F5344CB8AC3E}">
        <p14:creationId xmlns:p14="http://schemas.microsoft.com/office/powerpoint/2010/main" val="198258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alibri"/>
              <a:buChar char="-"/>
            </a:pPr>
            <a:r>
              <a:rPr lang="en-US" err="1">
                <a:latin typeface="Calibri"/>
                <a:ea typeface="Calibri"/>
                <a:cs typeface="Calibri"/>
              </a:rPr>
              <a:t>Cant</a:t>
            </a:r>
            <a:r>
              <a:rPr lang="en-US">
                <a:latin typeface="Calibri"/>
                <a:ea typeface="Calibri"/>
                <a:cs typeface="Calibri"/>
              </a:rPr>
              <a:t> separate all the work the school do with interventions as they seemed to a strong intervention program with a intervention lead. They also have phonics </a:t>
            </a:r>
            <a:r>
              <a:rPr lang="en-US" err="1">
                <a:latin typeface="Calibri"/>
                <a:ea typeface="Calibri"/>
                <a:cs typeface="Calibri"/>
              </a:rPr>
              <a:t>intevention</a:t>
            </a:r>
            <a:r>
              <a:rPr lang="en-US">
                <a:latin typeface="Calibri"/>
                <a:ea typeface="Calibri"/>
                <a:cs typeface="Calibri"/>
              </a:rPr>
              <a:t> so this is also a contributing factor </a:t>
            </a:r>
            <a:endParaRPr lang="en-US"/>
          </a:p>
        </p:txBody>
      </p:sp>
      <p:sp>
        <p:nvSpPr>
          <p:cNvPr id="4" name="Slide Number Placeholder 3"/>
          <p:cNvSpPr>
            <a:spLocks noGrp="1"/>
          </p:cNvSpPr>
          <p:nvPr>
            <p:ph type="sldNum" sz="quarter" idx="5"/>
          </p:nvPr>
        </p:nvSpPr>
        <p:spPr/>
        <p:txBody>
          <a:bodyPr/>
          <a:lstStyle/>
          <a:p>
            <a:fld id="{65BFE208-0617-4A10-950C-916F6951EF93}" type="slidenum">
              <a:rPr lang="en-GB" smtClean="0"/>
              <a:t>15</a:t>
            </a:fld>
            <a:endParaRPr lang="en-GB"/>
          </a:p>
        </p:txBody>
      </p:sp>
    </p:spTree>
    <p:extLst>
      <p:ext uri="{BB962C8B-B14F-4D97-AF65-F5344CB8AC3E}">
        <p14:creationId xmlns:p14="http://schemas.microsoft.com/office/powerpoint/2010/main" val="3485394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r>
              <a:rPr lang="en-GB"/>
              <a:t>Trackable pupils – this low number could be due to transience, poor attendance (an issue for the school) and staff practice</a:t>
            </a:r>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16</a:t>
            </a:fld>
            <a:endParaRPr lang="en-GB"/>
          </a:p>
        </p:txBody>
      </p:sp>
    </p:spTree>
    <p:extLst>
      <p:ext uri="{BB962C8B-B14F-4D97-AF65-F5344CB8AC3E}">
        <p14:creationId xmlns:p14="http://schemas.microsoft.com/office/powerpoint/2010/main" val="737745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17</a:t>
            </a:fld>
            <a:endParaRPr lang="en-GB"/>
          </a:p>
        </p:txBody>
      </p:sp>
    </p:spTree>
    <p:extLst>
      <p:ext uri="{BB962C8B-B14F-4D97-AF65-F5344CB8AC3E}">
        <p14:creationId xmlns:p14="http://schemas.microsoft.com/office/powerpoint/2010/main" val="743313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21</a:t>
            </a:fld>
            <a:endParaRPr lang="en-GB"/>
          </a:p>
        </p:txBody>
      </p:sp>
    </p:spTree>
    <p:extLst>
      <p:ext uri="{BB962C8B-B14F-4D97-AF65-F5344CB8AC3E}">
        <p14:creationId xmlns:p14="http://schemas.microsoft.com/office/powerpoint/2010/main" val="4146141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22</a:t>
            </a:fld>
            <a:endParaRPr lang="en-GB"/>
          </a:p>
        </p:txBody>
      </p:sp>
    </p:spTree>
    <p:extLst>
      <p:ext uri="{BB962C8B-B14F-4D97-AF65-F5344CB8AC3E}">
        <p14:creationId xmlns:p14="http://schemas.microsoft.com/office/powerpoint/2010/main" val="1430516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37992-51B2-0A6F-7969-9DB7B1D171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8D7F91-922E-03F2-C25B-384A47289B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C47724-3D6A-607C-0FE4-913421F8316E}"/>
              </a:ext>
            </a:extLst>
          </p:cNvPr>
          <p:cNvSpPr>
            <a:spLocks noGrp="1"/>
          </p:cNvSpPr>
          <p:nvPr>
            <p:ph type="body" idx="1"/>
          </p:nvPr>
        </p:nvSpPr>
        <p:spPr/>
        <p:txBody>
          <a:bodyPr/>
          <a:lstStyle/>
          <a:p>
            <a:r>
              <a:rPr lang="en-GB"/>
              <a:t> JD/KW 2 mins Constraints include DfE compliance, 1 year course, for Primaries this includes learning in all subjects – for Secondary includes working with multiple classes and applying learning in different contexts</a:t>
            </a:r>
          </a:p>
        </p:txBody>
      </p:sp>
      <p:sp>
        <p:nvSpPr>
          <p:cNvPr id="4" name="Slide Number Placeholder 3">
            <a:extLst>
              <a:ext uri="{FF2B5EF4-FFF2-40B4-BE49-F238E27FC236}">
                <a16:creationId xmlns:a16="http://schemas.microsoft.com/office/drawing/2014/main" id="{3F58D423-A240-AAE5-B201-3F62EFDBA15A}"/>
              </a:ext>
            </a:extLst>
          </p:cNvPr>
          <p:cNvSpPr>
            <a:spLocks noGrp="1"/>
          </p:cNvSpPr>
          <p:nvPr>
            <p:ph type="sldNum" sz="quarter" idx="5"/>
          </p:nvPr>
        </p:nvSpPr>
        <p:spPr/>
        <p:txBody>
          <a:bodyPr/>
          <a:lstStyle/>
          <a:p>
            <a:fld id="{4D6868F3-7EC8-4F0D-A401-F397E146E2C4}" type="slidenum">
              <a:rPr lang="en-GB" smtClean="0"/>
              <a:t>2</a:t>
            </a:fld>
            <a:endParaRPr lang="en-GB"/>
          </a:p>
        </p:txBody>
      </p:sp>
    </p:spTree>
    <p:extLst>
      <p:ext uri="{BB962C8B-B14F-4D97-AF65-F5344CB8AC3E}">
        <p14:creationId xmlns:p14="http://schemas.microsoft.com/office/powerpoint/2010/main" val="4856104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27D96-0923-302B-BA8C-CE8D21E9E5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C9BA1F-571A-48EC-2287-D233D00EA7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23C40-4FDD-1411-4318-1CCF649F9FA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B70A323-30FD-F718-DDE3-D646E154C3DA}"/>
              </a:ext>
            </a:extLst>
          </p:cNvPr>
          <p:cNvSpPr>
            <a:spLocks noGrp="1"/>
          </p:cNvSpPr>
          <p:nvPr>
            <p:ph type="sldNum" sz="quarter" idx="5"/>
          </p:nvPr>
        </p:nvSpPr>
        <p:spPr/>
        <p:txBody>
          <a:bodyPr/>
          <a:lstStyle/>
          <a:p>
            <a:fld id="{4D6868F3-7EC8-4F0D-A401-F397E146E2C4}" type="slidenum">
              <a:rPr lang="en-GB" smtClean="0"/>
              <a:t>23</a:t>
            </a:fld>
            <a:endParaRPr lang="en-GB"/>
          </a:p>
        </p:txBody>
      </p:sp>
    </p:spTree>
    <p:extLst>
      <p:ext uri="{BB962C8B-B14F-4D97-AF65-F5344CB8AC3E}">
        <p14:creationId xmlns:p14="http://schemas.microsoft.com/office/powerpoint/2010/main" val="2120100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MS  2minExcited for what the project was going to be about, learning more about phonics as we had initially started </a:t>
            </a:r>
            <a:r>
              <a:rPr lang="en-GB" err="1"/>
              <a:t>pgce</a:t>
            </a:r>
            <a:r>
              <a:rPr lang="en-GB"/>
              <a:t>. Excited for how it might look to future employees, for what it would mean for professional development and what we can bring to the researcher role.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a:t>Nervous- that feeling already of imposter syndrome “</a:t>
            </a:r>
            <a:r>
              <a:rPr lang="en-GB" b="0" i="0" u="none" strike="noStrike">
                <a:solidFill>
                  <a:srgbClr val="333333"/>
                </a:solidFill>
                <a:effectLst/>
                <a:latin typeface="Lato"/>
                <a:ea typeface="Lato"/>
                <a:cs typeface="Lato"/>
              </a:rPr>
              <a:t>82% of industry professionals report having self-doubt or personal incompetence (</a:t>
            </a:r>
            <a:r>
              <a:rPr lang="en-GB" b="0" i="0" u="none" strike="noStrike">
                <a:solidFill>
                  <a:srgbClr val="333333"/>
                </a:solidFill>
                <a:effectLst/>
                <a:latin typeface="Lato"/>
                <a:ea typeface="Lato"/>
                <a:cs typeface="Lato"/>
                <a:hlinkClick r:id="rId3"/>
              </a:rPr>
              <a:t>Bravata et al., 2020</a:t>
            </a:r>
            <a:r>
              <a:rPr lang="en-GB" b="0" i="0" u="none" strike="noStrike">
                <a:solidFill>
                  <a:srgbClr val="333333"/>
                </a:solidFill>
                <a:effectLst/>
                <a:latin typeface="Lato"/>
                <a:ea typeface="Lato"/>
                <a:cs typeface="Lato"/>
              </a:rPr>
              <a:t>).” Am I capable of this? Am I academic enough?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0" i="0" u="none" strike="noStrike">
                <a:solidFill>
                  <a:srgbClr val="333333"/>
                </a:solidFill>
                <a:effectLst/>
                <a:latin typeface="Lato"/>
                <a:ea typeface="Lato"/>
                <a:cs typeface="Lato"/>
              </a:rPr>
              <a:t>Unsure? Am I going to be able to cope? Is it going to be too much with teaching and what is the expectation of the </a:t>
            </a:r>
            <a:r>
              <a:rPr lang="en-GB" b="0" i="0" u="none" strike="noStrike" err="1">
                <a:solidFill>
                  <a:srgbClr val="333333"/>
                </a:solidFill>
                <a:effectLst/>
                <a:latin typeface="Lato"/>
                <a:ea typeface="Lato"/>
                <a:cs typeface="Lato"/>
              </a:rPr>
              <a:t>reaseach</a:t>
            </a:r>
            <a:r>
              <a:rPr lang="en-GB" b="0" i="0" u="none" strike="noStrike">
                <a:solidFill>
                  <a:srgbClr val="333333"/>
                </a:solidFill>
                <a:effectLst/>
                <a:latin typeface="Lato"/>
                <a:ea typeface="Lato"/>
                <a:cs typeface="Lato"/>
              </a:rPr>
              <a:t> project going to look like- as well as part time job/ PGCE/ Children at home</a:t>
            </a:r>
            <a:endParaRPr lang="en-GB">
              <a:latin typeface="Lato"/>
              <a:ea typeface="Lato"/>
              <a:cs typeface="Lato"/>
            </a:endParaRP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24</a:t>
            </a:fld>
            <a:endParaRPr lang="en-GB"/>
          </a:p>
        </p:txBody>
      </p:sp>
    </p:spTree>
    <p:extLst>
      <p:ext uri="{BB962C8B-B14F-4D97-AF65-F5344CB8AC3E}">
        <p14:creationId xmlns:p14="http://schemas.microsoft.com/office/powerpoint/2010/main" val="363430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MS/Gt 4minWorried: a lot of it was are we doing it right, we had guidance but made the project our own so constant questioning of ourselves. Organising meetings with university tutors and ourselves to sort out what we want to do how we want to spend out time. Lots of emails and messages exchanged between the two and four of us</a:t>
            </a:r>
          </a:p>
          <a:p>
            <a:pPr marL="171450" indent="-171450">
              <a:buFontTx/>
              <a:buChar char="-"/>
            </a:pPr>
            <a:r>
              <a:rPr lang="en-GB"/>
              <a:t>Interesting: finding out about a difference school, different demographic, comparing it with our own placement experiences of phonics, the actual research is interesting? </a:t>
            </a:r>
          </a:p>
          <a:p>
            <a:pPr marL="171450" indent="-171450">
              <a:buFontTx/>
              <a:buChar char="-"/>
            </a:pPr>
            <a:r>
              <a:rPr lang="en-GB"/>
              <a:t>Overwhelmed: almost feeling like you have two heads a PGCE head and a researcher head and finding it difficult to do placement, assignments, university tasks, applying for jobs, viewing schools and researching. Sometimes it could feel too much and we felt best to focus on the research on the days that we went to the school.</a:t>
            </a: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25</a:t>
            </a:fld>
            <a:endParaRPr lang="en-GB"/>
          </a:p>
        </p:txBody>
      </p:sp>
    </p:spTree>
    <p:extLst>
      <p:ext uri="{BB962C8B-B14F-4D97-AF65-F5344CB8AC3E}">
        <p14:creationId xmlns:p14="http://schemas.microsoft.com/office/powerpoint/2010/main" val="22342273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GT/MS  3 </a:t>
            </a:r>
            <a:r>
              <a:rPr lang="en-GB" dirty="0" err="1"/>
              <a:t>minAfter</a:t>
            </a:r>
            <a:r>
              <a:rPr lang="en-GB" dirty="0"/>
              <a:t> there are a lot more positive thought:</a:t>
            </a:r>
          </a:p>
          <a:p>
            <a:pPr marL="171450" indent="-171450">
              <a:buFontTx/>
              <a:buChar char="-"/>
            </a:pPr>
            <a:r>
              <a:rPr lang="en-GB" dirty="0"/>
              <a:t>Proud of what we achieved that we did cope and get through and personal growth, subject knowledge growth, more organised people</a:t>
            </a:r>
          </a:p>
          <a:p>
            <a:pPr marL="171450" indent="-171450">
              <a:buFontTx/>
              <a:buChar char="-"/>
            </a:pPr>
            <a:r>
              <a:rPr lang="en-GB" dirty="0" err="1"/>
              <a:t>Releif</a:t>
            </a:r>
            <a:r>
              <a:rPr lang="en-GB" dirty="0"/>
              <a:t> that we did it we were resilient through being unsure and actually got through it </a:t>
            </a:r>
          </a:p>
          <a:p>
            <a:pPr marL="171450" indent="-171450">
              <a:buFontTx/>
              <a:buChar char="-"/>
            </a:pPr>
            <a:r>
              <a:rPr lang="en-GB" dirty="0"/>
              <a:t>Happy that we did complete it: placement / schools are interested and it was a good talking point in our interviews </a:t>
            </a:r>
          </a:p>
        </p:txBody>
      </p:sp>
      <p:sp>
        <p:nvSpPr>
          <p:cNvPr id="4" name="Slide Number Placeholder 3"/>
          <p:cNvSpPr>
            <a:spLocks noGrp="1"/>
          </p:cNvSpPr>
          <p:nvPr>
            <p:ph type="sldNum" sz="quarter" idx="5"/>
          </p:nvPr>
        </p:nvSpPr>
        <p:spPr/>
        <p:txBody>
          <a:bodyPr/>
          <a:lstStyle/>
          <a:p>
            <a:fld id="{65BFE208-0617-4A10-950C-916F6951EF93}" type="slidenum">
              <a:rPr lang="en-GB" smtClean="0"/>
              <a:t>26</a:t>
            </a:fld>
            <a:endParaRPr lang="en-GB"/>
          </a:p>
        </p:txBody>
      </p:sp>
    </p:spTree>
    <p:extLst>
      <p:ext uri="{BB962C8B-B14F-4D97-AF65-F5344CB8AC3E}">
        <p14:creationId xmlns:p14="http://schemas.microsoft.com/office/powerpoint/2010/main" val="2033915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56C91-3E6D-3074-5F7E-EF1475C9A1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439EF2-6B13-1982-DA2D-3DB652FAEB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240787-CC58-B49C-687C-8F732522508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832163-3280-1798-531D-0808A5AEC6E6}"/>
              </a:ext>
            </a:extLst>
          </p:cNvPr>
          <p:cNvSpPr>
            <a:spLocks noGrp="1"/>
          </p:cNvSpPr>
          <p:nvPr>
            <p:ph type="sldNum" sz="quarter" idx="5"/>
          </p:nvPr>
        </p:nvSpPr>
        <p:spPr/>
        <p:txBody>
          <a:bodyPr/>
          <a:lstStyle/>
          <a:p>
            <a:fld id="{4D6868F3-7EC8-4F0D-A401-F397E146E2C4}" type="slidenum">
              <a:rPr lang="en-GB" smtClean="0"/>
              <a:t>27</a:t>
            </a:fld>
            <a:endParaRPr lang="en-GB"/>
          </a:p>
        </p:txBody>
      </p:sp>
    </p:spTree>
    <p:extLst>
      <p:ext uri="{BB962C8B-B14F-4D97-AF65-F5344CB8AC3E}">
        <p14:creationId xmlns:p14="http://schemas.microsoft.com/office/powerpoint/2010/main" val="2585106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CE313-8863-C617-7E71-10915A075B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3B10FD-AAF3-0ED2-FBD1-F2B7B65E24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6CD4F7-AAE6-19FB-C35A-7D6812AABC2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E696DBD-1FC7-AE61-471E-8FD060543AD4}"/>
              </a:ext>
            </a:extLst>
          </p:cNvPr>
          <p:cNvSpPr>
            <a:spLocks noGrp="1"/>
          </p:cNvSpPr>
          <p:nvPr>
            <p:ph type="sldNum" sz="quarter" idx="5"/>
          </p:nvPr>
        </p:nvSpPr>
        <p:spPr/>
        <p:txBody>
          <a:bodyPr/>
          <a:lstStyle/>
          <a:p>
            <a:fld id="{4D6868F3-7EC8-4F0D-A401-F397E146E2C4}" type="slidenum">
              <a:rPr lang="en-GB" smtClean="0"/>
              <a:t>28</a:t>
            </a:fld>
            <a:endParaRPr lang="en-GB"/>
          </a:p>
        </p:txBody>
      </p:sp>
    </p:spTree>
    <p:extLst>
      <p:ext uri="{BB962C8B-B14F-4D97-AF65-F5344CB8AC3E}">
        <p14:creationId xmlns:p14="http://schemas.microsoft.com/office/powerpoint/2010/main" val="379888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GT 3 mins  All trainees invited to take part </a:t>
            </a:r>
          </a:p>
          <a:p>
            <a:endParaRPr lang="en-GB"/>
          </a:p>
        </p:txBody>
      </p:sp>
      <p:sp>
        <p:nvSpPr>
          <p:cNvPr id="4" name="Slide Number Placeholder 3"/>
          <p:cNvSpPr>
            <a:spLocks noGrp="1"/>
          </p:cNvSpPr>
          <p:nvPr>
            <p:ph type="sldNum" sz="quarter" idx="5"/>
          </p:nvPr>
        </p:nvSpPr>
        <p:spPr/>
        <p:txBody>
          <a:bodyPr/>
          <a:lstStyle/>
          <a:p>
            <a:fld id="{4D6868F3-7EC8-4F0D-A401-F397E146E2C4}" type="slidenum">
              <a:rPr lang="en-GB" smtClean="0"/>
              <a:t>3</a:t>
            </a:fld>
            <a:endParaRPr lang="en-GB"/>
          </a:p>
        </p:txBody>
      </p:sp>
    </p:spTree>
    <p:extLst>
      <p:ext uri="{BB962C8B-B14F-4D97-AF65-F5344CB8AC3E}">
        <p14:creationId xmlns:p14="http://schemas.microsoft.com/office/powerpoint/2010/main" val="458658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JD  2min  Approached in 2021 – KW will talk more about our involvement with them in a moment.  Inequality in reading provision.  Originally called Innovations for Learning – now Chapter one.  volunteer platform = reading practise; software = supports reading teaching – decoding skills with some comprehension.</a:t>
            </a:r>
          </a:p>
          <a:p>
            <a:r>
              <a:rPr lang="en-GB"/>
              <a:t>2017 – initially focussed on establishing the volunteer platform: Industry and business fund the programme and volunteers from within the company commit to 30mins per week of online reading with a child – they are the reading buddy. </a:t>
            </a:r>
            <a:endParaRPr lang="en-US"/>
          </a:p>
          <a:p>
            <a:r>
              <a:rPr lang="en-GB"/>
              <a:t>Schools chosen are within low-socio economic areas (high FSM/PPG)</a:t>
            </a:r>
            <a:endParaRPr lang="en-US"/>
          </a:p>
          <a:p>
            <a:r>
              <a:rPr lang="en-GB"/>
              <a:t>Links to WTV = we felt able to support</a:t>
            </a:r>
          </a:p>
        </p:txBody>
      </p:sp>
      <p:sp>
        <p:nvSpPr>
          <p:cNvPr id="4" name="Slide Number Placeholder 3"/>
          <p:cNvSpPr>
            <a:spLocks noGrp="1"/>
          </p:cNvSpPr>
          <p:nvPr>
            <p:ph type="sldNum" sz="quarter" idx="5"/>
          </p:nvPr>
        </p:nvSpPr>
        <p:spPr/>
        <p:txBody>
          <a:bodyPr/>
          <a:lstStyle/>
          <a:p>
            <a:fld id="{4D6868F3-7EC8-4F0D-A401-F397E146E2C4}" type="slidenum">
              <a:rPr lang="en-GB" smtClean="0"/>
              <a:t>4</a:t>
            </a:fld>
            <a:endParaRPr lang="en-GB"/>
          </a:p>
        </p:txBody>
      </p:sp>
    </p:spTree>
    <p:extLst>
      <p:ext uri="{BB962C8B-B14F-4D97-AF65-F5344CB8AC3E}">
        <p14:creationId xmlns:p14="http://schemas.microsoft.com/office/powerpoint/2010/main" val="1832310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22196-6FDA-4852-A9D5-D24B005142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633A47-AC79-E6BD-565C-C75CF04A5A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C1E4D7-F700-9613-FC4F-B44B2AA2CA5D}"/>
              </a:ext>
            </a:extLst>
          </p:cNvPr>
          <p:cNvSpPr>
            <a:spLocks noGrp="1"/>
          </p:cNvSpPr>
          <p:nvPr>
            <p:ph type="body" idx="1"/>
          </p:nvPr>
        </p:nvSpPr>
        <p:spPr/>
        <p:txBody>
          <a:bodyPr/>
          <a:lstStyle/>
          <a:p>
            <a:r>
              <a:rPr lang="en-GB"/>
              <a:t> JD Links to WTV = keen to support</a:t>
            </a:r>
          </a:p>
        </p:txBody>
      </p:sp>
      <p:sp>
        <p:nvSpPr>
          <p:cNvPr id="4" name="Slide Number Placeholder 3">
            <a:extLst>
              <a:ext uri="{FF2B5EF4-FFF2-40B4-BE49-F238E27FC236}">
                <a16:creationId xmlns:a16="http://schemas.microsoft.com/office/drawing/2014/main" id="{3F71414F-12A6-7F2A-2D74-5D065FEFBE7B}"/>
              </a:ext>
            </a:extLst>
          </p:cNvPr>
          <p:cNvSpPr>
            <a:spLocks noGrp="1"/>
          </p:cNvSpPr>
          <p:nvPr>
            <p:ph type="sldNum" sz="quarter" idx="5"/>
          </p:nvPr>
        </p:nvSpPr>
        <p:spPr/>
        <p:txBody>
          <a:bodyPr/>
          <a:lstStyle/>
          <a:p>
            <a:fld id="{4D6868F3-7EC8-4F0D-A401-F397E146E2C4}" type="slidenum">
              <a:rPr lang="en-GB" smtClean="0"/>
              <a:t>5</a:t>
            </a:fld>
            <a:endParaRPr lang="en-GB"/>
          </a:p>
        </p:txBody>
      </p:sp>
    </p:spTree>
    <p:extLst>
      <p:ext uri="{BB962C8B-B14F-4D97-AF65-F5344CB8AC3E}">
        <p14:creationId xmlns:p14="http://schemas.microsoft.com/office/powerpoint/2010/main" val="343569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6D237-2FF9-3F84-1DE4-484896C726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82DBA7-04F8-C7E9-DA9E-BEFC590B10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C101F3-45DA-47F6-27FA-4ACD39473532}"/>
              </a:ext>
            </a:extLst>
          </p:cNvPr>
          <p:cNvSpPr>
            <a:spLocks noGrp="1"/>
          </p:cNvSpPr>
          <p:nvPr>
            <p:ph type="body" idx="1"/>
          </p:nvPr>
        </p:nvSpPr>
        <p:spPr/>
        <p:txBody>
          <a:bodyPr/>
          <a:lstStyle/>
          <a:p>
            <a:pPr>
              <a:defRPr/>
            </a:pPr>
            <a:r>
              <a:rPr lang="en-GB"/>
              <a:t>KW 1minWith the volunteer programme established the next phase was to introduce and roll out the technology tool</a:t>
            </a:r>
          </a:p>
          <a:p>
            <a:endParaRPr lang="en-GB"/>
          </a:p>
          <a:p>
            <a:r>
              <a:rPr lang="en-GB"/>
              <a:t>Intro to the tech tool – Kirsty and Jo to explain what it does it and how</a:t>
            </a:r>
          </a:p>
        </p:txBody>
      </p:sp>
      <p:sp>
        <p:nvSpPr>
          <p:cNvPr id="4" name="Slide Number Placeholder 3">
            <a:extLst>
              <a:ext uri="{FF2B5EF4-FFF2-40B4-BE49-F238E27FC236}">
                <a16:creationId xmlns:a16="http://schemas.microsoft.com/office/drawing/2014/main" id="{2DDB86B4-9EE3-EF44-F8AA-190035A955D0}"/>
              </a:ext>
            </a:extLst>
          </p:cNvPr>
          <p:cNvSpPr>
            <a:spLocks noGrp="1"/>
          </p:cNvSpPr>
          <p:nvPr>
            <p:ph type="sldNum" sz="quarter" idx="5"/>
          </p:nvPr>
        </p:nvSpPr>
        <p:spPr/>
        <p:txBody>
          <a:bodyPr/>
          <a:lstStyle/>
          <a:p>
            <a:fld id="{4D6868F3-7EC8-4F0D-A401-F397E146E2C4}" type="slidenum">
              <a:rPr lang="en-GB" smtClean="0"/>
              <a:t>6</a:t>
            </a:fld>
            <a:endParaRPr lang="en-GB"/>
          </a:p>
        </p:txBody>
      </p:sp>
    </p:spTree>
    <p:extLst>
      <p:ext uri="{BB962C8B-B14F-4D97-AF65-F5344CB8AC3E}">
        <p14:creationId xmlns:p14="http://schemas.microsoft.com/office/powerpoint/2010/main" val="31405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KW  2mins</a:t>
            </a:r>
          </a:p>
        </p:txBody>
      </p:sp>
      <p:sp>
        <p:nvSpPr>
          <p:cNvPr id="4" name="Slide Number Placeholder 3"/>
          <p:cNvSpPr>
            <a:spLocks noGrp="1"/>
          </p:cNvSpPr>
          <p:nvPr>
            <p:ph type="sldNum" sz="quarter" idx="5"/>
          </p:nvPr>
        </p:nvSpPr>
        <p:spPr/>
        <p:txBody>
          <a:bodyPr/>
          <a:lstStyle/>
          <a:p>
            <a:fld id="{4D6868F3-7EC8-4F0D-A401-F397E146E2C4}" type="slidenum">
              <a:rPr lang="en-GB" smtClean="0"/>
              <a:t>7</a:t>
            </a:fld>
            <a:endParaRPr lang="en-GB"/>
          </a:p>
        </p:txBody>
      </p:sp>
    </p:spTree>
    <p:extLst>
      <p:ext uri="{BB962C8B-B14F-4D97-AF65-F5344CB8AC3E}">
        <p14:creationId xmlns:p14="http://schemas.microsoft.com/office/powerpoint/2010/main" val="1049881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JD  2min</a:t>
            </a:r>
            <a:endParaRPr lang="en-US"/>
          </a:p>
          <a:p>
            <a:r>
              <a:rPr lang="en-GB"/>
              <a:t>The scheme provides funding and practical support to enable staff and students to develop an area of practice aligned with Warwick’s Education Strategy and IATL’s strategic priorities. The scheme emphasises student and staff co-creation and the sharing of learning with the University community, including (but not only) through </a:t>
            </a:r>
            <a:r>
              <a:rPr lang="en-GB">
                <a:hlinkClick r:id="rId3"/>
              </a:rPr>
              <a:t>project information and outputsLink opens in a new window</a:t>
            </a:r>
            <a:r>
              <a:rPr lang="en-GB"/>
              <a:t> hosted on the IATL website. </a:t>
            </a:r>
          </a:p>
          <a:p>
            <a:endParaRPr lang="en-GB"/>
          </a:p>
          <a:p>
            <a:r>
              <a:rPr lang="en-GB"/>
              <a:t>HSSREC: </a:t>
            </a:r>
            <a:r>
              <a:rPr lang="en-GB" sz="1800" b="1">
                <a:solidFill>
                  <a:srgbClr val="8064A2"/>
                </a:solidFill>
                <a:effectLst/>
                <a:latin typeface="Arial"/>
                <a:ea typeface="Times New Roman" panose="02020603050405020304" pitchFamily="18" charset="0"/>
                <a:cs typeface="Arial"/>
              </a:rPr>
              <a:t>Humanities &amp; Social Sciences Research Ethics Committee</a:t>
            </a:r>
          </a:p>
          <a:p>
            <a:endParaRPr lang="en-GB" sz="1800" b="1">
              <a:solidFill>
                <a:srgbClr val="8064A2"/>
              </a:solidFill>
              <a:effectLst/>
              <a:latin typeface="Arial" panose="020B0604020202020204" pitchFamily="34" charset="0"/>
              <a:ea typeface="Times New Roman" panose="02020603050405020304" pitchFamily="18" charset="0"/>
            </a:endParaRPr>
          </a:p>
          <a:p>
            <a:r>
              <a:rPr lang="en-GB" sz="1800" b="1">
                <a:solidFill>
                  <a:srgbClr val="8064A2"/>
                </a:solidFill>
                <a:effectLst/>
                <a:latin typeface="Arial"/>
                <a:ea typeface="Times New Roman" panose="02020603050405020304" pitchFamily="18" charset="0"/>
                <a:cs typeface="Arial"/>
              </a:rPr>
              <a:t>Long process – very detailed with amendments – long process which delayed the project by a year (initially planned to research the pilot but ethics not back in time)</a:t>
            </a:r>
          </a:p>
          <a:p>
            <a:endParaRPr lang="en-GB" sz="1800" b="1">
              <a:solidFill>
                <a:srgbClr val="8064A2"/>
              </a:solidFill>
              <a:effectLst/>
              <a:latin typeface="Arial" panose="020B0604020202020204" pitchFamily="34" charset="0"/>
              <a:ea typeface="Times New Roman" panose="02020603050405020304" pitchFamily="18" charset="0"/>
            </a:endParaRPr>
          </a:p>
          <a:p>
            <a:r>
              <a:rPr lang="en-GB" sz="1800" b="1">
                <a:solidFill>
                  <a:srgbClr val="8064A2"/>
                </a:solidFill>
                <a:effectLst/>
                <a:latin typeface="Arial"/>
                <a:ea typeface="Times New Roman" panose="02020603050405020304" pitchFamily="18" charset="0"/>
                <a:cs typeface="Arial"/>
              </a:rPr>
              <a:t>Roles – KW AND JD: </a:t>
            </a:r>
            <a:r>
              <a:rPr lang="en-GB" sz="1800">
                <a:solidFill>
                  <a:srgbClr val="202020"/>
                </a:solidFill>
                <a:latin typeface="Lato"/>
                <a:ea typeface="Lato"/>
                <a:cs typeface="Lato"/>
              </a:rPr>
              <a:t>this was an important aspect , that we didn't overtly suggest activities in a similar </a:t>
            </a:r>
            <a:r>
              <a:rPr lang="en-GB" sz="1800" b="1">
                <a:solidFill>
                  <a:srgbClr val="8064A2"/>
                </a:solidFill>
                <a:effectLst/>
                <a:latin typeface="Arial"/>
                <a:ea typeface="Lato"/>
                <a:cs typeface="Arial"/>
              </a:rPr>
              <a:t>way to how we may do within the taught programme.  We aimed to offer autonomy and opportunity for the trainees to really draw on the WTV of intellectual curiosity and creativity</a:t>
            </a:r>
            <a:endParaRPr lang="en-US">
              <a:latin typeface="Arial"/>
              <a:cs typeface="Arial"/>
            </a:endParaRPr>
          </a:p>
        </p:txBody>
      </p:sp>
      <p:sp>
        <p:nvSpPr>
          <p:cNvPr id="4" name="Slide Number Placeholder 3"/>
          <p:cNvSpPr>
            <a:spLocks noGrp="1"/>
          </p:cNvSpPr>
          <p:nvPr>
            <p:ph type="sldNum" sz="quarter" idx="5"/>
          </p:nvPr>
        </p:nvSpPr>
        <p:spPr/>
        <p:txBody>
          <a:bodyPr/>
          <a:lstStyle/>
          <a:p>
            <a:fld id="{4D6868F3-7EC8-4F0D-A401-F397E146E2C4}" type="slidenum">
              <a:rPr lang="en-GB" smtClean="0"/>
              <a:t>8</a:t>
            </a:fld>
            <a:endParaRPr lang="en-GB"/>
          </a:p>
        </p:txBody>
      </p:sp>
    </p:spTree>
    <p:extLst>
      <p:ext uri="{BB962C8B-B14F-4D97-AF65-F5344CB8AC3E}">
        <p14:creationId xmlns:p14="http://schemas.microsoft.com/office/powerpoint/2010/main" val="2540583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Understanding demographic of the area different to both our experiences </a:t>
            </a:r>
          </a:p>
        </p:txBody>
      </p:sp>
      <p:sp>
        <p:nvSpPr>
          <p:cNvPr id="4" name="Slide Number Placeholder 3"/>
          <p:cNvSpPr>
            <a:spLocks noGrp="1"/>
          </p:cNvSpPr>
          <p:nvPr>
            <p:ph type="sldNum" sz="quarter" idx="5"/>
          </p:nvPr>
        </p:nvSpPr>
        <p:spPr/>
        <p:txBody>
          <a:bodyPr/>
          <a:lstStyle/>
          <a:p>
            <a:fld id="{4D6868F3-7EC8-4F0D-A401-F397E146E2C4}" type="slidenum">
              <a:rPr lang="en-GB" smtClean="0"/>
              <a:t>9</a:t>
            </a:fld>
            <a:endParaRPr lang="en-GB"/>
          </a:p>
        </p:txBody>
      </p:sp>
    </p:spTree>
    <p:extLst>
      <p:ext uri="{BB962C8B-B14F-4D97-AF65-F5344CB8AC3E}">
        <p14:creationId xmlns:p14="http://schemas.microsoft.com/office/powerpoint/2010/main" val="12261518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102740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4054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7412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62732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12046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99653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67672634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92828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08592467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6167490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82290493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20896115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734188881"/>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01273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301194923"/>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57320874"/>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121137691"/>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650601029"/>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40" y="3717032"/>
            <a:ext cx="9409045" cy="1296144"/>
          </a:xfrm>
        </p:spPr>
        <p:txBody>
          <a:bodyPr/>
          <a:lstStyle>
            <a:lvl1pPr>
              <a:defRPr sz="3000"/>
            </a:lvl1pPr>
          </a:lstStyle>
          <a:p>
            <a:pPr lvl="0"/>
            <a:r>
              <a:rPr lang="en-US" altLang="en-US" noProof="0"/>
              <a:t>Click to edit Master title style</a:t>
            </a:r>
            <a:endParaRPr lang="en-GB" altLang="en-US" noProof="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80"/>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a:extLst>
              <a:ext uri="{FF2B5EF4-FFF2-40B4-BE49-F238E27FC236}">
                <a16:creationId xmlns:a16="http://schemas.microsoft.com/office/drawing/2014/main" id="{76B62169-ACFE-4FE8-89AD-1F5AC35C6EF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Tree>
    <p:extLst>
      <p:ext uri="{BB962C8B-B14F-4D97-AF65-F5344CB8AC3E}">
        <p14:creationId xmlns:p14="http://schemas.microsoft.com/office/powerpoint/2010/main" val="730008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smtClean="0"/>
              <a:pPr>
                <a:defRPr/>
              </a:pPr>
              <a:t>‹#›</a:t>
            </a:fld>
            <a:endParaRPr lang="en-GB" altLang="en-US"/>
          </a:p>
        </p:txBody>
      </p:sp>
    </p:spTree>
    <p:extLst>
      <p:ext uri="{BB962C8B-B14F-4D97-AF65-F5344CB8AC3E}">
        <p14:creationId xmlns:p14="http://schemas.microsoft.com/office/powerpoint/2010/main" val="1021177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7361896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347356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199967098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78445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19709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726357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17232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FDDF8"/>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9"/>
    </p:custDataLst>
    <p:extLst>
      <p:ext uri="{BB962C8B-B14F-4D97-AF65-F5344CB8AC3E}">
        <p14:creationId xmlns:p14="http://schemas.microsoft.com/office/powerpoint/2010/main" val="4225775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36.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3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39.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40.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41.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42.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43.xml"/><Relationship Id="rId5" Type="http://schemas.openxmlformats.org/officeDocument/2006/relationships/image" Target="../media/image20.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9.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1.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3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3.xml"/><Relationship Id="rId5" Type="http://schemas.openxmlformats.org/officeDocument/2006/relationships/image" Target="../media/image13.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35.xml"/><Relationship Id="rId5" Type="http://schemas.openxmlformats.org/officeDocument/2006/relationships/image" Target="../media/image14.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BE648-C2F8-E718-2DDB-33D604CD92A3}"/>
              </a:ext>
            </a:extLst>
          </p:cNvPr>
          <p:cNvSpPr>
            <a:spLocks noGrp="1"/>
          </p:cNvSpPr>
          <p:nvPr>
            <p:ph type="ctrTitle"/>
          </p:nvPr>
        </p:nvSpPr>
        <p:spPr>
          <a:xfrm>
            <a:off x="143339" y="2780928"/>
            <a:ext cx="12189337" cy="1296144"/>
          </a:xfrm>
        </p:spPr>
        <p:txBody>
          <a:bodyPr/>
          <a:lstStyle/>
          <a:p>
            <a:r>
              <a:rPr lang="en-GB" sz="3600" i="0">
                <a:solidFill>
                  <a:schemeClr val="bg1"/>
                </a:solidFill>
                <a:effectLst/>
                <a:latin typeface="Calibri" panose="020F0502020204030204" pitchFamily="34" charset="0"/>
              </a:rPr>
              <a:t>Trainee teacher research in Early Reading (SSP) Intervention </a:t>
            </a:r>
            <a:endParaRPr lang="en-GB" sz="3200">
              <a:solidFill>
                <a:schemeClr val="bg1"/>
              </a:solidFill>
            </a:endParaRPr>
          </a:p>
        </p:txBody>
      </p:sp>
      <p:sp>
        <p:nvSpPr>
          <p:cNvPr id="3" name="Subtitle 2">
            <a:extLst>
              <a:ext uri="{FF2B5EF4-FFF2-40B4-BE49-F238E27FC236}">
                <a16:creationId xmlns:a16="http://schemas.microsoft.com/office/drawing/2014/main" id="{3953CDBE-D0BD-DFE7-0AE5-BAE4F57F3557}"/>
              </a:ext>
            </a:extLst>
          </p:cNvPr>
          <p:cNvSpPr>
            <a:spLocks noGrp="1"/>
          </p:cNvSpPr>
          <p:nvPr>
            <p:ph type="subTitle" idx="1"/>
          </p:nvPr>
        </p:nvSpPr>
        <p:spPr>
          <a:xfrm>
            <a:off x="0" y="5530701"/>
            <a:ext cx="8534400" cy="1327299"/>
          </a:xfrm>
        </p:spPr>
        <p:txBody>
          <a:bodyPr vert="horz" lIns="91440" tIns="45720" rIns="91440" bIns="45720" rtlCol="0" anchor="t">
            <a:noAutofit/>
          </a:bodyPr>
          <a:lstStyle/>
          <a:p>
            <a:r>
              <a:rPr lang="en-GB" sz="1800"/>
              <a:t>Jo Dobb, Molly </a:t>
            </a:r>
            <a:r>
              <a:rPr lang="en-GB" sz="1800" err="1"/>
              <a:t>Stronge</a:t>
            </a:r>
            <a:r>
              <a:rPr lang="en-GB" sz="1800"/>
              <a:t>, Grace Thomas, </a:t>
            </a:r>
            <a:r>
              <a:rPr lang="en-GB" sz="1800">
                <a:ea typeface="+mn-lt"/>
                <a:cs typeface="+mn-lt"/>
              </a:rPr>
              <a:t>Kirsty Weeks</a:t>
            </a:r>
            <a:endParaRPr lang="en-GB" sz="1800"/>
          </a:p>
          <a:p>
            <a:r>
              <a:rPr lang="en-GB" sz="1800"/>
              <a:t>The Centre for Teacher Education</a:t>
            </a:r>
            <a:endParaRPr lang="en-GB" sz="1800">
              <a:cs typeface="Calibri"/>
            </a:endParaRPr>
          </a:p>
        </p:txBody>
      </p:sp>
      <p:pic>
        <p:nvPicPr>
          <p:cNvPr id="4" name="Picture 3">
            <a:extLst>
              <a:ext uri="{FF2B5EF4-FFF2-40B4-BE49-F238E27FC236}">
                <a16:creationId xmlns:a16="http://schemas.microsoft.com/office/drawing/2014/main" id="{DFA785CC-9AF8-8CAE-9052-DF1C8061E2A0}"/>
              </a:ext>
            </a:extLst>
          </p:cNvPr>
          <p:cNvPicPr>
            <a:picLocks noChangeAspect="1"/>
          </p:cNvPicPr>
          <p:nvPr/>
        </p:nvPicPr>
        <p:blipFill>
          <a:blip r:embed="rId3"/>
          <a:stretch>
            <a:fillRect/>
          </a:stretch>
        </p:blipFill>
        <p:spPr>
          <a:xfrm>
            <a:off x="0" y="4654061"/>
            <a:ext cx="1459263" cy="740751"/>
          </a:xfrm>
          <a:prstGeom prst="rect">
            <a:avLst/>
          </a:prstGeom>
        </p:spPr>
      </p:pic>
      <p:sp>
        <p:nvSpPr>
          <p:cNvPr id="6" name="TextBox 5">
            <a:extLst>
              <a:ext uri="{FF2B5EF4-FFF2-40B4-BE49-F238E27FC236}">
                <a16:creationId xmlns:a16="http://schemas.microsoft.com/office/drawing/2014/main" id="{D432C773-A35C-3D91-47EA-59E79E0B0584}"/>
              </a:ext>
            </a:extLst>
          </p:cNvPr>
          <p:cNvSpPr txBox="1"/>
          <p:nvPr/>
        </p:nvSpPr>
        <p:spPr>
          <a:xfrm>
            <a:off x="2536824" y="6412468"/>
            <a:ext cx="7991475" cy="369332"/>
          </a:xfrm>
          <a:prstGeom prst="rect">
            <a:avLst/>
          </a:prstGeom>
          <a:noFill/>
        </p:spPr>
        <p:txBody>
          <a:bodyPr wrap="square">
            <a:spAutoFit/>
          </a:bodyPr>
          <a:lstStyle/>
          <a:p>
            <a:r>
              <a:rPr lang="en-GB" sz="1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rPr>
              <a:t>Every child in every classroom deserves a great teacher every day</a:t>
            </a:r>
            <a:endParaRPr lang="en-GB" sz="180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0562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6C96D-1820-3A89-FAA4-351D42D7FB78}"/>
              </a:ext>
            </a:extLst>
          </p:cNvPr>
          <p:cNvSpPr>
            <a:spLocks noGrp="1"/>
          </p:cNvSpPr>
          <p:nvPr>
            <p:ph type="title"/>
          </p:nvPr>
        </p:nvSpPr>
        <p:spPr>
          <a:xfrm>
            <a:off x="162594" y="495887"/>
            <a:ext cx="7841417" cy="512927"/>
          </a:xfrm>
        </p:spPr>
        <p:txBody>
          <a:bodyPr/>
          <a:lstStyle/>
          <a:p>
            <a:r>
              <a:rPr lang="en-GB"/>
              <a:t>Project Structure</a:t>
            </a:r>
          </a:p>
        </p:txBody>
      </p:sp>
      <p:sp>
        <p:nvSpPr>
          <p:cNvPr id="3" name="Footer Placeholder 2">
            <a:extLst>
              <a:ext uri="{FF2B5EF4-FFF2-40B4-BE49-F238E27FC236}">
                <a16:creationId xmlns:a16="http://schemas.microsoft.com/office/drawing/2014/main" id="{E7F33BCC-35C4-EFDD-2F54-B8A6D7FD686E}"/>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42084A6-8771-4BDC-AF05-F4B89CBE4FED}"/>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7" name="Content Placeholder 11">
            <a:extLst>
              <a:ext uri="{FF2B5EF4-FFF2-40B4-BE49-F238E27FC236}">
                <a16:creationId xmlns:a16="http://schemas.microsoft.com/office/drawing/2014/main" id="{0616B489-A32A-A9B7-3D6E-AE918E45B865}"/>
              </a:ext>
            </a:extLst>
          </p:cNvPr>
          <p:cNvSpPr>
            <a:spLocks noGrp="1"/>
          </p:cNvSpPr>
          <p:nvPr>
            <p:ph sz="quarter" idx="17"/>
          </p:nvPr>
        </p:nvSpPr>
        <p:spPr>
          <a:xfrm>
            <a:off x="289560" y="2645356"/>
            <a:ext cx="8790046" cy="3072864"/>
          </a:xfrm>
        </p:spPr>
        <p:txBody>
          <a:bodyPr vert="horz" lIns="91440" tIns="45720" rIns="91440" bIns="45720" rtlCol="0" anchor="t">
            <a:noAutofit/>
          </a:bodyPr>
          <a:lstStyle/>
          <a:p>
            <a:pPr>
              <a:lnSpc>
                <a:spcPct val="150000"/>
              </a:lnSpc>
            </a:pPr>
            <a:r>
              <a:rPr lang="en-GB" sz="2400">
                <a:solidFill>
                  <a:srgbClr val="202020"/>
                </a:solidFill>
                <a:latin typeface="Lato"/>
                <a:ea typeface="Lato"/>
                <a:cs typeface="Lato"/>
              </a:rPr>
              <a:t> </a:t>
            </a:r>
            <a:endParaRPr lang="en-US">
              <a:ea typeface="Calibri"/>
              <a:cs typeface="Calibri"/>
            </a:endParaRPr>
          </a:p>
          <a:p>
            <a:pPr marL="342900" indent="-342900">
              <a:buFont typeface="Arial"/>
              <a:buChar char="•"/>
            </a:pPr>
            <a:endParaRPr lang="en-GB" sz="2400" b="1">
              <a:solidFill>
                <a:srgbClr val="202020"/>
              </a:solidFill>
              <a:latin typeface="Lato"/>
              <a:ea typeface="Lato"/>
              <a:cs typeface="Lato"/>
            </a:endParaRPr>
          </a:p>
        </p:txBody>
      </p:sp>
      <p:pic>
        <p:nvPicPr>
          <p:cNvPr id="9" name="Picture 8" descr="A screenshot of a computer&#10;&#10;Description automatically generated">
            <a:extLst>
              <a:ext uri="{FF2B5EF4-FFF2-40B4-BE49-F238E27FC236}">
                <a16:creationId xmlns:a16="http://schemas.microsoft.com/office/drawing/2014/main" id="{7F05C3BB-6D2D-A312-CFEC-173374254549}"/>
              </a:ext>
            </a:extLst>
          </p:cNvPr>
          <p:cNvPicPr>
            <a:picLocks noChangeAspect="1"/>
          </p:cNvPicPr>
          <p:nvPr/>
        </p:nvPicPr>
        <p:blipFill>
          <a:blip r:embed="rId3">
            <a:extLst>
              <a:ext uri="{28A0092B-C50C-407E-A947-70E740481C1C}">
                <a14:useLocalDpi xmlns:a14="http://schemas.microsoft.com/office/drawing/2010/main" val="0"/>
              </a:ext>
            </a:extLst>
          </a:blip>
          <a:srcRect l="34142" t="35125" r="52936" b="47545"/>
          <a:stretch/>
        </p:blipFill>
        <p:spPr>
          <a:xfrm>
            <a:off x="4440492" y="511727"/>
            <a:ext cx="1744648" cy="1462425"/>
          </a:xfrm>
          <a:prstGeom prst="rect">
            <a:avLst/>
          </a:prstGeom>
        </p:spPr>
      </p:pic>
      <p:pic>
        <p:nvPicPr>
          <p:cNvPr id="11" name="Picture 10">
            <a:extLst>
              <a:ext uri="{FF2B5EF4-FFF2-40B4-BE49-F238E27FC236}">
                <a16:creationId xmlns:a16="http://schemas.microsoft.com/office/drawing/2014/main" id="{D1AA595B-259D-3E41-BD79-75EB4C0EA942}"/>
              </a:ext>
            </a:extLst>
          </p:cNvPr>
          <p:cNvPicPr>
            <a:picLocks noChangeAspect="1"/>
          </p:cNvPicPr>
          <p:nvPr/>
        </p:nvPicPr>
        <p:blipFill>
          <a:blip r:embed="rId4">
            <a:extLst>
              <a:ext uri="{28A0092B-C50C-407E-A947-70E740481C1C}">
                <a14:useLocalDpi xmlns:a14="http://schemas.microsoft.com/office/drawing/2010/main" val="0"/>
              </a:ext>
            </a:extLst>
          </a:blip>
          <a:srcRect l="34282" t="52705" r="52796" b="29964"/>
          <a:stretch/>
        </p:blipFill>
        <p:spPr>
          <a:xfrm>
            <a:off x="6639668" y="482972"/>
            <a:ext cx="1744648" cy="1462425"/>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1680EDDC-5BAF-25BC-BDFE-CC1F2962B353}"/>
              </a:ext>
            </a:extLst>
          </p:cNvPr>
          <p:cNvPicPr>
            <a:picLocks noChangeAspect="1"/>
          </p:cNvPicPr>
          <p:nvPr/>
        </p:nvPicPr>
        <p:blipFill>
          <a:blip r:embed="rId3">
            <a:extLst>
              <a:ext uri="{28A0092B-C50C-407E-A947-70E740481C1C}">
                <a14:useLocalDpi xmlns:a14="http://schemas.microsoft.com/office/drawing/2010/main" val="0"/>
              </a:ext>
            </a:extLst>
          </a:blip>
          <a:srcRect l="21283" t="35538" r="65795" b="47131"/>
          <a:stretch/>
        </p:blipFill>
        <p:spPr>
          <a:xfrm>
            <a:off x="2498723" y="540482"/>
            <a:ext cx="1744647" cy="1462424"/>
          </a:xfrm>
          <a:prstGeom prst="rect">
            <a:avLst/>
          </a:prstGeom>
        </p:spPr>
      </p:pic>
      <p:graphicFrame>
        <p:nvGraphicFramePr>
          <p:cNvPr id="5" name="Table 4">
            <a:extLst>
              <a:ext uri="{FF2B5EF4-FFF2-40B4-BE49-F238E27FC236}">
                <a16:creationId xmlns:a16="http://schemas.microsoft.com/office/drawing/2014/main" id="{1321FF23-AA5C-7368-F87E-8E371A67AE8F}"/>
              </a:ext>
            </a:extLst>
          </p:cNvPr>
          <p:cNvGraphicFramePr>
            <a:graphicFrameLocks noGrp="1"/>
          </p:cNvGraphicFramePr>
          <p:nvPr>
            <p:extLst>
              <p:ext uri="{D42A27DB-BD31-4B8C-83A1-F6EECF244321}">
                <p14:modId xmlns:p14="http://schemas.microsoft.com/office/powerpoint/2010/main" val="2273419985"/>
              </p:ext>
            </p:extLst>
          </p:nvPr>
        </p:nvGraphicFramePr>
        <p:xfrm>
          <a:off x="159857" y="1936941"/>
          <a:ext cx="10599733" cy="4780587"/>
        </p:xfrm>
        <a:graphic>
          <a:graphicData uri="http://schemas.openxmlformats.org/drawingml/2006/table">
            <a:tbl>
              <a:tblPr firstRow="1" bandRow="1">
                <a:tableStyleId>{5940675A-B579-460E-94D1-54222C63F5DA}</a:tableStyleId>
              </a:tblPr>
              <a:tblGrid>
                <a:gridCol w="3888161">
                  <a:extLst>
                    <a:ext uri="{9D8B030D-6E8A-4147-A177-3AD203B41FA5}">
                      <a16:colId xmlns:a16="http://schemas.microsoft.com/office/drawing/2014/main" val="1045416263"/>
                    </a:ext>
                  </a:extLst>
                </a:gridCol>
                <a:gridCol w="6711572">
                  <a:extLst>
                    <a:ext uri="{9D8B030D-6E8A-4147-A177-3AD203B41FA5}">
                      <a16:colId xmlns:a16="http://schemas.microsoft.com/office/drawing/2014/main" val="1754621171"/>
                    </a:ext>
                  </a:extLst>
                </a:gridCol>
              </a:tblGrid>
              <a:tr h="423333">
                <a:tc>
                  <a:txBody>
                    <a:bodyPr/>
                    <a:lstStyle/>
                    <a:p>
                      <a:pPr algn="ctr"/>
                      <a:r>
                        <a:rPr lang="en-GB"/>
                        <a:t>Plan</a:t>
                      </a:r>
                    </a:p>
                  </a:txBody>
                  <a:tcPr>
                    <a:solidFill>
                      <a:schemeClr val="accent1">
                        <a:lumMod val="25000"/>
                        <a:lumOff val="75000"/>
                      </a:schemeClr>
                    </a:solidFill>
                  </a:tcPr>
                </a:tc>
                <a:tc>
                  <a:txBody>
                    <a:bodyPr/>
                    <a:lstStyle/>
                    <a:p>
                      <a:pPr algn="ctr"/>
                      <a:r>
                        <a:rPr lang="en-GB"/>
                        <a:t>Implementation</a:t>
                      </a:r>
                      <a:endParaRPr lang="en-US"/>
                    </a:p>
                  </a:txBody>
                  <a:tcPr>
                    <a:solidFill>
                      <a:schemeClr val="accent1">
                        <a:lumMod val="25000"/>
                        <a:lumOff val="75000"/>
                      </a:schemeClr>
                    </a:solidFill>
                  </a:tcPr>
                </a:tc>
                <a:extLst>
                  <a:ext uri="{0D108BD9-81ED-4DB2-BD59-A6C34878D82A}">
                    <a16:rowId xmlns:a16="http://schemas.microsoft.com/office/drawing/2014/main" val="869379819"/>
                  </a:ext>
                </a:extLst>
              </a:tr>
              <a:tr h="477058">
                <a:tc>
                  <a:txBody>
                    <a:bodyPr/>
                    <a:lstStyle/>
                    <a:p>
                      <a:pPr algn="l"/>
                      <a:r>
                        <a:rPr lang="en-GB" sz="1200">
                          <a:latin typeface="Arial"/>
                        </a:rPr>
                        <a:t>6 visits </a:t>
                      </a:r>
                    </a:p>
                  </a:txBody>
                  <a:tcPr/>
                </a:tc>
                <a:tc>
                  <a:txBody>
                    <a:bodyPr/>
                    <a:lstStyle/>
                    <a:p>
                      <a:pPr algn="ctr"/>
                      <a:r>
                        <a:rPr lang="en-GB" sz="1600"/>
                        <a:t>6 visits to the school </a:t>
                      </a:r>
                    </a:p>
                  </a:txBody>
                  <a:tcPr/>
                </a:tc>
                <a:extLst>
                  <a:ext uri="{0D108BD9-81ED-4DB2-BD59-A6C34878D82A}">
                    <a16:rowId xmlns:a16="http://schemas.microsoft.com/office/drawing/2014/main" val="1934220324"/>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observe children</a:t>
                      </a:r>
                      <a:endParaRPr lang="en-GB" sz="1200" b="0" i="0" u="none" strike="noStrike" noProof="0">
                        <a:solidFill>
                          <a:srgbClr val="000000"/>
                        </a:solidFill>
                        <a:latin typeface="Arial"/>
                      </a:endParaRPr>
                    </a:p>
                  </a:txBody>
                  <a:tcPr/>
                </a:tc>
                <a:tc>
                  <a:txBody>
                    <a:bodyPr/>
                    <a:lstStyle/>
                    <a:p>
                      <a:pPr marL="171450" lvl="0" indent="-171450">
                        <a:buFont typeface="Arial" panose="020B0604020202020204" pitchFamily="34" charset="0"/>
                        <a:buChar char="•"/>
                      </a:pPr>
                      <a:r>
                        <a:rPr lang="en-GB" sz="1200" dirty="0"/>
                        <a:t>Those who were receiving the intervention during their routine phonics lessons</a:t>
                      </a:r>
                    </a:p>
                    <a:p>
                      <a:pPr marL="171450" lvl="0" indent="-171450">
                        <a:buFont typeface="Arial" panose="020B0604020202020204" pitchFamily="34" charset="0"/>
                        <a:buChar char="•"/>
                      </a:pPr>
                      <a:r>
                        <a:rPr lang="en-GB" sz="1200" dirty="0"/>
                        <a:t>In both Reception and Year One</a:t>
                      </a:r>
                    </a:p>
                    <a:p>
                      <a:pPr marL="171450" lvl="0" indent="-171450">
                        <a:buFont typeface="Arial" panose="020B0604020202020204" pitchFamily="34" charset="0"/>
                        <a:buChar char="•"/>
                      </a:pPr>
                      <a:r>
                        <a:rPr lang="en-GB" sz="1200" dirty="0"/>
                        <a:t>Focusing on children’s  interaction and understanding of the session.</a:t>
                      </a:r>
                    </a:p>
                  </a:txBody>
                  <a:tcPr/>
                </a:tc>
                <a:extLst>
                  <a:ext uri="{0D108BD9-81ED-4DB2-BD59-A6C34878D82A}">
                    <a16:rowId xmlns:a16="http://schemas.microsoft.com/office/drawing/2014/main" val="22550836"/>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observe the intervention in action</a:t>
                      </a:r>
                      <a:endParaRPr lang="en-US" sz="1200" b="0" i="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t>15 sessions of the intervention taking place across a 6 month period, with  R/Y1  </a:t>
                      </a:r>
                    </a:p>
                  </a:txBody>
                  <a:tcPr/>
                </a:tc>
                <a:extLst>
                  <a:ext uri="{0D108BD9-81ED-4DB2-BD59-A6C34878D82A}">
                    <a16:rowId xmlns:a16="http://schemas.microsoft.com/office/drawing/2014/main" val="3197361528"/>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dirty="0">
                          <a:solidFill>
                            <a:srgbClr val="202020"/>
                          </a:solidFill>
                          <a:latin typeface="Arial"/>
                        </a:rPr>
                        <a:t>interview teachers</a:t>
                      </a:r>
                      <a:endParaRPr lang="en-GB" sz="1200" b="0" i="0" u="none" strike="noStrike" noProof="0" dirty="0">
                        <a:solidFill>
                          <a:srgbClr val="000000"/>
                        </a:solidFill>
                        <a:latin typeface="Arial"/>
                      </a:endParaRPr>
                    </a:p>
                  </a:txBody>
                  <a:tcPr/>
                </a:tc>
                <a:tc>
                  <a:txBody>
                    <a:bodyPr/>
                    <a:lstStyle/>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Deputy Head Teacher x2  </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 Intervention Lead</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ELI  with  and without the Deputy  Head </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All staff </a:t>
                      </a:r>
                      <a:r>
                        <a:rPr lang="en-GB" sz="1200" b="0" i="0" u="none" strike="noStrike" kern="1200" noProof="0" dirty="0">
                          <a:solidFill>
                            <a:schemeClr val="tx1"/>
                          </a:solidFill>
                          <a:latin typeface="Calibri"/>
                        </a:rPr>
                        <a:t>members who worked in Reception and Year One in a group interview. </a:t>
                      </a:r>
                      <a:endParaRPr lang="en-GB" sz="1200" b="0" i="0" u="none" strike="noStrike" kern="1200" noProof="0" dirty="0">
                        <a:solidFill>
                          <a:srgbClr val="000000"/>
                        </a:solidFill>
                        <a:latin typeface="Calibri"/>
                      </a:endParaRPr>
                    </a:p>
                  </a:txBody>
                  <a:tcPr>
                    <a:noFill/>
                  </a:tcPr>
                </a:tc>
                <a:extLst>
                  <a:ext uri="{0D108BD9-81ED-4DB2-BD59-A6C34878D82A}">
                    <a16:rowId xmlns:a16="http://schemas.microsoft.com/office/drawing/2014/main" val="3633787653"/>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worked closely with the ELI</a:t>
                      </a:r>
                      <a:endParaRPr lang="en-GB" sz="1200" b="0" i="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solidFill>
                            <a:schemeClr val="tx1">
                              <a:lumMod val="95000"/>
                              <a:lumOff val="5000"/>
                            </a:schemeClr>
                          </a:solidFill>
                        </a:rPr>
                        <a:t>interviews, ongoing questioning and conversation and observations, information gathering about  how the intervention worked and is implemented within school.</a:t>
                      </a:r>
                    </a:p>
                  </a:txBody>
                  <a:tcPr>
                    <a:noFill/>
                  </a:tcPr>
                </a:tc>
                <a:extLst>
                  <a:ext uri="{0D108BD9-81ED-4DB2-BD59-A6C34878D82A}">
                    <a16:rowId xmlns:a16="http://schemas.microsoft.com/office/drawing/2014/main" val="2511250668"/>
                  </a:ext>
                </a:extLst>
              </a:tr>
              <a:tr h="477058">
                <a:tc>
                  <a:txBody>
                    <a:bodyPr/>
                    <a:lstStyle/>
                    <a:p>
                      <a:pPr marL="0" lvl="0" indent="0" algn="l">
                        <a:lnSpc>
                          <a:spcPct val="150000"/>
                        </a:lnSpc>
                        <a:spcBef>
                          <a:spcPts val="0"/>
                        </a:spcBef>
                        <a:spcAft>
                          <a:spcPts val="800"/>
                        </a:spcAft>
                        <a:buNone/>
                      </a:pPr>
                      <a:r>
                        <a:rPr lang="en-GB" sz="1200" b="0" i="0" u="none" strike="noStrike" noProof="0">
                          <a:solidFill>
                            <a:srgbClr val="202020"/>
                          </a:solidFill>
                          <a:latin typeface="Arial"/>
                        </a:rPr>
                        <a:t>read with children</a:t>
                      </a:r>
                    </a:p>
                  </a:txBody>
                  <a:tcPr/>
                </a:tc>
                <a:tc>
                  <a:txBody>
                    <a:bodyPr/>
                    <a:lstStyle/>
                    <a:p>
                      <a:pPr marL="171450" lvl="0" indent="-171450">
                        <a:buFont typeface="Arial" panose="020B0604020202020204" pitchFamily="34" charset="0"/>
                        <a:buChar char="•"/>
                      </a:pPr>
                      <a:r>
                        <a:rPr lang="en-GB" sz="1200" dirty="0">
                          <a:solidFill>
                            <a:schemeClr val="tx1">
                              <a:lumMod val="95000"/>
                              <a:lumOff val="5000"/>
                            </a:schemeClr>
                          </a:solidFill>
                        </a:rPr>
                        <a:t>We read with 5  focus children  who were receiving the Chapter One Intervention, some more than once</a:t>
                      </a:r>
                    </a:p>
                    <a:p>
                      <a:pPr marL="171450" lvl="0" indent="-171450">
                        <a:buFont typeface="Arial" panose="020B0604020202020204" pitchFamily="34" charset="0"/>
                        <a:buChar char="•"/>
                      </a:pPr>
                      <a:r>
                        <a:rPr lang="en-GB" sz="1200" dirty="0">
                          <a:solidFill>
                            <a:schemeClr val="tx1">
                              <a:lumMod val="95000"/>
                              <a:lumOff val="5000"/>
                            </a:schemeClr>
                          </a:solidFill>
                        </a:rPr>
                        <a:t>This felt insufficient</a:t>
                      </a:r>
                    </a:p>
                    <a:p>
                      <a:pPr marL="171450" lvl="0" indent="-171450">
                        <a:buFont typeface="Arial" panose="020B0604020202020204" pitchFamily="34" charset="0"/>
                        <a:buChar char="•"/>
                      </a:pPr>
                      <a:r>
                        <a:rPr lang="en-GB" sz="1200" dirty="0">
                          <a:solidFill>
                            <a:schemeClr val="tx1">
                              <a:lumMod val="95000"/>
                              <a:lumOff val="5000"/>
                            </a:schemeClr>
                          </a:solidFill>
                        </a:rPr>
                        <a:t>In hindsight we would have liked to have read with each at the beginning and at the end. </a:t>
                      </a:r>
                    </a:p>
                  </a:txBody>
                  <a:tcPr>
                    <a:noFill/>
                  </a:tcPr>
                </a:tc>
                <a:extLst>
                  <a:ext uri="{0D108BD9-81ED-4DB2-BD59-A6C34878D82A}">
                    <a16:rowId xmlns:a16="http://schemas.microsoft.com/office/drawing/2014/main" val="180058817"/>
                  </a:ext>
                </a:extLst>
              </a:tr>
              <a:tr h="477058">
                <a:tc>
                  <a:txBody>
                    <a:bodyPr/>
                    <a:lstStyle/>
                    <a:p>
                      <a:pPr marL="0" marR="0" lvl="0" indent="0" algn="l">
                        <a:lnSpc>
                          <a:spcPct val="150000"/>
                        </a:lnSpc>
                        <a:spcBef>
                          <a:spcPts val="0"/>
                        </a:spcBef>
                        <a:spcAft>
                          <a:spcPts val="0"/>
                        </a:spcAft>
                        <a:buClr>
                          <a:srgbClr val="000000"/>
                        </a:buClr>
                        <a:buNone/>
                      </a:pPr>
                      <a:r>
                        <a:rPr lang="en-GB" sz="1200" u="none" strike="noStrike" noProof="0">
                          <a:solidFill>
                            <a:srgbClr val="202020"/>
                          </a:solidFill>
                          <a:latin typeface="Arial"/>
                        </a:rPr>
                        <a:t>Capture our thoughts and feelings throughout the process </a:t>
                      </a:r>
                      <a:endParaRPr lang="en-US" sz="120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solidFill>
                            <a:schemeClr val="tx1">
                              <a:lumMod val="95000"/>
                              <a:lumOff val="5000"/>
                            </a:schemeClr>
                          </a:solidFill>
                        </a:rPr>
                        <a:t>We captured our thoughts and feelings through an online blog where we recorded how we were finding the research project alongside completing our ITT. </a:t>
                      </a:r>
                    </a:p>
                    <a:p>
                      <a:pPr marL="171450" indent="-171450">
                        <a:buFont typeface="Arial" panose="020B0604020202020204" pitchFamily="34" charset="0"/>
                        <a:buChar char="•"/>
                      </a:pPr>
                      <a:r>
                        <a:rPr lang="en-GB" sz="1200" dirty="0">
                          <a:solidFill>
                            <a:schemeClr val="tx1">
                              <a:lumMod val="95000"/>
                              <a:lumOff val="5000"/>
                            </a:schemeClr>
                          </a:solidFill>
                        </a:rPr>
                        <a:t>We created a poster to highlight our feelings throughout the process. </a:t>
                      </a:r>
                    </a:p>
                  </a:txBody>
                  <a:tcPr>
                    <a:noFill/>
                  </a:tcPr>
                </a:tc>
                <a:extLst>
                  <a:ext uri="{0D108BD9-81ED-4DB2-BD59-A6C34878D82A}">
                    <a16:rowId xmlns:a16="http://schemas.microsoft.com/office/drawing/2014/main" val="4177483849"/>
                  </a:ext>
                </a:extLst>
              </a:tr>
            </a:tbl>
          </a:graphicData>
        </a:graphic>
      </p:graphicFrame>
    </p:spTree>
    <p:extLst>
      <p:ext uri="{BB962C8B-B14F-4D97-AF65-F5344CB8AC3E}">
        <p14:creationId xmlns:p14="http://schemas.microsoft.com/office/powerpoint/2010/main" val="2567025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ea typeface="Calibri"/>
                <a:cs typeface="Calibri"/>
              </a:rPr>
              <a:t>Context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11</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A6F7747C-E66C-CA6A-5935-4EE36B20E1CA}"/>
              </a:ext>
            </a:extLst>
          </p:cNvPr>
          <p:cNvSpPr txBox="1"/>
          <p:nvPr/>
        </p:nvSpPr>
        <p:spPr>
          <a:xfrm>
            <a:off x="3119601" y="1281790"/>
            <a:ext cx="8060716" cy="3988552"/>
          </a:xfrm>
          <a:prstGeom prst="rect">
            <a:avLst/>
          </a:prstGeom>
          <a:noFill/>
        </p:spPr>
        <p:txBody>
          <a:bodyPr wrap="square" lIns="91440" tIns="45720" rIns="91440" bIns="45720" rtlCol="0" anchor="t">
            <a:noAutofit/>
          </a:bodyPr>
          <a:lstStyle/>
          <a:p>
            <a:pPr>
              <a:lnSpc>
                <a:spcPct val="150000"/>
              </a:lnSpc>
            </a:pPr>
            <a:r>
              <a:rPr lang="en-GB" sz="2800">
                <a:solidFill>
                  <a:srgbClr val="202020"/>
                </a:solidFill>
                <a:latin typeface="Lato"/>
                <a:ea typeface="Lato"/>
                <a:cs typeface="Lato"/>
              </a:rPr>
              <a:t>Large Primary School</a:t>
            </a:r>
          </a:p>
          <a:p>
            <a:pPr>
              <a:lnSpc>
                <a:spcPct val="150000"/>
              </a:lnSpc>
            </a:pPr>
            <a:r>
              <a:rPr lang="en-GB" sz="2800">
                <a:solidFill>
                  <a:srgbClr val="202020"/>
                </a:solidFill>
                <a:latin typeface="Lato"/>
                <a:ea typeface="Lato"/>
                <a:cs typeface="Lato"/>
              </a:rPr>
              <a:t>Location: North Warwickshire </a:t>
            </a:r>
          </a:p>
          <a:p>
            <a:pPr>
              <a:lnSpc>
                <a:spcPct val="150000"/>
              </a:lnSpc>
            </a:pPr>
            <a:r>
              <a:rPr lang="en-GB" sz="2800">
                <a:solidFill>
                  <a:srgbClr val="202020"/>
                </a:solidFill>
                <a:latin typeface="Lato"/>
                <a:ea typeface="Lato"/>
                <a:cs typeface="Lato"/>
              </a:rPr>
              <a:t>Size: 3 form entry, Nursery to Year 6, </a:t>
            </a:r>
          </a:p>
          <a:p>
            <a:pPr>
              <a:lnSpc>
                <a:spcPct val="150000"/>
              </a:lnSpc>
            </a:pPr>
            <a:r>
              <a:rPr lang="en-GB" sz="2800">
                <a:solidFill>
                  <a:srgbClr val="202020"/>
                </a:solidFill>
                <a:latin typeface="Lato"/>
                <a:ea typeface="Lato"/>
                <a:cs typeface="Lato"/>
              </a:rPr>
              <a:t>PP: 37.5%      High EAL and SEND</a:t>
            </a:r>
            <a:endParaRPr lang="en-GB" sz="2800">
              <a:solidFill>
                <a:srgbClr val="202020"/>
              </a:solidFill>
              <a:highlight>
                <a:srgbClr val="FFFF00"/>
              </a:highlight>
              <a:latin typeface="Lato"/>
              <a:ea typeface="Lato"/>
              <a:cs typeface="Lato"/>
            </a:endParaRPr>
          </a:p>
          <a:p>
            <a:pPr>
              <a:lnSpc>
                <a:spcPct val="150000"/>
              </a:lnSpc>
            </a:pPr>
            <a:r>
              <a:rPr lang="en-GB" sz="2800">
                <a:solidFill>
                  <a:srgbClr val="202020"/>
                </a:solidFill>
                <a:latin typeface="Lato"/>
                <a:ea typeface="Lato"/>
                <a:cs typeface="Lato"/>
              </a:rPr>
              <a:t>SSP  program: Little Wandle </a:t>
            </a:r>
          </a:p>
          <a:p>
            <a:pPr>
              <a:lnSpc>
                <a:spcPct val="150000"/>
              </a:lnSpc>
            </a:pPr>
            <a:r>
              <a:rPr lang="en-GB" sz="2800">
                <a:solidFill>
                  <a:srgbClr val="202020"/>
                </a:solidFill>
                <a:latin typeface="Lato"/>
                <a:ea typeface="Lato"/>
                <a:cs typeface="Lato"/>
              </a:rPr>
              <a:t>Intervention: Runs throughout the day outside of the SSP session. There is flexibility to move children in and out of the intervention. </a:t>
            </a:r>
          </a:p>
          <a:p>
            <a:pPr>
              <a:lnSpc>
                <a:spcPct val="150000"/>
              </a:lnSpc>
            </a:pPr>
            <a:endParaRPr lang="en-GB" sz="2800">
              <a:solidFill>
                <a:srgbClr val="202020"/>
              </a:solidFill>
              <a:latin typeface="Lato"/>
              <a:ea typeface="Lato"/>
              <a:cs typeface="Lato"/>
            </a:endParaRPr>
          </a:p>
        </p:txBody>
      </p:sp>
      <p:pic>
        <p:nvPicPr>
          <p:cNvPr id="7" name="Picture 6">
            <a:extLst>
              <a:ext uri="{FF2B5EF4-FFF2-40B4-BE49-F238E27FC236}">
                <a16:creationId xmlns:a16="http://schemas.microsoft.com/office/drawing/2014/main" id="{20A3D4D7-D00D-AE25-9697-67446A6A43B2}"/>
              </a:ext>
            </a:extLst>
          </p:cNvPr>
          <p:cNvPicPr>
            <a:picLocks noChangeAspect="1"/>
          </p:cNvPicPr>
          <p:nvPr/>
        </p:nvPicPr>
        <p:blipFill>
          <a:blip r:embed="rId5">
            <a:extLst>
              <a:ext uri="{28A0092B-C50C-407E-A947-70E740481C1C}">
                <a14:useLocalDpi xmlns:a14="http://schemas.microsoft.com/office/drawing/2010/main" val="0"/>
              </a:ext>
            </a:extLst>
          </a:blip>
          <a:srcRect l="23007" t="36552" r="68316" b="52381"/>
          <a:stretch/>
        </p:blipFill>
        <p:spPr>
          <a:xfrm>
            <a:off x="0" y="1088645"/>
            <a:ext cx="3102304" cy="2473087"/>
          </a:xfrm>
          <a:prstGeom prst="rect">
            <a:avLst/>
          </a:prstGeom>
        </p:spPr>
      </p:pic>
      <p:pic>
        <p:nvPicPr>
          <p:cNvPr id="6" name="Picture 5" descr="A purple and white page with text&#10;&#10;Description automatically generated">
            <a:extLst>
              <a:ext uri="{FF2B5EF4-FFF2-40B4-BE49-F238E27FC236}">
                <a16:creationId xmlns:a16="http://schemas.microsoft.com/office/drawing/2014/main" id="{6D70BC27-1086-A373-364A-EFEA5C7265E8}"/>
              </a:ext>
            </a:extLst>
          </p:cNvPr>
          <p:cNvPicPr>
            <a:picLocks noChangeAspect="1"/>
          </p:cNvPicPr>
          <p:nvPr/>
        </p:nvPicPr>
        <p:blipFill>
          <a:blip r:embed="rId6"/>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4044F2D3-0D00-BC7F-BA69-D6FAE4EFAE30}"/>
              </a:ext>
            </a:extLst>
          </p:cNvPr>
          <p:cNvPicPr>
            <a:picLocks noChangeAspect="1"/>
          </p:cNvPicPr>
          <p:nvPr/>
        </p:nvPicPr>
        <p:blipFill>
          <a:blip r:embed="rId7"/>
          <a:stretch>
            <a:fillRect/>
          </a:stretch>
        </p:blipFill>
        <p:spPr>
          <a:xfrm>
            <a:off x="0" y="0"/>
            <a:ext cx="12192000" cy="6858000"/>
          </a:xfrm>
          <a:prstGeom prst="rect">
            <a:avLst/>
          </a:prstGeom>
        </p:spPr>
      </p:pic>
    </p:spTree>
    <p:custDataLst>
      <p:tags r:id="rId1"/>
    </p:custDataLst>
    <p:extLst>
      <p:ext uri="{BB962C8B-B14F-4D97-AF65-F5344CB8AC3E}">
        <p14:creationId xmlns:p14="http://schemas.microsoft.com/office/powerpoint/2010/main" val="2258542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6C6E3-9994-D19F-F1CE-02696931BF34}"/>
              </a:ext>
            </a:extLst>
          </p:cNvPr>
          <p:cNvSpPr>
            <a:spLocks noGrp="1"/>
          </p:cNvSpPr>
          <p:nvPr>
            <p:ph type="title"/>
          </p:nvPr>
        </p:nvSpPr>
        <p:spPr/>
        <p:txBody>
          <a:bodyPr/>
          <a:lstStyle/>
          <a:p>
            <a:endParaRPr lang="en-US"/>
          </a:p>
        </p:txBody>
      </p:sp>
      <p:sp>
        <p:nvSpPr>
          <p:cNvPr id="3" name="Footer Placeholder 2">
            <a:extLst>
              <a:ext uri="{FF2B5EF4-FFF2-40B4-BE49-F238E27FC236}">
                <a16:creationId xmlns:a16="http://schemas.microsoft.com/office/drawing/2014/main" id="{7617855E-49F0-F88C-7C6F-F939D143901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23A21EA5-CCB9-9222-F659-AFC89949D06C}"/>
              </a:ext>
            </a:extLst>
          </p:cNvPr>
          <p:cNvSpPr>
            <a:spLocks noGrp="1"/>
          </p:cNvSpPr>
          <p:nvPr>
            <p:ph type="sldNum" sz="quarter" idx="11"/>
          </p:nvPr>
        </p:nvSpPr>
        <p:spPr/>
        <p:txBody>
          <a:bodyPr/>
          <a:lstStyle/>
          <a:p>
            <a:fld id="{E8F1A65C-595C-4736-BF40-F7D31E789466}" type="slidenum">
              <a:rPr lang="en-GB" smtClean="0"/>
              <a:pPr/>
              <a:t>12</a:t>
            </a:fld>
            <a:endParaRPr lang="en-GB"/>
          </a:p>
        </p:txBody>
      </p:sp>
      <p:sp>
        <p:nvSpPr>
          <p:cNvPr id="5" name="Text Placeholder 4">
            <a:extLst>
              <a:ext uri="{FF2B5EF4-FFF2-40B4-BE49-F238E27FC236}">
                <a16:creationId xmlns:a16="http://schemas.microsoft.com/office/drawing/2014/main" id="{42A9DB4C-E2F6-CA20-A430-AE956D481A8F}"/>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0E658E0A-A803-A195-D516-C509BA894B7B}"/>
              </a:ext>
            </a:extLst>
          </p:cNvPr>
          <p:cNvSpPr>
            <a:spLocks noGrp="1"/>
          </p:cNvSpPr>
          <p:nvPr>
            <p:ph sz="quarter" idx="17"/>
          </p:nvPr>
        </p:nvSpPr>
        <p:spPr/>
        <p:txBody>
          <a:bodyPr vert="horz" lIns="91440" tIns="45720" rIns="91440" bIns="45720" rtlCol="0" anchor="t">
            <a:noAutofit/>
          </a:bodyPr>
          <a:lstStyle/>
          <a:p>
            <a:pPr marL="457200" indent="-457200">
              <a:lnSpc>
                <a:spcPct val="150000"/>
              </a:lnSpc>
              <a:buFont typeface="Arial,Sans-Serif"/>
              <a:buChar char="•"/>
            </a:pPr>
            <a:r>
              <a:rPr lang="en-US" sz="2800" dirty="0">
                <a:solidFill>
                  <a:srgbClr val="202020"/>
                </a:solidFill>
                <a:latin typeface="Aptos"/>
              </a:rPr>
              <a:t>A dedicated member of staff is positive as it means </a:t>
            </a:r>
            <a:r>
              <a:rPr lang="en-US" sz="2800" dirty="0">
                <a:latin typeface="Aptos"/>
              </a:rPr>
              <a:t>they are protected by Chapter One. This means that they cannot be pulled to do any other </a:t>
            </a:r>
            <a:r>
              <a:rPr lang="en-GB" sz="2800" dirty="0">
                <a:solidFill>
                  <a:srgbClr val="202020"/>
                </a:solidFill>
                <a:latin typeface="Aptos"/>
              </a:rPr>
              <a:t>cover that is required by the school, meaning that the intervention is always taking place without exception. This was a common selling point for all members of staff</a:t>
            </a:r>
            <a:endParaRPr lang="en-US" sz="2800" dirty="0">
              <a:latin typeface="Aptos"/>
            </a:endParaRPr>
          </a:p>
          <a:p>
            <a:pPr marL="457200" indent="-457200">
              <a:lnSpc>
                <a:spcPct val="150000"/>
              </a:lnSpc>
              <a:buFont typeface="Arial,Sans-Serif"/>
              <a:buChar char="•"/>
            </a:pPr>
            <a:endParaRPr lang="en-US" dirty="0">
              <a:solidFill>
                <a:srgbClr val="FF0000"/>
              </a:solidFill>
              <a:latin typeface="Aptos"/>
            </a:endParaRPr>
          </a:p>
        </p:txBody>
      </p:sp>
    </p:spTree>
    <p:extLst>
      <p:ext uri="{BB962C8B-B14F-4D97-AF65-F5344CB8AC3E}">
        <p14:creationId xmlns:p14="http://schemas.microsoft.com/office/powerpoint/2010/main" val="264878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D8A5C-2C87-E6E6-26C2-9C58CB13555D}"/>
              </a:ext>
            </a:extLst>
          </p:cNvPr>
          <p:cNvSpPr>
            <a:spLocks noGrp="1"/>
          </p:cNvSpPr>
          <p:nvPr>
            <p:ph type="title"/>
          </p:nvPr>
        </p:nvSpPr>
        <p:spPr/>
        <p:txBody>
          <a:bodyPr/>
          <a:lstStyle/>
          <a:p>
            <a:endParaRPr lang="en-US"/>
          </a:p>
        </p:txBody>
      </p:sp>
      <p:sp>
        <p:nvSpPr>
          <p:cNvPr id="3" name="Footer Placeholder 2">
            <a:extLst>
              <a:ext uri="{FF2B5EF4-FFF2-40B4-BE49-F238E27FC236}">
                <a16:creationId xmlns:a16="http://schemas.microsoft.com/office/drawing/2014/main" id="{21FE1FFA-1FB2-57C4-EEDB-D72BDC9B5117}"/>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7E331B6-D023-17CC-6741-DC499F61F461}"/>
              </a:ext>
            </a:extLst>
          </p:cNvPr>
          <p:cNvSpPr>
            <a:spLocks noGrp="1"/>
          </p:cNvSpPr>
          <p:nvPr>
            <p:ph type="sldNum" sz="quarter" idx="11"/>
          </p:nvPr>
        </p:nvSpPr>
        <p:spPr/>
        <p:txBody>
          <a:bodyPr/>
          <a:lstStyle/>
          <a:p>
            <a:fld id="{E8F1A65C-595C-4736-BF40-F7D31E789466}" type="slidenum">
              <a:rPr lang="en-GB" smtClean="0"/>
              <a:pPr/>
              <a:t>13</a:t>
            </a:fld>
            <a:endParaRPr lang="en-GB"/>
          </a:p>
        </p:txBody>
      </p:sp>
      <p:sp>
        <p:nvSpPr>
          <p:cNvPr id="5" name="Text Placeholder 4">
            <a:extLst>
              <a:ext uri="{FF2B5EF4-FFF2-40B4-BE49-F238E27FC236}">
                <a16:creationId xmlns:a16="http://schemas.microsoft.com/office/drawing/2014/main" id="{9EFCC1A6-30C4-D055-E97B-5D67E06B4502}"/>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0168AEF2-F562-438E-B82B-D5B4DCAF41C0}"/>
              </a:ext>
            </a:extLst>
          </p:cNvPr>
          <p:cNvSpPr>
            <a:spLocks noGrp="1"/>
          </p:cNvSpPr>
          <p:nvPr>
            <p:ph sz="quarter" idx="17"/>
          </p:nvPr>
        </p:nvSpPr>
        <p:spPr/>
        <p:txBody>
          <a:bodyPr vert="horz" lIns="91440" tIns="45720" rIns="91440" bIns="45720" rtlCol="0" anchor="t">
            <a:noAutofit/>
          </a:bodyPr>
          <a:lstStyle/>
          <a:p>
            <a:pPr marL="285750" indent="-285750">
              <a:lnSpc>
                <a:spcPct val="150000"/>
              </a:lnSpc>
              <a:buFont typeface="Arial"/>
              <a:buChar char="•"/>
            </a:pPr>
            <a:r>
              <a:rPr lang="en-GB" sz="2800">
                <a:solidFill>
                  <a:srgbClr val="202020"/>
                </a:solidFill>
                <a:latin typeface="Aptos"/>
              </a:rPr>
              <a:t>Because the intervention is only 7 minutes long, they are not losing a large amount of valuable learning time within other areas of the curriculum. The deputy head teacher told us </a:t>
            </a:r>
            <a:r>
              <a:rPr lang="en-GB" sz="2800">
                <a:solidFill>
                  <a:srgbClr val="FF0000"/>
                </a:solidFill>
                <a:latin typeface="Aptos"/>
              </a:rPr>
              <a:t>"Children are not pulled from phonics or guided reading as it would not then be an intervention and would be </a:t>
            </a:r>
            <a:r>
              <a:rPr lang="en-GB" sz="2800" err="1">
                <a:solidFill>
                  <a:srgbClr val="FF0000"/>
                </a:solidFill>
                <a:latin typeface="Aptos"/>
              </a:rPr>
              <a:t>counter productive</a:t>
            </a:r>
            <a:r>
              <a:rPr lang="en-GB" sz="2800">
                <a:solidFill>
                  <a:srgbClr val="FF0000"/>
                </a:solidFill>
                <a:latin typeface="Aptos"/>
              </a:rPr>
              <a:t>."</a:t>
            </a:r>
            <a:r>
              <a:rPr lang="en-US" sz="2800">
                <a:solidFill>
                  <a:srgbClr val="FF0000"/>
                </a:solidFill>
                <a:latin typeface="Aptos"/>
              </a:rPr>
              <a:t> </a:t>
            </a:r>
            <a:endParaRPr lang="en-GB" sz="2800">
              <a:latin typeface="Aptos"/>
            </a:endParaRPr>
          </a:p>
          <a:p>
            <a:pPr marL="285750" indent="-285750">
              <a:lnSpc>
                <a:spcPct val="150000"/>
              </a:lnSpc>
              <a:buFont typeface="Arial"/>
              <a:buChar char="•"/>
            </a:pPr>
            <a:endParaRPr lang="en-US">
              <a:solidFill>
                <a:srgbClr val="202020"/>
              </a:solidFill>
              <a:latin typeface="Aptos"/>
            </a:endParaRPr>
          </a:p>
        </p:txBody>
      </p:sp>
    </p:spTree>
    <p:extLst>
      <p:ext uri="{BB962C8B-B14F-4D97-AF65-F5344CB8AC3E}">
        <p14:creationId xmlns:p14="http://schemas.microsoft.com/office/powerpoint/2010/main" val="3089044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9A829-C31E-5D79-E88C-C348C06CB1E4}"/>
              </a:ext>
            </a:extLst>
          </p:cNvPr>
          <p:cNvSpPr>
            <a:spLocks noGrp="1"/>
          </p:cNvSpPr>
          <p:nvPr>
            <p:ph type="title"/>
          </p:nvPr>
        </p:nvSpPr>
        <p:spPr/>
        <p:txBody>
          <a:bodyPr/>
          <a:lstStyle/>
          <a:p>
            <a:endParaRPr lang="en-US" dirty="0"/>
          </a:p>
        </p:txBody>
      </p:sp>
      <p:sp>
        <p:nvSpPr>
          <p:cNvPr id="3" name="Footer Placeholder 2">
            <a:extLst>
              <a:ext uri="{FF2B5EF4-FFF2-40B4-BE49-F238E27FC236}">
                <a16:creationId xmlns:a16="http://schemas.microsoft.com/office/drawing/2014/main" id="{AD576FFC-FB9A-7CE2-7531-604341C71D7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F43F82D7-DA07-4B17-44A8-D9F62CC8A27B}"/>
              </a:ext>
            </a:extLst>
          </p:cNvPr>
          <p:cNvSpPr>
            <a:spLocks noGrp="1"/>
          </p:cNvSpPr>
          <p:nvPr>
            <p:ph type="sldNum" sz="quarter" idx="11"/>
          </p:nvPr>
        </p:nvSpPr>
        <p:spPr/>
        <p:txBody>
          <a:bodyPr/>
          <a:lstStyle/>
          <a:p>
            <a:fld id="{E8F1A65C-595C-4736-BF40-F7D31E789466}" type="slidenum">
              <a:rPr lang="en-GB" smtClean="0"/>
              <a:pPr/>
              <a:t>14</a:t>
            </a:fld>
            <a:endParaRPr lang="en-GB"/>
          </a:p>
        </p:txBody>
      </p:sp>
      <p:sp>
        <p:nvSpPr>
          <p:cNvPr id="5" name="Text Placeholder 4">
            <a:extLst>
              <a:ext uri="{FF2B5EF4-FFF2-40B4-BE49-F238E27FC236}">
                <a16:creationId xmlns:a16="http://schemas.microsoft.com/office/drawing/2014/main" id="{4F3C9C9D-9FD6-2731-8DC8-80655AFE5CF9}"/>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F0EDB1E3-2ED5-3B51-9723-C4069A8B1473}"/>
              </a:ext>
            </a:extLst>
          </p:cNvPr>
          <p:cNvSpPr>
            <a:spLocks noGrp="1"/>
          </p:cNvSpPr>
          <p:nvPr>
            <p:ph sz="quarter" idx="17"/>
          </p:nvPr>
        </p:nvSpPr>
        <p:spPr/>
        <p:txBody>
          <a:bodyPr vert="horz" lIns="91440" tIns="45720" rIns="91440" bIns="45720" rtlCol="0" anchor="t">
            <a:noAutofit/>
          </a:bodyPr>
          <a:lstStyle/>
          <a:p>
            <a:pPr marL="342900" indent="-342900">
              <a:buFont typeface="Calibri" panose="020B0604020202020204" pitchFamily="34" charset="0"/>
              <a:buChar char="-"/>
            </a:pPr>
            <a:r>
              <a:rPr lang="en-US" sz="2400" dirty="0">
                <a:solidFill>
                  <a:srgbClr val="202020"/>
                </a:solidFill>
                <a:latin typeface="Aptos"/>
              </a:rPr>
              <a:t>The ELI works with class teachers and is given the phonics groups based on  Little </a:t>
            </a:r>
            <a:r>
              <a:rPr lang="en-US" sz="2400" dirty="0" err="1">
                <a:solidFill>
                  <a:srgbClr val="202020"/>
                </a:solidFill>
                <a:latin typeface="Aptos"/>
              </a:rPr>
              <a:t>Wandle</a:t>
            </a:r>
            <a:r>
              <a:rPr lang="en-US" sz="2400" dirty="0">
                <a:solidFill>
                  <a:srgbClr val="202020"/>
                </a:solidFill>
                <a:latin typeface="Aptos"/>
              </a:rPr>
              <a:t> data and knowledge/confidence level of the children </a:t>
            </a:r>
          </a:p>
          <a:p>
            <a:pPr marL="342900" indent="-342900">
              <a:buFont typeface="Calibri" panose="020B0604020202020204" pitchFamily="34" charset="0"/>
              <a:buChar char="-"/>
            </a:pPr>
            <a:r>
              <a:rPr lang="en-US" sz="2400" dirty="0">
                <a:solidFill>
                  <a:srgbClr val="202020"/>
                </a:solidFill>
                <a:latin typeface="Aptos"/>
                <a:ea typeface="Calibri"/>
                <a:cs typeface="Calibri"/>
              </a:rPr>
              <a:t>It’s a very fluid process </a:t>
            </a:r>
          </a:p>
          <a:p>
            <a:pPr marL="342900" indent="-342900">
              <a:buFont typeface="Calibri" panose="020B0604020202020204" pitchFamily="34" charset="0"/>
              <a:buChar char="-"/>
            </a:pPr>
            <a:r>
              <a:rPr lang="en-US" sz="2400" dirty="0">
                <a:solidFill>
                  <a:srgbClr val="202020"/>
                </a:solidFill>
                <a:latin typeface="Aptos"/>
                <a:ea typeface="Calibri"/>
                <a:cs typeface="Calibri"/>
              </a:rPr>
              <a:t>Children enjoyed the digital element of the intervention and the 1:1 time</a:t>
            </a:r>
          </a:p>
          <a:p>
            <a:pPr marL="342900" indent="-342900">
              <a:buFont typeface="Calibri" panose="020B0604020202020204" pitchFamily="34" charset="0"/>
              <a:buChar char="-"/>
            </a:pPr>
            <a:r>
              <a:rPr lang="en-US" sz="2400" dirty="0">
                <a:solidFill>
                  <a:srgbClr val="202020"/>
                </a:solidFill>
                <a:latin typeface="Aptos"/>
                <a:ea typeface="Calibri"/>
                <a:cs typeface="Calibri"/>
              </a:rPr>
              <a:t>Chapter 1 children appeared confident and engaged throughout the in class daily phonics lesson</a:t>
            </a:r>
          </a:p>
          <a:p>
            <a:pPr marL="342900" indent="-342900">
              <a:buFont typeface="Calibri" panose="020B0604020202020204" pitchFamily="34" charset="0"/>
              <a:buChar char="-"/>
            </a:pPr>
            <a:r>
              <a:rPr lang="en-US" sz="2400" dirty="0">
                <a:solidFill>
                  <a:srgbClr val="202020"/>
                </a:solidFill>
                <a:latin typeface="Aptos"/>
                <a:ea typeface="Calibri"/>
                <a:cs typeface="Calibri"/>
              </a:rPr>
              <a:t>Teachers commented on the positive impact on children’s self esteem and confidence in reading.</a:t>
            </a:r>
          </a:p>
          <a:p>
            <a:pPr marL="342900" indent="-342900">
              <a:buFont typeface="Calibri" panose="020B0604020202020204" pitchFamily="34" charset="0"/>
              <a:buChar char="-"/>
            </a:pPr>
            <a:endParaRPr lang="en-US" sz="2400" dirty="0">
              <a:solidFill>
                <a:srgbClr val="202020"/>
              </a:solidFill>
              <a:latin typeface="Aptos"/>
              <a:ea typeface="Calibri"/>
              <a:cs typeface="Calibri"/>
            </a:endParaRPr>
          </a:p>
        </p:txBody>
      </p:sp>
    </p:spTree>
    <p:extLst>
      <p:ext uri="{BB962C8B-B14F-4D97-AF65-F5344CB8AC3E}">
        <p14:creationId xmlns:p14="http://schemas.microsoft.com/office/powerpoint/2010/main" val="207471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A3DA9-48BB-BB6E-2DD0-FE6608B50738}"/>
              </a:ext>
            </a:extLst>
          </p:cNvPr>
          <p:cNvSpPr>
            <a:spLocks noGrp="1"/>
          </p:cNvSpPr>
          <p:nvPr>
            <p:ph type="title"/>
          </p:nvPr>
        </p:nvSpPr>
        <p:spPr/>
        <p:txBody>
          <a:bodyPr/>
          <a:lstStyle/>
          <a:p>
            <a:r>
              <a:rPr lang="en-GB">
                <a:ea typeface="Calibri"/>
                <a:cs typeface="Calibri"/>
              </a:rPr>
              <a:t>Considerations </a:t>
            </a:r>
            <a:endParaRPr lang="en-GB"/>
          </a:p>
        </p:txBody>
      </p:sp>
      <p:sp>
        <p:nvSpPr>
          <p:cNvPr id="3" name="Footer Placeholder 2">
            <a:extLst>
              <a:ext uri="{FF2B5EF4-FFF2-40B4-BE49-F238E27FC236}">
                <a16:creationId xmlns:a16="http://schemas.microsoft.com/office/drawing/2014/main" id="{B85102D2-BD11-C405-9065-D4876A52DDCB}"/>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69879DA-5ECC-ED2F-4197-001087A5AC80}"/>
              </a:ext>
            </a:extLst>
          </p:cNvPr>
          <p:cNvSpPr>
            <a:spLocks noGrp="1"/>
          </p:cNvSpPr>
          <p:nvPr>
            <p:ph type="sldNum" sz="quarter" idx="11"/>
          </p:nvPr>
        </p:nvSpPr>
        <p:spPr/>
        <p:txBody>
          <a:bodyPr/>
          <a:lstStyle/>
          <a:p>
            <a:fld id="{E8F1A65C-595C-4736-BF40-F7D31E789466}" type="slidenum">
              <a:rPr lang="en-GB" smtClean="0"/>
              <a:pPr/>
              <a:t>15</a:t>
            </a:fld>
            <a:endParaRPr lang="en-GB"/>
          </a:p>
        </p:txBody>
      </p:sp>
      <p:sp>
        <p:nvSpPr>
          <p:cNvPr id="8" name="Content Placeholder 7">
            <a:extLst>
              <a:ext uri="{FF2B5EF4-FFF2-40B4-BE49-F238E27FC236}">
                <a16:creationId xmlns:a16="http://schemas.microsoft.com/office/drawing/2014/main" id="{EFE5B986-2A80-9351-8112-A41421878090}"/>
              </a:ext>
            </a:extLst>
          </p:cNvPr>
          <p:cNvSpPr>
            <a:spLocks noGrp="1"/>
          </p:cNvSpPr>
          <p:nvPr>
            <p:ph sz="quarter" idx="17"/>
          </p:nvPr>
        </p:nvSpPr>
        <p:spPr>
          <a:xfrm>
            <a:off x="289560" y="1641565"/>
            <a:ext cx="9799662" cy="4743841"/>
          </a:xfrm>
        </p:spPr>
        <p:txBody>
          <a:bodyPr vert="horz" lIns="91440" tIns="45720" rIns="91440" bIns="45720" rtlCol="0" anchor="t">
            <a:noAutofit/>
          </a:bodyPr>
          <a:lstStyle/>
          <a:p>
            <a:r>
              <a:rPr lang="en-GB" sz="2000" b="1" dirty="0">
                <a:ea typeface="Calibri"/>
                <a:cs typeface="Calibri"/>
              </a:rPr>
              <a:t>Budget</a:t>
            </a:r>
            <a:r>
              <a:rPr lang="en-GB" sz="2000" dirty="0">
                <a:ea typeface="Calibri"/>
                <a:cs typeface="Calibri"/>
              </a:rPr>
              <a:t> – The intervention programme comes at a high cost. Is this feasible for most schools with current state of financial difficulties that most schools are facing. Is it a luxury rather than a necessity? </a:t>
            </a:r>
          </a:p>
          <a:p>
            <a:endParaRPr lang="en-GB" sz="2000" dirty="0">
              <a:ea typeface="Calibri"/>
              <a:cs typeface="Calibri"/>
            </a:endParaRPr>
          </a:p>
          <a:p>
            <a:r>
              <a:rPr lang="en-GB" sz="2000" b="1" dirty="0">
                <a:ea typeface="Calibri"/>
                <a:cs typeface="Calibri"/>
              </a:rPr>
              <a:t>Same Implementation as whole school phonics scheme – </a:t>
            </a:r>
          </a:p>
          <a:p>
            <a:r>
              <a:rPr lang="en-GB" sz="2000" dirty="0">
                <a:ea typeface="Calibri"/>
                <a:cs typeface="Calibri"/>
              </a:rPr>
              <a:t>Chapter one was implemented at the same time as whole school phonics scheme. Does it help to show a true reflection on the impact that chapter one had on the children's progress? </a:t>
            </a:r>
          </a:p>
          <a:p>
            <a:endParaRPr lang="en-GB" sz="2000" dirty="0">
              <a:ea typeface="Calibri"/>
              <a:cs typeface="Calibri"/>
            </a:endParaRPr>
          </a:p>
          <a:p>
            <a:r>
              <a:rPr lang="en-GB" sz="2000" b="1" dirty="0">
                <a:ea typeface="Calibri"/>
                <a:cs typeface="Calibri"/>
              </a:rPr>
              <a:t>Additional interventions were also taking place –</a:t>
            </a:r>
          </a:p>
          <a:p>
            <a:r>
              <a:rPr lang="en-GB" sz="2000" dirty="0">
                <a:ea typeface="Calibri"/>
                <a:cs typeface="Calibri"/>
              </a:rPr>
              <a:t>The new scheme ‘Little </a:t>
            </a:r>
            <a:r>
              <a:rPr lang="en-GB" sz="2000" dirty="0" err="1">
                <a:ea typeface="Calibri"/>
                <a:cs typeface="Calibri"/>
              </a:rPr>
              <a:t>Wandle</a:t>
            </a:r>
            <a:r>
              <a:rPr lang="en-GB" sz="2000" dirty="0">
                <a:ea typeface="Calibri"/>
                <a:cs typeface="Calibri"/>
              </a:rPr>
              <a:t>’ also had a new  group intervention programme which was taking place in school. Some Chapter 1 children were sometimes in this group in addition to receiving the 1:1 chapter 1 intervention. </a:t>
            </a:r>
          </a:p>
          <a:p>
            <a:endParaRPr lang="en-GB" sz="2000" dirty="0">
              <a:highlight>
                <a:srgbClr val="FFFF00"/>
              </a:highlight>
              <a:ea typeface="Calibri"/>
              <a:cs typeface="Calibri"/>
            </a:endParaRPr>
          </a:p>
          <a:p>
            <a:endParaRPr lang="en-GB" sz="2000" b="1" dirty="0">
              <a:ea typeface="Calibri"/>
              <a:cs typeface="Calibri"/>
            </a:endParaRPr>
          </a:p>
          <a:p>
            <a:endParaRPr lang="en-GB" sz="2000" dirty="0">
              <a:ea typeface="Calibri"/>
              <a:cs typeface="Calibri"/>
            </a:endParaRPr>
          </a:p>
          <a:p>
            <a:endParaRPr lang="en-GB" sz="2000" dirty="0">
              <a:ea typeface="Calibri"/>
              <a:cs typeface="Calibri"/>
            </a:endParaRPr>
          </a:p>
          <a:p>
            <a:endParaRPr lang="en-GB" sz="2000" dirty="0">
              <a:ea typeface="Calibri"/>
              <a:cs typeface="Calibri"/>
            </a:endParaRPr>
          </a:p>
        </p:txBody>
      </p:sp>
    </p:spTree>
    <p:extLst>
      <p:ext uri="{BB962C8B-B14F-4D97-AF65-F5344CB8AC3E}">
        <p14:creationId xmlns:p14="http://schemas.microsoft.com/office/powerpoint/2010/main" val="978154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413583" y="222757"/>
            <a:ext cx="7841417" cy="650336"/>
          </a:xfrm>
        </p:spPr>
        <p:txBody>
          <a:bodyPr/>
          <a:lstStyle/>
          <a:p>
            <a:r>
              <a:rPr lang="en-GB" sz="2800"/>
              <a:t>Quantitative Outcomes in relation to Year 1 </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16</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2185245312"/>
              </p:ext>
            </p:extLst>
          </p:nvPr>
        </p:nvGraphicFramePr>
        <p:xfrm>
          <a:off x="416943" y="2444150"/>
          <a:ext cx="9058275" cy="2651760"/>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3308269537"/>
                    </a:ext>
                  </a:extLst>
                </a:gridCol>
                <a:gridCol w="2257425">
                  <a:extLst>
                    <a:ext uri="{9D8B030D-6E8A-4147-A177-3AD203B41FA5}">
                      <a16:colId xmlns:a16="http://schemas.microsoft.com/office/drawing/2014/main" val="529105146"/>
                    </a:ext>
                  </a:extLst>
                </a:gridCol>
                <a:gridCol w="2257425">
                  <a:extLst>
                    <a:ext uri="{9D8B030D-6E8A-4147-A177-3AD203B41FA5}">
                      <a16:colId xmlns:a16="http://schemas.microsoft.com/office/drawing/2014/main" val="2771275286"/>
                    </a:ext>
                  </a:extLst>
                </a:gridCol>
                <a:gridCol w="2257425">
                  <a:extLst>
                    <a:ext uri="{9D8B030D-6E8A-4147-A177-3AD203B41FA5}">
                      <a16:colId xmlns:a16="http://schemas.microsoft.com/office/drawing/2014/main" val="14924852"/>
                    </a:ext>
                  </a:extLst>
                </a:gridCol>
              </a:tblGrid>
              <a:tr h="812800">
                <a:tc>
                  <a:txBody>
                    <a:bodyPr/>
                    <a:lstStyle/>
                    <a:p>
                      <a:r>
                        <a:rPr lang="en-US"/>
                        <a:t>Year 1 cohort </a:t>
                      </a:r>
                    </a:p>
                  </a:txBody>
                  <a:tcPr/>
                </a:tc>
                <a:tc>
                  <a:txBody>
                    <a:bodyPr/>
                    <a:lstStyle/>
                    <a:p>
                      <a:r>
                        <a:rPr lang="en-US"/>
                        <a:t>Cohort of 42 trackable children* </a:t>
                      </a:r>
                    </a:p>
                  </a:txBody>
                  <a:tcPr/>
                </a:tc>
                <a:tc>
                  <a:txBody>
                    <a:bodyPr/>
                    <a:lstStyle/>
                    <a:p>
                      <a:r>
                        <a:rPr lang="en-US"/>
                        <a:t>21 trackable children took part in Chapter 1 </a:t>
                      </a:r>
                    </a:p>
                  </a:txBody>
                  <a:tcPr/>
                </a:tc>
                <a:tc>
                  <a:txBody>
                    <a:bodyPr/>
                    <a:lstStyle/>
                    <a:p>
                      <a:r>
                        <a:rPr lang="en-US"/>
                        <a:t>21 trackable children did not take part in Chapter 1 </a:t>
                      </a:r>
                    </a:p>
                  </a:txBody>
                  <a:tcPr/>
                </a:tc>
                <a:extLst>
                  <a:ext uri="{0D108BD9-81ED-4DB2-BD59-A6C34878D82A}">
                    <a16:rowId xmlns:a16="http://schemas.microsoft.com/office/drawing/2014/main" val="634547360"/>
                  </a:ext>
                </a:extLst>
              </a:tr>
              <a:tr h="769896">
                <a:tc>
                  <a:txBody>
                    <a:bodyPr/>
                    <a:lstStyle/>
                    <a:p>
                      <a:r>
                        <a:rPr lang="en-US"/>
                        <a:t>Average progress score for academic year from end of Reception to  Year 1.(summer phonics screening check)</a:t>
                      </a:r>
                    </a:p>
                  </a:txBody>
                  <a:tcPr/>
                </a:tc>
                <a:tc>
                  <a:txBody>
                    <a:bodyPr/>
                    <a:lstStyle/>
                    <a:p>
                      <a:pPr algn="ctr"/>
                      <a:r>
                        <a:rPr lang="en-US" sz="3600"/>
                        <a:t>+8.86%</a:t>
                      </a:r>
                    </a:p>
                  </a:txBody>
                  <a:tcPr/>
                </a:tc>
                <a:tc>
                  <a:txBody>
                    <a:bodyPr/>
                    <a:lstStyle/>
                    <a:p>
                      <a:pPr algn="ctr"/>
                      <a:r>
                        <a:rPr lang="en-US" sz="3600"/>
                        <a:t>+12.76% </a:t>
                      </a:r>
                    </a:p>
                  </a:txBody>
                  <a:tcPr/>
                </a:tc>
                <a:tc>
                  <a:txBody>
                    <a:bodyPr/>
                    <a:lstStyle/>
                    <a:p>
                      <a:pPr algn="ctr"/>
                      <a:r>
                        <a:rPr lang="en-US" sz="3600"/>
                        <a:t>+4.95%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6" name="TextBox 5">
            <a:extLst>
              <a:ext uri="{FF2B5EF4-FFF2-40B4-BE49-F238E27FC236}">
                <a16:creationId xmlns:a16="http://schemas.microsoft.com/office/drawing/2014/main" id="{54B92D85-4F7F-0940-B43F-7A84FDF94D69}"/>
              </a:ext>
            </a:extLst>
          </p:cNvPr>
          <p:cNvSpPr txBox="1"/>
          <p:nvPr/>
        </p:nvSpPr>
        <p:spPr>
          <a:xfrm>
            <a:off x="398697" y="1004550"/>
            <a:ext cx="8186503" cy="902323"/>
          </a:xfrm>
          <a:prstGeom prst="rect">
            <a:avLst/>
          </a:prstGeom>
          <a:noFill/>
        </p:spPr>
        <p:txBody>
          <a:bodyPr wrap="square" lIns="91440" tIns="45720" rIns="91440" bIns="45720" rtlCol="0" anchor="t">
            <a:noAutofit/>
          </a:bodyPr>
          <a:lstStyle/>
          <a:p>
            <a:pPr>
              <a:spcAft>
                <a:spcPts val="800"/>
              </a:spcAft>
            </a:pPr>
            <a:r>
              <a:rPr lang="en-US"/>
              <a:t>Children are chosen for Chapter 1 on the basis that they are at risk of falling behind. </a:t>
            </a:r>
            <a:endParaRPr lang="en-US">
              <a:highlight>
                <a:srgbClr val="FFFF00"/>
              </a:highlight>
            </a:endParaRPr>
          </a:p>
          <a:p>
            <a:pPr>
              <a:spcAft>
                <a:spcPts val="800"/>
              </a:spcAft>
            </a:pPr>
            <a:r>
              <a:rPr lang="en-US"/>
              <a:t>It is designed as a ‘keep up’ not ‘catch up’ </a:t>
            </a:r>
            <a:r>
              <a:rPr lang="en-US" err="1"/>
              <a:t>programme</a:t>
            </a:r>
            <a:r>
              <a:rPr lang="en-US"/>
              <a:t>.</a:t>
            </a:r>
            <a:endParaRPr lang="en-US">
              <a:ea typeface="Calibri"/>
              <a:cs typeface="Calibri"/>
            </a:endParaRPr>
          </a:p>
          <a:p>
            <a:pPr>
              <a:spcAft>
                <a:spcPts val="800"/>
              </a:spcAft>
            </a:pPr>
            <a:r>
              <a:rPr lang="en-US">
                <a:cs typeface="Calibri"/>
              </a:rPr>
              <a:t>59% of children in the Y1 cohort had some intervention from Chapter 1 at some point of the year.</a:t>
            </a:r>
            <a:endParaRPr lang="en-US"/>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096000" y="5184160"/>
            <a:ext cx="4546600" cy="1338580"/>
          </a:xfrm>
          <a:prstGeom prst="wedgeRoundRectCallout">
            <a:avLst>
              <a:gd name="adj1" fmla="val -24448"/>
              <a:gd name="adj2" fmla="val -97998"/>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At first glance the difference between the 2 groups looks stark, but the non-chapter 1 group will contain children with high and low attainment</a:t>
            </a:r>
          </a:p>
        </p:txBody>
      </p:sp>
      <p:sp>
        <p:nvSpPr>
          <p:cNvPr id="8" name="TextBox 7">
            <a:extLst>
              <a:ext uri="{FF2B5EF4-FFF2-40B4-BE49-F238E27FC236}">
                <a16:creationId xmlns:a16="http://schemas.microsoft.com/office/drawing/2014/main" id="{2DFB1CAC-DBA3-3499-2D45-C02A6C4ED020}"/>
              </a:ext>
            </a:extLst>
          </p:cNvPr>
          <p:cNvSpPr txBox="1"/>
          <p:nvPr/>
        </p:nvSpPr>
        <p:spPr>
          <a:xfrm>
            <a:off x="486577" y="5857300"/>
            <a:ext cx="245125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a:ea typeface="Calibri"/>
                <a:cs typeface="Calibri"/>
              </a:rPr>
              <a:t>*</a:t>
            </a:r>
            <a:r>
              <a:rPr lang="en-GB" err="1">
                <a:ea typeface="Calibri"/>
                <a:cs typeface="Calibri"/>
              </a:rPr>
              <a:t>nb.</a:t>
            </a:r>
            <a:r>
              <a:rPr lang="en-GB">
                <a:ea typeface="Calibri"/>
                <a:cs typeface="Calibri"/>
              </a:rPr>
              <a:t> only pupils with full data sets could be tracked:</a:t>
            </a:r>
            <a:r>
              <a:rPr lang="en-GB">
                <a:solidFill>
                  <a:srgbClr val="FF0000"/>
                </a:solidFill>
                <a:ea typeface="Calibri"/>
                <a:cs typeface="Calibri"/>
              </a:rPr>
              <a:t> 42/81 </a:t>
            </a:r>
            <a:r>
              <a:rPr lang="en-GB">
                <a:ea typeface="Calibri"/>
                <a:cs typeface="Calibri"/>
              </a:rPr>
              <a:t>pupils</a:t>
            </a:r>
            <a:endParaRPr lang="en-GB"/>
          </a:p>
        </p:txBody>
      </p:sp>
    </p:spTree>
    <p:custDataLst>
      <p:tags r:id="rId1"/>
    </p:custDataLst>
    <p:extLst>
      <p:ext uri="{BB962C8B-B14F-4D97-AF65-F5344CB8AC3E}">
        <p14:creationId xmlns:p14="http://schemas.microsoft.com/office/powerpoint/2010/main" val="4242562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205765" y="472593"/>
            <a:ext cx="8506435" cy="512927"/>
          </a:xfrm>
        </p:spPr>
        <p:txBody>
          <a:bodyPr/>
          <a:lstStyle/>
          <a:p>
            <a:r>
              <a:rPr lang="en-GB" sz="3200">
                <a:cs typeface="Calibri"/>
              </a:rPr>
              <a:t>Focusing data on  Y1 groups within a given range</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1711412770"/>
              </p:ext>
            </p:extLst>
          </p:nvPr>
        </p:nvGraphicFramePr>
        <p:xfrm>
          <a:off x="413582" y="2298979"/>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a:t>Year 1 cohort </a:t>
                      </a:r>
                    </a:p>
                  </a:txBody>
                  <a:tcPr/>
                </a:tc>
                <a:tc>
                  <a:txBody>
                    <a:bodyPr/>
                    <a:lstStyle/>
                    <a:p>
                      <a:r>
                        <a:rPr lang="en-US"/>
                        <a:t>Cohort of 42 trackable children </a:t>
                      </a:r>
                    </a:p>
                  </a:txBody>
                  <a:tcPr/>
                </a:tc>
                <a:tc>
                  <a:txBody>
                    <a:bodyPr/>
                    <a:lstStyle/>
                    <a:p>
                      <a:r>
                        <a:rPr lang="en-US"/>
                        <a:t>21 children took part in Chapter 1 </a:t>
                      </a:r>
                    </a:p>
                  </a:txBody>
                  <a:tcPr/>
                </a:tc>
                <a:tc>
                  <a:txBody>
                    <a:bodyPr/>
                    <a:lstStyle/>
                    <a:p>
                      <a:r>
                        <a:rPr lang="en-US"/>
                        <a:t>10 children whose Reception results were within the same range as the Chapter 1 group. </a:t>
                      </a:r>
                    </a:p>
                  </a:txBody>
                  <a:tcPr/>
                </a:tc>
                <a:extLst>
                  <a:ext uri="{0D108BD9-81ED-4DB2-BD59-A6C34878D82A}">
                    <a16:rowId xmlns:a16="http://schemas.microsoft.com/office/drawing/2014/main" val="634547360"/>
                  </a:ext>
                </a:extLst>
              </a:tr>
              <a:tr h="1187333">
                <a:tc>
                  <a:txBody>
                    <a:bodyPr/>
                    <a:lstStyle/>
                    <a:p>
                      <a:r>
                        <a:rPr lang="en-US"/>
                        <a:t>Average progress score for academic year from end of Reception to Y1 PSC</a:t>
                      </a:r>
                    </a:p>
                  </a:txBody>
                  <a:tcPr/>
                </a:tc>
                <a:tc>
                  <a:txBody>
                    <a:bodyPr/>
                    <a:lstStyle/>
                    <a:p>
                      <a:pPr algn="ctr"/>
                      <a:r>
                        <a:rPr lang="en-US" sz="3600"/>
                        <a:t>+8.86%</a:t>
                      </a:r>
                    </a:p>
                  </a:txBody>
                  <a:tcPr/>
                </a:tc>
                <a:tc>
                  <a:txBody>
                    <a:bodyPr/>
                    <a:lstStyle/>
                    <a:p>
                      <a:pPr algn="ctr"/>
                      <a:r>
                        <a:rPr lang="en-US" sz="3600"/>
                        <a:t>+12.76% </a:t>
                      </a:r>
                    </a:p>
                    <a:p>
                      <a:pPr algn="ctr"/>
                      <a:r>
                        <a:rPr lang="en-US" sz="1200"/>
                        <a:t>Average Reception score 88% </a:t>
                      </a:r>
                    </a:p>
                    <a:p>
                      <a:pPr lvl="0" algn="ctr">
                        <a:buNone/>
                      </a:pPr>
                      <a:r>
                        <a:rPr lang="en-US" sz="1200"/>
                        <a:t>Average PSC score 99.7%</a:t>
                      </a:r>
                    </a:p>
                  </a:txBody>
                  <a:tcPr/>
                </a:tc>
                <a:tc>
                  <a:txBody>
                    <a:bodyPr/>
                    <a:lstStyle/>
                    <a:p>
                      <a:pPr algn="ctr"/>
                      <a:r>
                        <a:rPr lang="en-US" sz="3600"/>
                        <a:t>+8.2%</a:t>
                      </a:r>
                    </a:p>
                    <a:p>
                      <a:pPr algn="ctr"/>
                      <a:r>
                        <a:rPr lang="en-US" sz="1200"/>
                        <a:t>Average Reception score 89.6% </a:t>
                      </a:r>
                    </a:p>
                    <a:p>
                      <a:pPr lvl="0" algn="ctr">
                        <a:buNone/>
                      </a:pPr>
                      <a:r>
                        <a:rPr lang="en-US" sz="1200"/>
                        <a:t>Average PSC score = 97.8%</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311900" y="5000894"/>
            <a:ext cx="4546600" cy="1706880"/>
          </a:xfrm>
          <a:prstGeom prst="wedgeRoundRectCallout">
            <a:avLst>
              <a:gd name="adj1" fmla="val -20258"/>
              <a:gd name="adj2" fmla="val -9874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Data suggests that Chapter 1 intervention is supporting stronger progress </a:t>
            </a:r>
          </a:p>
        </p:txBody>
      </p:sp>
    </p:spTree>
    <p:custDataLst>
      <p:tags r:id="rId1"/>
    </p:custDataLst>
    <p:extLst>
      <p:ext uri="{BB962C8B-B14F-4D97-AF65-F5344CB8AC3E}">
        <p14:creationId xmlns:p14="http://schemas.microsoft.com/office/powerpoint/2010/main" val="2070525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8B50E-7298-4736-0FE9-A7B1C52C69EF}"/>
              </a:ext>
            </a:extLst>
          </p:cNvPr>
          <p:cNvSpPr>
            <a:spLocks noGrp="1"/>
          </p:cNvSpPr>
          <p:nvPr>
            <p:ph type="title"/>
          </p:nvPr>
        </p:nvSpPr>
        <p:spPr/>
        <p:txBody>
          <a:bodyPr/>
          <a:lstStyle/>
          <a:p>
            <a:r>
              <a:rPr lang="en-GB">
                <a:cs typeface="Calibri"/>
              </a:rPr>
              <a:t>'Keep up' not 'catch up'</a:t>
            </a:r>
          </a:p>
        </p:txBody>
      </p:sp>
      <p:sp>
        <p:nvSpPr>
          <p:cNvPr id="3" name="Footer Placeholder 2">
            <a:extLst>
              <a:ext uri="{FF2B5EF4-FFF2-40B4-BE49-F238E27FC236}">
                <a16:creationId xmlns:a16="http://schemas.microsoft.com/office/drawing/2014/main" id="{74EDAAF4-18E4-683D-A81C-7D7EAFF7DCC8}"/>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E279B73-BB6C-17CE-0515-6A4412FA179A}"/>
              </a:ext>
            </a:extLst>
          </p:cNvPr>
          <p:cNvSpPr>
            <a:spLocks noGrp="1"/>
          </p:cNvSpPr>
          <p:nvPr>
            <p:ph type="sldNum" sz="quarter" idx="11"/>
          </p:nvPr>
        </p:nvSpPr>
        <p:spPr/>
        <p:txBody>
          <a:bodyPr/>
          <a:lstStyle/>
          <a:p>
            <a:fld id="{E8F1A65C-595C-4736-BF40-F7D31E789466}" type="slidenum">
              <a:rPr lang="en-GB" smtClean="0"/>
              <a:pPr/>
              <a:t>18</a:t>
            </a:fld>
            <a:endParaRPr lang="en-GB"/>
          </a:p>
        </p:txBody>
      </p:sp>
      <p:sp>
        <p:nvSpPr>
          <p:cNvPr id="5" name="Text Placeholder 4">
            <a:extLst>
              <a:ext uri="{FF2B5EF4-FFF2-40B4-BE49-F238E27FC236}">
                <a16:creationId xmlns:a16="http://schemas.microsoft.com/office/drawing/2014/main" id="{59F9E6C5-B133-83B4-F93C-E1B77E7DBF29}"/>
              </a:ext>
            </a:extLst>
          </p:cNvPr>
          <p:cNvSpPr>
            <a:spLocks noGrp="1"/>
          </p:cNvSpPr>
          <p:nvPr>
            <p:ph type="body" sz="quarter" idx="12"/>
          </p:nvPr>
        </p:nvSpPr>
        <p:spPr>
          <a:xfrm>
            <a:off x="414338" y="986126"/>
            <a:ext cx="8658080" cy="466437"/>
          </a:xfrm>
        </p:spPr>
        <p:txBody>
          <a:bodyPr vert="horz" lIns="91440" tIns="45720" rIns="91440" bIns="45720" rtlCol="0" anchor="t">
            <a:noAutofit/>
          </a:bodyPr>
          <a:lstStyle/>
          <a:p>
            <a:r>
              <a:rPr lang="en-GB" sz="2000">
                <a:cs typeface="Calibri"/>
              </a:rPr>
              <a:t>Are the Y1 children involved in Chapter 1 keeping up with their 'on track' peers?</a:t>
            </a:r>
            <a:endParaRPr lang="en-GB" sz="2000"/>
          </a:p>
        </p:txBody>
      </p:sp>
      <p:sp>
        <p:nvSpPr>
          <p:cNvPr id="6" name="Content Placeholder 5">
            <a:extLst>
              <a:ext uri="{FF2B5EF4-FFF2-40B4-BE49-F238E27FC236}">
                <a16:creationId xmlns:a16="http://schemas.microsoft.com/office/drawing/2014/main" id="{A1E8AFE6-68B2-C780-6576-113D393E22F3}"/>
              </a:ext>
            </a:extLst>
          </p:cNvPr>
          <p:cNvSpPr>
            <a:spLocks noGrp="1"/>
          </p:cNvSpPr>
          <p:nvPr>
            <p:ph sz="quarter" idx="17"/>
          </p:nvPr>
        </p:nvSpPr>
        <p:spPr>
          <a:xfrm>
            <a:off x="413582" y="1447603"/>
            <a:ext cx="9030456" cy="4416621"/>
          </a:xfrm>
        </p:spPr>
        <p:txBody>
          <a:bodyPr vert="horz" lIns="91440" tIns="45720" rIns="91440" bIns="45720" rtlCol="0" anchor="t">
            <a:noAutofit/>
          </a:bodyPr>
          <a:lstStyle/>
          <a:p>
            <a:endParaRPr lang="en-GB" sz="2400">
              <a:cs typeface="Calibri"/>
            </a:endParaRPr>
          </a:p>
          <a:p>
            <a:r>
              <a:rPr lang="en-GB" sz="2400">
                <a:cs typeface="Calibri"/>
              </a:rPr>
              <a:t>86% of the cohort achieved the pass mark.</a:t>
            </a:r>
          </a:p>
          <a:p>
            <a:endParaRPr lang="en-GB">
              <a:cs typeface="Calibri"/>
            </a:endParaRPr>
          </a:p>
          <a:p>
            <a:endParaRPr lang="en-GB">
              <a:cs typeface="Calibri"/>
            </a:endParaRPr>
          </a:p>
          <a:p>
            <a:endParaRPr lang="en-GB">
              <a:cs typeface="Calibri"/>
            </a:endParaRPr>
          </a:p>
        </p:txBody>
      </p:sp>
      <p:graphicFrame>
        <p:nvGraphicFramePr>
          <p:cNvPr id="7" name="Table 6">
            <a:extLst>
              <a:ext uri="{FF2B5EF4-FFF2-40B4-BE49-F238E27FC236}">
                <a16:creationId xmlns:a16="http://schemas.microsoft.com/office/drawing/2014/main" id="{4AB97A66-C682-D348-CE54-9C93798F6219}"/>
              </a:ext>
            </a:extLst>
          </p:cNvPr>
          <p:cNvGraphicFramePr>
            <a:graphicFrameLocks noGrp="1"/>
          </p:cNvGraphicFramePr>
          <p:nvPr>
            <p:extLst>
              <p:ext uri="{D42A27DB-BD31-4B8C-83A1-F6EECF244321}">
                <p14:modId xmlns:p14="http://schemas.microsoft.com/office/powerpoint/2010/main" val="772450701"/>
              </p:ext>
            </p:extLst>
          </p:nvPr>
        </p:nvGraphicFramePr>
        <p:xfrm>
          <a:off x="595745" y="2854036"/>
          <a:ext cx="7189355" cy="2703958"/>
        </p:xfrm>
        <a:graphic>
          <a:graphicData uri="http://schemas.openxmlformats.org/drawingml/2006/table">
            <a:tbl>
              <a:tblPr firstRow="1" bandRow="1">
                <a:tableStyleId>{5940675A-B579-460E-94D1-54222C63F5DA}</a:tableStyleId>
              </a:tblPr>
              <a:tblGrid>
                <a:gridCol w="1749380">
                  <a:extLst>
                    <a:ext uri="{9D8B030D-6E8A-4147-A177-3AD203B41FA5}">
                      <a16:colId xmlns:a16="http://schemas.microsoft.com/office/drawing/2014/main" val="3069893962"/>
                    </a:ext>
                  </a:extLst>
                </a:gridCol>
                <a:gridCol w="1934775">
                  <a:extLst>
                    <a:ext uri="{9D8B030D-6E8A-4147-A177-3AD203B41FA5}">
                      <a16:colId xmlns:a16="http://schemas.microsoft.com/office/drawing/2014/main" val="1571645971"/>
                    </a:ext>
                  </a:extLst>
                </a:gridCol>
                <a:gridCol w="1563985">
                  <a:extLst>
                    <a:ext uri="{9D8B030D-6E8A-4147-A177-3AD203B41FA5}">
                      <a16:colId xmlns:a16="http://schemas.microsoft.com/office/drawing/2014/main" val="3356429262"/>
                    </a:ext>
                  </a:extLst>
                </a:gridCol>
                <a:gridCol w="1941215">
                  <a:extLst>
                    <a:ext uri="{9D8B030D-6E8A-4147-A177-3AD203B41FA5}">
                      <a16:colId xmlns:a16="http://schemas.microsoft.com/office/drawing/2014/main" val="2823062747"/>
                    </a:ext>
                  </a:extLst>
                </a:gridCol>
              </a:tblGrid>
              <a:tr h="1217950">
                <a:tc>
                  <a:txBody>
                    <a:bodyPr/>
                    <a:lstStyle/>
                    <a:p>
                      <a:r>
                        <a:rPr lang="en-GB"/>
                        <a:t>Phonics screening check pass mark (32/40)</a:t>
                      </a:r>
                    </a:p>
                  </a:txBody>
                  <a:tcPr/>
                </a:tc>
                <a:tc>
                  <a:txBody>
                    <a:bodyPr/>
                    <a:lstStyle/>
                    <a:p>
                      <a:pPr lvl="0">
                        <a:buNone/>
                      </a:pPr>
                      <a:r>
                        <a:rPr lang="en-GB"/>
                        <a:t>Trackable and non-trackable children</a:t>
                      </a:r>
                    </a:p>
                  </a:txBody>
                  <a:tcPr/>
                </a:tc>
                <a:tc>
                  <a:txBody>
                    <a:bodyPr/>
                    <a:lstStyle/>
                    <a:p>
                      <a:r>
                        <a:rPr lang="en-GB"/>
                        <a:t>Trackable children</a:t>
                      </a:r>
                    </a:p>
                  </a:txBody>
                  <a:tcPr/>
                </a:tc>
                <a:tc>
                  <a:txBody>
                    <a:bodyPr/>
                    <a:lstStyle/>
                    <a:p>
                      <a:r>
                        <a:rPr lang="en-GB"/>
                        <a:t>Non-trackable children</a:t>
                      </a:r>
                    </a:p>
                  </a:txBody>
                  <a:tcPr/>
                </a:tc>
                <a:extLst>
                  <a:ext uri="{0D108BD9-81ED-4DB2-BD59-A6C34878D82A}">
                    <a16:rowId xmlns:a16="http://schemas.microsoft.com/office/drawing/2014/main" val="676290902"/>
                  </a:ext>
                </a:extLst>
              </a:tr>
              <a:tr h="743004">
                <a:tc>
                  <a:txBody>
                    <a:bodyPr/>
                    <a:lstStyle/>
                    <a:p>
                      <a:pPr lvl="0">
                        <a:buNone/>
                      </a:pPr>
                      <a:r>
                        <a:rPr lang="en-GB"/>
                        <a:t>Non-Chapter 1 children (33)</a:t>
                      </a:r>
                    </a:p>
                  </a:txBody>
                  <a:tcPr/>
                </a:tc>
                <a:tc>
                  <a:txBody>
                    <a:bodyPr/>
                    <a:lstStyle/>
                    <a:p>
                      <a:pPr lvl="0">
                        <a:buNone/>
                      </a:pPr>
                      <a:r>
                        <a:rPr lang="en-GB"/>
                        <a:t>76%</a:t>
                      </a:r>
                    </a:p>
                  </a:txBody>
                  <a:tcPr/>
                </a:tc>
                <a:tc>
                  <a:txBody>
                    <a:bodyPr/>
                    <a:lstStyle/>
                    <a:p>
                      <a:pPr lvl="0">
                        <a:buNone/>
                      </a:pPr>
                      <a:r>
                        <a:rPr lang="en-GB"/>
                        <a:t>100%</a:t>
                      </a:r>
                    </a:p>
                  </a:txBody>
                  <a:tcPr/>
                </a:tc>
                <a:tc>
                  <a:txBody>
                    <a:bodyPr/>
                    <a:lstStyle/>
                    <a:p>
                      <a:pPr lvl="0">
                        <a:buNone/>
                      </a:pPr>
                      <a:r>
                        <a:rPr lang="en-GB"/>
                        <a:t>33%</a:t>
                      </a:r>
                    </a:p>
                  </a:txBody>
                  <a:tcPr/>
                </a:tc>
                <a:extLst>
                  <a:ext uri="{0D108BD9-81ED-4DB2-BD59-A6C34878D82A}">
                    <a16:rowId xmlns:a16="http://schemas.microsoft.com/office/drawing/2014/main" val="584039589"/>
                  </a:ext>
                </a:extLst>
              </a:tr>
              <a:tr h="743004">
                <a:tc>
                  <a:txBody>
                    <a:bodyPr/>
                    <a:lstStyle/>
                    <a:p>
                      <a:r>
                        <a:rPr lang="en-GB"/>
                        <a:t>Chapter 1 children  (48)</a:t>
                      </a:r>
                    </a:p>
                  </a:txBody>
                  <a:tcPr/>
                </a:tc>
                <a:tc>
                  <a:txBody>
                    <a:bodyPr/>
                    <a:lstStyle/>
                    <a:p>
                      <a:pPr lvl="0">
                        <a:buNone/>
                      </a:pPr>
                      <a:r>
                        <a:rPr lang="en-GB"/>
                        <a:t>94%</a:t>
                      </a:r>
                    </a:p>
                  </a:txBody>
                  <a:tcPr/>
                </a:tc>
                <a:tc>
                  <a:txBody>
                    <a:bodyPr/>
                    <a:lstStyle/>
                    <a:p>
                      <a:r>
                        <a:rPr lang="en-GB"/>
                        <a:t>100%</a:t>
                      </a:r>
                    </a:p>
                  </a:txBody>
                  <a:tcPr/>
                </a:tc>
                <a:tc>
                  <a:txBody>
                    <a:bodyPr/>
                    <a:lstStyle/>
                    <a:p>
                      <a:r>
                        <a:rPr lang="en-GB"/>
                        <a:t>88%</a:t>
                      </a:r>
                    </a:p>
                  </a:txBody>
                  <a:tcPr/>
                </a:tc>
                <a:extLst>
                  <a:ext uri="{0D108BD9-81ED-4DB2-BD59-A6C34878D82A}">
                    <a16:rowId xmlns:a16="http://schemas.microsoft.com/office/drawing/2014/main" val="197885671"/>
                  </a:ext>
                </a:extLst>
              </a:tr>
            </a:tbl>
          </a:graphicData>
        </a:graphic>
      </p:graphicFrame>
      <p:sp>
        <p:nvSpPr>
          <p:cNvPr id="12" name="Rounded Rectangular Callout 6">
            <a:extLst>
              <a:ext uri="{FF2B5EF4-FFF2-40B4-BE49-F238E27FC236}">
                <a16:creationId xmlns:a16="http://schemas.microsoft.com/office/drawing/2014/main" id="{59EC1648-32D8-00EB-95C8-E5C1FEB14771}"/>
              </a:ext>
            </a:extLst>
          </p:cNvPr>
          <p:cNvSpPr/>
          <p:nvPr/>
        </p:nvSpPr>
        <p:spPr>
          <a:xfrm>
            <a:off x="8082050" y="2854036"/>
            <a:ext cx="3388590" cy="917306"/>
          </a:xfrm>
          <a:prstGeom prst="wedgeRoundRectCallout">
            <a:avLst>
              <a:gd name="adj1" fmla="val -68422"/>
              <a:gd name="adj2" fmla="val 44265"/>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The lowest attaining children all have some missing data</a:t>
            </a:r>
          </a:p>
        </p:txBody>
      </p:sp>
      <p:sp>
        <p:nvSpPr>
          <p:cNvPr id="8" name="Rounded Rectangular Callout 6">
            <a:extLst>
              <a:ext uri="{FF2B5EF4-FFF2-40B4-BE49-F238E27FC236}">
                <a16:creationId xmlns:a16="http://schemas.microsoft.com/office/drawing/2014/main" id="{7E4680FB-B6AA-C8C7-0BA8-29822A2BDA73}"/>
              </a:ext>
            </a:extLst>
          </p:cNvPr>
          <p:cNvSpPr/>
          <p:nvPr/>
        </p:nvSpPr>
        <p:spPr>
          <a:xfrm>
            <a:off x="919205" y="5799361"/>
            <a:ext cx="2484395" cy="917306"/>
          </a:xfrm>
          <a:prstGeom prst="wedgeRoundRectCallout">
            <a:avLst>
              <a:gd name="adj1" fmla="val 22597"/>
              <a:gd name="adj2" fmla="val -84493"/>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Chapter 1 children on average performed better than their peers</a:t>
            </a:r>
          </a:p>
        </p:txBody>
      </p:sp>
      <p:sp>
        <p:nvSpPr>
          <p:cNvPr id="9" name="Rounded Rectangular Callout 6">
            <a:extLst>
              <a:ext uri="{FF2B5EF4-FFF2-40B4-BE49-F238E27FC236}">
                <a16:creationId xmlns:a16="http://schemas.microsoft.com/office/drawing/2014/main" id="{E1C385E5-6FEC-D2C8-B9AD-17B825C79382}"/>
              </a:ext>
            </a:extLst>
          </p:cNvPr>
          <p:cNvSpPr/>
          <p:nvPr/>
        </p:nvSpPr>
        <p:spPr>
          <a:xfrm>
            <a:off x="4645383" y="5871874"/>
            <a:ext cx="2484395" cy="917306"/>
          </a:xfrm>
          <a:prstGeom prst="wedgeRoundRectCallout">
            <a:avLst>
              <a:gd name="adj1" fmla="val -36190"/>
              <a:gd name="adj2" fmla="val -8587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Trackable Chapter 1 children are keeping up with their peers </a:t>
            </a:r>
          </a:p>
        </p:txBody>
      </p:sp>
      <p:sp>
        <p:nvSpPr>
          <p:cNvPr id="10" name="Rounded Rectangular Callout 6">
            <a:extLst>
              <a:ext uri="{FF2B5EF4-FFF2-40B4-BE49-F238E27FC236}">
                <a16:creationId xmlns:a16="http://schemas.microsoft.com/office/drawing/2014/main" id="{7D76DE07-E202-46C3-C9A1-B030F34BD570}"/>
              </a:ext>
            </a:extLst>
          </p:cNvPr>
          <p:cNvSpPr/>
          <p:nvPr/>
        </p:nvSpPr>
        <p:spPr>
          <a:xfrm>
            <a:off x="8012334" y="4756281"/>
            <a:ext cx="3890106" cy="1308232"/>
          </a:xfrm>
          <a:prstGeom prst="wedgeRoundRectCallout">
            <a:avLst>
              <a:gd name="adj1" fmla="val -64800"/>
              <a:gd name="adj2" fmla="val -2374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Evidence indicates that Chapter 1 intervention successfully supports this group of pupils.</a:t>
            </a:r>
          </a:p>
        </p:txBody>
      </p:sp>
    </p:spTree>
    <p:extLst>
      <p:ext uri="{BB962C8B-B14F-4D97-AF65-F5344CB8AC3E}">
        <p14:creationId xmlns:p14="http://schemas.microsoft.com/office/powerpoint/2010/main" val="1783004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F7658-0C1E-264C-9C15-A8B9E263B510}"/>
              </a:ext>
            </a:extLst>
          </p:cNvPr>
          <p:cNvSpPr>
            <a:spLocks noGrp="1"/>
          </p:cNvSpPr>
          <p:nvPr>
            <p:ph type="title"/>
          </p:nvPr>
        </p:nvSpPr>
        <p:spPr/>
        <p:txBody>
          <a:bodyPr/>
          <a:lstStyle/>
          <a:p>
            <a:r>
              <a:rPr lang="en-US">
                <a:cs typeface="Calibri"/>
              </a:rPr>
              <a:t>Comparing Year on Year Data (Year 1 pupils)</a:t>
            </a:r>
          </a:p>
        </p:txBody>
      </p:sp>
      <p:sp>
        <p:nvSpPr>
          <p:cNvPr id="3" name="Footer Placeholder 2">
            <a:extLst>
              <a:ext uri="{FF2B5EF4-FFF2-40B4-BE49-F238E27FC236}">
                <a16:creationId xmlns:a16="http://schemas.microsoft.com/office/drawing/2014/main" id="{0432C426-1B2D-7745-8732-FA5F8839B75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BE478AD-7A4E-2C45-BDE7-794629F412EB}"/>
              </a:ext>
            </a:extLst>
          </p:cNvPr>
          <p:cNvSpPr>
            <a:spLocks noGrp="1"/>
          </p:cNvSpPr>
          <p:nvPr>
            <p:ph type="sldNum" sz="quarter" idx="11"/>
          </p:nvPr>
        </p:nvSpPr>
        <p:spPr/>
        <p:txBody>
          <a:bodyPr/>
          <a:lstStyle/>
          <a:p>
            <a:fld id="{E8F1A65C-595C-4736-BF40-F7D31E789466}" type="slidenum">
              <a:rPr lang="en-GB" smtClean="0"/>
              <a:pPr/>
              <a:t>19</a:t>
            </a:fld>
            <a:endParaRPr lang="en-GB"/>
          </a:p>
        </p:txBody>
      </p:sp>
      <p:sp>
        <p:nvSpPr>
          <p:cNvPr id="5" name="Text Placeholder 4">
            <a:extLst>
              <a:ext uri="{FF2B5EF4-FFF2-40B4-BE49-F238E27FC236}">
                <a16:creationId xmlns:a16="http://schemas.microsoft.com/office/drawing/2014/main" id="{FB8CCA71-650E-B248-8A7D-484A8987A2D0}"/>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AA808A3E-FE0B-BF40-A972-D7D2B8D94764}"/>
              </a:ext>
            </a:extLst>
          </p:cNvPr>
          <p:cNvSpPr>
            <a:spLocks noGrp="1"/>
          </p:cNvSpPr>
          <p:nvPr>
            <p:ph sz="quarter" idx="17"/>
          </p:nvPr>
        </p:nvSpPr>
        <p:spPr/>
        <p:txBody>
          <a:bodyPr vert="horz" lIns="91440" tIns="45720" rIns="91440" bIns="45720" rtlCol="0" anchor="t">
            <a:noAutofit/>
          </a:bodyPr>
          <a:lstStyle/>
          <a:p>
            <a:r>
              <a:rPr lang="en-US"/>
              <a:t>In 2022-23 all the Y1 children involved in the Chapter 1 </a:t>
            </a:r>
            <a:r>
              <a:rPr lang="en-US" err="1"/>
              <a:t>programme</a:t>
            </a:r>
            <a:r>
              <a:rPr lang="en-US"/>
              <a:t> achieved a pass mark  the Year 1 Phonics Screening Check. </a:t>
            </a:r>
          </a:p>
        </p:txBody>
      </p:sp>
      <p:graphicFrame>
        <p:nvGraphicFramePr>
          <p:cNvPr id="8" name="Table 7">
            <a:extLst>
              <a:ext uri="{FF2B5EF4-FFF2-40B4-BE49-F238E27FC236}">
                <a16:creationId xmlns:a16="http://schemas.microsoft.com/office/drawing/2014/main" id="{709BA1D8-AC54-E844-8A31-3031564A11BD}"/>
              </a:ext>
            </a:extLst>
          </p:cNvPr>
          <p:cNvGraphicFramePr>
            <a:graphicFrameLocks noGrp="1"/>
          </p:cNvGraphicFramePr>
          <p:nvPr>
            <p:extLst>
              <p:ext uri="{D42A27DB-BD31-4B8C-83A1-F6EECF244321}">
                <p14:modId xmlns:p14="http://schemas.microsoft.com/office/powerpoint/2010/main" val="1000536256"/>
              </p:ext>
            </p:extLst>
          </p:nvPr>
        </p:nvGraphicFramePr>
        <p:xfrm>
          <a:off x="860613" y="2296160"/>
          <a:ext cx="8583423" cy="3006726"/>
        </p:xfrm>
        <a:graphic>
          <a:graphicData uri="http://schemas.openxmlformats.org/drawingml/2006/table">
            <a:tbl>
              <a:tblPr firstRow="1" bandRow="1">
                <a:tableStyleId>{5940675A-B579-460E-94D1-54222C63F5DA}</a:tableStyleId>
              </a:tblPr>
              <a:tblGrid>
                <a:gridCol w="1834789">
                  <a:extLst>
                    <a:ext uri="{9D8B030D-6E8A-4147-A177-3AD203B41FA5}">
                      <a16:colId xmlns:a16="http://schemas.microsoft.com/office/drawing/2014/main" val="3207876741"/>
                    </a:ext>
                  </a:extLst>
                </a:gridCol>
                <a:gridCol w="1834789">
                  <a:extLst>
                    <a:ext uri="{9D8B030D-6E8A-4147-A177-3AD203B41FA5}">
                      <a16:colId xmlns:a16="http://schemas.microsoft.com/office/drawing/2014/main" val="1212043492"/>
                    </a:ext>
                  </a:extLst>
                </a:gridCol>
                <a:gridCol w="2664300">
                  <a:extLst>
                    <a:ext uri="{9D8B030D-6E8A-4147-A177-3AD203B41FA5}">
                      <a16:colId xmlns:a16="http://schemas.microsoft.com/office/drawing/2014/main" val="2812421188"/>
                    </a:ext>
                  </a:extLst>
                </a:gridCol>
                <a:gridCol w="2249545">
                  <a:extLst>
                    <a:ext uri="{9D8B030D-6E8A-4147-A177-3AD203B41FA5}">
                      <a16:colId xmlns:a16="http://schemas.microsoft.com/office/drawing/2014/main" val="3968493078"/>
                    </a:ext>
                  </a:extLst>
                </a:gridCol>
              </a:tblGrid>
              <a:tr h="1002242">
                <a:tc>
                  <a:txBody>
                    <a:bodyPr/>
                    <a:lstStyle/>
                    <a:p>
                      <a:r>
                        <a:rPr lang="en-US"/>
                        <a:t>Academic year</a:t>
                      </a:r>
                    </a:p>
                  </a:txBody>
                  <a:tcPr/>
                </a:tc>
                <a:tc>
                  <a:txBody>
                    <a:bodyPr/>
                    <a:lstStyle/>
                    <a:p>
                      <a:pPr lvl="0">
                        <a:buNone/>
                      </a:pPr>
                      <a:r>
                        <a:rPr lang="en-US"/>
                        <a:t>% cohort passing the Y1 screening check</a:t>
                      </a:r>
                    </a:p>
                  </a:txBody>
                  <a:tcPr/>
                </a:tc>
                <a:tc>
                  <a:txBody>
                    <a:bodyPr/>
                    <a:lstStyle/>
                    <a:p>
                      <a:r>
                        <a:rPr lang="en-US"/>
                        <a:t>Chapter 1 children achieving a pass mark </a:t>
                      </a:r>
                    </a:p>
                  </a:txBody>
                  <a:tcPr/>
                </a:tc>
                <a:tc>
                  <a:txBody>
                    <a:bodyPr/>
                    <a:lstStyle/>
                    <a:p>
                      <a:r>
                        <a:rPr lang="en-US"/>
                        <a:t>Children not involved in Chapter 1 achieving the pass mark</a:t>
                      </a:r>
                    </a:p>
                  </a:txBody>
                  <a:tcPr/>
                </a:tc>
                <a:extLst>
                  <a:ext uri="{0D108BD9-81ED-4DB2-BD59-A6C34878D82A}">
                    <a16:rowId xmlns:a16="http://schemas.microsoft.com/office/drawing/2014/main" val="3745880583"/>
                  </a:ext>
                </a:extLst>
              </a:tr>
              <a:tr h="1002242">
                <a:tc>
                  <a:txBody>
                    <a:bodyPr/>
                    <a:lstStyle/>
                    <a:p>
                      <a:r>
                        <a:rPr lang="en-US"/>
                        <a:t>2022-23</a:t>
                      </a:r>
                    </a:p>
                  </a:txBody>
                  <a:tcPr/>
                </a:tc>
                <a:tc>
                  <a:txBody>
                    <a:bodyPr/>
                    <a:lstStyle/>
                    <a:p>
                      <a:pPr lvl="0">
                        <a:buNone/>
                      </a:pPr>
                      <a:r>
                        <a:rPr lang="en-US"/>
                        <a:t>89%</a:t>
                      </a:r>
                    </a:p>
                  </a:txBody>
                  <a:tcPr/>
                </a:tc>
                <a:tc>
                  <a:txBody>
                    <a:bodyPr/>
                    <a:lstStyle/>
                    <a:p>
                      <a:r>
                        <a:rPr lang="en-US"/>
                        <a:t>100% (15 children)</a:t>
                      </a:r>
                    </a:p>
                  </a:txBody>
                  <a:tcPr/>
                </a:tc>
                <a:tc>
                  <a:txBody>
                    <a:bodyPr/>
                    <a:lstStyle/>
                    <a:p>
                      <a:r>
                        <a:rPr lang="en-US"/>
                        <a:t>87% (74children)</a:t>
                      </a:r>
                    </a:p>
                  </a:txBody>
                  <a:tcPr/>
                </a:tc>
                <a:extLst>
                  <a:ext uri="{0D108BD9-81ED-4DB2-BD59-A6C34878D82A}">
                    <a16:rowId xmlns:a16="http://schemas.microsoft.com/office/drawing/2014/main" val="3747193484"/>
                  </a:ext>
                </a:extLst>
              </a:tr>
              <a:tr h="1002242">
                <a:tc>
                  <a:txBody>
                    <a:bodyPr/>
                    <a:lstStyle/>
                    <a:p>
                      <a:r>
                        <a:rPr lang="en-US"/>
                        <a:t>2023-24</a:t>
                      </a:r>
                    </a:p>
                  </a:txBody>
                  <a:tcPr/>
                </a:tc>
                <a:tc>
                  <a:txBody>
                    <a:bodyPr/>
                    <a:lstStyle/>
                    <a:p>
                      <a:pPr lvl="0">
                        <a:buNone/>
                      </a:pPr>
                      <a:r>
                        <a:rPr lang="en-US"/>
                        <a:t>86%</a:t>
                      </a:r>
                    </a:p>
                  </a:txBody>
                  <a:tcPr/>
                </a:tc>
                <a:tc>
                  <a:txBody>
                    <a:bodyPr/>
                    <a:lstStyle/>
                    <a:p>
                      <a:r>
                        <a:rPr lang="en-US"/>
                        <a:t>94% (48 children)</a:t>
                      </a:r>
                    </a:p>
                  </a:txBody>
                  <a:tcPr/>
                </a:tc>
                <a:tc>
                  <a:txBody>
                    <a:bodyPr/>
                    <a:lstStyle/>
                    <a:p>
                      <a:r>
                        <a:rPr lang="en-US"/>
                        <a:t>76% (33 children)</a:t>
                      </a:r>
                    </a:p>
                  </a:txBody>
                  <a:tcPr/>
                </a:tc>
                <a:extLst>
                  <a:ext uri="{0D108BD9-81ED-4DB2-BD59-A6C34878D82A}">
                    <a16:rowId xmlns:a16="http://schemas.microsoft.com/office/drawing/2014/main" val="440089574"/>
                  </a:ext>
                </a:extLst>
              </a:tr>
            </a:tbl>
          </a:graphicData>
        </a:graphic>
      </p:graphicFrame>
      <p:sp>
        <p:nvSpPr>
          <p:cNvPr id="9" name="Rounded Rectangular Callout 8">
            <a:extLst>
              <a:ext uri="{FF2B5EF4-FFF2-40B4-BE49-F238E27FC236}">
                <a16:creationId xmlns:a16="http://schemas.microsoft.com/office/drawing/2014/main" id="{A7030B2B-97AC-4044-88C8-53538DE2A2A4}"/>
              </a:ext>
            </a:extLst>
          </p:cNvPr>
          <p:cNvSpPr/>
          <p:nvPr/>
        </p:nvSpPr>
        <p:spPr>
          <a:xfrm>
            <a:off x="8386231" y="4897588"/>
            <a:ext cx="3328650" cy="1798486"/>
          </a:xfrm>
          <a:prstGeom prst="wedgeRoundRectCallout">
            <a:avLst>
              <a:gd name="adj1" fmla="val -57848"/>
              <a:gd name="adj2" fmla="val -6452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Some of these  children were involved in the  new  ‘catch up’ </a:t>
            </a:r>
            <a:r>
              <a:rPr lang="en-US" err="1"/>
              <a:t>programme</a:t>
            </a:r>
            <a:r>
              <a:rPr lang="en-US"/>
              <a:t> which was part of the newly introduced 'Little Wandle' scheme. </a:t>
            </a:r>
            <a:endParaRPr lang="en-US">
              <a:cs typeface="Calibri"/>
            </a:endParaRPr>
          </a:p>
        </p:txBody>
      </p:sp>
      <p:sp>
        <p:nvSpPr>
          <p:cNvPr id="10" name="Rounded Rectangular Callout 9">
            <a:extLst>
              <a:ext uri="{FF2B5EF4-FFF2-40B4-BE49-F238E27FC236}">
                <a16:creationId xmlns:a16="http://schemas.microsoft.com/office/drawing/2014/main" id="{F0FBE3B8-7F6B-844E-A048-07183D89B39A}"/>
              </a:ext>
            </a:extLst>
          </p:cNvPr>
          <p:cNvSpPr/>
          <p:nvPr/>
        </p:nvSpPr>
        <p:spPr>
          <a:xfrm>
            <a:off x="9315808" y="2997692"/>
            <a:ext cx="2697927" cy="1603540"/>
          </a:xfrm>
          <a:prstGeom prst="wedgeRoundRectCallout">
            <a:avLst>
              <a:gd name="adj1" fmla="val -64661"/>
              <a:gd name="adj2" fmla="val -24051"/>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The 22/23 children who did not pass were all ‘catch up’ children below the bar for the ‘keep up’ intervention</a:t>
            </a:r>
          </a:p>
        </p:txBody>
      </p:sp>
      <p:sp>
        <p:nvSpPr>
          <p:cNvPr id="11" name="Rounded Rectangular Callout 10">
            <a:extLst>
              <a:ext uri="{FF2B5EF4-FFF2-40B4-BE49-F238E27FC236}">
                <a16:creationId xmlns:a16="http://schemas.microsoft.com/office/drawing/2014/main" id="{B9948BCD-060C-DB44-A846-BC5DF108A3BE}"/>
              </a:ext>
            </a:extLst>
          </p:cNvPr>
          <p:cNvSpPr/>
          <p:nvPr/>
        </p:nvSpPr>
        <p:spPr>
          <a:xfrm>
            <a:off x="4299678" y="5492225"/>
            <a:ext cx="3403600" cy="1031784"/>
          </a:xfrm>
          <a:prstGeom prst="wedgeRoundRectCallout">
            <a:avLst>
              <a:gd name="adj1" fmla="val 25348"/>
              <a:gd name="adj2" fmla="val -9403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Not all children passed. The children who did not all had missing data.</a:t>
            </a:r>
          </a:p>
        </p:txBody>
      </p:sp>
      <p:sp>
        <p:nvSpPr>
          <p:cNvPr id="7" name="Rounded Rectangular Callout 10">
            <a:extLst>
              <a:ext uri="{FF2B5EF4-FFF2-40B4-BE49-F238E27FC236}">
                <a16:creationId xmlns:a16="http://schemas.microsoft.com/office/drawing/2014/main" id="{6B5BE58B-C4C8-8895-7E30-D17CA0CB6321}"/>
              </a:ext>
            </a:extLst>
          </p:cNvPr>
          <p:cNvSpPr/>
          <p:nvPr/>
        </p:nvSpPr>
        <p:spPr>
          <a:xfrm>
            <a:off x="289560" y="4932681"/>
            <a:ext cx="3403600" cy="1763393"/>
          </a:xfrm>
          <a:prstGeom prst="wedgeRoundRectCallout">
            <a:avLst>
              <a:gd name="adj1" fmla="val 60423"/>
              <a:gd name="adj2" fmla="val -38280"/>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Includes trackable and non-trackable children including 3 non-trackable children who joined the intervention late and did not pass (6%)</a:t>
            </a:r>
          </a:p>
        </p:txBody>
      </p:sp>
    </p:spTree>
    <p:extLst>
      <p:ext uri="{BB962C8B-B14F-4D97-AF65-F5344CB8AC3E}">
        <p14:creationId xmlns:p14="http://schemas.microsoft.com/office/powerpoint/2010/main" val="4267673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B506A-976B-DFC3-CADC-9B0B5B71D753}"/>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2BBB2BAA-E670-1222-C8F3-44D334D9F9AA}"/>
              </a:ext>
            </a:extLst>
          </p:cNvPr>
          <p:cNvSpPr>
            <a:spLocks noGrp="1"/>
          </p:cNvSpPr>
          <p:nvPr>
            <p:ph type="title"/>
          </p:nvPr>
        </p:nvSpPr>
        <p:spPr/>
        <p:txBody>
          <a:bodyPr/>
          <a:lstStyle/>
          <a:p>
            <a:r>
              <a:rPr lang="en-GB" sz="3200"/>
              <a:t>Research and Practice at CTE</a:t>
            </a:r>
          </a:p>
        </p:txBody>
      </p:sp>
      <p:sp>
        <p:nvSpPr>
          <p:cNvPr id="3" name="Slide Number Placeholder 2">
            <a:extLst>
              <a:ext uri="{FF2B5EF4-FFF2-40B4-BE49-F238E27FC236}">
                <a16:creationId xmlns:a16="http://schemas.microsoft.com/office/drawing/2014/main" id="{E12588B0-C241-90B0-1017-E2465666A18A}"/>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B4828EC8-3F5D-69F5-970E-23F82044F14A}"/>
              </a:ext>
            </a:extLst>
          </p:cNvPr>
          <p:cNvSpPr>
            <a:spLocks noGrp="1"/>
          </p:cNvSpPr>
          <p:nvPr>
            <p:ph sz="quarter" idx="17"/>
          </p:nvPr>
        </p:nvSpPr>
        <p:spPr/>
        <p:txBody>
          <a:bodyPr vert="horz" lIns="91440" tIns="45720" rIns="91440" bIns="45720" rtlCol="0" anchor="t">
            <a:noAutofit/>
          </a:bodyPr>
          <a:lstStyle/>
          <a:p>
            <a:r>
              <a:rPr lang="en-GB" sz="2800"/>
              <a:t>Research informed department</a:t>
            </a:r>
          </a:p>
          <a:p>
            <a:r>
              <a:rPr lang="en-GB" sz="2800"/>
              <a:t>Teaching rather than research led</a:t>
            </a:r>
            <a:endParaRPr lang="en-GB" sz="2800">
              <a:cs typeface="Calibri"/>
            </a:endParaRPr>
          </a:p>
          <a:p>
            <a:r>
              <a:rPr lang="en-GB" sz="2800"/>
              <a:t>PGCE intense course with many constraints </a:t>
            </a:r>
            <a:endParaRPr lang="en-GB" sz="2800">
              <a:cs typeface="Calibri"/>
            </a:endParaRPr>
          </a:p>
          <a:p>
            <a:endParaRPr lang="en-GB" sz="2800"/>
          </a:p>
          <a:p>
            <a:r>
              <a:rPr lang="en-GB" sz="2800"/>
              <a:t>'</a:t>
            </a:r>
            <a:r>
              <a:rPr lang="en-GB" sz="2800" i="1"/>
              <a:t>Research what you teach and teach what you research'</a:t>
            </a:r>
            <a:endParaRPr lang="en-GB" sz="2800" i="1">
              <a:cs typeface="Calibri"/>
            </a:endParaRPr>
          </a:p>
          <a:p>
            <a:endParaRPr lang="en-GB" sz="2800" i="1">
              <a:cs typeface="Calibri"/>
            </a:endParaRPr>
          </a:p>
          <a:p>
            <a:endParaRPr lang="en-GB" sz="2800" i="1">
              <a:cs typeface="Calibri"/>
            </a:endParaRPr>
          </a:p>
          <a:p>
            <a:endParaRPr lang="en-GB" sz="2800"/>
          </a:p>
          <a:p>
            <a:endParaRPr lang="en-GB"/>
          </a:p>
        </p:txBody>
      </p:sp>
      <p:pic>
        <p:nvPicPr>
          <p:cNvPr id="5" name="Picture 4">
            <a:extLst>
              <a:ext uri="{FF2B5EF4-FFF2-40B4-BE49-F238E27FC236}">
                <a16:creationId xmlns:a16="http://schemas.microsoft.com/office/drawing/2014/main" id="{D604F95B-4BE9-D2C0-CA81-CC69EAD2E470}"/>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7531E255-1691-83C6-0E92-9D91E6F57D93}"/>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3075836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A7AB2-2E9D-2411-0FD1-8E9FA2DDD3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7BFBF6-504D-E728-9C8F-15CFBAC29B91}"/>
              </a:ext>
            </a:extLst>
          </p:cNvPr>
          <p:cNvSpPr>
            <a:spLocks noGrp="1"/>
          </p:cNvSpPr>
          <p:nvPr>
            <p:ph type="title"/>
          </p:nvPr>
        </p:nvSpPr>
        <p:spPr/>
        <p:txBody>
          <a:bodyPr/>
          <a:lstStyle/>
          <a:p>
            <a:r>
              <a:rPr lang="en-US"/>
              <a:t>2022-23 - </a:t>
            </a:r>
            <a:r>
              <a:rPr lang="en-US" sz="2400"/>
              <a:t>School 2</a:t>
            </a:r>
            <a:r>
              <a:rPr lang="en-US"/>
              <a:t>: Further consideration of Chapter 1 impact</a:t>
            </a:r>
          </a:p>
        </p:txBody>
      </p:sp>
      <p:sp>
        <p:nvSpPr>
          <p:cNvPr id="4" name="Slide Number Placeholder 3">
            <a:extLst>
              <a:ext uri="{FF2B5EF4-FFF2-40B4-BE49-F238E27FC236}">
                <a16:creationId xmlns:a16="http://schemas.microsoft.com/office/drawing/2014/main" id="{A7C6AD2F-D5BC-2B84-B36B-3231845549B0}"/>
              </a:ext>
            </a:extLst>
          </p:cNvPr>
          <p:cNvSpPr>
            <a:spLocks noGrp="1"/>
          </p:cNvSpPr>
          <p:nvPr>
            <p:ph type="sldNum" sz="quarter" idx="11"/>
          </p:nvPr>
        </p:nvSpPr>
        <p:spPr/>
        <p:txBody>
          <a:bodyPr/>
          <a:lstStyle/>
          <a:p>
            <a:fld id="{E8F1A65C-595C-4736-BF40-F7D31E789466}" type="slidenum">
              <a:rPr lang="en-GB" smtClean="0"/>
              <a:pPr/>
              <a:t>20</a:t>
            </a:fld>
            <a:endParaRPr lang="en-GB"/>
          </a:p>
        </p:txBody>
      </p:sp>
      <p:sp>
        <p:nvSpPr>
          <p:cNvPr id="5" name="Text Placeholder 4">
            <a:extLst>
              <a:ext uri="{FF2B5EF4-FFF2-40B4-BE49-F238E27FC236}">
                <a16:creationId xmlns:a16="http://schemas.microsoft.com/office/drawing/2014/main" id="{A968B109-34E5-040B-C139-203AE5CB550D}"/>
              </a:ext>
            </a:extLst>
          </p:cNvPr>
          <p:cNvSpPr>
            <a:spLocks noGrp="1"/>
          </p:cNvSpPr>
          <p:nvPr>
            <p:ph type="body" sz="quarter" idx="12"/>
          </p:nvPr>
        </p:nvSpPr>
        <p:spPr>
          <a:xfrm>
            <a:off x="528638" y="1383029"/>
            <a:ext cx="9212262" cy="848665"/>
          </a:xfrm>
        </p:spPr>
        <p:txBody>
          <a:bodyPr vert="horz" lIns="91440" tIns="45720" rIns="91440" bIns="45720" rtlCol="0" anchor="t">
            <a:noAutofit/>
          </a:bodyPr>
          <a:lstStyle/>
          <a:p>
            <a:r>
              <a:rPr lang="en-US" sz="2000" b="0"/>
              <a:t>2022-23 results from a school where:</a:t>
            </a:r>
          </a:p>
          <a:p>
            <a:r>
              <a:rPr lang="en-US" sz="2000" b="0"/>
              <a:t> a) there is similar attendance which is below national average and </a:t>
            </a:r>
          </a:p>
          <a:p>
            <a:r>
              <a:rPr lang="en-US" sz="2000" b="0"/>
              <a:t>b) phonics teaching methods and use of a scheme is less consistent than in school 1</a:t>
            </a:r>
            <a:r>
              <a:rPr lang="en-US"/>
              <a:t>.</a:t>
            </a:r>
          </a:p>
        </p:txBody>
      </p:sp>
      <p:graphicFrame>
        <p:nvGraphicFramePr>
          <p:cNvPr id="8" name="Table 7">
            <a:extLst>
              <a:ext uri="{FF2B5EF4-FFF2-40B4-BE49-F238E27FC236}">
                <a16:creationId xmlns:a16="http://schemas.microsoft.com/office/drawing/2014/main" id="{3AE81050-68C9-FF95-A083-52C8FD2F3077}"/>
              </a:ext>
            </a:extLst>
          </p:cNvPr>
          <p:cNvGraphicFramePr>
            <a:graphicFrameLocks noGrp="1"/>
          </p:cNvGraphicFramePr>
          <p:nvPr>
            <p:extLst>
              <p:ext uri="{D42A27DB-BD31-4B8C-83A1-F6EECF244321}">
                <p14:modId xmlns:p14="http://schemas.microsoft.com/office/powerpoint/2010/main" val="1149129630"/>
              </p:ext>
            </p:extLst>
          </p:nvPr>
        </p:nvGraphicFramePr>
        <p:xfrm>
          <a:off x="627091" y="2997200"/>
          <a:ext cx="9360348" cy="1828800"/>
        </p:xfrm>
        <a:graphic>
          <a:graphicData uri="http://schemas.openxmlformats.org/drawingml/2006/table">
            <a:tbl>
              <a:tblPr firstRow="1" bandRow="1">
                <a:tableStyleId>{5940675A-B579-460E-94D1-54222C63F5DA}</a:tableStyleId>
              </a:tblPr>
              <a:tblGrid>
                <a:gridCol w="2340087">
                  <a:extLst>
                    <a:ext uri="{9D8B030D-6E8A-4147-A177-3AD203B41FA5}">
                      <a16:colId xmlns:a16="http://schemas.microsoft.com/office/drawing/2014/main" val="3207876741"/>
                    </a:ext>
                  </a:extLst>
                </a:gridCol>
                <a:gridCol w="2340087">
                  <a:extLst>
                    <a:ext uri="{9D8B030D-6E8A-4147-A177-3AD203B41FA5}">
                      <a16:colId xmlns:a16="http://schemas.microsoft.com/office/drawing/2014/main" val="3117949388"/>
                    </a:ext>
                  </a:extLst>
                </a:gridCol>
                <a:gridCol w="2340087">
                  <a:extLst>
                    <a:ext uri="{9D8B030D-6E8A-4147-A177-3AD203B41FA5}">
                      <a16:colId xmlns:a16="http://schemas.microsoft.com/office/drawing/2014/main" val="2812421188"/>
                    </a:ext>
                  </a:extLst>
                </a:gridCol>
                <a:gridCol w="2340087">
                  <a:extLst>
                    <a:ext uri="{9D8B030D-6E8A-4147-A177-3AD203B41FA5}">
                      <a16:colId xmlns:a16="http://schemas.microsoft.com/office/drawing/2014/main" val="3968493078"/>
                    </a:ext>
                  </a:extLst>
                </a:gridCol>
              </a:tblGrid>
              <a:tr h="1115784">
                <a:tc>
                  <a:txBody>
                    <a:bodyPr/>
                    <a:lstStyle/>
                    <a:p>
                      <a:r>
                        <a:rPr lang="en-US"/>
                        <a:t>Year 1 screening check </a:t>
                      </a:r>
                    </a:p>
                  </a:txBody>
                  <a:tcPr/>
                </a:tc>
                <a:tc>
                  <a:txBody>
                    <a:bodyPr/>
                    <a:lstStyle/>
                    <a:p>
                      <a:r>
                        <a:rPr lang="en-US"/>
                        <a:t>Cohort achieving pass mark (26 in cohort) </a:t>
                      </a:r>
                    </a:p>
                  </a:txBody>
                  <a:tcPr/>
                </a:tc>
                <a:tc>
                  <a:txBody>
                    <a:bodyPr/>
                    <a:lstStyle/>
                    <a:p>
                      <a:r>
                        <a:rPr lang="en-US"/>
                        <a:t>% of Chapter 1 children achieving a pass mark (12)</a:t>
                      </a:r>
                    </a:p>
                  </a:txBody>
                  <a:tcPr/>
                </a:tc>
                <a:tc>
                  <a:txBody>
                    <a:bodyPr/>
                    <a:lstStyle/>
                    <a:p>
                      <a:r>
                        <a:rPr lang="en-US"/>
                        <a:t>% of trackable children not involved in Chapter 1 (14)</a:t>
                      </a:r>
                    </a:p>
                  </a:txBody>
                  <a:tcPr/>
                </a:tc>
                <a:extLst>
                  <a:ext uri="{0D108BD9-81ED-4DB2-BD59-A6C34878D82A}">
                    <a16:rowId xmlns:a16="http://schemas.microsoft.com/office/drawing/2014/main" val="3745880583"/>
                  </a:ext>
                </a:extLst>
              </a:tr>
              <a:tr h="713016">
                <a:tc>
                  <a:txBody>
                    <a:bodyPr/>
                    <a:lstStyle/>
                    <a:p>
                      <a:r>
                        <a:rPr lang="en-US"/>
                        <a:t>2022-23</a:t>
                      </a:r>
                    </a:p>
                  </a:txBody>
                  <a:tcPr/>
                </a:tc>
                <a:tc>
                  <a:txBody>
                    <a:bodyPr/>
                    <a:lstStyle/>
                    <a:p>
                      <a:pPr algn="ctr"/>
                      <a:r>
                        <a:rPr lang="en-US"/>
                        <a:t>65%</a:t>
                      </a:r>
                    </a:p>
                  </a:txBody>
                  <a:tcPr/>
                </a:tc>
                <a:tc>
                  <a:txBody>
                    <a:bodyPr/>
                    <a:lstStyle/>
                    <a:p>
                      <a:pPr algn="ctr"/>
                      <a:r>
                        <a:rPr lang="en-US"/>
                        <a:t>92%</a:t>
                      </a:r>
                    </a:p>
                  </a:txBody>
                  <a:tcPr/>
                </a:tc>
                <a:tc>
                  <a:txBody>
                    <a:bodyPr/>
                    <a:lstStyle/>
                    <a:p>
                      <a:pPr algn="ctr"/>
                      <a:r>
                        <a:rPr lang="en-US"/>
                        <a:t>57%</a:t>
                      </a:r>
                    </a:p>
                  </a:txBody>
                  <a:tcPr/>
                </a:tc>
                <a:extLst>
                  <a:ext uri="{0D108BD9-81ED-4DB2-BD59-A6C34878D82A}">
                    <a16:rowId xmlns:a16="http://schemas.microsoft.com/office/drawing/2014/main" val="3747193484"/>
                  </a:ext>
                </a:extLst>
              </a:tr>
            </a:tbl>
          </a:graphicData>
        </a:graphic>
      </p:graphicFrame>
      <p:sp>
        <p:nvSpPr>
          <p:cNvPr id="7" name="TextBox 6">
            <a:extLst>
              <a:ext uri="{FF2B5EF4-FFF2-40B4-BE49-F238E27FC236}">
                <a16:creationId xmlns:a16="http://schemas.microsoft.com/office/drawing/2014/main" id="{754E2322-55FF-D968-DF1E-7E991F3A4251}"/>
              </a:ext>
            </a:extLst>
          </p:cNvPr>
          <p:cNvSpPr txBox="1"/>
          <p:nvPr/>
        </p:nvSpPr>
        <p:spPr>
          <a:xfrm>
            <a:off x="762000" y="4826000"/>
            <a:ext cx="10403840" cy="1107440"/>
          </a:xfrm>
          <a:prstGeom prst="rect">
            <a:avLst/>
          </a:prstGeom>
          <a:noFill/>
        </p:spPr>
        <p:txBody>
          <a:bodyPr wrap="square" rtlCol="0">
            <a:noAutofit/>
          </a:bodyPr>
          <a:lstStyle/>
          <a:p>
            <a:pPr>
              <a:spcAft>
                <a:spcPts val="800"/>
              </a:spcAft>
            </a:pPr>
            <a:endParaRPr lang="en-US"/>
          </a:p>
        </p:txBody>
      </p:sp>
    </p:spTree>
    <p:extLst>
      <p:ext uri="{BB962C8B-B14F-4D97-AF65-F5344CB8AC3E}">
        <p14:creationId xmlns:p14="http://schemas.microsoft.com/office/powerpoint/2010/main" val="661339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413583" y="472593"/>
            <a:ext cx="8316105" cy="512927"/>
          </a:xfrm>
        </p:spPr>
        <p:txBody>
          <a:bodyPr/>
          <a:lstStyle/>
          <a:p>
            <a:r>
              <a:rPr lang="en-GB" sz="2800">
                <a:cs typeface="Calibri"/>
              </a:rPr>
              <a:t>Quantitative Outcomes in relation to Reception Classes</a:t>
            </a:r>
            <a:endParaRPr lang="en-US"/>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21</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3454539523"/>
              </p:ext>
            </p:extLst>
          </p:nvPr>
        </p:nvGraphicFramePr>
        <p:xfrm>
          <a:off x="436653" y="1861408"/>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a:t>Reception  cohort </a:t>
                      </a:r>
                    </a:p>
                    <a:p>
                      <a:endParaRPr lang="en-US"/>
                    </a:p>
                    <a:p>
                      <a:r>
                        <a:rPr lang="en-US" sz="2400" b="1"/>
                        <a:t>Decodable words </a:t>
                      </a:r>
                    </a:p>
                  </a:txBody>
                  <a:tcPr/>
                </a:tc>
                <a:tc>
                  <a:txBody>
                    <a:bodyPr/>
                    <a:lstStyle/>
                    <a:p>
                      <a:r>
                        <a:rPr lang="en-US"/>
                        <a:t>Cohort of 58 trackable children </a:t>
                      </a:r>
                    </a:p>
                  </a:txBody>
                  <a:tcPr/>
                </a:tc>
                <a:tc>
                  <a:txBody>
                    <a:bodyPr/>
                    <a:lstStyle/>
                    <a:p>
                      <a:r>
                        <a:rPr lang="en-US"/>
                        <a:t>9 children took part in Chapter 1 </a:t>
                      </a:r>
                    </a:p>
                  </a:txBody>
                  <a:tcPr/>
                </a:tc>
                <a:tc>
                  <a:txBody>
                    <a:bodyPr/>
                    <a:lstStyle/>
                    <a:p>
                      <a:r>
                        <a:rPr lang="en-US"/>
                        <a:t>49 children did not take part in Chapter 1 . </a:t>
                      </a:r>
                    </a:p>
                  </a:txBody>
                  <a:tcPr/>
                </a:tc>
                <a:extLst>
                  <a:ext uri="{0D108BD9-81ED-4DB2-BD59-A6C34878D82A}">
                    <a16:rowId xmlns:a16="http://schemas.microsoft.com/office/drawing/2014/main" val="634547360"/>
                  </a:ext>
                </a:extLst>
              </a:tr>
              <a:tr h="1187333">
                <a:tc>
                  <a:txBody>
                    <a:bodyPr/>
                    <a:lstStyle/>
                    <a:p>
                      <a:r>
                        <a:rPr lang="en-US"/>
                        <a:t>Average progress score for academic year from end of </a:t>
                      </a:r>
                      <a:r>
                        <a:rPr lang="en-US" err="1"/>
                        <a:t>Aut</a:t>
                      </a:r>
                      <a:r>
                        <a:rPr lang="en-US"/>
                        <a:t> 1 (Oct) to end of Summer 2(July)</a:t>
                      </a:r>
                    </a:p>
                  </a:txBody>
                  <a:tcPr/>
                </a:tc>
                <a:tc>
                  <a:txBody>
                    <a:bodyPr/>
                    <a:lstStyle/>
                    <a:p>
                      <a:pPr algn="ctr"/>
                      <a:r>
                        <a:rPr lang="en-US" sz="3600"/>
                        <a:t> +26.3</a:t>
                      </a:r>
                    </a:p>
                  </a:txBody>
                  <a:tcPr/>
                </a:tc>
                <a:tc>
                  <a:txBody>
                    <a:bodyPr/>
                    <a:lstStyle/>
                    <a:p>
                      <a:pPr algn="ctr"/>
                      <a:r>
                        <a:rPr lang="en-US" sz="3600"/>
                        <a:t>+32.5  </a:t>
                      </a:r>
                    </a:p>
                  </a:txBody>
                  <a:tcPr/>
                </a:tc>
                <a:tc>
                  <a:txBody>
                    <a:bodyPr/>
                    <a:lstStyle/>
                    <a:p>
                      <a:pPr algn="ctr"/>
                      <a:r>
                        <a:rPr lang="en-US" sz="3600"/>
                        <a:t>+25.1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456388" y="4678527"/>
            <a:ext cx="4546600" cy="1706880"/>
          </a:xfrm>
          <a:prstGeom prst="wedgeRoundRectCallout">
            <a:avLst>
              <a:gd name="adj1" fmla="val -21934"/>
              <a:gd name="adj2" fmla="val -7493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At first glance the difference between the 2 groups looks stark, but the non-chapter 1 group will contain children with low and high attainment</a:t>
            </a:r>
            <a:endParaRPr lang="en-US">
              <a:cs typeface="Calibri"/>
            </a:endParaRPr>
          </a:p>
        </p:txBody>
      </p:sp>
      <p:sp>
        <p:nvSpPr>
          <p:cNvPr id="8" name="Rectangle: Rounded Corners 7">
            <a:extLst>
              <a:ext uri="{FF2B5EF4-FFF2-40B4-BE49-F238E27FC236}">
                <a16:creationId xmlns:a16="http://schemas.microsoft.com/office/drawing/2014/main" id="{A60AD62B-8669-FEBB-6F49-2F1CACFA7350}"/>
              </a:ext>
            </a:extLst>
          </p:cNvPr>
          <p:cNvSpPr/>
          <p:nvPr/>
        </p:nvSpPr>
        <p:spPr>
          <a:xfrm>
            <a:off x="413583" y="4572000"/>
            <a:ext cx="3244018" cy="154940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a:t>There was a limited range of outcome in relation to GPCs.  All pupils were making similar progress.</a:t>
            </a:r>
          </a:p>
        </p:txBody>
      </p:sp>
    </p:spTree>
    <p:custDataLst>
      <p:tags r:id="rId1"/>
    </p:custDataLst>
    <p:extLst>
      <p:ext uri="{BB962C8B-B14F-4D97-AF65-F5344CB8AC3E}">
        <p14:creationId xmlns:p14="http://schemas.microsoft.com/office/powerpoint/2010/main" val="814323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p:txBody>
          <a:bodyPr/>
          <a:lstStyle/>
          <a:p>
            <a:r>
              <a:rPr lang="en-GB" sz="3200"/>
              <a:t>Outcomes in relation to Chapter One</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22</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981740597"/>
              </p:ext>
            </p:extLst>
          </p:nvPr>
        </p:nvGraphicFramePr>
        <p:xfrm>
          <a:off x="413582" y="2298979"/>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a:t>Reception  cohort </a:t>
                      </a:r>
                    </a:p>
                    <a:p>
                      <a:endParaRPr lang="en-US"/>
                    </a:p>
                    <a:p>
                      <a:r>
                        <a:rPr lang="en-US" sz="2400" b="1"/>
                        <a:t>Decodable words </a:t>
                      </a:r>
                    </a:p>
                  </a:txBody>
                  <a:tcPr/>
                </a:tc>
                <a:tc>
                  <a:txBody>
                    <a:bodyPr/>
                    <a:lstStyle/>
                    <a:p>
                      <a:r>
                        <a:rPr lang="en-US"/>
                        <a:t>Cohort of 58 trackable children </a:t>
                      </a:r>
                    </a:p>
                  </a:txBody>
                  <a:tcPr/>
                </a:tc>
                <a:tc>
                  <a:txBody>
                    <a:bodyPr/>
                    <a:lstStyle/>
                    <a:p>
                      <a:r>
                        <a:rPr lang="en-US"/>
                        <a:t>9 children took part in Chapter 1 </a:t>
                      </a:r>
                    </a:p>
                  </a:txBody>
                  <a:tcPr/>
                </a:tc>
                <a:tc>
                  <a:txBody>
                    <a:bodyPr/>
                    <a:lstStyle/>
                    <a:p>
                      <a:r>
                        <a:rPr lang="en-US"/>
                        <a:t>23 children whose Aut1  results were </a:t>
                      </a:r>
                      <a:r>
                        <a:rPr lang="en-US" b="1"/>
                        <a:t>within the same range </a:t>
                      </a:r>
                      <a:r>
                        <a:rPr lang="en-US"/>
                        <a:t>as the Chapter 1 group. </a:t>
                      </a:r>
                    </a:p>
                  </a:txBody>
                  <a:tcPr/>
                </a:tc>
                <a:extLst>
                  <a:ext uri="{0D108BD9-81ED-4DB2-BD59-A6C34878D82A}">
                    <a16:rowId xmlns:a16="http://schemas.microsoft.com/office/drawing/2014/main" val="634547360"/>
                  </a:ext>
                </a:extLst>
              </a:tr>
              <a:tr h="1187333">
                <a:tc>
                  <a:txBody>
                    <a:bodyPr/>
                    <a:lstStyle/>
                    <a:p>
                      <a:r>
                        <a:rPr lang="en-US"/>
                        <a:t>Average progress score for academic year from end of </a:t>
                      </a:r>
                      <a:r>
                        <a:rPr lang="en-US" err="1"/>
                        <a:t>Aut</a:t>
                      </a:r>
                      <a:r>
                        <a:rPr lang="en-US"/>
                        <a:t> 1 (Oct) to end of Summer 2(July)</a:t>
                      </a:r>
                    </a:p>
                  </a:txBody>
                  <a:tcPr/>
                </a:tc>
                <a:tc>
                  <a:txBody>
                    <a:bodyPr/>
                    <a:lstStyle/>
                    <a:p>
                      <a:pPr algn="ctr"/>
                      <a:r>
                        <a:rPr lang="en-US" sz="3600"/>
                        <a:t> +26.3%</a:t>
                      </a:r>
                    </a:p>
                  </a:txBody>
                  <a:tcPr/>
                </a:tc>
                <a:tc>
                  <a:txBody>
                    <a:bodyPr/>
                    <a:lstStyle/>
                    <a:p>
                      <a:pPr algn="ctr"/>
                      <a:r>
                        <a:rPr lang="en-US" sz="3600"/>
                        <a:t>+32.5%  </a:t>
                      </a:r>
                    </a:p>
                  </a:txBody>
                  <a:tcPr/>
                </a:tc>
                <a:tc>
                  <a:txBody>
                    <a:bodyPr/>
                    <a:lstStyle/>
                    <a:p>
                      <a:pPr algn="ctr"/>
                      <a:r>
                        <a:rPr lang="en-US" sz="3600"/>
                        <a:t>+25.5%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311900" y="5144668"/>
            <a:ext cx="3632200" cy="1240739"/>
          </a:xfrm>
          <a:prstGeom prst="wedgeRoundRectCallout">
            <a:avLst>
              <a:gd name="adj1" fmla="val -20258"/>
              <a:gd name="adj2" fmla="val -9874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This is showing that Chapter 1 may be having a sizable impact in the Reception year in regard to decodable words. </a:t>
            </a:r>
          </a:p>
        </p:txBody>
      </p:sp>
    </p:spTree>
    <p:custDataLst>
      <p:tags r:id="rId1"/>
    </p:custDataLst>
    <p:extLst>
      <p:ext uri="{BB962C8B-B14F-4D97-AF65-F5344CB8AC3E}">
        <p14:creationId xmlns:p14="http://schemas.microsoft.com/office/powerpoint/2010/main" val="2708525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911F4-360A-8CB4-FE09-1F66ED6A48B2}"/>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65B847B9-0EFC-6D3E-50AE-25E96F0FB7E1}"/>
              </a:ext>
            </a:extLst>
          </p:cNvPr>
          <p:cNvSpPr>
            <a:spLocks noGrp="1"/>
          </p:cNvSpPr>
          <p:nvPr>
            <p:ph type="title"/>
          </p:nvPr>
        </p:nvSpPr>
        <p:spPr>
          <a:xfrm>
            <a:off x="1119349" y="3172536"/>
            <a:ext cx="7841417" cy="512927"/>
          </a:xfrm>
        </p:spPr>
        <p:txBody>
          <a:bodyPr/>
          <a:lstStyle/>
          <a:p>
            <a:r>
              <a:rPr lang="en-GB" sz="4000" dirty="0"/>
              <a:t>Impact of action research for ITE trainees  </a:t>
            </a:r>
            <a:r>
              <a:rPr lang="en-GB" sz="4000" dirty="0">
                <a:highlight>
                  <a:srgbClr val="FFFF00"/>
                </a:highlight>
              </a:rPr>
              <a:t>QR code  </a:t>
            </a:r>
            <a:br>
              <a:rPr lang="en-GB" sz="4000" dirty="0">
                <a:highlight>
                  <a:srgbClr val="FFFF00"/>
                </a:highlight>
              </a:rPr>
            </a:br>
            <a:endParaRPr lang="en-GB" sz="4000" dirty="0">
              <a:highlight>
                <a:srgbClr val="FFFF00"/>
              </a:highlight>
            </a:endParaRPr>
          </a:p>
        </p:txBody>
      </p:sp>
      <p:sp>
        <p:nvSpPr>
          <p:cNvPr id="3" name="Slide Number Placeholder 2">
            <a:extLst>
              <a:ext uri="{FF2B5EF4-FFF2-40B4-BE49-F238E27FC236}">
                <a16:creationId xmlns:a16="http://schemas.microsoft.com/office/drawing/2014/main" id="{3F29B406-6F88-5080-4EBB-20E9F0E34AC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23</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D683D90C-5E1B-1F2F-2ECD-008E2880C1B6}"/>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3DDDE320-B608-B48B-EEA1-7D55FBC994EC}"/>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862842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31074-C116-775C-37F1-63E4FB80CA73}"/>
              </a:ext>
            </a:extLst>
          </p:cNvPr>
          <p:cNvSpPr>
            <a:spLocks noGrp="1"/>
          </p:cNvSpPr>
          <p:nvPr>
            <p:ph type="title"/>
          </p:nvPr>
        </p:nvSpPr>
        <p:spPr>
          <a:xfrm>
            <a:off x="108783" y="79887"/>
            <a:ext cx="7841417" cy="512927"/>
          </a:xfrm>
        </p:spPr>
        <p:txBody>
          <a:bodyPr/>
          <a:lstStyle/>
          <a:p>
            <a:r>
              <a:rPr lang="en-GB" sz="2800"/>
              <a:t>Feelings throughout the process </a:t>
            </a:r>
          </a:p>
        </p:txBody>
      </p:sp>
      <p:sp>
        <p:nvSpPr>
          <p:cNvPr id="4" name="Slide Number Placeholder 3">
            <a:extLst>
              <a:ext uri="{FF2B5EF4-FFF2-40B4-BE49-F238E27FC236}">
                <a16:creationId xmlns:a16="http://schemas.microsoft.com/office/drawing/2014/main" id="{526EEF7E-846E-93B4-7204-D62B0369D7B0}"/>
              </a:ext>
            </a:extLst>
          </p:cNvPr>
          <p:cNvSpPr>
            <a:spLocks noGrp="1"/>
          </p:cNvSpPr>
          <p:nvPr>
            <p:ph type="sldNum" sz="quarter" idx="11"/>
          </p:nvPr>
        </p:nvSpPr>
        <p:spPr/>
        <p:txBody>
          <a:bodyPr/>
          <a:lstStyle/>
          <a:p>
            <a:fld id="{E8F1A65C-595C-4736-BF40-F7D31E789466}" type="slidenum">
              <a:rPr lang="en-GB" smtClean="0"/>
              <a:pPr/>
              <a:t>24</a:t>
            </a:fld>
            <a:endParaRPr lang="en-GB"/>
          </a:p>
        </p:txBody>
      </p:sp>
      <p:pic>
        <p:nvPicPr>
          <p:cNvPr id="8" name="Content Placeholder 7">
            <a:extLst>
              <a:ext uri="{FF2B5EF4-FFF2-40B4-BE49-F238E27FC236}">
                <a16:creationId xmlns:a16="http://schemas.microsoft.com/office/drawing/2014/main" id="{D324B540-AA8B-0DAF-EFA4-9832E39B4A4E}"/>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785" t="18231" r="72351" b="64363"/>
          <a:stretch/>
        </p:blipFill>
        <p:spPr>
          <a:xfrm>
            <a:off x="4011262" y="793823"/>
            <a:ext cx="3267362" cy="2996158"/>
          </a:xfrm>
        </p:spPr>
      </p:pic>
      <p:pic>
        <p:nvPicPr>
          <p:cNvPr id="9" name="Content Placeholder 7">
            <a:extLst>
              <a:ext uri="{FF2B5EF4-FFF2-40B4-BE49-F238E27FC236}">
                <a16:creationId xmlns:a16="http://schemas.microsoft.com/office/drawing/2014/main" id="{4CA8E13D-F5A5-D01B-598C-4056EEA94689}"/>
              </a:ext>
            </a:extLst>
          </p:cNvPr>
          <p:cNvPicPr>
            <a:picLocks noChangeAspect="1"/>
          </p:cNvPicPr>
          <p:nvPr/>
        </p:nvPicPr>
        <p:blipFill>
          <a:blip r:embed="rId3">
            <a:extLst>
              <a:ext uri="{28A0092B-C50C-407E-A947-70E740481C1C}">
                <a14:useLocalDpi xmlns:a14="http://schemas.microsoft.com/office/drawing/2010/main" val="0"/>
              </a:ext>
            </a:extLst>
          </a:blip>
          <a:srcRect l="15915" t="35687" r="48404" b="46809"/>
          <a:stretch/>
        </p:blipFill>
        <p:spPr>
          <a:xfrm>
            <a:off x="1824751" y="3839507"/>
            <a:ext cx="8125935" cy="2491442"/>
          </a:xfrm>
          <a:prstGeom prst="rect">
            <a:avLst/>
          </a:prstGeom>
        </p:spPr>
      </p:pic>
    </p:spTree>
    <p:extLst>
      <p:ext uri="{BB962C8B-B14F-4D97-AF65-F5344CB8AC3E}">
        <p14:creationId xmlns:p14="http://schemas.microsoft.com/office/powerpoint/2010/main" val="1663275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EF2893-ACBE-C4E3-69AF-802848A1DEFC}"/>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7D49C35-ACD4-AE65-295E-4508A672E4C0}"/>
              </a:ext>
            </a:extLst>
          </p:cNvPr>
          <p:cNvSpPr>
            <a:spLocks noGrp="1"/>
          </p:cNvSpPr>
          <p:nvPr>
            <p:ph type="sldNum" sz="quarter" idx="11"/>
          </p:nvPr>
        </p:nvSpPr>
        <p:spPr/>
        <p:txBody>
          <a:bodyPr/>
          <a:lstStyle/>
          <a:p>
            <a:fld id="{E8F1A65C-595C-4736-BF40-F7D31E789466}" type="slidenum">
              <a:rPr lang="en-GB" smtClean="0"/>
              <a:pPr/>
              <a:t>25</a:t>
            </a:fld>
            <a:endParaRPr lang="en-GB"/>
          </a:p>
        </p:txBody>
      </p:sp>
      <p:pic>
        <p:nvPicPr>
          <p:cNvPr id="7" name="Content Placeholder 7">
            <a:extLst>
              <a:ext uri="{FF2B5EF4-FFF2-40B4-BE49-F238E27FC236}">
                <a16:creationId xmlns:a16="http://schemas.microsoft.com/office/drawing/2014/main" id="{2C22D94A-528E-4977-0D4A-9CDBCED19563}"/>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107" t="52596" r="47564" b="29452"/>
          <a:stretch/>
        </p:blipFill>
        <p:spPr>
          <a:xfrm>
            <a:off x="1804524" y="3751100"/>
            <a:ext cx="8582951" cy="2579849"/>
          </a:xfrm>
        </p:spPr>
      </p:pic>
      <p:pic>
        <p:nvPicPr>
          <p:cNvPr id="8" name="Content Placeholder 7">
            <a:extLst>
              <a:ext uri="{FF2B5EF4-FFF2-40B4-BE49-F238E27FC236}">
                <a16:creationId xmlns:a16="http://schemas.microsoft.com/office/drawing/2014/main" id="{5F56737E-95B2-0EE3-7744-FF9EFE28A536}"/>
              </a:ext>
            </a:extLst>
          </p:cNvPr>
          <p:cNvPicPr>
            <a:picLocks noChangeAspect="1"/>
          </p:cNvPicPr>
          <p:nvPr/>
        </p:nvPicPr>
        <p:blipFill>
          <a:blip r:embed="rId3">
            <a:extLst>
              <a:ext uri="{28A0092B-C50C-407E-A947-70E740481C1C}">
                <a14:useLocalDpi xmlns:a14="http://schemas.microsoft.com/office/drawing/2010/main" val="0"/>
              </a:ext>
            </a:extLst>
          </a:blip>
          <a:srcRect l="27640" t="18461" r="60453" b="64328"/>
          <a:stretch/>
        </p:blipFill>
        <p:spPr>
          <a:xfrm>
            <a:off x="4285095" y="839885"/>
            <a:ext cx="3205247" cy="2895957"/>
          </a:xfrm>
          <a:prstGeom prst="rect">
            <a:avLst/>
          </a:prstGeom>
        </p:spPr>
      </p:pic>
      <p:sp>
        <p:nvSpPr>
          <p:cNvPr id="9" name="Title 1">
            <a:extLst>
              <a:ext uri="{FF2B5EF4-FFF2-40B4-BE49-F238E27FC236}">
                <a16:creationId xmlns:a16="http://schemas.microsoft.com/office/drawing/2014/main" id="{D83953D7-B488-63FA-EFBC-4BD090136AF1}"/>
              </a:ext>
            </a:extLst>
          </p:cNvPr>
          <p:cNvSpPr>
            <a:spLocks noGrp="1"/>
          </p:cNvSpPr>
          <p:nvPr>
            <p:ph type="title"/>
          </p:nvPr>
        </p:nvSpPr>
        <p:spPr>
          <a:xfrm>
            <a:off x="0" y="115795"/>
            <a:ext cx="7841417" cy="512927"/>
          </a:xfrm>
        </p:spPr>
        <p:txBody>
          <a:bodyPr/>
          <a:lstStyle/>
          <a:p>
            <a:r>
              <a:rPr lang="en-GB" sz="2800"/>
              <a:t>Feelings throughout the process </a:t>
            </a:r>
          </a:p>
        </p:txBody>
      </p:sp>
    </p:spTree>
    <p:extLst>
      <p:ext uri="{BB962C8B-B14F-4D97-AF65-F5344CB8AC3E}">
        <p14:creationId xmlns:p14="http://schemas.microsoft.com/office/powerpoint/2010/main" val="1731338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967411B-7991-B937-F826-02534C5105C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BB39939-80BB-D523-8355-CCE5BA10F4C7}"/>
              </a:ext>
            </a:extLst>
          </p:cNvPr>
          <p:cNvSpPr>
            <a:spLocks noGrp="1"/>
          </p:cNvSpPr>
          <p:nvPr>
            <p:ph type="sldNum" sz="quarter" idx="11"/>
          </p:nvPr>
        </p:nvSpPr>
        <p:spPr/>
        <p:txBody>
          <a:bodyPr/>
          <a:lstStyle/>
          <a:p>
            <a:fld id="{E8F1A65C-595C-4736-BF40-F7D31E789466}" type="slidenum">
              <a:rPr lang="en-GB" smtClean="0"/>
              <a:pPr/>
              <a:t>26</a:t>
            </a:fld>
            <a:endParaRPr lang="en-GB"/>
          </a:p>
        </p:txBody>
      </p:sp>
      <p:pic>
        <p:nvPicPr>
          <p:cNvPr id="7" name="Content Placeholder 7">
            <a:extLst>
              <a:ext uri="{FF2B5EF4-FFF2-40B4-BE49-F238E27FC236}">
                <a16:creationId xmlns:a16="http://schemas.microsoft.com/office/drawing/2014/main" id="{47C68FBB-789C-EADF-ABC0-6EFA3CAD0D36}"/>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868" t="70470" r="48386" b="11607"/>
          <a:stretch/>
        </p:blipFill>
        <p:spPr>
          <a:xfrm>
            <a:off x="401390" y="3429000"/>
            <a:ext cx="9638658" cy="3020568"/>
          </a:xfrm>
        </p:spPr>
      </p:pic>
      <p:pic>
        <p:nvPicPr>
          <p:cNvPr id="8" name="Content Placeholder 7">
            <a:extLst>
              <a:ext uri="{FF2B5EF4-FFF2-40B4-BE49-F238E27FC236}">
                <a16:creationId xmlns:a16="http://schemas.microsoft.com/office/drawing/2014/main" id="{DA41E529-3EDA-FA39-8DC8-D026A2484D2B}"/>
              </a:ext>
            </a:extLst>
          </p:cNvPr>
          <p:cNvPicPr>
            <a:picLocks noChangeAspect="1"/>
          </p:cNvPicPr>
          <p:nvPr/>
        </p:nvPicPr>
        <p:blipFill>
          <a:blip r:embed="rId3">
            <a:extLst>
              <a:ext uri="{28A0092B-C50C-407E-A947-70E740481C1C}">
                <a14:useLocalDpi xmlns:a14="http://schemas.microsoft.com/office/drawing/2010/main" val="0"/>
              </a:ext>
            </a:extLst>
          </a:blip>
          <a:srcRect l="39457" t="18049" r="48479" b="64513"/>
          <a:stretch/>
        </p:blipFill>
        <p:spPr>
          <a:xfrm>
            <a:off x="3666316" y="620395"/>
            <a:ext cx="3108806" cy="2808606"/>
          </a:xfrm>
          <a:prstGeom prst="rect">
            <a:avLst/>
          </a:prstGeom>
        </p:spPr>
      </p:pic>
      <p:sp>
        <p:nvSpPr>
          <p:cNvPr id="9" name="Title 1">
            <a:extLst>
              <a:ext uri="{FF2B5EF4-FFF2-40B4-BE49-F238E27FC236}">
                <a16:creationId xmlns:a16="http://schemas.microsoft.com/office/drawing/2014/main" id="{19A6F8C3-8D1A-3ADA-40CC-D6B676285435}"/>
              </a:ext>
            </a:extLst>
          </p:cNvPr>
          <p:cNvSpPr>
            <a:spLocks noGrp="1"/>
          </p:cNvSpPr>
          <p:nvPr>
            <p:ph type="title"/>
          </p:nvPr>
        </p:nvSpPr>
        <p:spPr>
          <a:xfrm>
            <a:off x="-50171" y="107468"/>
            <a:ext cx="7841417" cy="512927"/>
          </a:xfrm>
        </p:spPr>
        <p:txBody>
          <a:bodyPr/>
          <a:lstStyle/>
          <a:p>
            <a:r>
              <a:rPr lang="en-GB" sz="2800" dirty="0"/>
              <a:t>Feelings throughout the process </a:t>
            </a:r>
          </a:p>
        </p:txBody>
      </p:sp>
    </p:spTree>
    <p:extLst>
      <p:ext uri="{BB962C8B-B14F-4D97-AF65-F5344CB8AC3E}">
        <p14:creationId xmlns:p14="http://schemas.microsoft.com/office/powerpoint/2010/main" val="1426610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6FF07-2BC3-5AE6-52A9-17E397F39BA5}"/>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FCCDC9F9-1788-89AE-F3C9-43F2D5973EB0}"/>
              </a:ext>
            </a:extLst>
          </p:cNvPr>
          <p:cNvSpPr>
            <a:spLocks noGrp="1"/>
          </p:cNvSpPr>
          <p:nvPr>
            <p:ph type="title"/>
          </p:nvPr>
        </p:nvSpPr>
        <p:spPr/>
        <p:txBody>
          <a:bodyPr/>
          <a:lstStyle/>
          <a:p>
            <a:r>
              <a:rPr lang="en-GB" sz="3200"/>
              <a:t>Final Words and Q&amp;A</a:t>
            </a:r>
          </a:p>
        </p:txBody>
      </p:sp>
      <p:sp>
        <p:nvSpPr>
          <p:cNvPr id="3" name="Slide Number Placeholder 2">
            <a:extLst>
              <a:ext uri="{FF2B5EF4-FFF2-40B4-BE49-F238E27FC236}">
                <a16:creationId xmlns:a16="http://schemas.microsoft.com/office/drawing/2014/main" id="{ECDC1ACC-B7C0-353A-7F66-E2362376B23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DC57FB4A-5D39-A67B-3972-4420371408F8}"/>
              </a:ext>
            </a:extLst>
          </p:cNvPr>
          <p:cNvSpPr>
            <a:spLocks noGrp="1"/>
          </p:cNvSpPr>
          <p:nvPr>
            <p:ph sz="quarter" idx="17"/>
          </p:nvPr>
        </p:nvSpPr>
        <p:spPr/>
        <p:txBody>
          <a:bodyPr vert="horz" lIns="91440" tIns="45720" rIns="91440" bIns="45720" rtlCol="0" anchor="t">
            <a:noAutofit/>
          </a:bodyPr>
          <a:lstStyle/>
          <a:p>
            <a:pPr marL="457200" indent="-457200">
              <a:buFont typeface="Arial" panose="020B0604020202020204" pitchFamily="34" charset="0"/>
              <a:buChar char="•"/>
            </a:pPr>
            <a:r>
              <a:rPr lang="en-GB" sz="3200">
                <a:solidFill>
                  <a:srgbClr val="202020"/>
                </a:solidFill>
                <a:latin typeface="Lato"/>
                <a:ea typeface="Lato"/>
                <a:cs typeface="Lato"/>
              </a:rPr>
              <a:t>USA longitudinal study found children involved in the intervention made 4 times the progress of a control group.</a:t>
            </a:r>
          </a:p>
          <a:p>
            <a:pPr marL="457200" indent="-457200">
              <a:buFont typeface="Arial" panose="020B0604020202020204" pitchFamily="34" charset="0"/>
              <a:buChar char="•"/>
            </a:pPr>
            <a:r>
              <a:rPr lang="en-GB" sz="3200">
                <a:solidFill>
                  <a:srgbClr val="202020"/>
                </a:solidFill>
                <a:latin typeface="Lato"/>
                <a:ea typeface="Lato"/>
                <a:cs typeface="Lato"/>
              </a:rPr>
              <a:t>USA context is different (no country wide early reading approach)</a:t>
            </a:r>
          </a:p>
          <a:p>
            <a:endParaRPr lang="en-GB" sz="3200">
              <a:solidFill>
                <a:srgbClr val="202020"/>
              </a:solidFill>
              <a:latin typeface="Lato"/>
              <a:ea typeface="Lato"/>
              <a:cs typeface="Lato"/>
            </a:endParaRPr>
          </a:p>
          <a:p>
            <a:pPr marL="457200" indent="-457200">
              <a:buFont typeface="Arial" panose="020B0604020202020204" pitchFamily="34" charset="0"/>
              <a:buChar char="•"/>
            </a:pPr>
            <a:r>
              <a:rPr lang="en-GB" sz="3200">
                <a:solidFill>
                  <a:srgbClr val="202020"/>
                </a:solidFill>
                <a:latin typeface="Lato"/>
                <a:ea typeface="Lato"/>
                <a:cs typeface="Lato"/>
              </a:rPr>
              <a:t>Year 4: continue to work with Chapter One as they consider roll out to more UK schools</a:t>
            </a:r>
          </a:p>
          <a:p>
            <a:endParaRPr lang="en-GB" sz="3200">
              <a:solidFill>
                <a:srgbClr val="202020"/>
              </a:solidFill>
              <a:latin typeface="Lato"/>
              <a:ea typeface="Lato"/>
              <a:cs typeface="Lato"/>
            </a:endParaRPr>
          </a:p>
        </p:txBody>
      </p:sp>
      <p:pic>
        <p:nvPicPr>
          <p:cNvPr id="5" name="Picture 4">
            <a:extLst>
              <a:ext uri="{FF2B5EF4-FFF2-40B4-BE49-F238E27FC236}">
                <a16:creationId xmlns:a16="http://schemas.microsoft.com/office/drawing/2014/main" id="{62876163-F5AE-680D-4C66-1E37129A61F2}"/>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5C3835EA-0F0B-F908-57AD-A93C9FD0B31D}"/>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2865215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904E2-40C5-240C-0AB3-EB856051DBC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53553E-D960-B0DA-8CE9-21BBC2730D3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28</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1" name="Text Placeholder 10">
            <a:extLst>
              <a:ext uri="{FF2B5EF4-FFF2-40B4-BE49-F238E27FC236}">
                <a16:creationId xmlns:a16="http://schemas.microsoft.com/office/drawing/2014/main" id="{02B934CD-3779-CFFA-FBCA-6A80641D7F61}"/>
              </a:ext>
            </a:extLst>
          </p:cNvPr>
          <p:cNvSpPr>
            <a:spLocks noGrp="1"/>
          </p:cNvSpPr>
          <p:nvPr>
            <p:ph type="body" sz="quarter" idx="12"/>
          </p:nvPr>
        </p:nvSpPr>
        <p:spPr/>
        <p:txBody>
          <a:bodyPr/>
          <a:lstStyle/>
          <a:p>
            <a:r>
              <a:rPr lang="en-GB"/>
              <a:t> </a:t>
            </a:r>
          </a:p>
        </p:txBody>
      </p:sp>
      <p:sp>
        <p:nvSpPr>
          <p:cNvPr id="5" name="Content Placeholder 4">
            <a:extLst>
              <a:ext uri="{FF2B5EF4-FFF2-40B4-BE49-F238E27FC236}">
                <a16:creationId xmlns:a16="http://schemas.microsoft.com/office/drawing/2014/main" id="{6F97B573-7151-3B52-5141-F2069A4595A8}"/>
              </a:ext>
            </a:extLst>
          </p:cNvPr>
          <p:cNvSpPr>
            <a:spLocks noGrp="1"/>
          </p:cNvSpPr>
          <p:nvPr>
            <p:ph sz="quarter" idx="17"/>
          </p:nvPr>
        </p:nvSpPr>
        <p:spPr>
          <a:xfrm>
            <a:off x="208656" y="2586879"/>
            <a:ext cx="11774687" cy="4527458"/>
          </a:xfrm>
        </p:spPr>
        <p:txBody>
          <a:bodyPr/>
          <a:lstStyle/>
          <a:p>
            <a:endPar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highlight>
                <a:srgbClr val="FFFFFF"/>
              </a:highlight>
              <a:latin typeface="Arial" panose="020B0604020202020204" pitchFamily="34" charset="0"/>
              <a:cs typeface="Arial" panose="020B0604020202020204" pitchFamily="34" charset="0"/>
            </a:endParaRPr>
          </a:p>
          <a:p>
            <a:r>
              <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rPr>
              <a:t>Every child in every classroom deserves a great teacher every day</a:t>
            </a:r>
            <a:endParaRPr lang="en-GB" sz="2800">
              <a:solidFill>
                <a:srgbClr val="7030A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DD03323-5E0A-574D-4470-DB1DD98FA5E0}"/>
              </a:ext>
            </a:extLst>
          </p:cNvPr>
          <p:cNvPicPr>
            <a:picLocks noChangeAspect="1"/>
          </p:cNvPicPr>
          <p:nvPr/>
        </p:nvPicPr>
        <p:blipFill>
          <a:blip r:embed="rId4"/>
          <a:stretch>
            <a:fillRect/>
          </a:stretch>
        </p:blipFill>
        <p:spPr>
          <a:xfrm>
            <a:off x="4091257" y="5335459"/>
            <a:ext cx="2680381" cy="1360615"/>
          </a:xfrm>
          <a:prstGeom prst="rect">
            <a:avLst/>
          </a:prstGeom>
        </p:spPr>
      </p:pic>
      <p:sp>
        <p:nvSpPr>
          <p:cNvPr id="6" name="TextBox 5">
            <a:extLst>
              <a:ext uri="{FF2B5EF4-FFF2-40B4-BE49-F238E27FC236}">
                <a16:creationId xmlns:a16="http://schemas.microsoft.com/office/drawing/2014/main" id="{D38DF1BA-951C-9056-0754-DF39A841FD22}"/>
              </a:ext>
            </a:extLst>
          </p:cNvPr>
          <p:cNvSpPr txBox="1"/>
          <p:nvPr/>
        </p:nvSpPr>
        <p:spPr>
          <a:xfrm>
            <a:off x="10214613" y="1451685"/>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pic>
        <p:nvPicPr>
          <p:cNvPr id="4" name="Picture 3" descr="Question mark on green pastel background">
            <a:extLst>
              <a:ext uri="{FF2B5EF4-FFF2-40B4-BE49-F238E27FC236}">
                <a16:creationId xmlns:a16="http://schemas.microsoft.com/office/drawing/2014/main" id="{9DD28FD5-28F1-444B-1CD4-844F975A49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2148" y="741960"/>
            <a:ext cx="4038600" cy="3028950"/>
          </a:xfrm>
          <a:prstGeom prst="rect">
            <a:avLst/>
          </a:prstGeom>
        </p:spPr>
      </p:pic>
    </p:spTree>
    <p:custDataLst>
      <p:tags r:id="rId1"/>
    </p:custDataLst>
    <p:extLst>
      <p:ext uri="{BB962C8B-B14F-4D97-AF65-F5344CB8AC3E}">
        <p14:creationId xmlns:p14="http://schemas.microsoft.com/office/powerpoint/2010/main" val="2434004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Introduction to the Project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413583" y="1495262"/>
            <a:ext cx="9030456" cy="4527458"/>
          </a:xfrm>
        </p:spPr>
        <p:txBody>
          <a:bodyPr vert="horz" lIns="91440" tIns="45720" rIns="91440" bIns="45720" rtlCol="0" anchor="t">
            <a:noAutofit/>
          </a:bodyPr>
          <a:lstStyle/>
          <a:p>
            <a:pPr marL="285750" indent="-285750">
              <a:buFont typeface="Arial" panose="020B0604020202020204" pitchFamily="34" charset="0"/>
              <a:buChar char="•"/>
            </a:pPr>
            <a:r>
              <a:rPr lang="en-GB" sz="2800"/>
              <a:t>Small-scale research project</a:t>
            </a:r>
          </a:p>
          <a:p>
            <a:pPr marL="285750" indent="-285750">
              <a:buFont typeface="Arial" panose="020B0604020202020204" pitchFamily="34" charset="0"/>
              <a:buChar char="•"/>
            </a:pPr>
            <a:r>
              <a:rPr lang="en-GB" sz="2800"/>
              <a:t>2023-2024 (2 year lead up)</a:t>
            </a:r>
            <a:endParaRPr lang="en-GB" sz="2800">
              <a:cs typeface="Calibri"/>
            </a:endParaRPr>
          </a:p>
          <a:p>
            <a:pPr marL="285750" indent="-285750">
              <a:buFont typeface="Arial" panose="020B0604020202020204" pitchFamily="34" charset="0"/>
              <a:buChar char="•"/>
            </a:pPr>
            <a:r>
              <a:rPr lang="en-GB" sz="2800"/>
              <a:t>2 CTE tutors and 2 Primary PGCE trainees</a:t>
            </a:r>
            <a:endParaRPr lang="en-GB" sz="2800">
              <a:cs typeface="Calibri"/>
            </a:endParaRPr>
          </a:p>
          <a:p>
            <a:pPr marL="285750" indent="-285750">
              <a:buFont typeface="Arial" panose="020B0604020202020204" pitchFamily="34" charset="0"/>
              <a:buChar char="•"/>
            </a:pPr>
            <a:r>
              <a:rPr lang="en-GB" sz="2800"/>
              <a:t>1 local Primary school – North Warwickshire</a:t>
            </a:r>
            <a:endParaRPr lang="en-GB" sz="2800">
              <a:cs typeface="Calibri"/>
            </a:endParaRPr>
          </a:p>
          <a:p>
            <a:pPr marL="285750" indent="-285750">
              <a:buFont typeface="Arial" panose="020B0604020202020204" pitchFamily="34" charset="0"/>
              <a:buChar char="•"/>
            </a:pPr>
            <a:r>
              <a:rPr lang="en-GB" sz="2800"/>
              <a:t>2 foci:</a:t>
            </a:r>
            <a:endParaRPr lang="en-GB" sz="2800">
              <a:cs typeface="Calibri"/>
            </a:endParaRPr>
          </a:p>
          <a:p>
            <a:pPr marL="457200" indent="-457200">
              <a:buFont typeface="Wingdings" panose="05000000000000000000" pitchFamily="2" charset="2"/>
              <a:buChar char="ü"/>
            </a:pPr>
            <a:r>
              <a:rPr lang="en-GB" sz="2800"/>
              <a:t>Potential impact of new SSP intervention available to schools</a:t>
            </a:r>
            <a:endParaRPr lang="en-GB" sz="2800">
              <a:cs typeface="Calibri"/>
            </a:endParaRPr>
          </a:p>
          <a:p>
            <a:pPr marL="457200" indent="-457200">
              <a:buFont typeface="Wingdings" panose="05000000000000000000" pitchFamily="2" charset="2"/>
              <a:buChar char="ü"/>
            </a:pPr>
            <a:r>
              <a:rPr lang="en-GB" sz="2800"/>
              <a:t>PGCE trainees engaging in small scale research during their ITT year   </a:t>
            </a:r>
            <a:endParaRPr lang="en-GB" sz="2800">
              <a:cs typeface="Calibri"/>
            </a:endParaRPr>
          </a:p>
          <a:p>
            <a:endParaRPr lang="en-GB" sz="2800"/>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2014986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Chapter One*</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4</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413583" y="1012336"/>
            <a:ext cx="9457248" cy="5318611"/>
          </a:xfrm>
        </p:spPr>
        <p:txBody>
          <a:bodyPr vert="horz" lIns="91440" tIns="45720" rIns="91440" bIns="45720" rtlCol="0" anchor="t">
            <a:noAutofit/>
          </a:bodyPr>
          <a:lstStyle/>
          <a:p>
            <a:r>
              <a:rPr lang="en-GB" sz="2800"/>
              <a:t>Initially approached by the charity Chapter One </a:t>
            </a:r>
          </a:p>
          <a:p>
            <a:pPr marL="457200" indent="-457200">
              <a:buFont typeface="Arial" panose="020B0604020202020204" pitchFamily="34" charset="0"/>
              <a:buChar char="•"/>
            </a:pPr>
            <a:r>
              <a:rPr lang="en-GB" sz="2800"/>
              <a:t>USA founded charity supporting early reading</a:t>
            </a:r>
            <a:endParaRPr lang="en-GB" sz="2800">
              <a:ea typeface="Calibri"/>
              <a:cs typeface="Calibri"/>
            </a:endParaRPr>
          </a:p>
          <a:p>
            <a:pPr marL="457200" indent="-457200">
              <a:buFont typeface="Arial" panose="020B0604020202020204" pitchFamily="34" charset="0"/>
              <a:buChar char="•"/>
            </a:pPr>
            <a:r>
              <a:rPr lang="en-GB" sz="2800"/>
              <a:t>Set up in Chicago 30 years ago</a:t>
            </a:r>
            <a:endParaRPr lang="en-GB" sz="2800">
              <a:ea typeface="Calibri"/>
              <a:cs typeface="Calibri"/>
            </a:endParaRPr>
          </a:p>
          <a:p>
            <a:pPr marL="457200" indent="-457200">
              <a:buFont typeface="Arial" panose="020B0604020202020204" pitchFamily="34" charset="0"/>
              <a:buChar char="•"/>
            </a:pPr>
            <a:r>
              <a:rPr lang="en-GB" sz="2800"/>
              <a:t>2 main elements:</a:t>
            </a:r>
            <a:endParaRPr lang="en-GB" sz="2800">
              <a:ea typeface="Calibri"/>
              <a:cs typeface="Calibri"/>
            </a:endParaRPr>
          </a:p>
          <a:p>
            <a:pPr marL="457200" indent="-457200">
              <a:buFont typeface="Wingdings" panose="05000000000000000000" pitchFamily="2" charset="2"/>
              <a:buChar char="ü"/>
            </a:pPr>
            <a:r>
              <a:rPr lang="en-GB" sz="2800"/>
              <a:t>Volunteer platform for 1:1 reading</a:t>
            </a:r>
            <a:endParaRPr lang="en-GB" sz="2800">
              <a:ea typeface="Calibri"/>
              <a:cs typeface="Calibri"/>
            </a:endParaRPr>
          </a:p>
          <a:p>
            <a:pPr marL="457200" indent="-457200">
              <a:buFont typeface="Wingdings" panose="05000000000000000000" pitchFamily="2" charset="2"/>
              <a:buChar char="ü"/>
            </a:pPr>
            <a:r>
              <a:rPr lang="en-GB" sz="2800"/>
              <a:t>Software to support basic reading skills</a:t>
            </a:r>
            <a:endParaRPr lang="en-GB"/>
          </a:p>
          <a:p>
            <a:pPr marL="457200" indent="-457200">
              <a:buFont typeface="Arial" panose="020B0604020202020204" pitchFamily="34" charset="0"/>
              <a:buChar char="•"/>
            </a:pPr>
            <a:r>
              <a:rPr lang="en-GB" sz="2800"/>
              <a:t>2017 Emma Bell established the programme in the UK</a:t>
            </a:r>
            <a:endParaRPr lang="en-GB" sz="2800">
              <a:ea typeface="Calibri"/>
              <a:cs typeface="Calibri"/>
            </a:endParaRPr>
          </a:p>
          <a:p>
            <a:pPr marL="457200" indent="-457200">
              <a:buFont typeface="Arial" panose="020B0604020202020204" pitchFamily="34" charset="0"/>
              <a:buChar char="•"/>
            </a:pPr>
            <a:r>
              <a:rPr lang="en-GB" sz="2800"/>
              <a:t>Volunteer programme now supports over 3000 children in low socio-economic areas in the UK </a:t>
            </a:r>
            <a:endParaRPr lang="en-GB" sz="2800">
              <a:ea typeface="Calibri"/>
              <a:cs typeface="Calibri"/>
            </a:endParaRPr>
          </a:p>
          <a:p>
            <a:endParaRPr lang="en-GB" sz="2800"/>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C979E925-ED4B-B540-ACAC-BB9ACC6F7C18}"/>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spTree>
    <p:custDataLst>
      <p:tags r:id="rId1"/>
    </p:custDataLst>
    <p:extLst>
      <p:ext uri="{BB962C8B-B14F-4D97-AF65-F5344CB8AC3E}">
        <p14:creationId xmlns:p14="http://schemas.microsoft.com/office/powerpoint/2010/main" val="272208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71F7078-A72D-C1F3-5FC1-AD40288F1F13}"/>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53AA5458-D409-67ED-5881-2AC7DFD54354}"/>
              </a:ext>
            </a:extLst>
          </p:cNvPr>
          <p:cNvSpPr>
            <a:spLocks noGrp="1"/>
          </p:cNvSpPr>
          <p:nvPr>
            <p:ph type="title"/>
          </p:nvPr>
        </p:nvSpPr>
        <p:spPr/>
        <p:txBody>
          <a:bodyPr/>
          <a:lstStyle/>
          <a:p>
            <a:r>
              <a:rPr lang="en-GB" sz="3200"/>
              <a:t>Chapter One*</a:t>
            </a:r>
          </a:p>
        </p:txBody>
      </p:sp>
      <p:sp>
        <p:nvSpPr>
          <p:cNvPr id="3" name="Slide Number Placeholder 2">
            <a:extLst>
              <a:ext uri="{FF2B5EF4-FFF2-40B4-BE49-F238E27FC236}">
                <a16:creationId xmlns:a16="http://schemas.microsoft.com/office/drawing/2014/main" id="{E8F942E7-D57B-811B-0052-753CB49AE5F4}"/>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5</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9D7175A2-4851-8B25-42B4-C589916D8419}"/>
              </a:ext>
            </a:extLst>
          </p:cNvPr>
          <p:cNvSpPr>
            <a:spLocks noGrp="1"/>
          </p:cNvSpPr>
          <p:nvPr>
            <p:ph sz="quarter" idx="17"/>
          </p:nvPr>
        </p:nvSpPr>
        <p:spPr>
          <a:xfrm>
            <a:off x="413583" y="1012336"/>
            <a:ext cx="9457248" cy="5318611"/>
          </a:xfrm>
        </p:spPr>
        <p:txBody>
          <a:bodyPr/>
          <a:lstStyle/>
          <a:p>
            <a:endParaRPr lang="en-GB" sz="2800"/>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A0AF2875-DDCC-CD34-676C-375DB02EE75D}"/>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2CD334E8-CAA3-696C-25FE-4B953D7B897A}"/>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91147B18-9557-D4DF-AAF7-8E3327DBD343}"/>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pic>
        <p:nvPicPr>
          <p:cNvPr id="8" name="Picture 7">
            <a:extLst>
              <a:ext uri="{FF2B5EF4-FFF2-40B4-BE49-F238E27FC236}">
                <a16:creationId xmlns:a16="http://schemas.microsoft.com/office/drawing/2014/main" id="{D4BD55DF-1E0E-D20C-01FF-648F1CFF0934}"/>
              </a:ext>
            </a:extLst>
          </p:cNvPr>
          <p:cNvPicPr>
            <a:picLocks noChangeAspect="1"/>
          </p:cNvPicPr>
          <p:nvPr/>
        </p:nvPicPr>
        <p:blipFill>
          <a:blip r:embed="rId5"/>
          <a:stretch>
            <a:fillRect/>
          </a:stretch>
        </p:blipFill>
        <p:spPr>
          <a:xfrm>
            <a:off x="1477568" y="1397628"/>
            <a:ext cx="8274156" cy="4629784"/>
          </a:xfrm>
          <a:prstGeom prst="rect">
            <a:avLst/>
          </a:prstGeom>
        </p:spPr>
      </p:pic>
    </p:spTree>
    <p:custDataLst>
      <p:tags r:id="rId1"/>
    </p:custDataLst>
    <p:extLst>
      <p:ext uri="{BB962C8B-B14F-4D97-AF65-F5344CB8AC3E}">
        <p14:creationId xmlns:p14="http://schemas.microsoft.com/office/powerpoint/2010/main" val="160694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466CA-639C-FA7A-D21D-C5EB34173617}"/>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7F29A4FA-735F-A07A-8762-9F9F111C2079}"/>
              </a:ext>
            </a:extLst>
          </p:cNvPr>
          <p:cNvSpPr>
            <a:spLocks noGrp="1"/>
          </p:cNvSpPr>
          <p:nvPr>
            <p:ph type="title"/>
          </p:nvPr>
        </p:nvSpPr>
        <p:spPr/>
        <p:txBody>
          <a:bodyPr/>
          <a:lstStyle/>
          <a:p>
            <a:r>
              <a:rPr lang="en-GB" sz="3200"/>
              <a:t>CTE Consultancy with Chapter One</a:t>
            </a:r>
          </a:p>
        </p:txBody>
      </p:sp>
      <p:sp>
        <p:nvSpPr>
          <p:cNvPr id="3" name="Slide Number Placeholder 2">
            <a:extLst>
              <a:ext uri="{FF2B5EF4-FFF2-40B4-BE49-F238E27FC236}">
                <a16:creationId xmlns:a16="http://schemas.microsoft.com/office/drawing/2014/main" id="{B3697CB8-C1F5-B01E-A8EB-F055A9E6AD4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6</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046E7E74-1764-1CDD-450E-6A40C7756ABD}"/>
              </a:ext>
            </a:extLst>
          </p:cNvPr>
          <p:cNvSpPr>
            <a:spLocks noGrp="1"/>
          </p:cNvSpPr>
          <p:nvPr>
            <p:ph sz="quarter" idx="17"/>
          </p:nvPr>
        </p:nvSpPr>
        <p:spPr>
          <a:xfrm>
            <a:off x="413583" y="1162783"/>
            <a:ext cx="9853097" cy="4990902"/>
          </a:xfrm>
        </p:spPr>
        <p:txBody>
          <a:bodyPr vert="horz" lIns="91440" tIns="45720" rIns="91440" bIns="45720" rtlCol="0" anchor="t">
            <a:noAutofit/>
          </a:bodyPr>
          <a:lstStyle/>
          <a:p>
            <a:r>
              <a:rPr lang="en-GB" sz="2800" b="1"/>
              <a:t>Year one (2021-2022):</a:t>
            </a:r>
          </a:p>
          <a:p>
            <a:pPr marL="457200" indent="-457200">
              <a:buFont typeface="Arial" panose="020B0604020202020204" pitchFamily="34" charset="0"/>
              <a:buChar char="•"/>
            </a:pPr>
            <a:r>
              <a:rPr lang="en-GB" sz="2800"/>
              <a:t>Development of the Technology tool for the UK</a:t>
            </a:r>
            <a:endParaRPr lang="en-GB" sz="2800">
              <a:ea typeface="Calibri"/>
              <a:cs typeface="Calibri"/>
            </a:endParaRPr>
          </a:p>
          <a:p>
            <a:pPr marL="457200" indent="-457200">
              <a:buFont typeface="Arial" panose="020B0604020202020204" pitchFamily="34" charset="0"/>
              <a:buChar char="•"/>
            </a:pPr>
            <a:r>
              <a:rPr lang="en-GB" sz="2800"/>
              <a:t>Kirsty and Jo worked with Emma and the USA-based technologists to move from analytic phonics to SSP</a:t>
            </a:r>
            <a:endParaRPr lang="en-GB" sz="2800">
              <a:ea typeface="Calibri"/>
              <a:cs typeface="Calibri"/>
            </a:endParaRPr>
          </a:p>
          <a:p>
            <a:r>
              <a:rPr lang="en-GB" sz="2800" b="1"/>
              <a:t>Year Two (2022-2023)</a:t>
            </a:r>
          </a:p>
          <a:p>
            <a:pPr marL="457200" indent="-457200">
              <a:buFont typeface="Arial" panose="020B0604020202020204" pitchFamily="34" charset="0"/>
              <a:buChar char="•"/>
            </a:pPr>
            <a:r>
              <a:rPr lang="en-GB" sz="2800"/>
              <a:t>Pilot materials in two local partnership schools</a:t>
            </a:r>
            <a:endParaRPr lang="en-GB" sz="2800">
              <a:ea typeface="Calibri"/>
              <a:cs typeface="Calibri"/>
            </a:endParaRPr>
          </a:p>
          <a:p>
            <a:pPr marL="457200" indent="-457200">
              <a:buFont typeface="Arial" panose="020B0604020202020204" pitchFamily="34" charset="0"/>
              <a:buChar char="•"/>
            </a:pPr>
            <a:r>
              <a:rPr lang="en-GB" sz="2800"/>
              <a:t>Promising data emerged - 1 pilot school chose to fund for 23-24</a:t>
            </a:r>
          </a:p>
          <a:p>
            <a:r>
              <a:rPr lang="en-GB" sz="2800" b="1"/>
              <a:t>Year Three (2023-2024):</a:t>
            </a:r>
            <a:endParaRPr lang="en-GB" sz="2800" b="1">
              <a:ea typeface="Calibri"/>
              <a:cs typeface="Calibri"/>
            </a:endParaRPr>
          </a:p>
          <a:p>
            <a:pPr marL="457200" indent="-457200">
              <a:buFont typeface="Arial" panose="020B0604020202020204" pitchFamily="34" charset="0"/>
              <a:buChar char="•"/>
            </a:pPr>
            <a:r>
              <a:rPr lang="en-GB" sz="2800"/>
              <a:t>IATL funding for small scale project involving CTE tutors and trainees</a:t>
            </a:r>
            <a:endParaRPr lang="en-GB" sz="2800">
              <a:ea typeface="Calibri"/>
              <a:cs typeface="Calibri"/>
            </a:endParaRPr>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3FC072C6-D286-94C5-6260-9422192B5DF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2B2FBB31-0146-AE67-16ED-2E53126A582B}"/>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FC86CF53-FCB1-0AA6-F016-076089603871}"/>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spTree>
    <p:custDataLst>
      <p:tags r:id="rId1"/>
    </p:custDataLst>
    <p:extLst>
      <p:ext uri="{BB962C8B-B14F-4D97-AF65-F5344CB8AC3E}">
        <p14:creationId xmlns:p14="http://schemas.microsoft.com/office/powerpoint/2010/main" val="1237681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a:t>Relevance of SSP in ITE</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p:txBody>
          <a:bodyPr/>
          <a:lstStyle/>
          <a:p>
            <a:endParaRPr lang="en-GB"/>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pic>
        <p:nvPicPr>
          <p:cNvPr id="6" name="Picture 5">
            <a:extLst>
              <a:ext uri="{FF2B5EF4-FFF2-40B4-BE49-F238E27FC236}">
                <a16:creationId xmlns:a16="http://schemas.microsoft.com/office/drawing/2014/main" id="{75129820-1B5E-D1A0-7371-9F94EB1DE8A2}"/>
              </a:ext>
            </a:extLst>
          </p:cNvPr>
          <p:cNvPicPr>
            <a:picLocks noChangeAspect="1"/>
          </p:cNvPicPr>
          <p:nvPr/>
        </p:nvPicPr>
        <p:blipFill>
          <a:blip r:embed="rId5"/>
          <a:stretch>
            <a:fillRect/>
          </a:stretch>
        </p:blipFill>
        <p:spPr>
          <a:xfrm>
            <a:off x="1" y="-1"/>
            <a:ext cx="12185220" cy="6861817"/>
          </a:xfrm>
          <a:prstGeom prst="rect">
            <a:avLst/>
          </a:prstGeom>
        </p:spPr>
      </p:pic>
    </p:spTree>
    <p:custDataLst>
      <p:tags r:id="rId1"/>
    </p:custDataLst>
    <p:extLst>
      <p:ext uri="{BB962C8B-B14F-4D97-AF65-F5344CB8AC3E}">
        <p14:creationId xmlns:p14="http://schemas.microsoft.com/office/powerpoint/2010/main" val="3386707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IATL Funding</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8</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523310" y="1659582"/>
            <a:ext cx="9987298" cy="4527458"/>
          </a:xfrm>
        </p:spPr>
        <p:txBody>
          <a:bodyPr vert="horz" lIns="91440" tIns="45720" rIns="91440" bIns="45720" rtlCol="0" anchor="t">
            <a:noAutofit/>
          </a:bodyPr>
          <a:lstStyle/>
          <a:p>
            <a:pPr marL="457200" indent="-457200">
              <a:buFont typeface="Arial" panose="020B0604020202020204" pitchFamily="34" charset="0"/>
              <a:buChar char="•"/>
            </a:pPr>
            <a:r>
              <a:rPr lang="en-GB" sz="2800"/>
              <a:t>Institute for Advanced Teaching and Learning</a:t>
            </a:r>
          </a:p>
          <a:p>
            <a:pPr marL="457200" indent="-457200">
              <a:buFont typeface="Arial" panose="020B0604020202020204" pitchFamily="34" charset="0"/>
              <a:buChar char="•"/>
            </a:pPr>
            <a:r>
              <a:rPr lang="en-GB" sz="2800"/>
              <a:t>Applications for funding and practical support for staff and students to develop an area of practice</a:t>
            </a:r>
          </a:p>
          <a:p>
            <a:pPr marL="457200" indent="-457200">
              <a:buFont typeface="Arial" panose="020B0604020202020204" pitchFamily="34" charset="0"/>
              <a:buChar char="•"/>
            </a:pPr>
            <a:r>
              <a:rPr lang="en-GB" sz="2800"/>
              <a:t>Ethics approval required (HSSREC)</a:t>
            </a:r>
          </a:p>
          <a:p>
            <a:pPr marL="457200" indent="-457200">
              <a:buFont typeface="Arial" panose="020B0604020202020204" pitchFamily="34" charset="0"/>
              <a:buChar char="•"/>
            </a:pPr>
            <a:r>
              <a:rPr lang="en-GB" sz="2800"/>
              <a:t>Focus on co-creation – tutors and trainees</a:t>
            </a:r>
          </a:p>
          <a:p>
            <a:pPr marL="457200" indent="-457200">
              <a:buFont typeface="Arial" panose="020B0604020202020204" pitchFamily="34" charset="0"/>
              <a:buChar char="•"/>
            </a:pPr>
            <a:r>
              <a:rPr lang="en-GB" sz="2800" b="1"/>
              <a:t>Tutor role: </a:t>
            </a:r>
            <a:r>
              <a:rPr lang="en-GB" sz="2800"/>
              <a:t>securing funding and ethics, encouraging trainee autonomy around the WTVs</a:t>
            </a:r>
          </a:p>
          <a:p>
            <a:pPr marL="457200" indent="-457200">
              <a:buFont typeface="Arial" panose="020B0604020202020204" pitchFamily="34" charset="0"/>
              <a:buChar char="•"/>
            </a:pPr>
            <a:r>
              <a:rPr lang="en-GB" sz="2800" b="1"/>
              <a:t>Trainee role: </a:t>
            </a:r>
            <a:r>
              <a:rPr lang="en-GB" sz="2800"/>
              <a:t>shaping and managing the development of the project in school</a:t>
            </a: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3526795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ea typeface="Calibri"/>
                <a:cs typeface="Calibri"/>
              </a:rPr>
              <a:t>Context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9</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A6F7747C-E66C-CA6A-5935-4EE36B20E1CA}"/>
              </a:ext>
            </a:extLst>
          </p:cNvPr>
          <p:cNvSpPr txBox="1"/>
          <p:nvPr/>
        </p:nvSpPr>
        <p:spPr>
          <a:xfrm>
            <a:off x="3119601" y="1281790"/>
            <a:ext cx="8060716" cy="3988552"/>
          </a:xfrm>
          <a:prstGeom prst="rect">
            <a:avLst/>
          </a:prstGeom>
          <a:noFill/>
        </p:spPr>
        <p:txBody>
          <a:bodyPr wrap="square" lIns="91440" tIns="45720" rIns="91440" bIns="45720" rtlCol="0" anchor="t">
            <a:noAutofit/>
          </a:bodyPr>
          <a:lstStyle/>
          <a:p>
            <a:pPr>
              <a:lnSpc>
                <a:spcPct val="150000"/>
              </a:lnSpc>
            </a:pPr>
            <a:r>
              <a:rPr lang="en-GB" sz="2800">
                <a:solidFill>
                  <a:srgbClr val="202020"/>
                </a:solidFill>
                <a:latin typeface="Lato"/>
                <a:ea typeface="Lato"/>
                <a:cs typeface="Lato"/>
              </a:rPr>
              <a:t>Large Primary School</a:t>
            </a:r>
          </a:p>
          <a:p>
            <a:pPr>
              <a:lnSpc>
                <a:spcPct val="150000"/>
              </a:lnSpc>
            </a:pPr>
            <a:r>
              <a:rPr lang="en-GB" sz="2800">
                <a:solidFill>
                  <a:srgbClr val="202020"/>
                </a:solidFill>
                <a:latin typeface="Lato"/>
                <a:ea typeface="Lato"/>
                <a:cs typeface="Lato"/>
              </a:rPr>
              <a:t>Location: North Warwickshire </a:t>
            </a:r>
          </a:p>
          <a:p>
            <a:pPr>
              <a:lnSpc>
                <a:spcPct val="150000"/>
              </a:lnSpc>
            </a:pPr>
            <a:r>
              <a:rPr lang="en-GB" sz="2800">
                <a:solidFill>
                  <a:srgbClr val="202020"/>
                </a:solidFill>
                <a:latin typeface="Lato"/>
                <a:ea typeface="Lato"/>
                <a:cs typeface="Lato"/>
              </a:rPr>
              <a:t>Size: 3 form entry, Nursery to Year 6, </a:t>
            </a:r>
          </a:p>
          <a:p>
            <a:pPr>
              <a:lnSpc>
                <a:spcPct val="150000"/>
              </a:lnSpc>
            </a:pPr>
            <a:r>
              <a:rPr lang="en-GB" sz="2800">
                <a:solidFill>
                  <a:srgbClr val="202020"/>
                </a:solidFill>
                <a:latin typeface="Lato"/>
                <a:ea typeface="Lato"/>
                <a:cs typeface="Lato"/>
              </a:rPr>
              <a:t>PP: 37.5%      High EAL and SEND</a:t>
            </a:r>
            <a:endParaRPr lang="en-GB" sz="2800">
              <a:solidFill>
                <a:srgbClr val="202020"/>
              </a:solidFill>
              <a:highlight>
                <a:srgbClr val="FFFF00"/>
              </a:highlight>
              <a:latin typeface="Lato"/>
              <a:ea typeface="Lato"/>
              <a:cs typeface="Lato"/>
            </a:endParaRPr>
          </a:p>
          <a:p>
            <a:pPr>
              <a:lnSpc>
                <a:spcPct val="150000"/>
              </a:lnSpc>
            </a:pPr>
            <a:r>
              <a:rPr lang="en-GB" sz="2800">
                <a:solidFill>
                  <a:srgbClr val="202020"/>
                </a:solidFill>
                <a:latin typeface="Lato"/>
                <a:ea typeface="Lato"/>
                <a:cs typeface="Lato"/>
              </a:rPr>
              <a:t>SSP  program: Little Wandle </a:t>
            </a:r>
          </a:p>
          <a:p>
            <a:pPr>
              <a:lnSpc>
                <a:spcPct val="150000"/>
              </a:lnSpc>
            </a:pPr>
            <a:r>
              <a:rPr lang="en-GB" sz="2800">
                <a:solidFill>
                  <a:srgbClr val="202020"/>
                </a:solidFill>
                <a:latin typeface="Lato"/>
                <a:ea typeface="Lato"/>
                <a:cs typeface="Lato"/>
              </a:rPr>
              <a:t>Intervention: Runs throughout the day outside of the SSP session. There is flexibility to move children in and out of the intervention. </a:t>
            </a:r>
          </a:p>
          <a:p>
            <a:pPr>
              <a:lnSpc>
                <a:spcPct val="150000"/>
              </a:lnSpc>
            </a:pPr>
            <a:endParaRPr lang="en-GB" sz="2800">
              <a:solidFill>
                <a:srgbClr val="202020"/>
              </a:solidFill>
              <a:latin typeface="Lato"/>
              <a:ea typeface="Lato"/>
              <a:cs typeface="Lato"/>
            </a:endParaRPr>
          </a:p>
        </p:txBody>
      </p:sp>
      <p:pic>
        <p:nvPicPr>
          <p:cNvPr id="7" name="Picture 6">
            <a:extLst>
              <a:ext uri="{FF2B5EF4-FFF2-40B4-BE49-F238E27FC236}">
                <a16:creationId xmlns:a16="http://schemas.microsoft.com/office/drawing/2014/main" id="{20A3D4D7-D00D-AE25-9697-67446A6A43B2}"/>
              </a:ext>
            </a:extLst>
          </p:cNvPr>
          <p:cNvPicPr>
            <a:picLocks noChangeAspect="1"/>
          </p:cNvPicPr>
          <p:nvPr/>
        </p:nvPicPr>
        <p:blipFill>
          <a:blip r:embed="rId5">
            <a:extLst>
              <a:ext uri="{28A0092B-C50C-407E-A947-70E740481C1C}">
                <a14:useLocalDpi xmlns:a14="http://schemas.microsoft.com/office/drawing/2010/main" val="0"/>
              </a:ext>
            </a:extLst>
          </a:blip>
          <a:srcRect l="23007" t="36552" r="68316" b="52381"/>
          <a:stretch/>
        </p:blipFill>
        <p:spPr>
          <a:xfrm>
            <a:off x="0" y="1088645"/>
            <a:ext cx="3102304" cy="2473087"/>
          </a:xfrm>
          <a:prstGeom prst="rect">
            <a:avLst/>
          </a:prstGeom>
        </p:spPr>
      </p:pic>
    </p:spTree>
    <p:custDataLst>
      <p:tags r:id="rId1"/>
    </p:custDataLst>
    <p:extLst>
      <p:ext uri="{BB962C8B-B14F-4D97-AF65-F5344CB8AC3E}">
        <p14:creationId xmlns:p14="http://schemas.microsoft.com/office/powerpoint/2010/main" val="17409002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0f9429a-63e5-4efb-8eb2-76f98f6093cf"/>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51731-cf25-4725-bc87-51966dc7a9e3">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48D516449A1DA49BB0F5B4531798B6B" ma:contentTypeVersion="6" ma:contentTypeDescription="Create a new document." ma:contentTypeScope="" ma:versionID="be64af1279b8c85eac260d87c12be237">
  <xsd:schema xmlns:xsd="http://www.w3.org/2001/XMLSchema" xmlns:xs="http://www.w3.org/2001/XMLSchema" xmlns:p="http://schemas.microsoft.com/office/2006/metadata/properties" xmlns:ns2="c1347376-5367-42b6-8998-f2d67f813877" xmlns:ns3="79851731-cf25-4725-bc87-51966dc7a9e3" targetNamespace="http://schemas.microsoft.com/office/2006/metadata/properties" ma:root="true" ma:fieldsID="475e4c5e37c8d9eb6bc3724b62935e8e" ns2:_="" ns3:_="">
    <xsd:import namespace="c1347376-5367-42b6-8998-f2d67f813877"/>
    <xsd:import namespace="79851731-cf25-4725-bc87-51966dc7a9e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347376-5367-42b6-8998-f2d67f8138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851731-cf25-4725-bc87-51966dc7a9e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5283F4-695A-4F56-B0E0-5CF9F23A3FAF}">
  <ds:schemaRefs>
    <ds:schemaRef ds:uri="79851731-cf25-4725-bc87-51966dc7a9e3"/>
    <ds:schemaRef ds:uri="c1347376-5367-42b6-8998-f2d67f81387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6D19A3C-133A-4B98-ACC1-69C9840955FD}">
  <ds:schemaRefs>
    <ds:schemaRef ds:uri="http://schemas.microsoft.com/sharepoint/v3/contenttype/forms"/>
  </ds:schemaRefs>
</ds:datastoreItem>
</file>

<file path=customXml/itemProps3.xml><?xml version="1.0" encoding="utf-8"?>
<ds:datastoreItem xmlns:ds="http://schemas.openxmlformats.org/officeDocument/2006/customXml" ds:itemID="{6D88B8CC-3CD4-4D0B-99C7-3494C772D13A}">
  <ds:schemaRefs>
    <ds:schemaRef ds:uri="79851731-cf25-4725-bc87-51966dc7a9e3"/>
    <ds:schemaRef ds:uri="c1347376-5367-42b6-8998-f2d67f81387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1506</TotalTime>
  <Words>2658</Words>
  <Application>Microsoft Macintosh PowerPoint</Application>
  <PresentationFormat>Widescreen</PresentationFormat>
  <Paragraphs>364</Paragraphs>
  <Slides>28</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Aptos</vt:lpstr>
      <vt:lpstr>Arial</vt:lpstr>
      <vt:lpstr>Arial,Sans-Serif</vt:lpstr>
      <vt:lpstr>Calibri</vt:lpstr>
      <vt:lpstr>Lato</vt:lpstr>
      <vt:lpstr>Wingdings</vt:lpstr>
      <vt:lpstr>University of Warwick</vt:lpstr>
      <vt:lpstr>Trainee teacher research in Early Reading (SSP) Intervention </vt:lpstr>
      <vt:lpstr>Research and Practice at CTE</vt:lpstr>
      <vt:lpstr>Introduction to the Project</vt:lpstr>
      <vt:lpstr>Chapter One*</vt:lpstr>
      <vt:lpstr>Chapter One*</vt:lpstr>
      <vt:lpstr>CTE Consultancy with Chapter One</vt:lpstr>
      <vt:lpstr>Relevance of SSP in ITE</vt:lpstr>
      <vt:lpstr>IATL Funding</vt:lpstr>
      <vt:lpstr>Context</vt:lpstr>
      <vt:lpstr>Project Structure</vt:lpstr>
      <vt:lpstr>Context</vt:lpstr>
      <vt:lpstr>PowerPoint Presentation</vt:lpstr>
      <vt:lpstr>PowerPoint Presentation</vt:lpstr>
      <vt:lpstr>PowerPoint Presentation</vt:lpstr>
      <vt:lpstr>Considerations </vt:lpstr>
      <vt:lpstr>Quantitative Outcomes in relation to Year 1 </vt:lpstr>
      <vt:lpstr>Focusing data on  Y1 groups within a given range</vt:lpstr>
      <vt:lpstr>'Keep up' not 'catch up'</vt:lpstr>
      <vt:lpstr>Comparing Year on Year Data (Year 1 pupils)</vt:lpstr>
      <vt:lpstr>2022-23 - School 2: Further consideration of Chapter 1 impact</vt:lpstr>
      <vt:lpstr>Quantitative Outcomes in relation to Reception Classes</vt:lpstr>
      <vt:lpstr>Outcomes in relation to Chapter One</vt:lpstr>
      <vt:lpstr>Impact of action research for ITE trainees  QR code   </vt:lpstr>
      <vt:lpstr>Feelings throughout the process </vt:lpstr>
      <vt:lpstr>Feelings throughout the process </vt:lpstr>
      <vt:lpstr>Feelings throughout the process </vt:lpstr>
      <vt:lpstr>Final Words and Q&amp;A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CTE</dc:title>
  <dc:creator>Spicer, Sally</dc:creator>
  <cp:lastModifiedBy>Craig Weeks</cp:lastModifiedBy>
  <cp:revision>10</cp:revision>
  <dcterms:created xsi:type="dcterms:W3CDTF">2024-05-29T13:56:08Z</dcterms:created>
  <dcterms:modified xsi:type="dcterms:W3CDTF">2024-12-10T18:04:00Z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0x010100548D516449A1DA49BB0F5B4531798B6B</vt:lpwstr>
  </property>
  <property fmtid="{D5CDD505-2E9C-101B-9397-08002B2CF9AE}" pid="3" name="MediaServiceImageTags">
    <vt:lpwstr/>
  </property>
  <property fmtid="{D5CDD505-2E9C-101B-9397-08002B2CF9AE}" pid="4" name="Order">
    <vt:r8>434000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